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B496C-CB56-4760-BD13-86E0E85B2792}" v="1" dt="2024-10-05T13:53:25.2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24099" y="1543050"/>
            <a:ext cx="7543800" cy="3829050"/>
          </a:xfrm>
          <a:custGeom>
            <a:avLst/>
            <a:gdLst/>
            <a:ahLst/>
            <a:cxnLst/>
            <a:rect l="l" t="t" r="r" b="b"/>
            <a:pathLst>
              <a:path w="7543800" h="3829050">
                <a:moveTo>
                  <a:pt x="0" y="3829050"/>
                </a:moveTo>
                <a:lnTo>
                  <a:pt x="7543800" y="3829050"/>
                </a:lnTo>
                <a:lnTo>
                  <a:pt x="7543800" y="0"/>
                </a:lnTo>
                <a:lnTo>
                  <a:pt x="0" y="0"/>
                </a:lnTo>
                <a:lnTo>
                  <a:pt x="0" y="382905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43250"/>
            <a:ext cx="2457449" cy="6191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50" y="3143250"/>
            <a:ext cx="2457450" cy="61912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695574" y="3524250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81855" y="2480246"/>
            <a:ext cx="2828290" cy="849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599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4751" y="919225"/>
            <a:ext cx="5543550" cy="51435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14751" y="919225"/>
            <a:ext cx="5543550" cy="514350"/>
          </a:xfrm>
          <a:custGeom>
            <a:avLst/>
            <a:gdLst/>
            <a:ahLst/>
            <a:cxnLst/>
            <a:rect l="l" t="t" r="r" b="b"/>
            <a:pathLst>
              <a:path w="5543550" h="514350">
                <a:moveTo>
                  <a:pt x="0" y="85598"/>
                </a:moveTo>
                <a:lnTo>
                  <a:pt x="6731" y="52292"/>
                </a:lnTo>
                <a:lnTo>
                  <a:pt x="25082" y="25082"/>
                </a:lnTo>
                <a:lnTo>
                  <a:pt x="52292" y="6731"/>
                </a:lnTo>
                <a:lnTo>
                  <a:pt x="85598" y="0"/>
                </a:lnTo>
                <a:lnTo>
                  <a:pt x="5457825" y="0"/>
                </a:lnTo>
                <a:lnTo>
                  <a:pt x="5491150" y="6730"/>
                </a:lnTo>
                <a:lnTo>
                  <a:pt x="5518404" y="25082"/>
                </a:lnTo>
                <a:lnTo>
                  <a:pt x="5536799" y="52292"/>
                </a:lnTo>
                <a:lnTo>
                  <a:pt x="5543550" y="85598"/>
                </a:lnTo>
                <a:lnTo>
                  <a:pt x="5543550" y="428625"/>
                </a:lnTo>
                <a:lnTo>
                  <a:pt x="5536799" y="461950"/>
                </a:lnTo>
                <a:lnTo>
                  <a:pt x="5518404" y="489204"/>
                </a:lnTo>
                <a:lnTo>
                  <a:pt x="5491150" y="507599"/>
                </a:lnTo>
                <a:lnTo>
                  <a:pt x="5457825" y="514350"/>
                </a:lnTo>
                <a:lnTo>
                  <a:pt x="85598" y="514350"/>
                </a:lnTo>
                <a:lnTo>
                  <a:pt x="52292" y="507599"/>
                </a:lnTo>
                <a:lnTo>
                  <a:pt x="25082" y="489203"/>
                </a:lnTo>
                <a:lnTo>
                  <a:pt x="6731" y="461950"/>
                </a:lnTo>
                <a:lnTo>
                  <a:pt x="0" y="428625"/>
                </a:lnTo>
                <a:lnTo>
                  <a:pt x="0" y="85598"/>
                </a:lnTo>
                <a:close/>
              </a:path>
            </a:pathLst>
          </a:custGeom>
          <a:ln w="9525">
            <a:solidFill>
              <a:srgbClr val="DEB3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1651" y="936053"/>
            <a:ext cx="4568697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</a:t>
            </a:r>
            <a:r>
              <a:rPr spc="145" dirty="0"/>
              <a:t>A</a:t>
            </a:r>
            <a:r>
              <a:rPr spc="-110" dirty="0"/>
              <a:t>S</a:t>
            </a:r>
            <a:r>
              <a:rPr spc="-130" dirty="0"/>
              <a:t>K</a:t>
            </a:r>
            <a:r>
              <a:rPr spc="-105" dirty="0"/>
              <a:t>-</a:t>
            </a:r>
            <a:r>
              <a:rPr spc="484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151" y="3686238"/>
            <a:ext cx="29305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80" dirty="0">
                <a:latin typeface="Arial MT"/>
                <a:cs typeface="Arial MT"/>
              </a:rPr>
              <a:t>I</a:t>
            </a:r>
            <a:r>
              <a:rPr sz="2100" spc="55" dirty="0">
                <a:latin typeface="Arial MT"/>
                <a:cs typeface="Arial MT"/>
              </a:rPr>
              <a:t>N</a:t>
            </a:r>
            <a:r>
              <a:rPr sz="2100" spc="-10" dirty="0">
                <a:latin typeface="Arial MT"/>
                <a:cs typeface="Arial MT"/>
              </a:rPr>
              <a:t>F</a:t>
            </a:r>
            <a:r>
              <a:rPr sz="2100" spc="15" dirty="0">
                <a:latin typeface="Arial MT"/>
                <a:cs typeface="Arial MT"/>
              </a:rPr>
              <a:t>E</a:t>
            </a:r>
            <a:r>
              <a:rPr sz="2100" spc="-20" dirty="0">
                <a:latin typeface="Arial MT"/>
                <a:cs typeface="Arial MT"/>
              </a:rPr>
              <a:t>R</a:t>
            </a:r>
            <a:r>
              <a:rPr sz="2100" spc="20" dirty="0">
                <a:latin typeface="Arial MT"/>
                <a:cs typeface="Arial MT"/>
              </a:rPr>
              <a:t>E</a:t>
            </a:r>
            <a:r>
              <a:rPr sz="2100" spc="55" dirty="0">
                <a:latin typeface="Arial MT"/>
                <a:cs typeface="Arial MT"/>
              </a:rPr>
              <a:t>N</a:t>
            </a:r>
            <a:r>
              <a:rPr sz="2100" spc="50" dirty="0">
                <a:latin typeface="Arial MT"/>
                <a:cs typeface="Arial MT"/>
              </a:rPr>
              <a:t>C</a:t>
            </a:r>
            <a:r>
              <a:rPr sz="2100" dirty="0">
                <a:latin typeface="Arial MT"/>
                <a:cs typeface="Arial MT"/>
              </a:rPr>
              <a:t>E</a:t>
            </a:r>
            <a:r>
              <a:rPr sz="2100" spc="-114" dirty="0">
                <a:latin typeface="Arial MT"/>
                <a:cs typeface="Arial MT"/>
              </a:rPr>
              <a:t> </a:t>
            </a:r>
            <a:r>
              <a:rPr sz="2100" spc="45" dirty="0">
                <a:latin typeface="Arial MT"/>
                <a:cs typeface="Arial MT"/>
              </a:rPr>
              <a:t>M</a:t>
            </a:r>
            <a:r>
              <a:rPr sz="2100" spc="95" dirty="0">
                <a:latin typeface="Arial MT"/>
                <a:cs typeface="Arial MT"/>
              </a:rPr>
              <a:t>A</a:t>
            </a:r>
            <a:r>
              <a:rPr sz="2100" spc="-55" dirty="0">
                <a:latin typeface="Arial MT"/>
                <a:cs typeface="Arial MT"/>
              </a:rPr>
              <a:t>P</a:t>
            </a:r>
            <a:r>
              <a:rPr sz="2100" spc="20" dirty="0">
                <a:latin typeface="Arial MT"/>
                <a:cs typeface="Arial MT"/>
              </a:rPr>
              <a:t>P</a:t>
            </a:r>
            <a:r>
              <a:rPr sz="2100" spc="80" dirty="0">
                <a:latin typeface="Arial MT"/>
                <a:cs typeface="Arial MT"/>
              </a:rPr>
              <a:t>I</a:t>
            </a:r>
            <a:r>
              <a:rPr sz="2100" spc="55" dirty="0">
                <a:latin typeface="Arial MT"/>
                <a:cs typeface="Arial MT"/>
              </a:rPr>
              <a:t>N</a:t>
            </a:r>
            <a:r>
              <a:rPr sz="2100" spc="30" dirty="0">
                <a:latin typeface="Arial MT"/>
                <a:cs typeface="Arial MT"/>
              </a:rPr>
              <a:t>G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651" y="936053"/>
            <a:ext cx="442404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dirty="0" err="1">
                <a:latin typeface="Bell MT" panose="02020503060305020303" pitchFamily="18" charset="0"/>
              </a:rPr>
              <a:t>Maintainance</a:t>
            </a:r>
            <a:r>
              <a:rPr lang="en-IN" dirty="0">
                <a:latin typeface="Bell MT" panose="02020503060305020303" pitchFamily="18" charset="0"/>
              </a:rPr>
              <a:t> of wind turbines </a:t>
            </a:r>
            <a:endParaRPr dirty="0">
              <a:latin typeface="Bell MT" panose="02020503060305020303" pitchFamily="18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46391" y="1109633"/>
            <a:ext cx="3693160" cy="2221167"/>
            <a:chOff x="7446581" y="1843151"/>
            <a:chExt cx="3693160" cy="1028700"/>
          </a:xfrm>
        </p:grpSpPr>
        <p:sp>
          <p:nvSpPr>
            <p:cNvPr id="22" name="object 22"/>
            <p:cNvSpPr/>
            <p:nvPr/>
          </p:nvSpPr>
          <p:spPr>
            <a:xfrm>
              <a:off x="7454518" y="2307844"/>
              <a:ext cx="860425" cy="328295"/>
            </a:xfrm>
            <a:custGeom>
              <a:avLst/>
              <a:gdLst/>
              <a:ahLst/>
              <a:cxnLst/>
              <a:rect l="l" t="t" r="r" b="b"/>
              <a:pathLst>
                <a:path w="860425" h="328294">
                  <a:moveTo>
                    <a:pt x="797178" y="0"/>
                  </a:moveTo>
                  <a:lnTo>
                    <a:pt x="804799" y="23875"/>
                  </a:lnTo>
                  <a:lnTo>
                    <a:pt x="0" y="280415"/>
                  </a:lnTo>
                  <a:lnTo>
                    <a:pt x="15112" y="328040"/>
                  </a:lnTo>
                  <a:lnTo>
                    <a:pt x="819911" y="71500"/>
                  </a:lnTo>
                  <a:lnTo>
                    <a:pt x="827531" y="95250"/>
                  </a:lnTo>
                  <a:lnTo>
                    <a:pt x="860044" y="32511"/>
                  </a:lnTo>
                  <a:lnTo>
                    <a:pt x="797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4518" y="2307844"/>
              <a:ext cx="860425" cy="328295"/>
            </a:xfrm>
            <a:custGeom>
              <a:avLst/>
              <a:gdLst/>
              <a:ahLst/>
              <a:cxnLst/>
              <a:rect l="l" t="t" r="r" b="b"/>
              <a:pathLst>
                <a:path w="860425" h="328294">
                  <a:moveTo>
                    <a:pt x="15112" y="328040"/>
                  </a:moveTo>
                  <a:lnTo>
                    <a:pt x="819911" y="71500"/>
                  </a:lnTo>
                  <a:lnTo>
                    <a:pt x="827531" y="95250"/>
                  </a:lnTo>
                  <a:lnTo>
                    <a:pt x="860044" y="32511"/>
                  </a:lnTo>
                  <a:lnTo>
                    <a:pt x="797178" y="0"/>
                  </a:lnTo>
                  <a:lnTo>
                    <a:pt x="804799" y="23875"/>
                  </a:lnTo>
                  <a:lnTo>
                    <a:pt x="0" y="280415"/>
                  </a:lnTo>
                  <a:lnTo>
                    <a:pt x="15112" y="32804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400" y="1843151"/>
              <a:ext cx="2724150" cy="10287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377301" y="1068041"/>
            <a:ext cx="2724150" cy="2304349"/>
          </a:xfrm>
          <a:prstGeom prst="rect">
            <a:avLst/>
          </a:prstGeom>
          <a:ln w="9525">
            <a:solidFill>
              <a:srgbClr val="D97828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63195" marR="152400" indent="147320">
              <a:lnSpc>
                <a:spcPct val="100899"/>
              </a:lnSpc>
              <a:spcBef>
                <a:spcPts val="640"/>
              </a:spcBef>
            </a:pPr>
            <a:r>
              <a:rPr lang="en-US" sz="1800" dirty="0">
                <a:latin typeface="Times New Roman"/>
                <a:cs typeface="Times New Roman"/>
              </a:rPr>
              <a:t>Maintenance Alerts: It triggers alerts for maintenance when a reduction in energy production is detected, ensuring timely inspections to prevent further issues.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2076450"/>
            <a:ext cx="2990850" cy="2238375"/>
          </a:xfrm>
          <a:custGeom>
            <a:avLst/>
            <a:gdLst/>
            <a:ahLst/>
            <a:cxnLst/>
            <a:rect l="l" t="t" r="r" b="b"/>
            <a:pathLst>
              <a:path w="2990850" h="2238375">
                <a:moveTo>
                  <a:pt x="0" y="1119124"/>
                </a:moveTo>
                <a:lnTo>
                  <a:pt x="986" y="1078094"/>
                </a:lnTo>
                <a:lnTo>
                  <a:pt x="3922" y="1037437"/>
                </a:lnTo>
                <a:lnTo>
                  <a:pt x="8775" y="997177"/>
                </a:lnTo>
                <a:lnTo>
                  <a:pt x="15510" y="957340"/>
                </a:lnTo>
                <a:lnTo>
                  <a:pt x="24093" y="917951"/>
                </a:lnTo>
                <a:lnTo>
                  <a:pt x="34492" y="879035"/>
                </a:lnTo>
                <a:lnTo>
                  <a:pt x="46672" y="840618"/>
                </a:lnTo>
                <a:lnTo>
                  <a:pt x="60599" y="802725"/>
                </a:lnTo>
                <a:lnTo>
                  <a:pt x="76239" y="765381"/>
                </a:lnTo>
                <a:lnTo>
                  <a:pt x="93559" y="728611"/>
                </a:lnTo>
                <a:lnTo>
                  <a:pt x="112525" y="692441"/>
                </a:lnTo>
                <a:lnTo>
                  <a:pt x="133104" y="656897"/>
                </a:lnTo>
                <a:lnTo>
                  <a:pt x="155260" y="622002"/>
                </a:lnTo>
                <a:lnTo>
                  <a:pt x="178961" y="587783"/>
                </a:lnTo>
                <a:lnTo>
                  <a:pt x="204173" y="554265"/>
                </a:lnTo>
                <a:lnTo>
                  <a:pt x="230862" y="521473"/>
                </a:lnTo>
                <a:lnTo>
                  <a:pt x="258994" y="489433"/>
                </a:lnTo>
                <a:lnTo>
                  <a:pt x="288535" y="458169"/>
                </a:lnTo>
                <a:lnTo>
                  <a:pt x="319452" y="427707"/>
                </a:lnTo>
                <a:lnTo>
                  <a:pt x="351711" y="398072"/>
                </a:lnTo>
                <a:lnTo>
                  <a:pt x="385278" y="369290"/>
                </a:lnTo>
                <a:lnTo>
                  <a:pt x="420119" y="341386"/>
                </a:lnTo>
                <a:lnTo>
                  <a:pt x="456200" y="314384"/>
                </a:lnTo>
                <a:lnTo>
                  <a:pt x="493488" y="288312"/>
                </a:lnTo>
                <a:lnTo>
                  <a:pt x="531949" y="263192"/>
                </a:lnTo>
                <a:lnTo>
                  <a:pt x="571549" y="239052"/>
                </a:lnTo>
                <a:lnTo>
                  <a:pt x="612254" y="215916"/>
                </a:lnTo>
                <a:lnTo>
                  <a:pt x="654031" y="193809"/>
                </a:lnTo>
                <a:lnTo>
                  <a:pt x="696845" y="172757"/>
                </a:lnTo>
                <a:lnTo>
                  <a:pt x="740664" y="152785"/>
                </a:lnTo>
                <a:lnTo>
                  <a:pt x="785452" y="133919"/>
                </a:lnTo>
                <a:lnTo>
                  <a:pt x="831176" y="116183"/>
                </a:lnTo>
                <a:lnTo>
                  <a:pt x="877804" y="99602"/>
                </a:lnTo>
                <a:lnTo>
                  <a:pt x="925299" y="84203"/>
                </a:lnTo>
                <a:lnTo>
                  <a:pt x="973630" y="70011"/>
                </a:lnTo>
                <a:lnTo>
                  <a:pt x="1022762" y="57050"/>
                </a:lnTo>
                <a:lnTo>
                  <a:pt x="1072661" y="45346"/>
                </a:lnTo>
                <a:lnTo>
                  <a:pt x="1123294" y="34924"/>
                </a:lnTo>
                <a:lnTo>
                  <a:pt x="1174627" y="25810"/>
                </a:lnTo>
                <a:lnTo>
                  <a:pt x="1226625" y="18029"/>
                </a:lnTo>
                <a:lnTo>
                  <a:pt x="1279256" y="11606"/>
                </a:lnTo>
                <a:lnTo>
                  <a:pt x="1332485" y="6566"/>
                </a:lnTo>
                <a:lnTo>
                  <a:pt x="1386279" y="2935"/>
                </a:lnTo>
                <a:lnTo>
                  <a:pt x="1440603" y="738"/>
                </a:lnTo>
                <a:lnTo>
                  <a:pt x="1495425" y="0"/>
                </a:lnTo>
                <a:lnTo>
                  <a:pt x="1550246" y="738"/>
                </a:lnTo>
                <a:lnTo>
                  <a:pt x="1604570" y="2935"/>
                </a:lnTo>
                <a:lnTo>
                  <a:pt x="1658364" y="6566"/>
                </a:lnTo>
                <a:lnTo>
                  <a:pt x="1711593" y="11606"/>
                </a:lnTo>
                <a:lnTo>
                  <a:pt x="1764224" y="18029"/>
                </a:lnTo>
                <a:lnTo>
                  <a:pt x="1816222" y="25810"/>
                </a:lnTo>
                <a:lnTo>
                  <a:pt x="1867555" y="34924"/>
                </a:lnTo>
                <a:lnTo>
                  <a:pt x="1918188" y="45346"/>
                </a:lnTo>
                <a:lnTo>
                  <a:pt x="1968087" y="57050"/>
                </a:lnTo>
                <a:lnTo>
                  <a:pt x="2017219" y="70011"/>
                </a:lnTo>
                <a:lnTo>
                  <a:pt x="2065550" y="84203"/>
                </a:lnTo>
                <a:lnTo>
                  <a:pt x="2113045" y="99602"/>
                </a:lnTo>
                <a:lnTo>
                  <a:pt x="2159673" y="116183"/>
                </a:lnTo>
                <a:lnTo>
                  <a:pt x="2205397" y="133919"/>
                </a:lnTo>
                <a:lnTo>
                  <a:pt x="2250185" y="152785"/>
                </a:lnTo>
                <a:lnTo>
                  <a:pt x="2294004" y="172757"/>
                </a:lnTo>
                <a:lnTo>
                  <a:pt x="2336818" y="193809"/>
                </a:lnTo>
                <a:lnTo>
                  <a:pt x="2378595" y="215916"/>
                </a:lnTo>
                <a:lnTo>
                  <a:pt x="2419300" y="239052"/>
                </a:lnTo>
                <a:lnTo>
                  <a:pt x="2458900" y="263192"/>
                </a:lnTo>
                <a:lnTo>
                  <a:pt x="2497361" y="288312"/>
                </a:lnTo>
                <a:lnTo>
                  <a:pt x="2534649" y="314384"/>
                </a:lnTo>
                <a:lnTo>
                  <a:pt x="2570730" y="341386"/>
                </a:lnTo>
                <a:lnTo>
                  <a:pt x="2605571" y="369290"/>
                </a:lnTo>
                <a:lnTo>
                  <a:pt x="2639138" y="398072"/>
                </a:lnTo>
                <a:lnTo>
                  <a:pt x="2671397" y="427707"/>
                </a:lnTo>
                <a:lnTo>
                  <a:pt x="2702314" y="458169"/>
                </a:lnTo>
                <a:lnTo>
                  <a:pt x="2731855" y="489433"/>
                </a:lnTo>
                <a:lnTo>
                  <a:pt x="2759987" y="521473"/>
                </a:lnTo>
                <a:lnTo>
                  <a:pt x="2786676" y="554265"/>
                </a:lnTo>
                <a:lnTo>
                  <a:pt x="2811888" y="587783"/>
                </a:lnTo>
                <a:lnTo>
                  <a:pt x="2835589" y="622002"/>
                </a:lnTo>
                <a:lnTo>
                  <a:pt x="2857745" y="656897"/>
                </a:lnTo>
                <a:lnTo>
                  <a:pt x="2878324" y="692441"/>
                </a:lnTo>
                <a:lnTo>
                  <a:pt x="2897290" y="728611"/>
                </a:lnTo>
                <a:lnTo>
                  <a:pt x="2914610" y="765381"/>
                </a:lnTo>
                <a:lnTo>
                  <a:pt x="2930250" y="802725"/>
                </a:lnTo>
                <a:lnTo>
                  <a:pt x="2944177" y="840618"/>
                </a:lnTo>
                <a:lnTo>
                  <a:pt x="2956357" y="879035"/>
                </a:lnTo>
                <a:lnTo>
                  <a:pt x="2966756" y="917951"/>
                </a:lnTo>
                <a:lnTo>
                  <a:pt x="2975339" y="957340"/>
                </a:lnTo>
                <a:lnTo>
                  <a:pt x="2982074" y="997177"/>
                </a:lnTo>
                <a:lnTo>
                  <a:pt x="2986927" y="1037437"/>
                </a:lnTo>
                <a:lnTo>
                  <a:pt x="2989863" y="1078094"/>
                </a:lnTo>
                <a:lnTo>
                  <a:pt x="2990850" y="1119124"/>
                </a:lnTo>
                <a:lnTo>
                  <a:pt x="2989863" y="1160161"/>
                </a:lnTo>
                <a:lnTo>
                  <a:pt x="2986927" y="1200827"/>
                </a:lnTo>
                <a:lnTo>
                  <a:pt x="2982074" y="1241094"/>
                </a:lnTo>
                <a:lnTo>
                  <a:pt x="2975339" y="1280938"/>
                </a:lnTo>
                <a:lnTo>
                  <a:pt x="2966756" y="1320334"/>
                </a:lnTo>
                <a:lnTo>
                  <a:pt x="2956357" y="1359256"/>
                </a:lnTo>
                <a:lnTo>
                  <a:pt x="2944177" y="1397680"/>
                </a:lnTo>
                <a:lnTo>
                  <a:pt x="2930250" y="1435579"/>
                </a:lnTo>
                <a:lnTo>
                  <a:pt x="2914610" y="1472928"/>
                </a:lnTo>
                <a:lnTo>
                  <a:pt x="2897290" y="1509703"/>
                </a:lnTo>
                <a:lnTo>
                  <a:pt x="2878324" y="1545878"/>
                </a:lnTo>
                <a:lnTo>
                  <a:pt x="2857745" y="1581427"/>
                </a:lnTo>
                <a:lnTo>
                  <a:pt x="2835589" y="1616326"/>
                </a:lnTo>
                <a:lnTo>
                  <a:pt x="2811888" y="1650549"/>
                </a:lnTo>
                <a:lnTo>
                  <a:pt x="2786676" y="1684071"/>
                </a:lnTo>
                <a:lnTo>
                  <a:pt x="2759987" y="1716867"/>
                </a:lnTo>
                <a:lnTo>
                  <a:pt x="2731855" y="1748911"/>
                </a:lnTo>
                <a:lnTo>
                  <a:pt x="2702314" y="1780178"/>
                </a:lnTo>
                <a:lnTo>
                  <a:pt x="2671397" y="1810643"/>
                </a:lnTo>
                <a:lnTo>
                  <a:pt x="2639138" y="1840280"/>
                </a:lnTo>
                <a:lnTo>
                  <a:pt x="2605571" y="1869065"/>
                </a:lnTo>
                <a:lnTo>
                  <a:pt x="2570730" y="1896971"/>
                </a:lnTo>
                <a:lnTo>
                  <a:pt x="2534649" y="1923975"/>
                </a:lnTo>
                <a:lnTo>
                  <a:pt x="2497361" y="1950050"/>
                </a:lnTo>
                <a:lnTo>
                  <a:pt x="2458900" y="1975171"/>
                </a:lnTo>
                <a:lnTo>
                  <a:pt x="2419300" y="1999313"/>
                </a:lnTo>
                <a:lnTo>
                  <a:pt x="2378595" y="2022450"/>
                </a:lnTo>
                <a:lnTo>
                  <a:pt x="2336818" y="2044558"/>
                </a:lnTo>
                <a:lnTo>
                  <a:pt x="2294004" y="2065611"/>
                </a:lnTo>
                <a:lnTo>
                  <a:pt x="2250186" y="2085584"/>
                </a:lnTo>
                <a:lnTo>
                  <a:pt x="2205397" y="2104452"/>
                </a:lnTo>
                <a:lnTo>
                  <a:pt x="2159673" y="2122188"/>
                </a:lnTo>
                <a:lnTo>
                  <a:pt x="2113045" y="2138769"/>
                </a:lnTo>
                <a:lnTo>
                  <a:pt x="2065550" y="2154169"/>
                </a:lnTo>
                <a:lnTo>
                  <a:pt x="2017219" y="2168362"/>
                </a:lnTo>
                <a:lnTo>
                  <a:pt x="1968087" y="2181323"/>
                </a:lnTo>
                <a:lnTo>
                  <a:pt x="1918188" y="2193027"/>
                </a:lnTo>
                <a:lnTo>
                  <a:pt x="1867555" y="2203449"/>
                </a:lnTo>
                <a:lnTo>
                  <a:pt x="1816222" y="2212563"/>
                </a:lnTo>
                <a:lnTo>
                  <a:pt x="1764224" y="2220345"/>
                </a:lnTo>
                <a:lnTo>
                  <a:pt x="1711593" y="2226768"/>
                </a:lnTo>
                <a:lnTo>
                  <a:pt x="1658364" y="2231808"/>
                </a:lnTo>
                <a:lnTo>
                  <a:pt x="1604570" y="2235439"/>
                </a:lnTo>
                <a:lnTo>
                  <a:pt x="1550246" y="2237636"/>
                </a:lnTo>
                <a:lnTo>
                  <a:pt x="1495425" y="2238375"/>
                </a:lnTo>
                <a:lnTo>
                  <a:pt x="1440603" y="2237636"/>
                </a:lnTo>
                <a:lnTo>
                  <a:pt x="1386279" y="2235439"/>
                </a:lnTo>
                <a:lnTo>
                  <a:pt x="1332485" y="2231808"/>
                </a:lnTo>
                <a:lnTo>
                  <a:pt x="1279256" y="2226768"/>
                </a:lnTo>
                <a:lnTo>
                  <a:pt x="1226625" y="2220345"/>
                </a:lnTo>
                <a:lnTo>
                  <a:pt x="1174627" y="2212563"/>
                </a:lnTo>
                <a:lnTo>
                  <a:pt x="1123294" y="2203449"/>
                </a:lnTo>
                <a:lnTo>
                  <a:pt x="1072661" y="2193027"/>
                </a:lnTo>
                <a:lnTo>
                  <a:pt x="1022762" y="2181323"/>
                </a:lnTo>
                <a:lnTo>
                  <a:pt x="973630" y="2168362"/>
                </a:lnTo>
                <a:lnTo>
                  <a:pt x="925299" y="2154169"/>
                </a:lnTo>
                <a:lnTo>
                  <a:pt x="877804" y="2138769"/>
                </a:lnTo>
                <a:lnTo>
                  <a:pt x="831176" y="2122188"/>
                </a:lnTo>
                <a:lnTo>
                  <a:pt x="785452" y="2104452"/>
                </a:lnTo>
                <a:lnTo>
                  <a:pt x="740663" y="2085584"/>
                </a:lnTo>
                <a:lnTo>
                  <a:pt x="696845" y="2065611"/>
                </a:lnTo>
                <a:lnTo>
                  <a:pt x="654031" y="2044558"/>
                </a:lnTo>
                <a:lnTo>
                  <a:pt x="612254" y="2022450"/>
                </a:lnTo>
                <a:lnTo>
                  <a:pt x="571549" y="1999313"/>
                </a:lnTo>
                <a:lnTo>
                  <a:pt x="531949" y="1975171"/>
                </a:lnTo>
                <a:lnTo>
                  <a:pt x="493488" y="1950050"/>
                </a:lnTo>
                <a:lnTo>
                  <a:pt x="456200" y="1923975"/>
                </a:lnTo>
                <a:lnTo>
                  <a:pt x="420119" y="1896971"/>
                </a:lnTo>
                <a:lnTo>
                  <a:pt x="385278" y="1869065"/>
                </a:lnTo>
                <a:lnTo>
                  <a:pt x="351711" y="1840280"/>
                </a:lnTo>
                <a:lnTo>
                  <a:pt x="319452" y="1810643"/>
                </a:lnTo>
                <a:lnTo>
                  <a:pt x="288535" y="1780178"/>
                </a:lnTo>
                <a:lnTo>
                  <a:pt x="258994" y="1748911"/>
                </a:lnTo>
                <a:lnTo>
                  <a:pt x="230862" y="1716867"/>
                </a:lnTo>
                <a:lnTo>
                  <a:pt x="204173" y="1684071"/>
                </a:lnTo>
                <a:lnTo>
                  <a:pt x="178961" y="1650549"/>
                </a:lnTo>
                <a:lnTo>
                  <a:pt x="155260" y="1616326"/>
                </a:lnTo>
                <a:lnTo>
                  <a:pt x="133104" y="1581427"/>
                </a:lnTo>
                <a:lnTo>
                  <a:pt x="112525" y="1545878"/>
                </a:lnTo>
                <a:lnTo>
                  <a:pt x="93559" y="1509703"/>
                </a:lnTo>
                <a:lnTo>
                  <a:pt x="76239" y="1472928"/>
                </a:lnTo>
                <a:lnTo>
                  <a:pt x="60599" y="1435579"/>
                </a:lnTo>
                <a:lnTo>
                  <a:pt x="46672" y="1397680"/>
                </a:lnTo>
                <a:lnTo>
                  <a:pt x="34492" y="1359256"/>
                </a:lnTo>
                <a:lnTo>
                  <a:pt x="24093" y="1320334"/>
                </a:lnTo>
                <a:lnTo>
                  <a:pt x="15510" y="1280938"/>
                </a:lnTo>
                <a:lnTo>
                  <a:pt x="8775" y="1241094"/>
                </a:lnTo>
                <a:lnTo>
                  <a:pt x="3922" y="1200827"/>
                </a:lnTo>
                <a:lnTo>
                  <a:pt x="986" y="1160161"/>
                </a:lnTo>
                <a:lnTo>
                  <a:pt x="0" y="1119124"/>
                </a:lnTo>
                <a:close/>
              </a:path>
            </a:pathLst>
          </a:custGeom>
          <a:ln w="15875">
            <a:solidFill>
              <a:srgbClr val="DEB3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9201" y="4148137"/>
            <a:ext cx="2800350" cy="211430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339201" y="4148137"/>
            <a:ext cx="2800350" cy="2128147"/>
          </a:xfrm>
          <a:prstGeom prst="rect">
            <a:avLst/>
          </a:prstGeom>
          <a:ln w="9525">
            <a:solidFill>
              <a:srgbClr val="3B966F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marL="266065" marR="254635" algn="ctr">
              <a:lnSpc>
                <a:spcPct val="99700"/>
              </a:lnSpc>
              <a:spcBef>
                <a:spcPts val="1475"/>
              </a:spcBef>
            </a:pPr>
            <a:r>
              <a:rPr lang="en-US" sz="1800" dirty="0">
                <a:latin typeface="Times New Roman"/>
                <a:cs typeface="Times New Roman"/>
              </a:rPr>
              <a:t>Energy Output Monitoring: The model continuously tracks the energy output of wind turbines to identify any significant drops in efficiency.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9651" y="4843462"/>
            <a:ext cx="3681350" cy="141897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319651" y="4843462"/>
            <a:ext cx="3681350" cy="1418978"/>
          </a:xfrm>
          <a:prstGeom prst="rect">
            <a:avLst/>
          </a:prstGeom>
          <a:ln w="9525">
            <a:solidFill>
              <a:srgbClr val="446F9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020" marR="157480" indent="5715" algn="ctr">
              <a:lnSpc>
                <a:spcPct val="99700"/>
              </a:lnSpc>
              <a:spcBef>
                <a:spcPts val="265"/>
              </a:spcBef>
            </a:pPr>
            <a:r>
              <a:rPr lang="en-US" sz="1800" dirty="0">
                <a:latin typeface="Times New Roman"/>
                <a:cs typeface="Times New Roman"/>
              </a:rPr>
              <a:t>Fault Simulation: The model's effectiveness is tested by simulating faults, such as introducing noise or anomalies (e.g., vibration, temperature irregularities)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2037" y="1919351"/>
            <a:ext cx="2617026" cy="153888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62037" y="1919351"/>
            <a:ext cx="2562225" cy="1538883"/>
          </a:xfrm>
          <a:prstGeom prst="rect">
            <a:avLst/>
          </a:prstGeom>
          <a:ln w="9525">
            <a:solidFill>
              <a:srgbClr val="D978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030"/>
              </a:lnSpc>
            </a:pPr>
            <a:r>
              <a:rPr lang="en-US" sz="1800" u="sng" dirty="0">
                <a:latin typeface="Times New Roman"/>
                <a:cs typeface="Times New Roman"/>
              </a:rPr>
              <a:t>Model Training: </a:t>
            </a:r>
            <a:r>
              <a:rPr lang="en-US" sz="1800" dirty="0">
                <a:latin typeface="Times New Roman"/>
                <a:cs typeface="Times New Roman"/>
              </a:rPr>
              <a:t>The predictive model is trained using data from normal wind turbine operations. It identifies patterns during regular functioning.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188" y="4467225"/>
            <a:ext cx="3581399" cy="168592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48553" y="4467225"/>
            <a:ext cx="3842448" cy="1666482"/>
          </a:xfrm>
          <a:prstGeom prst="rect">
            <a:avLst/>
          </a:prstGeom>
          <a:ln w="9525">
            <a:solidFill>
              <a:srgbClr val="3B966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7955" marR="151130" indent="10160" algn="ctr">
              <a:lnSpc>
                <a:spcPct val="100099"/>
              </a:lnSpc>
              <a:spcBef>
                <a:spcPts val="35"/>
              </a:spcBef>
            </a:pPr>
            <a:r>
              <a:rPr lang="en-US" sz="1800" u="sng" dirty="0">
                <a:latin typeface="Times New Roman"/>
                <a:cs typeface="Times New Roman"/>
              </a:rPr>
              <a:t>Fault Simulation: </a:t>
            </a:r>
            <a:r>
              <a:rPr lang="en-US" sz="1800" dirty="0">
                <a:latin typeface="Times New Roman"/>
                <a:cs typeface="Times New Roman"/>
              </a:rPr>
              <a:t>The model's effectiveness is tested by simulating faults, such as introducing noise or anomalies (e.g., vibration, temperature irregularities), and observing how well the model predicts failures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41864" y="2127567"/>
            <a:ext cx="4495800" cy="2614295"/>
            <a:chOff x="3741864" y="2127567"/>
            <a:chExt cx="4495800" cy="2614295"/>
          </a:xfrm>
        </p:grpSpPr>
        <p:sp>
          <p:nvSpPr>
            <p:cNvPr id="35" name="object 35"/>
            <p:cNvSpPr/>
            <p:nvPr/>
          </p:nvSpPr>
          <p:spPr>
            <a:xfrm>
              <a:off x="7434580" y="3694429"/>
              <a:ext cx="795020" cy="463550"/>
            </a:xfrm>
            <a:custGeom>
              <a:avLst/>
              <a:gdLst/>
              <a:ahLst/>
              <a:cxnLst/>
              <a:rect l="l" t="t" r="r" b="b"/>
              <a:pathLst>
                <a:path w="795020" h="463550">
                  <a:moveTo>
                    <a:pt x="22733" y="0"/>
                  </a:moveTo>
                  <a:lnTo>
                    <a:pt x="0" y="42164"/>
                  </a:lnTo>
                  <a:lnTo>
                    <a:pt x="741426" y="442468"/>
                  </a:lnTo>
                  <a:lnTo>
                    <a:pt x="729996" y="463550"/>
                  </a:lnTo>
                  <a:lnTo>
                    <a:pt x="794893" y="444119"/>
                  </a:lnTo>
                  <a:lnTo>
                    <a:pt x="775462" y="379349"/>
                  </a:lnTo>
                  <a:lnTo>
                    <a:pt x="764159" y="400431"/>
                  </a:lnTo>
                  <a:lnTo>
                    <a:pt x="22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4580" y="3694429"/>
              <a:ext cx="795020" cy="463550"/>
            </a:xfrm>
            <a:custGeom>
              <a:avLst/>
              <a:gdLst/>
              <a:ahLst/>
              <a:cxnLst/>
              <a:rect l="l" t="t" r="r" b="b"/>
              <a:pathLst>
                <a:path w="795020" h="463550">
                  <a:moveTo>
                    <a:pt x="22733" y="0"/>
                  </a:moveTo>
                  <a:lnTo>
                    <a:pt x="764159" y="400431"/>
                  </a:lnTo>
                  <a:lnTo>
                    <a:pt x="775462" y="379349"/>
                  </a:lnTo>
                  <a:lnTo>
                    <a:pt x="794893" y="444119"/>
                  </a:lnTo>
                  <a:lnTo>
                    <a:pt x="729996" y="463550"/>
                  </a:lnTo>
                  <a:lnTo>
                    <a:pt x="741426" y="442468"/>
                  </a:lnTo>
                  <a:lnTo>
                    <a:pt x="0" y="42164"/>
                  </a:lnTo>
                  <a:lnTo>
                    <a:pt x="22733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19800" y="4467225"/>
              <a:ext cx="76200" cy="266700"/>
            </a:xfrm>
            <a:custGeom>
              <a:avLst/>
              <a:gdLst/>
              <a:ahLst/>
              <a:cxnLst/>
              <a:rect l="l" t="t" r="r" b="b"/>
              <a:pathLst>
                <a:path w="76200" h="266700">
                  <a:moveTo>
                    <a:pt x="57150" y="0"/>
                  </a:moveTo>
                  <a:lnTo>
                    <a:pt x="19050" y="0"/>
                  </a:lnTo>
                  <a:lnTo>
                    <a:pt x="19050" y="228600"/>
                  </a:lnTo>
                  <a:lnTo>
                    <a:pt x="0" y="228600"/>
                  </a:lnTo>
                  <a:lnTo>
                    <a:pt x="38100" y="266700"/>
                  </a:lnTo>
                  <a:lnTo>
                    <a:pt x="76200" y="228600"/>
                  </a:lnTo>
                  <a:lnTo>
                    <a:pt x="57150" y="2286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9800" y="4467225"/>
              <a:ext cx="76200" cy="266700"/>
            </a:xfrm>
            <a:custGeom>
              <a:avLst/>
              <a:gdLst/>
              <a:ahLst/>
              <a:cxnLst/>
              <a:rect l="l" t="t" r="r" b="b"/>
              <a:pathLst>
                <a:path w="76200" h="266700">
                  <a:moveTo>
                    <a:pt x="57150" y="0"/>
                  </a:moveTo>
                  <a:lnTo>
                    <a:pt x="57150" y="228600"/>
                  </a:lnTo>
                  <a:lnTo>
                    <a:pt x="76200" y="228600"/>
                  </a:lnTo>
                  <a:lnTo>
                    <a:pt x="38100" y="266700"/>
                  </a:lnTo>
                  <a:lnTo>
                    <a:pt x="0" y="228600"/>
                  </a:lnTo>
                  <a:lnTo>
                    <a:pt x="19050" y="228600"/>
                  </a:lnTo>
                  <a:lnTo>
                    <a:pt x="19050" y="0"/>
                  </a:lnTo>
                  <a:lnTo>
                    <a:pt x="5715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49802" y="3910964"/>
              <a:ext cx="890269" cy="487680"/>
            </a:xfrm>
            <a:custGeom>
              <a:avLst/>
              <a:gdLst/>
              <a:ahLst/>
              <a:cxnLst/>
              <a:rect l="l" t="t" r="r" b="b"/>
              <a:pathLst>
                <a:path w="890270" h="487679">
                  <a:moveTo>
                    <a:pt x="863981" y="0"/>
                  </a:moveTo>
                  <a:lnTo>
                    <a:pt x="40132" y="407289"/>
                  </a:lnTo>
                  <a:lnTo>
                    <a:pt x="26924" y="380746"/>
                  </a:lnTo>
                  <a:lnTo>
                    <a:pt x="0" y="460248"/>
                  </a:lnTo>
                  <a:lnTo>
                    <a:pt x="79628" y="487172"/>
                  </a:lnTo>
                  <a:lnTo>
                    <a:pt x="66548" y="460629"/>
                  </a:lnTo>
                  <a:lnTo>
                    <a:pt x="890270" y="53212"/>
                  </a:lnTo>
                  <a:lnTo>
                    <a:pt x="8639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49802" y="3910964"/>
              <a:ext cx="890269" cy="487680"/>
            </a:xfrm>
            <a:custGeom>
              <a:avLst/>
              <a:gdLst/>
              <a:ahLst/>
              <a:cxnLst/>
              <a:rect l="l" t="t" r="r" b="b"/>
              <a:pathLst>
                <a:path w="890270" h="487679">
                  <a:moveTo>
                    <a:pt x="890270" y="53212"/>
                  </a:moveTo>
                  <a:lnTo>
                    <a:pt x="66548" y="460629"/>
                  </a:lnTo>
                  <a:lnTo>
                    <a:pt x="79628" y="487172"/>
                  </a:lnTo>
                  <a:lnTo>
                    <a:pt x="0" y="460248"/>
                  </a:lnTo>
                  <a:lnTo>
                    <a:pt x="26924" y="380746"/>
                  </a:lnTo>
                  <a:lnTo>
                    <a:pt x="40132" y="407289"/>
                  </a:lnTo>
                  <a:lnTo>
                    <a:pt x="863981" y="0"/>
                  </a:lnTo>
                  <a:lnTo>
                    <a:pt x="890270" y="53212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9520" y="2135504"/>
              <a:ext cx="959485" cy="287655"/>
            </a:xfrm>
            <a:custGeom>
              <a:avLst/>
              <a:gdLst/>
              <a:ahLst/>
              <a:cxnLst/>
              <a:rect l="l" t="t" r="r" b="b"/>
              <a:pathLst>
                <a:path w="959485" h="287655">
                  <a:moveTo>
                    <a:pt x="64896" y="0"/>
                  </a:moveTo>
                  <a:lnTo>
                    <a:pt x="0" y="40512"/>
                  </a:lnTo>
                  <a:lnTo>
                    <a:pt x="40512" y="105410"/>
                  </a:lnTo>
                  <a:lnTo>
                    <a:pt x="46608" y="78994"/>
                  </a:lnTo>
                  <a:lnTo>
                    <a:pt x="947038" y="287528"/>
                  </a:lnTo>
                  <a:lnTo>
                    <a:pt x="959230" y="234950"/>
                  </a:lnTo>
                  <a:lnTo>
                    <a:pt x="58800" y="26289"/>
                  </a:lnTo>
                  <a:lnTo>
                    <a:pt x="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9520" y="2135504"/>
              <a:ext cx="959485" cy="287655"/>
            </a:xfrm>
            <a:custGeom>
              <a:avLst/>
              <a:gdLst/>
              <a:ahLst/>
              <a:cxnLst/>
              <a:rect l="l" t="t" r="r" b="b"/>
              <a:pathLst>
                <a:path w="959485" h="287655">
                  <a:moveTo>
                    <a:pt x="947038" y="287528"/>
                  </a:moveTo>
                  <a:lnTo>
                    <a:pt x="46608" y="78994"/>
                  </a:lnTo>
                  <a:lnTo>
                    <a:pt x="40512" y="105410"/>
                  </a:lnTo>
                  <a:lnTo>
                    <a:pt x="0" y="40512"/>
                  </a:lnTo>
                  <a:lnTo>
                    <a:pt x="64896" y="0"/>
                  </a:lnTo>
                  <a:lnTo>
                    <a:pt x="58800" y="26289"/>
                  </a:lnTo>
                  <a:lnTo>
                    <a:pt x="959230" y="234950"/>
                  </a:lnTo>
                  <a:lnTo>
                    <a:pt x="947038" y="287528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C1C7FF-EF4B-B5FA-DB99-FB6AF328A5EF}"/>
              </a:ext>
            </a:extLst>
          </p:cNvPr>
          <p:cNvSpPr/>
          <p:nvPr/>
        </p:nvSpPr>
        <p:spPr>
          <a:xfrm>
            <a:off x="5114468" y="2399785"/>
            <a:ext cx="1798851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Predictive </a:t>
            </a:r>
          </a:p>
          <a:p>
            <a:pPr algn="ctr"/>
            <a:r>
              <a:rPr lang="en-IN" sz="2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Maintenance</a:t>
            </a:r>
          </a:p>
          <a:p>
            <a:pPr algn="ctr"/>
            <a:r>
              <a:rPr lang="en-IN" sz="2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Of </a:t>
            </a:r>
          </a:p>
          <a:p>
            <a:pPr algn="ctr"/>
            <a:r>
              <a:rPr lang="en-IN" sz="2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Wind </a:t>
            </a:r>
          </a:p>
          <a:p>
            <a:pPr algn="ctr"/>
            <a:r>
              <a:rPr lang="en-IN" sz="2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Turbines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MT</vt:lpstr>
      <vt:lpstr>Bahnschrift</vt:lpstr>
      <vt:lpstr>Bell MT</vt:lpstr>
      <vt:lpstr>Calibri</vt:lpstr>
      <vt:lpstr>Times New Roman</vt:lpstr>
      <vt:lpstr>Office Theme</vt:lpstr>
      <vt:lpstr>TASK-10</vt:lpstr>
      <vt:lpstr>Maintainance of wind turbines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Laxmi Gunda</cp:lastModifiedBy>
  <cp:revision>2</cp:revision>
  <dcterms:created xsi:type="dcterms:W3CDTF">2024-10-05T13:40:24Z</dcterms:created>
  <dcterms:modified xsi:type="dcterms:W3CDTF">2024-10-05T14:07:08Z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LastSaved">
    <vt:filetime>2024-10-05T00:00:00Z</vt:filetime>
  </property>
</Properties>
</file>