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1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A9E7-724E-4718-B05F-45598E0D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EF237-9F9B-47C5-951A-3DDB01CD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120A-381B-45B2-A5A0-D4781FAD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23B9-DDF5-43CF-BB1D-9E2DE4E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E196-2FEF-4502-9039-809F3298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AF54-DAC2-4A28-822D-9BAA8DD3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450DD-E037-4C6F-BC9B-5A136064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6DA1-7D19-4E09-9A5A-FADB8DF4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244B-6A43-4461-9943-CC7C4FBF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7366-8533-40DB-9B12-99762083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EF563-BA57-4822-80EC-551762A84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5F177-EFFC-4897-9D7F-F68B77A9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8560-B82E-420F-9F8F-9A306E5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50E0-189A-45A4-A56E-0717C7F0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FD73-04E3-4F11-B621-3BEF6D6D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ED06-6FFB-4D34-A176-10E0FD4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2A10-1D6D-48C7-8A21-2844B9EC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99D6-5FEE-4E57-89FD-3CE3D618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5443-036C-4CEA-87B7-459E499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E902-2AA9-42BC-AEA6-3544DD5D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6207-2DB0-44E7-8CFD-21B545BC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0CE8C-3582-4613-850F-A09BFAEC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05AF-F800-4236-A8D1-FA7A952A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7FBF-7E1C-4BCF-B44F-DACF645E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47D9-F95C-4CC2-AC36-2135C04D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2803-11A9-4B4A-B4A4-AF3FADF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6A8C-C862-4B66-8D0F-68D48BD0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B9A37-9E54-423A-9ACB-DF0604FF7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92AE5-512B-49B6-B824-0003F62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1115-FC0C-4AC3-8C88-80EE994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CBB9-5526-4FAA-8723-9A208583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FFC-2332-4DEE-9027-37E57121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F788-3F52-414D-A410-19B3B3F6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47F7-F683-4FDD-A4D3-2D3C3723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8F82C-587A-4AEF-B2E2-4A9B61D2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DFF54-0A91-432D-B59C-3CA570D0B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6F392-C558-418B-9D34-966F0DA3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94A6D-C544-4DF1-BD8A-9946852B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2D51-1756-4288-ABD7-EAC5700D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3CA5-D746-4A69-901C-9FD775B2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85372-4FDA-456A-B844-9E61F7B3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F9065-BE47-4B88-9A7E-2A112ED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1CE13-C9CA-477F-B874-49628A18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6C490-2BD4-4C79-BEC3-E384808E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3DC84-26AC-4B37-A452-1A6AC630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5172-020D-4F2E-A5BF-101D9A03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E8EB-17EB-4B24-B436-525605C6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C1FB-C73A-415C-917E-6D83B1BB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67A60-4CFE-440C-B741-7666DB79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F345-144A-4618-94AD-5ED0FE54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5F707-9B7A-4280-9DBD-04EA722A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636A-26EA-4A55-8A32-059556B5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CFDF-A633-433F-B8CA-10B1E904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A08B7-17D2-4D13-AE4F-39DE005C7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14C3-F4A4-4D49-8D79-A68D32C8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27DF-5D1F-498E-8CE7-FA28F43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64BF-C585-4A38-BD51-189F1EA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A5FCA-9A13-4275-B20F-42A92FC8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9F30B-D1DE-401D-9369-B3E2E05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D0FA-1519-47F5-BA0B-1751980A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EFC8-25B9-42A0-A66E-52D425938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4675-7924-43AE-B378-88B668EB968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0474-D05B-412F-9DA0-43228239F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2556-6AF8-4558-9BFD-10841B6B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8940-FF07-47C2-BB28-5FF122AA3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234A-FAC8-4BA9-9D80-1DA95C113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C6948-771B-484A-88C3-94CB86E98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Ashwin Adulla</a:t>
            </a:r>
          </a:p>
        </p:txBody>
      </p:sp>
    </p:spTree>
    <p:extLst>
      <p:ext uri="{BB962C8B-B14F-4D97-AF65-F5344CB8AC3E}">
        <p14:creationId xmlns:p14="http://schemas.microsoft.com/office/powerpoint/2010/main" val="144184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BE8-43C5-42C3-BD77-C9B3B445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Delta Prefetch: 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A7E2-9A92-4438-BA8D-65018E32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6809"/>
            <a:ext cx="12192000" cy="5721069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Case 1: Intersection with Backward </a:t>
            </a:r>
            <a:r>
              <a:rPr lang="en-US" sz="1800" dirty="0" err="1"/>
              <a:t>DataBlock</a:t>
            </a:r>
            <a:r>
              <a:rPr lang="en-US" sz="1800" dirty="0"/>
              <a:t> of next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2"/>
            <a:r>
              <a:rPr lang="en-US" sz="1800" dirty="0"/>
              <a:t>The end </a:t>
            </a:r>
            <a:r>
              <a:rPr lang="en-US" sz="1800" dirty="0" err="1"/>
              <a:t>ptr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r>
              <a:rPr lang="en-US" sz="1800" dirty="0"/>
              <a:t> is pointing to the start of the Backward </a:t>
            </a:r>
            <a:r>
              <a:rPr lang="en-US" sz="1800" dirty="0" err="1"/>
              <a:t>DataBlock</a:t>
            </a:r>
            <a:r>
              <a:rPr lang="en-US" sz="1800" dirty="0"/>
              <a:t> of the next </a:t>
            </a:r>
            <a:r>
              <a:rPr lang="en-US" sz="1800" dirty="0" err="1"/>
              <a:t>MiniMemory</a:t>
            </a:r>
            <a:endParaRPr lang="en-US" sz="1800" dirty="0"/>
          </a:p>
          <a:p>
            <a:pPr lvl="2"/>
            <a:r>
              <a:rPr lang="en-US" sz="1800" dirty="0"/>
              <a:t>(1) Writeback value, (2) reduce size of Backward </a:t>
            </a:r>
            <a:r>
              <a:rPr lang="en-US" sz="1800" dirty="0" err="1"/>
              <a:t>DataBlock</a:t>
            </a:r>
            <a:r>
              <a:rPr lang="en-US" sz="1800" dirty="0"/>
              <a:t> of next </a:t>
            </a:r>
            <a:r>
              <a:rPr lang="en-US" sz="1800" dirty="0" err="1"/>
              <a:t>MiniMemory</a:t>
            </a:r>
            <a:r>
              <a:rPr lang="en-US" sz="1800" dirty="0"/>
              <a:t>, (3) insert new value at end </a:t>
            </a:r>
            <a:r>
              <a:rPr lang="en-US" sz="1800" dirty="0" err="1"/>
              <a:t>ptr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Case 2: Intersection with Start </a:t>
            </a:r>
            <a:r>
              <a:rPr lang="en-US" sz="1800" dirty="0" err="1"/>
              <a:t>Ptr</a:t>
            </a:r>
            <a:r>
              <a:rPr lang="en-US" sz="1800" dirty="0"/>
              <a:t> of next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2"/>
            <a:r>
              <a:rPr lang="en-US" sz="1800" dirty="0"/>
              <a:t>The end </a:t>
            </a:r>
            <a:r>
              <a:rPr lang="en-US" sz="1800" dirty="0" err="1"/>
              <a:t>ptr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r>
              <a:rPr lang="en-US" sz="1800" dirty="0"/>
              <a:t> is pointing to the same index as the start </a:t>
            </a:r>
            <a:r>
              <a:rPr lang="en-US" sz="1800" dirty="0" err="1"/>
              <a:t>ptr</a:t>
            </a:r>
            <a:r>
              <a:rPr lang="en-US" sz="1800" dirty="0"/>
              <a:t> of the next </a:t>
            </a:r>
            <a:r>
              <a:rPr lang="en-US" sz="1800" dirty="0" err="1"/>
              <a:t>MiniMemory</a:t>
            </a:r>
            <a:endParaRPr lang="en-US" sz="1800" dirty="0"/>
          </a:p>
          <a:p>
            <a:pPr lvl="2"/>
            <a:r>
              <a:rPr lang="en-US" sz="1800" dirty="0"/>
              <a:t>(1) Writeback value, (2) shift right Backward </a:t>
            </a:r>
            <a:r>
              <a:rPr lang="en-US" sz="1800" dirty="0" err="1"/>
              <a:t>DataBlock</a:t>
            </a:r>
            <a:r>
              <a:rPr lang="en-US" sz="1800" dirty="0"/>
              <a:t> of next </a:t>
            </a:r>
            <a:r>
              <a:rPr lang="en-US" sz="1800" dirty="0" err="1"/>
              <a:t>MiniMemory</a:t>
            </a:r>
            <a:r>
              <a:rPr lang="en-US" sz="1800" dirty="0"/>
              <a:t>, (3) insert new value at end </a:t>
            </a:r>
            <a:r>
              <a:rPr lang="en-US" sz="1800" dirty="0" err="1"/>
              <a:t>ptr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Case 3: Intersection with Forward </a:t>
            </a:r>
            <a:r>
              <a:rPr lang="en-US" sz="1800" dirty="0" err="1"/>
              <a:t>DataBlock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r>
              <a:rPr lang="en-US" sz="1800" dirty="0"/>
              <a:t> (internal collision)</a:t>
            </a:r>
          </a:p>
          <a:p>
            <a:pPr lvl="2"/>
            <a:r>
              <a:rPr lang="en-US" sz="1800" dirty="0"/>
              <a:t>The end </a:t>
            </a:r>
            <a:r>
              <a:rPr lang="en-US" sz="1800" dirty="0" err="1"/>
              <a:t>ptr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r>
              <a:rPr lang="en-US" sz="1800" dirty="0"/>
              <a:t> is pointing to the start of the Forward </a:t>
            </a:r>
            <a:r>
              <a:rPr lang="en-US" sz="1800" dirty="0" err="1"/>
              <a:t>DataBlock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pPr lvl="2"/>
            <a:r>
              <a:rPr lang="en-US" sz="1800" dirty="0"/>
              <a:t>(1) Writeback value, (2) reduce size of Forward </a:t>
            </a:r>
            <a:r>
              <a:rPr lang="en-US" sz="1800" dirty="0" err="1"/>
              <a:t>DataBlock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r>
              <a:rPr lang="en-US" sz="1800" dirty="0"/>
              <a:t>, (3) insert new value at end </a:t>
            </a:r>
            <a:r>
              <a:rPr lang="en-US" sz="1800" dirty="0" err="1"/>
              <a:t>ptr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4405-CA6E-4220-BE55-DF885BD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Delta Prefetch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1846-1971-4F70-9D31-C79958D6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1073271"/>
            <a:ext cx="11331615" cy="5766474"/>
          </a:xfrm>
        </p:spPr>
        <p:txBody>
          <a:bodyPr>
            <a:noAutofit/>
          </a:bodyPr>
          <a:lstStyle/>
          <a:p>
            <a:r>
              <a:rPr lang="en-US" sz="1800" dirty="0"/>
              <a:t>Occurs when </a:t>
            </a:r>
            <a:r>
              <a:rPr lang="en-US" sz="1800" b="1" dirty="0"/>
              <a:t>abs(delta) &lt; </a:t>
            </a:r>
            <a:r>
              <a:rPr lang="en-US" sz="1800" b="1" dirty="0" err="1"/>
              <a:t>prefetch_size</a:t>
            </a:r>
            <a:r>
              <a:rPr lang="en-US" sz="1800" b="1" dirty="0"/>
              <a:t> &amp;&amp; delta &lt; 0</a:t>
            </a:r>
          </a:p>
          <a:p>
            <a:r>
              <a:rPr lang="en-US" sz="1800" dirty="0"/>
              <a:t>New value that is prefetched is inserted at the left of start </a:t>
            </a:r>
            <a:r>
              <a:rPr lang="en-US" sz="1800" dirty="0" err="1"/>
              <a:t>ptr</a:t>
            </a:r>
            <a:r>
              <a:rPr lang="en-US" sz="1800" dirty="0"/>
              <a:t> (i.e. (start </a:t>
            </a:r>
            <a:r>
              <a:rPr lang="en-US" sz="1800" dirty="0" err="1"/>
              <a:t>ptr</a:t>
            </a:r>
            <a:r>
              <a:rPr lang="en-US" sz="1800" dirty="0"/>
              <a:t> – 1) % </a:t>
            </a:r>
            <a:r>
              <a:rPr lang="en-US" sz="1800" dirty="0" err="1"/>
              <a:t>memory_size</a:t>
            </a:r>
            <a:r>
              <a:rPr lang="en-US" sz="1800" dirty="0"/>
              <a:t>)</a:t>
            </a:r>
          </a:p>
          <a:p>
            <a:r>
              <a:rPr lang="en-US" sz="1800" dirty="0"/>
              <a:t>Before inserting value, need to determine if value at end </a:t>
            </a:r>
            <a:r>
              <a:rPr lang="en-US" sz="1800" dirty="0" err="1"/>
              <a:t>ptr</a:t>
            </a:r>
            <a:r>
              <a:rPr lang="en-US" sz="1800" dirty="0"/>
              <a:t> needs to be written back (3 cases)</a:t>
            </a:r>
          </a:p>
          <a:p>
            <a:pPr lvl="1"/>
            <a:r>
              <a:rPr lang="en-US" sz="1800" dirty="0"/>
              <a:t>Case 1: Intersection with Forward </a:t>
            </a:r>
            <a:r>
              <a:rPr lang="en-US" sz="1800" dirty="0" err="1"/>
              <a:t>DataBlock</a:t>
            </a:r>
            <a:r>
              <a:rPr lang="en-US" sz="1800" dirty="0"/>
              <a:t> of previous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1"/>
            <a:r>
              <a:rPr lang="en-US" sz="1800" dirty="0"/>
              <a:t>Case 2: Intersection with End </a:t>
            </a:r>
            <a:r>
              <a:rPr lang="en-US" sz="1800" dirty="0" err="1"/>
              <a:t>Ptr</a:t>
            </a:r>
            <a:r>
              <a:rPr lang="en-US" sz="1800" dirty="0"/>
              <a:t> of previous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1"/>
            <a:r>
              <a:rPr lang="en-US" sz="1800" dirty="0"/>
              <a:t>Case 3: Intersection with Backward </a:t>
            </a:r>
            <a:r>
              <a:rPr lang="en-US" sz="1800" dirty="0" err="1"/>
              <a:t>DataBlock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r>
              <a:rPr lang="en-US" sz="1800" dirty="0"/>
              <a:t> (internal collision)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range(</a:t>
            </a:r>
            <a:r>
              <a:rPr lang="en-US" sz="1800" dirty="0" err="1"/>
              <a:t>num_values_to_prefetch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for </a:t>
            </a:r>
            <a:r>
              <a:rPr lang="en-US" sz="1800" dirty="0" err="1"/>
              <a:t>mini_memory</a:t>
            </a:r>
            <a:r>
              <a:rPr lang="en-US" sz="1800" dirty="0"/>
              <a:t> in </a:t>
            </a:r>
            <a:r>
              <a:rPr lang="en-US" sz="1800" dirty="0" err="1"/>
              <a:t>mini_memory_lst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determine collision</a:t>
            </a:r>
          </a:p>
          <a:p>
            <a:pPr marL="0" indent="0">
              <a:buNone/>
            </a:pPr>
            <a:r>
              <a:rPr lang="en-US" sz="1800" dirty="0"/>
              <a:t>       if collision, write back()</a:t>
            </a:r>
          </a:p>
          <a:p>
            <a:pPr marL="0" indent="0">
              <a:buNone/>
            </a:pPr>
            <a:r>
              <a:rPr lang="en-US" sz="1800" dirty="0"/>
              <a:t>       insert new value</a:t>
            </a:r>
          </a:p>
          <a:p>
            <a:pPr marL="0" indent="0">
              <a:buNone/>
            </a:pPr>
            <a:r>
              <a:rPr lang="en-US" sz="1800" dirty="0"/>
              <a:t>       increase Forward </a:t>
            </a:r>
            <a:r>
              <a:rPr lang="en-US" sz="1800" dirty="0" err="1"/>
              <a:t>DataBlock</a:t>
            </a:r>
            <a:r>
              <a:rPr lang="en-US" sz="1800" dirty="0"/>
              <a:t> size by 1 to the left to cover the value left of end </a:t>
            </a:r>
            <a:r>
              <a:rPr lang="en-US" sz="1800" dirty="0" err="1"/>
              <a:t>ptr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shift start and end </a:t>
            </a:r>
            <a:r>
              <a:rPr lang="en-US" sz="1800" dirty="0" err="1"/>
              <a:t>ptrs</a:t>
            </a:r>
            <a:r>
              <a:rPr lang="en-US" sz="1800" dirty="0"/>
              <a:t> left by 1 index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</a:p>
          <a:p>
            <a:pPr marL="457200" lvl="1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553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BE8-43C5-42C3-BD77-C9B3B445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Delta Prefetch: 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A7E2-9A92-4438-BA8D-65018E32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1171"/>
            <a:ext cx="12192000" cy="60767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/>
              <a:t>ret </a:t>
            </a:r>
            <a:r>
              <a:rPr lang="en-US" sz="1800" dirty="0" err="1"/>
              <a:t>ptr</a:t>
            </a:r>
            <a:r>
              <a:rPr lang="en-US" sz="1800" dirty="0"/>
              <a:t> = (start </a:t>
            </a:r>
            <a:r>
              <a:rPr lang="en-US" sz="1800" dirty="0" err="1"/>
              <a:t>ptr</a:t>
            </a:r>
            <a:r>
              <a:rPr lang="en-US" sz="1800" dirty="0"/>
              <a:t> – 1) % </a:t>
            </a:r>
            <a:r>
              <a:rPr lang="en-US" sz="1800" dirty="0" err="1"/>
              <a:t>memory_size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Case 1: Intersection with Forward </a:t>
            </a:r>
            <a:r>
              <a:rPr lang="en-US" sz="1800" dirty="0" err="1"/>
              <a:t>DataBlock</a:t>
            </a:r>
            <a:r>
              <a:rPr lang="en-US" sz="1800" dirty="0"/>
              <a:t> of previous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2"/>
            <a:r>
              <a:rPr lang="en-US" sz="1800" dirty="0"/>
              <a:t>The ret </a:t>
            </a:r>
            <a:r>
              <a:rPr lang="en-US" sz="1800" dirty="0" err="1"/>
              <a:t>ptr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r>
              <a:rPr lang="en-US" sz="1800" dirty="0"/>
              <a:t> is pointing to the end of the Forward </a:t>
            </a:r>
            <a:r>
              <a:rPr lang="en-US" sz="1800" dirty="0" err="1"/>
              <a:t>DataBlock</a:t>
            </a:r>
            <a:r>
              <a:rPr lang="en-US" sz="1800" dirty="0"/>
              <a:t> of the </a:t>
            </a:r>
            <a:r>
              <a:rPr lang="en-US" sz="1800" dirty="0" err="1"/>
              <a:t>prev</a:t>
            </a:r>
            <a:r>
              <a:rPr lang="en-US" sz="1800" dirty="0"/>
              <a:t> </a:t>
            </a:r>
            <a:r>
              <a:rPr lang="en-US" sz="1800" dirty="0" err="1"/>
              <a:t>MiniMemory</a:t>
            </a:r>
            <a:endParaRPr lang="en-US" sz="1800" dirty="0"/>
          </a:p>
          <a:p>
            <a:pPr lvl="2"/>
            <a:r>
              <a:rPr lang="en-US" sz="1800" dirty="0"/>
              <a:t>(1) Writeback value, (2) reduce size of Forward </a:t>
            </a:r>
            <a:r>
              <a:rPr lang="en-US" sz="1800" dirty="0" err="1"/>
              <a:t>DataBlock</a:t>
            </a:r>
            <a:r>
              <a:rPr lang="en-US" sz="1800" dirty="0"/>
              <a:t> of </a:t>
            </a:r>
            <a:r>
              <a:rPr lang="en-US" sz="1800" dirty="0" err="1"/>
              <a:t>prev</a:t>
            </a:r>
            <a:r>
              <a:rPr lang="en-US" sz="1800" dirty="0"/>
              <a:t> </a:t>
            </a:r>
            <a:r>
              <a:rPr lang="en-US" sz="1800" dirty="0" err="1"/>
              <a:t>MiniMemory</a:t>
            </a:r>
            <a:r>
              <a:rPr lang="en-US" sz="1800" dirty="0"/>
              <a:t>, (3) insert new value at ret </a:t>
            </a:r>
            <a:r>
              <a:rPr lang="en-US" sz="1800" dirty="0" err="1"/>
              <a:t>ptr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Case 2: Intersection with End </a:t>
            </a:r>
            <a:r>
              <a:rPr lang="en-US" sz="1800" dirty="0" err="1"/>
              <a:t>Ptr</a:t>
            </a:r>
            <a:r>
              <a:rPr lang="en-US" sz="1800" dirty="0"/>
              <a:t> of previous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2"/>
            <a:r>
              <a:rPr lang="en-US" sz="1800" dirty="0"/>
              <a:t>The ret </a:t>
            </a:r>
            <a:r>
              <a:rPr lang="en-US" sz="1800" dirty="0" err="1"/>
              <a:t>ptr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r>
              <a:rPr lang="en-US" sz="1800" dirty="0"/>
              <a:t> is pointing to the same index as the end </a:t>
            </a:r>
            <a:r>
              <a:rPr lang="en-US" sz="1800" dirty="0" err="1"/>
              <a:t>ptr</a:t>
            </a:r>
            <a:r>
              <a:rPr lang="en-US" sz="1800" dirty="0"/>
              <a:t> of the </a:t>
            </a:r>
            <a:r>
              <a:rPr lang="en-US" sz="1800" dirty="0" err="1"/>
              <a:t>prev</a:t>
            </a:r>
            <a:r>
              <a:rPr lang="en-US" sz="1800" dirty="0"/>
              <a:t> </a:t>
            </a:r>
            <a:r>
              <a:rPr lang="en-US" sz="1800" dirty="0" err="1"/>
              <a:t>MiniMemory</a:t>
            </a:r>
            <a:endParaRPr lang="en-US" sz="1800" dirty="0"/>
          </a:p>
          <a:p>
            <a:pPr lvl="2"/>
            <a:r>
              <a:rPr lang="en-US" sz="1800" dirty="0"/>
              <a:t>(1) Writeback value, (2) shift left Forward </a:t>
            </a:r>
            <a:r>
              <a:rPr lang="en-US" sz="1800" dirty="0" err="1"/>
              <a:t>DataBlock</a:t>
            </a:r>
            <a:r>
              <a:rPr lang="en-US" sz="1800" dirty="0"/>
              <a:t> of </a:t>
            </a:r>
            <a:r>
              <a:rPr lang="en-US" sz="1800" dirty="0" err="1"/>
              <a:t>prev</a:t>
            </a:r>
            <a:r>
              <a:rPr lang="en-US" sz="1800" dirty="0"/>
              <a:t> </a:t>
            </a:r>
            <a:r>
              <a:rPr lang="en-US" sz="1800" dirty="0" err="1"/>
              <a:t>MiniMemory</a:t>
            </a:r>
            <a:r>
              <a:rPr lang="en-US" sz="1800" dirty="0"/>
              <a:t>, (3) insert new value at ret </a:t>
            </a:r>
            <a:r>
              <a:rPr lang="en-US" sz="1800" dirty="0" err="1"/>
              <a:t>ptr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Case 3: Intersection with Backward </a:t>
            </a:r>
            <a:r>
              <a:rPr lang="en-US" sz="1800" dirty="0" err="1"/>
              <a:t>DataBlock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r>
              <a:rPr lang="en-US" sz="1800" dirty="0"/>
              <a:t> (internal collision)</a:t>
            </a:r>
          </a:p>
          <a:p>
            <a:pPr lvl="2"/>
            <a:r>
              <a:rPr lang="en-US" sz="1800" dirty="0"/>
              <a:t>The ret </a:t>
            </a:r>
            <a:r>
              <a:rPr lang="en-US" sz="1800" dirty="0" err="1"/>
              <a:t>ptr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r>
              <a:rPr lang="en-US" sz="1800" dirty="0"/>
              <a:t> is pointing to the end of the Backward </a:t>
            </a:r>
            <a:r>
              <a:rPr lang="en-US" sz="1800" dirty="0" err="1"/>
              <a:t>DataBlock</a:t>
            </a:r>
            <a:r>
              <a:rPr lang="en-US" sz="1800" dirty="0"/>
              <a:t> of the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pPr lvl="2"/>
            <a:r>
              <a:rPr lang="en-US" sz="1800" dirty="0"/>
              <a:t>(1) Writeback value, (2) reduce size of Backward </a:t>
            </a:r>
            <a:r>
              <a:rPr lang="en-US" sz="1800" dirty="0" err="1"/>
              <a:t>DataBlock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r>
              <a:rPr lang="en-US" sz="1800" dirty="0"/>
              <a:t>, (3) insert new value at ret </a:t>
            </a:r>
            <a:r>
              <a:rPr lang="en-US" sz="1800" dirty="0" err="1"/>
              <a:t>ptr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8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E626-17DA-450E-8FB3-94322250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0FA4-854E-4088-B132-D47A3169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Child always initiates data transaction with parent </a:t>
            </a:r>
          </a:p>
          <a:p>
            <a:r>
              <a:rPr lang="en-US" sz="2000" dirty="0"/>
              <a:t>Child sends request to parent</a:t>
            </a:r>
          </a:p>
          <a:p>
            <a:pPr lvl="1"/>
            <a:r>
              <a:rPr lang="en-US" sz="2000" dirty="0"/>
              <a:t>Request is a dictionary mapping dimension name to dimension index</a:t>
            </a:r>
          </a:p>
          <a:p>
            <a:pPr lvl="2"/>
            <a:r>
              <a:rPr lang="en-US" dirty="0"/>
              <a:t>E.g. input memory request = {“channel”: 1, “input”: 7} </a:t>
            </a:r>
          </a:p>
          <a:p>
            <a:pPr lvl="2"/>
            <a:r>
              <a:rPr lang="en-US" dirty="0"/>
              <a:t>E.g. weight memory request = {“filter”: 2, “channel”: 1, “weight”: 9} </a:t>
            </a:r>
          </a:p>
          <a:p>
            <a:pPr lvl="2"/>
            <a:r>
              <a:rPr lang="en-US" dirty="0"/>
              <a:t>E.g. output memory request = {“filter”: 5, “output”: 3}</a:t>
            </a:r>
          </a:p>
          <a:p>
            <a:pPr lvl="1"/>
            <a:r>
              <a:rPr lang="en-US" sz="2000" dirty="0"/>
              <a:t>Parent transforms request into an absolute index into its memory array</a:t>
            </a:r>
          </a:p>
          <a:p>
            <a:r>
              <a:rPr lang="en-US" sz="2000" dirty="0"/>
              <a:t>If child is reading from parent, parent sends back data value at requested index and child inserts value in its memory array</a:t>
            </a:r>
          </a:p>
          <a:p>
            <a:r>
              <a:rPr lang="en-US" sz="2000" dirty="0"/>
              <a:t>If child is writing to parent, child sends data value to parent and parent inserts it at requested index in its memory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7BB74-01A3-4926-9160-5C4A4B68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5091594"/>
            <a:ext cx="5781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2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0695-E0B1-4FBF-B20F-0CA5CBB6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Communication: 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4E47-BB14-444E-9192-A06A6D1D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696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data in the child’s memory array is a strict subset of the data in the parent’s memory array</a:t>
            </a:r>
          </a:p>
          <a:p>
            <a:r>
              <a:rPr lang="en-US" sz="2000" dirty="0"/>
              <a:t>Each memory can be addressed by specific loop counters in its “</a:t>
            </a:r>
            <a:r>
              <a:rPr lang="en-US" sz="2000" dirty="0" err="1"/>
              <a:t>dependency_set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Input Memory: </a:t>
            </a:r>
          </a:p>
          <a:p>
            <a:pPr lvl="1"/>
            <a:r>
              <a:rPr lang="en-US" sz="2000" dirty="0"/>
              <a:t>Weight Memory: </a:t>
            </a:r>
          </a:p>
          <a:p>
            <a:pPr lvl="1"/>
            <a:r>
              <a:rPr lang="en-US" sz="2000" dirty="0"/>
              <a:t>Output Memory: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How is a request generated?</a:t>
            </a:r>
          </a:p>
          <a:p>
            <a:pPr lvl="1"/>
            <a:r>
              <a:rPr lang="en-US" sz="2000" dirty="0"/>
              <a:t>(1) Determine from which index in the parent memory the data currently in the child memory was prefetched from</a:t>
            </a:r>
          </a:p>
          <a:p>
            <a:pPr lvl="1"/>
            <a:r>
              <a:rPr lang="en-US" sz="2000" dirty="0"/>
              <a:t>(2) Determine the offset into the prefetched region to find a specific index</a:t>
            </a:r>
          </a:p>
          <a:p>
            <a:endParaRPr lang="en-US" sz="2000" dirty="0"/>
          </a:p>
          <a:p>
            <a:r>
              <a:rPr lang="en-US" sz="2000" dirty="0"/>
              <a:t>Example: want to get index of value 2</a:t>
            </a:r>
          </a:p>
          <a:p>
            <a:pPr lvl="1"/>
            <a:r>
              <a:rPr lang="en-US" sz="2000" dirty="0"/>
              <a:t>set A: child memory array; set B: parent memory array</a:t>
            </a:r>
          </a:p>
          <a:p>
            <a:pPr lvl="1"/>
            <a:r>
              <a:rPr lang="en-US" sz="2000" dirty="0"/>
              <a:t>Child memory can store any continuous set of 3 integers from 1-5</a:t>
            </a:r>
          </a:p>
          <a:p>
            <a:pPr lvl="1"/>
            <a:r>
              <a:rPr lang="en-US" sz="2000" dirty="0"/>
              <a:t>Step (1) determines from which where in set B that set A starts</a:t>
            </a:r>
          </a:p>
          <a:p>
            <a:pPr lvl="1"/>
            <a:r>
              <a:rPr lang="en-US" sz="2000" dirty="0"/>
              <a:t>Step (2) determines which index in set A corresponds to value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93E59-9C7F-4E36-B972-45F35AB9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24" y="1865867"/>
            <a:ext cx="4791489" cy="24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8C8F7-35B1-4B92-A514-31632EEA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13" y="2178340"/>
            <a:ext cx="4791489" cy="27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B020E-0B5D-4D5B-AF72-3A1C09411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272" y="2522834"/>
            <a:ext cx="4013583" cy="272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C5BE9-B4A3-4665-8E49-A2C9CEE7A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678" y="4498391"/>
            <a:ext cx="3000074" cy="235960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3645B60-2062-4BEE-8837-E8724D9B70E3}"/>
              </a:ext>
            </a:extLst>
          </p:cNvPr>
          <p:cNvSpPr/>
          <p:nvPr/>
        </p:nvSpPr>
        <p:spPr>
          <a:xfrm>
            <a:off x="9585690" y="5046578"/>
            <a:ext cx="509286" cy="47500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9D2-9335-4D91-8109-EE297CC7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719D6-5C60-40CC-B168-DA1EC718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" y="1110327"/>
            <a:ext cx="12006045" cy="53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9658D-53EA-49B4-BC20-3EE662CC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03"/>
            <a:ext cx="12192000" cy="5337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EAF77-3DFC-41BA-B55A-0B420766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</p:txBody>
      </p:sp>
    </p:spTree>
    <p:extLst>
      <p:ext uri="{BB962C8B-B14F-4D97-AF65-F5344CB8AC3E}">
        <p14:creationId xmlns:p14="http://schemas.microsoft.com/office/powerpoint/2010/main" val="5662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E6F-9D1F-4313-8C80-368280EC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Convolution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C10C-C68B-4CFA-BF23-AD66E337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247774"/>
            <a:ext cx="10515600" cy="561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-------------- Level 1 -------------- </a:t>
            </a:r>
          </a:p>
          <a:p>
            <a:pPr marL="0" indent="0">
              <a:buNone/>
            </a:pPr>
            <a:r>
              <a:rPr lang="en-US" sz="1800" b="1" dirty="0"/>
              <a:t>for channel: 0 to 2</a:t>
            </a:r>
          </a:p>
          <a:p>
            <a:pPr marL="0" indent="0">
              <a:buNone/>
            </a:pPr>
            <a:r>
              <a:rPr lang="en-US" sz="1800" b="1" dirty="0"/>
              <a:t>   for filter: 0 to 2</a:t>
            </a:r>
          </a:p>
          <a:p>
            <a:pPr marL="0" indent="0">
              <a:buNone/>
            </a:pPr>
            <a:r>
              <a:rPr lang="en-US" sz="1800" b="1" dirty="0"/>
              <a:t>      for output: 0 to 3</a:t>
            </a:r>
          </a:p>
          <a:p>
            <a:pPr marL="0" indent="0">
              <a:buNone/>
            </a:pPr>
            <a:r>
              <a:rPr lang="en-US" sz="1800" b="1" dirty="0"/>
              <a:t>         for weight: 0 to 3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--------------Level 0 --------------</a:t>
            </a:r>
          </a:p>
          <a:p>
            <a:pPr marL="0" indent="0">
              <a:buNone/>
            </a:pPr>
            <a:r>
              <a:rPr lang="en-US" sz="1800" b="1" dirty="0"/>
              <a:t>            for channel: 0 to 3</a:t>
            </a:r>
          </a:p>
          <a:p>
            <a:pPr marL="0" indent="0">
              <a:buNone/>
            </a:pPr>
            <a:r>
              <a:rPr lang="en-US" sz="1800" b="1" dirty="0"/>
              <a:t>               for filter: 0 to 3</a:t>
            </a:r>
          </a:p>
          <a:p>
            <a:pPr marL="0" indent="0">
              <a:buNone/>
            </a:pPr>
            <a:r>
              <a:rPr lang="en-US" sz="1800" b="1" dirty="0"/>
              <a:t>                  for output: 0 to 6</a:t>
            </a:r>
          </a:p>
          <a:p>
            <a:pPr marL="0" indent="0">
              <a:buNone/>
            </a:pPr>
            <a:r>
              <a:rPr lang="en-US" sz="1800" b="1" dirty="0"/>
              <a:t>                     for weight: 0 to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79FF3-C12A-4D01-B50B-A13A57C739ED}"/>
              </a:ext>
            </a:extLst>
          </p:cNvPr>
          <p:cNvSpPr txBox="1"/>
          <p:nvPr/>
        </p:nvSpPr>
        <p:spPr>
          <a:xfrm>
            <a:off x="4925961" y="1602658"/>
            <a:ext cx="3913239" cy="359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B934A-D0A9-411D-A586-CCAD4FEE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99" y="977900"/>
            <a:ext cx="4718297" cy="56102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55AEE-8980-44F1-9BA6-E3A2037ABD3F}"/>
              </a:ext>
            </a:extLst>
          </p:cNvPr>
          <p:cNvCxnSpPr>
            <a:cxnSpLocks/>
          </p:cNvCxnSpPr>
          <p:nvPr/>
        </p:nvCxnSpPr>
        <p:spPr>
          <a:xfrm>
            <a:off x="0" y="457691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B5B2-D92A-462C-A6A8-9B199CBA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212EA-6104-4A70-AC2E-FB77AF31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071562"/>
            <a:ext cx="4480525" cy="5768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5F140-1DD1-4C60-A2E1-3DE44DE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437" y="1071562"/>
            <a:ext cx="3954463" cy="50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AF18-E777-4332-8654-1B8DB6F8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Memory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E5636-C844-438A-AAA9-4F4644B8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61" y="960679"/>
            <a:ext cx="4944397" cy="5879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9D33F-B881-4047-B822-DBB969675F38}"/>
              </a:ext>
            </a:extLst>
          </p:cNvPr>
          <p:cNvSpPr txBox="1"/>
          <p:nvPr/>
        </p:nvSpPr>
        <p:spPr>
          <a:xfrm>
            <a:off x="345440" y="1110138"/>
            <a:ext cx="273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Memory Array</a:t>
            </a:r>
            <a:r>
              <a:rPr lang="en-US" dirty="0"/>
              <a:t>: flat 1D array representation of the values stored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MiniMemory</a:t>
            </a:r>
            <a:r>
              <a:rPr lang="en-US" dirty="0"/>
              <a:t>: data structure containing information about </a:t>
            </a:r>
            <a:r>
              <a:rPr lang="en-US"/>
              <a:t>a contiguous </a:t>
            </a:r>
            <a:r>
              <a:rPr lang="en-US" dirty="0"/>
              <a:t>sub-region of the memory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Buffer</a:t>
            </a:r>
            <a:r>
              <a:rPr lang="en-US" dirty="0"/>
              <a:t>: FIFO queue to handle read/write requests between parent and child memories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6BD0C-758E-43D8-B9E4-B6411FCA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00" y="1087120"/>
            <a:ext cx="2072820" cy="183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C95CD-0108-4869-B1E8-EB5F3342A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200" y="3468150"/>
            <a:ext cx="3448194" cy="655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66AB8D-ED40-43B6-A662-9EE36F4C3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200" y="5353369"/>
            <a:ext cx="1514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2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6C16-4CFF-4FC6-9897-58F8B37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Array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7EBE1-FE0C-497F-9152-20733B2FE2E0}"/>
              </a:ext>
            </a:extLst>
          </p:cNvPr>
          <p:cNvSpPr txBox="1"/>
          <p:nvPr/>
        </p:nvSpPr>
        <p:spPr>
          <a:xfrm>
            <a:off x="92597" y="1147882"/>
            <a:ext cx="45835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[[ 1,     2,    3,     4,    5],</a:t>
            </a:r>
          </a:p>
          <a:p>
            <a:r>
              <a:rPr lang="en-US" sz="3200" dirty="0"/>
              <a:t>   [ 6,     7,    8,     9,  10], </a:t>
            </a:r>
          </a:p>
          <a:p>
            <a:r>
              <a:rPr lang="en-US" sz="3200" dirty="0"/>
              <a:t>   [11,  12,  13,  14,  15],</a:t>
            </a:r>
          </a:p>
          <a:p>
            <a:r>
              <a:rPr lang="en-US" sz="3200" dirty="0"/>
              <a:t>   [16,  17,  18,  19,  20]]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28B27-5C10-4D95-94C6-2BE68095A9BF}"/>
              </a:ext>
            </a:extLst>
          </p:cNvPr>
          <p:cNvSpPr txBox="1"/>
          <p:nvPr/>
        </p:nvSpPr>
        <p:spPr>
          <a:xfrm>
            <a:off x="5991828" y="1747649"/>
            <a:ext cx="6506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[1, 2, 3, 4, 5, …, 16, 17, 18, 19, 20]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3A627D-6217-4DB0-8464-40B13E0D8A08}"/>
              </a:ext>
            </a:extLst>
          </p:cNvPr>
          <p:cNvSpPr/>
          <p:nvPr/>
        </p:nvSpPr>
        <p:spPr>
          <a:xfrm>
            <a:off x="4224760" y="1895478"/>
            <a:ext cx="1620455" cy="43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75E33-A82D-4B17-B290-4DF0EB67058E}"/>
              </a:ext>
            </a:extLst>
          </p:cNvPr>
          <p:cNvSpPr txBox="1"/>
          <p:nvPr/>
        </p:nvSpPr>
        <p:spPr>
          <a:xfrm>
            <a:off x="393539" y="3981564"/>
            <a:ext cx="38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Higher-Dimensional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81915-05A1-4DD0-A5E0-08B93DCDA093}"/>
              </a:ext>
            </a:extLst>
          </p:cNvPr>
          <p:cNvSpPr txBox="1"/>
          <p:nvPr/>
        </p:nvSpPr>
        <p:spPr>
          <a:xfrm>
            <a:off x="7522579" y="3949298"/>
            <a:ext cx="38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1-Dimensional Array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E56B80-F867-4061-8014-26A9B413B4EC}"/>
              </a:ext>
            </a:extLst>
          </p:cNvPr>
          <p:cNvSpPr/>
          <p:nvPr/>
        </p:nvSpPr>
        <p:spPr>
          <a:xfrm>
            <a:off x="3865945" y="3981564"/>
            <a:ext cx="3553428" cy="43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1B214-3B2E-4921-8817-6A0E962B7BC0}"/>
              </a:ext>
            </a:extLst>
          </p:cNvPr>
          <p:cNvSpPr txBox="1"/>
          <p:nvPr/>
        </p:nvSpPr>
        <p:spPr>
          <a:xfrm>
            <a:off x="4109013" y="3612369"/>
            <a:ext cx="38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Row-Major Ordering</a:t>
            </a:r>
          </a:p>
        </p:txBody>
      </p:sp>
    </p:spTree>
    <p:extLst>
      <p:ext uri="{BB962C8B-B14F-4D97-AF65-F5344CB8AC3E}">
        <p14:creationId xmlns:p14="http://schemas.microsoft.com/office/powerpoint/2010/main" val="35448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8A6D-6E05-4EBB-B5E3-9EFF7B9B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MiniMemory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535D02-C07E-4452-BDB0-56EC917D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582" y="1343818"/>
            <a:ext cx="8710815" cy="1656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3DF8F-2BA1-4B46-987D-FC2633ACF047}"/>
              </a:ext>
            </a:extLst>
          </p:cNvPr>
          <p:cNvSpPr txBox="1"/>
          <p:nvPr/>
        </p:nvSpPr>
        <p:spPr>
          <a:xfrm>
            <a:off x="1145894" y="3429000"/>
            <a:ext cx="10336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Forward </a:t>
            </a:r>
            <a:r>
              <a:rPr lang="en-US" b="1" dirty="0" err="1"/>
              <a:t>DataBlock</a:t>
            </a:r>
            <a:r>
              <a:rPr lang="en-US" b="1" dirty="0"/>
              <a:t>: </a:t>
            </a:r>
            <a:r>
              <a:rPr lang="en-US" dirty="0"/>
              <a:t>data structure containing information about stale data before the “start </a:t>
            </a:r>
            <a:r>
              <a:rPr lang="en-US" dirty="0" err="1"/>
              <a:t>ptr</a:t>
            </a:r>
            <a:r>
              <a:rPr lang="en-US" dirty="0"/>
              <a:t>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start/end </a:t>
            </a:r>
            <a:r>
              <a:rPr lang="en-US" b="1" dirty="0" err="1"/>
              <a:t>ptrs</a:t>
            </a:r>
            <a:r>
              <a:rPr lang="en-US" b="1" dirty="0"/>
              <a:t>: </a:t>
            </a:r>
            <a:r>
              <a:rPr lang="en-US" dirty="0"/>
              <a:t>pointers which enclose the memory subregion that is currently being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Backward </a:t>
            </a:r>
            <a:r>
              <a:rPr lang="en-US" b="1" dirty="0" err="1"/>
              <a:t>DataBlock</a:t>
            </a:r>
            <a:r>
              <a:rPr lang="en-US" b="1" dirty="0"/>
              <a:t>: </a:t>
            </a:r>
            <a:r>
              <a:rPr lang="en-US" dirty="0"/>
              <a:t>data structure containing information about stale data after the “end </a:t>
            </a:r>
            <a:r>
              <a:rPr lang="en-US" dirty="0" err="1"/>
              <a:t>ptr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size of mini-memory == </a:t>
            </a:r>
            <a:r>
              <a:rPr lang="en-US" b="1" dirty="0" err="1"/>
              <a:t>op_space_size</a:t>
            </a:r>
            <a:r>
              <a:rPr lang="en-US" b="1" dirty="0"/>
              <a:t> </a:t>
            </a:r>
            <a:r>
              <a:rPr lang="en-US" dirty="0"/>
              <a:t>(i.e. working set size/prefetch size):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start</a:t>
            </a:r>
            <a:r>
              <a:rPr lang="en-US" dirty="0"/>
              <a:t> </a:t>
            </a:r>
            <a:r>
              <a:rPr lang="en-US" b="1" dirty="0" err="1"/>
              <a:t>ptr</a:t>
            </a:r>
            <a:r>
              <a:rPr lang="en-US" dirty="0"/>
              <a:t> and </a:t>
            </a:r>
            <a:r>
              <a:rPr lang="en-US" b="1" dirty="0"/>
              <a:t>end </a:t>
            </a:r>
            <a:r>
              <a:rPr lang="en-US" b="1" dirty="0" err="1"/>
              <a:t>ptr</a:t>
            </a:r>
            <a:r>
              <a:rPr lang="en-US" b="1" dirty="0"/>
              <a:t> </a:t>
            </a:r>
            <a:r>
              <a:rPr lang="en-US" dirty="0"/>
              <a:t>will point to the </a:t>
            </a:r>
            <a:r>
              <a:rPr lang="en-US" b="1" dirty="0"/>
              <a:t>same index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Forward </a:t>
            </a:r>
            <a:r>
              <a:rPr lang="en-US" b="1" dirty="0" err="1"/>
              <a:t>DataBlock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Backward </a:t>
            </a:r>
            <a:r>
              <a:rPr lang="en-US" b="1" dirty="0" err="1"/>
              <a:t>DataBlock</a:t>
            </a:r>
            <a:r>
              <a:rPr lang="en-US" b="1" dirty="0"/>
              <a:t> </a:t>
            </a:r>
            <a:r>
              <a:rPr lang="en-US" dirty="0"/>
              <a:t>will be </a:t>
            </a:r>
            <a:r>
              <a:rPr lang="en-US" b="1" dirty="0"/>
              <a:t>empty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A87-AAB3-4FB1-866F-D1F3BB42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Prefetch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AAA53-587D-4A1D-9243-B3AE26EF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31" y="966487"/>
            <a:ext cx="6740324" cy="5700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3EFD5-965A-4D96-80CE-CDB598EAAC98}"/>
              </a:ext>
            </a:extLst>
          </p:cNvPr>
          <p:cNvSpPr txBox="1"/>
          <p:nvPr/>
        </p:nvSpPr>
        <p:spPr>
          <a:xfrm>
            <a:off x="358815" y="1215342"/>
            <a:ext cx="42546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Whenever we enter level </a:t>
            </a:r>
            <a:r>
              <a:rPr lang="en-US" b="1" dirty="0" err="1"/>
              <a:t>i</a:t>
            </a:r>
            <a:r>
              <a:rPr lang="en-US" b="1" dirty="0"/>
              <a:t> in the convolution loop, all memories at level </a:t>
            </a:r>
            <a:r>
              <a:rPr lang="en-US" b="1" dirty="0" err="1"/>
              <a:t>i</a:t>
            </a:r>
            <a:r>
              <a:rPr lang="en-US" b="1" dirty="0"/>
              <a:t> must prefetch the values they will need from their parent memories at level i+1</a:t>
            </a:r>
          </a:p>
          <a:p>
            <a:endParaRPr lang="en-US" b="1" dirty="0"/>
          </a:p>
          <a:p>
            <a:r>
              <a:rPr lang="en-US" b="1" dirty="0"/>
              <a:t>Delta denotes the difference between the absolute index of the last prefetch and the absolute index of the current prefetch</a:t>
            </a:r>
          </a:p>
          <a:p>
            <a:endParaRPr lang="en-US" b="1" dirty="0"/>
          </a:p>
          <a:p>
            <a:r>
              <a:rPr lang="en-US" dirty="0"/>
              <a:t>Weight and Output Memories prefetch an entirely new region of data from the parent memory that was previously never touched (</a:t>
            </a:r>
            <a:r>
              <a:rPr lang="en-US" dirty="0" err="1"/>
              <a:t>i.e</a:t>
            </a:r>
            <a:r>
              <a:rPr lang="en-US" dirty="0"/>
              <a:t> delta = size of memory)</a:t>
            </a:r>
          </a:p>
          <a:p>
            <a:endParaRPr lang="en-US" dirty="0"/>
          </a:p>
          <a:p>
            <a:r>
              <a:rPr lang="en-US" dirty="0"/>
              <a:t>Input Memories sometimes prefetch a region of that from the parent memory that was previously touched</a:t>
            </a:r>
          </a:p>
          <a:p>
            <a:r>
              <a:rPr lang="en-US" dirty="0"/>
              <a:t> (i.e. |delta| &lt;= size of memory)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47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4405-CA6E-4220-BE55-DF885BD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Delta Prefetch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1846-1971-4F70-9D31-C79958D6F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1073271"/>
            <a:ext cx="11331615" cy="5766474"/>
          </a:xfrm>
        </p:spPr>
        <p:txBody>
          <a:bodyPr>
            <a:noAutofit/>
          </a:bodyPr>
          <a:lstStyle/>
          <a:p>
            <a:r>
              <a:rPr lang="en-US" sz="1800" dirty="0"/>
              <a:t>Occurs when </a:t>
            </a:r>
            <a:r>
              <a:rPr lang="en-US" sz="1800" b="1" dirty="0"/>
              <a:t>abs(delta) &lt; </a:t>
            </a:r>
            <a:r>
              <a:rPr lang="en-US" sz="1800" b="1" dirty="0" err="1"/>
              <a:t>prefetch_size</a:t>
            </a:r>
            <a:r>
              <a:rPr lang="en-US" sz="1800" b="1" dirty="0"/>
              <a:t> &amp;&amp; delta &gt; 0</a:t>
            </a:r>
          </a:p>
          <a:p>
            <a:r>
              <a:rPr lang="en-US" sz="1800" dirty="0"/>
              <a:t>New value that is prefetched is inserted at end </a:t>
            </a:r>
            <a:r>
              <a:rPr lang="en-US" sz="1800" dirty="0" err="1"/>
              <a:t>ptr</a:t>
            </a:r>
            <a:endParaRPr lang="en-US" sz="1800" dirty="0"/>
          </a:p>
          <a:p>
            <a:r>
              <a:rPr lang="en-US" sz="1800" dirty="0"/>
              <a:t>Before inserting value, need to determine if value at end </a:t>
            </a:r>
            <a:r>
              <a:rPr lang="en-US" sz="1800" dirty="0" err="1"/>
              <a:t>ptr</a:t>
            </a:r>
            <a:r>
              <a:rPr lang="en-US" sz="1800" dirty="0"/>
              <a:t> needs to be written back (3 cases)</a:t>
            </a:r>
          </a:p>
          <a:p>
            <a:pPr lvl="1"/>
            <a:r>
              <a:rPr lang="en-US" sz="1800" dirty="0"/>
              <a:t>Case 1: Intersection with Backward </a:t>
            </a:r>
            <a:r>
              <a:rPr lang="en-US" sz="1800" dirty="0" err="1"/>
              <a:t>DataBlock</a:t>
            </a:r>
            <a:r>
              <a:rPr lang="en-US" sz="1800" dirty="0"/>
              <a:t> of next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1"/>
            <a:r>
              <a:rPr lang="en-US" sz="1800" dirty="0"/>
              <a:t>Case 2: Intersection with Start </a:t>
            </a:r>
            <a:r>
              <a:rPr lang="en-US" sz="1800" dirty="0" err="1"/>
              <a:t>Ptr</a:t>
            </a:r>
            <a:r>
              <a:rPr lang="en-US" sz="1800" dirty="0"/>
              <a:t> of next </a:t>
            </a:r>
            <a:r>
              <a:rPr lang="en-US" sz="1800" dirty="0" err="1"/>
              <a:t>MiniMemory</a:t>
            </a:r>
            <a:r>
              <a:rPr lang="en-US" sz="1800" dirty="0"/>
              <a:t> (external collision)</a:t>
            </a:r>
          </a:p>
          <a:p>
            <a:pPr lvl="1"/>
            <a:r>
              <a:rPr lang="en-US" sz="1800" dirty="0"/>
              <a:t>Case 3: Intersection with Forward </a:t>
            </a:r>
            <a:r>
              <a:rPr lang="en-US" sz="1800" dirty="0" err="1"/>
              <a:t>DataBlock</a:t>
            </a:r>
            <a:r>
              <a:rPr lang="en-US" sz="1800" dirty="0"/>
              <a:t> of current </a:t>
            </a:r>
            <a:r>
              <a:rPr lang="en-US" sz="1800" dirty="0" err="1"/>
              <a:t>MiniMemory</a:t>
            </a:r>
            <a:r>
              <a:rPr lang="en-US" sz="1800" dirty="0"/>
              <a:t> (internal collision)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range(</a:t>
            </a:r>
            <a:r>
              <a:rPr lang="en-US" sz="1800" dirty="0" err="1"/>
              <a:t>num_values_to_prefetch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for </a:t>
            </a:r>
            <a:r>
              <a:rPr lang="en-US" sz="1800" dirty="0" err="1"/>
              <a:t>mini_memory</a:t>
            </a:r>
            <a:r>
              <a:rPr lang="en-US" sz="1800" dirty="0"/>
              <a:t> in </a:t>
            </a:r>
            <a:r>
              <a:rPr lang="en-US" sz="1800" dirty="0" err="1"/>
              <a:t>mini_memory_lst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determine collision</a:t>
            </a:r>
          </a:p>
          <a:p>
            <a:pPr marL="0" indent="0">
              <a:buNone/>
            </a:pPr>
            <a:r>
              <a:rPr lang="en-US" sz="1800" dirty="0"/>
              <a:t>       if collision, write back()</a:t>
            </a:r>
          </a:p>
          <a:p>
            <a:pPr marL="0" indent="0">
              <a:buNone/>
            </a:pPr>
            <a:r>
              <a:rPr lang="en-US" sz="1800" dirty="0"/>
              <a:t>       insert new value</a:t>
            </a:r>
          </a:p>
          <a:p>
            <a:pPr marL="0" indent="0">
              <a:buNone/>
            </a:pPr>
            <a:r>
              <a:rPr lang="en-US" sz="1800" dirty="0"/>
              <a:t>       increase Backward </a:t>
            </a:r>
            <a:r>
              <a:rPr lang="en-US" sz="1800" dirty="0" err="1"/>
              <a:t>DataBlock</a:t>
            </a:r>
            <a:r>
              <a:rPr lang="en-US" sz="1800" dirty="0"/>
              <a:t> size by 1 to cover the value at start </a:t>
            </a:r>
            <a:r>
              <a:rPr lang="en-US" sz="1800" dirty="0" err="1"/>
              <a:t>ptr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shift start and end </a:t>
            </a:r>
            <a:r>
              <a:rPr lang="en-US" sz="1800" dirty="0" err="1"/>
              <a:t>ptrs</a:t>
            </a:r>
            <a:r>
              <a:rPr lang="en-US" sz="1800" dirty="0"/>
              <a:t> right by 1 index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</a:p>
          <a:p>
            <a:pPr marL="457200" lvl="1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4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1442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Address Generator</vt:lpstr>
      <vt:lpstr>Block Diagram </vt:lpstr>
      <vt:lpstr>Example Convolution</vt:lpstr>
      <vt:lpstr>Basics</vt:lpstr>
      <vt:lpstr>Inside the Memory</vt:lpstr>
      <vt:lpstr>Memory Array</vt:lpstr>
      <vt:lpstr>MiniMemory</vt:lpstr>
      <vt:lpstr>Memory Prefetch</vt:lpstr>
      <vt:lpstr>Positive Delta Prefetch</vt:lpstr>
      <vt:lpstr>Positive Delta Prefetch: Collisions</vt:lpstr>
      <vt:lpstr>Negative Delta Prefetch</vt:lpstr>
      <vt:lpstr>Negative Delta Prefetch: Collisions</vt:lpstr>
      <vt:lpstr>Data Communication</vt:lpstr>
      <vt:lpstr>Data Communication: Requests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Generator</dc:title>
  <dc:creator>aadulla@outlook.com</dc:creator>
  <cp:lastModifiedBy>aadulla@outlook.com</cp:lastModifiedBy>
  <cp:revision>26</cp:revision>
  <dcterms:created xsi:type="dcterms:W3CDTF">2020-03-19T03:53:47Z</dcterms:created>
  <dcterms:modified xsi:type="dcterms:W3CDTF">2020-03-20T07:02:52Z</dcterms:modified>
</cp:coreProperties>
</file>