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37" r:id="rId3"/>
    <p:sldId id="257" r:id="rId4"/>
    <p:sldId id="258" r:id="rId5"/>
    <p:sldId id="259" r:id="rId6"/>
    <p:sldId id="260" r:id="rId7"/>
    <p:sldId id="261" r:id="rId8"/>
    <p:sldId id="262" r:id="rId9"/>
    <p:sldId id="346" r:id="rId10"/>
    <p:sldId id="263" r:id="rId11"/>
    <p:sldId id="264" r:id="rId12"/>
    <p:sldId id="265" r:id="rId13"/>
    <p:sldId id="266" r:id="rId14"/>
    <p:sldId id="348" r:id="rId15"/>
    <p:sldId id="347" r:id="rId16"/>
    <p:sldId id="336" r:id="rId17"/>
    <p:sldId id="267" r:id="rId18"/>
    <p:sldId id="268" r:id="rId19"/>
    <p:sldId id="269" r:id="rId20"/>
    <p:sldId id="270" r:id="rId21"/>
    <p:sldId id="271" r:id="rId22"/>
    <p:sldId id="272" r:id="rId23"/>
    <p:sldId id="338" r:id="rId24"/>
    <p:sldId id="273" r:id="rId25"/>
    <p:sldId id="274" r:id="rId26"/>
    <p:sldId id="275" r:id="rId27"/>
    <p:sldId id="276" r:id="rId28"/>
    <p:sldId id="277" r:id="rId29"/>
    <p:sldId id="278" r:id="rId30"/>
    <p:sldId id="279" r:id="rId31"/>
    <p:sldId id="280" r:id="rId32"/>
    <p:sldId id="281" r:id="rId33"/>
    <p:sldId id="349" r:id="rId34"/>
    <p:sldId id="345" r:id="rId35"/>
    <p:sldId id="282" r:id="rId36"/>
    <p:sldId id="283" r:id="rId37"/>
    <p:sldId id="284" r:id="rId38"/>
    <p:sldId id="285" r:id="rId39"/>
    <p:sldId id="286" r:id="rId40"/>
    <p:sldId id="335" r:id="rId41"/>
    <p:sldId id="287" r:id="rId42"/>
    <p:sldId id="288" r:id="rId43"/>
    <p:sldId id="355" r:id="rId44"/>
    <p:sldId id="289" r:id="rId45"/>
    <p:sldId id="344" r:id="rId46"/>
    <p:sldId id="290" r:id="rId47"/>
    <p:sldId id="291" r:id="rId48"/>
    <p:sldId id="292" r:id="rId49"/>
    <p:sldId id="350" r:id="rId50"/>
    <p:sldId id="293" r:id="rId51"/>
    <p:sldId id="294" r:id="rId52"/>
    <p:sldId id="351" r:id="rId53"/>
    <p:sldId id="295" r:id="rId54"/>
    <p:sldId id="298" r:id="rId55"/>
    <p:sldId id="296" r:id="rId56"/>
    <p:sldId id="352" r:id="rId57"/>
    <p:sldId id="339" r:id="rId58"/>
    <p:sldId id="353" r:id="rId59"/>
    <p:sldId id="309" r:id="rId60"/>
    <p:sldId id="310" r:id="rId61"/>
    <p:sldId id="311" r:id="rId62"/>
    <p:sldId id="312" r:id="rId63"/>
    <p:sldId id="340" r:id="rId64"/>
    <p:sldId id="341" r:id="rId65"/>
    <p:sldId id="313" r:id="rId66"/>
    <p:sldId id="314" r:id="rId67"/>
    <p:sldId id="342" r:id="rId68"/>
    <p:sldId id="315" r:id="rId69"/>
    <p:sldId id="343" r:id="rId70"/>
    <p:sldId id="316" r:id="rId71"/>
    <p:sldId id="317" r:id="rId72"/>
    <p:sldId id="354" r:id="rId73"/>
    <p:sldId id="318" r:id="rId74"/>
    <p:sldId id="334" r:id="rId75"/>
    <p:sldId id="319" r:id="rId76"/>
    <p:sldId id="320" r:id="rId77"/>
    <p:sldId id="321" r:id="rId78"/>
    <p:sldId id="322" r:id="rId79"/>
    <p:sldId id="324" r:id="rId80"/>
    <p:sldId id="325" r:id="rId81"/>
    <p:sldId id="326" r:id="rId82"/>
    <p:sldId id="327" r:id="rId83"/>
    <p:sldId id="328" r:id="rId84"/>
    <p:sldId id="329" r:id="rId85"/>
    <p:sldId id="330" r:id="rId86"/>
    <p:sldId id="331" r:id="rId87"/>
    <p:sldId id="332" r:id="rId88"/>
    <p:sldId id="333" r:id="rId89"/>
    <p:sldId id="297" r:id="rId90"/>
    <p:sldId id="299" r:id="rId91"/>
    <p:sldId id="300" r:id="rId92"/>
    <p:sldId id="301" r:id="rId93"/>
    <p:sldId id="302" r:id="rId94"/>
    <p:sldId id="303" r:id="rId95"/>
    <p:sldId id="304" r:id="rId96"/>
    <p:sldId id="305" r:id="rId97"/>
    <p:sldId id="306" r:id="rId98"/>
    <p:sldId id="307" r:id="rId99"/>
    <p:sldId id="308" r:id="rId100"/>
    <p:sldId id="323"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85E137A-17A2-4DD9-B6A8-67106F3F4B3C}" type="datetimeFigureOut">
              <a:rPr lang="en-IN" smtClean="0"/>
              <a:t>23-10-2019</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D4E6FB2-1E02-4308-939F-4641B0D3F30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85E137A-17A2-4DD9-B6A8-67106F3F4B3C}" type="datetimeFigureOut">
              <a:rPr lang="en-IN" smtClean="0"/>
              <a:t>23-10-2019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D4E6FB2-1E02-4308-939F-4641B0D3F30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85E137A-17A2-4DD9-B6A8-67106F3F4B3C}" type="datetimeFigureOut">
              <a:rPr lang="en-IN" smtClean="0"/>
              <a:t>23-10-2019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D4E6FB2-1E02-4308-939F-4641B0D3F30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85E137A-17A2-4DD9-B6A8-67106F3F4B3C}" type="datetimeFigureOut">
              <a:rPr lang="en-IN" smtClean="0"/>
              <a:t>23-10-2019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D4E6FB2-1E02-4308-939F-4641B0D3F301}"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85E137A-17A2-4DD9-B6A8-67106F3F4B3C}" type="datetimeFigureOut">
              <a:rPr lang="en-IN" smtClean="0"/>
              <a:t>23-10-2019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D4E6FB2-1E02-4308-939F-4641B0D3F301}"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85E137A-17A2-4DD9-B6A8-67106F3F4B3C}" type="datetimeFigureOut">
              <a:rPr lang="en-IN" smtClean="0"/>
              <a:t>23-10-2019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AD4E6FB2-1E02-4308-939F-4641B0D3F301}"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85E137A-17A2-4DD9-B6A8-67106F3F4B3C}" type="datetimeFigureOut">
              <a:rPr lang="en-IN" smtClean="0"/>
              <a:t>23-10-2019</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AD4E6FB2-1E02-4308-939F-4641B0D3F30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85E137A-17A2-4DD9-B6A8-67106F3F4B3C}" type="datetimeFigureOut">
              <a:rPr lang="en-IN" smtClean="0"/>
              <a:t>23-10-2019</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AD4E6FB2-1E02-4308-939F-4641B0D3F301}"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85E137A-17A2-4DD9-B6A8-67106F3F4B3C}" type="datetimeFigureOut">
              <a:rPr lang="en-IN" smtClean="0"/>
              <a:t>23-10-2019</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AD4E6FB2-1E02-4308-939F-4641B0D3F30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85E137A-17A2-4DD9-B6A8-67106F3F4B3C}" type="datetimeFigureOut">
              <a:rPr lang="en-IN" smtClean="0"/>
              <a:t>23-10-2019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AD4E6FB2-1E02-4308-939F-4641B0D3F30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85E137A-17A2-4DD9-B6A8-67106F3F4B3C}" type="datetimeFigureOut">
              <a:rPr lang="en-IN" smtClean="0"/>
              <a:t>23-10-2019</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D4E6FB2-1E02-4308-939F-4641B0D3F301}"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85E137A-17A2-4DD9-B6A8-67106F3F4B3C}" type="datetimeFigureOut">
              <a:rPr lang="en-IN" smtClean="0"/>
              <a:t>23-10-2019</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D4E6FB2-1E02-4308-939F-4641B0D3F30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836712"/>
            <a:ext cx="7772400" cy="1829761"/>
          </a:xfrm>
        </p:spPr>
        <p:txBody>
          <a:bodyPr>
            <a:normAutofit fontScale="90000"/>
          </a:bodyPr>
          <a:lstStyle/>
          <a:p>
            <a:r>
              <a:rPr lang="en-IN" sz="3600" dirty="0" smtClean="0">
                <a:effectLst/>
              </a:rPr>
              <a:t>INTERNATIONAL INSTITUTE OF PROFFESIONAL STUDIES </a:t>
            </a:r>
            <a:br>
              <a:rPr lang="en-IN" sz="3600" dirty="0" smtClean="0">
                <a:effectLst/>
              </a:rPr>
            </a:br>
            <a:r>
              <a:rPr lang="en-IN" sz="3600" dirty="0" smtClean="0">
                <a:effectLst/>
              </a:rPr>
              <a:t>-DAVV</a:t>
            </a:r>
            <a:br>
              <a:rPr lang="en-IN" sz="3600" dirty="0" smtClean="0">
                <a:effectLst/>
              </a:rPr>
            </a:br>
            <a:endParaRPr lang="en-IN" sz="3600" dirty="0">
              <a:effectLst/>
            </a:endParaRPr>
          </a:p>
        </p:txBody>
      </p:sp>
      <p:sp>
        <p:nvSpPr>
          <p:cNvPr id="3" name="Subtitle 2"/>
          <p:cNvSpPr>
            <a:spLocks noGrp="1"/>
          </p:cNvSpPr>
          <p:nvPr>
            <p:ph type="subTitle" idx="1"/>
          </p:nvPr>
        </p:nvSpPr>
        <p:spPr>
          <a:xfrm>
            <a:off x="683568" y="2708920"/>
            <a:ext cx="7772400" cy="1631752"/>
          </a:xfrm>
        </p:spPr>
        <p:txBody>
          <a:bodyPr>
            <a:normAutofit/>
          </a:bodyPr>
          <a:lstStyle/>
          <a:p>
            <a:r>
              <a:rPr lang="en-IN" dirty="0" smtClean="0"/>
              <a:t>DIGITAL COMPUTER ORGANIZATION</a:t>
            </a:r>
          </a:p>
          <a:p>
            <a:r>
              <a:rPr lang="en-IN" dirty="0" smtClean="0"/>
              <a:t>AADYA MATHUR</a:t>
            </a:r>
          </a:p>
          <a:p>
            <a:r>
              <a:rPr lang="en-IN" dirty="0" smtClean="0"/>
              <a:t>MCA-SEM 3</a:t>
            </a:r>
            <a:r>
              <a:rPr lang="en-IN" baseline="30000" dirty="0" smtClean="0"/>
              <a:t>rd</a:t>
            </a:r>
            <a:r>
              <a:rPr lang="en-IN" dirty="0" smtClean="0"/>
              <a:t>(sec A)</a:t>
            </a:r>
            <a:endParaRPr lang="en-IN" dirty="0"/>
          </a:p>
        </p:txBody>
      </p:sp>
    </p:spTree>
    <p:extLst>
      <p:ext uri="{BB962C8B-B14F-4D97-AF65-F5344CB8AC3E}">
        <p14:creationId xmlns:p14="http://schemas.microsoft.com/office/powerpoint/2010/main" val="3533336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980728"/>
            <a:ext cx="8229600" cy="4525963"/>
          </a:xfrm>
        </p:spPr>
        <p:txBody>
          <a:bodyPr>
            <a:noAutofit/>
          </a:bodyPr>
          <a:lstStyle/>
          <a:p>
            <a:pPr marL="109728" indent="0">
              <a:buNone/>
            </a:pPr>
            <a:r>
              <a:rPr lang="en-US" sz="2500" dirty="0"/>
              <a:t>Data is transmitted from one part of a computer to another, connecting all major internal components to the CPU and memory, by the means of Buses</a:t>
            </a:r>
            <a:r>
              <a:rPr lang="en-US" sz="2500" dirty="0" smtClean="0"/>
              <a:t>. Basically buses are of three types: </a:t>
            </a:r>
          </a:p>
          <a:p>
            <a:pPr marL="109728" indent="0">
              <a:buNone/>
            </a:pPr>
            <a:r>
              <a:rPr lang="en-US" sz="2500" dirty="0" smtClean="0"/>
              <a:t>         Data </a:t>
            </a:r>
            <a:r>
              <a:rPr lang="en-US" sz="2500" dirty="0"/>
              <a:t>Bus: It carries data among the memory unit, the </a:t>
            </a:r>
            <a:r>
              <a:rPr lang="en-US" sz="2500" dirty="0" smtClean="0"/>
              <a:t> I/O </a:t>
            </a:r>
            <a:r>
              <a:rPr lang="en-US" sz="2500" dirty="0"/>
              <a:t>devices, and the processor. </a:t>
            </a:r>
            <a:endParaRPr lang="en-US" sz="2500" dirty="0" smtClean="0"/>
          </a:p>
          <a:p>
            <a:pPr marL="109728" indent="0">
              <a:buNone/>
            </a:pPr>
            <a:r>
              <a:rPr lang="en-US" sz="2500" dirty="0" smtClean="0"/>
              <a:t>         Address </a:t>
            </a:r>
            <a:r>
              <a:rPr lang="en-US" sz="2500" dirty="0"/>
              <a:t>Bus: It carries the address of data (not the actual data) between memory and processor. </a:t>
            </a:r>
          </a:p>
          <a:p>
            <a:pPr marL="109728" indent="0">
              <a:buNone/>
            </a:pPr>
            <a:r>
              <a:rPr lang="en-US" sz="2500" dirty="0" smtClean="0"/>
              <a:t>         Control </a:t>
            </a:r>
            <a:r>
              <a:rPr lang="en-US" sz="2500" dirty="0"/>
              <a:t>Bus: It carries control commands from the CPU (and status signals from other devices) in order to control and coordinate all the activities within the computer. </a:t>
            </a:r>
          </a:p>
          <a:p>
            <a:endParaRPr lang="en-IN" sz="2300" dirty="0"/>
          </a:p>
        </p:txBody>
      </p:sp>
      <p:sp>
        <p:nvSpPr>
          <p:cNvPr id="3" name="Title 2"/>
          <p:cNvSpPr>
            <a:spLocks noGrp="1"/>
          </p:cNvSpPr>
          <p:nvPr>
            <p:ph type="title"/>
          </p:nvPr>
        </p:nvSpPr>
        <p:spPr>
          <a:xfrm>
            <a:off x="467544" y="0"/>
            <a:ext cx="8229600" cy="1143000"/>
          </a:xfrm>
        </p:spPr>
        <p:txBody>
          <a:bodyPr>
            <a:normAutofit/>
          </a:bodyPr>
          <a:lstStyle/>
          <a:p>
            <a:r>
              <a:rPr lang="en-IN" sz="3700" dirty="0" smtClean="0"/>
              <a:t>Bus Connections</a:t>
            </a:r>
            <a:endParaRPr lang="en-IN" sz="3700" dirty="0"/>
          </a:p>
        </p:txBody>
      </p:sp>
    </p:spTree>
    <p:extLst>
      <p:ext uri="{BB962C8B-B14F-4D97-AF65-F5344CB8AC3E}">
        <p14:creationId xmlns:p14="http://schemas.microsoft.com/office/powerpoint/2010/main" val="165791868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a:t>Some Important Terms –</a:t>
            </a:r>
          </a:p>
          <a:p>
            <a:r>
              <a:rPr lang="en-US" dirty="0"/>
              <a:t>Control Word : A control word is a word whose individual bits represent various control signals.</a:t>
            </a:r>
          </a:p>
          <a:p>
            <a:r>
              <a:rPr lang="en-US" dirty="0"/>
              <a:t>Micro-routine : A sequence of control words corresponding to the control sequence of a machine instruction constitutes the micro-routine for that instruction.</a:t>
            </a:r>
          </a:p>
          <a:p>
            <a:r>
              <a:rPr lang="en-US" dirty="0"/>
              <a:t>Micro-instruction : Individual control words in this micro-routine are referred to as microinstructions.</a:t>
            </a:r>
          </a:p>
          <a:p>
            <a:r>
              <a:rPr lang="en-US" dirty="0"/>
              <a:t>Micro-program : A sequence of micro-instructions is called a micro-program, which is stored in a ROM or RAM called a Control Memory (CM).</a:t>
            </a:r>
          </a:p>
          <a:p>
            <a:r>
              <a:rPr lang="en-US" dirty="0"/>
              <a:t>Control Store : the micro-routines for all instructions in the instruction set of a computer are stored in a special memory called the Control Store.</a:t>
            </a:r>
          </a:p>
          <a:p>
            <a:endParaRPr lang="en-US" dirty="0"/>
          </a:p>
          <a:p>
            <a:endParaRPr lang="en-IN" dirty="0"/>
          </a:p>
        </p:txBody>
      </p:sp>
    </p:spTree>
    <p:extLst>
      <p:ext uri="{BB962C8B-B14F-4D97-AF65-F5344CB8AC3E}">
        <p14:creationId xmlns:p14="http://schemas.microsoft.com/office/powerpoint/2010/main" val="744469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268760"/>
            <a:ext cx="8229600" cy="5098571"/>
          </a:xfrm>
        </p:spPr>
        <p:txBody>
          <a:bodyPr>
            <a:normAutofit/>
          </a:bodyPr>
          <a:lstStyle/>
          <a:p>
            <a:r>
              <a:rPr lang="en-US" sz="2500" dirty="0"/>
              <a:t>A computer consists of a set of components or modules of three basic types (processor, memory, I/O) that communicate with each other. In effect, a computer is a network of basic modules. Thus, there must be paths for connecting the modules. The collection of paths connecting the various modules is called the interconnection structure. The design of this structure will depend on the exchanges that must be made among modules.</a:t>
            </a:r>
            <a:br>
              <a:rPr lang="en-US" sz="2500" dirty="0"/>
            </a:br>
            <a:endParaRPr lang="en-IN" sz="2500" dirty="0"/>
          </a:p>
        </p:txBody>
      </p:sp>
      <p:sp>
        <p:nvSpPr>
          <p:cNvPr id="3" name="Title 2"/>
          <p:cNvSpPr>
            <a:spLocks noGrp="1"/>
          </p:cNvSpPr>
          <p:nvPr>
            <p:ph type="title"/>
          </p:nvPr>
        </p:nvSpPr>
        <p:spPr>
          <a:xfrm>
            <a:off x="611560" y="0"/>
            <a:ext cx="8229600" cy="1143000"/>
          </a:xfrm>
        </p:spPr>
        <p:txBody>
          <a:bodyPr>
            <a:normAutofit fontScale="90000"/>
          </a:bodyPr>
          <a:lstStyle/>
          <a:p>
            <a:r>
              <a:rPr lang="en-IN" dirty="0"/>
              <a:t>INTERCONNECTION STRUCTURES </a:t>
            </a:r>
          </a:p>
        </p:txBody>
      </p:sp>
    </p:spTree>
    <p:extLst>
      <p:ext uri="{BB962C8B-B14F-4D97-AF65-F5344CB8AC3E}">
        <p14:creationId xmlns:p14="http://schemas.microsoft.com/office/powerpoint/2010/main" val="4097281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493440"/>
            <a:ext cx="8229600" cy="6364560"/>
          </a:xfrm>
        </p:spPr>
        <p:txBody>
          <a:bodyPr>
            <a:normAutofit fontScale="92500" lnSpcReduction="10000"/>
          </a:bodyPr>
          <a:lstStyle/>
          <a:p>
            <a:pPr marL="109728" indent="0">
              <a:buNone/>
            </a:pPr>
            <a:r>
              <a:rPr lang="en-US" b="1" dirty="0"/>
              <a:t>Memory:</a:t>
            </a:r>
            <a:r>
              <a:rPr lang="en-US" dirty="0"/>
              <a:t> Typically, a memory module will consist of N words of equal length. Each word is assigned a unique numerical address (0, 1, . . . , N – 1). A word of data can be read from or written into the </a:t>
            </a:r>
            <a:r>
              <a:rPr lang="en-US" dirty="0" smtClean="0"/>
              <a:t>memory. The </a:t>
            </a:r>
            <a:r>
              <a:rPr lang="en-US" dirty="0"/>
              <a:t>nature of the operation is indicated by read and write control signals. The location for the operation is specified by an address.</a:t>
            </a:r>
          </a:p>
          <a:p>
            <a:pPr marL="109728" indent="0">
              <a:buNone/>
            </a:pPr>
            <a:r>
              <a:rPr lang="en-US" dirty="0"/>
              <a:t> </a:t>
            </a:r>
            <a:r>
              <a:rPr lang="en-US" b="1" dirty="0"/>
              <a:t>I/O module</a:t>
            </a:r>
            <a:r>
              <a:rPr lang="en-US" dirty="0"/>
              <a:t>: From an internal (to the computer system) point of view, I/O is functionally similar to memory. There are two operations, read and write. Further, an I/O module may control more than one external device. We can refer to each of the interfaces to an external device as a port and give each a unique address (e.g., 0, 1,…, M – 1). In addition, there are external data paths for the input and output of data with an external device. Finally, an I/O module may be able to send interrupt</a:t>
            </a:r>
          </a:p>
          <a:p>
            <a:endParaRPr lang="en-IN" dirty="0"/>
          </a:p>
        </p:txBody>
      </p:sp>
    </p:spTree>
    <p:extLst>
      <p:ext uri="{BB962C8B-B14F-4D97-AF65-F5344CB8AC3E}">
        <p14:creationId xmlns:p14="http://schemas.microsoft.com/office/powerpoint/2010/main" val="31717151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8640"/>
            <a:ext cx="8229600" cy="6669360"/>
          </a:xfrm>
        </p:spPr>
        <p:txBody>
          <a:bodyPr>
            <a:normAutofit/>
          </a:bodyPr>
          <a:lstStyle/>
          <a:p>
            <a:pPr marL="109728" indent="0">
              <a:buNone/>
            </a:pPr>
            <a:r>
              <a:rPr lang="en-US" b="1" dirty="0"/>
              <a:t>Processor: </a:t>
            </a:r>
            <a:r>
              <a:rPr lang="en-US" dirty="0"/>
              <a:t>The processor reads in instructions and data, writes out data after processing, and uses control signals to control the overall operation of the system. It also receives interrupt signals. The preceding list defines the data to be exchanged. The interconnection structure must support the following types of transfers</a:t>
            </a:r>
            <a:r>
              <a:rPr lang="en-US" dirty="0" smtClean="0"/>
              <a:t>:</a:t>
            </a:r>
          </a:p>
          <a:p>
            <a:pPr marL="109728" indent="0">
              <a:buNone/>
            </a:pPr>
            <a:r>
              <a:rPr lang="en-US" dirty="0" smtClean="0"/>
              <a:t>• Memory to processor: The processor reads an instruction or a unit of data</a:t>
            </a:r>
            <a:br>
              <a:rPr lang="en-US" dirty="0" smtClean="0"/>
            </a:br>
            <a:r>
              <a:rPr lang="en-US" dirty="0" smtClean="0"/>
              <a:t>from memory.</a:t>
            </a:r>
            <a:br>
              <a:rPr lang="en-US" dirty="0" smtClean="0"/>
            </a:br>
            <a:r>
              <a:rPr lang="en-US" dirty="0" smtClean="0"/>
              <a:t>• Processor to memory: The processor writes a unit of data to memory.</a:t>
            </a:r>
            <a:br>
              <a:rPr lang="en-US" dirty="0" smtClean="0"/>
            </a:br>
            <a:endParaRPr lang="en-IN" dirty="0"/>
          </a:p>
        </p:txBody>
      </p:sp>
    </p:spTree>
    <p:extLst>
      <p:ext uri="{BB962C8B-B14F-4D97-AF65-F5344CB8AC3E}">
        <p14:creationId xmlns:p14="http://schemas.microsoft.com/office/powerpoint/2010/main" val="19793103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I/O to processor: The processor reads data from an I/O device via an I/O module.</a:t>
            </a:r>
            <a:br>
              <a:rPr lang="en-US" dirty="0"/>
            </a:br>
            <a:r>
              <a:rPr lang="en-US" dirty="0"/>
              <a:t>• Processor to I/O: The processor sends data to the I/O device.</a:t>
            </a:r>
            <a:br>
              <a:rPr lang="en-US" dirty="0"/>
            </a:br>
            <a:r>
              <a:rPr lang="en-US" dirty="0"/>
              <a:t>• I/O to or from memory: For these two cases, an I/O module is allowed to exchange data directly with memory, without going through the processor, using direct memory access (DMA).</a:t>
            </a:r>
          </a:p>
          <a:p>
            <a:endParaRPr lang="en-IN"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40820829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7704" y="548680"/>
            <a:ext cx="5040560" cy="5390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17160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IN" sz="6000" b="1" u="sng" dirty="0" smtClean="0"/>
              <a:t>2. Input/output Organization</a:t>
            </a:r>
            <a:endParaRPr lang="en-IN" sz="6000" b="1" u="sng" dirty="0"/>
          </a:p>
        </p:txBody>
      </p:sp>
    </p:spTree>
    <p:extLst>
      <p:ext uri="{BB962C8B-B14F-4D97-AF65-F5344CB8AC3E}">
        <p14:creationId xmlns:p14="http://schemas.microsoft.com/office/powerpoint/2010/main" val="9404824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2996952"/>
            <a:ext cx="8229600" cy="3442387"/>
          </a:xfrm>
        </p:spPr>
        <p:txBody>
          <a:bodyPr/>
          <a:lstStyle/>
          <a:p>
            <a:pPr marL="109728" indent="0">
              <a:buNone/>
            </a:pPr>
            <a:r>
              <a:rPr lang="en-IN" dirty="0" smtClean="0"/>
              <a:t>The input output organization of computer depends upon the size of computer and the peripherals connected to it. The i/o subsystem of computer provides an efficient mode of communication between the central system and the outside environment.</a:t>
            </a:r>
            <a:endParaRPr lang="en-IN" dirty="0"/>
          </a:p>
        </p:txBody>
      </p:sp>
      <p:sp>
        <p:nvSpPr>
          <p:cNvPr id="3" name="Title 2"/>
          <p:cNvSpPr>
            <a:spLocks noGrp="1"/>
          </p:cNvSpPr>
          <p:nvPr>
            <p:ph type="title"/>
          </p:nvPr>
        </p:nvSpPr>
        <p:spPr>
          <a:xfrm>
            <a:off x="179512" y="260648"/>
            <a:ext cx="8856984" cy="2376264"/>
          </a:xfrm>
        </p:spPr>
        <p:txBody>
          <a:bodyPr>
            <a:noAutofit/>
          </a:bodyPr>
          <a:lstStyle/>
          <a:p>
            <a:r>
              <a:rPr lang="en-IN" sz="4700" dirty="0" smtClean="0">
                <a:effectLst/>
              </a:rPr>
              <a:t>Input /Output Organization</a:t>
            </a:r>
            <a:endParaRPr lang="en-IN" sz="4700" u="sng" dirty="0"/>
          </a:p>
        </p:txBody>
      </p:sp>
    </p:spTree>
    <p:extLst>
      <p:ext uri="{BB962C8B-B14F-4D97-AF65-F5344CB8AC3E}">
        <p14:creationId xmlns:p14="http://schemas.microsoft.com/office/powerpoint/2010/main" val="22534242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r>
              <a:rPr lang="en-US" sz="8600" dirty="0"/>
              <a:t>The method of transfer of information between internal storage and external I/O devices is known as I/O interface. </a:t>
            </a:r>
          </a:p>
          <a:p>
            <a:endParaRPr lang="en-US" sz="8600" dirty="0"/>
          </a:p>
          <a:p>
            <a:r>
              <a:rPr lang="en-US" sz="8600" dirty="0"/>
              <a:t>The CPU is interfaced using special communication links by the peripherals connected to any computer system.</a:t>
            </a:r>
          </a:p>
          <a:p>
            <a:endParaRPr lang="en-US" sz="8600" dirty="0"/>
          </a:p>
          <a:p>
            <a:r>
              <a:rPr lang="en-US" sz="8600" dirty="0"/>
              <a:t> These communication links are used to resolve the differences between CPU and peripheral. </a:t>
            </a:r>
          </a:p>
          <a:p>
            <a:endParaRPr lang="en-US" sz="8600" dirty="0"/>
          </a:p>
          <a:p>
            <a:r>
              <a:rPr lang="en-US" sz="8600" dirty="0"/>
              <a:t>Interface units: There exists special hardware components between CPU and peripherals to supervise and synchronize all the input and output transfers.</a:t>
            </a:r>
          </a:p>
          <a:p>
            <a:endParaRPr lang="en-IN" dirty="0"/>
          </a:p>
        </p:txBody>
      </p:sp>
      <p:sp>
        <p:nvSpPr>
          <p:cNvPr id="3" name="Title 2"/>
          <p:cNvSpPr>
            <a:spLocks noGrp="1"/>
          </p:cNvSpPr>
          <p:nvPr>
            <p:ph type="title"/>
          </p:nvPr>
        </p:nvSpPr>
        <p:spPr/>
        <p:txBody>
          <a:bodyPr/>
          <a:lstStyle/>
          <a:p>
            <a:r>
              <a:rPr lang="en-IN" dirty="0" smtClean="0"/>
              <a:t>I/O Interface</a:t>
            </a:r>
            <a:endParaRPr lang="en-IN" dirty="0"/>
          </a:p>
        </p:txBody>
      </p:sp>
    </p:spTree>
    <p:extLst>
      <p:ext uri="{BB962C8B-B14F-4D97-AF65-F5344CB8AC3E}">
        <p14:creationId xmlns:p14="http://schemas.microsoft.com/office/powerpoint/2010/main" val="27100828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476672"/>
            <a:ext cx="8229600" cy="6007291"/>
          </a:xfrm>
        </p:spPr>
        <p:txBody>
          <a:bodyPr>
            <a:normAutofit fontScale="92500" lnSpcReduction="20000"/>
          </a:bodyPr>
          <a:lstStyle/>
          <a:p>
            <a:r>
              <a:rPr lang="en-US" dirty="0"/>
              <a:t>Mode of  Transfer</a:t>
            </a:r>
          </a:p>
          <a:p>
            <a:r>
              <a:rPr lang="en-US" dirty="0"/>
              <a:t>The binary information that is received from an external device is stored in the memory unit. </a:t>
            </a:r>
          </a:p>
          <a:p>
            <a:r>
              <a:rPr lang="en-US" dirty="0"/>
              <a:t>The information that is transferred from the CPU to the external device is originated from the memory unit. </a:t>
            </a:r>
          </a:p>
          <a:p>
            <a:r>
              <a:rPr lang="en-US" dirty="0"/>
              <a:t>CPU merely processes the information but the source and target is always the memory unit. </a:t>
            </a:r>
          </a:p>
          <a:p>
            <a:r>
              <a:rPr lang="en-US" dirty="0"/>
              <a:t>Data transfer between CPU and the I/O devices may be done in different modes.</a:t>
            </a:r>
          </a:p>
          <a:p>
            <a:endParaRPr lang="en-US" dirty="0"/>
          </a:p>
          <a:p>
            <a:r>
              <a:rPr lang="en-US" dirty="0"/>
              <a:t>Data transfer to and from the peripherals may be done in three possible ways:-</a:t>
            </a:r>
          </a:p>
          <a:p>
            <a:r>
              <a:rPr lang="en-US" dirty="0"/>
              <a:t>Programmed I/O.</a:t>
            </a:r>
          </a:p>
          <a:p>
            <a:r>
              <a:rPr lang="en-US" dirty="0"/>
              <a:t>Interrupt- initiated I/O.</a:t>
            </a:r>
          </a:p>
          <a:p>
            <a:r>
              <a:rPr lang="en-US" dirty="0"/>
              <a:t>Direct memory access( DMA).</a:t>
            </a:r>
          </a:p>
          <a:p>
            <a:endParaRPr lang="en-IN" dirty="0"/>
          </a:p>
        </p:txBody>
      </p:sp>
    </p:spTree>
    <p:extLst>
      <p:ext uri="{BB962C8B-B14F-4D97-AF65-F5344CB8AC3E}">
        <p14:creationId xmlns:p14="http://schemas.microsoft.com/office/powerpoint/2010/main" val="4202319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IN" sz="6000" b="1" u="sng" dirty="0" smtClean="0"/>
              <a:t>1. Introduction to Computer Organization</a:t>
            </a:r>
            <a:endParaRPr lang="en-IN" sz="6000" b="1" u="sng" dirty="0"/>
          </a:p>
        </p:txBody>
      </p:sp>
    </p:spTree>
    <p:extLst>
      <p:ext uri="{BB962C8B-B14F-4D97-AF65-F5344CB8AC3E}">
        <p14:creationId xmlns:p14="http://schemas.microsoft.com/office/powerpoint/2010/main" val="37937323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88640"/>
            <a:ext cx="8229600" cy="6336704"/>
          </a:xfrm>
        </p:spPr>
        <p:txBody>
          <a:bodyPr>
            <a:normAutofit fontScale="92500" lnSpcReduction="10000"/>
          </a:bodyPr>
          <a:lstStyle/>
          <a:p>
            <a:pPr marL="109728" indent="0">
              <a:buNone/>
            </a:pPr>
            <a:r>
              <a:rPr lang="en-IN" sz="3700" b="1" dirty="0" smtClean="0"/>
              <a:t>Interrupt Driven I/O</a:t>
            </a:r>
          </a:p>
          <a:p>
            <a:pPr marL="109728" indent="0">
              <a:buNone/>
            </a:pPr>
            <a:endParaRPr lang="en-IN" sz="3700" b="1" dirty="0" smtClean="0"/>
          </a:p>
          <a:p>
            <a:r>
              <a:rPr lang="en-US" dirty="0"/>
              <a:t>By using interrupt facility to inform the interface to issue an interrupt request signal whenever data is available from any device.</a:t>
            </a:r>
          </a:p>
          <a:p>
            <a:endParaRPr lang="en-US" dirty="0"/>
          </a:p>
          <a:p>
            <a:r>
              <a:rPr lang="en-US" dirty="0"/>
              <a:t>In the meantime the CPU can proceed for any other program execution. </a:t>
            </a:r>
          </a:p>
          <a:p>
            <a:endParaRPr lang="en-US" dirty="0"/>
          </a:p>
          <a:p>
            <a:r>
              <a:rPr lang="en-US" dirty="0"/>
              <a:t>The interface meanwhile keeps monitoring the device. </a:t>
            </a:r>
          </a:p>
          <a:p>
            <a:endParaRPr lang="en-US" dirty="0"/>
          </a:p>
          <a:p>
            <a:r>
              <a:rPr lang="en-US" dirty="0"/>
              <a:t>Whenever it is determined that the device is ready for data transfer it initiates an interrupt request signal to the computer. </a:t>
            </a:r>
          </a:p>
          <a:p>
            <a:endParaRPr lang="en-IN" dirty="0"/>
          </a:p>
        </p:txBody>
      </p:sp>
    </p:spTree>
    <p:extLst>
      <p:ext uri="{BB962C8B-B14F-4D97-AF65-F5344CB8AC3E}">
        <p14:creationId xmlns:p14="http://schemas.microsoft.com/office/powerpoint/2010/main" val="3505453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Priority Interrupt System </a:t>
            </a:r>
          </a:p>
          <a:p>
            <a:r>
              <a:rPr lang="en-US" dirty="0"/>
              <a:t>	The concept of defining the priority among devices so as to know which one is to be 	serviced first in case of simultaneous requests .</a:t>
            </a:r>
          </a:p>
          <a:p>
            <a:endParaRPr lang="en-US" dirty="0"/>
          </a:p>
          <a:p>
            <a:r>
              <a:rPr lang="en-US" dirty="0"/>
              <a:t>This involves two types:</a:t>
            </a:r>
          </a:p>
          <a:p>
            <a:r>
              <a:rPr lang="en-US" dirty="0"/>
              <a:t>Software method</a:t>
            </a:r>
          </a:p>
          <a:p>
            <a:r>
              <a:rPr lang="en-US" dirty="0"/>
              <a:t>	ex - Polling</a:t>
            </a:r>
          </a:p>
          <a:p>
            <a:r>
              <a:rPr lang="en-US" dirty="0"/>
              <a:t>Hardware method</a:t>
            </a:r>
          </a:p>
          <a:p>
            <a:r>
              <a:rPr lang="en-US" dirty="0"/>
              <a:t>	ex – Daisy chaining</a:t>
            </a:r>
          </a:p>
          <a:p>
            <a:endParaRPr lang="en-IN" dirty="0"/>
          </a:p>
        </p:txBody>
      </p:sp>
      <p:sp>
        <p:nvSpPr>
          <p:cNvPr id="3" name="Title 2"/>
          <p:cNvSpPr>
            <a:spLocks noGrp="1"/>
          </p:cNvSpPr>
          <p:nvPr>
            <p:ph type="title"/>
          </p:nvPr>
        </p:nvSpPr>
        <p:spPr/>
        <p:txBody>
          <a:bodyPr/>
          <a:lstStyle/>
          <a:p>
            <a:r>
              <a:rPr lang="en-IN" dirty="0"/>
              <a:t>Priority </a:t>
            </a:r>
            <a:r>
              <a:rPr lang="en-IN" dirty="0" smtClean="0"/>
              <a:t>Interrupt  </a:t>
            </a:r>
            <a:r>
              <a:rPr lang="en-IN" dirty="0"/>
              <a:t>I/O</a:t>
            </a:r>
          </a:p>
        </p:txBody>
      </p:sp>
    </p:spTree>
    <p:extLst>
      <p:ext uri="{BB962C8B-B14F-4D97-AF65-F5344CB8AC3E}">
        <p14:creationId xmlns:p14="http://schemas.microsoft.com/office/powerpoint/2010/main" val="25748693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980728"/>
            <a:ext cx="5904656" cy="5760640"/>
          </a:xfrm>
        </p:spPr>
        <p:txBody>
          <a:bodyPr>
            <a:normAutofit/>
          </a:bodyPr>
          <a:lstStyle/>
          <a:p>
            <a:r>
              <a:rPr lang="en-US" dirty="0"/>
              <a:t>The data transfer between a fast storage media such as magnetic disk and memory unit is limited by the speed of the CPU</a:t>
            </a:r>
          </a:p>
          <a:p>
            <a:r>
              <a:rPr lang="en-US" dirty="0"/>
              <a:t>we can allow the peripherals directly communicate with each other using the memory buses, removing the intervention of the CPU. </a:t>
            </a:r>
          </a:p>
        </p:txBody>
      </p:sp>
      <p:sp>
        <p:nvSpPr>
          <p:cNvPr id="3" name="Title 2"/>
          <p:cNvSpPr>
            <a:spLocks noGrp="1"/>
          </p:cNvSpPr>
          <p:nvPr>
            <p:ph type="title"/>
          </p:nvPr>
        </p:nvSpPr>
        <p:spPr>
          <a:xfrm>
            <a:off x="395536" y="404664"/>
            <a:ext cx="8229600" cy="706090"/>
          </a:xfrm>
        </p:spPr>
        <p:txBody>
          <a:bodyPr>
            <a:normAutofit fontScale="90000"/>
          </a:bodyPr>
          <a:lstStyle/>
          <a:p>
            <a:r>
              <a:rPr lang="en-IN" dirty="0"/>
              <a:t>Direct Memory Access</a:t>
            </a:r>
            <a:br>
              <a:rPr lang="en-IN" dirty="0"/>
            </a:b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7168" y="980728"/>
            <a:ext cx="3456385"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60468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During DMA the CPU is idle and it has no control over the memory buses. </a:t>
            </a:r>
          </a:p>
          <a:p>
            <a:r>
              <a:rPr lang="en-US" dirty="0"/>
              <a:t>The DMA controller takes over the buses to manage the transfer directly between the I/O devices and the memory unit.</a:t>
            </a:r>
          </a:p>
          <a:p>
            <a:endParaRPr lang="en-US" dirty="0"/>
          </a:p>
          <a:p>
            <a:endParaRPr lang="en-IN" dirty="0"/>
          </a:p>
        </p:txBody>
      </p:sp>
    </p:spTree>
    <p:extLst>
      <p:ext uri="{BB962C8B-B14F-4D97-AF65-F5344CB8AC3E}">
        <p14:creationId xmlns:p14="http://schemas.microsoft.com/office/powerpoint/2010/main" val="42262849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332656"/>
            <a:ext cx="8229600" cy="6367331"/>
          </a:xfrm>
        </p:spPr>
        <p:txBody>
          <a:bodyPr>
            <a:normAutofit fontScale="92500" lnSpcReduction="20000"/>
          </a:bodyPr>
          <a:lstStyle/>
          <a:p>
            <a:r>
              <a:rPr lang="en-US" dirty="0"/>
              <a:t>Bus Request :</a:t>
            </a:r>
          </a:p>
          <a:p>
            <a:r>
              <a:rPr lang="en-US" dirty="0"/>
              <a:t>It is used by the DMA controller to request the CPU to relinquish the control of the buses.</a:t>
            </a:r>
          </a:p>
          <a:p>
            <a:endParaRPr lang="en-US" dirty="0"/>
          </a:p>
          <a:p>
            <a:r>
              <a:rPr lang="en-US" dirty="0"/>
              <a:t>Bus Grant : </a:t>
            </a:r>
          </a:p>
          <a:p>
            <a:r>
              <a:rPr lang="en-US" dirty="0"/>
              <a:t>It is activated by the CPU to Inform the external DMA controller that the buses are in high impedance state and the requesting DMA can take control of the buses. </a:t>
            </a:r>
          </a:p>
          <a:p>
            <a:r>
              <a:rPr lang="en-US" dirty="0"/>
              <a:t>Once the DMA has taken the control of the buses it transfers the data. This transfer can take place in many ways.</a:t>
            </a:r>
          </a:p>
          <a:p>
            <a:endParaRPr lang="en-US" dirty="0"/>
          </a:p>
          <a:p>
            <a:r>
              <a:rPr lang="en-US" dirty="0"/>
              <a:t>Types of DMA transfer using DMA controller:</a:t>
            </a:r>
          </a:p>
          <a:p>
            <a:r>
              <a:rPr lang="en-US" dirty="0"/>
              <a:t>Burst transfer</a:t>
            </a:r>
          </a:p>
          <a:p>
            <a:r>
              <a:rPr lang="en-US" dirty="0"/>
              <a:t>Cyclic stealing</a:t>
            </a:r>
          </a:p>
          <a:p>
            <a:r>
              <a:rPr lang="en-US" dirty="0"/>
              <a:t>Interleaved mode</a:t>
            </a:r>
          </a:p>
          <a:p>
            <a:endParaRPr lang="en-IN" dirty="0"/>
          </a:p>
        </p:txBody>
      </p:sp>
    </p:spTree>
    <p:extLst>
      <p:ext uri="{BB962C8B-B14F-4D97-AF65-F5344CB8AC3E}">
        <p14:creationId xmlns:p14="http://schemas.microsoft.com/office/powerpoint/2010/main" val="6120290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The Input Output Processor (IOP) is just like a CPU that handles the details of I/O operations.</a:t>
            </a:r>
          </a:p>
          <a:p>
            <a:r>
              <a:rPr lang="en-US" dirty="0"/>
              <a:t>The IOP can fetch and execute its own instructions.</a:t>
            </a:r>
          </a:p>
          <a:p>
            <a:r>
              <a:rPr lang="en-US" dirty="0"/>
              <a:t>In addition to the I/O – related tasks, it can perform other processing tasks like arithmetic, logic, branching and code translation. </a:t>
            </a:r>
          </a:p>
          <a:p>
            <a:r>
              <a:rPr lang="en-US" dirty="0"/>
              <a:t>The main memory unit takes the pivotal role. </a:t>
            </a:r>
          </a:p>
          <a:p>
            <a:r>
              <a:rPr lang="en-US" dirty="0"/>
              <a:t>It communicates with processor by the means of DMA.</a:t>
            </a:r>
          </a:p>
          <a:p>
            <a:endParaRPr lang="en-IN" dirty="0"/>
          </a:p>
        </p:txBody>
      </p:sp>
      <p:sp>
        <p:nvSpPr>
          <p:cNvPr id="3" name="Title 2"/>
          <p:cNvSpPr>
            <a:spLocks noGrp="1"/>
          </p:cNvSpPr>
          <p:nvPr>
            <p:ph type="title"/>
          </p:nvPr>
        </p:nvSpPr>
        <p:spPr/>
        <p:txBody>
          <a:bodyPr/>
          <a:lstStyle/>
          <a:p>
            <a:r>
              <a:rPr lang="en-IN" dirty="0" smtClean="0"/>
              <a:t>I/O Processor </a:t>
            </a:r>
            <a:endParaRPr lang="en-IN" dirty="0"/>
          </a:p>
        </p:txBody>
      </p:sp>
    </p:spTree>
    <p:extLst>
      <p:ext uri="{BB962C8B-B14F-4D97-AF65-F5344CB8AC3E}">
        <p14:creationId xmlns:p14="http://schemas.microsoft.com/office/powerpoint/2010/main" val="14944104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548680"/>
            <a:ext cx="8229600" cy="5458611"/>
          </a:xfrm>
        </p:spPr>
        <p:txBody>
          <a:bodyPr/>
          <a:lstStyle/>
          <a:p>
            <a:pPr marL="109728" indent="0">
              <a:buNone/>
            </a:pPr>
            <a:r>
              <a:rPr lang="en-IN" dirty="0"/>
              <a:t> </a:t>
            </a:r>
            <a:r>
              <a:rPr lang="en-IN" dirty="0" smtClean="0"/>
              <a:t> ADVANTAGES:</a:t>
            </a:r>
          </a:p>
          <a:p>
            <a:pPr marL="109728" indent="0">
              <a:buNone/>
            </a:pPr>
            <a:endParaRPr lang="en-US" dirty="0" smtClean="0"/>
          </a:p>
          <a:p>
            <a:pPr marL="109728" indent="0">
              <a:buNone/>
            </a:pPr>
            <a:r>
              <a:rPr lang="en-US" dirty="0" smtClean="0"/>
              <a:t>The </a:t>
            </a:r>
            <a:r>
              <a:rPr lang="en-US" dirty="0"/>
              <a:t>I/O devices can directly access the main memory without the intervention by the processor in I/O processor based systems</a:t>
            </a:r>
            <a:r>
              <a:rPr lang="en-US" dirty="0" smtClean="0"/>
              <a:t>.</a:t>
            </a:r>
          </a:p>
          <a:p>
            <a:pPr marL="109728" indent="0">
              <a:buNone/>
            </a:pPr>
            <a:r>
              <a:rPr lang="en-US" dirty="0" smtClean="0"/>
              <a:t> </a:t>
            </a:r>
            <a:endParaRPr lang="en-US" dirty="0"/>
          </a:p>
          <a:p>
            <a:pPr marL="109728" indent="0">
              <a:buNone/>
            </a:pPr>
            <a:r>
              <a:rPr lang="en-US" dirty="0"/>
              <a:t>It is used to address the problems that are arises in Direct memory access method. </a:t>
            </a:r>
          </a:p>
          <a:p>
            <a:pPr marL="109728" indent="0">
              <a:buNone/>
            </a:pPr>
            <a:endParaRPr lang="en-US" dirty="0"/>
          </a:p>
          <a:p>
            <a:pPr marL="109728" indent="0">
              <a:buNone/>
            </a:pPr>
            <a:endParaRPr lang="en-IN" dirty="0"/>
          </a:p>
        </p:txBody>
      </p:sp>
    </p:spTree>
    <p:extLst>
      <p:ext uri="{BB962C8B-B14F-4D97-AF65-F5344CB8AC3E}">
        <p14:creationId xmlns:p14="http://schemas.microsoft.com/office/powerpoint/2010/main" val="14729800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In Synchronous data transfer, the sending and receiving units are enabled with same clock signal. </a:t>
            </a:r>
          </a:p>
          <a:p>
            <a:endParaRPr lang="en-US" dirty="0"/>
          </a:p>
          <a:p>
            <a:r>
              <a:rPr lang="en-US" dirty="0"/>
              <a:t>The master performs a sequence of instructions for data transfer in a predefined order. </a:t>
            </a:r>
          </a:p>
          <a:p>
            <a:endParaRPr lang="en-US" dirty="0"/>
          </a:p>
          <a:p>
            <a:r>
              <a:rPr lang="en-US" dirty="0"/>
              <a:t>All these actions are synchronized with the common clock. </a:t>
            </a:r>
          </a:p>
          <a:p>
            <a:endParaRPr lang="en-US" dirty="0"/>
          </a:p>
          <a:p>
            <a:r>
              <a:rPr lang="en-US" dirty="0"/>
              <a:t>Both the master and slave performs their own task of transferring data at designed clock period.</a:t>
            </a:r>
          </a:p>
          <a:p>
            <a:endParaRPr lang="en-IN" dirty="0"/>
          </a:p>
        </p:txBody>
      </p:sp>
      <p:sp>
        <p:nvSpPr>
          <p:cNvPr id="3" name="Title 2"/>
          <p:cNvSpPr>
            <a:spLocks noGrp="1"/>
          </p:cNvSpPr>
          <p:nvPr>
            <p:ph type="title"/>
          </p:nvPr>
        </p:nvSpPr>
        <p:spPr/>
        <p:txBody>
          <a:bodyPr>
            <a:normAutofit fontScale="90000"/>
          </a:bodyPr>
          <a:lstStyle/>
          <a:p>
            <a:r>
              <a:rPr lang="en-IN" dirty="0"/>
              <a:t>Synchronous Data Transfer</a:t>
            </a:r>
            <a:br>
              <a:rPr lang="en-IN" dirty="0"/>
            </a:br>
            <a:endParaRPr lang="en-IN" dirty="0"/>
          </a:p>
        </p:txBody>
      </p:sp>
    </p:spTree>
    <p:extLst>
      <p:ext uri="{BB962C8B-B14F-4D97-AF65-F5344CB8AC3E}">
        <p14:creationId xmlns:p14="http://schemas.microsoft.com/office/powerpoint/2010/main" val="25546455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Asynchronous input output is a form of input output processing that allows others devices to do processing before the transmission or data transfer is done.</a:t>
            </a:r>
          </a:p>
          <a:p>
            <a:endParaRPr lang="en-US" dirty="0"/>
          </a:p>
          <a:p>
            <a:r>
              <a:rPr lang="en-US" dirty="0"/>
              <a:t>This problem is solved by following mechanism:</a:t>
            </a:r>
          </a:p>
          <a:p>
            <a:r>
              <a:rPr lang="en-US" dirty="0"/>
              <a:t>Strobe </a:t>
            </a:r>
          </a:p>
          <a:p>
            <a:r>
              <a:rPr lang="en-US" dirty="0"/>
              <a:t>Handshaking</a:t>
            </a:r>
          </a:p>
          <a:p>
            <a:endParaRPr lang="en-IN" dirty="0"/>
          </a:p>
        </p:txBody>
      </p:sp>
      <p:sp>
        <p:nvSpPr>
          <p:cNvPr id="3" name="Title 2"/>
          <p:cNvSpPr>
            <a:spLocks noGrp="1"/>
          </p:cNvSpPr>
          <p:nvPr>
            <p:ph type="title"/>
          </p:nvPr>
        </p:nvSpPr>
        <p:spPr/>
        <p:txBody>
          <a:bodyPr>
            <a:normAutofit fontScale="90000"/>
          </a:bodyPr>
          <a:lstStyle/>
          <a:p>
            <a:r>
              <a:rPr lang="en-IN" dirty="0"/>
              <a:t>Asynchronous Data Transfer</a:t>
            </a:r>
            <a:br>
              <a:rPr lang="en-IN" dirty="0"/>
            </a:br>
            <a:endParaRPr lang="en-IN" dirty="0"/>
          </a:p>
        </p:txBody>
      </p:sp>
    </p:spTree>
    <p:extLst>
      <p:ext uri="{BB962C8B-B14F-4D97-AF65-F5344CB8AC3E}">
        <p14:creationId xmlns:p14="http://schemas.microsoft.com/office/powerpoint/2010/main" val="18164132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908720"/>
            <a:ext cx="8229600" cy="5760640"/>
          </a:xfrm>
        </p:spPr>
        <p:txBody>
          <a:bodyPr>
            <a:normAutofit fontScale="55000" lnSpcReduction="20000"/>
          </a:bodyPr>
          <a:lstStyle/>
          <a:p>
            <a:pPr marL="109728" indent="0">
              <a:buNone/>
            </a:pPr>
            <a:r>
              <a:rPr lang="en-US" sz="3800" dirty="0" smtClean="0"/>
              <a:t>      Source </a:t>
            </a:r>
            <a:r>
              <a:rPr lang="en-US" sz="3800" dirty="0"/>
              <a:t>initiated Strobe – </a:t>
            </a:r>
          </a:p>
          <a:p>
            <a:pPr marL="109728" indent="0">
              <a:buNone/>
            </a:pPr>
            <a:r>
              <a:rPr lang="en-US" sz="3800" dirty="0" smtClean="0"/>
              <a:t>When </a:t>
            </a:r>
            <a:r>
              <a:rPr lang="en-US" sz="3800" dirty="0"/>
              <a:t>source initiates the process of data transfer. Strobe is just a signal. </a:t>
            </a:r>
          </a:p>
          <a:p>
            <a:pPr marL="109728" indent="0">
              <a:buNone/>
            </a:pPr>
            <a:r>
              <a:rPr lang="en-US" sz="3800" dirty="0"/>
              <a:t>(</a:t>
            </a:r>
            <a:r>
              <a:rPr lang="en-US" sz="3800" dirty="0" err="1"/>
              <a:t>i</a:t>
            </a:r>
            <a:r>
              <a:rPr lang="en-US" sz="3800" dirty="0"/>
              <a:t>) First, source puts data on the data bus and ON the strobe signal.</a:t>
            </a:r>
            <a:br>
              <a:rPr lang="en-US" sz="3800" dirty="0"/>
            </a:br>
            <a:r>
              <a:rPr lang="en-US" sz="3800" dirty="0"/>
              <a:t>(ii) </a:t>
            </a:r>
            <a:r>
              <a:rPr lang="en-US" sz="3800" dirty="0" smtClean="0"/>
              <a:t>Destination </a:t>
            </a:r>
            <a:r>
              <a:rPr lang="en-US" sz="3800" dirty="0"/>
              <a:t>on seeing the ON signal of strobe, read data from the data bus.</a:t>
            </a:r>
            <a:br>
              <a:rPr lang="en-US" sz="3800" dirty="0"/>
            </a:br>
            <a:r>
              <a:rPr lang="en-US" sz="3800" dirty="0"/>
              <a:t>(iii) After reading data from the data bus by destination, strobe gets OFF.</a:t>
            </a:r>
          </a:p>
          <a:p>
            <a:endParaRPr lang="en-US" sz="3800" dirty="0"/>
          </a:p>
          <a:p>
            <a:pPr marL="109728" indent="0">
              <a:buNone/>
            </a:pPr>
            <a:r>
              <a:rPr lang="en-US" sz="3800" dirty="0" smtClean="0"/>
              <a:t>      Destination </a:t>
            </a:r>
            <a:r>
              <a:rPr lang="en-US" sz="3800" dirty="0"/>
              <a:t>initiated signal –</a:t>
            </a:r>
          </a:p>
          <a:p>
            <a:pPr marL="109728" indent="0">
              <a:buNone/>
            </a:pPr>
            <a:r>
              <a:rPr lang="en-US" sz="3800" dirty="0"/>
              <a:t>When destination initiates the process of data transfer. </a:t>
            </a:r>
          </a:p>
          <a:p>
            <a:pPr marL="109728" indent="0">
              <a:buNone/>
            </a:pPr>
            <a:r>
              <a:rPr lang="en-US" sz="3800" dirty="0"/>
              <a:t>(</a:t>
            </a:r>
            <a:r>
              <a:rPr lang="en-US" sz="3800" dirty="0" err="1"/>
              <a:t>i</a:t>
            </a:r>
            <a:r>
              <a:rPr lang="en-US" sz="3800" dirty="0"/>
              <a:t>) First, the destination ON the strobe signal to ensure the source to put the fresh data on the data bus.</a:t>
            </a:r>
            <a:br>
              <a:rPr lang="en-US" sz="3800" dirty="0"/>
            </a:br>
            <a:r>
              <a:rPr lang="en-US" sz="3800" dirty="0"/>
              <a:t>(ii) Source on seeing the ON signal puts fresh data on the data bus.</a:t>
            </a:r>
            <a:br>
              <a:rPr lang="en-US" sz="3800" dirty="0"/>
            </a:br>
            <a:r>
              <a:rPr lang="en-US" sz="3800" dirty="0"/>
              <a:t>(iii) Destination reads the data from the data bus and strobe gets OFF signal.</a:t>
            </a:r>
          </a:p>
          <a:p>
            <a:endParaRPr lang="en-IN" dirty="0"/>
          </a:p>
        </p:txBody>
      </p:sp>
      <p:sp>
        <p:nvSpPr>
          <p:cNvPr id="3" name="Title 2"/>
          <p:cNvSpPr>
            <a:spLocks noGrp="1"/>
          </p:cNvSpPr>
          <p:nvPr>
            <p:ph type="title"/>
          </p:nvPr>
        </p:nvSpPr>
        <p:spPr/>
        <p:txBody>
          <a:bodyPr>
            <a:normAutofit fontScale="90000"/>
          </a:bodyPr>
          <a:lstStyle/>
          <a:p>
            <a:r>
              <a:rPr lang="en-IN" dirty="0"/>
              <a:t>Strobe mechanism</a:t>
            </a:r>
            <a:br>
              <a:rPr lang="en-IN" dirty="0"/>
            </a:br>
            <a:endParaRPr lang="en-IN" dirty="0"/>
          </a:p>
        </p:txBody>
      </p:sp>
    </p:spTree>
    <p:extLst>
      <p:ext uri="{BB962C8B-B14F-4D97-AF65-F5344CB8AC3E}">
        <p14:creationId xmlns:p14="http://schemas.microsoft.com/office/powerpoint/2010/main" val="18501114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2348880"/>
            <a:ext cx="8229600" cy="4165923"/>
          </a:xfrm>
        </p:spPr>
        <p:txBody>
          <a:bodyPr>
            <a:normAutofit/>
          </a:bodyPr>
          <a:lstStyle/>
          <a:p>
            <a:r>
              <a:rPr lang="en-US" dirty="0"/>
              <a:t>It is the way  the hardware components operate.</a:t>
            </a:r>
          </a:p>
          <a:p>
            <a:endParaRPr lang="en-US" dirty="0"/>
          </a:p>
          <a:p>
            <a:r>
              <a:rPr lang="en-US" dirty="0"/>
              <a:t>Organization is how features are implemented</a:t>
            </a:r>
          </a:p>
          <a:p>
            <a:endParaRPr lang="en-US" dirty="0"/>
          </a:p>
          <a:p>
            <a:r>
              <a:rPr lang="en-US" dirty="0"/>
              <a:t>Control signals, interfaces, memory technology.</a:t>
            </a:r>
          </a:p>
          <a:p>
            <a:endParaRPr lang="en-US" dirty="0"/>
          </a:p>
          <a:p>
            <a:endParaRPr lang="en-US" dirty="0"/>
          </a:p>
          <a:p>
            <a:endParaRPr lang="en-IN" dirty="0"/>
          </a:p>
        </p:txBody>
      </p:sp>
      <p:sp>
        <p:nvSpPr>
          <p:cNvPr id="3" name="Title 2"/>
          <p:cNvSpPr>
            <a:spLocks noGrp="1"/>
          </p:cNvSpPr>
          <p:nvPr>
            <p:ph type="title"/>
          </p:nvPr>
        </p:nvSpPr>
        <p:spPr>
          <a:xfrm>
            <a:off x="611560" y="332656"/>
            <a:ext cx="8229600" cy="1575048"/>
          </a:xfrm>
        </p:spPr>
        <p:txBody>
          <a:bodyPr>
            <a:noAutofit/>
          </a:bodyPr>
          <a:lstStyle/>
          <a:p>
            <a:r>
              <a:rPr lang="en-IN" sz="4800" dirty="0" smtClean="0"/>
              <a:t>Introduction to Computer Organization</a:t>
            </a:r>
            <a:endParaRPr lang="en-IN" sz="4800" dirty="0"/>
          </a:p>
        </p:txBody>
      </p:sp>
    </p:spTree>
    <p:extLst>
      <p:ext uri="{BB962C8B-B14F-4D97-AF65-F5344CB8AC3E}">
        <p14:creationId xmlns:p14="http://schemas.microsoft.com/office/powerpoint/2010/main" val="23075598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US" dirty="0" smtClean="0"/>
              <a:t>It is </a:t>
            </a:r>
            <a:r>
              <a:rPr lang="en-US" dirty="0"/>
              <a:t>any auxiliary device that connects to and works with the computer to either put information into it or get information out of it.</a:t>
            </a:r>
          </a:p>
          <a:p>
            <a:pPr marL="109728" indent="0">
              <a:buNone/>
            </a:pPr>
            <a:r>
              <a:rPr lang="en-US" dirty="0" smtClean="0"/>
              <a:t>A </a:t>
            </a:r>
            <a:r>
              <a:rPr lang="en-US" dirty="0"/>
              <a:t>peripheral device may also be referred to as an external peripheral, integrated peripheral, auxiliary component, or I/O (input/output) </a:t>
            </a:r>
            <a:r>
              <a:rPr lang="en-US" dirty="0" smtClean="0"/>
              <a:t>device.</a:t>
            </a:r>
          </a:p>
          <a:p>
            <a:pPr marL="109728" indent="0">
              <a:buNone/>
            </a:pPr>
            <a:r>
              <a:rPr lang="en-US" dirty="0" smtClean="0"/>
              <a:t>They are basically of three types:</a:t>
            </a:r>
          </a:p>
          <a:p>
            <a:pPr marL="109728" indent="0">
              <a:buNone/>
            </a:pPr>
            <a:r>
              <a:rPr lang="en-US" dirty="0" smtClean="0"/>
              <a:t>Input Devices</a:t>
            </a:r>
          </a:p>
          <a:p>
            <a:pPr marL="109728" indent="0">
              <a:buNone/>
            </a:pPr>
            <a:r>
              <a:rPr lang="en-US" dirty="0" smtClean="0"/>
              <a:t>Output Devices</a:t>
            </a:r>
          </a:p>
          <a:p>
            <a:pPr marL="109728" indent="0">
              <a:buNone/>
            </a:pPr>
            <a:r>
              <a:rPr lang="en-US" dirty="0" smtClean="0"/>
              <a:t>Storage Devices</a:t>
            </a:r>
            <a:endParaRPr lang="en-IN" dirty="0"/>
          </a:p>
        </p:txBody>
      </p:sp>
      <p:sp>
        <p:nvSpPr>
          <p:cNvPr id="3" name="Title 2"/>
          <p:cNvSpPr>
            <a:spLocks noGrp="1"/>
          </p:cNvSpPr>
          <p:nvPr>
            <p:ph type="title"/>
          </p:nvPr>
        </p:nvSpPr>
        <p:spPr/>
        <p:txBody>
          <a:bodyPr/>
          <a:lstStyle/>
          <a:p>
            <a:r>
              <a:rPr lang="en-IN" dirty="0" smtClean="0"/>
              <a:t>Peripheral Devices </a:t>
            </a:r>
            <a:endParaRPr lang="en-IN" dirty="0"/>
          </a:p>
        </p:txBody>
      </p:sp>
    </p:spTree>
    <p:extLst>
      <p:ext uri="{BB962C8B-B14F-4D97-AF65-F5344CB8AC3E}">
        <p14:creationId xmlns:p14="http://schemas.microsoft.com/office/powerpoint/2010/main" val="39095097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8760"/>
            <a:ext cx="8229600" cy="4738531"/>
          </a:xfrm>
        </p:spPr>
        <p:txBody>
          <a:bodyPr>
            <a:normAutofit fontScale="85000" lnSpcReduction="20000"/>
          </a:bodyPr>
          <a:lstStyle/>
          <a:p>
            <a:r>
              <a:rPr lang="en-US" dirty="0"/>
              <a:t>Inside the keyboard, there are metallic plate, circuit board and processor, which are responsible for transferring information from the keyboard to the computer. Depending upon the working principle, there are two main types of keys, namely, capacitive and hard-contact. Let's discuss in brief about the functioning of capacitive and hard contact </a:t>
            </a:r>
            <a:r>
              <a:rPr lang="en-US" dirty="0" err="1"/>
              <a:t>key.When</a:t>
            </a:r>
            <a:r>
              <a:rPr lang="en-US" dirty="0"/>
              <a:t> a capacitive key is pressed, the metal plunger applies a gentle pressure to the circuit board. The pressure is identified by the computer and the circuit flow is initiated, resulting in the transfer of information from the circuit to the currently installed software.</a:t>
            </a:r>
            <a:br>
              <a:rPr lang="en-US" dirty="0"/>
            </a:br>
            <a:r>
              <a:rPr lang="en-US" dirty="0"/>
              <a:t>The key identifying to computer is identified using a keyboard driver and finding the preferred key called</a:t>
            </a:r>
            <a:br>
              <a:rPr lang="en-US" dirty="0"/>
            </a:br>
            <a:r>
              <a:rPr lang="en-US" dirty="0"/>
              <a:t>source code.</a:t>
            </a:r>
          </a:p>
          <a:p>
            <a:endParaRPr lang="en-IN" dirty="0"/>
          </a:p>
        </p:txBody>
      </p:sp>
      <p:sp>
        <p:nvSpPr>
          <p:cNvPr id="3" name="Title 2"/>
          <p:cNvSpPr>
            <a:spLocks noGrp="1"/>
          </p:cNvSpPr>
          <p:nvPr>
            <p:ph type="title"/>
          </p:nvPr>
        </p:nvSpPr>
        <p:spPr/>
        <p:txBody>
          <a:bodyPr>
            <a:normAutofit fontScale="90000"/>
          </a:bodyPr>
          <a:lstStyle/>
          <a:p>
            <a:r>
              <a:rPr lang="en-IN" dirty="0" smtClean="0"/>
              <a:t>Keyboard</a:t>
            </a:r>
            <a:r>
              <a:rPr lang="en-IN" dirty="0"/>
              <a:t/>
            </a:r>
            <a:br>
              <a:rPr lang="en-IN" dirty="0"/>
            </a:br>
            <a:endParaRPr lang="en-IN" dirty="0"/>
          </a:p>
        </p:txBody>
      </p:sp>
    </p:spTree>
    <p:extLst>
      <p:ext uri="{BB962C8B-B14F-4D97-AF65-F5344CB8AC3E}">
        <p14:creationId xmlns:p14="http://schemas.microsoft.com/office/powerpoint/2010/main" val="35077576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980728"/>
            <a:ext cx="8229600" cy="5476064"/>
          </a:xfrm>
        </p:spPr>
        <p:txBody>
          <a:bodyPr>
            <a:normAutofit/>
          </a:bodyPr>
          <a:lstStyle/>
          <a:p>
            <a:pPr marL="109728" indent="0">
              <a:buNone/>
            </a:pPr>
            <a:r>
              <a:rPr lang="en-US" dirty="0"/>
              <a:t>A scanner is a device that is used for producing an exact digital image replica of a photo, text written in paper, or even an object. This digital image can be saved as a file to your computer and can be used to alter/enhance the image or apply it to the web. The most </a:t>
            </a:r>
            <a:r>
              <a:rPr lang="en-US" dirty="0" smtClean="0"/>
              <a:t>commonly </a:t>
            </a:r>
            <a:r>
              <a:rPr lang="en-US" dirty="0"/>
              <a:t>used scanner is the flatbed scanner, in which you keep the object on top of the glass window. The scanned output will be obtained in your computer. The image and text are obtained exactly through the process of optical character recognition </a:t>
            </a:r>
            <a:r>
              <a:rPr lang="en-US" dirty="0" smtClean="0"/>
              <a:t>.</a:t>
            </a:r>
            <a:endParaRPr lang="en-US" dirty="0"/>
          </a:p>
          <a:p>
            <a:endParaRPr lang="en-US" dirty="0"/>
          </a:p>
          <a:p>
            <a:endParaRPr lang="en-IN" dirty="0"/>
          </a:p>
        </p:txBody>
      </p:sp>
      <p:sp>
        <p:nvSpPr>
          <p:cNvPr id="3" name="Title 2"/>
          <p:cNvSpPr>
            <a:spLocks noGrp="1"/>
          </p:cNvSpPr>
          <p:nvPr>
            <p:ph type="title"/>
          </p:nvPr>
        </p:nvSpPr>
        <p:spPr>
          <a:xfrm>
            <a:off x="539552" y="116632"/>
            <a:ext cx="8157592" cy="792088"/>
          </a:xfrm>
        </p:spPr>
        <p:txBody>
          <a:bodyPr/>
          <a:lstStyle/>
          <a:p>
            <a:r>
              <a:rPr lang="en-IN" dirty="0" smtClean="0"/>
              <a:t>Scanner</a:t>
            </a:r>
            <a:endParaRPr lang="en-IN" dirty="0"/>
          </a:p>
        </p:txBody>
      </p:sp>
    </p:spTree>
    <p:extLst>
      <p:ext uri="{BB962C8B-B14F-4D97-AF65-F5344CB8AC3E}">
        <p14:creationId xmlns:p14="http://schemas.microsoft.com/office/powerpoint/2010/main" val="25267877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Handheld scanners use the same basic technology as a flatbed scanner, but rely on the user to move them instead of a motorized belt. This type of scanner typically does not provide good image quality. However, it can be useful for quickly capturing text.       The basic principle of a scanner is to analyze an image and process it in some way. Image and text capture (optical character recognition or OCR) allow you to save information to a file on your computer.</a:t>
            </a:r>
          </a:p>
          <a:p>
            <a:endParaRPr lang="en-IN"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28901483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a:t>Drum scanners are used by the publishing industry to capture incredibly detailed images. They use a technology called a photomultiplier tube (PMT). In PMT, the document to be scanned is mounted on a glass cylinder. At the center of the cylinder is a sensor that splits light bounced from the document into three beams. Each beam is sent through a color filter into a photomultiplier tube where the light is changed into an electrical signal.</a:t>
            </a:r>
          </a:p>
          <a:p>
            <a:r>
              <a:rPr lang="en-US" dirty="0"/>
              <a:t>The basic principle of a scanner is to analyze an image and process it in some way. Image and text capture (optical character recognition or OCR) allow you to save information to a file on your computer.</a:t>
            </a:r>
          </a:p>
          <a:p>
            <a:endParaRPr lang="en-IN"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23407447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109728" indent="0">
              <a:buNone/>
            </a:pPr>
            <a:r>
              <a:rPr lang="en-US" dirty="0"/>
              <a:t>A mouse is play a important role play in computers all the work. A mouse has a small size but its works is very large</a:t>
            </a:r>
            <a:r>
              <a:rPr lang="en-US" dirty="0" smtClean="0"/>
              <a:t>.</a:t>
            </a:r>
          </a:p>
          <a:p>
            <a:pPr marL="109728" indent="0">
              <a:buNone/>
            </a:pPr>
            <a:endParaRPr lang="en-US" dirty="0"/>
          </a:p>
          <a:p>
            <a:pPr marL="109728" indent="0">
              <a:buNone/>
            </a:pPr>
            <a:r>
              <a:rPr lang="en-US" dirty="0" smtClean="0"/>
              <a:t> Working </a:t>
            </a:r>
            <a:r>
              <a:rPr lang="en-US" dirty="0"/>
              <a:t>of a </a:t>
            </a:r>
            <a:r>
              <a:rPr lang="en-US" dirty="0" smtClean="0"/>
              <a:t>mouse: </a:t>
            </a:r>
            <a:r>
              <a:rPr lang="en-US" dirty="0"/>
              <a:t>With most of the system you will find mechanical </a:t>
            </a:r>
            <a:r>
              <a:rPr lang="en-US" dirty="0" smtClean="0"/>
              <a:t>mouse. The </a:t>
            </a:r>
            <a:r>
              <a:rPr lang="en-US" dirty="0"/>
              <a:t>primary mechanical part of a mouse is a ball on the bottom of the mouse. There are these little wheels which turn/rotate when the ball moves against them. The wheels are monitored electronically. When they </a:t>
            </a:r>
            <a:r>
              <a:rPr lang="en-US" dirty="0" smtClean="0"/>
              <a:t>turn </a:t>
            </a:r>
            <a:r>
              <a:rPr lang="en-US" dirty="0"/>
              <a:t>or rotate they transmit how much they have turned to the computer. Out of these three wheels the two wheels perpendicular to each other are used for tracking the motion on X-axis and Y-axis. The third one just balances the two.</a:t>
            </a:r>
            <a:br>
              <a:rPr lang="en-US" dirty="0"/>
            </a:br>
            <a:endParaRPr lang="en-US" dirty="0"/>
          </a:p>
          <a:p>
            <a:endParaRPr lang="en-IN" dirty="0"/>
          </a:p>
        </p:txBody>
      </p:sp>
      <p:sp>
        <p:nvSpPr>
          <p:cNvPr id="3" name="Title 2"/>
          <p:cNvSpPr>
            <a:spLocks noGrp="1"/>
          </p:cNvSpPr>
          <p:nvPr>
            <p:ph type="title"/>
          </p:nvPr>
        </p:nvSpPr>
        <p:spPr/>
        <p:txBody>
          <a:bodyPr/>
          <a:lstStyle/>
          <a:p>
            <a:r>
              <a:rPr lang="en-IN" dirty="0" smtClean="0"/>
              <a:t>Mouse</a:t>
            </a:r>
            <a:endParaRPr lang="en-IN" dirty="0"/>
          </a:p>
        </p:txBody>
      </p:sp>
    </p:spTree>
    <p:extLst>
      <p:ext uri="{BB962C8B-B14F-4D97-AF65-F5344CB8AC3E}">
        <p14:creationId xmlns:p14="http://schemas.microsoft.com/office/powerpoint/2010/main" val="40004185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16024"/>
          </a:xfrm>
        </p:spPr>
        <p:txBody>
          <a:bodyPr>
            <a:normAutofit fontScale="92500" lnSpcReduction="20000"/>
          </a:bodyPr>
          <a:lstStyle/>
          <a:p>
            <a:r>
              <a:rPr lang="en-US" dirty="0"/>
              <a:t>When the mouse is moved on a flat surface the roller ball moves in the locking ring. When the mouse is positioned on the desktop the actuators register the mouse balls movement in X-axis and Y-axis direction. The sensors attached to it generate a series of pulses representing movement on both axis. The pulse generated are in same ratio as the mouse movement i.e. More pulse mean more movement.</a:t>
            </a:r>
            <a:br>
              <a:rPr lang="en-US" dirty="0"/>
            </a:br>
            <a:r>
              <a:rPr lang="en-US" dirty="0"/>
              <a:t>Normally a mouse is used along with a mouse pad. Place the mouse pad on a flat surface and place the mouse on it. Move the mouse pad and the pointer moves in the direction of the movement of mouse.</a:t>
            </a:r>
            <a:br>
              <a:rPr lang="en-US" dirty="0"/>
            </a:br>
            <a:endParaRPr lang="en-IN" dirty="0"/>
          </a:p>
        </p:txBody>
      </p:sp>
      <p:sp>
        <p:nvSpPr>
          <p:cNvPr id="3" name="Title 2"/>
          <p:cNvSpPr>
            <a:spLocks noGrp="1"/>
          </p:cNvSpPr>
          <p:nvPr>
            <p:ph type="title"/>
          </p:nvPr>
        </p:nvSpPr>
        <p:spPr/>
        <p:txBody>
          <a:bodyPr/>
          <a:lstStyle/>
          <a:p>
            <a:r>
              <a:rPr lang="en-IN" dirty="0" smtClean="0"/>
              <a:t>Mouse</a:t>
            </a:r>
            <a:endParaRPr lang="en-IN" dirty="0"/>
          </a:p>
        </p:txBody>
      </p:sp>
    </p:spTree>
    <p:extLst>
      <p:ext uri="{BB962C8B-B14F-4D97-AF65-F5344CB8AC3E}">
        <p14:creationId xmlns:p14="http://schemas.microsoft.com/office/powerpoint/2010/main" val="9514706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24744"/>
            <a:ext cx="8229600" cy="4882547"/>
          </a:xfrm>
        </p:spPr>
        <p:txBody>
          <a:bodyPr>
            <a:normAutofit fontScale="92500" lnSpcReduction="20000"/>
          </a:bodyPr>
          <a:lstStyle/>
          <a:p>
            <a:r>
              <a:rPr lang="en-US" dirty="0"/>
              <a:t>Video display device means an electronic device with an output surface that displays, or is capable of displaying, moving graphical images or a visual representation of image sequences or pictures, showing a number of quickly changing images on a screen in fast succession to create the illusion of motion, including, if applicable, a device that is an integral part of the display, in that it cannot be easily removed from the display by the consumer, that produces the moving image on the screen. A video display device may use, but is not limited to, a cathode ray tube (CRT), liquid crystal display (LCD), gas plasma, digital light processing, or other image projection technology.</a:t>
            </a:r>
          </a:p>
          <a:p>
            <a:endParaRPr lang="en-IN" dirty="0"/>
          </a:p>
        </p:txBody>
      </p:sp>
      <p:sp>
        <p:nvSpPr>
          <p:cNvPr id="3" name="Title 2"/>
          <p:cNvSpPr>
            <a:spLocks noGrp="1"/>
          </p:cNvSpPr>
          <p:nvPr>
            <p:ph type="title"/>
          </p:nvPr>
        </p:nvSpPr>
        <p:spPr>
          <a:xfrm>
            <a:off x="457200" y="476672"/>
            <a:ext cx="8229600" cy="576064"/>
          </a:xfrm>
        </p:spPr>
        <p:txBody>
          <a:bodyPr>
            <a:normAutofit fontScale="90000"/>
          </a:bodyPr>
          <a:lstStyle/>
          <a:p>
            <a:r>
              <a:rPr lang="en-IN" dirty="0"/>
              <a:t>Video Display</a:t>
            </a:r>
            <a:br>
              <a:rPr lang="en-IN" dirty="0"/>
            </a:br>
            <a:endParaRPr lang="en-IN" dirty="0"/>
          </a:p>
        </p:txBody>
      </p:sp>
    </p:spTree>
    <p:extLst>
      <p:ext uri="{BB962C8B-B14F-4D97-AF65-F5344CB8AC3E}">
        <p14:creationId xmlns:p14="http://schemas.microsoft.com/office/powerpoint/2010/main" val="25537756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Different kinds of touchscreen work in different ways. Some can sense only one finger at a time and get extremely confused if you try to press in two places at once. Others can easily detect and distinguish more than one key press at once. </a:t>
            </a:r>
            <a:r>
              <a:rPr lang="en-US" dirty="0" smtClean="0"/>
              <a:t>There are various technologies.</a:t>
            </a:r>
            <a:endParaRPr lang="en-US" dirty="0"/>
          </a:p>
          <a:p>
            <a:endParaRPr lang="en-IN" dirty="0"/>
          </a:p>
        </p:txBody>
      </p:sp>
      <p:sp>
        <p:nvSpPr>
          <p:cNvPr id="3" name="Title 2"/>
          <p:cNvSpPr>
            <a:spLocks noGrp="1"/>
          </p:cNvSpPr>
          <p:nvPr>
            <p:ph type="title"/>
          </p:nvPr>
        </p:nvSpPr>
        <p:spPr/>
        <p:txBody>
          <a:bodyPr/>
          <a:lstStyle/>
          <a:p>
            <a:r>
              <a:rPr lang="en-IN" dirty="0" smtClean="0"/>
              <a:t>Touch Screen</a:t>
            </a:r>
            <a:endParaRPr lang="en-IN" dirty="0"/>
          </a:p>
        </p:txBody>
      </p:sp>
    </p:spTree>
    <p:extLst>
      <p:ext uri="{BB962C8B-B14F-4D97-AF65-F5344CB8AC3E}">
        <p14:creationId xmlns:p14="http://schemas.microsoft.com/office/powerpoint/2010/main" val="22936034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16024"/>
          </a:xfrm>
        </p:spPr>
        <p:txBody>
          <a:bodyPr>
            <a:normAutofit fontScale="92500" lnSpcReduction="10000"/>
          </a:bodyPr>
          <a:lstStyle/>
          <a:p>
            <a:pPr marL="109728" indent="0">
              <a:buNone/>
            </a:pPr>
            <a:r>
              <a:rPr lang="en-US" dirty="0"/>
              <a:t>Just like the magic eye beams in an intruder alarm, an infrared touchscreen uses a grid pattern of LEDs and light-detector photocells arranged on opposite sides of the screen. The LEDs shine infrared light in front of the screen—a bit like an invisible spider's web. If you touch the screen at a certain point, you interrupt two or more beams. A microchip inside the screen can calculate where you touched by seeing which beams you interrupted. The touchscreen on Sony Reader </a:t>
            </a:r>
            <a:r>
              <a:rPr lang="en-US" dirty="0" smtClean="0"/>
              <a:t>eBooks</a:t>
            </a:r>
            <a:r>
              <a:rPr lang="en-US" dirty="0"/>
              <a:t> (like the one pictured in our top photo) works this way. Since you're interrupting a beam, infrared screens work just as well whether you use your finger or a stylus</a:t>
            </a:r>
          </a:p>
          <a:p>
            <a:endParaRPr lang="en-IN" dirty="0"/>
          </a:p>
        </p:txBody>
      </p:sp>
      <p:sp>
        <p:nvSpPr>
          <p:cNvPr id="3" name="Title 2"/>
          <p:cNvSpPr>
            <a:spLocks noGrp="1"/>
          </p:cNvSpPr>
          <p:nvPr>
            <p:ph type="title"/>
          </p:nvPr>
        </p:nvSpPr>
        <p:spPr/>
        <p:txBody>
          <a:bodyPr>
            <a:normAutofit fontScale="90000"/>
          </a:bodyPr>
          <a:lstStyle/>
          <a:p>
            <a:r>
              <a:rPr lang="en-IN" dirty="0" smtClean="0"/>
              <a:t>Infrared Technology of Touch Screen</a:t>
            </a:r>
            <a:endParaRPr lang="en-IN" dirty="0"/>
          </a:p>
        </p:txBody>
      </p:sp>
    </p:spTree>
    <p:extLst>
      <p:ext uri="{BB962C8B-B14F-4D97-AF65-F5344CB8AC3E}">
        <p14:creationId xmlns:p14="http://schemas.microsoft.com/office/powerpoint/2010/main" val="9468780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92696"/>
            <a:ext cx="8229600" cy="5314595"/>
          </a:xfrm>
        </p:spPr>
        <p:txBody>
          <a:bodyPr>
            <a:normAutofit fontScale="85000" lnSpcReduction="10000"/>
          </a:bodyPr>
          <a:lstStyle/>
          <a:p>
            <a:r>
              <a:rPr lang="en-US" dirty="0"/>
              <a:t>Computer organization and architecture mainly focuses on various parts of the computer in order to reduce the execution time of the program, improve the performance of each part. Generally, we tend to think computer organization and computer architecture as same but there is slight difference.</a:t>
            </a:r>
          </a:p>
          <a:p>
            <a:endParaRPr lang="en-US" dirty="0"/>
          </a:p>
          <a:p>
            <a:r>
              <a:rPr lang="en-US" b="1" dirty="0"/>
              <a:t>Computer Organization</a:t>
            </a:r>
            <a:r>
              <a:rPr lang="en-US" dirty="0"/>
              <a:t> is study of the system from software point of view and gives overall description of the system and working principles without going into much detail. In other words, it is mainly about the programmer’s or user point of view.</a:t>
            </a:r>
          </a:p>
          <a:p>
            <a:r>
              <a:rPr lang="en-US" b="1" dirty="0"/>
              <a:t>Computer Architecture</a:t>
            </a:r>
            <a:r>
              <a:rPr lang="en-US" dirty="0"/>
              <a:t> is study of the system from hardware point of view and emphasis on how the system is implemented. Basically, throws light on the designer’s point of view.</a:t>
            </a:r>
          </a:p>
          <a:p>
            <a:endParaRPr lang="en-US" dirty="0"/>
          </a:p>
          <a:p>
            <a:endParaRPr lang="en-IN" dirty="0"/>
          </a:p>
        </p:txBody>
      </p:sp>
      <p:sp>
        <p:nvSpPr>
          <p:cNvPr id="3" name="Title 2"/>
          <p:cNvSpPr>
            <a:spLocks noGrp="1"/>
          </p:cNvSpPr>
          <p:nvPr>
            <p:ph type="title"/>
          </p:nvPr>
        </p:nvSpPr>
        <p:spPr>
          <a:xfrm>
            <a:off x="457200" y="274638"/>
            <a:ext cx="8229600" cy="202034"/>
          </a:xfrm>
        </p:spPr>
        <p:txBody>
          <a:bodyPr>
            <a:noAutofit/>
          </a:bodyPr>
          <a:lstStyle/>
          <a:p>
            <a:r>
              <a:rPr lang="en-IN" dirty="0" smtClean="0"/>
              <a:t> </a:t>
            </a:r>
            <a:br>
              <a:rPr lang="en-IN" dirty="0" smtClean="0"/>
            </a:br>
            <a:endParaRPr lang="en-IN" dirty="0"/>
          </a:p>
        </p:txBody>
      </p:sp>
    </p:spTree>
    <p:extLst>
      <p:ext uri="{BB962C8B-B14F-4D97-AF65-F5344CB8AC3E}">
        <p14:creationId xmlns:p14="http://schemas.microsoft.com/office/powerpoint/2010/main" val="5116279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481329"/>
            <a:ext cx="9144000" cy="2019680"/>
          </a:xfrm>
        </p:spPr>
        <p:txBody>
          <a:bodyPr>
            <a:normAutofit/>
          </a:bodyPr>
          <a:lstStyle/>
          <a:p>
            <a:pPr marL="109728" indent="0">
              <a:buNone/>
            </a:pPr>
            <a:r>
              <a:rPr lang="en-IN" sz="6000" b="1" u="sng" dirty="0" smtClean="0"/>
              <a:t>3.Memory Organization</a:t>
            </a:r>
            <a:endParaRPr lang="en-IN" sz="6000" b="1" u="sng" dirty="0"/>
          </a:p>
        </p:txBody>
      </p:sp>
    </p:spTree>
    <p:extLst>
      <p:ext uri="{BB962C8B-B14F-4D97-AF65-F5344CB8AC3E}">
        <p14:creationId xmlns:p14="http://schemas.microsoft.com/office/powerpoint/2010/main" val="1360398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88032"/>
          </a:xfrm>
        </p:spPr>
        <p:txBody>
          <a:bodyPr>
            <a:normAutofit fontScale="85000" lnSpcReduction="20000"/>
          </a:bodyPr>
          <a:lstStyle/>
          <a:p>
            <a:r>
              <a:rPr lang="en-US" dirty="0"/>
              <a:t>Memories are made up of registers. Each register in the memory is one storage location. Storage location is also called as memory location. Memory locations are identified using Address. The total number of bit a memory can store is its capacity. </a:t>
            </a:r>
          </a:p>
          <a:p>
            <a:r>
              <a:rPr lang="en-US" dirty="0"/>
              <a:t>A storage element is called a Cell. Each register is made up of storage element in which one bit of data is stored. The data in a memory are stored and retrieved by the process called writing and reading respectively. </a:t>
            </a:r>
          </a:p>
          <a:p>
            <a:r>
              <a:rPr lang="en-US" dirty="0"/>
              <a:t>A word is a group of bits where a memory unit stores binary information. A word with group of 8 bits is called a byte.</a:t>
            </a:r>
          </a:p>
          <a:p>
            <a:r>
              <a:rPr lang="en-US" dirty="0"/>
              <a:t>Data lines provide the information to be stored in memory. The control inputs specify the direction transfer. The k-address lines specify the word chosen.</a:t>
            </a:r>
          </a:p>
          <a:p>
            <a:endParaRPr lang="en-IN" dirty="0"/>
          </a:p>
        </p:txBody>
      </p:sp>
      <p:sp>
        <p:nvSpPr>
          <p:cNvPr id="3" name="Title 2"/>
          <p:cNvSpPr>
            <a:spLocks noGrp="1"/>
          </p:cNvSpPr>
          <p:nvPr>
            <p:ph type="title"/>
          </p:nvPr>
        </p:nvSpPr>
        <p:spPr/>
        <p:txBody>
          <a:bodyPr>
            <a:normAutofit fontScale="90000"/>
          </a:bodyPr>
          <a:lstStyle/>
          <a:p>
            <a:r>
              <a:rPr lang="en-IN" sz="5300" dirty="0" smtClean="0"/>
              <a:t>Memory organisation</a:t>
            </a:r>
            <a:r>
              <a:rPr lang="en-IN" sz="5300" u="sng" dirty="0" smtClean="0"/>
              <a:t> </a:t>
            </a:r>
            <a:r>
              <a:rPr lang="en-IN" dirty="0"/>
              <a:t/>
            </a:r>
            <a:br>
              <a:rPr lang="en-IN" dirty="0"/>
            </a:br>
            <a:endParaRPr lang="en-IN" dirty="0"/>
          </a:p>
        </p:txBody>
      </p:sp>
    </p:spTree>
    <p:extLst>
      <p:ext uri="{BB962C8B-B14F-4D97-AF65-F5344CB8AC3E}">
        <p14:creationId xmlns:p14="http://schemas.microsoft.com/office/powerpoint/2010/main" val="2702822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504" y="1628800"/>
            <a:ext cx="8784976" cy="4797152"/>
          </a:xfrm>
        </p:spPr>
        <p:txBody>
          <a:bodyPr>
            <a:normAutofit/>
          </a:bodyPr>
          <a:lstStyle/>
          <a:p>
            <a:pPr marL="109728" indent="0">
              <a:buNone/>
            </a:pPr>
            <a:r>
              <a:rPr lang="en-US" dirty="0" smtClean="0"/>
              <a:t>In </a:t>
            </a:r>
            <a:r>
              <a:rPr lang="en-US" dirty="0"/>
              <a:t>the Computer System Design, Memory Hierarchy is an enhancement to organize the memory such that it can minimize the access time. The Memory Hierarchy was developed based on a program behavior known as locality of </a:t>
            </a:r>
            <a:r>
              <a:rPr lang="en-US" dirty="0" smtClean="0"/>
              <a:t>references. The </a:t>
            </a:r>
            <a:r>
              <a:rPr lang="en-US" dirty="0"/>
              <a:t>figure below clearly demonstrates the different levels of memory </a:t>
            </a:r>
            <a:r>
              <a:rPr lang="en-US" dirty="0" smtClean="0"/>
              <a:t>hierarchy. </a:t>
            </a:r>
            <a:endParaRPr lang="en-IN" dirty="0"/>
          </a:p>
        </p:txBody>
      </p:sp>
      <p:sp>
        <p:nvSpPr>
          <p:cNvPr id="3" name="Title 2"/>
          <p:cNvSpPr>
            <a:spLocks noGrp="1"/>
          </p:cNvSpPr>
          <p:nvPr>
            <p:ph type="title"/>
          </p:nvPr>
        </p:nvSpPr>
        <p:spPr/>
        <p:txBody>
          <a:bodyPr>
            <a:normAutofit/>
          </a:bodyPr>
          <a:lstStyle/>
          <a:p>
            <a:r>
              <a:rPr lang="en-IN" sz="3600" dirty="0" smtClean="0"/>
              <a:t>Memory Hierarchy </a:t>
            </a:r>
            <a:endParaRPr lang="en-IN" sz="3600" dirty="0"/>
          </a:p>
        </p:txBody>
      </p:sp>
    </p:spTree>
    <p:extLst>
      <p:ext uri="{BB962C8B-B14F-4D97-AF65-F5344CB8AC3E}">
        <p14:creationId xmlns:p14="http://schemas.microsoft.com/office/powerpoint/2010/main" val="15076899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498178"/>
          </a:xfrm>
        </p:spPr>
        <p:txBody>
          <a:bodyPr>
            <a:normAutofit/>
          </a:bodyPr>
          <a:lstStyle/>
          <a:p>
            <a:r>
              <a:rPr lang="en-IN" sz="2700" b="0" dirty="0" smtClean="0">
                <a:effectLst/>
              </a:rPr>
              <a:t>There are basically two division : Primary and </a:t>
            </a:r>
            <a:r>
              <a:rPr lang="en-IN" sz="2700" b="0" smtClean="0">
                <a:effectLst/>
              </a:rPr>
              <a:t>auxiliary Memory </a:t>
            </a:r>
            <a:r>
              <a:rPr lang="en-IN" sz="2700" b="0" dirty="0" smtClean="0">
                <a:effectLst/>
              </a:rPr>
              <a:t>as shown below.</a:t>
            </a:r>
            <a:endParaRPr lang="en-IN" sz="2700" b="0" dirty="0">
              <a:effectLst/>
            </a:endParaRPr>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0738" y="1985270"/>
            <a:ext cx="3822523" cy="3517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62297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04664"/>
            <a:ext cx="8229600" cy="6168760"/>
          </a:xfrm>
        </p:spPr>
        <p:txBody>
          <a:bodyPr>
            <a:normAutofit/>
          </a:bodyPr>
          <a:lstStyle/>
          <a:p>
            <a:pPr marL="109728" indent="0">
              <a:buNone/>
            </a:pPr>
            <a:r>
              <a:rPr lang="en-US" dirty="0" smtClean="0"/>
              <a:t>We </a:t>
            </a:r>
            <a:r>
              <a:rPr lang="en-US" dirty="0"/>
              <a:t>can infer the following characteristics of Memory Hierarchy </a:t>
            </a:r>
            <a:r>
              <a:rPr lang="en-US" dirty="0" smtClean="0"/>
              <a:t>Design:</a:t>
            </a:r>
            <a:endParaRPr lang="en-US" dirty="0"/>
          </a:p>
          <a:p>
            <a:r>
              <a:rPr lang="en-US" dirty="0" smtClean="0"/>
              <a:t>Capacity</a:t>
            </a:r>
            <a:r>
              <a:rPr lang="en-US" dirty="0"/>
              <a:t>:</a:t>
            </a:r>
            <a:br>
              <a:rPr lang="en-US" dirty="0"/>
            </a:br>
            <a:r>
              <a:rPr lang="en-US" dirty="0"/>
              <a:t>It is the global volume of information the memory can store. As we move from top to bottom in the Hierarchy, the capacity increases. </a:t>
            </a:r>
          </a:p>
          <a:p>
            <a:r>
              <a:rPr lang="en-US" dirty="0"/>
              <a:t>Access Time:</a:t>
            </a:r>
            <a:br>
              <a:rPr lang="en-US" dirty="0"/>
            </a:br>
            <a:r>
              <a:rPr lang="en-US" dirty="0"/>
              <a:t>It is the time interval between the read/write request and the availability of the data. As we move from top to bottom in the Hierarchy, the access time increases. </a:t>
            </a:r>
          </a:p>
          <a:p>
            <a:endParaRPr lang="en-IN" dirty="0"/>
          </a:p>
        </p:txBody>
      </p:sp>
    </p:spTree>
    <p:extLst>
      <p:ext uri="{BB962C8B-B14F-4D97-AF65-F5344CB8AC3E}">
        <p14:creationId xmlns:p14="http://schemas.microsoft.com/office/powerpoint/2010/main" val="5525580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Performance:</a:t>
            </a:r>
            <a:br>
              <a:rPr lang="en-US" dirty="0"/>
            </a:br>
            <a:r>
              <a:rPr lang="en-US" dirty="0"/>
              <a:t>Earlier when the computer system was designed without Memory Hierarchy design, the speed gap increases between the CPU registers and Main Memory due to large difference in access time. This results in lower performance of the system and thus, enhancement was required. This enhancement was made in the form of Memory Hierarchy Design because of which the performance of the system increases. One of the most significant ways to increase system performance is minimizing how far down the memory hierarchy one has to go to manipulate data. </a:t>
            </a:r>
          </a:p>
          <a:p>
            <a:endParaRPr lang="en-IN" dirty="0"/>
          </a:p>
        </p:txBody>
      </p:sp>
      <p:sp>
        <p:nvSpPr>
          <p:cNvPr id="3" name="Title 2"/>
          <p:cNvSpPr>
            <a:spLocks noGrp="1"/>
          </p:cNvSpPr>
          <p:nvPr>
            <p:ph type="title"/>
          </p:nvPr>
        </p:nvSpPr>
        <p:spPr/>
        <p:txBody>
          <a:bodyPr/>
          <a:lstStyle/>
          <a:p>
            <a:endParaRPr lang="en-IN" dirty="0"/>
          </a:p>
        </p:txBody>
      </p:sp>
    </p:spTree>
    <p:extLst>
      <p:ext uri="{BB962C8B-B14F-4D97-AF65-F5344CB8AC3E}">
        <p14:creationId xmlns:p14="http://schemas.microsoft.com/office/powerpoint/2010/main" val="12950151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08720"/>
            <a:ext cx="8229600" cy="5184576"/>
          </a:xfrm>
        </p:spPr>
        <p:txBody>
          <a:bodyPr>
            <a:normAutofit fontScale="92500" lnSpcReduction="10000"/>
          </a:bodyPr>
          <a:lstStyle/>
          <a:p>
            <a:pPr marL="109728" indent="0">
              <a:buNone/>
            </a:pPr>
            <a:r>
              <a:rPr lang="en-US" dirty="0"/>
              <a:t>Cost per bit:</a:t>
            </a:r>
            <a:br>
              <a:rPr lang="en-US" dirty="0"/>
            </a:br>
            <a:r>
              <a:rPr lang="en-US" dirty="0"/>
              <a:t>As we move from bottom to top in the Hierarchy, the cost per bit increases i.e. Internal Memory is costlier than External Memory. </a:t>
            </a:r>
          </a:p>
          <a:p>
            <a:pPr marL="109728" indent="0">
              <a:buNone/>
            </a:pPr>
            <a:r>
              <a:rPr lang="en-US" dirty="0" smtClean="0"/>
              <a:t>A </a:t>
            </a:r>
            <a:r>
              <a:rPr lang="en-US" dirty="0"/>
              <a:t>memory unit is the collection of storage units or devices together. The memory unit stores the binary information in the form of bits. Generally, memory/storage is classified into 2 categories:</a:t>
            </a:r>
          </a:p>
          <a:p>
            <a:r>
              <a:rPr lang="en-US" dirty="0"/>
              <a:t>Volatile Memory: This loses its data, when power is switched off.</a:t>
            </a:r>
          </a:p>
          <a:p>
            <a:r>
              <a:rPr lang="en-US" dirty="0"/>
              <a:t>Non-Volatile Memory: This is a permanent storage and does not lose any data when power is switched off.</a:t>
            </a:r>
          </a:p>
          <a:p>
            <a:endParaRPr lang="en-IN" dirty="0"/>
          </a:p>
        </p:txBody>
      </p:sp>
    </p:spTree>
    <p:extLst>
      <p:ext uri="{BB962C8B-B14F-4D97-AF65-F5344CB8AC3E}">
        <p14:creationId xmlns:p14="http://schemas.microsoft.com/office/powerpoint/2010/main" val="19532973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52736"/>
            <a:ext cx="8229600" cy="5805264"/>
          </a:xfrm>
        </p:spPr>
        <p:txBody>
          <a:bodyPr>
            <a:normAutofit fontScale="85000" lnSpcReduction="10000"/>
          </a:bodyPr>
          <a:lstStyle/>
          <a:p>
            <a:r>
              <a:rPr lang="en-US" dirty="0"/>
              <a:t>Internal memory typically refers to main memory (RAM), but may also refer to ROM and flash memory. In either case, internal memory generally refers to chips rather than disks or tapes.</a:t>
            </a:r>
          </a:p>
          <a:p>
            <a:r>
              <a:rPr lang="en-US" dirty="0"/>
              <a:t>In a computer, all of the storage spaces that are accessible by a processor without the use of the computer input-output Internal memory usually includes several types of storage, such as main storage, cache memory, and special registers, all of which can be directly accessed by the processor.</a:t>
            </a:r>
          </a:p>
          <a:p>
            <a:r>
              <a:rPr lang="en-US" dirty="0"/>
              <a:t>Primary storage (or main memory or internal memory), often referred to simply as memory, is the only one directly accessible to the CPU. The CPU continuously reads instructions stored there and executes them as required. Any data actively operated on is also stored there in uniform manner.</a:t>
            </a:r>
          </a:p>
          <a:p>
            <a:endParaRPr lang="en-IN" dirty="0"/>
          </a:p>
        </p:txBody>
      </p:sp>
      <p:sp>
        <p:nvSpPr>
          <p:cNvPr id="3" name="Title 2"/>
          <p:cNvSpPr>
            <a:spLocks noGrp="1"/>
          </p:cNvSpPr>
          <p:nvPr>
            <p:ph type="title"/>
          </p:nvPr>
        </p:nvSpPr>
        <p:spPr/>
        <p:txBody>
          <a:bodyPr>
            <a:normAutofit fontScale="90000"/>
          </a:bodyPr>
          <a:lstStyle/>
          <a:p>
            <a:r>
              <a:rPr lang="en-IN" dirty="0"/>
              <a:t>Internal Memory</a:t>
            </a:r>
            <a:br>
              <a:rPr lang="en-IN" dirty="0"/>
            </a:br>
            <a:endParaRPr lang="en-IN" dirty="0"/>
          </a:p>
        </p:txBody>
      </p:sp>
    </p:spTree>
    <p:extLst>
      <p:ext uri="{BB962C8B-B14F-4D97-AF65-F5344CB8AC3E}">
        <p14:creationId xmlns:p14="http://schemas.microsoft.com/office/powerpoint/2010/main" val="1304561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96752"/>
            <a:ext cx="8229600" cy="5544616"/>
          </a:xfrm>
        </p:spPr>
        <p:txBody>
          <a:bodyPr>
            <a:normAutofit/>
          </a:bodyPr>
          <a:lstStyle/>
          <a:p>
            <a:pPr marL="109728" indent="0">
              <a:buNone/>
            </a:pPr>
            <a:r>
              <a:rPr lang="en-US" dirty="0"/>
              <a:t>Random access memory, or RAM, is memory storage on a computer that holds data while the computer is running so that it can be accessed quickly by the </a:t>
            </a:r>
            <a:r>
              <a:rPr lang="en-US" dirty="0" smtClean="0"/>
              <a:t>processor. RAM </a:t>
            </a:r>
            <a:r>
              <a:rPr lang="en-US" dirty="0"/>
              <a:t>holds the operating system, application programs and data that is currently being used.</a:t>
            </a:r>
          </a:p>
          <a:p>
            <a:pPr marL="109728" indent="0">
              <a:buNone/>
            </a:pPr>
            <a:r>
              <a:rPr lang="en-US" dirty="0" smtClean="0"/>
              <a:t>           RAM </a:t>
            </a:r>
            <a:r>
              <a:rPr lang="en-US" dirty="0"/>
              <a:t>data is much faster to read than data stored on the hard disk. RAM is stored in microchips and contains much less data than the hard disk. </a:t>
            </a:r>
            <a:endParaRPr lang="en-US" dirty="0" smtClean="0"/>
          </a:p>
          <a:p>
            <a:pPr marL="109728" indent="0">
              <a:buNone/>
            </a:pPr>
            <a:r>
              <a:rPr lang="en-US" dirty="0"/>
              <a:t> </a:t>
            </a:r>
            <a:r>
              <a:rPr lang="en-US" dirty="0" smtClean="0"/>
              <a:t>           </a:t>
            </a:r>
            <a:endParaRPr lang="en-IN" dirty="0"/>
          </a:p>
        </p:txBody>
      </p:sp>
      <p:sp>
        <p:nvSpPr>
          <p:cNvPr id="3" name="Title 2"/>
          <p:cNvSpPr>
            <a:spLocks noGrp="1"/>
          </p:cNvSpPr>
          <p:nvPr>
            <p:ph type="title"/>
          </p:nvPr>
        </p:nvSpPr>
        <p:spPr/>
        <p:txBody>
          <a:bodyPr/>
          <a:lstStyle/>
          <a:p>
            <a:r>
              <a:rPr lang="en-IN" dirty="0" smtClean="0"/>
              <a:t>Random Access Memory(RAM)</a:t>
            </a:r>
            <a:endParaRPr lang="en-IN" dirty="0"/>
          </a:p>
        </p:txBody>
      </p:sp>
    </p:spTree>
    <p:extLst>
      <p:ext uri="{BB962C8B-B14F-4D97-AF65-F5344CB8AC3E}">
        <p14:creationId xmlns:p14="http://schemas.microsoft.com/office/powerpoint/2010/main" val="20512192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RAM can never run out of memory, but the processor must overwrite old data if the RAM is filled, which results in slower computer function. Any file stored in RAM can be accessed directly if the user knows the row and column where the data is stored. Random access memory is used to store temporary but necessary information on a computer for quick access by open programs or applications.</a:t>
            </a:r>
          </a:p>
          <a:p>
            <a:r>
              <a:rPr lang="en-US" dirty="0"/>
              <a:t>             RAM, is a volatile yet fast type of memory used in computers. RAM is more expensive to incorporate.</a:t>
            </a:r>
          </a:p>
          <a:p>
            <a:r>
              <a:rPr lang="en-US" dirty="0"/>
              <a:t>RAM allows reading and writing (electrically) of data at the byte level</a:t>
            </a:r>
          </a:p>
          <a:p>
            <a:r>
              <a:rPr lang="en-US" dirty="0"/>
              <a:t>RAM is the Volatile memory.</a:t>
            </a:r>
          </a:p>
          <a:p>
            <a:endParaRPr lang="en-IN"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26057742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836712"/>
            <a:ext cx="5554960" cy="5760640"/>
          </a:xfrm>
        </p:spPr>
        <p:txBody>
          <a:bodyPr>
            <a:normAutofit fontScale="92500" lnSpcReduction="20000"/>
          </a:bodyPr>
          <a:lstStyle/>
          <a:p>
            <a:r>
              <a:rPr lang="en-US" dirty="0"/>
              <a:t>The modern computers are based on a stored-program concept introduced by John Von Neumann. </a:t>
            </a:r>
          </a:p>
          <a:p>
            <a:endParaRPr lang="en-US" dirty="0"/>
          </a:p>
          <a:p>
            <a:r>
              <a:rPr lang="en-US" dirty="0"/>
              <a:t>In this stored-program concept, programs and data are stored in a separate storage unit called memories and are treated the same. </a:t>
            </a:r>
          </a:p>
          <a:p>
            <a:endParaRPr lang="en-US" dirty="0"/>
          </a:p>
          <a:p>
            <a:r>
              <a:rPr lang="en-US" dirty="0"/>
              <a:t>It is having three basic units:</a:t>
            </a:r>
          </a:p>
          <a:p>
            <a:r>
              <a:rPr lang="en-US" dirty="0"/>
              <a:t>	1.The Central Processing Unit (CPU) </a:t>
            </a:r>
          </a:p>
          <a:p>
            <a:r>
              <a:rPr lang="en-US" dirty="0"/>
              <a:t>	2.The Main Memory Unit </a:t>
            </a:r>
          </a:p>
          <a:p>
            <a:r>
              <a:rPr lang="en-US" dirty="0"/>
              <a:t>	3.The </a:t>
            </a:r>
            <a:r>
              <a:rPr lang="en-US" dirty="0" smtClean="0"/>
              <a:t>Input/output </a:t>
            </a:r>
            <a:r>
              <a:rPr lang="en-US" dirty="0"/>
              <a:t>Device</a:t>
            </a:r>
          </a:p>
          <a:p>
            <a:endParaRPr lang="en-IN" dirty="0"/>
          </a:p>
        </p:txBody>
      </p:sp>
      <p:sp>
        <p:nvSpPr>
          <p:cNvPr id="3" name="Title 2"/>
          <p:cNvSpPr>
            <a:spLocks noGrp="1"/>
          </p:cNvSpPr>
          <p:nvPr>
            <p:ph type="title"/>
          </p:nvPr>
        </p:nvSpPr>
        <p:spPr>
          <a:xfrm>
            <a:off x="539552" y="116632"/>
            <a:ext cx="8229600" cy="1143000"/>
          </a:xfrm>
        </p:spPr>
        <p:txBody>
          <a:bodyPr>
            <a:normAutofit fontScale="90000"/>
          </a:bodyPr>
          <a:lstStyle/>
          <a:p>
            <a:r>
              <a:rPr lang="en-IN" dirty="0"/>
              <a:t>Von </a:t>
            </a:r>
            <a:r>
              <a:rPr lang="en-IN" dirty="0" smtClean="0"/>
              <a:t>Neumann </a:t>
            </a:r>
            <a:r>
              <a:rPr lang="en-IN" dirty="0"/>
              <a:t>Architecture</a:t>
            </a:r>
            <a:br>
              <a:rPr lang="en-IN" dirty="0"/>
            </a:br>
            <a:endParaRPr lang="en-IN" dirty="0"/>
          </a:p>
        </p:txBody>
      </p:sp>
    </p:spTree>
    <p:extLst>
      <p:ext uri="{BB962C8B-B14F-4D97-AF65-F5344CB8AC3E}">
        <p14:creationId xmlns:p14="http://schemas.microsoft.com/office/powerpoint/2010/main" val="34840575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Is a type of RAM.</a:t>
            </a:r>
            <a:endParaRPr lang="en-US" dirty="0"/>
          </a:p>
          <a:p>
            <a:r>
              <a:rPr lang="en-US" dirty="0"/>
              <a:t>Static RAM stores a bit of information in a flip-flop. Static RAM is usually used for applications that do not require large capacity RAM memory.</a:t>
            </a:r>
          </a:p>
          <a:p>
            <a:r>
              <a:rPr lang="en-US" dirty="0"/>
              <a:t>Static(RAM) is a memory technology based on flip-flops. SRAM has an access time of 2 – 10 nanoseconds. All of main memory can be viewed as fabricated from SRAM, although such a memory would be unrealistically expensive</a:t>
            </a:r>
          </a:p>
          <a:p>
            <a:endParaRPr lang="en-IN" dirty="0"/>
          </a:p>
        </p:txBody>
      </p:sp>
      <p:sp>
        <p:nvSpPr>
          <p:cNvPr id="3" name="Title 2"/>
          <p:cNvSpPr>
            <a:spLocks noGrp="1"/>
          </p:cNvSpPr>
          <p:nvPr>
            <p:ph type="title"/>
          </p:nvPr>
        </p:nvSpPr>
        <p:spPr/>
        <p:txBody>
          <a:bodyPr/>
          <a:lstStyle/>
          <a:p>
            <a:r>
              <a:rPr lang="en-IN" dirty="0" smtClean="0"/>
              <a:t>Static RAM</a:t>
            </a:r>
            <a:endParaRPr lang="en-IN" dirty="0"/>
          </a:p>
        </p:txBody>
      </p:sp>
    </p:spTree>
    <p:extLst>
      <p:ext uri="{BB962C8B-B14F-4D97-AF65-F5344CB8AC3E}">
        <p14:creationId xmlns:p14="http://schemas.microsoft.com/office/powerpoint/2010/main" val="29116067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237920"/>
            <a:ext cx="8229600" cy="5620080"/>
          </a:xfrm>
        </p:spPr>
        <p:txBody>
          <a:bodyPr>
            <a:normAutofit/>
          </a:bodyPr>
          <a:lstStyle/>
          <a:p>
            <a:r>
              <a:rPr lang="en-US" dirty="0"/>
              <a:t>Dynamic RAM data store one bit of information as a payload. Dynamic RAM using a substrate capacitance gate MOS transistors as memory cells shut. To keep dynamic RAM stored data remains intact, the data should be refreshed again by reading and re-write the data into memory. Dynamic RAM is used for applications that require large RAM capacity, for example in a personal computer. EDO (Extended Data-output) and SD (Synchronous Dynamic Random Access Memory) are type of Dynamic RAM.</a:t>
            </a:r>
          </a:p>
          <a:p>
            <a:endParaRPr lang="en-US" dirty="0"/>
          </a:p>
        </p:txBody>
      </p:sp>
      <p:sp>
        <p:nvSpPr>
          <p:cNvPr id="3" name="Title 2"/>
          <p:cNvSpPr>
            <a:spLocks noGrp="1"/>
          </p:cNvSpPr>
          <p:nvPr>
            <p:ph type="title"/>
          </p:nvPr>
        </p:nvSpPr>
        <p:spPr/>
        <p:txBody>
          <a:bodyPr/>
          <a:lstStyle/>
          <a:p>
            <a:r>
              <a:rPr lang="en-IN" dirty="0" smtClean="0"/>
              <a:t>Dynamic RAM</a:t>
            </a:r>
            <a:endParaRPr lang="en-IN" dirty="0"/>
          </a:p>
        </p:txBody>
      </p:sp>
    </p:spTree>
    <p:extLst>
      <p:ext uri="{BB962C8B-B14F-4D97-AF65-F5344CB8AC3E}">
        <p14:creationId xmlns:p14="http://schemas.microsoft.com/office/powerpoint/2010/main" val="15599038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Dynamic RAM (DRAM) is a memory technology based on capacitors. Dynamic RAM is cheaper than static RAM and can be packed more densely on a computer chip</a:t>
            </a:r>
          </a:p>
          <a:p>
            <a:r>
              <a:rPr lang="en-US" dirty="0"/>
              <a:t>DRAM has an access time in the order of 60 – 100 nanoseconds, slower than SRAM.</a:t>
            </a:r>
          </a:p>
          <a:p>
            <a:endParaRPr lang="en-IN"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23784989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Read Only Memory(ROM)</a:t>
            </a:r>
            <a:endParaRPr lang="en-IN" dirty="0"/>
          </a:p>
        </p:txBody>
      </p:sp>
      <p:sp>
        <p:nvSpPr>
          <p:cNvPr id="4" name="Content Placeholder 3"/>
          <p:cNvSpPr>
            <a:spLocks noGrp="1"/>
          </p:cNvSpPr>
          <p:nvPr>
            <p:ph idx="1"/>
          </p:nvPr>
        </p:nvSpPr>
        <p:spPr/>
        <p:txBody>
          <a:bodyPr>
            <a:normAutofit fontScale="85000" lnSpcReduction="10000"/>
          </a:bodyPr>
          <a:lstStyle/>
          <a:p>
            <a:r>
              <a:rPr lang="en-US" dirty="0"/>
              <a:t>Sometimes can be erased for reprogramming, but might have odd requirements such as UV light or erasure only at the block level.</a:t>
            </a:r>
          </a:p>
          <a:p>
            <a:r>
              <a:rPr lang="en-US" dirty="0"/>
              <a:t>Data are written into a ROM when it is manufactured.</a:t>
            </a:r>
          </a:p>
          <a:p>
            <a:r>
              <a:rPr lang="en-US" dirty="0"/>
              <a:t>ROM is mask programmed by the manufacturer in the factory with the contents ordered by the customers.</a:t>
            </a:r>
          </a:p>
          <a:p>
            <a:r>
              <a:rPr lang="en-US" dirty="0"/>
              <a:t>The contents are fixed by metal masks used during chip fabrication.</a:t>
            </a:r>
          </a:p>
          <a:p>
            <a:r>
              <a:rPr lang="en-US" dirty="0"/>
              <a:t>Once programmed, the contents cannot be erased.</a:t>
            </a:r>
          </a:p>
          <a:p>
            <a:r>
              <a:rPr lang="en-US" dirty="0"/>
              <a:t>Even a single bit wrongly programmed the ROM chip is useless</a:t>
            </a:r>
          </a:p>
          <a:p>
            <a:endParaRPr lang="en-IN" dirty="0"/>
          </a:p>
        </p:txBody>
      </p:sp>
    </p:spTree>
    <p:extLst>
      <p:ext uri="{BB962C8B-B14F-4D97-AF65-F5344CB8AC3E}">
        <p14:creationId xmlns:p14="http://schemas.microsoft.com/office/powerpoint/2010/main" val="20330609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PROM (Programmable Read Only Memory)</a:t>
            </a:r>
          </a:p>
          <a:p>
            <a:r>
              <a:rPr lang="en-US" dirty="0"/>
              <a:t>EPROM (Erasable Programmable Read Only Memory )</a:t>
            </a:r>
          </a:p>
          <a:p>
            <a:r>
              <a:rPr lang="en-US" dirty="0"/>
              <a:t>EEPROM (Electrically Erasable </a:t>
            </a:r>
            <a:r>
              <a:rPr lang="en-US" dirty="0" smtClean="0"/>
              <a:t>Programmable </a:t>
            </a:r>
            <a:r>
              <a:rPr lang="en-US" dirty="0"/>
              <a:t>Read Only Memory)</a:t>
            </a:r>
          </a:p>
          <a:p>
            <a:pPr marL="109728" indent="0">
              <a:buNone/>
            </a:pPr>
            <a:endParaRPr lang="en-US" dirty="0"/>
          </a:p>
          <a:p>
            <a:endParaRPr lang="en-IN" dirty="0"/>
          </a:p>
        </p:txBody>
      </p:sp>
      <p:sp>
        <p:nvSpPr>
          <p:cNvPr id="3" name="Title 2"/>
          <p:cNvSpPr>
            <a:spLocks noGrp="1"/>
          </p:cNvSpPr>
          <p:nvPr>
            <p:ph type="title"/>
          </p:nvPr>
        </p:nvSpPr>
        <p:spPr/>
        <p:txBody>
          <a:bodyPr/>
          <a:lstStyle/>
          <a:p>
            <a:r>
              <a:rPr lang="en-IN" dirty="0" smtClean="0"/>
              <a:t>Types of ROM</a:t>
            </a:r>
            <a:endParaRPr lang="en-IN" dirty="0"/>
          </a:p>
        </p:txBody>
      </p:sp>
    </p:spTree>
    <p:extLst>
      <p:ext uri="{BB962C8B-B14F-4D97-AF65-F5344CB8AC3E}">
        <p14:creationId xmlns:p14="http://schemas.microsoft.com/office/powerpoint/2010/main" val="27378468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2060848"/>
            <a:ext cx="8229600" cy="4525963"/>
          </a:xfrm>
        </p:spPr>
        <p:txBody>
          <a:bodyPr>
            <a:normAutofit/>
          </a:bodyPr>
          <a:lstStyle/>
          <a:p>
            <a:r>
              <a:rPr lang="en-US" dirty="0"/>
              <a:t>PROM is a field programmable device.</a:t>
            </a:r>
          </a:p>
          <a:p>
            <a:r>
              <a:rPr lang="en-US" dirty="0"/>
              <a:t>The customer buy a blank PROM and store desired data using PROM programmer(burner).</a:t>
            </a:r>
          </a:p>
          <a:p>
            <a:r>
              <a:rPr lang="en-US" dirty="0"/>
              <a:t>Programmability achieved by inserting a fuse at point P.</a:t>
            </a:r>
          </a:p>
          <a:p>
            <a:r>
              <a:rPr lang="en-US" dirty="0"/>
              <a:t>Before programmed, the memory contains all 0s</a:t>
            </a:r>
          </a:p>
          <a:p>
            <a:r>
              <a:rPr lang="en-US" dirty="0"/>
              <a:t>The user can insert 1 by burning out the fuse in the particular cell using high current pulse.</a:t>
            </a:r>
          </a:p>
          <a:p>
            <a:endParaRPr lang="en-IN" dirty="0"/>
          </a:p>
        </p:txBody>
      </p:sp>
      <p:sp>
        <p:nvSpPr>
          <p:cNvPr id="3" name="Title 2"/>
          <p:cNvSpPr>
            <a:spLocks noGrp="1"/>
          </p:cNvSpPr>
          <p:nvPr>
            <p:ph type="title"/>
          </p:nvPr>
        </p:nvSpPr>
        <p:spPr>
          <a:xfrm>
            <a:off x="467544" y="620688"/>
            <a:ext cx="8229600" cy="1143000"/>
          </a:xfrm>
        </p:spPr>
        <p:txBody>
          <a:bodyPr>
            <a:normAutofit fontScale="90000"/>
          </a:bodyPr>
          <a:lstStyle/>
          <a:p>
            <a:r>
              <a:rPr lang="en-US" dirty="0"/>
              <a:t>PROM </a:t>
            </a:r>
            <a:br>
              <a:rPr lang="en-US" dirty="0"/>
            </a:br>
            <a:r>
              <a:rPr lang="en-US" dirty="0"/>
              <a:t>(Programmable Read Only Memory)</a:t>
            </a:r>
            <a:br>
              <a:rPr lang="en-US" dirty="0"/>
            </a:br>
            <a:endParaRPr lang="en-IN" dirty="0"/>
          </a:p>
        </p:txBody>
      </p:sp>
    </p:spTree>
    <p:extLst>
      <p:ext uri="{BB962C8B-B14F-4D97-AF65-F5344CB8AC3E}">
        <p14:creationId xmlns:p14="http://schemas.microsoft.com/office/powerpoint/2010/main" val="336915089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PROM chip can be programmed only once and its contents cannot be erased.</a:t>
            </a:r>
          </a:p>
          <a:p>
            <a:r>
              <a:rPr lang="en-US" dirty="0"/>
              <a:t>PROM are flexible, faster and less expensive because they can be programmed directly by the user.</a:t>
            </a:r>
          </a:p>
          <a:p>
            <a:endParaRPr lang="en-IN" dirty="0"/>
          </a:p>
        </p:txBody>
      </p:sp>
    </p:spTree>
    <p:extLst>
      <p:ext uri="{BB962C8B-B14F-4D97-AF65-F5344CB8AC3E}">
        <p14:creationId xmlns:p14="http://schemas.microsoft.com/office/powerpoint/2010/main" val="30115929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A rewritable chip that holds its contents without power. Previous data can be erased and new data can be inserted</a:t>
            </a:r>
          </a:p>
          <a:p>
            <a:r>
              <a:rPr lang="en-US" dirty="0"/>
              <a:t>EPROM chips are written on an external programming device before being placed on the circuit board. Capable of retaining stored information for a long time.</a:t>
            </a:r>
          </a:p>
          <a:p>
            <a:r>
              <a:rPr lang="en-US" dirty="0"/>
              <a:t>Eraser contd., requires breakup the charges trapped in the transistors of memory cell.[this is done by break the chip to ultraviolet light].</a:t>
            </a:r>
          </a:p>
          <a:p>
            <a:r>
              <a:rPr lang="en-US" dirty="0"/>
              <a:t>This reason EPROM packaged with transparent window.</a:t>
            </a:r>
          </a:p>
          <a:p>
            <a:endParaRPr lang="en-IN" dirty="0"/>
          </a:p>
        </p:txBody>
      </p:sp>
      <p:sp>
        <p:nvSpPr>
          <p:cNvPr id="3" name="Title 2"/>
          <p:cNvSpPr>
            <a:spLocks noGrp="1"/>
          </p:cNvSpPr>
          <p:nvPr>
            <p:ph type="title"/>
          </p:nvPr>
        </p:nvSpPr>
        <p:spPr/>
        <p:txBody>
          <a:bodyPr/>
          <a:lstStyle/>
          <a:p>
            <a:r>
              <a:rPr lang="en-IN" dirty="0" smtClean="0"/>
              <a:t>EPROM</a:t>
            </a:r>
            <a:endParaRPr lang="en-IN" dirty="0"/>
          </a:p>
        </p:txBody>
      </p:sp>
    </p:spTree>
    <p:extLst>
      <p:ext uri="{BB962C8B-B14F-4D97-AF65-F5344CB8AC3E}">
        <p14:creationId xmlns:p14="http://schemas.microsoft.com/office/powerpoint/2010/main" val="41089685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Drawback: Entire </a:t>
            </a:r>
            <a:r>
              <a:rPr lang="en-US" dirty="0"/>
              <a:t>EPROM is erased as a whole and selective erasing is not possible. Should be removed from the chip for reprogramming.</a:t>
            </a:r>
          </a:p>
          <a:p>
            <a:r>
              <a:rPr lang="en-US" dirty="0"/>
              <a:t>Unlike the PROM, EPROM contents can be deleted after being programmed. Elimination is done by using ultraviolet light.</a:t>
            </a:r>
          </a:p>
          <a:p>
            <a:endParaRPr lang="en-IN" dirty="0"/>
          </a:p>
        </p:txBody>
      </p:sp>
    </p:spTree>
    <p:extLst>
      <p:ext uri="{BB962C8B-B14F-4D97-AF65-F5344CB8AC3E}">
        <p14:creationId xmlns:p14="http://schemas.microsoft.com/office/powerpoint/2010/main" val="402777146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988840"/>
            <a:ext cx="8229600" cy="4525963"/>
          </a:xfrm>
        </p:spPr>
        <p:txBody>
          <a:bodyPr>
            <a:normAutofit fontScale="92500" lnSpcReduction="10000"/>
          </a:bodyPr>
          <a:lstStyle/>
          <a:p>
            <a:r>
              <a:rPr lang="en-US" dirty="0"/>
              <a:t>EEPROM can store data permanently, but its contents can still be erased electrically through the program. One type EEPROM is Flash Memory. Flash Memory commonly used in digital cameras, video game consoles, and the BIOS chip.</a:t>
            </a:r>
          </a:p>
          <a:p>
            <a:r>
              <a:rPr lang="en-US" dirty="0"/>
              <a:t>It can be both programmed and erased electrically ( flashed back to Zero).</a:t>
            </a:r>
          </a:p>
          <a:p>
            <a:r>
              <a:rPr lang="en-US" dirty="0"/>
              <a:t>They do not need to removed when the chip content erasure.</a:t>
            </a:r>
          </a:p>
          <a:p>
            <a:r>
              <a:rPr lang="en-US" dirty="0"/>
              <a:t>Also, erase selected content in the chip.</a:t>
            </a:r>
          </a:p>
          <a:p>
            <a:r>
              <a:rPr lang="en-US" dirty="0"/>
              <a:t>Erasing and programming dynamically without removing the EEPROM from the circuit</a:t>
            </a:r>
            <a:endParaRPr lang="en-IN" dirty="0"/>
          </a:p>
        </p:txBody>
      </p:sp>
      <p:sp>
        <p:nvSpPr>
          <p:cNvPr id="3" name="Title 2"/>
          <p:cNvSpPr>
            <a:spLocks noGrp="1"/>
          </p:cNvSpPr>
          <p:nvPr>
            <p:ph type="title"/>
          </p:nvPr>
        </p:nvSpPr>
        <p:spPr>
          <a:xfrm>
            <a:off x="539552" y="692696"/>
            <a:ext cx="8229600" cy="1143000"/>
          </a:xfrm>
        </p:spPr>
        <p:txBody>
          <a:bodyPr>
            <a:normAutofit fontScale="90000"/>
          </a:bodyPr>
          <a:lstStyle/>
          <a:p>
            <a:r>
              <a:rPr lang="en-US" dirty="0"/>
              <a:t>EEPROM</a:t>
            </a:r>
            <a:br>
              <a:rPr lang="en-US" dirty="0"/>
            </a:br>
            <a:r>
              <a:rPr lang="en-US" dirty="0" smtClean="0"/>
              <a:t>(</a:t>
            </a:r>
            <a:r>
              <a:rPr lang="en-US" dirty="0"/>
              <a:t>Electrically Erasable </a:t>
            </a:r>
            <a:r>
              <a:rPr lang="en-US" dirty="0" smtClean="0"/>
              <a:t>Programmable </a:t>
            </a:r>
            <a:r>
              <a:rPr lang="en-US" dirty="0"/>
              <a:t>Read Only Memory)</a:t>
            </a:r>
            <a:br>
              <a:rPr lang="en-US" dirty="0"/>
            </a:br>
            <a:endParaRPr lang="en-IN" dirty="0"/>
          </a:p>
        </p:txBody>
      </p:sp>
    </p:spTree>
    <p:extLst>
      <p:ext uri="{BB962C8B-B14F-4D97-AF65-F5344CB8AC3E}">
        <p14:creationId xmlns:p14="http://schemas.microsoft.com/office/powerpoint/2010/main" val="8929755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Control Unit </a:t>
            </a:r>
            <a:r>
              <a:rPr lang="en-US" dirty="0" smtClean="0"/>
              <a:t>: A </a:t>
            </a:r>
            <a:r>
              <a:rPr lang="en-US" sz="2900" dirty="0"/>
              <a:t>control</a:t>
            </a:r>
            <a:r>
              <a:rPr lang="en-US" dirty="0"/>
              <a:t> unit (CU) handles all processor control signals. </a:t>
            </a:r>
          </a:p>
          <a:p>
            <a:r>
              <a:rPr lang="en-US" dirty="0" smtClean="0"/>
              <a:t>It </a:t>
            </a:r>
            <a:r>
              <a:rPr lang="en-US" dirty="0"/>
              <a:t>directs all input and output flow.</a:t>
            </a:r>
          </a:p>
          <a:p>
            <a:r>
              <a:rPr lang="en-US" dirty="0" smtClean="0"/>
              <a:t>Fetches </a:t>
            </a:r>
            <a:r>
              <a:rPr lang="en-US" dirty="0"/>
              <a:t>code for instructions and controlling how data moves around the system.</a:t>
            </a:r>
          </a:p>
          <a:p>
            <a:endParaRPr lang="en-US" dirty="0"/>
          </a:p>
          <a:p>
            <a:r>
              <a:rPr lang="en-US" dirty="0"/>
              <a:t>Arithmetic and Logic Unit (ALU</a:t>
            </a:r>
            <a:r>
              <a:rPr lang="en-US" dirty="0" smtClean="0"/>
              <a:t>): </a:t>
            </a:r>
            <a:endParaRPr lang="en-US" dirty="0"/>
          </a:p>
          <a:p>
            <a:r>
              <a:rPr lang="en-US" dirty="0"/>
              <a:t>The arithmetic logic unit is that part of the CPU that handles all the calculations the CPU may need.</a:t>
            </a:r>
          </a:p>
          <a:p>
            <a:r>
              <a:rPr lang="en-US" dirty="0"/>
              <a:t> e.g. Addition, Subtraction, Comparisons. It performs Logical Operations, Bit Shifting Operations, and Arithmetic Operation</a:t>
            </a:r>
            <a:endParaRPr lang="en-IN" dirty="0"/>
          </a:p>
        </p:txBody>
      </p:sp>
      <p:sp>
        <p:nvSpPr>
          <p:cNvPr id="3" name="Title 2"/>
          <p:cNvSpPr>
            <a:spLocks noGrp="1"/>
          </p:cNvSpPr>
          <p:nvPr>
            <p:ph type="title"/>
          </p:nvPr>
        </p:nvSpPr>
        <p:spPr/>
        <p:txBody>
          <a:bodyPr/>
          <a:lstStyle/>
          <a:p>
            <a:r>
              <a:rPr lang="en-IN" dirty="0"/>
              <a:t>Von Neumann Architecture</a:t>
            </a:r>
          </a:p>
        </p:txBody>
      </p:sp>
    </p:spTree>
    <p:extLst>
      <p:ext uri="{BB962C8B-B14F-4D97-AF65-F5344CB8AC3E}">
        <p14:creationId xmlns:p14="http://schemas.microsoft.com/office/powerpoint/2010/main" val="286557379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a:t>External memory typically refers to storage in an external hard drive or on the Internet. The main “memory” in the computer is the computer work-space, not its storage facility.</a:t>
            </a:r>
          </a:p>
          <a:p>
            <a:r>
              <a:rPr lang="en-US" dirty="0"/>
              <a:t>External memory which is sometimes called backing store or secondary memory, allows the permanent storage of large quantities of data. Some method of magnetic recording on magnetic disks or tapes is most commonly used.</a:t>
            </a:r>
          </a:p>
          <a:p>
            <a:r>
              <a:rPr lang="en-US" dirty="0"/>
              <a:t>The capacity of external memory is high, usually measured in hundreds of megabytes or even in gigabytes</a:t>
            </a:r>
          </a:p>
          <a:p>
            <a:r>
              <a:rPr lang="en-US" dirty="0"/>
              <a:t>The most common form of external memory is a hard disc which is permanently installed in the computer and will typically have a capacity of hundreds of megabytes</a:t>
            </a:r>
          </a:p>
          <a:p>
            <a:endParaRPr lang="en-IN" dirty="0"/>
          </a:p>
        </p:txBody>
      </p:sp>
      <p:sp>
        <p:nvSpPr>
          <p:cNvPr id="3" name="Title 2"/>
          <p:cNvSpPr>
            <a:spLocks noGrp="1"/>
          </p:cNvSpPr>
          <p:nvPr>
            <p:ph type="title"/>
          </p:nvPr>
        </p:nvSpPr>
        <p:spPr/>
        <p:txBody>
          <a:bodyPr/>
          <a:lstStyle/>
          <a:p>
            <a:r>
              <a:rPr lang="en-IN" dirty="0" smtClean="0"/>
              <a:t>External Memory</a:t>
            </a:r>
            <a:endParaRPr lang="en-IN" dirty="0"/>
          </a:p>
        </p:txBody>
      </p:sp>
    </p:spTree>
    <p:extLst>
      <p:ext uri="{BB962C8B-B14F-4D97-AF65-F5344CB8AC3E}">
        <p14:creationId xmlns:p14="http://schemas.microsoft.com/office/powerpoint/2010/main" val="18870349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Cache memory, also called CPU memory, is high-speed static random access memory (SRAM) that a computer microprocessor can access more quickly than it can access regular random access memory (RAM). This memory is typically integrated directly into the CPU chip or placed on a separate chip that has separate bus interconnect with the CPU.  The purpose of cache memory is to store program instructions and data that are used repeatedly in the operation of programs or information that the CPU is likely to need next. The computer processor can access this information quickly from the cache rather than having to get it from computer’s main memory. Fast access to these instructions increases the overall speed of the program</a:t>
            </a:r>
            <a:endParaRPr lang="en-IN" dirty="0"/>
          </a:p>
        </p:txBody>
      </p:sp>
      <p:sp>
        <p:nvSpPr>
          <p:cNvPr id="3" name="Title 2"/>
          <p:cNvSpPr>
            <a:spLocks noGrp="1"/>
          </p:cNvSpPr>
          <p:nvPr>
            <p:ph type="title"/>
          </p:nvPr>
        </p:nvSpPr>
        <p:spPr/>
        <p:txBody>
          <a:bodyPr/>
          <a:lstStyle/>
          <a:p>
            <a:r>
              <a:rPr lang="en-IN" dirty="0" smtClean="0"/>
              <a:t>Cache Memory</a:t>
            </a:r>
            <a:endParaRPr lang="en-IN" dirty="0"/>
          </a:p>
        </p:txBody>
      </p:sp>
    </p:spTree>
    <p:extLst>
      <p:ext uri="{BB962C8B-B14F-4D97-AF65-F5344CB8AC3E}">
        <p14:creationId xmlns:p14="http://schemas.microsoft.com/office/powerpoint/2010/main" val="24184095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As the microprocessor processes data, it looks first in the cache memory. If it finds the instructions or data it's looking for there from a previous reading of data, it does not have to perform a more time-consuming reading of data from larger main memory or other data storage devices. Cache memory is responsible for speeding up computer operations and processing.</a:t>
            </a:r>
          </a:p>
          <a:p>
            <a:r>
              <a:rPr lang="en-US" dirty="0"/>
              <a:t>Once they have been opened and operated for a time, most programs use few of a computer's resources. That's because frequently re-referenced instructions tend to be cached. This is why system performance measurements for computers with slower processors but larger caches can be faster than those for computers with faster processors but less cache space.</a:t>
            </a:r>
          </a:p>
          <a:p>
            <a:endParaRPr lang="en-IN" dirty="0"/>
          </a:p>
        </p:txBody>
      </p:sp>
    </p:spTree>
    <p:extLst>
      <p:ext uri="{BB962C8B-B14F-4D97-AF65-F5344CB8AC3E}">
        <p14:creationId xmlns:p14="http://schemas.microsoft.com/office/powerpoint/2010/main" val="147625381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Caching configurations continue to evolve, but cache memory traditionally works under three different configurations:</a:t>
            </a:r>
          </a:p>
          <a:p>
            <a:endParaRPr lang="en-US" dirty="0"/>
          </a:p>
          <a:p>
            <a:r>
              <a:rPr lang="en-US" dirty="0"/>
              <a:t>Direct mapped cache has each block mapped to exactly one cache memory location. Conceptually, direct mapped cache is like rows in a table with three columns: the data block or cache line that contains the actual data fetched and stored, a tag with all or part of the address of the data that was fetched, and a flag bit that shows the presence in the row entry of a valid bit of data.</a:t>
            </a:r>
          </a:p>
          <a:p>
            <a:endParaRPr lang="en-IN" dirty="0"/>
          </a:p>
        </p:txBody>
      </p:sp>
      <p:sp>
        <p:nvSpPr>
          <p:cNvPr id="3" name="Title 2"/>
          <p:cNvSpPr>
            <a:spLocks noGrp="1"/>
          </p:cNvSpPr>
          <p:nvPr>
            <p:ph type="title"/>
          </p:nvPr>
        </p:nvSpPr>
        <p:spPr/>
        <p:txBody>
          <a:bodyPr/>
          <a:lstStyle/>
          <a:p>
            <a:r>
              <a:rPr lang="en-IN" dirty="0" smtClean="0"/>
              <a:t>Cache Memory Mapping</a:t>
            </a:r>
            <a:endParaRPr lang="en-IN" dirty="0"/>
          </a:p>
        </p:txBody>
      </p:sp>
    </p:spTree>
    <p:extLst>
      <p:ext uri="{BB962C8B-B14F-4D97-AF65-F5344CB8AC3E}">
        <p14:creationId xmlns:p14="http://schemas.microsoft.com/office/powerpoint/2010/main" val="427872549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Fully associative cache mapping is similar to direct mapping in structure but allows a block to be mapped to any cache location rather than to a </a:t>
            </a:r>
            <a:r>
              <a:rPr lang="en-US" dirty="0" err="1"/>
              <a:t>prespecified</a:t>
            </a:r>
            <a:r>
              <a:rPr lang="en-US" dirty="0"/>
              <a:t> cache memory location as is the case with direct mapping.</a:t>
            </a:r>
          </a:p>
          <a:p>
            <a:r>
              <a:rPr lang="en-US" dirty="0"/>
              <a:t>Set associative cache mapping can be viewed as a compromise between direct mapping and fully associative mapping in which each block is mapped to a subset of cache locations. It is sometimes called N-way set associative mapping, which provides for a location in main memory to be cached to any of "N" locations in the L1 cache.</a:t>
            </a:r>
          </a:p>
          <a:p>
            <a:endParaRPr lang="en-IN"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384261124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Virtual memory is a memory management capability of an operating system (OS) that uses hardware and software to allow a computer to compensate for physical memory shortages by temporarily transferring data from random access memory (RAM) to disk storage.</a:t>
            </a:r>
          </a:p>
          <a:p>
            <a:r>
              <a:rPr lang="en-US" dirty="0"/>
              <a:t>Virtual address space is increased using active memory in RAM and inactive memory in hard disk drives (HDDs) to form contiguous addresses that hold both the application and its data.</a:t>
            </a:r>
          </a:p>
          <a:p>
            <a:endParaRPr lang="en-IN" dirty="0"/>
          </a:p>
        </p:txBody>
      </p:sp>
      <p:sp>
        <p:nvSpPr>
          <p:cNvPr id="3" name="Title 2"/>
          <p:cNvSpPr>
            <a:spLocks noGrp="1"/>
          </p:cNvSpPr>
          <p:nvPr>
            <p:ph type="title"/>
          </p:nvPr>
        </p:nvSpPr>
        <p:spPr/>
        <p:txBody>
          <a:bodyPr/>
          <a:lstStyle/>
          <a:p>
            <a:r>
              <a:rPr lang="en-IN" dirty="0" smtClean="0"/>
              <a:t>Virtual Memory</a:t>
            </a:r>
            <a:endParaRPr lang="en-IN" dirty="0"/>
          </a:p>
        </p:txBody>
      </p:sp>
    </p:spTree>
    <p:extLst>
      <p:ext uri="{BB962C8B-B14F-4D97-AF65-F5344CB8AC3E}">
        <p14:creationId xmlns:p14="http://schemas.microsoft.com/office/powerpoint/2010/main" val="37686151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48680"/>
            <a:ext cx="8229600" cy="5458611"/>
          </a:xfrm>
        </p:spPr>
        <p:txBody>
          <a:bodyPr>
            <a:normAutofit fontScale="85000" lnSpcReduction="20000"/>
          </a:bodyPr>
          <a:lstStyle/>
          <a:p>
            <a:r>
              <a:rPr lang="en-US" dirty="0"/>
              <a:t>Virtual memory was developed at a time when physical memory -- the installed RAM -- was expensive. Computers have a finite amount of RAM, so memory can run out, especially when multiple programs run at the same time. A system using virtual memory uses a section of the hard drive to emulate RAM. With virtual memory, a system can load larger programs or multiple programs running at the same time, allowing each one to operate as if it has infinite memory and without having to purchase more RAM.</a:t>
            </a:r>
          </a:p>
          <a:p>
            <a:r>
              <a:rPr lang="en-US" dirty="0"/>
              <a:t>While copying virtual memory into physical memory, the OS divides memory into </a:t>
            </a:r>
            <a:r>
              <a:rPr lang="en-US" dirty="0" smtClean="0"/>
              <a:t>page files </a:t>
            </a:r>
            <a:r>
              <a:rPr lang="en-US" dirty="0"/>
              <a:t>or swap files with a fixed number of addresses. Each page is stored on a disk and when the page is</a:t>
            </a:r>
          </a:p>
          <a:p>
            <a:r>
              <a:rPr lang="en-US" dirty="0"/>
              <a:t>	   needed, the OS copies it from the disk to main memory and translates the virtual addresses 		   into real addresses.</a:t>
            </a:r>
          </a:p>
          <a:p>
            <a:endParaRPr lang="en-IN" dirty="0"/>
          </a:p>
        </p:txBody>
      </p:sp>
    </p:spTree>
    <p:extLst>
      <p:ext uri="{BB962C8B-B14F-4D97-AF65-F5344CB8AC3E}">
        <p14:creationId xmlns:p14="http://schemas.microsoft.com/office/powerpoint/2010/main" val="2934425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Among the primary benefits of virtual memory is its ability to handle twice as many addresses as main memory. It uses software to consume more memory by using the HDD as temporary storage while MMUs translate virtual memory addresses to physical addresses via the CPU. Programs use virtual addresses to store instructions and data; when a program is executed, the virtual addresses are converted into actual memory addresses.</a:t>
            </a:r>
          </a:p>
          <a:p>
            <a:endParaRPr lang="en-IN"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366297895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Secondary memory (or secondary storage) is the slowest and cheapest form of memory. It cannot be processed directly by the CPU. It must first be copied into primary storage (also known as RAM).</a:t>
            </a:r>
          </a:p>
          <a:p>
            <a:r>
              <a:rPr lang="en-US" dirty="0"/>
              <a:t>It is non-volatile, i.e. It retains data when power is switched off It is large capacities to the tune of terabytes</a:t>
            </a:r>
          </a:p>
          <a:p>
            <a:r>
              <a:rPr lang="en-US" dirty="0"/>
              <a:t>It is cheaper as compared to primary memory</a:t>
            </a:r>
          </a:p>
          <a:p>
            <a:endParaRPr lang="en-IN" dirty="0"/>
          </a:p>
        </p:txBody>
      </p:sp>
      <p:sp>
        <p:nvSpPr>
          <p:cNvPr id="3" name="Title 2"/>
          <p:cNvSpPr>
            <a:spLocks noGrp="1"/>
          </p:cNvSpPr>
          <p:nvPr>
            <p:ph type="title"/>
          </p:nvPr>
        </p:nvSpPr>
        <p:spPr/>
        <p:txBody>
          <a:bodyPr/>
          <a:lstStyle/>
          <a:p>
            <a:r>
              <a:rPr lang="en-IN" dirty="0" smtClean="0"/>
              <a:t>Secondary Memory</a:t>
            </a:r>
            <a:endParaRPr lang="en-IN" dirty="0"/>
          </a:p>
        </p:txBody>
      </p:sp>
    </p:spTree>
    <p:extLst>
      <p:ext uri="{BB962C8B-B14F-4D97-AF65-F5344CB8AC3E}">
        <p14:creationId xmlns:p14="http://schemas.microsoft.com/office/powerpoint/2010/main" val="188935046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9204" y="1481138"/>
            <a:ext cx="8045592"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51719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24744"/>
            <a:ext cx="8229600" cy="5733256"/>
          </a:xfrm>
        </p:spPr>
        <p:txBody>
          <a:bodyPr>
            <a:normAutofit fontScale="92500" lnSpcReduction="20000"/>
          </a:bodyPr>
          <a:lstStyle/>
          <a:p>
            <a:r>
              <a:rPr lang="en-US" dirty="0"/>
              <a:t>Main Memory Unit (Registers) </a:t>
            </a:r>
          </a:p>
          <a:p>
            <a:r>
              <a:rPr lang="en-US" dirty="0"/>
              <a:t>Accumulator: Stores the results of calculations made by ALU. </a:t>
            </a:r>
          </a:p>
          <a:p>
            <a:endParaRPr lang="en-US" dirty="0"/>
          </a:p>
          <a:p>
            <a:r>
              <a:rPr lang="en-US" dirty="0"/>
              <a:t>Program Counter (PC): Keeps track of the memory location of the next instructions to be dealt with. The PC then passes this next address to Memory Address Register (MAR). </a:t>
            </a:r>
          </a:p>
          <a:p>
            <a:endParaRPr lang="en-US" dirty="0"/>
          </a:p>
          <a:p>
            <a:r>
              <a:rPr lang="en-US" dirty="0"/>
              <a:t>Memory Address Register (MAR): It stores the memory locations of instructions that need to be fetched from memory or stored into memory. </a:t>
            </a:r>
          </a:p>
          <a:p>
            <a:endParaRPr lang="en-US" dirty="0"/>
          </a:p>
          <a:p>
            <a:r>
              <a:rPr lang="en-US" dirty="0"/>
              <a:t>Memory Data Register (MDR): It stores instructions fetched from memory or any data that is to be transferred to, and stored in, memory. </a:t>
            </a:r>
          </a:p>
          <a:p>
            <a:endParaRPr lang="en-US" dirty="0"/>
          </a:p>
          <a:p>
            <a:endParaRPr lang="en-US" dirty="0"/>
          </a:p>
          <a:p>
            <a:endParaRPr lang="en-US" dirty="0"/>
          </a:p>
          <a:p>
            <a:endParaRPr lang="en-IN" dirty="0"/>
          </a:p>
        </p:txBody>
      </p:sp>
      <p:sp>
        <p:nvSpPr>
          <p:cNvPr id="3" name="Title 2"/>
          <p:cNvSpPr>
            <a:spLocks noGrp="1"/>
          </p:cNvSpPr>
          <p:nvPr>
            <p:ph type="title"/>
          </p:nvPr>
        </p:nvSpPr>
        <p:spPr>
          <a:xfrm>
            <a:off x="539552" y="25121"/>
            <a:ext cx="8229600" cy="1143000"/>
          </a:xfrm>
        </p:spPr>
        <p:txBody>
          <a:bodyPr>
            <a:normAutofit/>
          </a:bodyPr>
          <a:lstStyle/>
          <a:p>
            <a:r>
              <a:rPr lang="en-IN" sz="3700" dirty="0"/>
              <a:t>Von Neumann Architecture</a:t>
            </a:r>
          </a:p>
        </p:txBody>
      </p:sp>
    </p:spTree>
    <p:extLst>
      <p:ext uri="{BB962C8B-B14F-4D97-AF65-F5344CB8AC3E}">
        <p14:creationId xmlns:p14="http://schemas.microsoft.com/office/powerpoint/2010/main" val="145830643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16024"/>
          </a:xfrm>
        </p:spPr>
        <p:txBody>
          <a:bodyPr>
            <a:normAutofit fontScale="85000" lnSpcReduction="20000"/>
          </a:bodyPr>
          <a:lstStyle/>
          <a:p>
            <a:r>
              <a:rPr lang="en-US" dirty="0"/>
              <a:t>A magnetic disk primarily consists of a rotating magnetic surface and a mechanical arm that moves over it. The mechanical arm is used to read from and write to the disk. The data on a magnetic disk is read and written using a magnetization process. Data is organized on the disk in the form of tracks and sectors, where tracks are the circular divisions of the disk. Tracks are further divided into sectors that contain blocks of data. All read and write operations on the magnetic disk are performed on the sectors.</a:t>
            </a:r>
          </a:p>
          <a:p>
            <a:endParaRPr lang="en-US" dirty="0"/>
          </a:p>
          <a:p>
            <a:r>
              <a:rPr lang="en-US" dirty="0"/>
              <a:t>Magnetic disks have traditionally been used as primary storage in computers. With the advent of solid-state drives (SSDs), magnetic disks are no longer considered the only option, but are still commonly used.</a:t>
            </a:r>
          </a:p>
          <a:p>
            <a:endParaRPr lang="en-IN" dirty="0"/>
          </a:p>
        </p:txBody>
      </p:sp>
      <p:sp>
        <p:nvSpPr>
          <p:cNvPr id="3" name="Title 2"/>
          <p:cNvSpPr>
            <a:spLocks noGrp="1"/>
          </p:cNvSpPr>
          <p:nvPr>
            <p:ph type="title"/>
          </p:nvPr>
        </p:nvSpPr>
        <p:spPr/>
        <p:txBody>
          <a:bodyPr/>
          <a:lstStyle/>
          <a:p>
            <a:r>
              <a:rPr lang="en-IN" dirty="0" smtClean="0"/>
              <a:t>Magnetic Disk</a:t>
            </a:r>
            <a:endParaRPr lang="en-IN" dirty="0"/>
          </a:p>
        </p:txBody>
      </p:sp>
    </p:spTree>
    <p:extLst>
      <p:ext uri="{BB962C8B-B14F-4D97-AF65-F5344CB8AC3E}">
        <p14:creationId xmlns:p14="http://schemas.microsoft.com/office/powerpoint/2010/main" val="134733394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CD stands for Compact Disk. CDs are circular disks that use optical rays, usually lasers, to read and write data. They are very cheap as you can get 700 MB of storage space for less than a dollar. CDs are inserted in CD drives built into CPU cabinet. They are portable as you can eject the drive, remove the CD and carry it with you. There are three types of CDs −</a:t>
            </a:r>
          </a:p>
          <a:p>
            <a:r>
              <a:rPr lang="en-US" dirty="0"/>
              <a:t>CD-ROM (Compact Disk – Read Only Memory) − The data on these CDs are recorded by the manufacturer. Proprietary Software, audio or video are released on CD-ROMs</a:t>
            </a:r>
            <a:r>
              <a:rPr lang="en-US" dirty="0" smtClean="0"/>
              <a:t>.</a:t>
            </a:r>
            <a:endParaRPr lang="en-US" dirty="0"/>
          </a:p>
        </p:txBody>
      </p:sp>
      <p:sp>
        <p:nvSpPr>
          <p:cNvPr id="3" name="Title 2"/>
          <p:cNvSpPr>
            <a:spLocks noGrp="1"/>
          </p:cNvSpPr>
          <p:nvPr>
            <p:ph type="title"/>
          </p:nvPr>
        </p:nvSpPr>
        <p:spPr/>
        <p:txBody>
          <a:bodyPr/>
          <a:lstStyle/>
          <a:p>
            <a:r>
              <a:rPr lang="en-IN" dirty="0" smtClean="0"/>
              <a:t>CD Drive</a:t>
            </a:r>
            <a:endParaRPr lang="en-IN" dirty="0"/>
          </a:p>
        </p:txBody>
      </p:sp>
    </p:spTree>
    <p:extLst>
      <p:ext uri="{BB962C8B-B14F-4D97-AF65-F5344CB8AC3E}">
        <p14:creationId xmlns:p14="http://schemas.microsoft.com/office/powerpoint/2010/main" val="32749729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CD-R (Compact Disk – Recordable) − Data can be written by the user once on the CD-R. It cannot be deleted or modified later.</a:t>
            </a:r>
          </a:p>
          <a:p>
            <a:r>
              <a:rPr lang="en-US" dirty="0"/>
              <a:t>CD-RW (Compact Disk – Rewritable) − Data can be written and deleted on these optical disks again and again.</a:t>
            </a:r>
          </a:p>
          <a:p>
            <a:endParaRPr lang="en-US" dirty="0"/>
          </a:p>
          <a:p>
            <a:endParaRPr lang="en-IN"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192105294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076" y="1484784"/>
            <a:ext cx="5760640" cy="4525963"/>
          </a:xfrm>
        </p:spPr>
        <p:txBody>
          <a:bodyPr>
            <a:normAutofit fontScale="92500" lnSpcReduction="20000"/>
          </a:bodyPr>
          <a:lstStyle/>
          <a:p>
            <a:r>
              <a:rPr lang="en-US" dirty="0"/>
              <a:t>Originally, magnetic tape was designed to record sound. In computing, it holds binary data. In recent years, magnetic tape devices have become more scarce with the emergence of digital imaging and audiovisual media storage.</a:t>
            </a:r>
          </a:p>
          <a:p>
            <a:endParaRPr lang="en-US" dirty="0"/>
          </a:p>
          <a:p>
            <a:r>
              <a:rPr lang="en-US" dirty="0"/>
              <a:t>Magnetic tape was used in many of the larger and less complex mainframe computers that predated today’s personal computers (PC).</a:t>
            </a:r>
          </a:p>
          <a:p>
            <a:endParaRPr lang="en-IN" dirty="0"/>
          </a:p>
        </p:txBody>
      </p:sp>
      <p:sp>
        <p:nvSpPr>
          <p:cNvPr id="3" name="Title 2"/>
          <p:cNvSpPr>
            <a:spLocks noGrp="1"/>
          </p:cNvSpPr>
          <p:nvPr>
            <p:ph type="title"/>
          </p:nvPr>
        </p:nvSpPr>
        <p:spPr/>
        <p:txBody>
          <a:bodyPr/>
          <a:lstStyle/>
          <a:p>
            <a:r>
              <a:rPr lang="en-IN" dirty="0" smtClean="0"/>
              <a:t>Magnetic Tape</a:t>
            </a: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1854200"/>
            <a:ext cx="3563888" cy="353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623463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924944"/>
            <a:ext cx="8229600" cy="3082347"/>
          </a:xfrm>
        </p:spPr>
        <p:txBody>
          <a:bodyPr>
            <a:normAutofit/>
          </a:bodyPr>
          <a:lstStyle/>
          <a:p>
            <a:pPr marL="109728" indent="0">
              <a:buNone/>
            </a:pPr>
            <a:r>
              <a:rPr lang="en-IN" sz="6000" b="1" u="sng" dirty="0" smtClean="0"/>
              <a:t>4. CPU Organization</a:t>
            </a:r>
            <a:endParaRPr lang="en-IN" sz="6000" b="1" u="sng" dirty="0"/>
          </a:p>
        </p:txBody>
      </p:sp>
    </p:spTree>
    <p:extLst>
      <p:ext uri="{BB962C8B-B14F-4D97-AF65-F5344CB8AC3E}">
        <p14:creationId xmlns:p14="http://schemas.microsoft.com/office/powerpoint/2010/main" val="420069356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229600" cy="4525963"/>
          </a:xfrm>
        </p:spPr>
        <p:txBody>
          <a:bodyPr>
            <a:normAutofit fontScale="92500" lnSpcReduction="10000"/>
          </a:bodyPr>
          <a:lstStyle/>
          <a:p>
            <a:r>
              <a:rPr lang="en-US" dirty="0"/>
              <a:t>The part of computer that performs the bulk of data-processing operations is called central processing unit and is referred to as the CPU.  The CPU is made up of three major parts.</a:t>
            </a:r>
          </a:p>
          <a:p>
            <a:r>
              <a:rPr lang="en-US" dirty="0"/>
              <a:t>The register set stores intermediate data used during the execution of the instructions.</a:t>
            </a:r>
          </a:p>
          <a:p>
            <a:r>
              <a:rPr lang="en-US" dirty="0"/>
              <a:t>The arithmetic logic unit(ALU) performs the required </a:t>
            </a:r>
            <a:r>
              <a:rPr lang="en-US" dirty="0" smtClean="0"/>
              <a:t>micro operations </a:t>
            </a:r>
            <a:r>
              <a:rPr lang="en-US" dirty="0"/>
              <a:t>for executing the instructions.</a:t>
            </a:r>
          </a:p>
          <a:p>
            <a:r>
              <a:rPr lang="en-US" dirty="0"/>
              <a:t>The control unit supervises the transfer of information among the registers and instruct the ALU as to which operation to perform.</a:t>
            </a:r>
          </a:p>
          <a:p>
            <a:endParaRPr lang="en-IN" dirty="0"/>
          </a:p>
        </p:txBody>
      </p:sp>
      <p:sp>
        <p:nvSpPr>
          <p:cNvPr id="3" name="Title 2"/>
          <p:cNvSpPr>
            <a:spLocks noGrp="1"/>
          </p:cNvSpPr>
          <p:nvPr>
            <p:ph type="title"/>
          </p:nvPr>
        </p:nvSpPr>
        <p:spPr/>
        <p:txBody>
          <a:bodyPr>
            <a:normAutofit/>
          </a:bodyPr>
          <a:lstStyle/>
          <a:p>
            <a:r>
              <a:rPr lang="en-IN" sz="4700" u="sng" dirty="0" smtClean="0"/>
              <a:t>CPU</a:t>
            </a:r>
            <a:endParaRPr lang="en-IN" sz="4700" u="sng" dirty="0"/>
          </a:p>
        </p:txBody>
      </p:sp>
    </p:spTree>
    <p:extLst>
      <p:ext uri="{BB962C8B-B14F-4D97-AF65-F5344CB8AC3E}">
        <p14:creationId xmlns:p14="http://schemas.microsoft.com/office/powerpoint/2010/main" val="303750944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When a large number of registers are included in the CPU, it is most efficient to connect them through a common bus system. The registers communicate with each other not only for direct data transfers, but also while performing various </a:t>
            </a:r>
            <a:r>
              <a:rPr lang="en-US" dirty="0" err="1"/>
              <a:t>microoperations</a:t>
            </a:r>
            <a:r>
              <a:rPr lang="en-US" dirty="0"/>
              <a:t>. Hence it is necessary to provide a common unit that can perform all the arithmetic, logic, and shift </a:t>
            </a:r>
            <a:r>
              <a:rPr lang="en-US" dirty="0" err="1"/>
              <a:t>microoperations</a:t>
            </a:r>
            <a:r>
              <a:rPr lang="en-US" dirty="0"/>
              <a:t> in the processor.</a:t>
            </a:r>
          </a:p>
          <a:p>
            <a:r>
              <a:rPr lang="en-US" dirty="0"/>
              <a:t>BUS SYSTEM</a:t>
            </a:r>
          </a:p>
          <a:p>
            <a:r>
              <a:rPr lang="en-US" dirty="0"/>
              <a:t>A bus </a:t>
            </a:r>
            <a:r>
              <a:rPr lang="en-US" dirty="0" err="1"/>
              <a:t>organisation</a:t>
            </a:r>
            <a:r>
              <a:rPr lang="en-US" dirty="0"/>
              <a:t> for seven CPU registers is shown. The output of each register is connected to two multiplexers(MUX) to form the two buses A and B. The selection lines in each </a:t>
            </a:r>
            <a:r>
              <a:rPr lang="en-US" dirty="0" err="1"/>
              <a:t>mutliplexer</a:t>
            </a:r>
            <a:r>
              <a:rPr lang="en-US" dirty="0"/>
              <a:t> select one register or the input data for the particular bus.</a:t>
            </a:r>
          </a:p>
          <a:p>
            <a:endParaRPr lang="en-IN" dirty="0"/>
          </a:p>
        </p:txBody>
      </p:sp>
      <p:sp>
        <p:nvSpPr>
          <p:cNvPr id="3" name="Title 2"/>
          <p:cNvSpPr>
            <a:spLocks noGrp="1"/>
          </p:cNvSpPr>
          <p:nvPr>
            <p:ph type="title"/>
          </p:nvPr>
        </p:nvSpPr>
        <p:spPr/>
        <p:txBody>
          <a:bodyPr/>
          <a:lstStyle/>
          <a:p>
            <a:r>
              <a:rPr lang="en-IN" dirty="0"/>
              <a:t>General Register Organisation</a:t>
            </a:r>
          </a:p>
        </p:txBody>
      </p:sp>
    </p:spTree>
    <p:extLst>
      <p:ext uri="{BB962C8B-B14F-4D97-AF65-F5344CB8AC3E}">
        <p14:creationId xmlns:p14="http://schemas.microsoft.com/office/powerpoint/2010/main" val="348392881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83768" y="1052736"/>
            <a:ext cx="4164666"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447813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The A and B buses from the inputs to a common arithmetic logical unit(ALU). The operation selected in the ALU determines the arithmetic or logic </a:t>
            </a:r>
            <a:r>
              <a:rPr lang="en-US" dirty="0" err="1"/>
              <a:t>microoperation</a:t>
            </a:r>
            <a:r>
              <a:rPr lang="en-US" dirty="0"/>
              <a:t> that is to be performed. The result of the </a:t>
            </a:r>
            <a:r>
              <a:rPr lang="en-US" dirty="0" err="1"/>
              <a:t>microoperation</a:t>
            </a:r>
            <a:r>
              <a:rPr lang="en-US" dirty="0"/>
              <a:t> is available for output data and also goes into the inputs of all the resisters. The resister that receives the information from the output bus is selected by a decoder. The decoder activates one of the register load inputs of the selected destination register. </a:t>
            </a:r>
          </a:p>
          <a:p>
            <a:endParaRPr lang="en-IN" dirty="0"/>
          </a:p>
        </p:txBody>
      </p:sp>
    </p:spTree>
    <p:extLst>
      <p:ext uri="{BB962C8B-B14F-4D97-AF65-F5344CB8AC3E}">
        <p14:creationId xmlns:p14="http://schemas.microsoft.com/office/powerpoint/2010/main" val="171595184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There are 14 binary </a:t>
            </a:r>
            <a:r>
              <a:rPr lang="en-US" dirty="0" smtClean="0"/>
              <a:t>selection inputs </a:t>
            </a:r>
            <a:r>
              <a:rPr lang="en-US" dirty="0"/>
              <a:t>in the unit, and their combined value specifies a control word . The 14-bit control word is defined in the fig. b. It consists of four fields. Three fields contain three bit each , and one has five bits. The three bit of SELA select a source register for the A input of the ALU. the three bits of SELD select a destination </a:t>
            </a:r>
            <a:r>
              <a:rPr lang="en-US" dirty="0" smtClean="0"/>
              <a:t>register </a:t>
            </a:r>
            <a:r>
              <a:rPr lang="en-US" dirty="0"/>
              <a:t>for the B input of the ALU. The three bits of SELD select a destination register using the decoder and its seven load outputs. The five bits of OPR select one of the operations in the ALU. The 14- bit control word when applied to the selection inputs specify a particular </a:t>
            </a:r>
            <a:r>
              <a:rPr lang="en-US" dirty="0" err="1"/>
              <a:t>microoperation</a:t>
            </a:r>
            <a:r>
              <a:rPr lang="en-US" dirty="0"/>
              <a:t>. </a:t>
            </a:r>
          </a:p>
          <a:p>
            <a:endParaRPr lang="en-IN" dirty="0"/>
          </a:p>
        </p:txBody>
      </p:sp>
      <p:sp>
        <p:nvSpPr>
          <p:cNvPr id="3" name="Title 2"/>
          <p:cNvSpPr>
            <a:spLocks noGrp="1"/>
          </p:cNvSpPr>
          <p:nvPr>
            <p:ph type="title"/>
          </p:nvPr>
        </p:nvSpPr>
        <p:spPr/>
        <p:txBody>
          <a:bodyPr/>
          <a:lstStyle/>
          <a:p>
            <a:r>
              <a:rPr lang="en-IN" dirty="0" smtClean="0"/>
              <a:t>Control Word</a:t>
            </a:r>
            <a:endParaRPr lang="en-IN" dirty="0"/>
          </a:p>
        </p:txBody>
      </p:sp>
    </p:spTree>
    <p:extLst>
      <p:ext uri="{BB962C8B-B14F-4D97-AF65-F5344CB8AC3E}">
        <p14:creationId xmlns:p14="http://schemas.microsoft.com/office/powerpoint/2010/main" val="2427386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Current Instruction Register (CIR): It stores the most recently fetched instructions while it is waiting to be coded and executed. </a:t>
            </a:r>
          </a:p>
          <a:p>
            <a:endParaRPr lang="en-US" dirty="0"/>
          </a:p>
          <a:p>
            <a:r>
              <a:rPr lang="en-US" dirty="0"/>
              <a:t>Instruction Buffer Register (IBR): The instruction that is not to be executed immediately is placed in the instruction buffer register IBR</a:t>
            </a:r>
          </a:p>
          <a:p>
            <a:r>
              <a:rPr lang="en-US" dirty="0" smtClean="0"/>
              <a:t>Input/output </a:t>
            </a:r>
            <a:r>
              <a:rPr lang="en-US" dirty="0"/>
              <a:t>Devices </a:t>
            </a:r>
            <a:r>
              <a:rPr lang="en-US" dirty="0" smtClean="0"/>
              <a:t>:</a:t>
            </a:r>
            <a:endParaRPr lang="en-US" dirty="0"/>
          </a:p>
          <a:p>
            <a:r>
              <a:rPr lang="en-US" dirty="0"/>
              <a:t>Program or data is read into main memory from the input device or secondary storage under the control of CPU input instruction. </a:t>
            </a:r>
            <a:r>
              <a:rPr lang="en-US" dirty="0" smtClean="0"/>
              <a:t>Output devices are used for display.</a:t>
            </a:r>
            <a:endParaRPr lang="en-US" dirty="0"/>
          </a:p>
          <a:p>
            <a:endParaRPr lang="en-US" dirty="0"/>
          </a:p>
          <a:p>
            <a:pPr marL="109728" indent="0">
              <a:buNone/>
            </a:pPr>
            <a:endParaRPr lang="en-US" dirty="0"/>
          </a:p>
        </p:txBody>
      </p:sp>
      <p:sp>
        <p:nvSpPr>
          <p:cNvPr id="3" name="Title 2"/>
          <p:cNvSpPr>
            <a:spLocks noGrp="1"/>
          </p:cNvSpPr>
          <p:nvPr>
            <p:ph type="title"/>
          </p:nvPr>
        </p:nvSpPr>
        <p:spPr/>
        <p:txBody>
          <a:bodyPr>
            <a:normAutofit/>
          </a:bodyPr>
          <a:lstStyle/>
          <a:p>
            <a:r>
              <a:rPr lang="en-IN" sz="3700" dirty="0"/>
              <a:t>Von Neumann Architecture</a:t>
            </a:r>
          </a:p>
        </p:txBody>
      </p:sp>
    </p:spTree>
    <p:extLst>
      <p:ext uri="{BB962C8B-B14F-4D97-AF65-F5344CB8AC3E}">
        <p14:creationId xmlns:p14="http://schemas.microsoft.com/office/powerpoint/2010/main" val="353744064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The ALU provides arithmetic and logic operations. In addition, the CPU must provide shift operations. The shifter may be placed in the input of the ALU to provide a </a:t>
            </a:r>
            <a:r>
              <a:rPr lang="en-US" dirty="0" err="1"/>
              <a:t>preshift</a:t>
            </a:r>
            <a:r>
              <a:rPr lang="en-US" dirty="0"/>
              <a:t> capability, or at the output of the ALU to provide </a:t>
            </a:r>
            <a:r>
              <a:rPr lang="en-US" dirty="0" smtClean="0"/>
              <a:t>post shifting </a:t>
            </a:r>
            <a:r>
              <a:rPr lang="en-US" dirty="0"/>
              <a:t>capability. In some cases, the shift operations are included with the ALU. An arithmetic logic and shift unit was designed in Sec. 4-7. The </a:t>
            </a:r>
            <a:r>
              <a:rPr lang="en-US" dirty="0" smtClean="0"/>
              <a:t>function </a:t>
            </a:r>
            <a:r>
              <a:rPr lang="en-US" dirty="0"/>
              <a:t>table for this ALU is listed in Table 4-8. The encoding of the ALU operations for the CPU is taken from Sec.4-7 and is specified in Table 8-2. The OPR field has five bits and each operation is designated with a symbolic name. </a:t>
            </a:r>
          </a:p>
          <a:p>
            <a:endParaRPr lang="en-IN" dirty="0"/>
          </a:p>
        </p:txBody>
      </p:sp>
      <p:sp>
        <p:nvSpPr>
          <p:cNvPr id="3" name="Title 2"/>
          <p:cNvSpPr>
            <a:spLocks noGrp="1"/>
          </p:cNvSpPr>
          <p:nvPr>
            <p:ph type="title"/>
          </p:nvPr>
        </p:nvSpPr>
        <p:spPr/>
        <p:txBody>
          <a:bodyPr/>
          <a:lstStyle/>
          <a:p>
            <a:r>
              <a:rPr lang="en-IN" dirty="0" smtClean="0"/>
              <a:t>ALU</a:t>
            </a:r>
            <a:endParaRPr lang="en-IN" dirty="0"/>
          </a:p>
        </p:txBody>
      </p:sp>
    </p:spTree>
    <p:extLst>
      <p:ext uri="{BB962C8B-B14F-4D97-AF65-F5344CB8AC3E}">
        <p14:creationId xmlns:p14="http://schemas.microsoft.com/office/powerpoint/2010/main" val="409185425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a:t>A useful feature that is included in the CPU of most computers is a stack or last-in, first-out (LIFO) list. A stack is a storage device that stores information in such a manner that the item stored last is the first item retrieved. The operation of a stack can be compared to a stack of trays. The last tray placed on top of the stack is the first to be taken off. </a:t>
            </a:r>
          </a:p>
          <a:p>
            <a:r>
              <a:rPr lang="en-US" dirty="0"/>
              <a:t> The stack in digital computers is essentially a memory unit with an address register that can count only ( after  an </a:t>
            </a:r>
            <a:r>
              <a:rPr lang="en-US" dirty="0" err="1"/>
              <a:t>inital</a:t>
            </a:r>
            <a:r>
              <a:rPr lang="en-US" dirty="0"/>
              <a:t> value is loaded into it ). The register that holds the address for the stack is called  a stack pointer (SP ) because its value always points at the top item in the stack. Contrary to a stack of trays where the tray itself may be taken out or inserted, the physical registers of a stack are always available for reading or writing. It is the content of the word that is inserted or deleted. </a:t>
            </a:r>
          </a:p>
          <a:p>
            <a:endParaRPr lang="en-IN" dirty="0"/>
          </a:p>
        </p:txBody>
      </p:sp>
      <p:sp>
        <p:nvSpPr>
          <p:cNvPr id="3" name="Title 2"/>
          <p:cNvSpPr>
            <a:spLocks noGrp="1"/>
          </p:cNvSpPr>
          <p:nvPr>
            <p:ph type="title"/>
          </p:nvPr>
        </p:nvSpPr>
        <p:spPr/>
        <p:txBody>
          <a:bodyPr/>
          <a:lstStyle/>
          <a:p>
            <a:r>
              <a:rPr lang="en-IN" dirty="0" smtClean="0"/>
              <a:t>Stack Organization</a:t>
            </a:r>
            <a:endParaRPr lang="en-IN" dirty="0"/>
          </a:p>
        </p:txBody>
      </p:sp>
    </p:spTree>
    <p:extLst>
      <p:ext uri="{BB962C8B-B14F-4D97-AF65-F5344CB8AC3E}">
        <p14:creationId xmlns:p14="http://schemas.microsoft.com/office/powerpoint/2010/main" val="77033200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The two operations of a stack are the insertion and deletion of items. The operation of insertion is called push ( or push-down ) because it can be thought of as the result of pushing a new item on top. The operation of deletion is called pop ( or pop-up ) because it can be thought of as the result of removing one item so that the stack pops up. However, nothing is pushed or popped in a computer stack.' The operations are simulated by incrementing or decrementing the stack pointer register</a:t>
            </a:r>
          </a:p>
          <a:p>
            <a:endParaRPr lang="en-IN"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176689250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a:t>The computers, present in the early days of computer history, had accumulator based CPUs. In this type of CPU organization, the accumulator register is used implicitly for processing all instructions of a program and store the results into the accumulator. The instruction format that is used by this CPU </a:t>
            </a:r>
            <a:r>
              <a:rPr lang="en-US" dirty="0" err="1"/>
              <a:t>Organisation</a:t>
            </a:r>
            <a:r>
              <a:rPr lang="en-US" dirty="0"/>
              <a:t> is One address field. Due to this the CPU is known as One Address Machine.</a:t>
            </a:r>
          </a:p>
          <a:p>
            <a:r>
              <a:rPr lang="en-US" dirty="0"/>
              <a:t>The main points about Single Accumulator based CPU </a:t>
            </a:r>
            <a:r>
              <a:rPr lang="en-US" dirty="0" err="1"/>
              <a:t>Organisation</a:t>
            </a:r>
            <a:r>
              <a:rPr lang="en-US" dirty="0"/>
              <a:t> are:</a:t>
            </a:r>
          </a:p>
          <a:p>
            <a:r>
              <a:rPr lang="en-US" dirty="0"/>
              <a:t>In this CPU Organization, the first ALU operand is always stored into the Accumulator and the second operand is present either in Registers or in the Memory.</a:t>
            </a:r>
          </a:p>
          <a:p>
            <a:r>
              <a:rPr lang="en-US" dirty="0"/>
              <a:t>Accumulator is the default address thus after data manipulation the results are stored into the accumulator.</a:t>
            </a:r>
          </a:p>
          <a:p>
            <a:r>
              <a:rPr lang="en-US" dirty="0"/>
              <a:t>One address instruction is used in this type of organization.</a:t>
            </a:r>
          </a:p>
          <a:p>
            <a:endParaRPr lang="en-US" dirty="0"/>
          </a:p>
          <a:p>
            <a:endParaRPr lang="en-IN" dirty="0"/>
          </a:p>
        </p:txBody>
      </p:sp>
      <p:sp>
        <p:nvSpPr>
          <p:cNvPr id="3" name="Title 2"/>
          <p:cNvSpPr>
            <a:spLocks noGrp="1"/>
          </p:cNvSpPr>
          <p:nvPr>
            <p:ph type="title"/>
          </p:nvPr>
        </p:nvSpPr>
        <p:spPr/>
        <p:txBody>
          <a:bodyPr/>
          <a:lstStyle/>
          <a:p>
            <a:r>
              <a:rPr lang="en-IN" dirty="0" smtClean="0"/>
              <a:t>Accumulator</a:t>
            </a:r>
            <a:endParaRPr lang="en-IN" dirty="0"/>
          </a:p>
        </p:txBody>
      </p:sp>
    </p:spTree>
    <p:extLst>
      <p:ext uri="{BB962C8B-B14F-4D97-AF65-F5344CB8AC3E}">
        <p14:creationId xmlns:p14="http://schemas.microsoft.com/office/powerpoint/2010/main" val="303526414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One Address Instructions –</a:t>
            </a:r>
            <a:br>
              <a:rPr lang="en-US" dirty="0"/>
            </a:br>
            <a:r>
              <a:rPr lang="en-US" dirty="0"/>
              <a:t>This use a implied ACCUMULATOR register for data </a:t>
            </a:r>
            <a:r>
              <a:rPr lang="en-US" dirty="0" smtClean="0"/>
              <a:t>manipulation. One </a:t>
            </a:r>
            <a:r>
              <a:rPr lang="en-US" dirty="0"/>
              <a:t>operand is in accumulator and other is in register or memory </a:t>
            </a:r>
            <a:r>
              <a:rPr lang="en-US" dirty="0" smtClean="0"/>
              <a:t>location. Implied </a:t>
            </a:r>
            <a:r>
              <a:rPr lang="en-US" dirty="0"/>
              <a:t>means that the CPU already know that one operand is in accumulator so there is no need to specify it.</a:t>
            </a:r>
          </a:p>
          <a:p>
            <a:endParaRPr lang="en-IN" dirty="0"/>
          </a:p>
        </p:txBody>
      </p:sp>
      <p:sp>
        <p:nvSpPr>
          <p:cNvPr id="3" name="Title 2"/>
          <p:cNvSpPr>
            <a:spLocks noGrp="1"/>
          </p:cNvSpPr>
          <p:nvPr>
            <p:ph type="title"/>
          </p:nvPr>
        </p:nvSpPr>
        <p:spPr/>
        <p:txBody>
          <a:bodyPr/>
          <a:lstStyle/>
          <a:p>
            <a:r>
              <a:rPr lang="en-IN" dirty="0" smtClean="0"/>
              <a:t>One Address Accumulator</a:t>
            </a:r>
            <a:endParaRPr lang="en-IN" dirty="0"/>
          </a:p>
        </p:txBody>
      </p:sp>
    </p:spTree>
    <p:extLst>
      <p:ext uri="{BB962C8B-B14F-4D97-AF65-F5344CB8AC3E}">
        <p14:creationId xmlns:p14="http://schemas.microsoft.com/office/powerpoint/2010/main" val="340318669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92691"/>
            <a:ext cx="8229600" cy="4102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556235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This is common in commercial </a:t>
            </a:r>
            <a:r>
              <a:rPr lang="en-US" dirty="0" err="1"/>
              <a:t>computers.Here</a:t>
            </a:r>
            <a:r>
              <a:rPr lang="en-US" dirty="0"/>
              <a:t> two address can be specified in the </a:t>
            </a:r>
            <a:r>
              <a:rPr lang="en-US" dirty="0" err="1"/>
              <a:t>instruction.Unlike</a:t>
            </a:r>
            <a:r>
              <a:rPr lang="en-US" dirty="0"/>
              <a:t> earlier in one address instruction the result was stored in accumulator here result cab be stored at different location rather than just accumulator, but require more number of bit to represent address.</a:t>
            </a:r>
          </a:p>
          <a:p>
            <a:endParaRPr lang="en-IN" dirty="0"/>
          </a:p>
        </p:txBody>
      </p:sp>
      <p:sp>
        <p:nvSpPr>
          <p:cNvPr id="3" name="Title 2"/>
          <p:cNvSpPr>
            <a:spLocks noGrp="1"/>
          </p:cNvSpPr>
          <p:nvPr>
            <p:ph type="title"/>
          </p:nvPr>
        </p:nvSpPr>
        <p:spPr/>
        <p:txBody>
          <a:bodyPr/>
          <a:lstStyle/>
          <a:p>
            <a:r>
              <a:rPr lang="en-IN" dirty="0" smtClean="0"/>
              <a:t>Two Address Instruction</a:t>
            </a:r>
            <a:endParaRPr lang="en-IN" dirty="0"/>
          </a:p>
        </p:txBody>
      </p:sp>
    </p:spTree>
    <p:extLst>
      <p:ext uri="{BB962C8B-B14F-4D97-AF65-F5344CB8AC3E}">
        <p14:creationId xmlns:p14="http://schemas.microsoft.com/office/powerpoint/2010/main" val="78698583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628800"/>
            <a:ext cx="8229600" cy="2908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547350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11968"/>
          </a:xfrm>
        </p:spPr>
        <p:txBody>
          <a:bodyPr>
            <a:normAutofit lnSpcReduction="10000"/>
          </a:bodyPr>
          <a:lstStyle/>
          <a:p>
            <a:r>
              <a:rPr lang="en-US" dirty="0"/>
              <a:t>This has three address field to specify a register or a memory location. Program created are much short in size but number of bits per instruction increase. These instructions make creation of program much easier but it does not mean that program will run much faster because now instruction only contain more information but each micro operation (changing content of register, loading address in address bus etc.) will be performed in one cycle only.</a:t>
            </a:r>
          </a:p>
          <a:p>
            <a:endParaRPr lang="en-IN" dirty="0"/>
          </a:p>
        </p:txBody>
      </p:sp>
      <p:sp>
        <p:nvSpPr>
          <p:cNvPr id="3" name="Title 2"/>
          <p:cNvSpPr>
            <a:spLocks noGrp="1"/>
          </p:cNvSpPr>
          <p:nvPr>
            <p:ph type="title"/>
          </p:nvPr>
        </p:nvSpPr>
        <p:spPr/>
        <p:txBody>
          <a:bodyPr/>
          <a:lstStyle/>
          <a:p>
            <a:r>
              <a:rPr lang="en-IN" dirty="0" smtClean="0"/>
              <a:t>Three Address Instruction</a:t>
            </a:r>
            <a:endParaRPr lang="en-IN" dirty="0"/>
          </a:p>
        </p:txBody>
      </p:sp>
    </p:spTree>
    <p:extLst>
      <p:ext uri="{BB962C8B-B14F-4D97-AF65-F5344CB8AC3E}">
        <p14:creationId xmlns:p14="http://schemas.microsoft.com/office/powerpoint/2010/main" val="277551423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91680" y="2348880"/>
            <a:ext cx="6264696" cy="1944217"/>
          </a:xfrm>
        </p:spPr>
        <p:txBody>
          <a:bodyPr>
            <a:normAutofit/>
          </a:bodyPr>
          <a:lstStyle/>
          <a:p>
            <a:pPr marL="109728" indent="0">
              <a:buNone/>
            </a:pPr>
            <a:r>
              <a:rPr lang="en-IN" sz="6000" b="1" u="sng" dirty="0" smtClean="0">
                <a:effectLst>
                  <a:outerShdw blurRad="38100" dist="38100" dir="2700000" algn="tl">
                    <a:srgbClr val="000000">
                      <a:alpha val="43137"/>
                    </a:srgbClr>
                  </a:outerShdw>
                </a:effectLst>
              </a:rPr>
              <a:t>3. Control Unit</a:t>
            </a:r>
            <a:endParaRPr lang="en-IN" sz="6000"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082310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Vonn Neumann Architecture</a:t>
            </a:r>
            <a:endParaRPr lang="en-IN" dirty="0"/>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6784" y="1927353"/>
            <a:ext cx="6090432" cy="3633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003141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196752"/>
            <a:ext cx="8229600" cy="5764096"/>
          </a:xfrm>
        </p:spPr>
        <p:txBody>
          <a:bodyPr>
            <a:normAutofit fontScale="70000" lnSpcReduction="20000"/>
          </a:bodyPr>
          <a:lstStyle/>
          <a:p>
            <a:r>
              <a:rPr lang="en-US" dirty="0"/>
              <a:t>Computer perform task on the basis of instruction provided. </a:t>
            </a:r>
          </a:p>
          <a:p>
            <a:r>
              <a:rPr lang="en-US" dirty="0"/>
              <a:t>A instruction in computer comprises of groups called fields. </a:t>
            </a:r>
          </a:p>
          <a:p>
            <a:r>
              <a:rPr lang="en-US" dirty="0"/>
              <a:t>These field contains different information as for computers every thing is in 0 and 1 </a:t>
            </a:r>
          </a:p>
          <a:p>
            <a:r>
              <a:rPr lang="en-US" dirty="0"/>
              <a:t>The most common fields are:</a:t>
            </a:r>
          </a:p>
          <a:p>
            <a:r>
              <a:rPr lang="en-US" dirty="0"/>
              <a:t>Operation field which specifies the operation to be performed like addition. </a:t>
            </a:r>
          </a:p>
          <a:p>
            <a:r>
              <a:rPr lang="en-US" dirty="0"/>
              <a:t>Address field which contain the location of operand, i.e., register or memory location. </a:t>
            </a:r>
          </a:p>
          <a:p>
            <a:r>
              <a:rPr lang="en-US" dirty="0"/>
              <a:t>Mode field which specifies how operand is to be founded. </a:t>
            </a:r>
          </a:p>
          <a:p>
            <a:endParaRPr lang="en-US" dirty="0"/>
          </a:p>
          <a:p>
            <a:r>
              <a:rPr lang="en-US" dirty="0"/>
              <a:t>A instruction is of various length depending upon the number of addresses it contain. Generally CPU organization are of three types on the basis of number of address fields:</a:t>
            </a:r>
          </a:p>
          <a:p>
            <a:r>
              <a:rPr lang="en-US" dirty="0"/>
              <a:t>Single Accumulator organization </a:t>
            </a:r>
          </a:p>
          <a:p>
            <a:r>
              <a:rPr lang="en-US" dirty="0"/>
              <a:t>General register organization </a:t>
            </a:r>
          </a:p>
          <a:p>
            <a:r>
              <a:rPr lang="en-US" dirty="0"/>
              <a:t>Stack organization </a:t>
            </a:r>
          </a:p>
          <a:p>
            <a:endParaRPr lang="en-IN" dirty="0"/>
          </a:p>
        </p:txBody>
      </p:sp>
      <p:sp>
        <p:nvSpPr>
          <p:cNvPr id="3" name="Title 2"/>
          <p:cNvSpPr>
            <a:spLocks noGrp="1"/>
          </p:cNvSpPr>
          <p:nvPr>
            <p:ph type="title"/>
          </p:nvPr>
        </p:nvSpPr>
        <p:spPr/>
        <p:txBody>
          <a:bodyPr>
            <a:normAutofit/>
          </a:bodyPr>
          <a:lstStyle/>
          <a:p>
            <a:r>
              <a:rPr lang="en-IN" sz="3700" dirty="0" smtClean="0"/>
              <a:t>Introduction to Word Format</a:t>
            </a:r>
            <a:endParaRPr lang="en-IN" sz="3700" dirty="0"/>
          </a:p>
        </p:txBody>
      </p:sp>
    </p:spTree>
    <p:extLst>
      <p:ext uri="{BB962C8B-B14F-4D97-AF65-F5344CB8AC3E}">
        <p14:creationId xmlns:p14="http://schemas.microsoft.com/office/powerpoint/2010/main" val="360738285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Step 1: The address in the program counter is moved to the memory address register(MAR), as this is the only register which is connected to address lines of the system bus.</a:t>
            </a:r>
          </a:p>
          <a:p>
            <a:endParaRPr lang="en-US" dirty="0"/>
          </a:p>
          <a:p>
            <a:endParaRPr lang="en-US" dirty="0"/>
          </a:p>
          <a:p>
            <a:endParaRPr lang="en-IN" dirty="0"/>
          </a:p>
        </p:txBody>
      </p:sp>
      <p:sp>
        <p:nvSpPr>
          <p:cNvPr id="3" name="Title 2"/>
          <p:cNvSpPr>
            <a:spLocks noGrp="1"/>
          </p:cNvSpPr>
          <p:nvPr>
            <p:ph type="title"/>
          </p:nvPr>
        </p:nvSpPr>
        <p:spPr/>
        <p:txBody>
          <a:bodyPr/>
          <a:lstStyle/>
          <a:p>
            <a:r>
              <a:rPr lang="en-IN" dirty="0" smtClean="0"/>
              <a:t>Fetch Cycle</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276" y="3269109"/>
            <a:ext cx="6248400"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714120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404665"/>
            <a:ext cx="8229600" cy="4032448"/>
          </a:xfrm>
        </p:spPr>
        <p:txBody>
          <a:bodyPr/>
          <a:lstStyle/>
          <a:p>
            <a:r>
              <a:rPr lang="en-US" dirty="0"/>
              <a:t>Step 2: The address in MAR is placed on the address bus, now the control unit issues a READ command on the control bus, and the result appears on the data bus and is then copied into the memory buffer register(MBR). Program counter is incremented by one, to get ready for the next instruction.(These two action can be performed simultaneously to save time)</a:t>
            </a:r>
          </a:p>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0263" y="3995936"/>
            <a:ext cx="5773737"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663125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Step 3: The content of the MBR is moved to the instruction register(IR</a:t>
            </a: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480444"/>
            <a:ext cx="5535613"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842733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Step 1: The address portion of IR is loaded into the MAR.</a:t>
            </a:r>
          </a:p>
          <a:p>
            <a:r>
              <a:rPr lang="en-US" dirty="0"/>
              <a:t>Step 2: The address field of the IR is updated from the MBR, so the reference memory location is read.</a:t>
            </a:r>
          </a:p>
          <a:p>
            <a:r>
              <a:rPr lang="en-US" dirty="0"/>
              <a:t>Step 3: Now, the contents of R and MBR are added by the ALU.</a:t>
            </a:r>
          </a:p>
          <a:p>
            <a:endParaRPr lang="en-IN" dirty="0"/>
          </a:p>
        </p:txBody>
      </p:sp>
      <p:sp>
        <p:nvSpPr>
          <p:cNvPr id="3" name="Title 2"/>
          <p:cNvSpPr>
            <a:spLocks noGrp="1"/>
          </p:cNvSpPr>
          <p:nvPr>
            <p:ph type="title"/>
          </p:nvPr>
        </p:nvSpPr>
        <p:spPr/>
        <p:txBody>
          <a:bodyPr/>
          <a:lstStyle/>
          <a:p>
            <a:r>
              <a:rPr lang="en-IN" dirty="0" smtClean="0"/>
              <a:t>Execute Cycle</a:t>
            </a:r>
            <a:endParaRPr lang="en-IN" dirty="0"/>
          </a:p>
        </p:txBody>
      </p:sp>
    </p:spTree>
    <p:extLst>
      <p:ext uri="{BB962C8B-B14F-4D97-AF65-F5344CB8AC3E}">
        <p14:creationId xmlns:p14="http://schemas.microsoft.com/office/powerpoint/2010/main" val="159500480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8840"/>
            <a:ext cx="8229600" cy="4018451"/>
          </a:xfrm>
        </p:spPr>
        <p:txBody>
          <a:bodyPr/>
          <a:lstStyle/>
          <a:p>
            <a:r>
              <a:rPr lang="en-US" dirty="0"/>
              <a:t>The ALU is a digital circuit that provides arithmetic and logic operation. It is the fundamental building block of central processing unit of a </a:t>
            </a:r>
            <a:r>
              <a:rPr lang="en-US" dirty="0" smtClean="0"/>
              <a:t>computer.</a:t>
            </a:r>
            <a:endParaRPr lang="en-IN" dirty="0"/>
          </a:p>
        </p:txBody>
      </p:sp>
      <p:sp>
        <p:nvSpPr>
          <p:cNvPr id="3" name="Title 2"/>
          <p:cNvSpPr>
            <a:spLocks noGrp="1"/>
          </p:cNvSpPr>
          <p:nvPr>
            <p:ph type="title"/>
          </p:nvPr>
        </p:nvSpPr>
        <p:spPr/>
        <p:txBody>
          <a:bodyPr>
            <a:normAutofit fontScale="90000"/>
          </a:bodyPr>
          <a:lstStyle/>
          <a:p>
            <a:r>
              <a:rPr lang="en-IN" dirty="0" smtClean="0"/>
              <a:t>Control of Arithmetic Operations</a:t>
            </a:r>
            <a:endParaRPr lang="en-IN" dirty="0"/>
          </a:p>
        </p:txBody>
      </p:sp>
    </p:spTree>
    <p:extLst>
      <p:ext uri="{BB962C8B-B14F-4D97-AF65-F5344CB8AC3E}">
        <p14:creationId xmlns:p14="http://schemas.microsoft.com/office/powerpoint/2010/main" val="413986131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260040"/>
          </a:xfrm>
        </p:spPr>
        <p:txBody>
          <a:bodyPr>
            <a:normAutofit fontScale="77500" lnSpcReduction="20000"/>
          </a:bodyPr>
          <a:lstStyle/>
          <a:p>
            <a:r>
              <a:rPr lang="en-US" dirty="0"/>
              <a:t>In early computers “BUS” were parallel electrical wires with multiple hardware connections.</a:t>
            </a:r>
          </a:p>
          <a:p>
            <a:r>
              <a:rPr lang="en-US" dirty="0"/>
              <a:t>Therefore a bus is communication system that transfers data between component inside a computer, or between computers. It includes hardware components like wires, optical fibers, </a:t>
            </a:r>
            <a:r>
              <a:rPr lang="en-US" dirty="0" err="1"/>
              <a:t>etc</a:t>
            </a:r>
            <a:r>
              <a:rPr lang="en-US" dirty="0"/>
              <a:t> and software, including communication protocols. </a:t>
            </a:r>
          </a:p>
          <a:p>
            <a:r>
              <a:rPr lang="en-US" dirty="0"/>
              <a:t>The Registers, ALU and the interconnecting BUS are collectively referred as data path.</a:t>
            </a:r>
          </a:p>
          <a:p>
            <a:endParaRPr lang="en-US" dirty="0"/>
          </a:p>
          <a:p>
            <a:r>
              <a:rPr lang="en-US" dirty="0"/>
              <a:t>Types of bus are:</a:t>
            </a:r>
          </a:p>
          <a:p>
            <a:r>
              <a:rPr lang="en-US" dirty="0"/>
              <a:t>Address bus: The buses which are used to carry address. </a:t>
            </a:r>
          </a:p>
          <a:p>
            <a:r>
              <a:rPr lang="en-US" dirty="0"/>
              <a:t>Data bus: The buses which are used to carry data. </a:t>
            </a:r>
          </a:p>
          <a:p>
            <a:r>
              <a:rPr lang="en-US" dirty="0"/>
              <a:t>Control bus: If the bus is carrying control signals . </a:t>
            </a:r>
          </a:p>
          <a:p>
            <a:r>
              <a:rPr lang="en-US" dirty="0"/>
              <a:t>Power bus: If it is carrying clock pulse, power signals it is known as power bus, and so on. </a:t>
            </a:r>
          </a:p>
          <a:p>
            <a:endParaRPr lang="en-US" dirty="0"/>
          </a:p>
          <a:p>
            <a:endParaRPr lang="en-IN" dirty="0"/>
          </a:p>
        </p:txBody>
      </p:sp>
      <p:sp>
        <p:nvSpPr>
          <p:cNvPr id="3" name="Title 2"/>
          <p:cNvSpPr>
            <a:spLocks noGrp="1"/>
          </p:cNvSpPr>
          <p:nvPr>
            <p:ph type="title"/>
          </p:nvPr>
        </p:nvSpPr>
        <p:spPr/>
        <p:txBody>
          <a:bodyPr/>
          <a:lstStyle/>
          <a:p>
            <a:r>
              <a:rPr lang="en-IN" dirty="0" smtClean="0"/>
              <a:t>BUS</a:t>
            </a:r>
            <a:endParaRPr lang="en-IN" dirty="0"/>
          </a:p>
        </p:txBody>
      </p:sp>
    </p:spTree>
    <p:extLst>
      <p:ext uri="{BB962C8B-B14F-4D97-AF65-F5344CB8AC3E}">
        <p14:creationId xmlns:p14="http://schemas.microsoft.com/office/powerpoint/2010/main" val="287065189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a:t>Program Counter –</a:t>
            </a:r>
            <a:br>
              <a:rPr lang="en-US" dirty="0"/>
            </a:br>
            <a:r>
              <a:rPr lang="en-US" dirty="0"/>
              <a:t>A program counter (PC) is a CPU register in the computer processor which has the address of the next instruction to be executed from memory. As each instruction gets fetched, the program counter increases its stored value by 1. It is a digital counter needed for faster execution of tasks as well as for tracking the current execution point. </a:t>
            </a:r>
          </a:p>
          <a:p>
            <a:endParaRPr lang="en-US" dirty="0"/>
          </a:p>
          <a:p>
            <a:r>
              <a:rPr lang="en-US" dirty="0"/>
              <a:t>Instruction Register –</a:t>
            </a:r>
            <a:br>
              <a:rPr lang="en-US" dirty="0"/>
            </a:br>
            <a:r>
              <a:rPr lang="en-US" dirty="0"/>
              <a:t>In computing, an instruction register (IR) is the part of a CPU’s control unit that holds the instruction currently being executed or decoded. An instruction register is the part of a CPU’s control unit that holds the instruction currently being executed or decoded. Instruction register specifically holds the instruction and provides it to instruction decoder circuit</a:t>
            </a:r>
            <a:endParaRPr lang="en-IN" dirty="0"/>
          </a:p>
        </p:txBody>
      </p:sp>
      <p:sp>
        <p:nvSpPr>
          <p:cNvPr id="3" name="Title 2"/>
          <p:cNvSpPr>
            <a:spLocks noGrp="1"/>
          </p:cNvSpPr>
          <p:nvPr>
            <p:ph type="title"/>
          </p:nvPr>
        </p:nvSpPr>
        <p:spPr/>
        <p:txBody>
          <a:bodyPr/>
          <a:lstStyle/>
          <a:p>
            <a:r>
              <a:rPr lang="en-IN" dirty="0" smtClean="0"/>
              <a:t>BUS</a:t>
            </a:r>
            <a:endParaRPr lang="en-IN" dirty="0"/>
          </a:p>
        </p:txBody>
      </p:sp>
    </p:spTree>
    <p:extLst>
      <p:ext uri="{BB962C8B-B14F-4D97-AF65-F5344CB8AC3E}">
        <p14:creationId xmlns:p14="http://schemas.microsoft.com/office/powerpoint/2010/main" val="333048820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a:t>Memory Address Register –</a:t>
            </a:r>
            <a:br>
              <a:rPr lang="en-US" dirty="0"/>
            </a:br>
            <a:r>
              <a:rPr lang="en-US" dirty="0"/>
              <a:t>The Memory Address Register (MAR) is the CPU register that either stores the memory address from which data will be fetched from the CPU, or the address to which data will be sent and stored. It is a temporary storage component in the CPU(central processing unit) which temporarily stores the address (location) of the data sent by the memory unit until the instruction for the particular data is executed. </a:t>
            </a:r>
          </a:p>
          <a:p>
            <a:endParaRPr lang="en-US" dirty="0"/>
          </a:p>
          <a:p>
            <a:r>
              <a:rPr lang="en-US" dirty="0"/>
              <a:t>Memory Data Register –</a:t>
            </a:r>
            <a:br>
              <a:rPr lang="en-US" dirty="0"/>
            </a:br>
            <a:r>
              <a:rPr lang="en-US" dirty="0"/>
              <a:t>The memory data register (MDR) is the register in a computer’s processor, or central processing unit, CPU, that stores the data being transferred to and from the immediate access storage. </a:t>
            </a:r>
            <a:r>
              <a:rPr lang="en-US" dirty="0" err="1"/>
              <a:t>Mmemory</a:t>
            </a:r>
            <a:r>
              <a:rPr lang="en-US" dirty="0"/>
              <a:t> data register (MDR) is also known as memory buffer register (MBR). </a:t>
            </a:r>
          </a:p>
          <a:p>
            <a:endParaRPr lang="en-US" dirty="0"/>
          </a:p>
          <a:p>
            <a:r>
              <a:rPr lang="en-US" dirty="0"/>
              <a:t>General Purpose Register –</a:t>
            </a:r>
            <a:br>
              <a:rPr lang="en-US" dirty="0"/>
            </a:br>
            <a:r>
              <a:rPr lang="en-US" dirty="0"/>
              <a:t>General purpose registers are used to store temporary data within the microprocessor. It is a multipurpose register. They can be used either by programmer or by a user. </a:t>
            </a:r>
          </a:p>
          <a:p>
            <a:endParaRPr lang="en-IN" dirty="0"/>
          </a:p>
        </p:txBody>
      </p:sp>
      <p:sp>
        <p:nvSpPr>
          <p:cNvPr id="3" name="Title 2"/>
          <p:cNvSpPr>
            <a:spLocks noGrp="1"/>
          </p:cNvSpPr>
          <p:nvPr>
            <p:ph type="title"/>
          </p:nvPr>
        </p:nvSpPr>
        <p:spPr/>
        <p:txBody>
          <a:bodyPr/>
          <a:lstStyle/>
          <a:p>
            <a:r>
              <a:rPr lang="en-IN" dirty="0" smtClean="0"/>
              <a:t>BUS</a:t>
            </a:r>
            <a:endParaRPr lang="en-IN" dirty="0"/>
          </a:p>
        </p:txBody>
      </p:sp>
    </p:spTree>
    <p:extLst>
      <p:ext uri="{BB962C8B-B14F-4D97-AF65-F5344CB8AC3E}">
        <p14:creationId xmlns:p14="http://schemas.microsoft.com/office/powerpoint/2010/main" val="102881305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268760"/>
            <a:ext cx="8784976" cy="5589240"/>
          </a:xfrm>
        </p:spPr>
        <p:txBody>
          <a:bodyPr>
            <a:normAutofit/>
          </a:bodyPr>
          <a:lstStyle/>
          <a:p>
            <a:r>
              <a:rPr lang="en-US" dirty="0"/>
              <a:t>The control signals associated with operations are stored in special memory units inaccessible by the programmer as Control Words.</a:t>
            </a:r>
          </a:p>
          <a:p>
            <a:r>
              <a:rPr lang="en-US" dirty="0"/>
              <a:t>Control signals are generated by a program are similar to machine language programs.</a:t>
            </a:r>
          </a:p>
          <a:p>
            <a:r>
              <a:rPr lang="en-US" dirty="0"/>
              <a:t>Micro-programmed control unit is slower in speed because of the time it takes to fetch microinstructions from the control memory.</a:t>
            </a:r>
          </a:p>
          <a:p>
            <a:endParaRPr lang="en-US" dirty="0"/>
          </a:p>
        </p:txBody>
      </p:sp>
      <p:sp>
        <p:nvSpPr>
          <p:cNvPr id="3" name="Title 2"/>
          <p:cNvSpPr>
            <a:spLocks noGrp="1"/>
          </p:cNvSpPr>
          <p:nvPr>
            <p:ph type="title"/>
          </p:nvPr>
        </p:nvSpPr>
        <p:spPr/>
        <p:txBody>
          <a:bodyPr/>
          <a:lstStyle/>
          <a:p>
            <a:r>
              <a:rPr lang="en-IN" dirty="0" smtClean="0"/>
              <a:t>Micro Programming Concepts</a:t>
            </a:r>
            <a:endParaRPr lang="en-IN" dirty="0"/>
          </a:p>
        </p:txBody>
      </p:sp>
    </p:spTree>
    <p:extLst>
      <p:ext uri="{BB962C8B-B14F-4D97-AF65-F5344CB8AC3E}">
        <p14:creationId xmlns:p14="http://schemas.microsoft.com/office/powerpoint/2010/main" val="9452612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199</TotalTime>
  <Words>6035</Words>
  <Application>Microsoft Office PowerPoint</Application>
  <PresentationFormat>On-screen Show (4:3)</PresentationFormat>
  <Paragraphs>372</Paragraphs>
  <Slides>100</Slides>
  <Notes>0</Notes>
  <HiddenSlides>0</HiddenSlides>
  <MMClips>0</MMClips>
  <ScaleCrop>false</ScaleCrop>
  <HeadingPairs>
    <vt:vector size="4" baseType="variant">
      <vt:variant>
        <vt:lpstr>Theme</vt:lpstr>
      </vt:variant>
      <vt:variant>
        <vt:i4>1</vt:i4>
      </vt:variant>
      <vt:variant>
        <vt:lpstr>Slide Titles</vt:lpstr>
      </vt:variant>
      <vt:variant>
        <vt:i4>100</vt:i4>
      </vt:variant>
    </vt:vector>
  </HeadingPairs>
  <TitlesOfParts>
    <vt:vector size="101" baseType="lpstr">
      <vt:lpstr>Concourse</vt:lpstr>
      <vt:lpstr>INTERNATIONAL INSTITUTE OF PROFFESIONAL STUDIES  -DAVV </vt:lpstr>
      <vt:lpstr>PowerPoint Presentation</vt:lpstr>
      <vt:lpstr>Introduction to Computer Organization</vt:lpstr>
      <vt:lpstr>  </vt:lpstr>
      <vt:lpstr>Von Neumann Architecture </vt:lpstr>
      <vt:lpstr>Von Neumann Architecture</vt:lpstr>
      <vt:lpstr>Von Neumann Architecture</vt:lpstr>
      <vt:lpstr>Von Neumann Architecture</vt:lpstr>
      <vt:lpstr>Vonn Neumann Architecture</vt:lpstr>
      <vt:lpstr>Bus Connections</vt:lpstr>
      <vt:lpstr>INTERCONNECTION STRUCTURES </vt:lpstr>
      <vt:lpstr>PowerPoint Presentation</vt:lpstr>
      <vt:lpstr>PowerPoint Presentation</vt:lpstr>
      <vt:lpstr>PowerPoint Presentation</vt:lpstr>
      <vt:lpstr>PowerPoint Presentation</vt:lpstr>
      <vt:lpstr>PowerPoint Presentation</vt:lpstr>
      <vt:lpstr>Input /Output Organization</vt:lpstr>
      <vt:lpstr>I/O Interface</vt:lpstr>
      <vt:lpstr>PowerPoint Presentation</vt:lpstr>
      <vt:lpstr>PowerPoint Presentation</vt:lpstr>
      <vt:lpstr>Priority Interrupt  I/O</vt:lpstr>
      <vt:lpstr>Direct Memory Access </vt:lpstr>
      <vt:lpstr>PowerPoint Presentation</vt:lpstr>
      <vt:lpstr>PowerPoint Presentation</vt:lpstr>
      <vt:lpstr>I/O Processor </vt:lpstr>
      <vt:lpstr>PowerPoint Presentation</vt:lpstr>
      <vt:lpstr>Synchronous Data Transfer </vt:lpstr>
      <vt:lpstr>Asynchronous Data Transfer </vt:lpstr>
      <vt:lpstr>Strobe mechanism </vt:lpstr>
      <vt:lpstr>Peripheral Devices </vt:lpstr>
      <vt:lpstr>Keyboard </vt:lpstr>
      <vt:lpstr>Scanner</vt:lpstr>
      <vt:lpstr>PowerPoint Presentation</vt:lpstr>
      <vt:lpstr>PowerPoint Presentation</vt:lpstr>
      <vt:lpstr>Mouse</vt:lpstr>
      <vt:lpstr>Mouse</vt:lpstr>
      <vt:lpstr>Video Display </vt:lpstr>
      <vt:lpstr>Touch Screen</vt:lpstr>
      <vt:lpstr>Infrared Technology of Touch Screen</vt:lpstr>
      <vt:lpstr>PowerPoint Presentation</vt:lpstr>
      <vt:lpstr>Memory organisation  </vt:lpstr>
      <vt:lpstr>Memory Hierarchy </vt:lpstr>
      <vt:lpstr>There are basically two division : Primary and auxiliary Memory as shown below.</vt:lpstr>
      <vt:lpstr>PowerPoint Presentation</vt:lpstr>
      <vt:lpstr>PowerPoint Presentation</vt:lpstr>
      <vt:lpstr>PowerPoint Presentation</vt:lpstr>
      <vt:lpstr>Internal Memory </vt:lpstr>
      <vt:lpstr>Random Access Memory(RAM)</vt:lpstr>
      <vt:lpstr>PowerPoint Presentation</vt:lpstr>
      <vt:lpstr>Static RAM</vt:lpstr>
      <vt:lpstr>Dynamic RAM</vt:lpstr>
      <vt:lpstr>PowerPoint Presentation</vt:lpstr>
      <vt:lpstr>Read Only Memory(ROM)</vt:lpstr>
      <vt:lpstr>Types of ROM</vt:lpstr>
      <vt:lpstr>PROM  (Programmable Read Only Memory) </vt:lpstr>
      <vt:lpstr>PowerPoint Presentation</vt:lpstr>
      <vt:lpstr>EPROM</vt:lpstr>
      <vt:lpstr>PowerPoint Presentation</vt:lpstr>
      <vt:lpstr>EEPROM (Electrically Erasable Programmable Read Only Memory) </vt:lpstr>
      <vt:lpstr>External Memory</vt:lpstr>
      <vt:lpstr>Cache Memory</vt:lpstr>
      <vt:lpstr>PowerPoint Presentation</vt:lpstr>
      <vt:lpstr>Cache Memory Mapping</vt:lpstr>
      <vt:lpstr>PowerPoint Presentation</vt:lpstr>
      <vt:lpstr>Virtual Memory</vt:lpstr>
      <vt:lpstr>PowerPoint Presentation</vt:lpstr>
      <vt:lpstr>PowerPoint Presentation</vt:lpstr>
      <vt:lpstr>Secondary Memory</vt:lpstr>
      <vt:lpstr>PowerPoint Presentation</vt:lpstr>
      <vt:lpstr>Magnetic Disk</vt:lpstr>
      <vt:lpstr>CD Drive</vt:lpstr>
      <vt:lpstr>PowerPoint Presentation</vt:lpstr>
      <vt:lpstr>Magnetic Tape</vt:lpstr>
      <vt:lpstr>PowerPoint Presentation</vt:lpstr>
      <vt:lpstr>CPU</vt:lpstr>
      <vt:lpstr>General Register Organisation</vt:lpstr>
      <vt:lpstr>PowerPoint Presentation</vt:lpstr>
      <vt:lpstr>PowerPoint Presentation</vt:lpstr>
      <vt:lpstr>Control Word</vt:lpstr>
      <vt:lpstr>ALU</vt:lpstr>
      <vt:lpstr>Stack Organization</vt:lpstr>
      <vt:lpstr>PowerPoint Presentation</vt:lpstr>
      <vt:lpstr>Accumulator</vt:lpstr>
      <vt:lpstr>One Address Accumulator</vt:lpstr>
      <vt:lpstr>PowerPoint Presentation</vt:lpstr>
      <vt:lpstr>Two Address Instruction</vt:lpstr>
      <vt:lpstr>PowerPoint Presentation</vt:lpstr>
      <vt:lpstr>Three Address Instruction</vt:lpstr>
      <vt:lpstr>PowerPoint Presentation</vt:lpstr>
      <vt:lpstr>Introduction to Word Format</vt:lpstr>
      <vt:lpstr>Fetch Cycle</vt:lpstr>
      <vt:lpstr>PowerPoint Presentation</vt:lpstr>
      <vt:lpstr>PowerPoint Presentation</vt:lpstr>
      <vt:lpstr>Execute Cycle</vt:lpstr>
      <vt:lpstr>Control of Arithmetic Operations</vt:lpstr>
      <vt:lpstr>BUS</vt:lpstr>
      <vt:lpstr>BUS</vt:lpstr>
      <vt:lpstr>BUS</vt:lpstr>
      <vt:lpstr>Micro Programming Concepts</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INSTITUTE OF PROFFESIONAL STUDIES  -DAVV</dc:title>
  <dc:creator>rmp</dc:creator>
  <cp:lastModifiedBy>rmp</cp:lastModifiedBy>
  <cp:revision>26</cp:revision>
  <dcterms:created xsi:type="dcterms:W3CDTF">2019-10-23T18:18:09Z</dcterms:created>
  <dcterms:modified xsi:type="dcterms:W3CDTF">2019-10-23T21:37:21Z</dcterms:modified>
</cp:coreProperties>
</file>