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8" r:id="rId7"/>
    <p:sldId id="267" r:id="rId8"/>
    <p:sldId id="270" r:id="rId9"/>
    <p:sldId id="269" r:id="rId10"/>
    <p:sldId id="266" r:id="rId11"/>
    <p:sldId id="271" r:id="rId12"/>
    <p:sldId id="272" r:id="rId13"/>
    <p:sldId id="262" r:id="rId14"/>
    <p:sldId id="261" r:id="rId15"/>
    <p:sldId id="263" r:id="rId16"/>
    <p:sldId id="264" r:id="rId17"/>
    <p:sldId id="273" r:id="rId18"/>
    <p:sldId id="274" r:id="rId19"/>
    <p:sldId id="275" r:id="rId20"/>
    <p:sldId id="276" r:id="rId21"/>
    <p:sldId id="280" r:id="rId22"/>
    <p:sldId id="281"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86484-503B-44A8-B3BD-D390DEDBEA25}"/>
              </a:ext>
            </a:extLst>
          </p:cNvPr>
          <p:cNvSpPr>
            <a:spLocks noGrp="1"/>
          </p:cNvSpPr>
          <p:nvPr>
            <p:ph type="ctrTitle"/>
          </p:nvPr>
        </p:nvSpPr>
        <p:spPr/>
        <p:txBody>
          <a:bodyPr/>
          <a:lstStyle/>
          <a:p>
            <a:r>
              <a:rPr lang="en-US" dirty="0"/>
              <a:t>Computer fundamentals</a:t>
            </a:r>
          </a:p>
        </p:txBody>
      </p:sp>
      <p:sp>
        <p:nvSpPr>
          <p:cNvPr id="3" name="Subtitle 2">
            <a:extLst>
              <a:ext uri="{FF2B5EF4-FFF2-40B4-BE49-F238E27FC236}">
                <a16:creationId xmlns:a16="http://schemas.microsoft.com/office/drawing/2014/main" id="{FC77777E-A278-4E25-B1F7-F602F2ACA8A3}"/>
              </a:ext>
            </a:extLst>
          </p:cNvPr>
          <p:cNvSpPr>
            <a:spLocks noGrp="1"/>
          </p:cNvSpPr>
          <p:nvPr>
            <p:ph type="subTitle" idx="1"/>
          </p:nvPr>
        </p:nvSpPr>
        <p:spPr/>
        <p:txBody>
          <a:bodyPr/>
          <a:lstStyle/>
          <a:p>
            <a:r>
              <a:rPr lang="en-US" dirty="0"/>
              <a:t>By aadyaa srivastava</a:t>
            </a:r>
          </a:p>
        </p:txBody>
      </p:sp>
    </p:spTree>
    <p:extLst>
      <p:ext uri="{BB962C8B-B14F-4D97-AF65-F5344CB8AC3E}">
        <p14:creationId xmlns:p14="http://schemas.microsoft.com/office/powerpoint/2010/main" val="2026765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7D42-FCBB-4497-9E73-07BCB7E612A7}"/>
              </a:ext>
            </a:extLst>
          </p:cNvPr>
          <p:cNvSpPr>
            <a:spLocks noGrp="1"/>
          </p:cNvSpPr>
          <p:nvPr>
            <p:ph type="title"/>
          </p:nvPr>
        </p:nvSpPr>
        <p:spPr/>
        <p:txBody>
          <a:bodyPr/>
          <a:lstStyle/>
          <a:p>
            <a:r>
              <a:rPr lang="en-US" dirty="0"/>
              <a:t>Decimal No</a:t>
            </a:r>
          </a:p>
        </p:txBody>
      </p:sp>
      <p:sp>
        <p:nvSpPr>
          <p:cNvPr id="3" name="Content Placeholder 2">
            <a:extLst>
              <a:ext uri="{FF2B5EF4-FFF2-40B4-BE49-F238E27FC236}">
                <a16:creationId xmlns:a16="http://schemas.microsoft.com/office/drawing/2014/main" id="{D4851A6C-D086-46ED-BE9D-722197066350}"/>
              </a:ext>
            </a:extLst>
          </p:cNvPr>
          <p:cNvSpPr>
            <a:spLocks noGrp="1"/>
          </p:cNvSpPr>
          <p:nvPr>
            <p:ph idx="1"/>
          </p:nvPr>
        </p:nvSpPr>
        <p:spPr/>
        <p:txBody>
          <a:bodyPr/>
          <a:lstStyle/>
          <a:p>
            <a:pPr algn="l"/>
            <a:r>
              <a:rPr lang="en-US" b="0" i="0" dirty="0">
                <a:solidFill>
                  <a:srgbClr val="333333"/>
                </a:solidFill>
                <a:effectLst/>
                <a:latin typeface="Roboto" panose="02000000000000000000" pitchFamily="2" charset="0"/>
              </a:rPr>
              <a:t>In Algebra, decimals are one of the types of numbers, which has a whole number and the fractional part separated by a decimal point. The dot present between the whole number and fractions part is called the decimal point. For example, 34.5 is a decimal number.</a:t>
            </a:r>
          </a:p>
          <a:p>
            <a:endParaRPr lang="en-US" dirty="0"/>
          </a:p>
        </p:txBody>
      </p:sp>
    </p:spTree>
    <p:extLst>
      <p:ext uri="{BB962C8B-B14F-4D97-AF65-F5344CB8AC3E}">
        <p14:creationId xmlns:p14="http://schemas.microsoft.com/office/powerpoint/2010/main" val="41616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nary to Decimal Formula">
            <a:extLst>
              <a:ext uri="{FF2B5EF4-FFF2-40B4-BE49-F238E27FC236}">
                <a16:creationId xmlns:a16="http://schemas.microsoft.com/office/drawing/2014/main" id="{77703F78-2472-4A8F-9E70-F11357FFC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497" y="1183104"/>
            <a:ext cx="8591900" cy="194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66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3EF1C-CFDD-476B-A569-E4F5A3B410B6}"/>
              </a:ext>
            </a:extLst>
          </p:cNvPr>
          <p:cNvSpPr>
            <a:spLocks noGrp="1"/>
          </p:cNvSpPr>
          <p:nvPr>
            <p:ph idx="1"/>
          </p:nvPr>
        </p:nvSpPr>
        <p:spPr>
          <a:xfrm>
            <a:off x="1276166" y="1248460"/>
            <a:ext cx="9905999" cy="3541714"/>
          </a:xfrm>
        </p:spPr>
        <p:txBody>
          <a:bodyPr>
            <a:normAutofit fontScale="70000" lnSpcReduction="20000"/>
          </a:bodyPr>
          <a:lstStyle/>
          <a:p>
            <a:pPr algn="l"/>
            <a:r>
              <a:rPr lang="en-US" sz="3400" b="1" i="0" dirty="0">
                <a:solidFill>
                  <a:srgbClr val="7030A0"/>
                </a:solidFill>
                <a:effectLst/>
                <a:latin typeface="Roboto" panose="02000000000000000000" pitchFamily="2" charset="0"/>
              </a:rPr>
              <a:t>Example of Binary to Decimal Conversion:</a:t>
            </a:r>
          </a:p>
          <a:p>
            <a:pPr algn="l"/>
            <a:r>
              <a:rPr lang="en-US" b="0" i="0" dirty="0">
                <a:solidFill>
                  <a:srgbClr val="333333"/>
                </a:solidFill>
                <a:effectLst/>
                <a:latin typeface="Roboto" panose="02000000000000000000" pitchFamily="2" charset="0"/>
              </a:rPr>
              <a:t>Convert the binary number (1101)</a:t>
            </a:r>
            <a:r>
              <a:rPr lang="en-US" b="0" i="0" baseline="-25000" dirty="0">
                <a:solidFill>
                  <a:srgbClr val="333333"/>
                </a:solidFill>
                <a:effectLst/>
                <a:latin typeface="Roboto" panose="02000000000000000000" pitchFamily="2" charset="0"/>
              </a:rPr>
              <a:t>2</a:t>
            </a:r>
            <a:r>
              <a:rPr lang="en-US" b="0" i="0" dirty="0">
                <a:solidFill>
                  <a:srgbClr val="333333"/>
                </a:solidFill>
                <a:effectLst/>
                <a:latin typeface="Roboto" panose="02000000000000000000" pitchFamily="2" charset="0"/>
              </a:rPr>
              <a:t> into a decimal number.</a:t>
            </a:r>
          </a:p>
          <a:p>
            <a:pPr algn="l"/>
            <a:r>
              <a:rPr lang="en-US" b="1" i="0" dirty="0">
                <a:solidFill>
                  <a:srgbClr val="333333"/>
                </a:solidFill>
                <a:effectLst/>
                <a:latin typeface="Roboto" panose="02000000000000000000" pitchFamily="2" charset="0"/>
              </a:rPr>
              <a:t>Solution:</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Given binary number = (1101)</a:t>
            </a:r>
            <a:r>
              <a:rPr lang="en-US" b="0" i="0" baseline="-25000" dirty="0">
                <a:solidFill>
                  <a:srgbClr val="333333"/>
                </a:solidFill>
                <a:effectLst/>
                <a:latin typeface="Roboto" panose="02000000000000000000" pitchFamily="2" charset="0"/>
              </a:rPr>
              <a:t>2</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Now, multiplying each digit from MSB to LSB with reducing the power of the base number 2.</a:t>
            </a:r>
          </a:p>
          <a:p>
            <a:pPr algn="l"/>
            <a:r>
              <a:rPr lang="en-US" b="0" i="0" dirty="0">
                <a:solidFill>
                  <a:srgbClr val="333333"/>
                </a:solidFill>
                <a:effectLst/>
                <a:latin typeface="Roboto" panose="02000000000000000000" pitchFamily="2" charset="0"/>
              </a:rPr>
              <a:t>1 × 2</a:t>
            </a:r>
            <a:r>
              <a:rPr lang="en-US" b="0" i="0" baseline="30000" dirty="0">
                <a:solidFill>
                  <a:srgbClr val="333333"/>
                </a:solidFill>
                <a:effectLst/>
                <a:latin typeface="Roboto" panose="02000000000000000000" pitchFamily="2" charset="0"/>
              </a:rPr>
              <a:t>3</a:t>
            </a:r>
            <a:r>
              <a:rPr lang="en-US" b="0" i="0" dirty="0">
                <a:solidFill>
                  <a:srgbClr val="333333"/>
                </a:solidFill>
                <a:effectLst/>
                <a:latin typeface="Roboto" panose="02000000000000000000" pitchFamily="2" charset="0"/>
              </a:rPr>
              <a:t> + 1 × 2</a:t>
            </a:r>
            <a:r>
              <a:rPr lang="en-US" b="0" i="0" baseline="30000" dirty="0">
                <a:solidFill>
                  <a:srgbClr val="333333"/>
                </a:solidFill>
                <a:effectLst/>
                <a:latin typeface="Roboto" panose="02000000000000000000" pitchFamily="2" charset="0"/>
              </a:rPr>
              <a:t>2 </a:t>
            </a:r>
            <a:r>
              <a:rPr lang="en-US" b="0" i="0" dirty="0">
                <a:solidFill>
                  <a:srgbClr val="333333"/>
                </a:solidFill>
                <a:effectLst/>
                <a:latin typeface="Roboto" panose="02000000000000000000" pitchFamily="2" charset="0"/>
              </a:rPr>
              <a:t>+ 0 × 2</a:t>
            </a:r>
            <a:r>
              <a:rPr lang="en-US" b="0" i="0" baseline="30000" dirty="0">
                <a:solidFill>
                  <a:srgbClr val="333333"/>
                </a:solidFill>
                <a:effectLst/>
                <a:latin typeface="Roboto" panose="02000000000000000000" pitchFamily="2" charset="0"/>
              </a:rPr>
              <a:t>1</a:t>
            </a:r>
            <a:r>
              <a:rPr lang="en-US" b="0" i="0" dirty="0">
                <a:solidFill>
                  <a:srgbClr val="333333"/>
                </a:solidFill>
                <a:effectLst/>
                <a:latin typeface="Roboto" panose="02000000000000000000" pitchFamily="2" charset="0"/>
              </a:rPr>
              <a:t> + 1 × 2</a:t>
            </a:r>
            <a:r>
              <a:rPr lang="en-US" b="0" i="0" baseline="30000" dirty="0">
                <a:solidFill>
                  <a:srgbClr val="333333"/>
                </a:solidFill>
                <a:effectLst/>
                <a:latin typeface="Roboto" panose="02000000000000000000" pitchFamily="2" charset="0"/>
              </a:rPr>
              <a:t>0</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 8 + 4 + 0 + 1</a:t>
            </a:r>
          </a:p>
          <a:p>
            <a:pPr algn="l"/>
            <a:r>
              <a:rPr lang="en-US" b="0" i="0" dirty="0">
                <a:solidFill>
                  <a:srgbClr val="333333"/>
                </a:solidFill>
                <a:effectLst/>
                <a:latin typeface="Roboto" panose="02000000000000000000" pitchFamily="2" charset="0"/>
              </a:rPr>
              <a:t>= 13</a:t>
            </a:r>
          </a:p>
          <a:p>
            <a:endParaRPr lang="en-US" dirty="0"/>
          </a:p>
        </p:txBody>
      </p:sp>
    </p:spTree>
    <p:extLst>
      <p:ext uri="{BB962C8B-B14F-4D97-AF65-F5344CB8AC3E}">
        <p14:creationId xmlns:p14="http://schemas.microsoft.com/office/powerpoint/2010/main" val="146581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13C7-6EE1-48FC-BDE6-BE0A40E82F7D}"/>
              </a:ext>
            </a:extLst>
          </p:cNvPr>
          <p:cNvSpPr>
            <a:spLocks noGrp="1"/>
          </p:cNvSpPr>
          <p:nvPr>
            <p:ph type="title"/>
          </p:nvPr>
        </p:nvSpPr>
        <p:spPr>
          <a:xfrm>
            <a:off x="1247291" y="2524320"/>
            <a:ext cx="9905998" cy="1478570"/>
          </a:xfrm>
        </p:spPr>
        <p:txBody>
          <a:bodyPr>
            <a:normAutofit/>
          </a:bodyPr>
          <a:lstStyle/>
          <a:p>
            <a:pPr algn="ctr"/>
            <a:r>
              <a:rPr lang="en-US" sz="6000" b="1" dirty="0"/>
              <a:t>Similarities </a:t>
            </a:r>
          </a:p>
        </p:txBody>
      </p:sp>
    </p:spTree>
    <p:extLst>
      <p:ext uri="{BB962C8B-B14F-4D97-AF65-F5344CB8AC3E}">
        <p14:creationId xmlns:p14="http://schemas.microsoft.com/office/powerpoint/2010/main" val="884274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B591D0-9274-46A4-958A-6F82C5A4C818}"/>
              </a:ext>
            </a:extLst>
          </p:cNvPr>
          <p:cNvPicPr>
            <a:picLocks noChangeAspect="1"/>
          </p:cNvPicPr>
          <p:nvPr/>
        </p:nvPicPr>
        <p:blipFill rotWithShape="1">
          <a:blip r:embed="rId2"/>
          <a:srcRect l="6078" t="19228" r="7000" b="25755"/>
          <a:stretch/>
        </p:blipFill>
        <p:spPr>
          <a:xfrm>
            <a:off x="741145" y="1318661"/>
            <a:ext cx="10597416" cy="3773104"/>
          </a:xfrm>
          <a:prstGeom prst="rect">
            <a:avLst/>
          </a:prstGeom>
        </p:spPr>
      </p:pic>
    </p:spTree>
    <p:extLst>
      <p:ext uri="{BB962C8B-B14F-4D97-AF65-F5344CB8AC3E}">
        <p14:creationId xmlns:p14="http://schemas.microsoft.com/office/powerpoint/2010/main" val="76069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F7DD-E615-404A-BC19-1F7120692596}"/>
              </a:ext>
            </a:extLst>
          </p:cNvPr>
          <p:cNvSpPr>
            <a:spLocks noGrp="1"/>
          </p:cNvSpPr>
          <p:nvPr>
            <p:ph type="title"/>
          </p:nvPr>
        </p:nvSpPr>
        <p:spPr>
          <a:xfrm>
            <a:off x="1016284" y="2187436"/>
            <a:ext cx="9905998" cy="1478570"/>
          </a:xfrm>
        </p:spPr>
        <p:txBody>
          <a:bodyPr>
            <a:normAutofit/>
          </a:bodyPr>
          <a:lstStyle/>
          <a:p>
            <a:pPr algn="ctr"/>
            <a:r>
              <a:rPr lang="en-US" sz="5400" b="1" dirty="0"/>
              <a:t>Differences</a:t>
            </a:r>
          </a:p>
        </p:txBody>
      </p:sp>
    </p:spTree>
    <p:extLst>
      <p:ext uri="{BB962C8B-B14F-4D97-AF65-F5344CB8AC3E}">
        <p14:creationId xmlns:p14="http://schemas.microsoft.com/office/powerpoint/2010/main" val="124527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3F2079-7B21-433B-9165-77EB6CDE04F2}"/>
              </a:ext>
            </a:extLst>
          </p:cNvPr>
          <p:cNvPicPr>
            <a:picLocks noChangeAspect="1"/>
          </p:cNvPicPr>
          <p:nvPr/>
        </p:nvPicPr>
        <p:blipFill rotWithShape="1">
          <a:blip r:embed="rId2"/>
          <a:srcRect l="6552" t="18666" r="8659" b="9019"/>
          <a:stretch/>
        </p:blipFill>
        <p:spPr>
          <a:xfrm>
            <a:off x="1106904" y="693019"/>
            <a:ext cx="10337533" cy="4959322"/>
          </a:xfrm>
          <a:prstGeom prst="rect">
            <a:avLst/>
          </a:prstGeom>
        </p:spPr>
      </p:pic>
    </p:spTree>
    <p:extLst>
      <p:ext uri="{BB962C8B-B14F-4D97-AF65-F5344CB8AC3E}">
        <p14:creationId xmlns:p14="http://schemas.microsoft.com/office/powerpoint/2010/main" val="3858550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8A52D1-7730-463D-8163-0BB8627B0625}"/>
              </a:ext>
            </a:extLst>
          </p:cNvPr>
          <p:cNvSpPr txBox="1"/>
          <p:nvPr/>
        </p:nvSpPr>
        <p:spPr>
          <a:xfrm>
            <a:off x="1625065" y="1984219"/>
            <a:ext cx="8518358" cy="1200329"/>
          </a:xfrm>
          <a:prstGeom prst="rect">
            <a:avLst/>
          </a:prstGeom>
          <a:noFill/>
        </p:spPr>
        <p:txBody>
          <a:bodyPr wrap="square">
            <a:spAutoFit/>
          </a:bodyPr>
          <a:lstStyle/>
          <a:p>
            <a:r>
              <a:rPr lang="en-US" sz="3200" i="0" dirty="0">
                <a:solidFill>
                  <a:srgbClr val="7030A0"/>
                </a:solidFill>
                <a:effectLst/>
                <a:latin typeface="urw-din"/>
              </a:rPr>
              <a:t>Hexadecimal Number: </a:t>
            </a:r>
            <a:r>
              <a:rPr lang="en-US" sz="2000" b="1" i="0" dirty="0">
                <a:solidFill>
                  <a:srgbClr val="273239"/>
                </a:solidFill>
                <a:effectLst/>
                <a:latin typeface="urw-din"/>
              </a:rPr>
              <a:t>A hexadecimal number is a positional numeral system with a radix, or base, of 16 and uses sixteen distinct symbols: which are 0, 1, 2, 3, 4, 5, 6, 7, 8, 9, A, B, C, D, E, and F.</a:t>
            </a:r>
            <a:endParaRPr lang="en-US" b="1" dirty="0"/>
          </a:p>
        </p:txBody>
      </p:sp>
    </p:spTree>
    <p:extLst>
      <p:ext uri="{BB962C8B-B14F-4D97-AF65-F5344CB8AC3E}">
        <p14:creationId xmlns:p14="http://schemas.microsoft.com/office/powerpoint/2010/main" val="4205608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36EF65F-71FD-4946-B761-E9D99DE941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05" t="5052" r="8474" b="4702"/>
          <a:stretch/>
        </p:blipFill>
        <p:spPr bwMode="auto">
          <a:xfrm>
            <a:off x="904774" y="346508"/>
            <a:ext cx="9817769" cy="618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603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51856A-4247-465F-A38C-DF5FB3293AA1}"/>
              </a:ext>
            </a:extLst>
          </p:cNvPr>
          <p:cNvSpPr txBox="1"/>
          <p:nvPr/>
        </p:nvSpPr>
        <p:spPr>
          <a:xfrm>
            <a:off x="1386037" y="2146434"/>
            <a:ext cx="9727933" cy="1877437"/>
          </a:xfrm>
          <a:prstGeom prst="rect">
            <a:avLst/>
          </a:prstGeom>
          <a:noFill/>
        </p:spPr>
        <p:txBody>
          <a:bodyPr wrap="square" rtlCol="0">
            <a:spAutoFit/>
          </a:bodyPr>
          <a:lstStyle/>
          <a:p>
            <a:r>
              <a:rPr lang="en-US" sz="3200" b="1" dirty="0">
                <a:solidFill>
                  <a:srgbClr val="FF0000"/>
                </a:solidFill>
                <a:effectLst>
                  <a:outerShdw blurRad="38100" dist="38100" dir="2700000" algn="tl">
                    <a:srgbClr val="000000">
                      <a:alpha val="43137"/>
                    </a:srgbClr>
                  </a:outerShdw>
                </a:effectLst>
              </a:rPr>
              <a:t>Important: </a:t>
            </a:r>
            <a:r>
              <a:rPr lang="en-US" b="1" dirty="0">
                <a:solidFill>
                  <a:srgbClr val="FF0000"/>
                </a:solidFill>
                <a:effectLst>
                  <a:outerShdw blurRad="38100" dist="38100" dir="2700000" algn="tl">
                    <a:srgbClr val="000000">
                      <a:alpha val="43137"/>
                    </a:srgbClr>
                  </a:outerShdw>
                </a:effectLst>
              </a:rPr>
              <a:t>i</a:t>
            </a:r>
            <a:r>
              <a:rPr lang="en-US" sz="2800" b="1" dirty="0">
                <a:solidFill>
                  <a:srgbClr val="FF0000"/>
                </a:solidFill>
                <a:effectLst>
                  <a:outerShdw blurRad="38100" dist="38100" dir="2700000" algn="tl">
                    <a:srgbClr val="000000">
                      <a:alpha val="43137"/>
                    </a:srgbClr>
                  </a:outerShdw>
                </a:effectLst>
              </a:rPr>
              <a:t>f on grouping we don’t get a number In a group of 4 numbers then add as many zeros required to the number to make a group of 4 numbers .</a:t>
            </a:r>
          </a:p>
          <a:p>
            <a:r>
              <a:rPr lang="en-US" sz="2800" b="1" dirty="0">
                <a:solidFill>
                  <a:srgbClr val="FF0000"/>
                </a:solidFill>
                <a:effectLst>
                  <a:outerShdw blurRad="38100" dist="38100" dir="2700000" algn="tl">
                    <a:srgbClr val="000000">
                      <a:alpha val="43137"/>
                    </a:srgbClr>
                  </a:outerShdw>
                </a:effectLst>
              </a:rPr>
              <a:t>Addition will be done on the left side of the number.</a:t>
            </a:r>
          </a:p>
        </p:txBody>
      </p:sp>
    </p:spTree>
    <p:extLst>
      <p:ext uri="{BB962C8B-B14F-4D97-AF65-F5344CB8AC3E}">
        <p14:creationId xmlns:p14="http://schemas.microsoft.com/office/powerpoint/2010/main" val="89097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83-DDE7-41EE-A3BD-12336F5DB7CC}"/>
              </a:ext>
            </a:extLst>
          </p:cNvPr>
          <p:cNvSpPr>
            <a:spLocks noGrp="1"/>
          </p:cNvSpPr>
          <p:nvPr>
            <p:ph type="title"/>
          </p:nvPr>
        </p:nvSpPr>
        <p:spPr/>
        <p:txBody>
          <a:bodyPr/>
          <a:lstStyle/>
          <a:p>
            <a:r>
              <a:rPr lang="en-US" dirty="0"/>
              <a:t>WORKING OF A COMPUTER</a:t>
            </a:r>
          </a:p>
        </p:txBody>
      </p:sp>
      <p:sp>
        <p:nvSpPr>
          <p:cNvPr id="3" name="Content Placeholder 2">
            <a:extLst>
              <a:ext uri="{FF2B5EF4-FFF2-40B4-BE49-F238E27FC236}">
                <a16:creationId xmlns:a16="http://schemas.microsoft.com/office/drawing/2014/main" id="{DFA30699-EB1A-4692-91BE-9C9FF698A7CE}"/>
              </a:ext>
            </a:extLst>
          </p:cNvPr>
          <p:cNvSpPr>
            <a:spLocks noGrp="1"/>
          </p:cNvSpPr>
          <p:nvPr>
            <p:ph idx="1"/>
          </p:nvPr>
        </p:nvSpPr>
        <p:spPr/>
        <p:txBody>
          <a:bodyPr/>
          <a:lstStyle/>
          <a:p>
            <a:r>
              <a:rPr lang="en-US" dirty="0"/>
              <a:t>To function properly, the computer needs both hardware and software. Hardware consists of the mechanical and electronic devices, which we can see and touch. The software consists of programs, the operating system and the data that reside in the memory and storage devices.</a:t>
            </a:r>
          </a:p>
        </p:txBody>
      </p:sp>
    </p:spTree>
    <p:extLst>
      <p:ext uri="{BB962C8B-B14F-4D97-AF65-F5344CB8AC3E}">
        <p14:creationId xmlns:p14="http://schemas.microsoft.com/office/powerpoint/2010/main" val="718100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C2CC-0EAB-40FB-85BE-A0A2CD8DA53D}"/>
              </a:ext>
            </a:extLst>
          </p:cNvPr>
          <p:cNvSpPr>
            <a:spLocks noGrp="1"/>
          </p:cNvSpPr>
          <p:nvPr>
            <p:ph type="title"/>
          </p:nvPr>
        </p:nvSpPr>
        <p:spPr/>
        <p:txBody>
          <a:bodyPr/>
          <a:lstStyle/>
          <a:p>
            <a:r>
              <a:rPr lang="en-US" dirty="0"/>
              <a:t>Do it yourself!</a:t>
            </a:r>
          </a:p>
        </p:txBody>
      </p:sp>
      <p:sp>
        <p:nvSpPr>
          <p:cNvPr id="3" name="Text Placeholder 2">
            <a:extLst>
              <a:ext uri="{FF2B5EF4-FFF2-40B4-BE49-F238E27FC236}">
                <a16:creationId xmlns:a16="http://schemas.microsoft.com/office/drawing/2014/main" id="{89032944-CCEA-4937-AF58-430C49B0633A}"/>
              </a:ext>
            </a:extLst>
          </p:cNvPr>
          <p:cNvSpPr>
            <a:spLocks noGrp="1"/>
          </p:cNvSpPr>
          <p:nvPr>
            <p:ph type="body" idx="1"/>
          </p:nvPr>
        </p:nvSpPr>
        <p:spPr>
          <a:xfrm>
            <a:off x="958531" y="2857614"/>
            <a:ext cx="4649783" cy="823912"/>
          </a:xfrm>
        </p:spPr>
        <p:txBody>
          <a:bodyPr/>
          <a:lstStyle/>
          <a:p>
            <a:r>
              <a:rPr lang="en-US" b="1" dirty="0">
                <a:solidFill>
                  <a:srgbClr val="7030A0"/>
                </a:solidFill>
                <a:effectLst>
                  <a:outerShdw blurRad="38100" dist="38100" dir="2700000" algn="tl">
                    <a:srgbClr val="000000">
                      <a:alpha val="43137"/>
                    </a:srgbClr>
                  </a:outerShdw>
                </a:effectLst>
              </a:rPr>
              <a:t>Convert : binary  into  DECIMAL THEN HEXA DECIMAL</a:t>
            </a:r>
          </a:p>
        </p:txBody>
      </p:sp>
      <p:sp>
        <p:nvSpPr>
          <p:cNvPr id="6" name="Content Placeholder 5">
            <a:extLst>
              <a:ext uri="{FF2B5EF4-FFF2-40B4-BE49-F238E27FC236}">
                <a16:creationId xmlns:a16="http://schemas.microsoft.com/office/drawing/2014/main" id="{4F408C53-9491-46DE-AA96-744D6319C301}"/>
              </a:ext>
            </a:extLst>
          </p:cNvPr>
          <p:cNvSpPr>
            <a:spLocks noGrp="1"/>
          </p:cNvSpPr>
          <p:nvPr>
            <p:ph sz="quarter" idx="4"/>
          </p:nvPr>
        </p:nvSpPr>
        <p:spPr>
          <a:xfrm>
            <a:off x="8771021" y="2070099"/>
            <a:ext cx="1999647" cy="2717801"/>
          </a:xfrm>
        </p:spPr>
        <p:txBody>
          <a:bodyPr>
            <a:normAutofit lnSpcReduction="10000"/>
          </a:bodyPr>
          <a:lstStyle/>
          <a:p>
            <a:r>
              <a:rPr lang="en-US" dirty="0"/>
              <a:t>1001010</a:t>
            </a:r>
          </a:p>
          <a:p>
            <a:r>
              <a:rPr lang="en-US" dirty="0"/>
              <a:t>1000101</a:t>
            </a:r>
          </a:p>
          <a:p>
            <a:r>
              <a:rPr lang="en-US" dirty="0"/>
              <a:t>101101</a:t>
            </a:r>
          </a:p>
          <a:p>
            <a:r>
              <a:rPr lang="en-US" dirty="0"/>
              <a:t>1011110</a:t>
            </a:r>
          </a:p>
          <a:p>
            <a:r>
              <a:rPr lang="en-US" dirty="0"/>
              <a:t>111110100</a:t>
            </a:r>
          </a:p>
          <a:p>
            <a:endParaRPr lang="en-US" dirty="0"/>
          </a:p>
        </p:txBody>
      </p:sp>
      <p:sp>
        <p:nvSpPr>
          <p:cNvPr id="9" name="Content Placeholder 5">
            <a:extLst>
              <a:ext uri="{FF2B5EF4-FFF2-40B4-BE49-F238E27FC236}">
                <a16:creationId xmlns:a16="http://schemas.microsoft.com/office/drawing/2014/main" id="{7BB146EF-9628-43A8-8E6A-34220E90161B}"/>
              </a:ext>
            </a:extLst>
          </p:cNvPr>
          <p:cNvSpPr txBox="1">
            <a:spLocks/>
          </p:cNvSpPr>
          <p:nvPr/>
        </p:nvSpPr>
        <p:spPr>
          <a:xfrm>
            <a:off x="6902115" y="2195513"/>
            <a:ext cx="1789497" cy="27178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100010</a:t>
            </a:r>
          </a:p>
          <a:p>
            <a:r>
              <a:rPr lang="en-US" dirty="0"/>
              <a:t>1000011</a:t>
            </a:r>
          </a:p>
          <a:p>
            <a:r>
              <a:rPr lang="en-US" dirty="0"/>
              <a:t>1111011</a:t>
            </a:r>
          </a:p>
          <a:p>
            <a:r>
              <a:rPr lang="en-US" dirty="0"/>
              <a:t>10111100</a:t>
            </a:r>
          </a:p>
          <a:p>
            <a:r>
              <a:rPr lang="en-US" dirty="0"/>
              <a:t>11001000</a:t>
            </a:r>
          </a:p>
        </p:txBody>
      </p:sp>
    </p:spTree>
    <p:extLst>
      <p:ext uri="{BB962C8B-B14F-4D97-AF65-F5344CB8AC3E}">
        <p14:creationId xmlns:p14="http://schemas.microsoft.com/office/powerpoint/2010/main" val="273968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9ECAB9-A6C5-40F6-9CFA-DD00A2CB3F76}"/>
              </a:ext>
            </a:extLst>
          </p:cNvPr>
          <p:cNvSpPr>
            <a:spLocks noGrp="1"/>
          </p:cNvSpPr>
          <p:nvPr>
            <p:ph type="ctrTitle"/>
          </p:nvPr>
        </p:nvSpPr>
        <p:spPr>
          <a:xfrm>
            <a:off x="2126680" y="2550692"/>
            <a:ext cx="8791575" cy="1267277"/>
          </a:xfrm>
        </p:spPr>
        <p:txBody>
          <a:bodyPr>
            <a:normAutofit fontScale="90000"/>
          </a:bodyPr>
          <a:lstStyle/>
          <a:p>
            <a:r>
              <a:rPr lang="en-US" dirty="0"/>
              <a:t>Conversion of hexadecimal to binary</a:t>
            </a:r>
          </a:p>
        </p:txBody>
      </p:sp>
    </p:spTree>
    <p:extLst>
      <p:ext uri="{BB962C8B-B14F-4D97-AF65-F5344CB8AC3E}">
        <p14:creationId xmlns:p14="http://schemas.microsoft.com/office/powerpoint/2010/main" val="3018129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7A0769-5040-4A9F-BD52-A7F0863511DE}"/>
              </a:ext>
            </a:extLst>
          </p:cNvPr>
          <p:cNvPicPr>
            <a:picLocks noChangeAspect="1"/>
          </p:cNvPicPr>
          <p:nvPr/>
        </p:nvPicPr>
        <p:blipFill rotWithShape="1">
          <a:blip r:embed="rId2"/>
          <a:srcRect r="5737" b="4842"/>
          <a:stretch/>
        </p:blipFill>
        <p:spPr>
          <a:xfrm>
            <a:off x="0" y="-1"/>
            <a:ext cx="12192000" cy="6923095"/>
          </a:xfrm>
          <a:prstGeom prst="rect">
            <a:avLst/>
          </a:prstGeom>
        </p:spPr>
      </p:pic>
    </p:spTree>
    <p:extLst>
      <p:ext uri="{BB962C8B-B14F-4D97-AF65-F5344CB8AC3E}">
        <p14:creationId xmlns:p14="http://schemas.microsoft.com/office/powerpoint/2010/main" val="2550819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5497-F1B6-4FB2-8205-E6DE901A0BDD}"/>
              </a:ext>
            </a:extLst>
          </p:cNvPr>
          <p:cNvSpPr>
            <a:spLocks noGrp="1"/>
          </p:cNvSpPr>
          <p:nvPr>
            <p:ph type="title"/>
          </p:nvPr>
        </p:nvSpPr>
        <p:spPr>
          <a:xfrm>
            <a:off x="4635384" y="2524321"/>
            <a:ext cx="9905998" cy="1478570"/>
          </a:xfrm>
        </p:spPr>
        <p:txBody>
          <a:bodyPr/>
          <a:lstStyle/>
          <a:p>
            <a:r>
              <a:rPr lang="en-US" dirty="0"/>
              <a:t>DOUBTS?</a:t>
            </a:r>
          </a:p>
        </p:txBody>
      </p:sp>
    </p:spTree>
    <p:extLst>
      <p:ext uri="{BB962C8B-B14F-4D97-AF65-F5344CB8AC3E}">
        <p14:creationId xmlns:p14="http://schemas.microsoft.com/office/powerpoint/2010/main" val="794047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706F-403B-477C-BE89-AA4635D9A1E4}"/>
              </a:ext>
            </a:extLst>
          </p:cNvPr>
          <p:cNvSpPr>
            <a:spLocks noGrp="1"/>
          </p:cNvSpPr>
          <p:nvPr>
            <p:ph type="title"/>
          </p:nvPr>
        </p:nvSpPr>
        <p:spPr/>
        <p:txBody>
          <a:bodyPr/>
          <a:lstStyle/>
          <a:p>
            <a:r>
              <a:rPr lang="en-US" dirty="0"/>
              <a:t>Home work</a:t>
            </a:r>
          </a:p>
        </p:txBody>
      </p:sp>
      <p:sp>
        <p:nvSpPr>
          <p:cNvPr id="3" name="TextBox 2">
            <a:extLst>
              <a:ext uri="{FF2B5EF4-FFF2-40B4-BE49-F238E27FC236}">
                <a16:creationId xmlns:a16="http://schemas.microsoft.com/office/drawing/2014/main" id="{905A0043-0082-489E-8CA1-EA65D813309A}"/>
              </a:ext>
            </a:extLst>
          </p:cNvPr>
          <p:cNvSpPr txBox="1"/>
          <p:nvPr/>
        </p:nvSpPr>
        <p:spPr>
          <a:xfrm>
            <a:off x="1289785" y="1986461"/>
            <a:ext cx="7007192" cy="646331"/>
          </a:xfrm>
          <a:prstGeom prst="rect">
            <a:avLst/>
          </a:prstGeom>
          <a:noFill/>
        </p:spPr>
        <p:txBody>
          <a:bodyPr wrap="square" rtlCol="0">
            <a:spAutoFit/>
          </a:bodyPr>
          <a:lstStyle/>
          <a:p>
            <a:pPr marL="285750" indent="-285750">
              <a:buFont typeface="Arial" panose="020B0604020202020204" pitchFamily="34" charset="0"/>
              <a:buChar char="•"/>
            </a:pPr>
            <a:r>
              <a:rPr lang="en-US" dirty="0"/>
              <a:t>Write decimal to binary counting from 50 to 100</a:t>
            </a:r>
          </a:p>
          <a:p>
            <a:pPr marL="285750" indent="-285750">
              <a:buFont typeface="Arial" panose="020B0604020202020204" pitchFamily="34" charset="0"/>
              <a:buChar char="•"/>
            </a:pPr>
            <a:r>
              <a:rPr lang="en-US" dirty="0"/>
              <a:t>Write hexadecimal conversion of no from 61 to 70</a:t>
            </a:r>
          </a:p>
        </p:txBody>
      </p:sp>
    </p:spTree>
    <p:extLst>
      <p:ext uri="{BB962C8B-B14F-4D97-AF65-F5344CB8AC3E}">
        <p14:creationId xmlns:p14="http://schemas.microsoft.com/office/powerpoint/2010/main" val="49525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F67F-8B7F-4F08-95CC-C972779D7624}"/>
              </a:ext>
            </a:extLst>
          </p:cNvPr>
          <p:cNvSpPr>
            <a:spLocks noGrp="1"/>
          </p:cNvSpPr>
          <p:nvPr>
            <p:ph type="title"/>
          </p:nvPr>
        </p:nvSpPr>
        <p:spPr/>
        <p:txBody>
          <a:bodyPr/>
          <a:lstStyle/>
          <a:p>
            <a:r>
              <a:rPr lang="en-US" dirty="0"/>
              <a:t>Thankyou</a:t>
            </a:r>
          </a:p>
        </p:txBody>
      </p:sp>
    </p:spTree>
    <p:extLst>
      <p:ext uri="{BB962C8B-B14F-4D97-AF65-F5344CB8AC3E}">
        <p14:creationId xmlns:p14="http://schemas.microsoft.com/office/powerpoint/2010/main" val="8798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0C5B-34B4-4DF9-A7E6-41E81A3A393C}"/>
              </a:ext>
            </a:extLst>
          </p:cNvPr>
          <p:cNvSpPr>
            <a:spLocks noGrp="1"/>
          </p:cNvSpPr>
          <p:nvPr>
            <p:ph type="title"/>
          </p:nvPr>
        </p:nvSpPr>
        <p:spPr>
          <a:xfrm>
            <a:off x="1141413" y="618518"/>
            <a:ext cx="9905998" cy="1547166"/>
          </a:xfrm>
        </p:spPr>
        <p:txBody>
          <a:bodyPr/>
          <a:lstStyle/>
          <a:p>
            <a:r>
              <a:rPr lang="en-US" dirty="0"/>
              <a:t>The working of a computer can be well understood by the block diagram shown </a:t>
            </a:r>
          </a:p>
        </p:txBody>
      </p:sp>
      <p:pic>
        <p:nvPicPr>
          <p:cNvPr id="5" name="Picture 4">
            <a:extLst>
              <a:ext uri="{FF2B5EF4-FFF2-40B4-BE49-F238E27FC236}">
                <a16:creationId xmlns:a16="http://schemas.microsoft.com/office/drawing/2014/main" id="{0DAD1BFC-2A9D-4A50-BEFE-9D0D3AEE09BC}"/>
              </a:ext>
            </a:extLst>
          </p:cNvPr>
          <p:cNvPicPr>
            <a:picLocks noChangeAspect="1"/>
          </p:cNvPicPr>
          <p:nvPr/>
        </p:nvPicPr>
        <p:blipFill rotWithShape="1">
          <a:blip r:embed="rId2"/>
          <a:srcRect l="48158" t="50000" r="13869" b="14947"/>
          <a:stretch/>
        </p:blipFill>
        <p:spPr>
          <a:xfrm>
            <a:off x="2367814" y="2165684"/>
            <a:ext cx="7180447" cy="3674445"/>
          </a:xfrm>
          <a:prstGeom prst="rect">
            <a:avLst/>
          </a:prstGeom>
        </p:spPr>
      </p:pic>
    </p:spTree>
    <p:extLst>
      <p:ext uri="{BB962C8B-B14F-4D97-AF65-F5344CB8AC3E}">
        <p14:creationId xmlns:p14="http://schemas.microsoft.com/office/powerpoint/2010/main" val="997527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D72D-80EA-42F5-9141-A8F4EB4ADF9B}"/>
              </a:ext>
            </a:extLst>
          </p:cNvPr>
          <p:cNvSpPr>
            <a:spLocks noGrp="1"/>
          </p:cNvSpPr>
          <p:nvPr>
            <p:ph type="title"/>
          </p:nvPr>
        </p:nvSpPr>
        <p:spPr/>
        <p:txBody>
          <a:bodyPr>
            <a:normAutofit/>
          </a:bodyPr>
          <a:lstStyle/>
          <a:p>
            <a:r>
              <a:rPr lang="en-US" sz="2800" b="1" dirty="0"/>
              <a:t>The working of a computer can be broadly categorized into following four functions or steps.</a:t>
            </a:r>
          </a:p>
        </p:txBody>
      </p:sp>
      <p:sp>
        <p:nvSpPr>
          <p:cNvPr id="3" name="Content Placeholder 2">
            <a:extLst>
              <a:ext uri="{FF2B5EF4-FFF2-40B4-BE49-F238E27FC236}">
                <a16:creationId xmlns:a16="http://schemas.microsoft.com/office/drawing/2014/main" id="{61F8A169-B4BC-4BBC-8100-F4ED9128C348}"/>
              </a:ext>
            </a:extLst>
          </p:cNvPr>
          <p:cNvSpPr>
            <a:spLocks noGrp="1"/>
          </p:cNvSpPr>
          <p:nvPr>
            <p:ph idx="1"/>
          </p:nvPr>
        </p:nvSpPr>
        <p:spPr/>
        <p:txBody>
          <a:bodyPr>
            <a:normAutofit fontScale="92500"/>
          </a:bodyPr>
          <a:lstStyle/>
          <a:p>
            <a:r>
              <a:rPr lang="en-US" dirty="0"/>
              <a:t>Receive input – Accept data/information from user through various input devices like the keyboard, mouse, scanner, etc. </a:t>
            </a:r>
          </a:p>
          <a:p>
            <a:r>
              <a:rPr lang="en-US" dirty="0"/>
              <a:t> Process information–Perform arithmetic or logical operations on data/ information.</a:t>
            </a:r>
          </a:p>
          <a:p>
            <a:r>
              <a:rPr lang="en-US" dirty="0"/>
              <a:t>Store information—Store the information in storage devices like hard disk, CD, pen drive etc. </a:t>
            </a:r>
          </a:p>
          <a:p>
            <a:r>
              <a:rPr lang="en-US" dirty="0"/>
              <a:t> Produce output–Communicate information to the user through any of the available output devices like monitor, printer, etc.</a:t>
            </a:r>
          </a:p>
        </p:txBody>
      </p:sp>
    </p:spTree>
    <p:extLst>
      <p:ext uri="{BB962C8B-B14F-4D97-AF65-F5344CB8AC3E}">
        <p14:creationId xmlns:p14="http://schemas.microsoft.com/office/powerpoint/2010/main" val="205627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C12C4D-AB4C-4F95-BA8B-F78E1C94CA21}"/>
              </a:ext>
            </a:extLst>
          </p:cNvPr>
          <p:cNvSpPr txBox="1"/>
          <p:nvPr/>
        </p:nvSpPr>
        <p:spPr>
          <a:xfrm>
            <a:off x="1578542" y="1110976"/>
            <a:ext cx="9875521" cy="3477875"/>
          </a:xfrm>
          <a:prstGeom prst="rect">
            <a:avLst/>
          </a:prstGeom>
          <a:noFill/>
        </p:spPr>
        <p:txBody>
          <a:bodyPr wrap="square">
            <a:spAutoFit/>
          </a:bodyPr>
          <a:lstStyle/>
          <a:p>
            <a:pPr algn="l"/>
            <a:r>
              <a:rPr lang="en-US" sz="2800" b="1" i="0" dirty="0">
                <a:solidFill>
                  <a:srgbClr val="813588"/>
                </a:solidFill>
                <a:effectLst>
                  <a:outerShdw blurRad="38100" dist="38100" dir="2700000" algn="tl">
                    <a:srgbClr val="000000">
                      <a:alpha val="43137"/>
                    </a:srgbClr>
                  </a:outerShdw>
                </a:effectLst>
                <a:latin typeface="Roboto" panose="02000000000000000000" pitchFamily="2" charset="0"/>
              </a:rPr>
              <a:t>What is a Binary Number System?</a:t>
            </a:r>
          </a:p>
          <a:p>
            <a:pPr algn="l"/>
            <a:r>
              <a:rPr lang="en-US" sz="2400" b="1" i="0" dirty="0">
                <a:solidFill>
                  <a:srgbClr val="333333"/>
                </a:solidFill>
                <a:effectLst/>
                <a:latin typeface="Roboto" panose="02000000000000000000" pitchFamily="2" charset="0"/>
              </a:rPr>
              <a:t>Binary Number System:</a:t>
            </a:r>
            <a:r>
              <a:rPr lang="en-US" sz="2400" b="0" i="0" dirty="0">
                <a:solidFill>
                  <a:srgbClr val="333333"/>
                </a:solidFill>
                <a:effectLst/>
                <a:latin typeface="Roboto" panose="02000000000000000000" pitchFamily="2" charset="0"/>
              </a:rPr>
              <a:t> According to digital electronics and mathematics, a binary number is defined as a number that is expressed in the binary system or base 2 numeral system. It describes numeric values by two separate symbols; 1 (one) and 0 (zero). The base-2 system is the positional notation with 2 as a radix.</a:t>
            </a:r>
          </a:p>
          <a:p>
            <a:pPr algn="l"/>
            <a:r>
              <a:rPr lang="en-US" sz="2400" b="0" i="0" dirty="0">
                <a:solidFill>
                  <a:srgbClr val="333333"/>
                </a:solidFill>
                <a:effectLst/>
                <a:latin typeface="Roboto" panose="02000000000000000000" pitchFamily="2" charset="0"/>
              </a:rPr>
              <a:t>The binary system is applied internally by almost all latest computers and computer-based devices because of its direct implementation in electronic circuits using logic gates. Every digit is referred to as a </a:t>
            </a:r>
            <a:r>
              <a:rPr lang="en-US" sz="2400" b="1" i="0" dirty="0">
                <a:solidFill>
                  <a:srgbClr val="333333"/>
                </a:solidFill>
                <a:effectLst/>
                <a:latin typeface="Roboto" panose="02000000000000000000" pitchFamily="2" charset="0"/>
              </a:rPr>
              <a:t>bit</a:t>
            </a:r>
            <a:r>
              <a:rPr lang="en-US" sz="2400" b="0" i="1" dirty="0">
                <a:solidFill>
                  <a:srgbClr val="333333"/>
                </a:solidFill>
                <a:effectLst/>
                <a:latin typeface="Roboto" panose="02000000000000000000" pitchFamily="2" charset="0"/>
              </a:rPr>
              <a:t>. </a:t>
            </a:r>
            <a:endParaRPr lang="en-US" sz="2400" b="0" i="0" dirty="0">
              <a:solidFill>
                <a:srgbClr val="333333"/>
              </a:solidFill>
              <a:effectLst/>
              <a:latin typeface="Roboto" panose="02000000000000000000" pitchFamily="2" charset="0"/>
            </a:endParaRPr>
          </a:p>
        </p:txBody>
      </p:sp>
    </p:spTree>
    <p:extLst>
      <p:ext uri="{BB962C8B-B14F-4D97-AF65-F5344CB8AC3E}">
        <p14:creationId xmlns:p14="http://schemas.microsoft.com/office/powerpoint/2010/main" val="256763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18F0F8-FDAE-43C4-AD4F-D20C333B452D}"/>
              </a:ext>
            </a:extLst>
          </p:cNvPr>
          <p:cNvSpPr txBox="1"/>
          <p:nvPr/>
        </p:nvSpPr>
        <p:spPr>
          <a:xfrm>
            <a:off x="1674796" y="1408837"/>
            <a:ext cx="9355756" cy="2308324"/>
          </a:xfrm>
          <a:prstGeom prst="rect">
            <a:avLst/>
          </a:prstGeom>
          <a:noFill/>
        </p:spPr>
        <p:txBody>
          <a:bodyPr wrap="square">
            <a:spAutoFit/>
          </a:bodyPr>
          <a:lstStyle/>
          <a:p>
            <a:pPr algn="l"/>
            <a:r>
              <a:rPr lang="en-US" sz="2400" b="1" i="0" dirty="0">
                <a:solidFill>
                  <a:srgbClr val="813588"/>
                </a:solidFill>
                <a:effectLst/>
                <a:latin typeface="Roboto" panose="02000000000000000000" pitchFamily="2" charset="0"/>
              </a:rPr>
              <a:t>What is Bit in Binary Number?</a:t>
            </a:r>
          </a:p>
          <a:p>
            <a:pPr algn="l"/>
            <a:r>
              <a:rPr lang="en-US" sz="2400" b="0" i="0" dirty="0">
                <a:solidFill>
                  <a:srgbClr val="333333"/>
                </a:solidFill>
                <a:effectLst/>
                <a:latin typeface="Roboto" panose="02000000000000000000" pitchFamily="2" charset="0"/>
              </a:rPr>
              <a:t>A single binary digit is called a “</a:t>
            </a:r>
            <a:r>
              <a:rPr lang="en-US" sz="2400" b="1" i="0" dirty="0">
                <a:solidFill>
                  <a:srgbClr val="333333"/>
                </a:solidFill>
                <a:effectLst/>
                <a:latin typeface="Roboto" panose="02000000000000000000" pitchFamily="2" charset="0"/>
              </a:rPr>
              <a:t>Bit”. </a:t>
            </a:r>
            <a:r>
              <a:rPr lang="en-US" sz="2400" b="0" i="0" dirty="0">
                <a:solidFill>
                  <a:srgbClr val="333333"/>
                </a:solidFill>
                <a:effectLst/>
                <a:latin typeface="Roboto" panose="02000000000000000000" pitchFamily="2" charset="0"/>
              </a:rPr>
              <a:t>A binary number consists of several bits. Examples are:</a:t>
            </a:r>
          </a:p>
          <a:p>
            <a:pPr algn="l">
              <a:buFont typeface="Arial" panose="020B0604020202020204" pitchFamily="34" charset="0"/>
              <a:buChar char="•"/>
            </a:pPr>
            <a:r>
              <a:rPr lang="en-US" sz="2400" b="0" i="0" dirty="0">
                <a:solidFill>
                  <a:srgbClr val="333333"/>
                </a:solidFill>
                <a:effectLst/>
                <a:latin typeface="Roboto" panose="02000000000000000000" pitchFamily="2" charset="0"/>
              </a:rPr>
              <a:t>10101 is a five-bit binary number</a:t>
            </a:r>
          </a:p>
          <a:p>
            <a:pPr algn="l">
              <a:buFont typeface="Arial" panose="020B0604020202020204" pitchFamily="34" charset="0"/>
              <a:buChar char="•"/>
            </a:pPr>
            <a:r>
              <a:rPr lang="en-US" sz="2400" b="0" i="0" dirty="0">
                <a:solidFill>
                  <a:srgbClr val="333333"/>
                </a:solidFill>
                <a:effectLst/>
                <a:latin typeface="Roboto" panose="02000000000000000000" pitchFamily="2" charset="0"/>
              </a:rPr>
              <a:t>101 is a three-bit binary number</a:t>
            </a:r>
          </a:p>
          <a:p>
            <a:pPr algn="l">
              <a:buFont typeface="Arial" panose="020B0604020202020204" pitchFamily="34" charset="0"/>
              <a:buChar char="•"/>
            </a:pPr>
            <a:r>
              <a:rPr lang="en-US" sz="2400" b="0" i="0" dirty="0">
                <a:solidFill>
                  <a:srgbClr val="333333"/>
                </a:solidFill>
                <a:effectLst/>
                <a:latin typeface="Roboto" panose="02000000000000000000" pitchFamily="2" charset="0"/>
              </a:rPr>
              <a:t>100001 is a six-bit binary number</a:t>
            </a:r>
          </a:p>
        </p:txBody>
      </p:sp>
    </p:spTree>
    <p:extLst>
      <p:ext uri="{BB962C8B-B14F-4D97-AF65-F5344CB8AC3E}">
        <p14:creationId xmlns:p14="http://schemas.microsoft.com/office/powerpoint/2010/main" val="266961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84C3B4-171B-4B12-8AB2-78C51BC45E49}"/>
              </a:ext>
            </a:extLst>
          </p:cNvPr>
          <p:cNvSpPr txBox="1"/>
          <p:nvPr/>
        </p:nvSpPr>
        <p:spPr>
          <a:xfrm>
            <a:off x="1867299" y="1733962"/>
            <a:ext cx="8008219" cy="1815882"/>
          </a:xfrm>
          <a:prstGeom prst="rect">
            <a:avLst/>
          </a:prstGeom>
          <a:noFill/>
        </p:spPr>
        <p:txBody>
          <a:bodyPr wrap="square">
            <a:spAutoFit/>
          </a:bodyPr>
          <a:lstStyle/>
          <a:p>
            <a:pPr algn="l"/>
            <a:r>
              <a:rPr lang="en-US" sz="2800" b="1" i="0" dirty="0">
                <a:solidFill>
                  <a:srgbClr val="333333"/>
                </a:solidFill>
                <a:effectLst/>
                <a:latin typeface="Roboto" panose="02000000000000000000" pitchFamily="2" charset="0"/>
              </a:rPr>
              <a:t>Facts to Remember:</a:t>
            </a:r>
            <a:endParaRPr lang="en-US" sz="2800" b="0" i="0" dirty="0">
              <a:solidFill>
                <a:srgbClr val="333333"/>
              </a:solidFill>
              <a:effectLst/>
              <a:latin typeface="Roboto" panose="02000000000000000000" pitchFamily="2" charset="0"/>
            </a:endParaRPr>
          </a:p>
          <a:p>
            <a:pPr algn="l">
              <a:buFont typeface="Arial" panose="020B0604020202020204" pitchFamily="34" charset="0"/>
              <a:buChar char="•"/>
            </a:pPr>
            <a:r>
              <a:rPr lang="en-US" sz="2800" b="0" i="0" dirty="0">
                <a:solidFill>
                  <a:srgbClr val="333333"/>
                </a:solidFill>
                <a:effectLst/>
                <a:latin typeface="Roboto" panose="02000000000000000000" pitchFamily="2" charset="0"/>
              </a:rPr>
              <a:t>Binary numbers are made up of only 0’s and 1’s.</a:t>
            </a:r>
          </a:p>
          <a:p>
            <a:pPr algn="l">
              <a:buFont typeface="Arial" panose="020B0604020202020204" pitchFamily="34" charset="0"/>
              <a:buChar char="•"/>
            </a:pPr>
            <a:r>
              <a:rPr lang="en-US" sz="2800" b="0" i="0" dirty="0">
                <a:solidFill>
                  <a:srgbClr val="333333"/>
                </a:solidFill>
                <a:effectLst/>
                <a:latin typeface="Roboto" panose="02000000000000000000" pitchFamily="2" charset="0"/>
              </a:rPr>
              <a:t>A binary number is represented with a base-2</a:t>
            </a:r>
          </a:p>
          <a:p>
            <a:pPr algn="l">
              <a:buFont typeface="Arial" panose="020B0604020202020204" pitchFamily="34" charset="0"/>
              <a:buChar char="•"/>
            </a:pPr>
            <a:r>
              <a:rPr lang="en-US" sz="2800" b="0" i="0" dirty="0">
                <a:solidFill>
                  <a:srgbClr val="333333"/>
                </a:solidFill>
                <a:effectLst/>
                <a:latin typeface="Roboto" panose="02000000000000000000" pitchFamily="2" charset="0"/>
              </a:rPr>
              <a:t>A bit is a single binary digit.</a:t>
            </a:r>
          </a:p>
        </p:txBody>
      </p:sp>
    </p:spTree>
    <p:extLst>
      <p:ext uri="{BB962C8B-B14F-4D97-AF65-F5344CB8AC3E}">
        <p14:creationId xmlns:p14="http://schemas.microsoft.com/office/powerpoint/2010/main" val="375857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C2CC-0EAB-40FB-85BE-A0A2CD8DA53D}"/>
              </a:ext>
            </a:extLst>
          </p:cNvPr>
          <p:cNvSpPr>
            <a:spLocks noGrp="1"/>
          </p:cNvSpPr>
          <p:nvPr>
            <p:ph type="title"/>
          </p:nvPr>
        </p:nvSpPr>
        <p:spPr/>
        <p:txBody>
          <a:bodyPr/>
          <a:lstStyle/>
          <a:p>
            <a:r>
              <a:rPr lang="en-US" dirty="0"/>
              <a:t>Do it yourself!</a:t>
            </a:r>
          </a:p>
        </p:txBody>
      </p:sp>
      <p:sp>
        <p:nvSpPr>
          <p:cNvPr id="3" name="Text Placeholder 2">
            <a:extLst>
              <a:ext uri="{FF2B5EF4-FFF2-40B4-BE49-F238E27FC236}">
                <a16:creationId xmlns:a16="http://schemas.microsoft.com/office/drawing/2014/main" id="{89032944-CCEA-4937-AF58-430C49B0633A}"/>
              </a:ext>
            </a:extLst>
          </p:cNvPr>
          <p:cNvSpPr>
            <a:spLocks noGrp="1"/>
          </p:cNvSpPr>
          <p:nvPr>
            <p:ph type="body" idx="1"/>
          </p:nvPr>
        </p:nvSpPr>
        <p:spPr>
          <a:xfrm>
            <a:off x="958531" y="2857614"/>
            <a:ext cx="4649783" cy="823912"/>
          </a:xfrm>
        </p:spPr>
        <p:txBody>
          <a:bodyPr/>
          <a:lstStyle/>
          <a:p>
            <a:r>
              <a:rPr lang="en-US" b="1" dirty="0">
                <a:solidFill>
                  <a:srgbClr val="7030A0"/>
                </a:solidFill>
                <a:effectLst>
                  <a:outerShdw blurRad="38100" dist="38100" dir="2700000" algn="tl">
                    <a:srgbClr val="000000">
                      <a:alpha val="43137"/>
                    </a:srgbClr>
                  </a:outerShdw>
                </a:effectLst>
              </a:rPr>
              <a:t>Convert decimal into binary</a:t>
            </a:r>
          </a:p>
        </p:txBody>
      </p:sp>
      <p:sp>
        <p:nvSpPr>
          <p:cNvPr id="6" name="Content Placeholder 5">
            <a:extLst>
              <a:ext uri="{FF2B5EF4-FFF2-40B4-BE49-F238E27FC236}">
                <a16:creationId xmlns:a16="http://schemas.microsoft.com/office/drawing/2014/main" id="{4F408C53-9491-46DE-AA96-744D6319C301}"/>
              </a:ext>
            </a:extLst>
          </p:cNvPr>
          <p:cNvSpPr>
            <a:spLocks noGrp="1"/>
          </p:cNvSpPr>
          <p:nvPr>
            <p:ph sz="quarter" idx="4"/>
          </p:nvPr>
        </p:nvSpPr>
        <p:spPr>
          <a:xfrm>
            <a:off x="8771022" y="2070099"/>
            <a:ext cx="931244" cy="2717801"/>
          </a:xfrm>
        </p:spPr>
        <p:txBody>
          <a:bodyPr>
            <a:normAutofit lnSpcReduction="10000"/>
          </a:bodyPr>
          <a:lstStyle/>
          <a:p>
            <a:r>
              <a:rPr lang="en-US" dirty="0"/>
              <a:t>32</a:t>
            </a:r>
          </a:p>
          <a:p>
            <a:r>
              <a:rPr lang="en-US" dirty="0"/>
              <a:t>18</a:t>
            </a:r>
          </a:p>
          <a:p>
            <a:r>
              <a:rPr lang="en-US" dirty="0"/>
              <a:t>94</a:t>
            </a:r>
          </a:p>
          <a:p>
            <a:r>
              <a:rPr lang="en-US" dirty="0"/>
              <a:t>100</a:t>
            </a:r>
          </a:p>
          <a:p>
            <a:r>
              <a:rPr lang="en-US" dirty="0"/>
              <a:t>121</a:t>
            </a:r>
          </a:p>
        </p:txBody>
      </p:sp>
      <p:sp>
        <p:nvSpPr>
          <p:cNvPr id="9" name="Content Placeholder 5">
            <a:extLst>
              <a:ext uri="{FF2B5EF4-FFF2-40B4-BE49-F238E27FC236}">
                <a16:creationId xmlns:a16="http://schemas.microsoft.com/office/drawing/2014/main" id="{7BB146EF-9628-43A8-8E6A-34220E90161B}"/>
              </a:ext>
            </a:extLst>
          </p:cNvPr>
          <p:cNvSpPr txBox="1">
            <a:spLocks/>
          </p:cNvSpPr>
          <p:nvPr/>
        </p:nvSpPr>
        <p:spPr>
          <a:xfrm>
            <a:off x="6902116" y="2195513"/>
            <a:ext cx="931244" cy="27178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49</a:t>
            </a:r>
          </a:p>
          <a:p>
            <a:r>
              <a:rPr lang="en-US" dirty="0"/>
              <a:t>76</a:t>
            </a:r>
          </a:p>
          <a:p>
            <a:r>
              <a:rPr lang="en-US" dirty="0"/>
              <a:t>88</a:t>
            </a:r>
          </a:p>
          <a:p>
            <a:r>
              <a:rPr lang="en-US" dirty="0"/>
              <a:t>29</a:t>
            </a:r>
          </a:p>
          <a:p>
            <a:r>
              <a:rPr lang="en-US" dirty="0"/>
              <a:t>56</a:t>
            </a:r>
          </a:p>
        </p:txBody>
      </p:sp>
    </p:spTree>
    <p:extLst>
      <p:ext uri="{BB962C8B-B14F-4D97-AF65-F5344CB8AC3E}">
        <p14:creationId xmlns:p14="http://schemas.microsoft.com/office/powerpoint/2010/main" val="37439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C3D290-6F69-46F8-B023-A73A208027E3}"/>
              </a:ext>
            </a:extLst>
          </p:cNvPr>
          <p:cNvSpPr>
            <a:spLocks noGrp="1"/>
          </p:cNvSpPr>
          <p:nvPr>
            <p:ph type="title"/>
          </p:nvPr>
        </p:nvSpPr>
        <p:spPr/>
        <p:txBody>
          <a:bodyPr/>
          <a:lstStyle/>
          <a:p>
            <a:r>
              <a:rPr lang="en-US" dirty="0"/>
              <a:t>Binary no’s table</a:t>
            </a:r>
          </a:p>
        </p:txBody>
      </p:sp>
      <p:pic>
        <p:nvPicPr>
          <p:cNvPr id="6" name="Picture 5">
            <a:extLst>
              <a:ext uri="{FF2B5EF4-FFF2-40B4-BE49-F238E27FC236}">
                <a16:creationId xmlns:a16="http://schemas.microsoft.com/office/drawing/2014/main" id="{6EBC39FA-4747-4587-B6DE-75F350F3E15F}"/>
              </a:ext>
            </a:extLst>
          </p:cNvPr>
          <p:cNvPicPr>
            <a:picLocks noChangeAspect="1"/>
          </p:cNvPicPr>
          <p:nvPr/>
        </p:nvPicPr>
        <p:blipFill rotWithShape="1">
          <a:blip r:embed="rId2"/>
          <a:srcRect l="6946" t="31169" r="39010" b="13270"/>
          <a:stretch/>
        </p:blipFill>
        <p:spPr>
          <a:xfrm>
            <a:off x="1309034" y="2097088"/>
            <a:ext cx="9124751" cy="4428840"/>
          </a:xfrm>
          <a:prstGeom prst="rect">
            <a:avLst/>
          </a:prstGeom>
        </p:spPr>
      </p:pic>
    </p:spTree>
    <p:extLst>
      <p:ext uri="{BB962C8B-B14F-4D97-AF65-F5344CB8AC3E}">
        <p14:creationId xmlns:p14="http://schemas.microsoft.com/office/powerpoint/2010/main" val="3743059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57</TotalTime>
  <Words>652</Words>
  <Application>Microsoft Office PowerPoint</Application>
  <PresentationFormat>Widescreen</PresentationFormat>
  <Paragraphs>68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Roboto</vt:lpstr>
      <vt:lpstr>Tw Cen MT</vt:lpstr>
      <vt:lpstr>urw-din</vt:lpstr>
      <vt:lpstr>Circuit</vt:lpstr>
      <vt:lpstr>Computer fundamentals</vt:lpstr>
      <vt:lpstr>WORKING OF A COMPUTER</vt:lpstr>
      <vt:lpstr>The working of a computer can be well understood by the block diagram shown </vt:lpstr>
      <vt:lpstr>The working of a computer can be broadly categorized into following four functions or steps.</vt:lpstr>
      <vt:lpstr>PowerPoint Presentation</vt:lpstr>
      <vt:lpstr>PowerPoint Presentation</vt:lpstr>
      <vt:lpstr>PowerPoint Presentation</vt:lpstr>
      <vt:lpstr>Do it yourself!</vt:lpstr>
      <vt:lpstr>Binary no’s table</vt:lpstr>
      <vt:lpstr>Decimal No</vt:lpstr>
      <vt:lpstr>PowerPoint Presentation</vt:lpstr>
      <vt:lpstr>PowerPoint Presentation</vt:lpstr>
      <vt:lpstr>Similarities </vt:lpstr>
      <vt:lpstr>PowerPoint Presentation</vt:lpstr>
      <vt:lpstr>Differences</vt:lpstr>
      <vt:lpstr>PowerPoint Presentation</vt:lpstr>
      <vt:lpstr>PowerPoint Presentation</vt:lpstr>
      <vt:lpstr>PowerPoint Presentation</vt:lpstr>
      <vt:lpstr>PowerPoint Presentation</vt:lpstr>
      <vt:lpstr>Do it yourself!</vt:lpstr>
      <vt:lpstr>Conversion of hexadecimal to binary</vt:lpstr>
      <vt:lpstr>PowerPoint Presentation</vt:lpstr>
      <vt:lpstr>DOUBTS?</vt:lpstr>
      <vt:lpstr>Home work</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fundamentals</dc:title>
  <dc:creator>AADYAA</dc:creator>
  <cp:lastModifiedBy>AADYAA</cp:lastModifiedBy>
  <cp:revision>2</cp:revision>
  <dcterms:created xsi:type="dcterms:W3CDTF">2022-04-14T03:48:37Z</dcterms:created>
  <dcterms:modified xsi:type="dcterms:W3CDTF">2022-04-14T04:49:57Z</dcterms:modified>
</cp:coreProperties>
</file>