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666" y="-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aelmeli\Desktop\viscoelastic_check_gr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>
              <a:solidFill>
                <a:schemeClr val="tx1"/>
              </a:solidFill>
            </a:ln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yVal>
            <c:numRef>
              <c:f>Sheet5!$F$51:$F$92</c:f>
              <c:numCache>
                <c:formatCode>General</c:formatCode>
                <c:ptCount val="42"/>
                <c:pt idx="0">
                  <c:v>1</c:v>
                </c:pt>
                <c:pt idx="1">
                  <c:v>0.38376459773245714</c:v>
                </c:pt>
                <c:pt idx="2">
                  <c:v>7.4612798338497155E-2</c:v>
                </c:pt>
                <c:pt idx="3">
                  <c:v>2.2865156106363416E-2</c:v>
                </c:pt>
                <c:pt idx="4">
                  <c:v>1.137082496339927E-2</c:v>
                </c:pt>
                <c:pt idx="5">
                  <c:v>7.8235249055190487E-3</c:v>
                </c:pt>
                <c:pt idx="6">
                  <c:v>5.4396513567804968E-3</c:v>
                </c:pt>
                <c:pt idx="7">
                  <c:v>4.1335756358312622E-3</c:v>
                </c:pt>
                <c:pt idx="8">
                  <c:v>3.3671053079568276E-3</c:v>
                </c:pt>
                <c:pt idx="9">
                  <c:v>2.6481308093016919E-3</c:v>
                </c:pt>
                <c:pt idx="10">
                  <c:v>1.9792056790711924E-3</c:v>
                </c:pt>
                <c:pt idx="11">
                  <c:v>1.4213935514623265E-3</c:v>
                </c:pt>
                <c:pt idx="12">
                  <c:v>1.0265057369514144E-3</c:v>
                </c:pt>
                <c:pt idx="13">
                  <c:v>7.675649450137891E-4</c:v>
                </c:pt>
                <c:pt idx="14">
                  <c:v>5.6188332028191069E-4</c:v>
                </c:pt>
                <c:pt idx="15">
                  <c:v>4.0788958496476113E-4</c:v>
                </c:pt>
                <c:pt idx="16">
                  <c:v>3.2024701235912974E-4</c:v>
                </c:pt>
                <c:pt idx="17">
                  <c:v>2.7221664226618087E-4</c:v>
                </c:pt>
                <c:pt idx="18">
                  <c:v>2.3533928024241596E-4</c:v>
                </c:pt>
                <c:pt idx="19">
                  <c:v>1.9854363147322188E-4</c:v>
                </c:pt>
                <c:pt idx="20">
                  <c:v>1.7104286541146026E-4</c:v>
                </c:pt>
                <c:pt idx="21">
                  <c:v>1.5376647032787442E-4</c:v>
                </c:pt>
                <c:pt idx="22">
                  <c:v>1.4087790677879539E-4</c:v>
                </c:pt>
                <c:pt idx="23">
                  <c:v>1.2732712539579856E-4</c:v>
                </c:pt>
                <c:pt idx="24">
                  <c:v>1.1297538388206053E-4</c:v>
                </c:pt>
                <c:pt idx="25">
                  <c:v>9.9868067141057498E-5</c:v>
                </c:pt>
                <c:pt idx="26">
                  <c:v>8.941132409519594E-5</c:v>
                </c:pt>
                <c:pt idx="27">
                  <c:v>8.1016989547512844E-5</c:v>
                </c:pt>
                <c:pt idx="28">
                  <c:v>7.3516478839671777E-5</c:v>
                </c:pt>
                <c:pt idx="29">
                  <c:v>6.6591280514793495E-5</c:v>
                </c:pt>
                <c:pt idx="30">
                  <c:v>6.0631490245480234E-5</c:v>
                </c:pt>
                <c:pt idx="31">
                  <c:v>5.5712267202342437E-5</c:v>
                </c:pt>
                <c:pt idx="32">
                  <c:v>5.1456623880698645E-5</c:v>
                </c:pt>
                <c:pt idx="33">
                  <c:v>4.7540260801470835E-5</c:v>
                </c:pt>
                <c:pt idx="34">
                  <c:v>4.3938834224234788E-5</c:v>
                </c:pt>
                <c:pt idx="35">
                  <c:v>4.0639576452963802E-5</c:v>
                </c:pt>
                <c:pt idx="36">
                  <c:v>3.7417350447720537E-5</c:v>
                </c:pt>
                <c:pt idx="37">
                  <c:v>3.4053488134554486E-5</c:v>
                </c:pt>
                <c:pt idx="38">
                  <c:v>3.0755677368833204E-5</c:v>
                </c:pt>
                <c:pt idx="39">
                  <c:v>2.8058373906234037E-5</c:v>
                </c:pt>
                <c:pt idx="40">
                  <c:v>2.6066102618228863E-5</c:v>
                </c:pt>
                <c:pt idx="41">
                  <c:v>2.4334803037009293E-5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DC7-48A4-BD99-001F483DF9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9797992"/>
        <c:axId val="679798320"/>
      </c:scatterChart>
      <c:valAx>
        <c:axId val="679797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Iteration</a:t>
                </a:r>
                <a:r>
                  <a:rPr lang="en-US" baseline="0" dirty="0" smtClean="0"/>
                  <a:t> #</a:t>
                </a:r>
                <a:endParaRPr lang="en-US" dirty="0"/>
              </a:p>
            </c:rich>
          </c:tx>
          <c:layout/>
          <c:overlay val="0"/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798320"/>
        <c:crosses val="autoZero"/>
        <c:crossBetween val="midCat"/>
      </c:valAx>
      <c:valAx>
        <c:axId val="67979832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Log(cost</a:t>
                </a:r>
                <a:r>
                  <a:rPr lang="en-US" baseline="0" dirty="0" smtClean="0"/>
                  <a:t> function)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79799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A4F-C95B-4D77-BA39-BF7E41A5413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C427-A338-4603-8F8A-A69F01BF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2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A4F-C95B-4D77-BA39-BF7E41A5413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C427-A338-4603-8F8A-A69F01BF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5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A4F-C95B-4D77-BA39-BF7E41A5413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C427-A338-4603-8F8A-A69F01BF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3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A4F-C95B-4D77-BA39-BF7E41A5413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C427-A338-4603-8F8A-A69F01BF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9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A4F-C95B-4D77-BA39-BF7E41A5413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C427-A338-4603-8F8A-A69F01BF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0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A4F-C95B-4D77-BA39-BF7E41A5413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C427-A338-4603-8F8A-A69F01BF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1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A4F-C95B-4D77-BA39-BF7E41A5413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C427-A338-4603-8F8A-A69F01BF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A4F-C95B-4D77-BA39-BF7E41A5413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C427-A338-4603-8F8A-A69F01BF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6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A4F-C95B-4D77-BA39-BF7E41A5413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C427-A338-4603-8F8A-A69F01BF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6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A4F-C95B-4D77-BA39-BF7E41A5413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C427-A338-4603-8F8A-A69F01BF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A4F-C95B-4D77-BA39-BF7E41A5413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C427-A338-4603-8F8A-A69F01BF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5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4A4F-C95B-4D77-BA39-BF7E41A5413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C427-A338-4603-8F8A-A69F01BF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8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248" y="211015"/>
            <a:ext cx="4165618" cy="31676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3045" y="211015"/>
            <a:ext cx="43521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data</a:t>
            </a:r>
          </a:p>
          <a:p>
            <a:r>
              <a:rPr lang="en-US" dirty="0" smtClean="0"/>
              <a:t>Compressible elastic wave equation</a:t>
            </a:r>
          </a:p>
          <a:p>
            <a:r>
              <a:rPr lang="en-US" b="1" dirty="0" smtClean="0"/>
              <a:t>Ex.1-top</a:t>
            </a:r>
          </a:p>
          <a:p>
            <a:r>
              <a:rPr lang="en-US" dirty="0" smtClean="0"/>
              <a:t>1 source @ (0.5,0.8)</a:t>
            </a:r>
          </a:p>
          <a:p>
            <a:r>
              <a:rPr lang="en-US" dirty="0" smtClean="0"/>
              <a:t>Receivers: entire </a:t>
            </a:r>
            <a:r>
              <a:rPr lang="en-US" dirty="0" err="1" smtClean="0"/>
              <a:t>wavefield</a:t>
            </a:r>
            <a:r>
              <a:rPr lang="en-US" dirty="0" smtClean="0"/>
              <a:t> is considered.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freq</a:t>
            </a:r>
            <a:r>
              <a:rPr lang="en-US" dirty="0" smtClean="0"/>
              <a:t> @ (w=100 cycle)</a:t>
            </a:r>
          </a:p>
          <a:p>
            <a:r>
              <a:rPr lang="en-US" dirty="0" err="1" smtClean="0"/>
              <a:t>E_matrix</a:t>
            </a:r>
            <a:r>
              <a:rPr lang="en-US" dirty="0" smtClean="0"/>
              <a:t>=10</a:t>
            </a:r>
          </a:p>
          <a:p>
            <a:r>
              <a:rPr lang="en-US" dirty="0" err="1" smtClean="0"/>
              <a:t>E_inclusion</a:t>
            </a:r>
            <a:r>
              <a:rPr lang="en-US" dirty="0" smtClean="0"/>
              <a:t>=20</a:t>
            </a:r>
          </a:p>
          <a:p>
            <a:r>
              <a:rPr lang="en-US" dirty="0" err="1" smtClean="0"/>
              <a:t>Initial_guess_inclusion</a:t>
            </a:r>
            <a:r>
              <a:rPr lang="en-US" dirty="0" smtClean="0"/>
              <a:t>=15</a:t>
            </a:r>
          </a:p>
          <a:p>
            <a:r>
              <a:rPr lang="en-US" dirty="0" smtClean="0"/>
              <a:t>Diameter=0.5</a:t>
            </a:r>
          </a:p>
          <a:p>
            <a:r>
              <a:rPr lang="en-US" dirty="0" smtClean="0"/>
              <a:t>Domain= 1x1</a:t>
            </a:r>
          </a:p>
          <a:p>
            <a:r>
              <a:rPr lang="en-US" dirty="0" smtClean="0"/>
              <a:t>Mesh =100x100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247" y="3405187"/>
            <a:ext cx="4165619" cy="32066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7715" y="4314027"/>
            <a:ext cx="4352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Ex.1-bottom</a:t>
            </a:r>
            <a:endParaRPr lang="en-US" dirty="0" smtClean="0"/>
          </a:p>
          <a:p>
            <a:r>
              <a:rPr lang="en-US" dirty="0" smtClean="0"/>
              <a:t>Same input except </a:t>
            </a:r>
            <a:r>
              <a:rPr lang="en-US" dirty="0" err="1" smtClean="0"/>
              <a:t>Initial_guess_inclusion</a:t>
            </a:r>
            <a:r>
              <a:rPr lang="en-US" dirty="0" smtClean="0"/>
              <a:t>=19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041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71" y="224056"/>
            <a:ext cx="5342857" cy="3495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503" y="100231"/>
            <a:ext cx="4662222" cy="3827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790" y="3719294"/>
            <a:ext cx="670048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0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0"/>
            <a:ext cx="56102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Incompressibe</a:t>
            </a:r>
            <a:r>
              <a:rPr lang="en-US" dirty="0"/>
              <a:t> viscoelastic wave equation inversion</a:t>
            </a:r>
          </a:p>
          <a:p>
            <a:r>
              <a:rPr lang="en-US" dirty="0" smtClean="0"/>
              <a:t>Input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1 </a:t>
            </a:r>
            <a:r>
              <a:rPr lang="en-US" dirty="0" smtClean="0"/>
              <a:t>source @ (0.015,0.024)</a:t>
            </a:r>
          </a:p>
          <a:p>
            <a:r>
              <a:rPr lang="en-US" dirty="0" smtClean="0"/>
              <a:t>Receivers: 44 RCV@0.005.</a:t>
            </a:r>
          </a:p>
          <a:p>
            <a:r>
              <a:rPr lang="en-US" dirty="0" smtClean="0"/>
              <a:t>11 </a:t>
            </a:r>
            <a:r>
              <a:rPr lang="en-US" dirty="0" err="1" smtClean="0"/>
              <a:t>freq</a:t>
            </a:r>
            <a:r>
              <a:rPr lang="en-US" dirty="0" smtClean="0"/>
              <a:t> @ (</a:t>
            </a:r>
            <a:r>
              <a:rPr lang="en-US" dirty="0" smtClean="0"/>
              <a:t>w=100-600@50 </a:t>
            </a:r>
            <a:r>
              <a:rPr lang="en-US" dirty="0" smtClean="0"/>
              <a:t>HZ)</a:t>
            </a:r>
          </a:p>
          <a:p>
            <a:r>
              <a:rPr lang="en-US" dirty="0" err="1" smtClean="0"/>
              <a:t>E_matrix</a:t>
            </a:r>
            <a:r>
              <a:rPr lang="en-US" dirty="0" smtClean="0"/>
              <a:t>=25 </a:t>
            </a:r>
            <a:r>
              <a:rPr lang="en-US" dirty="0"/>
              <a:t>(1+i*w/</a:t>
            </a:r>
            <a:r>
              <a:rPr lang="en-US" dirty="0" err="1"/>
              <a:t>w_bar</a:t>
            </a:r>
            <a:r>
              <a:rPr lang="en-US" dirty="0"/>
              <a:t>) </a:t>
            </a:r>
            <a:r>
              <a:rPr lang="en-US" dirty="0" err="1" smtClean="0"/>
              <a:t>kpa</a:t>
            </a:r>
            <a:endParaRPr lang="en-US" dirty="0" smtClean="0"/>
          </a:p>
          <a:p>
            <a:r>
              <a:rPr lang="en-US" dirty="0" err="1" smtClean="0"/>
              <a:t>E_inclusion</a:t>
            </a:r>
            <a:r>
              <a:rPr lang="en-US" dirty="0" smtClean="0"/>
              <a:t>=80 (1+i*w/</a:t>
            </a:r>
            <a:r>
              <a:rPr lang="en-US" dirty="0" err="1" smtClean="0"/>
              <a:t>w_bar</a:t>
            </a:r>
            <a:r>
              <a:rPr lang="en-US" dirty="0"/>
              <a:t>) </a:t>
            </a:r>
            <a:r>
              <a:rPr lang="en-US" dirty="0" err="1"/>
              <a:t>kpa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w_bar</a:t>
            </a:r>
            <a:r>
              <a:rPr lang="en-US" dirty="0" smtClean="0"/>
              <a:t>=15000</a:t>
            </a:r>
            <a:endParaRPr lang="en-US" dirty="0" smtClean="0"/>
          </a:p>
          <a:p>
            <a:r>
              <a:rPr lang="en-US" dirty="0" err="1" smtClean="0"/>
              <a:t>Initial_guess</a:t>
            </a:r>
            <a:r>
              <a:rPr lang="en-US" dirty="0" smtClean="0"/>
              <a:t> inclusion=50 </a:t>
            </a:r>
            <a:r>
              <a:rPr lang="en-US" dirty="0"/>
              <a:t>(1+i*w/</a:t>
            </a:r>
            <a:r>
              <a:rPr lang="en-US" dirty="0" err="1"/>
              <a:t>w_bar</a:t>
            </a:r>
            <a:r>
              <a:rPr lang="en-US" dirty="0"/>
              <a:t>) </a:t>
            </a:r>
            <a:r>
              <a:rPr lang="en-US" dirty="0" err="1"/>
              <a:t>kpa</a:t>
            </a:r>
            <a:endParaRPr lang="en-US" dirty="0" smtClean="0"/>
          </a:p>
          <a:p>
            <a:r>
              <a:rPr lang="en-US" dirty="0" smtClean="0"/>
              <a:t>Diameter=0.014=14 mm</a:t>
            </a:r>
          </a:p>
          <a:p>
            <a:r>
              <a:rPr lang="en-US" dirty="0" smtClean="0"/>
              <a:t>Domain= 0.03x0.03= 30 mmx30 mm</a:t>
            </a:r>
          </a:p>
          <a:p>
            <a:r>
              <a:rPr lang="en-US" dirty="0" smtClean="0"/>
              <a:t>Mesh =</a:t>
            </a:r>
            <a:r>
              <a:rPr lang="en-US" dirty="0" smtClean="0"/>
              <a:t>60x60</a:t>
            </a:r>
          </a:p>
          <a:p>
            <a:r>
              <a:rPr lang="en-US" dirty="0" smtClean="0"/>
              <a:t>Only one component of the </a:t>
            </a:r>
            <a:r>
              <a:rPr lang="en-US" dirty="0" err="1" smtClean="0"/>
              <a:t>wavefield</a:t>
            </a:r>
            <a:r>
              <a:rPr lang="en-US" dirty="0" smtClean="0"/>
              <a:t> is considered (</a:t>
            </a:r>
            <a:r>
              <a:rPr lang="en-US" dirty="0" err="1" smtClean="0"/>
              <a:t>Ux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60722"/>
              </p:ext>
            </p:extLst>
          </p:nvPr>
        </p:nvGraphicFramePr>
        <p:xfrm>
          <a:off x="254975" y="3238499"/>
          <a:ext cx="4755175" cy="3390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351" y="3076716"/>
            <a:ext cx="3828706" cy="30271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646" y="103958"/>
            <a:ext cx="2906945" cy="24810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2098" y="96715"/>
            <a:ext cx="2923919" cy="24955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70441" y="6103911"/>
            <a:ext cx="343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Horizontal section cut - Elastic and viscoelastic modulus at @ 600 HZ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36005" y="2589043"/>
            <a:ext cx="313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Reconstructed storage modulus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24679" y="2563670"/>
            <a:ext cx="295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Reconstructed loss modulus @600HZ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75987" y="6470153"/>
            <a:ext cx="364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Convergence behavior-CC functional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0442" y="3513035"/>
            <a:ext cx="8828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6696076" y="5332310"/>
            <a:ext cx="857249" cy="112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14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3045" y="211015"/>
            <a:ext cx="43521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data</a:t>
            </a:r>
          </a:p>
          <a:p>
            <a:r>
              <a:rPr lang="en-US" dirty="0" smtClean="0"/>
              <a:t>Incompressible elastic wave equation</a:t>
            </a:r>
          </a:p>
          <a:p>
            <a:r>
              <a:rPr lang="en-US" b="1" dirty="0" smtClean="0"/>
              <a:t>Ex.1-top</a:t>
            </a:r>
          </a:p>
          <a:p>
            <a:r>
              <a:rPr lang="en-US" dirty="0" smtClean="0"/>
              <a:t>1 source @ (0.5,0.8)</a:t>
            </a:r>
          </a:p>
          <a:p>
            <a:r>
              <a:rPr lang="en-US" dirty="0" smtClean="0"/>
              <a:t>Receivers: entire </a:t>
            </a:r>
            <a:r>
              <a:rPr lang="en-US" dirty="0" err="1" smtClean="0"/>
              <a:t>wavefield</a:t>
            </a:r>
            <a:r>
              <a:rPr lang="en-US" dirty="0" smtClean="0"/>
              <a:t> is considered.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freq</a:t>
            </a:r>
            <a:r>
              <a:rPr lang="en-US" dirty="0" smtClean="0"/>
              <a:t> @ (w=100 cycle)</a:t>
            </a:r>
          </a:p>
          <a:p>
            <a:r>
              <a:rPr lang="en-US" dirty="0" err="1" smtClean="0"/>
              <a:t>E_matrix</a:t>
            </a:r>
            <a:r>
              <a:rPr lang="en-US" dirty="0" smtClean="0"/>
              <a:t>=10</a:t>
            </a:r>
          </a:p>
          <a:p>
            <a:r>
              <a:rPr lang="en-US" dirty="0" err="1" smtClean="0"/>
              <a:t>E_inclusion</a:t>
            </a:r>
            <a:r>
              <a:rPr lang="en-US" dirty="0" smtClean="0"/>
              <a:t>=20</a:t>
            </a:r>
          </a:p>
          <a:p>
            <a:r>
              <a:rPr lang="en-US" dirty="0" err="1" smtClean="0"/>
              <a:t>Initial_guess_inclusion</a:t>
            </a:r>
            <a:r>
              <a:rPr lang="en-US" dirty="0" smtClean="0"/>
              <a:t>=15</a:t>
            </a:r>
          </a:p>
          <a:p>
            <a:r>
              <a:rPr lang="en-US" dirty="0" smtClean="0"/>
              <a:t>Diameter=0.5</a:t>
            </a:r>
          </a:p>
          <a:p>
            <a:r>
              <a:rPr lang="en-US" dirty="0" smtClean="0"/>
              <a:t>Domain= 1x1</a:t>
            </a:r>
          </a:p>
          <a:p>
            <a:r>
              <a:rPr lang="en-US" dirty="0" smtClean="0"/>
              <a:t>Mesh =100x100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97522" y="4314027"/>
            <a:ext cx="4352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Ex.1-bottom</a:t>
            </a:r>
            <a:endParaRPr lang="en-US" dirty="0" smtClean="0"/>
          </a:p>
          <a:p>
            <a:r>
              <a:rPr lang="en-US" dirty="0" smtClean="0"/>
              <a:t>Same input except </a:t>
            </a:r>
            <a:r>
              <a:rPr lang="en-US" dirty="0" err="1" smtClean="0"/>
              <a:t>Initial_guess_inclusion</a:t>
            </a:r>
            <a:r>
              <a:rPr lang="en-US" dirty="0" smtClean="0"/>
              <a:t>=19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31" y="237391"/>
            <a:ext cx="3975027" cy="3174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97769" y="0"/>
            <a:ext cx="4352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Parameters takes negative/very small values in the inversion process.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730" y="3578469"/>
            <a:ext cx="3967728" cy="298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5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4975" y="96715"/>
            <a:ext cx="43521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data</a:t>
            </a:r>
          </a:p>
          <a:p>
            <a:r>
              <a:rPr lang="en-US" dirty="0" smtClean="0"/>
              <a:t>Incompressible elastic wave equation</a:t>
            </a:r>
          </a:p>
          <a:p>
            <a:r>
              <a:rPr lang="en-US" dirty="0" smtClean="0"/>
              <a:t>1 </a:t>
            </a:r>
            <a:r>
              <a:rPr lang="en-US" dirty="0" smtClean="0"/>
              <a:t>source @ (0.5,0.8)</a:t>
            </a:r>
          </a:p>
          <a:p>
            <a:r>
              <a:rPr lang="en-US" dirty="0" smtClean="0"/>
              <a:t>Receivers: entire </a:t>
            </a:r>
            <a:r>
              <a:rPr lang="en-US" dirty="0" err="1" smtClean="0"/>
              <a:t>wavefield</a:t>
            </a:r>
            <a:r>
              <a:rPr lang="en-US" dirty="0" smtClean="0"/>
              <a:t> is considered.</a:t>
            </a:r>
          </a:p>
          <a:p>
            <a:r>
              <a:rPr lang="en-US" dirty="0" smtClean="0"/>
              <a:t>11 </a:t>
            </a:r>
            <a:r>
              <a:rPr lang="en-US" dirty="0" err="1" smtClean="0"/>
              <a:t>freq</a:t>
            </a:r>
            <a:r>
              <a:rPr lang="en-US" dirty="0" smtClean="0"/>
              <a:t> @ (w=100-300@20 cycle)</a:t>
            </a:r>
          </a:p>
          <a:p>
            <a:r>
              <a:rPr lang="en-US" dirty="0" err="1" smtClean="0"/>
              <a:t>E_matrix</a:t>
            </a:r>
            <a:r>
              <a:rPr lang="en-US" dirty="0" smtClean="0"/>
              <a:t>=10</a:t>
            </a:r>
          </a:p>
          <a:p>
            <a:r>
              <a:rPr lang="en-US" dirty="0" err="1" smtClean="0"/>
              <a:t>E_inclusion</a:t>
            </a:r>
            <a:r>
              <a:rPr lang="en-US" dirty="0" smtClean="0"/>
              <a:t>=20</a:t>
            </a:r>
          </a:p>
          <a:p>
            <a:r>
              <a:rPr lang="en-US" dirty="0" err="1" smtClean="0"/>
              <a:t>Initial_guess_inclusion</a:t>
            </a:r>
            <a:r>
              <a:rPr lang="en-US" dirty="0" smtClean="0"/>
              <a:t>=19</a:t>
            </a:r>
          </a:p>
          <a:p>
            <a:r>
              <a:rPr lang="en-US" dirty="0" smtClean="0"/>
              <a:t>Diameter=0.5</a:t>
            </a:r>
          </a:p>
          <a:p>
            <a:r>
              <a:rPr lang="en-US" dirty="0" smtClean="0"/>
              <a:t>Domain= 1x1</a:t>
            </a:r>
          </a:p>
          <a:p>
            <a:r>
              <a:rPr lang="en-US" dirty="0" smtClean="0"/>
              <a:t>Mesh =100x100</a:t>
            </a:r>
          </a:p>
          <a:p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906" y="3214542"/>
            <a:ext cx="4619048" cy="35238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8" y="3324667"/>
            <a:ext cx="5114286" cy="353333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49791" y="4429622"/>
            <a:ext cx="11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Section 2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471512" y="4429622"/>
            <a:ext cx="11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Section 1</a:t>
            </a:r>
            <a:endParaRPr lang="en-US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t="21798"/>
          <a:stretch/>
        </p:blipFill>
        <p:spPr>
          <a:xfrm>
            <a:off x="6869738" y="451408"/>
            <a:ext cx="4619048" cy="276313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69738" y="1490020"/>
            <a:ext cx="11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Section 1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8090539" y="2578482"/>
            <a:ext cx="11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Section 2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54975" y="3436567"/>
            <a:ext cx="435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L2 norm – misfit function is used</a:t>
            </a:r>
          </a:p>
        </p:txBody>
      </p:sp>
    </p:spTree>
    <p:extLst>
      <p:ext uri="{BB962C8B-B14F-4D97-AF65-F5344CB8AC3E}">
        <p14:creationId xmlns:p14="http://schemas.microsoft.com/office/powerpoint/2010/main" val="26961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829"/>
          <a:stretch/>
        </p:blipFill>
        <p:spPr>
          <a:xfrm>
            <a:off x="8458200" y="96715"/>
            <a:ext cx="3666393" cy="28880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975" y="96715"/>
            <a:ext cx="43521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data</a:t>
            </a:r>
          </a:p>
          <a:p>
            <a:r>
              <a:rPr lang="en-US" dirty="0" smtClean="0"/>
              <a:t>Incompressible elastic wave equation</a:t>
            </a:r>
          </a:p>
          <a:p>
            <a:r>
              <a:rPr lang="en-US" dirty="0" smtClean="0"/>
              <a:t>1 </a:t>
            </a:r>
            <a:r>
              <a:rPr lang="en-US" dirty="0" smtClean="0"/>
              <a:t>source @ (0.015,0.024)</a:t>
            </a:r>
          </a:p>
          <a:p>
            <a:r>
              <a:rPr lang="en-US" dirty="0" smtClean="0"/>
              <a:t>Receivers: 44 RCV@0.005.</a:t>
            </a:r>
            <a:endParaRPr lang="en-US" strike="sngStrike" dirty="0" smtClean="0"/>
          </a:p>
          <a:p>
            <a:r>
              <a:rPr lang="en-US" dirty="0" smtClean="0"/>
              <a:t>51 </a:t>
            </a:r>
            <a:r>
              <a:rPr lang="en-US" dirty="0" err="1" smtClean="0"/>
              <a:t>freq</a:t>
            </a:r>
            <a:r>
              <a:rPr lang="en-US" dirty="0" smtClean="0"/>
              <a:t> @ (w=100-600@10 Hz)</a:t>
            </a:r>
          </a:p>
          <a:p>
            <a:r>
              <a:rPr lang="en-US" dirty="0" err="1" smtClean="0"/>
              <a:t>E_matrix</a:t>
            </a:r>
            <a:r>
              <a:rPr lang="en-US" dirty="0" smtClean="0"/>
              <a:t>=25 </a:t>
            </a:r>
            <a:r>
              <a:rPr lang="en-US" dirty="0" err="1" smtClean="0"/>
              <a:t>kpa</a:t>
            </a:r>
            <a:endParaRPr lang="en-US" dirty="0" smtClean="0"/>
          </a:p>
          <a:p>
            <a:r>
              <a:rPr lang="en-US" dirty="0" err="1" smtClean="0"/>
              <a:t>E_inclusion</a:t>
            </a:r>
            <a:r>
              <a:rPr lang="en-US" dirty="0" smtClean="0"/>
              <a:t>=80 </a:t>
            </a:r>
            <a:r>
              <a:rPr lang="en-US" dirty="0" err="1" smtClean="0"/>
              <a:t>kpa</a:t>
            </a:r>
            <a:endParaRPr lang="en-US" dirty="0" smtClean="0"/>
          </a:p>
          <a:p>
            <a:r>
              <a:rPr lang="en-US" dirty="0" err="1" smtClean="0">
                <a:solidFill>
                  <a:srgbClr val="C00000"/>
                </a:solidFill>
              </a:rPr>
              <a:t>Initial_guess</a:t>
            </a:r>
            <a:r>
              <a:rPr lang="en-US" dirty="0" smtClean="0">
                <a:solidFill>
                  <a:srgbClr val="C00000"/>
                </a:solidFill>
              </a:rPr>
              <a:t> – was mistakenly set as homogenous=50 </a:t>
            </a:r>
            <a:r>
              <a:rPr lang="en-US" dirty="0" err="1" smtClean="0"/>
              <a:t>kpa</a:t>
            </a:r>
            <a:endParaRPr lang="en-US" dirty="0" smtClean="0"/>
          </a:p>
          <a:p>
            <a:r>
              <a:rPr lang="en-US" dirty="0" smtClean="0"/>
              <a:t>Diameter=0.014=14 mm</a:t>
            </a:r>
          </a:p>
          <a:p>
            <a:r>
              <a:rPr lang="en-US" dirty="0" smtClean="0"/>
              <a:t>Domain= 0.03x0.03= 30 mmx30 mm</a:t>
            </a:r>
          </a:p>
          <a:p>
            <a:r>
              <a:rPr lang="en-US" dirty="0" smtClean="0"/>
              <a:t>Mesh =60x60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4974" y="3697701"/>
            <a:ext cx="435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Cross-correlation function is used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0144460" y="1098770"/>
            <a:ext cx="0" cy="14859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138" y="3213343"/>
            <a:ext cx="3740455" cy="27156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963" y="366827"/>
            <a:ext cx="3601742" cy="26149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9212" y="3436567"/>
            <a:ext cx="3583845" cy="25949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267716" y="1143023"/>
            <a:ext cx="11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Section 1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9504061" y="252617"/>
            <a:ext cx="11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Section 2</a:t>
            </a:r>
            <a:endParaRPr lang="en-US" dirty="0" smtClean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117623" y="1565031"/>
            <a:ext cx="2039815" cy="17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0173038" y="440812"/>
            <a:ext cx="0" cy="2143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66195" y="1772269"/>
            <a:ext cx="11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Section 1</a:t>
            </a: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738461" y="4821954"/>
            <a:ext cx="11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Section 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41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554"/>
          <a:stretch/>
        </p:blipFill>
        <p:spPr>
          <a:xfrm>
            <a:off x="8833354" y="0"/>
            <a:ext cx="3279531" cy="28880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1418"/>
          <a:stretch/>
        </p:blipFill>
        <p:spPr>
          <a:xfrm>
            <a:off x="8848894" y="3050931"/>
            <a:ext cx="3275699" cy="30685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67716" y="1143023"/>
            <a:ext cx="11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Section 1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9387226" y="224293"/>
            <a:ext cx="11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Section 2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17623" y="1441201"/>
            <a:ext cx="2039815" cy="17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253" y="0"/>
            <a:ext cx="3774388" cy="27783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253" y="3126851"/>
            <a:ext cx="4076400" cy="29925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4975" y="96715"/>
            <a:ext cx="43521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data</a:t>
            </a:r>
          </a:p>
          <a:p>
            <a:r>
              <a:rPr lang="en-US" dirty="0" smtClean="0"/>
              <a:t>Incompressible elastic wave equation</a:t>
            </a:r>
          </a:p>
          <a:p>
            <a:r>
              <a:rPr lang="en-US" dirty="0" smtClean="0"/>
              <a:t>1 </a:t>
            </a:r>
            <a:r>
              <a:rPr lang="en-US" dirty="0" smtClean="0"/>
              <a:t>source @ (0.015,0.024)</a:t>
            </a:r>
          </a:p>
          <a:p>
            <a:r>
              <a:rPr lang="en-US" dirty="0" smtClean="0"/>
              <a:t>Receivers: 44 RCV@0.005.</a:t>
            </a:r>
          </a:p>
          <a:p>
            <a:r>
              <a:rPr lang="en-US" dirty="0" smtClean="0"/>
              <a:t>51 </a:t>
            </a:r>
            <a:r>
              <a:rPr lang="en-US" dirty="0" err="1" smtClean="0"/>
              <a:t>freq</a:t>
            </a:r>
            <a:r>
              <a:rPr lang="en-US" dirty="0" smtClean="0"/>
              <a:t> @ (w=100-600@10 HZ)</a:t>
            </a:r>
          </a:p>
          <a:p>
            <a:r>
              <a:rPr lang="en-US" dirty="0" err="1" smtClean="0"/>
              <a:t>E_matrix</a:t>
            </a:r>
            <a:r>
              <a:rPr lang="en-US" dirty="0" smtClean="0"/>
              <a:t>=25 </a:t>
            </a:r>
            <a:r>
              <a:rPr lang="en-US" dirty="0" err="1" smtClean="0"/>
              <a:t>kpa</a:t>
            </a:r>
            <a:endParaRPr lang="en-US" dirty="0" smtClean="0"/>
          </a:p>
          <a:p>
            <a:r>
              <a:rPr lang="en-US" dirty="0" err="1" smtClean="0"/>
              <a:t>E_inclusion</a:t>
            </a:r>
            <a:r>
              <a:rPr lang="en-US" dirty="0" smtClean="0"/>
              <a:t>=80 </a:t>
            </a:r>
            <a:r>
              <a:rPr lang="en-US" dirty="0" err="1" smtClean="0"/>
              <a:t>kpa</a:t>
            </a:r>
            <a:endParaRPr lang="en-US" dirty="0" smtClean="0"/>
          </a:p>
          <a:p>
            <a:r>
              <a:rPr lang="en-US" dirty="0" err="1" smtClean="0"/>
              <a:t>Initial_guess</a:t>
            </a:r>
            <a:r>
              <a:rPr lang="en-US" dirty="0" smtClean="0"/>
              <a:t> inclusion=50 </a:t>
            </a:r>
            <a:r>
              <a:rPr lang="en-US" dirty="0" err="1" smtClean="0"/>
              <a:t>kpa</a:t>
            </a:r>
            <a:endParaRPr lang="en-US" dirty="0" smtClean="0"/>
          </a:p>
          <a:p>
            <a:r>
              <a:rPr lang="en-US" dirty="0" smtClean="0"/>
              <a:t>Diameter=0.014=14 mm</a:t>
            </a:r>
          </a:p>
          <a:p>
            <a:r>
              <a:rPr lang="en-US" dirty="0" smtClean="0"/>
              <a:t>Domain= 0.03x0.03= 30 mmx30 mm</a:t>
            </a:r>
          </a:p>
          <a:p>
            <a:r>
              <a:rPr lang="en-US" dirty="0" smtClean="0"/>
              <a:t>Mesh =60x60</a:t>
            </a:r>
          </a:p>
          <a:p>
            <a:endParaRPr lang="en-US" dirty="0" smtClean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0106022" y="440813"/>
            <a:ext cx="9860" cy="2040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0133103" y="974598"/>
            <a:ext cx="0" cy="14859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4974" y="3573743"/>
            <a:ext cx="435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Cross-correlation function is used</a:t>
            </a:r>
          </a:p>
        </p:txBody>
      </p:sp>
    </p:spTree>
    <p:extLst>
      <p:ext uri="{BB962C8B-B14F-4D97-AF65-F5344CB8AC3E}">
        <p14:creationId xmlns:p14="http://schemas.microsoft.com/office/powerpoint/2010/main" val="6375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181"/>
          <a:stretch/>
        </p:blipFill>
        <p:spPr>
          <a:xfrm>
            <a:off x="8408677" y="0"/>
            <a:ext cx="3783323" cy="3533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88586" y="1326080"/>
            <a:ext cx="11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Section 1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9061911" y="380973"/>
            <a:ext cx="11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Section 2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123" y="150056"/>
            <a:ext cx="3869146" cy="28481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20879" y="2296164"/>
            <a:ext cx="11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Section 1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123" y="3389925"/>
            <a:ext cx="3873116" cy="28433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10057" y="5026242"/>
            <a:ext cx="11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Section 2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54975" y="96715"/>
            <a:ext cx="43521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data</a:t>
            </a:r>
          </a:p>
          <a:p>
            <a:r>
              <a:rPr lang="en-US" dirty="0" smtClean="0"/>
              <a:t>Incompressible elastic wave equation</a:t>
            </a:r>
          </a:p>
          <a:p>
            <a:r>
              <a:rPr lang="en-US" dirty="0" smtClean="0"/>
              <a:t>1 </a:t>
            </a:r>
            <a:r>
              <a:rPr lang="en-US" dirty="0" smtClean="0"/>
              <a:t>source @ (0.015,0.024)</a:t>
            </a:r>
          </a:p>
          <a:p>
            <a:r>
              <a:rPr lang="en-US" dirty="0" smtClean="0"/>
              <a:t>Receivers: 44 RCV@0.005.</a:t>
            </a:r>
          </a:p>
          <a:p>
            <a:r>
              <a:rPr lang="en-US" dirty="0" smtClean="0"/>
              <a:t>11 </a:t>
            </a:r>
            <a:r>
              <a:rPr lang="en-US" dirty="0" err="1" smtClean="0"/>
              <a:t>freq</a:t>
            </a:r>
            <a:r>
              <a:rPr lang="en-US" dirty="0" smtClean="0"/>
              <a:t> @ (w=100-600@50 HZ)</a:t>
            </a:r>
          </a:p>
          <a:p>
            <a:r>
              <a:rPr lang="en-US" dirty="0" err="1" smtClean="0"/>
              <a:t>E_matrix</a:t>
            </a:r>
            <a:r>
              <a:rPr lang="en-US" dirty="0" smtClean="0"/>
              <a:t>=25 </a:t>
            </a:r>
            <a:r>
              <a:rPr lang="en-US" dirty="0" err="1" smtClean="0"/>
              <a:t>kpa</a:t>
            </a:r>
            <a:endParaRPr lang="en-US" dirty="0" smtClean="0"/>
          </a:p>
          <a:p>
            <a:r>
              <a:rPr lang="en-US" dirty="0" err="1" smtClean="0"/>
              <a:t>E_inclusion</a:t>
            </a:r>
            <a:r>
              <a:rPr lang="en-US" dirty="0" smtClean="0"/>
              <a:t>=80 </a:t>
            </a:r>
            <a:r>
              <a:rPr lang="en-US" dirty="0" err="1" smtClean="0"/>
              <a:t>kpa</a:t>
            </a:r>
            <a:endParaRPr lang="en-US" dirty="0" smtClean="0"/>
          </a:p>
          <a:p>
            <a:r>
              <a:rPr lang="en-US" dirty="0" err="1" smtClean="0"/>
              <a:t>Initial_guess</a:t>
            </a:r>
            <a:r>
              <a:rPr lang="en-US" dirty="0" smtClean="0"/>
              <a:t> inclusion=50 </a:t>
            </a:r>
            <a:r>
              <a:rPr lang="en-US" dirty="0" err="1" smtClean="0"/>
              <a:t>kpa</a:t>
            </a:r>
            <a:endParaRPr lang="en-US" dirty="0" smtClean="0"/>
          </a:p>
          <a:p>
            <a:r>
              <a:rPr lang="en-US" dirty="0" smtClean="0"/>
              <a:t>Diameter=0.014=14 mm</a:t>
            </a:r>
          </a:p>
          <a:p>
            <a:r>
              <a:rPr lang="en-US" dirty="0" smtClean="0"/>
              <a:t>Domain= 0.03x0.03= 30 mmx30 mm</a:t>
            </a:r>
          </a:p>
          <a:p>
            <a:r>
              <a:rPr lang="en-US" dirty="0" smtClean="0"/>
              <a:t>Mesh =60x60</a:t>
            </a:r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64272" y="3533333"/>
            <a:ext cx="435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Cross-correlation function is used</a:t>
            </a:r>
          </a:p>
        </p:txBody>
      </p:sp>
    </p:spTree>
    <p:extLst>
      <p:ext uri="{BB962C8B-B14F-4D97-AF65-F5344CB8AC3E}">
        <p14:creationId xmlns:p14="http://schemas.microsoft.com/office/powerpoint/2010/main" val="130716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205" y="1743815"/>
            <a:ext cx="6517966" cy="2627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180" y="4371018"/>
            <a:ext cx="6395991" cy="23958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8721" y="706170"/>
            <a:ext cx="1747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W=100 cycle, </a:t>
            </a:r>
          </a:p>
          <a:p>
            <a:r>
              <a:rPr lang="en-US" dirty="0" smtClean="0"/>
              <a:t>Rho=1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64" y="1743815"/>
            <a:ext cx="5598054" cy="26322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64" y="4278953"/>
            <a:ext cx="5598053" cy="2496233"/>
          </a:xfrm>
          <a:prstGeom prst="rect">
            <a:avLst/>
          </a:prstGeom>
        </p:spPr>
      </p:pic>
      <p:sp>
        <p:nvSpPr>
          <p:cNvPr id="9" name="Arc 8"/>
          <p:cNvSpPr/>
          <p:nvPr/>
        </p:nvSpPr>
        <p:spPr>
          <a:xfrm rot="5122870">
            <a:off x="8392483" y="-247526"/>
            <a:ext cx="1123129" cy="5105811"/>
          </a:xfrm>
          <a:prstGeom prst="arc">
            <a:avLst>
              <a:gd name="adj1" fmla="val 16276109"/>
              <a:gd name="adj2" fmla="val 3590702"/>
            </a:avLst>
          </a:prstGeom>
          <a:ln w="76200">
            <a:solidFill>
              <a:srgbClr val="92D05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34" y="718246"/>
            <a:ext cx="5571576" cy="2248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968" y="606582"/>
            <a:ext cx="5397450" cy="24720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710" y="3554508"/>
            <a:ext cx="6517966" cy="26272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0871" y="3554508"/>
            <a:ext cx="6342421" cy="262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890" y="0"/>
            <a:ext cx="6700485" cy="345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614" y="3362762"/>
            <a:ext cx="6776686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2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74044</TotalTime>
  <Words>409</Words>
  <Application>Microsoft Office PowerPoint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Abdelrahman Elmeliegy</dc:creator>
  <cp:lastModifiedBy>Abdelrahman Elmeliegy</cp:lastModifiedBy>
  <cp:revision>62</cp:revision>
  <dcterms:created xsi:type="dcterms:W3CDTF">2022-01-25T17:27:29Z</dcterms:created>
  <dcterms:modified xsi:type="dcterms:W3CDTF">2022-03-21T00:44:01Z</dcterms:modified>
</cp:coreProperties>
</file>