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F2CEAF3-C1CC-4F9E-B9A0-01A67E872179}">
          <p14:sldIdLst>
            <p14:sldId id="256"/>
            <p14:sldId id="257"/>
            <p14:sldId id="258"/>
            <p14:sldId id="259"/>
            <p14:sldId id="260"/>
            <p14:sldId id="261"/>
            <p14:sldId id="262"/>
            <p14:sldId id="263"/>
            <p14:sldId id="264"/>
            <p14:sldId id="265"/>
            <p14:sldId id="266"/>
            <p14:sldId id="267"/>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77375C-1BA0-4B2C-BF79-B7BE9016EB9D}" v="250" dt="2023-12-11T16:14:31.9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12/11/2023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12/11/2023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12/11/2023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12/11/2023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chat.openai.com/cha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14104" y="1122363"/>
            <a:ext cx="9144000" cy="873497"/>
          </a:xfrm>
        </p:spPr>
        <p:txBody>
          <a:bodyPr>
            <a:normAutofit fontScale="90000"/>
          </a:bodyPr>
          <a:lstStyle/>
          <a:p>
            <a:r>
              <a:rPr lang="en-US" dirty="0">
                <a:ea typeface="Calibri Light"/>
                <a:cs typeface="Calibri Light"/>
              </a:rPr>
              <a:t>Product Owner</a:t>
            </a:r>
            <a:endParaRPr lang="en-US" dirty="0"/>
          </a:p>
        </p:txBody>
      </p:sp>
      <p:sp>
        <p:nvSpPr>
          <p:cNvPr id="3" name="Subtitle 2"/>
          <p:cNvSpPr>
            <a:spLocks noGrp="1"/>
          </p:cNvSpPr>
          <p:nvPr>
            <p:ph type="subTitle" idx="1"/>
          </p:nvPr>
        </p:nvSpPr>
        <p:spPr>
          <a:xfrm>
            <a:off x="1515140" y="2379294"/>
            <a:ext cx="9144000" cy="2878506"/>
          </a:xfrm>
        </p:spPr>
        <p:txBody>
          <a:bodyPr vert="horz" lIns="91440" tIns="45720" rIns="91440" bIns="45720" rtlCol="0" anchor="t">
            <a:normAutofit/>
          </a:bodyPr>
          <a:lstStyle/>
          <a:p>
            <a:r>
              <a:rPr lang="en-US" sz="1200" b="1" dirty="0">
                <a:ea typeface="+mn-lt"/>
                <a:cs typeface="+mn-lt"/>
              </a:rPr>
              <a:t>Product Backlog Management:</a:t>
            </a:r>
            <a:r>
              <a:rPr lang="en-US" sz="1200" dirty="0">
                <a:solidFill>
                  <a:srgbClr val="D1D5DB"/>
                </a:solidFill>
                <a:ea typeface="+mn-lt"/>
                <a:cs typeface="+mn-lt"/>
              </a:rPr>
              <a:t> </a:t>
            </a:r>
            <a:r>
              <a:rPr lang="en-US" sz="1200" dirty="0">
                <a:ea typeface="+mn-lt"/>
                <a:cs typeface="+mn-lt"/>
              </a:rPr>
              <a:t>The Product Owner is responsible for creating and maintaining the product backlog, which is a prioritized list of features, enhancements, and bug fixes.</a:t>
            </a:r>
            <a:endParaRPr lang="en-US">
              <a:ea typeface="Calibri"/>
              <a:cs typeface="Calibri"/>
            </a:endParaRPr>
          </a:p>
          <a:p>
            <a:r>
              <a:rPr lang="en-US" sz="1200" b="1" dirty="0">
                <a:ea typeface="+mn-lt"/>
                <a:cs typeface="+mn-lt"/>
              </a:rPr>
              <a:t>Prioritization:</a:t>
            </a:r>
            <a:r>
              <a:rPr lang="en-US" sz="1200" dirty="0">
                <a:solidFill>
                  <a:srgbClr val="D1D5DB"/>
                </a:solidFill>
                <a:ea typeface="+mn-lt"/>
                <a:cs typeface="+mn-lt"/>
              </a:rPr>
              <a:t> </a:t>
            </a:r>
            <a:r>
              <a:rPr lang="en-US" sz="1200" dirty="0">
                <a:ea typeface="+mn-lt"/>
                <a:cs typeface="+mn-lt"/>
              </a:rPr>
              <a:t>They prioritize the items in the product backlog based on business value, customer needs, and other relevant factors. This helps the team focus on delivering the most valuable features first.</a:t>
            </a:r>
            <a:endParaRPr lang="en-US">
              <a:ea typeface="Calibri"/>
              <a:cs typeface="Calibri"/>
            </a:endParaRPr>
          </a:p>
          <a:p>
            <a:r>
              <a:rPr lang="en-US" sz="1200" b="1" dirty="0">
                <a:ea typeface="+mn-lt"/>
                <a:cs typeface="+mn-lt"/>
              </a:rPr>
              <a:t>Communication:</a:t>
            </a:r>
            <a:r>
              <a:rPr lang="en-US" sz="1200" dirty="0">
                <a:solidFill>
                  <a:srgbClr val="D1D5DB"/>
                </a:solidFill>
                <a:ea typeface="+mn-lt"/>
                <a:cs typeface="+mn-lt"/>
              </a:rPr>
              <a:t> </a:t>
            </a:r>
            <a:r>
              <a:rPr lang="en-US" sz="1200" dirty="0">
                <a:ea typeface="+mn-lt"/>
                <a:cs typeface="+mn-lt"/>
              </a:rPr>
              <a:t>The Product Owner communicates the product vision, goals, and priorities to the development team. They also gather feedback from stakeholders to inform product decisions.</a:t>
            </a:r>
            <a:endParaRPr lang="en-US">
              <a:ea typeface="Calibri"/>
              <a:cs typeface="Calibri"/>
            </a:endParaRPr>
          </a:p>
          <a:p>
            <a:r>
              <a:rPr lang="en-US" sz="1200" b="1" dirty="0">
                <a:ea typeface="+mn-lt"/>
                <a:cs typeface="+mn-lt"/>
              </a:rPr>
              <a:t>Acceptance Criteria:</a:t>
            </a:r>
            <a:r>
              <a:rPr lang="en-US" sz="1200" dirty="0">
                <a:solidFill>
                  <a:srgbClr val="D1D5DB"/>
                </a:solidFill>
                <a:ea typeface="+mn-lt"/>
                <a:cs typeface="+mn-lt"/>
              </a:rPr>
              <a:t> </a:t>
            </a:r>
            <a:r>
              <a:rPr lang="en-US" sz="1200" dirty="0">
                <a:ea typeface="+mn-lt"/>
                <a:cs typeface="+mn-lt"/>
              </a:rPr>
              <a:t>They define clear and concise acceptance criteria for each product backlog item, providing the development team with a clear understanding of what needs to be delivered.</a:t>
            </a:r>
            <a:endParaRPr lang="en-US">
              <a:ea typeface="Calibri"/>
              <a:cs typeface="Calibri"/>
            </a:endParaRPr>
          </a:p>
          <a:p>
            <a:r>
              <a:rPr lang="en-US" sz="1200" b="1" dirty="0">
                <a:ea typeface="+mn-lt"/>
                <a:cs typeface="+mn-lt"/>
              </a:rPr>
              <a:t>Decision-Making:</a:t>
            </a:r>
            <a:r>
              <a:rPr lang="en-US" sz="1200" dirty="0">
                <a:solidFill>
                  <a:srgbClr val="D1D5DB"/>
                </a:solidFill>
                <a:ea typeface="+mn-lt"/>
                <a:cs typeface="+mn-lt"/>
              </a:rPr>
              <a:t> </a:t>
            </a:r>
            <a:r>
              <a:rPr lang="en-US" sz="1200" dirty="0">
                <a:ea typeface="+mn-lt"/>
                <a:cs typeface="+mn-lt"/>
              </a:rPr>
              <a:t>The Product Owner makes decisions about the product, balancing conflicting priorities, and adjusting the product backlog based on feedback and changing business needs.</a:t>
            </a:r>
            <a:endParaRPr lang="en-US">
              <a:ea typeface="Calibri"/>
              <a:cs typeface="Calibri"/>
            </a:endParaRPr>
          </a:p>
          <a:p>
            <a:r>
              <a:rPr lang="en-US" sz="1200" b="1" dirty="0">
                <a:ea typeface="+mn-lt"/>
                <a:cs typeface="+mn-lt"/>
              </a:rPr>
              <a:t>Release Planning:</a:t>
            </a:r>
            <a:r>
              <a:rPr lang="en-US" sz="1200" dirty="0">
                <a:solidFill>
                  <a:srgbClr val="D1D5DB"/>
                </a:solidFill>
                <a:ea typeface="+mn-lt"/>
                <a:cs typeface="+mn-lt"/>
              </a:rPr>
              <a:t> </a:t>
            </a:r>
            <a:r>
              <a:rPr lang="en-US" sz="1200" dirty="0">
                <a:ea typeface="+mn-lt"/>
                <a:cs typeface="+mn-lt"/>
              </a:rPr>
              <a:t>Collaborating with the Scrum Team, the Product Owner participates in release planning, helping to define the scope of each release and setting expectations for what will be delivered.</a:t>
            </a:r>
            <a:endParaRPr lang="en-US">
              <a:ea typeface="Calibri"/>
              <a:cs typeface="Calibri"/>
            </a:endParaRPr>
          </a:p>
          <a:p>
            <a:endParaRPr lang="en-US" dirty="0">
              <a:ea typeface="Calibri"/>
              <a:cs typeface="Calibri"/>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E0448-F450-ECC9-F023-3F0E320F11F5}"/>
              </a:ext>
            </a:extLst>
          </p:cNvPr>
          <p:cNvSpPr>
            <a:spLocks noGrp="1"/>
          </p:cNvSpPr>
          <p:nvPr>
            <p:ph type="title"/>
          </p:nvPr>
        </p:nvSpPr>
        <p:spPr/>
        <p:txBody>
          <a:bodyPr/>
          <a:lstStyle/>
          <a:p>
            <a:pPr algn="ctr"/>
            <a:r>
              <a:rPr lang="en-US">
                <a:cs typeface="Calibri Light"/>
              </a:rPr>
              <a:t>Waterfall Approach</a:t>
            </a:r>
          </a:p>
        </p:txBody>
      </p:sp>
      <p:sp>
        <p:nvSpPr>
          <p:cNvPr id="3" name="Content Placeholder 2">
            <a:extLst>
              <a:ext uri="{FF2B5EF4-FFF2-40B4-BE49-F238E27FC236}">
                <a16:creationId xmlns:a16="http://schemas.microsoft.com/office/drawing/2014/main" id="{2055168E-D8B4-63C9-0E85-F14EFE655AC0}"/>
              </a:ext>
            </a:extLst>
          </p:cNvPr>
          <p:cNvSpPr>
            <a:spLocks noGrp="1"/>
          </p:cNvSpPr>
          <p:nvPr>
            <p:ph idx="1"/>
          </p:nvPr>
        </p:nvSpPr>
        <p:spPr>
          <a:xfrm>
            <a:off x="838200" y="2399599"/>
            <a:ext cx="10515600" cy="2777858"/>
          </a:xfrm>
        </p:spPr>
        <p:txBody>
          <a:bodyPr vert="horz" lIns="91440" tIns="45720" rIns="91440" bIns="45720" rtlCol="0" anchor="t">
            <a:normAutofit/>
          </a:bodyPr>
          <a:lstStyle/>
          <a:p>
            <a:r>
              <a:rPr lang="en-US" sz="1200" b="1" dirty="0">
                <a:ea typeface="+mn-lt"/>
                <a:cs typeface="+mn-lt"/>
              </a:rPr>
              <a:t>Detection:</a:t>
            </a:r>
            <a:endParaRPr lang="en-US" dirty="0">
              <a:cs typeface="Calibri" panose="020F0502020204030204"/>
            </a:endParaRPr>
          </a:p>
          <a:p>
            <a:pPr lvl="1"/>
            <a:r>
              <a:rPr lang="en-US" sz="1200" dirty="0">
                <a:ea typeface="+mn-lt"/>
                <a:cs typeface="+mn-lt"/>
              </a:rPr>
              <a:t>The defect is likely discovered during the later stages of the Waterfall SDLC, such as system testing or user acceptance testing.</a:t>
            </a:r>
            <a:endParaRPr lang="en-US" dirty="0">
              <a:cs typeface="Calibri"/>
            </a:endParaRPr>
          </a:p>
          <a:p>
            <a:pPr lvl="1"/>
            <a:r>
              <a:rPr lang="en-US" sz="1200" dirty="0">
                <a:ea typeface="+mn-lt"/>
                <a:cs typeface="+mn-lt"/>
              </a:rPr>
              <a:t>In some cases, the defect may only become apparent after the product is deployed and used by end-users.</a:t>
            </a:r>
            <a:endParaRPr lang="en-US" dirty="0">
              <a:cs typeface="Calibri"/>
            </a:endParaRPr>
          </a:p>
          <a:p>
            <a:r>
              <a:rPr lang="en-US" sz="1200" b="1" dirty="0">
                <a:ea typeface="+mn-lt"/>
                <a:cs typeface="+mn-lt"/>
              </a:rPr>
              <a:t>Response:</a:t>
            </a:r>
            <a:endParaRPr lang="en-US" dirty="0">
              <a:cs typeface="Calibri"/>
            </a:endParaRPr>
          </a:p>
          <a:p>
            <a:pPr lvl="1"/>
            <a:r>
              <a:rPr lang="en-US" sz="1200" dirty="0">
                <a:ea typeface="+mn-lt"/>
                <a:cs typeface="+mn-lt"/>
              </a:rPr>
              <a:t>In the Waterfall model, each phase must be completed before moving to the next. Therefore, fixing the defect involves revisiting the affected stages, including design, coding, and testing.</a:t>
            </a:r>
            <a:endParaRPr lang="en-US" dirty="0">
              <a:cs typeface="Calibri"/>
            </a:endParaRPr>
          </a:p>
          <a:p>
            <a:pPr lvl="1"/>
            <a:r>
              <a:rPr lang="en-US" sz="1200" dirty="0">
                <a:ea typeface="+mn-lt"/>
                <a:cs typeface="+mn-lt"/>
              </a:rPr>
              <a:t>Addressing the defect may cause delays in the overall project timeline, as each stage has to be revisited sequentially.</a:t>
            </a:r>
            <a:endParaRPr lang="en-US" dirty="0">
              <a:cs typeface="Calibri"/>
            </a:endParaRPr>
          </a:p>
          <a:p>
            <a:r>
              <a:rPr lang="en-US" sz="1200" b="1" dirty="0">
                <a:ea typeface="+mn-lt"/>
                <a:cs typeface="+mn-lt"/>
              </a:rPr>
              <a:t>Feedback Loop:</a:t>
            </a:r>
            <a:endParaRPr lang="en-US" dirty="0">
              <a:cs typeface="Calibri"/>
            </a:endParaRPr>
          </a:p>
          <a:p>
            <a:pPr lvl="1"/>
            <a:r>
              <a:rPr lang="en-US" sz="1200" dirty="0">
                <a:ea typeface="+mn-lt"/>
                <a:cs typeface="+mn-lt"/>
              </a:rPr>
              <a:t>The feedback loop is significantly longer in Waterfall. Any adjustments or fixes are typically made after the entire system is built and tested, which can result in a more extended period before the updated software is deployed.</a:t>
            </a:r>
            <a:endParaRPr lang="en-US" dirty="0"/>
          </a:p>
        </p:txBody>
      </p:sp>
    </p:spTree>
    <p:extLst>
      <p:ext uri="{BB962C8B-B14F-4D97-AF65-F5344CB8AC3E}">
        <p14:creationId xmlns:p14="http://schemas.microsoft.com/office/powerpoint/2010/main" val="311351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9310B-C05E-1191-D36B-BC6694842C20}"/>
              </a:ext>
            </a:extLst>
          </p:cNvPr>
          <p:cNvSpPr>
            <a:spLocks noGrp="1"/>
          </p:cNvSpPr>
          <p:nvPr>
            <p:ph type="title"/>
          </p:nvPr>
        </p:nvSpPr>
        <p:spPr/>
        <p:txBody>
          <a:bodyPr/>
          <a:lstStyle/>
          <a:p>
            <a:pPr algn="ctr"/>
            <a:r>
              <a:rPr lang="en-US" dirty="0">
                <a:cs typeface="Calibri Light" panose="020F0302020204030204"/>
              </a:rPr>
              <a:t>Differences</a:t>
            </a:r>
          </a:p>
        </p:txBody>
      </p:sp>
      <p:sp>
        <p:nvSpPr>
          <p:cNvPr id="3" name="Content Placeholder 2">
            <a:extLst>
              <a:ext uri="{FF2B5EF4-FFF2-40B4-BE49-F238E27FC236}">
                <a16:creationId xmlns:a16="http://schemas.microsoft.com/office/drawing/2014/main" id="{4CD5BB60-EF6C-9F18-8C94-F621235D28A7}"/>
              </a:ext>
            </a:extLst>
          </p:cNvPr>
          <p:cNvSpPr>
            <a:spLocks noGrp="1"/>
          </p:cNvSpPr>
          <p:nvPr>
            <p:ph idx="1"/>
          </p:nvPr>
        </p:nvSpPr>
        <p:spPr>
          <a:xfrm>
            <a:off x="838200" y="1825625"/>
            <a:ext cx="10515600" cy="3460689"/>
          </a:xfrm>
        </p:spPr>
        <p:txBody>
          <a:bodyPr vert="horz" lIns="91440" tIns="45720" rIns="91440" bIns="45720" rtlCol="0" anchor="t">
            <a:normAutofit/>
          </a:bodyPr>
          <a:lstStyle/>
          <a:p>
            <a:r>
              <a:rPr lang="en-US" sz="1200" b="1" dirty="0">
                <a:ea typeface="+mn-lt"/>
                <a:cs typeface="+mn-lt"/>
              </a:rPr>
              <a:t>Flexibility:</a:t>
            </a:r>
            <a:endParaRPr lang="en-US" dirty="0">
              <a:cs typeface="Calibri" panose="020F0502020204030204"/>
            </a:endParaRPr>
          </a:p>
          <a:p>
            <a:pPr lvl="1"/>
            <a:r>
              <a:rPr lang="en-US" sz="1200">
                <a:ea typeface="+mn-lt"/>
                <a:cs typeface="+mn-lt"/>
              </a:rPr>
              <a:t>Agile allows for flexibility and quick responses to changing conditions, enabling rapid adjustments in the development process.</a:t>
            </a:r>
            <a:endParaRPr lang="en-US">
              <a:cs typeface="Calibri"/>
            </a:endParaRPr>
          </a:p>
          <a:p>
            <a:pPr lvl="1"/>
            <a:r>
              <a:rPr lang="en-US" sz="1200" dirty="0">
                <a:ea typeface="+mn-lt"/>
                <a:cs typeface="+mn-lt"/>
              </a:rPr>
              <a:t>Waterfall is less flexible, and any changes or fixes may require going back to earlier phases, disrupting the linear progression of the SDLC.</a:t>
            </a:r>
            <a:endParaRPr lang="en-US" dirty="0">
              <a:cs typeface="Calibri"/>
            </a:endParaRPr>
          </a:p>
          <a:p>
            <a:r>
              <a:rPr lang="en-US" sz="1200" b="1" dirty="0">
                <a:ea typeface="+mn-lt"/>
                <a:cs typeface="+mn-lt"/>
              </a:rPr>
              <a:t>Iterative vs. Sequential:</a:t>
            </a:r>
            <a:endParaRPr lang="en-US" dirty="0">
              <a:cs typeface="Calibri"/>
            </a:endParaRPr>
          </a:p>
          <a:p>
            <a:pPr lvl="1"/>
            <a:r>
              <a:rPr lang="en-US" sz="1200" dirty="0">
                <a:ea typeface="+mn-lt"/>
                <a:cs typeface="+mn-lt"/>
              </a:rPr>
              <a:t>Agile is iterative, with frequent releases and the ability to address issues in small, manageable increments.</a:t>
            </a:r>
            <a:endParaRPr lang="en-US" dirty="0">
              <a:cs typeface="Calibri"/>
            </a:endParaRPr>
          </a:p>
          <a:p>
            <a:pPr lvl="1"/>
            <a:r>
              <a:rPr lang="en-US" sz="1200" dirty="0">
                <a:ea typeface="+mn-lt"/>
                <a:cs typeface="+mn-lt"/>
              </a:rPr>
              <a:t>Waterfall is sequential, and fixing a defect often involves revisiting multiple phases, leading to potential delays in the overall project timeline.</a:t>
            </a:r>
            <a:endParaRPr lang="en-US" dirty="0">
              <a:cs typeface="Calibri"/>
            </a:endParaRPr>
          </a:p>
          <a:p>
            <a:r>
              <a:rPr lang="en-US" sz="1200" b="1" dirty="0">
                <a:ea typeface="+mn-lt"/>
                <a:cs typeface="+mn-lt"/>
              </a:rPr>
              <a:t>Customer Involvement:</a:t>
            </a:r>
            <a:endParaRPr lang="en-US" dirty="0">
              <a:cs typeface="Calibri"/>
            </a:endParaRPr>
          </a:p>
          <a:p>
            <a:pPr lvl="1"/>
            <a:r>
              <a:rPr lang="en-US" sz="1200" dirty="0">
                <a:ea typeface="+mn-lt"/>
                <a:cs typeface="+mn-lt"/>
              </a:rPr>
              <a:t>Agile encourages continuous customer involvement, providing opportunities for stakeholders to provide feedback and influence the direction of the project.</a:t>
            </a:r>
            <a:endParaRPr lang="en-US" dirty="0">
              <a:cs typeface="Calibri"/>
            </a:endParaRPr>
          </a:p>
          <a:p>
            <a:pPr lvl="1"/>
            <a:r>
              <a:rPr lang="en-US" sz="1200" dirty="0">
                <a:ea typeface="+mn-lt"/>
                <a:cs typeface="+mn-lt"/>
              </a:rPr>
              <a:t>Waterfall involves customer feedback primarily during the later stages, and any changes are more challenging to incorporate once the project is well underway.</a:t>
            </a:r>
            <a:endParaRPr lang="en-US" dirty="0">
              <a:cs typeface="Calibri"/>
            </a:endParaRPr>
          </a:p>
          <a:p>
            <a:r>
              <a:rPr lang="en-US" sz="1200" b="1" dirty="0">
                <a:ea typeface="+mn-lt"/>
                <a:cs typeface="+mn-lt"/>
              </a:rPr>
              <a:t>Time-to-Market:</a:t>
            </a:r>
            <a:endParaRPr lang="en-US" dirty="0">
              <a:cs typeface="Calibri"/>
            </a:endParaRPr>
          </a:p>
          <a:p>
            <a:pPr lvl="1"/>
            <a:r>
              <a:rPr lang="en-US" sz="1200" dirty="0">
                <a:ea typeface="+mn-lt"/>
                <a:cs typeface="+mn-lt"/>
              </a:rPr>
              <a:t>Agile aims for shorter time-to-market by delivering smaller increments of the product more frequently.</a:t>
            </a:r>
            <a:endParaRPr lang="en-US" dirty="0">
              <a:cs typeface="Calibri"/>
            </a:endParaRPr>
          </a:p>
          <a:p>
            <a:pPr lvl="1"/>
            <a:r>
              <a:rPr lang="en-US" sz="1200" dirty="0">
                <a:ea typeface="+mn-lt"/>
                <a:cs typeface="+mn-lt"/>
              </a:rPr>
              <a:t>Waterfall tends to have longer development cycles, and addressing issues may extend the overall project timeline.</a:t>
            </a:r>
            <a:endParaRPr lang="en-US" dirty="0"/>
          </a:p>
        </p:txBody>
      </p:sp>
    </p:spTree>
    <p:extLst>
      <p:ext uri="{BB962C8B-B14F-4D97-AF65-F5344CB8AC3E}">
        <p14:creationId xmlns:p14="http://schemas.microsoft.com/office/powerpoint/2010/main" val="2574134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A78D1-B322-F787-4873-486DE2B86FA0}"/>
              </a:ext>
            </a:extLst>
          </p:cNvPr>
          <p:cNvSpPr>
            <a:spLocks noGrp="1"/>
          </p:cNvSpPr>
          <p:nvPr>
            <p:ph type="title"/>
          </p:nvPr>
        </p:nvSpPr>
        <p:spPr/>
        <p:txBody>
          <a:bodyPr/>
          <a:lstStyle/>
          <a:p>
            <a:r>
              <a:rPr lang="en-US" dirty="0">
                <a:cs typeface="Calibri Light"/>
              </a:rPr>
              <a:t>Factors for Choosing Waterfall or Agile</a:t>
            </a:r>
            <a:endParaRPr lang="en-US" dirty="0"/>
          </a:p>
        </p:txBody>
      </p:sp>
      <p:sp>
        <p:nvSpPr>
          <p:cNvPr id="3" name="Content Placeholder 2">
            <a:extLst>
              <a:ext uri="{FF2B5EF4-FFF2-40B4-BE49-F238E27FC236}">
                <a16:creationId xmlns:a16="http://schemas.microsoft.com/office/drawing/2014/main" id="{1A1100A3-6187-925C-1675-EF52EC30C420}"/>
              </a:ext>
            </a:extLst>
          </p:cNvPr>
          <p:cNvSpPr>
            <a:spLocks noGrp="1"/>
          </p:cNvSpPr>
          <p:nvPr>
            <p:ph idx="1"/>
          </p:nvPr>
        </p:nvSpPr>
        <p:spPr>
          <a:xfrm>
            <a:off x="838200" y="2488663"/>
            <a:ext cx="10515600" cy="2223677"/>
          </a:xfrm>
        </p:spPr>
        <p:txBody>
          <a:bodyPr vert="horz" lIns="91440" tIns="45720" rIns="91440" bIns="45720" rtlCol="0" anchor="t">
            <a:normAutofit/>
          </a:bodyPr>
          <a:lstStyle/>
          <a:p>
            <a:r>
              <a:rPr lang="en-US" sz="1800" dirty="0">
                <a:ea typeface="+mn-lt"/>
                <a:cs typeface="+mn-lt"/>
              </a:rPr>
              <a:t>In my course experience, I've found that Agile methodologies were often favored when dealing with smaller projects, especially those involving web development or software prototypes. The iterative and collaborative nature of Agile worked well for adapting to changing client needs and delivering incremental value.</a:t>
            </a:r>
            <a:endParaRPr lang="en-US" sz="1800">
              <a:cs typeface="Calibri" panose="020F0502020204030204"/>
            </a:endParaRPr>
          </a:p>
          <a:p>
            <a:r>
              <a:rPr lang="en-US" sz="1800" dirty="0">
                <a:ea typeface="+mn-lt"/>
                <a:cs typeface="+mn-lt"/>
              </a:rPr>
              <a:t>On the other hand, Waterfall methodologies were emphasized in larger, more traditional software engineering projects, where the scope could be more thoroughly defined upfront, and a linear progression through stages was deemed appropriate.</a:t>
            </a:r>
            <a:endParaRPr lang="en-US" sz="1800" dirty="0"/>
          </a:p>
        </p:txBody>
      </p:sp>
    </p:spTree>
    <p:extLst>
      <p:ext uri="{BB962C8B-B14F-4D97-AF65-F5344CB8AC3E}">
        <p14:creationId xmlns:p14="http://schemas.microsoft.com/office/powerpoint/2010/main" val="40164959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48AC7-4EA6-CF27-151D-7E8570CBC999}"/>
              </a:ext>
            </a:extLst>
          </p:cNvPr>
          <p:cNvSpPr>
            <a:spLocks noGrp="1"/>
          </p:cNvSpPr>
          <p:nvPr>
            <p:ph type="title"/>
          </p:nvPr>
        </p:nvSpPr>
        <p:spPr/>
        <p:txBody>
          <a:bodyPr/>
          <a:lstStyle/>
          <a:p>
            <a:pPr algn="ctr"/>
            <a:r>
              <a:rPr lang="en-US" dirty="0">
                <a:cs typeface="Calibri Light"/>
              </a:rPr>
              <a:t>Sources</a:t>
            </a:r>
          </a:p>
        </p:txBody>
      </p:sp>
      <p:sp>
        <p:nvSpPr>
          <p:cNvPr id="3" name="Content Placeholder 2">
            <a:extLst>
              <a:ext uri="{FF2B5EF4-FFF2-40B4-BE49-F238E27FC236}">
                <a16:creationId xmlns:a16="http://schemas.microsoft.com/office/drawing/2014/main" id="{9214793D-AF48-7C96-D7CD-6EAE72BEA0DF}"/>
              </a:ext>
            </a:extLst>
          </p:cNvPr>
          <p:cNvSpPr>
            <a:spLocks noGrp="1"/>
          </p:cNvSpPr>
          <p:nvPr>
            <p:ph idx="1"/>
          </p:nvPr>
        </p:nvSpPr>
        <p:spPr/>
        <p:txBody>
          <a:bodyPr vert="horz" lIns="91440" tIns="45720" rIns="91440" bIns="45720" rtlCol="0" anchor="t">
            <a:normAutofit/>
          </a:bodyPr>
          <a:lstStyle/>
          <a:p>
            <a:r>
              <a:rPr lang="en-US" sz="1400" dirty="0">
                <a:ea typeface="+mn-lt"/>
                <a:cs typeface="+mn-lt"/>
              </a:rPr>
              <a:t>OpenAI. (2023). </a:t>
            </a:r>
            <a:r>
              <a:rPr lang="en-US" sz="1400" i="1" dirty="0">
                <a:ea typeface="+mn-lt"/>
                <a:cs typeface="+mn-lt"/>
              </a:rPr>
              <a:t>ChatGPT</a:t>
            </a:r>
            <a:r>
              <a:rPr lang="en-US" sz="1400" dirty="0">
                <a:ea typeface="+mn-lt"/>
                <a:cs typeface="+mn-lt"/>
              </a:rPr>
              <a:t> (Mar 14 version) [Large language model]. </a:t>
            </a:r>
            <a:r>
              <a:rPr lang="en-US" sz="1400" u="sng" dirty="0">
                <a:ea typeface="+mn-lt"/>
                <a:cs typeface="+mn-lt"/>
                <a:hlinkClick r:id="rId2"/>
              </a:rPr>
              <a:t>https://chat.openai.com/chat</a:t>
            </a:r>
            <a:endParaRPr lang="en-US"/>
          </a:p>
        </p:txBody>
      </p:sp>
    </p:spTree>
    <p:extLst>
      <p:ext uri="{BB962C8B-B14F-4D97-AF65-F5344CB8AC3E}">
        <p14:creationId xmlns:p14="http://schemas.microsoft.com/office/powerpoint/2010/main" val="4149464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20EAD0A-48FB-91F4-4429-5FA1A13F5DD2}"/>
              </a:ext>
            </a:extLst>
          </p:cNvPr>
          <p:cNvSpPr txBox="1">
            <a:spLocks/>
          </p:cNvSpPr>
          <p:nvPr/>
        </p:nvSpPr>
        <p:spPr>
          <a:xfrm>
            <a:off x="1514104" y="1122363"/>
            <a:ext cx="9144000" cy="873497"/>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ea typeface="Calibri Light"/>
                <a:cs typeface="Calibri Light"/>
              </a:rPr>
              <a:t>Scrum Master</a:t>
            </a:r>
            <a:endParaRPr lang="en-US" dirty="0"/>
          </a:p>
        </p:txBody>
      </p:sp>
      <p:sp>
        <p:nvSpPr>
          <p:cNvPr id="7" name="Subtitle 2">
            <a:extLst>
              <a:ext uri="{FF2B5EF4-FFF2-40B4-BE49-F238E27FC236}">
                <a16:creationId xmlns:a16="http://schemas.microsoft.com/office/drawing/2014/main" id="{B39611E5-A1ED-26E8-7925-A8C61691F17E}"/>
              </a:ext>
            </a:extLst>
          </p:cNvPr>
          <p:cNvSpPr txBox="1">
            <a:spLocks/>
          </p:cNvSpPr>
          <p:nvPr/>
        </p:nvSpPr>
        <p:spPr>
          <a:xfrm>
            <a:off x="1346907" y="2339710"/>
            <a:ext cx="9312233" cy="3026947"/>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b="1">
                <a:ea typeface="+mn-lt"/>
                <a:cs typeface="+mn-lt"/>
              </a:rPr>
              <a:t>Facilitation:</a:t>
            </a:r>
            <a:r>
              <a:rPr lang="en-US" sz="1200">
                <a:ea typeface="+mn-lt"/>
                <a:cs typeface="+mn-lt"/>
              </a:rPr>
              <a:t> The Scrum Master facilitates Scrum events, including Sprint Planning, Daily Standups, Sprint Reviews, and Sprint Retrospectives. They ensure that these events are effective and that the team follows the Scrum process.</a:t>
            </a:r>
            <a:endParaRPr lang="en-US">
              <a:ea typeface="+mn-lt"/>
              <a:cs typeface="+mn-lt"/>
            </a:endParaRPr>
          </a:p>
          <a:p>
            <a:r>
              <a:rPr lang="en-US" sz="1200" b="1">
                <a:ea typeface="+mn-lt"/>
                <a:cs typeface="+mn-lt"/>
              </a:rPr>
              <a:t>Servant Leadership:</a:t>
            </a:r>
            <a:r>
              <a:rPr lang="en-US" sz="1200">
                <a:ea typeface="+mn-lt"/>
                <a:cs typeface="+mn-lt"/>
              </a:rPr>
              <a:t> The Scrum Master serves the team by removing impediments, addressing issues, and helping the team be as effective as possible. They act as a shield to protect the team from external interruptions.</a:t>
            </a:r>
            <a:endParaRPr lang="en-US">
              <a:ea typeface="Calibri"/>
              <a:cs typeface="Calibri"/>
            </a:endParaRPr>
          </a:p>
          <a:p>
            <a:r>
              <a:rPr lang="en-US" sz="1200" b="1" dirty="0">
                <a:ea typeface="+mn-lt"/>
                <a:cs typeface="+mn-lt"/>
              </a:rPr>
              <a:t>Coaching:</a:t>
            </a:r>
            <a:r>
              <a:rPr lang="en-US" sz="1200" dirty="0">
                <a:ea typeface="+mn-lt"/>
                <a:cs typeface="+mn-lt"/>
              </a:rPr>
              <a:t> The Scrum Master coaches the Scrum Team on Scrum practices and principles, helping them improve their performance and self-organization.</a:t>
            </a:r>
            <a:endParaRPr lang="en-US" dirty="0">
              <a:ea typeface="+mn-lt"/>
              <a:cs typeface="+mn-lt"/>
            </a:endParaRPr>
          </a:p>
          <a:p>
            <a:r>
              <a:rPr lang="en-US" sz="1200" b="1" dirty="0">
                <a:ea typeface="+mn-lt"/>
                <a:cs typeface="+mn-lt"/>
              </a:rPr>
              <a:t>Continuous Improvement:</a:t>
            </a:r>
            <a:r>
              <a:rPr lang="en-US" sz="1200" dirty="0">
                <a:ea typeface="+mn-lt"/>
                <a:cs typeface="+mn-lt"/>
              </a:rPr>
              <a:t> They encourage a culture of continuous improvement, both within the team and the organization. The Scrum Master identifies areas for improvement and collaborates with the team to implement changes.</a:t>
            </a:r>
            <a:endParaRPr lang="en-US" dirty="0">
              <a:ea typeface="+mn-lt"/>
              <a:cs typeface="+mn-lt"/>
            </a:endParaRPr>
          </a:p>
          <a:p>
            <a:r>
              <a:rPr lang="en-US" sz="1200" b="1" dirty="0">
                <a:ea typeface="+mn-lt"/>
                <a:cs typeface="+mn-lt"/>
              </a:rPr>
              <a:t>Conflict Resolution:</a:t>
            </a:r>
            <a:r>
              <a:rPr lang="en-US" sz="1200" dirty="0">
                <a:ea typeface="+mn-lt"/>
                <a:cs typeface="+mn-lt"/>
              </a:rPr>
              <a:t> The Scrum Master facilitates communication and resolves conflicts within the team, promoting a positive and collaborative team environment.</a:t>
            </a:r>
            <a:endParaRPr lang="en-US" dirty="0">
              <a:ea typeface="+mn-lt"/>
              <a:cs typeface="+mn-lt"/>
            </a:endParaRPr>
          </a:p>
          <a:p>
            <a:r>
              <a:rPr lang="en-US" sz="1200" b="1" dirty="0">
                <a:ea typeface="+mn-lt"/>
                <a:cs typeface="+mn-lt"/>
              </a:rPr>
              <a:t>Scrum Framework Adherence:</a:t>
            </a:r>
            <a:r>
              <a:rPr lang="en-US" sz="1200" dirty="0">
                <a:ea typeface="+mn-lt"/>
                <a:cs typeface="+mn-lt"/>
              </a:rPr>
              <a:t> They ensure that the Scrum Team adheres to Scrum practices, principles, and rules. This includes ensuring that the team understands and follows the Definition of Done.</a:t>
            </a:r>
            <a:endParaRPr lang="en-US" dirty="0">
              <a:ea typeface="+mn-lt"/>
              <a:cs typeface="+mn-lt"/>
            </a:endParaRPr>
          </a:p>
          <a:p>
            <a:endParaRPr lang="en-US" sz="1200" dirty="0">
              <a:ea typeface="Calibri"/>
              <a:cs typeface="Calibri"/>
            </a:endParaRPr>
          </a:p>
          <a:p>
            <a:endParaRPr lang="en-US" dirty="0">
              <a:ea typeface="Calibri"/>
              <a:cs typeface="Calibri"/>
            </a:endParaRPr>
          </a:p>
        </p:txBody>
      </p:sp>
    </p:spTree>
    <p:extLst>
      <p:ext uri="{BB962C8B-B14F-4D97-AF65-F5344CB8AC3E}">
        <p14:creationId xmlns:p14="http://schemas.microsoft.com/office/powerpoint/2010/main" val="3806360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810CE9C-B48F-F347-213D-23FDAEF04066}"/>
              </a:ext>
            </a:extLst>
          </p:cNvPr>
          <p:cNvSpPr txBox="1">
            <a:spLocks/>
          </p:cNvSpPr>
          <p:nvPr/>
        </p:nvSpPr>
        <p:spPr>
          <a:xfrm>
            <a:off x="1514104" y="1122363"/>
            <a:ext cx="9144000" cy="873497"/>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ea typeface="Calibri Light"/>
                <a:cs typeface="Calibri Light"/>
              </a:rPr>
              <a:t>Developer</a:t>
            </a:r>
            <a:endParaRPr lang="en-US" dirty="0"/>
          </a:p>
        </p:txBody>
      </p:sp>
      <p:sp>
        <p:nvSpPr>
          <p:cNvPr id="7" name="Subtitle 2">
            <a:extLst>
              <a:ext uri="{FF2B5EF4-FFF2-40B4-BE49-F238E27FC236}">
                <a16:creationId xmlns:a16="http://schemas.microsoft.com/office/drawing/2014/main" id="{25265BB7-7F02-ADC5-E518-C3D88241A6C4}"/>
              </a:ext>
            </a:extLst>
          </p:cNvPr>
          <p:cNvSpPr txBox="1">
            <a:spLocks/>
          </p:cNvSpPr>
          <p:nvPr/>
        </p:nvSpPr>
        <p:spPr>
          <a:xfrm>
            <a:off x="1515140" y="2379294"/>
            <a:ext cx="9144000" cy="287850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b="1" dirty="0">
                <a:ea typeface="+mn-lt"/>
                <a:cs typeface="+mn-lt"/>
              </a:rPr>
              <a:t>Collaboration:</a:t>
            </a:r>
            <a:r>
              <a:rPr lang="en-US" sz="1200" dirty="0">
                <a:ea typeface="+mn-lt"/>
                <a:cs typeface="+mn-lt"/>
              </a:rPr>
              <a:t> Developers work closely with each other and with the Product Owner to understand and implement the requirements of the product backlog items.</a:t>
            </a:r>
            <a:endParaRPr lang="en-US" dirty="0">
              <a:ea typeface="+mn-lt"/>
              <a:cs typeface="+mn-lt"/>
            </a:endParaRPr>
          </a:p>
          <a:p>
            <a:r>
              <a:rPr lang="en-US" sz="1200" b="1" dirty="0">
                <a:ea typeface="+mn-lt"/>
                <a:cs typeface="+mn-lt"/>
              </a:rPr>
              <a:t>Self-Organization:</a:t>
            </a:r>
            <a:r>
              <a:rPr lang="en-US" sz="1200" dirty="0">
                <a:ea typeface="+mn-lt"/>
                <a:cs typeface="+mn-lt"/>
              </a:rPr>
              <a:t> The Development Team is self-organizing, meaning they decide how to best accomplish the work within the constraints of the Sprint goal. They determine how to divide tasks among themselves.</a:t>
            </a:r>
            <a:endParaRPr lang="en-US" dirty="0">
              <a:ea typeface="+mn-lt"/>
              <a:cs typeface="+mn-lt"/>
            </a:endParaRPr>
          </a:p>
          <a:p>
            <a:r>
              <a:rPr lang="en-US" sz="1200" b="1" dirty="0">
                <a:ea typeface="+mn-lt"/>
                <a:cs typeface="+mn-lt"/>
              </a:rPr>
              <a:t>Cross-Functional:</a:t>
            </a:r>
            <a:r>
              <a:rPr lang="en-US" sz="1200" dirty="0">
                <a:ea typeface="+mn-lt"/>
                <a:cs typeface="+mn-lt"/>
              </a:rPr>
              <a:t> The team is cross-functional, meaning it possesses all the skills necessary to deliver a complete product increment. This includes coding, testing, design, documentation, and any other skills required.</a:t>
            </a:r>
            <a:endParaRPr lang="en-US" dirty="0">
              <a:ea typeface="+mn-lt"/>
              <a:cs typeface="+mn-lt"/>
            </a:endParaRPr>
          </a:p>
          <a:p>
            <a:r>
              <a:rPr lang="en-US" sz="1200" b="1" dirty="0">
                <a:ea typeface="+mn-lt"/>
                <a:cs typeface="+mn-lt"/>
              </a:rPr>
              <a:t>Continuous Improvement:</a:t>
            </a:r>
            <a:r>
              <a:rPr lang="en-US" sz="1200" dirty="0">
                <a:ea typeface="+mn-lt"/>
                <a:cs typeface="+mn-lt"/>
              </a:rPr>
              <a:t> Developers actively participate in Sprint Retrospectives, identifying opportunities for improvement in their processes and work environment.</a:t>
            </a:r>
            <a:endParaRPr lang="en-US" dirty="0">
              <a:ea typeface="+mn-lt"/>
              <a:cs typeface="+mn-lt"/>
            </a:endParaRPr>
          </a:p>
          <a:p>
            <a:r>
              <a:rPr lang="en-US" sz="1200" b="1" dirty="0">
                <a:ea typeface="+mn-lt"/>
                <a:cs typeface="+mn-lt"/>
              </a:rPr>
              <a:t>Responsiveness:</a:t>
            </a:r>
            <a:r>
              <a:rPr lang="en-US" sz="1200" dirty="0">
                <a:ea typeface="+mn-lt"/>
                <a:cs typeface="+mn-lt"/>
              </a:rPr>
              <a:t> Developers are responsive to change and adapt their work based on feedback, changes in priorities, or new information provided by the Product Owner.</a:t>
            </a:r>
            <a:endParaRPr lang="en-US" dirty="0">
              <a:ea typeface="+mn-lt"/>
              <a:cs typeface="+mn-lt"/>
            </a:endParaRPr>
          </a:p>
        </p:txBody>
      </p:sp>
    </p:spTree>
    <p:extLst>
      <p:ext uri="{BB962C8B-B14F-4D97-AF65-F5344CB8AC3E}">
        <p14:creationId xmlns:p14="http://schemas.microsoft.com/office/powerpoint/2010/main" val="4091816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FD938F6-88E8-C305-8453-F7F5DEBB5B78}"/>
              </a:ext>
            </a:extLst>
          </p:cNvPr>
          <p:cNvSpPr txBox="1">
            <a:spLocks/>
          </p:cNvSpPr>
          <p:nvPr/>
        </p:nvSpPr>
        <p:spPr>
          <a:xfrm>
            <a:off x="1514104" y="1122363"/>
            <a:ext cx="9144000" cy="873497"/>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ea typeface="Calibri Light"/>
                <a:cs typeface="Calibri Light"/>
              </a:rPr>
              <a:t>Tester</a:t>
            </a:r>
            <a:endParaRPr lang="en-US" dirty="0"/>
          </a:p>
        </p:txBody>
      </p:sp>
      <p:sp>
        <p:nvSpPr>
          <p:cNvPr id="7" name="Subtitle 2">
            <a:extLst>
              <a:ext uri="{FF2B5EF4-FFF2-40B4-BE49-F238E27FC236}">
                <a16:creationId xmlns:a16="http://schemas.microsoft.com/office/drawing/2014/main" id="{D79785DD-FE42-4265-00DE-BB6A0E8746D4}"/>
              </a:ext>
            </a:extLst>
          </p:cNvPr>
          <p:cNvSpPr txBox="1">
            <a:spLocks/>
          </p:cNvSpPr>
          <p:nvPr/>
        </p:nvSpPr>
        <p:spPr>
          <a:xfrm>
            <a:off x="1515140" y="2379294"/>
            <a:ext cx="9144000" cy="287850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b="1">
                <a:ea typeface="+mn-lt"/>
                <a:cs typeface="+mn-lt"/>
              </a:rPr>
              <a:t>Collaboration:</a:t>
            </a:r>
            <a:r>
              <a:rPr lang="en-US" sz="1200">
                <a:ea typeface="+mn-lt"/>
                <a:cs typeface="+mn-lt"/>
              </a:rPr>
              <a:t> Testers collaborate with developers, product owners, and other team members to understand requirements, user stories, and acceptance criteria.</a:t>
            </a:r>
            <a:endParaRPr lang="en-US">
              <a:ea typeface="+mn-lt"/>
              <a:cs typeface="+mn-lt"/>
            </a:endParaRPr>
          </a:p>
          <a:p>
            <a:r>
              <a:rPr lang="en-US" sz="1200" b="1">
                <a:ea typeface="+mn-lt"/>
                <a:cs typeface="+mn-lt"/>
              </a:rPr>
              <a:t>Test Planning:</a:t>
            </a:r>
            <a:r>
              <a:rPr lang="en-US" sz="1200">
                <a:ea typeface="+mn-lt"/>
                <a:cs typeface="+mn-lt"/>
              </a:rPr>
              <a:t> Testers contribute to the planning of testing activities, including creating test plans, defining test cases, and estimating testing efforts.</a:t>
            </a:r>
            <a:endParaRPr lang="en-US">
              <a:ea typeface="+mn-lt"/>
              <a:cs typeface="+mn-lt"/>
            </a:endParaRPr>
          </a:p>
          <a:p>
            <a:r>
              <a:rPr lang="en-US" sz="1200" b="1">
                <a:ea typeface="+mn-lt"/>
                <a:cs typeface="+mn-lt"/>
              </a:rPr>
              <a:t>Test Execution:</a:t>
            </a:r>
            <a:r>
              <a:rPr lang="en-US" sz="1200">
                <a:ea typeface="+mn-lt"/>
                <a:cs typeface="+mn-lt"/>
              </a:rPr>
              <a:t> Testers are responsible for executing various types of testing, including unit testing, integration testing, and acceptance testing. They ensure that the product increment meets the defined acceptance criteria.</a:t>
            </a:r>
            <a:endParaRPr lang="en-US">
              <a:ea typeface="+mn-lt"/>
              <a:cs typeface="+mn-lt"/>
            </a:endParaRPr>
          </a:p>
          <a:p>
            <a:r>
              <a:rPr lang="en-US" sz="1200" b="1">
                <a:ea typeface="+mn-lt"/>
                <a:cs typeface="+mn-lt"/>
              </a:rPr>
              <a:t>Defect Reporting:</a:t>
            </a:r>
            <a:r>
              <a:rPr lang="en-US" sz="1200">
                <a:ea typeface="+mn-lt"/>
                <a:cs typeface="+mn-lt"/>
              </a:rPr>
              <a:t> Testers identify and report defects, working closely with developers to understand the root causes and help in their resolution.</a:t>
            </a:r>
            <a:endParaRPr lang="en-US">
              <a:ea typeface="+mn-lt"/>
              <a:cs typeface="+mn-lt"/>
            </a:endParaRPr>
          </a:p>
          <a:p>
            <a:r>
              <a:rPr lang="en-US" sz="1200" b="1">
                <a:ea typeface="+mn-lt"/>
                <a:cs typeface="+mn-lt"/>
              </a:rPr>
              <a:t>Automation:</a:t>
            </a:r>
            <a:r>
              <a:rPr lang="en-US" sz="1200">
                <a:ea typeface="+mn-lt"/>
                <a:cs typeface="+mn-lt"/>
              </a:rPr>
              <a:t> Testers may be involved in test automation efforts to improve the efficiency and coverage of testing activities, especially for repetitive and regression testing.</a:t>
            </a:r>
            <a:endParaRPr lang="en-US">
              <a:ea typeface="+mn-lt"/>
              <a:cs typeface="+mn-lt"/>
            </a:endParaRPr>
          </a:p>
          <a:p>
            <a:r>
              <a:rPr lang="en-US" sz="1200" b="1" dirty="0">
                <a:ea typeface="+mn-lt"/>
                <a:cs typeface="+mn-lt"/>
              </a:rPr>
              <a:t>Quality Advocacy:</a:t>
            </a:r>
            <a:r>
              <a:rPr lang="en-US" sz="1200" dirty="0">
                <a:ea typeface="+mn-lt"/>
                <a:cs typeface="+mn-lt"/>
              </a:rPr>
              <a:t> Testers advocate for and contribute to a culture of quality within the Development Team, emphasizing the importance of testing in delivering a high-quality product.</a:t>
            </a:r>
            <a:endParaRPr lang="en-US" dirty="0">
              <a:ea typeface="+mn-lt"/>
              <a:cs typeface="+mn-lt"/>
            </a:endParaRPr>
          </a:p>
        </p:txBody>
      </p:sp>
    </p:spTree>
    <p:extLst>
      <p:ext uri="{BB962C8B-B14F-4D97-AF65-F5344CB8AC3E}">
        <p14:creationId xmlns:p14="http://schemas.microsoft.com/office/powerpoint/2010/main" val="563585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2158D-C59F-6B6B-2843-8B35ABFC9575}"/>
              </a:ext>
            </a:extLst>
          </p:cNvPr>
          <p:cNvSpPr>
            <a:spLocks noGrp="1"/>
          </p:cNvSpPr>
          <p:nvPr>
            <p:ph type="title"/>
          </p:nvPr>
        </p:nvSpPr>
        <p:spPr/>
        <p:txBody>
          <a:bodyPr/>
          <a:lstStyle/>
          <a:p>
            <a:pPr algn="ctr"/>
            <a:r>
              <a:rPr lang="en-US" dirty="0">
                <a:ea typeface="Calibri Light" panose="020F0302020204030204"/>
                <a:cs typeface="Calibri Light" panose="020F0302020204030204"/>
              </a:rPr>
              <a:t>Requirements Gathering</a:t>
            </a:r>
          </a:p>
        </p:txBody>
      </p:sp>
      <p:sp>
        <p:nvSpPr>
          <p:cNvPr id="3" name="Content Placeholder 2">
            <a:extLst>
              <a:ext uri="{FF2B5EF4-FFF2-40B4-BE49-F238E27FC236}">
                <a16:creationId xmlns:a16="http://schemas.microsoft.com/office/drawing/2014/main" id="{202DB25F-845E-BCFE-80C8-2AFA8C81A6D3}"/>
              </a:ext>
            </a:extLst>
          </p:cNvPr>
          <p:cNvSpPr>
            <a:spLocks noGrp="1"/>
          </p:cNvSpPr>
          <p:nvPr>
            <p:ph idx="1"/>
          </p:nvPr>
        </p:nvSpPr>
        <p:spPr>
          <a:xfrm>
            <a:off x="1046018" y="4339236"/>
            <a:ext cx="10515600" cy="1055936"/>
          </a:xfrm>
        </p:spPr>
        <p:txBody>
          <a:bodyPr vert="horz" lIns="91440" tIns="45720" rIns="91440" bIns="45720" rtlCol="0" anchor="t">
            <a:normAutofit/>
          </a:bodyPr>
          <a:lstStyle/>
          <a:p>
            <a:r>
              <a:rPr lang="en-US" sz="1200" b="1" dirty="0">
                <a:ea typeface="+mn-lt"/>
                <a:cs typeface="+mn-lt"/>
              </a:rPr>
              <a:t>Agile Approach:</a:t>
            </a:r>
            <a:r>
              <a:rPr lang="en-US" sz="1200" dirty="0">
                <a:ea typeface="+mn-lt"/>
                <a:cs typeface="+mn-lt"/>
              </a:rPr>
              <a:t> Design activities are performed incrementally and iteratively. High-level architecture and design evolve throughout the project, with an emphasis on simplicity and flexibility.</a:t>
            </a:r>
          </a:p>
          <a:p>
            <a:r>
              <a:rPr lang="en-US" sz="1200" b="1" dirty="0">
                <a:ea typeface="+mn-lt"/>
                <a:cs typeface="+mn-lt"/>
              </a:rPr>
              <a:t>Importance:</a:t>
            </a:r>
            <a:r>
              <a:rPr lang="en-US" sz="1200" dirty="0">
                <a:ea typeface="+mn-lt"/>
                <a:cs typeface="+mn-lt"/>
              </a:rPr>
              <a:t> The goal is to create just-in-time design decisions, allowing the system to evolve based on feedback and changing requirements. Continuous refinement ensures that the design aligns with the current understanding of the product.</a:t>
            </a:r>
            <a:endParaRPr lang="en-US" dirty="0">
              <a:ea typeface="+mn-lt"/>
              <a:cs typeface="+mn-lt"/>
            </a:endParaRPr>
          </a:p>
          <a:p>
            <a:endParaRPr lang="en-US" sz="1200" dirty="0">
              <a:ea typeface="Calibri"/>
              <a:cs typeface="Calibri"/>
            </a:endParaRPr>
          </a:p>
        </p:txBody>
      </p:sp>
      <p:sp>
        <p:nvSpPr>
          <p:cNvPr id="5" name="Title 1">
            <a:extLst>
              <a:ext uri="{FF2B5EF4-FFF2-40B4-BE49-F238E27FC236}">
                <a16:creationId xmlns:a16="http://schemas.microsoft.com/office/drawing/2014/main" id="{F6AB3AF3-D3A8-4906-C71C-CA974E7D0915}"/>
              </a:ext>
            </a:extLst>
          </p:cNvPr>
          <p:cNvSpPr txBox="1">
            <a:spLocks/>
          </p:cNvSpPr>
          <p:nvPr/>
        </p:nvSpPr>
        <p:spPr>
          <a:xfrm>
            <a:off x="842158" y="29519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t>Design</a:t>
            </a:r>
            <a:endParaRPr lang="en-US" dirty="0"/>
          </a:p>
        </p:txBody>
      </p:sp>
      <p:sp>
        <p:nvSpPr>
          <p:cNvPr id="7" name="Content Placeholder 2">
            <a:extLst>
              <a:ext uri="{FF2B5EF4-FFF2-40B4-BE49-F238E27FC236}">
                <a16:creationId xmlns:a16="http://schemas.microsoft.com/office/drawing/2014/main" id="{B5320F60-3298-3F00-C7F7-C61CB78929F0}"/>
              </a:ext>
            </a:extLst>
          </p:cNvPr>
          <p:cNvSpPr txBox="1">
            <a:spLocks/>
          </p:cNvSpPr>
          <p:nvPr/>
        </p:nvSpPr>
        <p:spPr>
          <a:xfrm>
            <a:off x="990600" y="1661350"/>
            <a:ext cx="10515600" cy="858014"/>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b="1" dirty="0">
                <a:ea typeface="+mn-lt"/>
                <a:cs typeface="+mn-lt"/>
              </a:rPr>
              <a:t>Agile Approach:</a:t>
            </a:r>
            <a:r>
              <a:rPr lang="en-US" sz="1200" dirty="0">
                <a:solidFill>
                  <a:srgbClr val="D1D5DB"/>
                </a:solidFill>
                <a:ea typeface="+mn-lt"/>
                <a:cs typeface="+mn-lt"/>
              </a:rPr>
              <a:t>  </a:t>
            </a:r>
            <a:r>
              <a:rPr lang="en-US" sz="1200" dirty="0">
                <a:ea typeface="+mn-lt"/>
                <a:cs typeface="+mn-lt"/>
              </a:rPr>
              <a:t>Agile emphasizes a continuous collaboration between the development team and stakeholders throughout the project.</a:t>
            </a:r>
          </a:p>
          <a:p>
            <a:r>
              <a:rPr lang="en-US" sz="1200" b="1" dirty="0">
                <a:ea typeface="+mn-lt"/>
                <a:cs typeface="+mn-lt"/>
              </a:rPr>
              <a:t>Importance:</a:t>
            </a:r>
            <a:r>
              <a:rPr lang="en-US" sz="1200" dirty="0">
                <a:solidFill>
                  <a:srgbClr val="D1D5DB"/>
                </a:solidFill>
                <a:ea typeface="+mn-lt"/>
                <a:cs typeface="+mn-lt"/>
              </a:rPr>
              <a:t> </a:t>
            </a:r>
            <a:r>
              <a:rPr lang="en-US" sz="1200" dirty="0">
                <a:ea typeface="+mn-lt"/>
                <a:cs typeface="+mn-lt"/>
              </a:rPr>
              <a:t>Agile starts with a high-level vision and user stories. The focus is on gathering just enough information to start the development process and adapting requirements as the project progresses.</a:t>
            </a:r>
            <a:endParaRPr lang="en-US" sz="1200" dirty="0">
              <a:ea typeface="Calibri"/>
              <a:cs typeface="Calibri"/>
            </a:endParaRPr>
          </a:p>
        </p:txBody>
      </p:sp>
    </p:spTree>
    <p:extLst>
      <p:ext uri="{BB962C8B-B14F-4D97-AF65-F5344CB8AC3E}">
        <p14:creationId xmlns:p14="http://schemas.microsoft.com/office/powerpoint/2010/main" val="2735636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EEAFCE2-191E-B6D0-4AF6-A2E0AB417562}"/>
              </a:ext>
            </a:extLst>
          </p:cNvPr>
          <p:cNvSpPr>
            <a:spLocks noGrp="1"/>
          </p:cNvSpPr>
          <p:nvPr>
            <p:ph type="title"/>
          </p:nvPr>
        </p:nvSpPr>
        <p:spPr>
          <a:xfrm>
            <a:off x="838200" y="365125"/>
            <a:ext cx="10515600" cy="1325563"/>
          </a:xfrm>
        </p:spPr>
        <p:txBody>
          <a:bodyPr/>
          <a:lstStyle/>
          <a:p>
            <a:pPr algn="ctr"/>
            <a:r>
              <a:rPr lang="en-US" b="1" dirty="0"/>
              <a:t>Implementation (Coding)</a:t>
            </a:r>
            <a:endParaRPr lang="en-US" dirty="0"/>
          </a:p>
        </p:txBody>
      </p:sp>
      <p:sp>
        <p:nvSpPr>
          <p:cNvPr id="7" name="Content Placeholder 2">
            <a:extLst>
              <a:ext uri="{FF2B5EF4-FFF2-40B4-BE49-F238E27FC236}">
                <a16:creationId xmlns:a16="http://schemas.microsoft.com/office/drawing/2014/main" id="{3FB98F65-6A9D-FDEA-0430-27722C458A42}"/>
              </a:ext>
            </a:extLst>
          </p:cNvPr>
          <p:cNvSpPr>
            <a:spLocks noGrp="1"/>
          </p:cNvSpPr>
          <p:nvPr>
            <p:ph idx="1"/>
          </p:nvPr>
        </p:nvSpPr>
        <p:spPr>
          <a:xfrm>
            <a:off x="1046018" y="4339236"/>
            <a:ext cx="10515600" cy="1055936"/>
          </a:xfrm>
        </p:spPr>
        <p:txBody>
          <a:bodyPr vert="horz" lIns="91440" tIns="45720" rIns="91440" bIns="45720" rtlCol="0" anchor="t">
            <a:normAutofit/>
          </a:bodyPr>
          <a:lstStyle/>
          <a:p>
            <a:r>
              <a:rPr lang="en-US" sz="1200" b="1" dirty="0">
                <a:ea typeface="+mn-lt"/>
                <a:cs typeface="+mn-lt"/>
              </a:rPr>
              <a:t>Agile Approach:</a:t>
            </a:r>
            <a:r>
              <a:rPr lang="en-US" sz="1200" dirty="0">
                <a:ea typeface="+mn-lt"/>
                <a:cs typeface="+mn-lt"/>
              </a:rPr>
              <a:t> Testing is integrated throughout the development process. Automated testing is emphasized to ensure continuous integration and early detection of defects.</a:t>
            </a:r>
            <a:endParaRPr lang="en-US" dirty="0">
              <a:ea typeface="+mn-lt"/>
              <a:cs typeface="+mn-lt"/>
            </a:endParaRPr>
          </a:p>
          <a:p>
            <a:r>
              <a:rPr lang="en-US" sz="1200" b="1" dirty="0">
                <a:ea typeface="+mn-lt"/>
                <a:cs typeface="+mn-lt"/>
              </a:rPr>
              <a:t>Importance:</a:t>
            </a:r>
            <a:r>
              <a:rPr lang="en-US" sz="1200" dirty="0">
                <a:ea typeface="+mn-lt"/>
                <a:cs typeface="+mn-lt"/>
              </a:rPr>
              <a:t> Testing activities include unit testing, integration testing, and user acceptance testing. Regular testing ensures the quality of the increment, and any defects are addressed promptly within the short iteration cycles.</a:t>
            </a:r>
            <a:endParaRPr lang="en-US" dirty="0">
              <a:ea typeface="+mn-lt"/>
              <a:cs typeface="+mn-lt"/>
            </a:endParaRPr>
          </a:p>
          <a:p>
            <a:pPr marL="0" indent="0">
              <a:buNone/>
            </a:pPr>
            <a:endParaRPr lang="en-US" sz="1200" dirty="0">
              <a:ea typeface="Calibri"/>
              <a:cs typeface="Calibri"/>
            </a:endParaRPr>
          </a:p>
        </p:txBody>
      </p:sp>
      <p:sp>
        <p:nvSpPr>
          <p:cNvPr id="9" name="Title 1">
            <a:extLst>
              <a:ext uri="{FF2B5EF4-FFF2-40B4-BE49-F238E27FC236}">
                <a16:creationId xmlns:a16="http://schemas.microsoft.com/office/drawing/2014/main" id="{250C4FF8-94D6-B00F-5FE4-0AFD14EF2342}"/>
              </a:ext>
            </a:extLst>
          </p:cNvPr>
          <p:cNvSpPr txBox="1">
            <a:spLocks/>
          </p:cNvSpPr>
          <p:nvPr/>
        </p:nvSpPr>
        <p:spPr>
          <a:xfrm>
            <a:off x="842158" y="29519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t>Testing</a:t>
            </a:r>
            <a:endParaRPr lang="en-US" dirty="0"/>
          </a:p>
        </p:txBody>
      </p:sp>
      <p:sp>
        <p:nvSpPr>
          <p:cNvPr id="11" name="Content Placeholder 2">
            <a:extLst>
              <a:ext uri="{FF2B5EF4-FFF2-40B4-BE49-F238E27FC236}">
                <a16:creationId xmlns:a16="http://schemas.microsoft.com/office/drawing/2014/main" id="{31DBC46F-0A27-B619-011E-50CCC8955AD0}"/>
              </a:ext>
            </a:extLst>
          </p:cNvPr>
          <p:cNvSpPr txBox="1">
            <a:spLocks/>
          </p:cNvSpPr>
          <p:nvPr/>
        </p:nvSpPr>
        <p:spPr>
          <a:xfrm>
            <a:off x="990600" y="1661350"/>
            <a:ext cx="10515600" cy="858014"/>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b="1" dirty="0">
                <a:ea typeface="+mn-lt"/>
                <a:cs typeface="+mn-lt"/>
              </a:rPr>
              <a:t>Agile Approach:</a:t>
            </a:r>
            <a:r>
              <a:rPr lang="en-US" sz="1200" dirty="0">
                <a:ea typeface="+mn-lt"/>
                <a:cs typeface="+mn-lt"/>
              </a:rPr>
              <a:t> Development occurs in short, time-boxed iterations called Sprints. Developers focus on delivering a subset of features in each iteration.</a:t>
            </a:r>
            <a:endParaRPr lang="en-US" dirty="0">
              <a:ea typeface="+mn-lt"/>
              <a:cs typeface="+mn-lt"/>
            </a:endParaRPr>
          </a:p>
          <a:p>
            <a:r>
              <a:rPr lang="en-US" sz="1200" b="1" dirty="0">
                <a:ea typeface="+mn-lt"/>
                <a:cs typeface="+mn-lt"/>
              </a:rPr>
              <a:t>Importance:</a:t>
            </a:r>
            <a:r>
              <a:rPr lang="en-US" sz="1200" dirty="0">
                <a:ea typeface="+mn-lt"/>
                <a:cs typeface="+mn-lt"/>
              </a:rPr>
              <a:t> This phase involves coding based on the prioritized backlog items. Regular releases of small increments allow for quicker feedback, which helps in adapting to changing requirements and addressing emerging issues.</a:t>
            </a:r>
            <a:endParaRPr lang="en-US" dirty="0">
              <a:ea typeface="+mn-lt"/>
              <a:cs typeface="+mn-lt"/>
            </a:endParaRPr>
          </a:p>
          <a:p>
            <a:endParaRPr lang="en-US" sz="1200" dirty="0">
              <a:ea typeface="Calibri"/>
              <a:cs typeface="Calibri"/>
            </a:endParaRPr>
          </a:p>
        </p:txBody>
      </p:sp>
    </p:spTree>
    <p:extLst>
      <p:ext uri="{BB962C8B-B14F-4D97-AF65-F5344CB8AC3E}">
        <p14:creationId xmlns:p14="http://schemas.microsoft.com/office/powerpoint/2010/main" val="1818895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7A21CAB-878B-5CA4-1D7D-C4629FD7D905}"/>
              </a:ext>
            </a:extLst>
          </p:cNvPr>
          <p:cNvSpPr>
            <a:spLocks noGrp="1"/>
          </p:cNvSpPr>
          <p:nvPr>
            <p:ph type="title"/>
          </p:nvPr>
        </p:nvSpPr>
        <p:spPr>
          <a:xfrm>
            <a:off x="838200" y="365125"/>
            <a:ext cx="10515600" cy="1325563"/>
          </a:xfrm>
        </p:spPr>
        <p:txBody>
          <a:bodyPr/>
          <a:lstStyle/>
          <a:p>
            <a:pPr algn="ctr"/>
            <a:r>
              <a:rPr lang="en-US" b="1" dirty="0"/>
              <a:t>Deployment</a:t>
            </a:r>
            <a:endParaRPr lang="en-US" dirty="0"/>
          </a:p>
        </p:txBody>
      </p:sp>
      <p:sp>
        <p:nvSpPr>
          <p:cNvPr id="7" name="Content Placeholder 2">
            <a:extLst>
              <a:ext uri="{FF2B5EF4-FFF2-40B4-BE49-F238E27FC236}">
                <a16:creationId xmlns:a16="http://schemas.microsoft.com/office/drawing/2014/main" id="{B3750F1F-6E5D-6353-4FFA-7CCE1F49D412}"/>
              </a:ext>
            </a:extLst>
          </p:cNvPr>
          <p:cNvSpPr>
            <a:spLocks noGrp="1"/>
          </p:cNvSpPr>
          <p:nvPr>
            <p:ph idx="1"/>
          </p:nvPr>
        </p:nvSpPr>
        <p:spPr>
          <a:xfrm>
            <a:off x="1046018" y="4339236"/>
            <a:ext cx="10515600" cy="1055936"/>
          </a:xfrm>
        </p:spPr>
        <p:txBody>
          <a:bodyPr vert="horz" lIns="91440" tIns="45720" rIns="91440" bIns="45720" rtlCol="0" anchor="t">
            <a:normAutofit fontScale="92500"/>
          </a:bodyPr>
          <a:lstStyle/>
          <a:p>
            <a:r>
              <a:rPr lang="en-US" sz="1200" b="1" dirty="0">
                <a:ea typeface="+mn-lt"/>
                <a:cs typeface="+mn-lt"/>
              </a:rPr>
              <a:t>Agile Approach:</a:t>
            </a:r>
            <a:r>
              <a:rPr lang="en-US" sz="1200" dirty="0">
                <a:ea typeface="+mn-lt"/>
                <a:cs typeface="+mn-lt"/>
              </a:rPr>
              <a:t> Continuous feedback is sought from stakeholders, and regular retrospective meetings are held to reflect on the process and identify areas for improvement.</a:t>
            </a:r>
            <a:endParaRPr lang="en-US">
              <a:ea typeface="+mn-lt"/>
              <a:cs typeface="+mn-lt"/>
            </a:endParaRPr>
          </a:p>
          <a:p>
            <a:r>
              <a:rPr lang="en-US" sz="1200" b="1" dirty="0">
                <a:ea typeface="+mn-lt"/>
                <a:cs typeface="+mn-lt"/>
              </a:rPr>
              <a:t>Importance:</a:t>
            </a:r>
            <a:r>
              <a:rPr lang="en-US" sz="1200" dirty="0">
                <a:ea typeface="+mn-lt"/>
                <a:cs typeface="+mn-lt"/>
              </a:rPr>
              <a:t> Agile promotes a culture of adaptability. Feedback from users and stakeholders is used to refine and reprioritize the product backlog, and the team adjusts its practices based on retrospectives.</a:t>
            </a:r>
            <a:br>
              <a:rPr lang="en-US" dirty="0"/>
            </a:br>
            <a:endParaRPr lang="en-US">
              <a:cs typeface="Calibri" panose="020F0502020204030204"/>
            </a:endParaRPr>
          </a:p>
        </p:txBody>
      </p:sp>
      <p:sp>
        <p:nvSpPr>
          <p:cNvPr id="9" name="Title 1">
            <a:extLst>
              <a:ext uri="{FF2B5EF4-FFF2-40B4-BE49-F238E27FC236}">
                <a16:creationId xmlns:a16="http://schemas.microsoft.com/office/drawing/2014/main" id="{99BB9D85-70FE-BA53-32A9-E8A119B13B8C}"/>
              </a:ext>
            </a:extLst>
          </p:cNvPr>
          <p:cNvSpPr txBox="1">
            <a:spLocks/>
          </p:cNvSpPr>
          <p:nvPr/>
        </p:nvSpPr>
        <p:spPr>
          <a:xfrm>
            <a:off x="842158" y="29519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t>Feedback and Iteration</a:t>
            </a:r>
            <a:endParaRPr lang="en-US" dirty="0"/>
          </a:p>
        </p:txBody>
      </p:sp>
      <p:sp>
        <p:nvSpPr>
          <p:cNvPr id="11" name="Content Placeholder 2">
            <a:extLst>
              <a:ext uri="{FF2B5EF4-FFF2-40B4-BE49-F238E27FC236}">
                <a16:creationId xmlns:a16="http://schemas.microsoft.com/office/drawing/2014/main" id="{CD31F444-D7C6-6EA7-56AC-77EC12E67E2F}"/>
              </a:ext>
            </a:extLst>
          </p:cNvPr>
          <p:cNvSpPr txBox="1">
            <a:spLocks/>
          </p:cNvSpPr>
          <p:nvPr/>
        </p:nvSpPr>
        <p:spPr>
          <a:xfrm>
            <a:off x="990600" y="1661350"/>
            <a:ext cx="10515600" cy="858014"/>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b="1" dirty="0">
                <a:ea typeface="+mn-lt"/>
                <a:cs typeface="+mn-lt"/>
              </a:rPr>
              <a:t>Agile Approach:</a:t>
            </a:r>
            <a:r>
              <a:rPr lang="en-US" sz="1200" dirty="0">
                <a:ea typeface="+mn-lt"/>
                <a:cs typeface="+mn-lt"/>
              </a:rPr>
              <a:t> Incremental releases or deployments occur at the end of each iteration or Sprint. The product is potentially shippable after each iteration.</a:t>
            </a:r>
            <a:endParaRPr lang="en-US" dirty="0">
              <a:ea typeface="+mn-lt"/>
              <a:cs typeface="+mn-lt"/>
            </a:endParaRPr>
          </a:p>
          <a:p>
            <a:r>
              <a:rPr lang="en-US" sz="1200" b="1" dirty="0">
                <a:ea typeface="+mn-lt"/>
                <a:cs typeface="+mn-lt"/>
              </a:rPr>
              <a:t>Importance:</a:t>
            </a:r>
            <a:r>
              <a:rPr lang="en-US" sz="1200" dirty="0">
                <a:ea typeface="+mn-lt"/>
                <a:cs typeface="+mn-lt"/>
              </a:rPr>
              <a:t> Frequent deployments allow stakeholders to see and interact with a working product regularly. It facilitates quick feedback, and changes can be made based on this feedback in subsequent iterations.</a:t>
            </a:r>
            <a:endParaRPr lang="en-US" dirty="0">
              <a:ea typeface="+mn-lt"/>
              <a:cs typeface="+mn-lt"/>
            </a:endParaRPr>
          </a:p>
          <a:p>
            <a:endParaRPr lang="en-US" sz="1200" dirty="0">
              <a:ea typeface="+mn-lt"/>
              <a:cs typeface="+mn-lt"/>
            </a:endParaRPr>
          </a:p>
        </p:txBody>
      </p:sp>
    </p:spTree>
    <p:extLst>
      <p:ext uri="{BB962C8B-B14F-4D97-AF65-F5344CB8AC3E}">
        <p14:creationId xmlns:p14="http://schemas.microsoft.com/office/powerpoint/2010/main" val="197997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DDA6F-803D-90C4-9D1B-09A328B6E1FF}"/>
              </a:ext>
            </a:extLst>
          </p:cNvPr>
          <p:cNvSpPr>
            <a:spLocks noGrp="1"/>
          </p:cNvSpPr>
          <p:nvPr>
            <p:ph type="title"/>
          </p:nvPr>
        </p:nvSpPr>
        <p:spPr/>
        <p:txBody>
          <a:bodyPr/>
          <a:lstStyle/>
          <a:p>
            <a:pPr algn="ctr"/>
            <a:r>
              <a:rPr lang="en-US" dirty="0" err="1">
                <a:cs typeface="Calibri Light" panose="020F0302020204030204"/>
              </a:rPr>
              <a:t>Maintenence</a:t>
            </a:r>
          </a:p>
        </p:txBody>
      </p:sp>
      <p:sp>
        <p:nvSpPr>
          <p:cNvPr id="3" name="Content Placeholder 2">
            <a:extLst>
              <a:ext uri="{FF2B5EF4-FFF2-40B4-BE49-F238E27FC236}">
                <a16:creationId xmlns:a16="http://schemas.microsoft.com/office/drawing/2014/main" id="{AA0BA933-878B-4B79-108E-A8552C95C162}"/>
              </a:ext>
            </a:extLst>
          </p:cNvPr>
          <p:cNvSpPr>
            <a:spLocks noGrp="1"/>
          </p:cNvSpPr>
          <p:nvPr>
            <p:ph idx="1"/>
          </p:nvPr>
        </p:nvSpPr>
        <p:spPr>
          <a:xfrm>
            <a:off x="838200" y="2656897"/>
            <a:ext cx="10515600" cy="3520066"/>
          </a:xfrm>
        </p:spPr>
        <p:txBody>
          <a:bodyPr vert="horz" lIns="91440" tIns="45720" rIns="91440" bIns="45720" rtlCol="0" anchor="t">
            <a:normAutofit/>
          </a:bodyPr>
          <a:lstStyle/>
          <a:p>
            <a:r>
              <a:rPr lang="en-US" sz="1600" b="1" dirty="0">
                <a:ea typeface="+mn-lt"/>
                <a:cs typeface="+mn-lt"/>
              </a:rPr>
              <a:t>Agile Approach:</a:t>
            </a:r>
            <a:r>
              <a:rPr lang="en-US" sz="1600" dirty="0">
                <a:ea typeface="+mn-lt"/>
                <a:cs typeface="+mn-lt"/>
              </a:rPr>
              <a:t> Maintenance activities, including bug fixes and minor enhancements, are part of the ongoing development process.</a:t>
            </a:r>
            <a:endParaRPr lang="en-US" sz="1600">
              <a:cs typeface="Calibri" panose="020F0502020204030204"/>
            </a:endParaRPr>
          </a:p>
          <a:p>
            <a:r>
              <a:rPr lang="en-US" sz="1600" b="1" dirty="0">
                <a:ea typeface="+mn-lt"/>
                <a:cs typeface="+mn-lt"/>
              </a:rPr>
              <a:t>Importance:</a:t>
            </a:r>
            <a:r>
              <a:rPr lang="en-US" sz="1600" dirty="0">
                <a:ea typeface="+mn-lt"/>
                <a:cs typeface="+mn-lt"/>
              </a:rPr>
              <a:t> Regular maintenance ensures that the product remains in good working order. The Agile team is responsive to changing priorities, and maintenance tasks are addressed in the context of the evolving product.</a:t>
            </a:r>
            <a:endParaRPr lang="en-US" sz="1600" dirty="0"/>
          </a:p>
        </p:txBody>
      </p:sp>
    </p:spTree>
    <p:extLst>
      <p:ext uri="{BB962C8B-B14F-4D97-AF65-F5344CB8AC3E}">
        <p14:creationId xmlns:p14="http://schemas.microsoft.com/office/powerpoint/2010/main" val="1321905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DC46F-C82A-FE27-4D92-647C4DDFE68F}"/>
              </a:ext>
            </a:extLst>
          </p:cNvPr>
          <p:cNvSpPr>
            <a:spLocks noGrp="1"/>
          </p:cNvSpPr>
          <p:nvPr>
            <p:ph type="title"/>
          </p:nvPr>
        </p:nvSpPr>
        <p:spPr/>
        <p:txBody>
          <a:bodyPr/>
          <a:lstStyle/>
          <a:p>
            <a:pPr algn="ctr"/>
            <a:r>
              <a:rPr lang="en-US" dirty="0">
                <a:cs typeface="Calibri Light" panose="020F0302020204030204"/>
              </a:rPr>
              <a:t>Agile Approach</a:t>
            </a:r>
          </a:p>
        </p:txBody>
      </p:sp>
      <p:sp>
        <p:nvSpPr>
          <p:cNvPr id="3" name="Content Placeholder 2">
            <a:extLst>
              <a:ext uri="{FF2B5EF4-FFF2-40B4-BE49-F238E27FC236}">
                <a16:creationId xmlns:a16="http://schemas.microsoft.com/office/drawing/2014/main" id="{514B3E69-A56E-8199-AB68-B6BA09A3F23E}"/>
              </a:ext>
            </a:extLst>
          </p:cNvPr>
          <p:cNvSpPr>
            <a:spLocks noGrp="1"/>
          </p:cNvSpPr>
          <p:nvPr>
            <p:ph idx="1"/>
          </p:nvPr>
        </p:nvSpPr>
        <p:spPr>
          <a:xfrm>
            <a:off x="838200" y="2399599"/>
            <a:ext cx="10515600" cy="3777364"/>
          </a:xfrm>
        </p:spPr>
        <p:txBody>
          <a:bodyPr vert="horz" lIns="91440" tIns="45720" rIns="91440" bIns="45720" rtlCol="0" anchor="t">
            <a:normAutofit/>
          </a:bodyPr>
          <a:lstStyle/>
          <a:p>
            <a:r>
              <a:rPr lang="en-US" sz="1200" b="1" dirty="0">
                <a:ea typeface="+mn-lt"/>
                <a:cs typeface="+mn-lt"/>
              </a:rPr>
              <a:t>Detection:</a:t>
            </a:r>
            <a:endParaRPr lang="en-US">
              <a:cs typeface="Calibri" panose="020F0502020204030204"/>
            </a:endParaRPr>
          </a:p>
          <a:p>
            <a:pPr lvl="1"/>
            <a:r>
              <a:rPr lang="en-US" sz="1200" dirty="0">
                <a:ea typeface="+mn-lt"/>
                <a:cs typeface="+mn-lt"/>
              </a:rPr>
              <a:t>The defect is discovered during the user acceptance testing or in production by end-users.</a:t>
            </a:r>
            <a:endParaRPr lang="en-US">
              <a:cs typeface="Calibri"/>
            </a:endParaRPr>
          </a:p>
          <a:p>
            <a:pPr lvl="1"/>
            <a:r>
              <a:rPr lang="en-US" sz="1200" dirty="0">
                <a:ea typeface="+mn-lt"/>
                <a:cs typeface="+mn-lt"/>
              </a:rPr>
              <a:t>Agile places importance on early and continuous testing, so defects are often caught early in the development process.</a:t>
            </a:r>
            <a:endParaRPr lang="en-US">
              <a:cs typeface="Calibri"/>
            </a:endParaRPr>
          </a:p>
          <a:p>
            <a:r>
              <a:rPr lang="en-US" sz="1200" b="1" dirty="0">
                <a:ea typeface="+mn-lt"/>
                <a:cs typeface="+mn-lt"/>
              </a:rPr>
              <a:t>Response:</a:t>
            </a:r>
            <a:endParaRPr lang="en-US">
              <a:cs typeface="Calibri"/>
            </a:endParaRPr>
          </a:p>
          <a:p>
            <a:pPr lvl="1"/>
            <a:r>
              <a:rPr lang="en-US" sz="1200" dirty="0">
                <a:ea typeface="+mn-lt"/>
                <a:cs typeface="+mn-lt"/>
              </a:rPr>
              <a:t>The Agile team immediately addresses the critical defect in the next iteration or Sprint.</a:t>
            </a:r>
            <a:endParaRPr lang="en-US">
              <a:cs typeface="Calibri"/>
            </a:endParaRPr>
          </a:p>
          <a:p>
            <a:pPr lvl="1"/>
            <a:r>
              <a:rPr lang="en-US" sz="1200" dirty="0">
                <a:ea typeface="+mn-lt"/>
                <a:cs typeface="+mn-lt"/>
              </a:rPr>
              <a:t>The fix is prioritized and integrated into the product increment for the upcoming release.</a:t>
            </a:r>
            <a:endParaRPr lang="en-US">
              <a:cs typeface="Calibri"/>
            </a:endParaRPr>
          </a:p>
          <a:p>
            <a:r>
              <a:rPr lang="en-US" sz="1200" b="1" dirty="0">
                <a:ea typeface="+mn-lt"/>
                <a:cs typeface="+mn-lt"/>
              </a:rPr>
              <a:t>Feedback Loop:</a:t>
            </a:r>
            <a:endParaRPr lang="en-US">
              <a:cs typeface="Calibri"/>
            </a:endParaRPr>
          </a:p>
          <a:p>
            <a:pPr lvl="1"/>
            <a:r>
              <a:rPr lang="en-US" sz="1200" dirty="0">
                <a:ea typeface="+mn-lt"/>
                <a:cs typeface="+mn-lt"/>
              </a:rPr>
              <a:t>The quick response ensures that the defect is resolved in a timely manner, and the updated software is deployed frequently.</a:t>
            </a:r>
            <a:endParaRPr lang="en-US">
              <a:cs typeface="Calibri"/>
            </a:endParaRPr>
          </a:p>
          <a:p>
            <a:pPr lvl="1"/>
            <a:r>
              <a:rPr lang="en-US" sz="1200" dirty="0">
                <a:ea typeface="+mn-lt"/>
                <a:cs typeface="+mn-lt"/>
              </a:rPr>
              <a:t>Stakeholders continuously provide feedback, and adjustments can be made in subsequent iterations based on the evolving requirements.</a:t>
            </a:r>
            <a:endParaRPr lang="en-US" dirty="0"/>
          </a:p>
        </p:txBody>
      </p:sp>
    </p:spTree>
    <p:extLst>
      <p:ext uri="{BB962C8B-B14F-4D97-AF65-F5344CB8AC3E}">
        <p14:creationId xmlns:p14="http://schemas.microsoft.com/office/powerpoint/2010/main" val="108849679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Product Owner</vt:lpstr>
      <vt:lpstr>PowerPoint Presentation</vt:lpstr>
      <vt:lpstr>PowerPoint Presentation</vt:lpstr>
      <vt:lpstr>PowerPoint Presentation</vt:lpstr>
      <vt:lpstr>Requirements Gathering</vt:lpstr>
      <vt:lpstr>Implementation (Coding)</vt:lpstr>
      <vt:lpstr>Deployment</vt:lpstr>
      <vt:lpstr>Maintenence</vt:lpstr>
      <vt:lpstr>Agile Approach</vt:lpstr>
      <vt:lpstr>Waterfall Approach</vt:lpstr>
      <vt:lpstr>Differences</vt:lpstr>
      <vt:lpstr>Factors for Choosing Waterfall or Agile</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120</cp:revision>
  <dcterms:created xsi:type="dcterms:W3CDTF">2023-12-11T03:44:10Z</dcterms:created>
  <dcterms:modified xsi:type="dcterms:W3CDTF">2023-12-11T16:15:06Z</dcterms:modified>
</cp:coreProperties>
</file>