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9" r:id="rId4"/>
    <p:sldId id="279" r:id="rId5"/>
    <p:sldId id="283" r:id="rId6"/>
    <p:sldId id="285" r:id="rId7"/>
    <p:sldId id="284" r:id="rId8"/>
    <p:sldId id="282" r:id="rId9"/>
    <p:sldId id="287" r:id="rId10"/>
    <p:sldId id="286" r:id="rId11"/>
    <p:sldId id="288" r:id="rId12"/>
    <p:sldId id="266" r:id="rId13"/>
    <p:sldId id="280" r:id="rId14"/>
    <p:sldId id="261" r:id="rId15"/>
    <p:sldId id="297" r:id="rId16"/>
    <p:sldId id="298" r:id="rId17"/>
    <p:sldId id="289" r:id="rId18"/>
    <p:sldId id="296" r:id="rId19"/>
    <p:sldId id="267" r:id="rId20"/>
    <p:sldId id="295" r:id="rId21"/>
    <p:sldId id="291" r:id="rId22"/>
    <p:sldId id="292" r:id="rId23"/>
    <p:sldId id="293" r:id="rId24"/>
    <p:sldId id="299" r:id="rId25"/>
    <p:sldId id="301" r:id="rId26"/>
    <p:sldId id="302" r:id="rId27"/>
    <p:sldId id="268" r:id="rId28"/>
    <p:sldId id="304" r:id="rId29"/>
    <p:sldId id="300" r:id="rId30"/>
    <p:sldId id="305" r:id="rId31"/>
    <p:sldId id="269" r:id="rId32"/>
    <p:sldId id="306" r:id="rId33"/>
    <p:sldId id="307" r:id="rId34"/>
    <p:sldId id="308" r:id="rId35"/>
    <p:sldId id="262" r:id="rId36"/>
    <p:sldId id="272" r:id="rId37"/>
    <p:sldId id="309" r:id="rId38"/>
    <p:sldId id="310" r:id="rId39"/>
    <p:sldId id="311" r:id="rId40"/>
    <p:sldId id="312" r:id="rId41"/>
    <p:sldId id="270" r:id="rId42"/>
    <p:sldId id="271" r:id="rId43"/>
    <p:sldId id="313" r:id="rId44"/>
    <p:sldId id="314" r:id="rId45"/>
    <p:sldId id="315" r:id="rId46"/>
    <p:sldId id="316" r:id="rId47"/>
    <p:sldId id="317" r:id="rId48"/>
    <p:sldId id="318" r:id="rId49"/>
    <p:sldId id="319" r:id="rId50"/>
    <p:sldId id="320" r:id="rId51"/>
    <p:sldId id="263" r:id="rId52"/>
    <p:sldId id="321" r:id="rId53"/>
    <p:sldId id="322" r:id="rId54"/>
    <p:sldId id="273" r:id="rId55"/>
    <p:sldId id="274" r:id="rId56"/>
    <p:sldId id="323" r:id="rId57"/>
    <p:sldId id="275" r:id="rId58"/>
    <p:sldId id="324" r:id="rId59"/>
    <p:sldId id="276" r:id="rId60"/>
    <p:sldId id="264" r:id="rId61"/>
    <p:sldId id="277" r:id="rId62"/>
    <p:sldId id="278" r:id="rId63"/>
    <p:sldId id="265" r:id="rId64"/>
    <p:sldId id="258"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60"/>
  </p:normalViewPr>
  <p:slideViewPr>
    <p:cSldViewPr snapToGrid="0">
      <p:cViewPr varScale="1">
        <p:scale>
          <a:sx n="101" d="100"/>
          <a:sy n="101"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44055-1224-4E9B-844D-84C78CF777DB}" type="datetimeFigureOut">
              <a:rPr lang="zh-CN" altLang="en-US" smtClean="0"/>
              <a:t>2017/1/27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B515F-A8FC-48A8-951B-031040636275}" type="slidenum">
              <a:rPr lang="zh-CN" altLang="en-US" smtClean="0"/>
              <a:t>‹#›</a:t>
            </a:fld>
            <a:endParaRPr lang="zh-CN" altLang="en-US"/>
          </a:p>
        </p:txBody>
      </p:sp>
    </p:spTree>
    <p:extLst>
      <p:ext uri="{BB962C8B-B14F-4D97-AF65-F5344CB8AC3E}">
        <p14:creationId xmlns:p14="http://schemas.microsoft.com/office/powerpoint/2010/main" val="388345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1" dirty="0">
                <a:latin typeface="MS Mincho" panose="02020609040205080304" pitchFamily="49" charset="-128"/>
                <a:ea typeface="MS Mincho" panose="02020609040205080304" pitchFamily="49" charset="-128"/>
              </a:rPr>
              <a:t>新規性</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つまり　新しくない発明</a:t>
            </a:r>
            <a:endParaRPr lang="en-US" altLang="ja-JP" b="1" dirty="0">
              <a:latin typeface="MS Mincho" panose="02020609040205080304" pitchFamily="49" charset="-128"/>
              <a:ea typeface="MS Mincho" panose="02020609040205080304" pitchFamily="49" charset="-128"/>
            </a:endParaRPr>
          </a:p>
          <a:p>
            <a:r>
              <a:rPr lang="ja-JP" altLang="en-US" b="1" dirty="0">
                <a:latin typeface="MS Mincho" panose="02020609040205080304" pitchFamily="49" charset="-128"/>
                <a:ea typeface="MS Mincho" panose="02020609040205080304" pitchFamily="49" charset="-128"/>
              </a:rPr>
              <a:t>進歩性：出願</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しゅつがん</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される多くの発明は従来技術の組み合わせの発明です．</a:t>
            </a:r>
            <a:endParaRPr lang="en-US" altLang="ja-JP" b="1" dirty="0">
              <a:latin typeface="MS Mincho" panose="02020609040205080304" pitchFamily="49" charset="-128"/>
              <a:ea typeface="MS Mincho" panose="02020609040205080304" pitchFamily="49" charset="-128"/>
            </a:endParaRPr>
          </a:p>
          <a:p>
            <a:r>
              <a:rPr lang="ja-JP" altLang="en-US" b="1" dirty="0">
                <a:latin typeface="MS Mincho" panose="02020609040205080304" pitchFamily="49" charset="-128"/>
                <a:ea typeface="MS Mincho" panose="02020609040205080304" pitchFamily="49" charset="-128"/>
              </a:rPr>
              <a:t>この組み合わせの発明において進歩性なしの理由で拒絶されたのは多いです．</a:t>
            </a: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4</a:t>
            </a:fld>
            <a:endParaRPr lang="zh-CN" altLang="en-US"/>
          </a:p>
        </p:txBody>
      </p:sp>
    </p:spTree>
    <p:extLst>
      <p:ext uri="{BB962C8B-B14F-4D97-AF65-F5344CB8AC3E}">
        <p14:creationId xmlns:p14="http://schemas.microsoft.com/office/powerpoint/2010/main" val="98668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先発明主義ではなく</a:t>
            </a: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6</a:t>
            </a:fld>
            <a:endParaRPr lang="zh-CN" altLang="en-US"/>
          </a:p>
        </p:txBody>
      </p:sp>
    </p:spTree>
    <p:extLst>
      <p:ext uri="{BB962C8B-B14F-4D97-AF65-F5344CB8AC3E}">
        <p14:creationId xmlns:p14="http://schemas.microsoft.com/office/powerpoint/2010/main" val="366196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200" i="0" kern="1200" dirty="0">
                <a:solidFill>
                  <a:schemeClr val="tx1"/>
                </a:solidFill>
                <a:effectLst/>
                <a:latin typeface="+mn-lt"/>
                <a:ea typeface="+mn-ea"/>
                <a:cs typeface="+mn-cs"/>
              </a:rPr>
              <a:t>Tor</a:t>
            </a:r>
            <a:r>
              <a:rPr lang="ja-JP" altLang="en-US" sz="1200" i="0" kern="1200" dirty="0">
                <a:solidFill>
                  <a:schemeClr val="tx1"/>
                </a:solidFill>
                <a:effectLst/>
                <a:latin typeface="+mn-lt"/>
                <a:ea typeface="+mn-ea"/>
                <a:cs typeface="+mn-cs"/>
              </a:rPr>
              <a:t>など，</a:t>
            </a:r>
            <a:endParaRPr lang="en-US" altLang="ja-JP" sz="1200" i="0" kern="1200" dirty="0">
              <a:solidFill>
                <a:schemeClr val="tx1"/>
              </a:solidFill>
              <a:effectLst/>
              <a:latin typeface="+mn-lt"/>
              <a:ea typeface="+mn-ea"/>
              <a:cs typeface="+mn-cs"/>
            </a:endParaRPr>
          </a:p>
          <a:p>
            <a:r>
              <a:rPr lang="ja-JP" altLang="en-US" sz="1200" i="0" kern="1200" dirty="0">
                <a:solidFill>
                  <a:schemeClr val="tx1"/>
                </a:solidFill>
                <a:effectLst/>
                <a:latin typeface="+mn-lt"/>
                <a:ea typeface="+mn-ea"/>
                <a:cs typeface="+mn-cs"/>
              </a:rPr>
              <a:t>暗号を用いる方法で計算量的安全性を持つが，サーバ側で大量の計算が必要であるため実用化することは困難です</a:t>
            </a:r>
            <a:br>
              <a:rPr lang="ja-JP" altLang="en-US" sz="120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10</a:t>
            </a:fld>
            <a:endParaRPr lang="zh-CN" altLang="en-US"/>
          </a:p>
        </p:txBody>
      </p:sp>
    </p:spTree>
    <p:extLst>
      <p:ext uri="{BB962C8B-B14F-4D97-AF65-F5344CB8AC3E}">
        <p14:creationId xmlns:p14="http://schemas.microsoft.com/office/powerpoint/2010/main" val="1773073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200" i="0" kern="1200" dirty="0">
                <a:solidFill>
                  <a:schemeClr val="tx1"/>
                </a:solidFill>
                <a:effectLst/>
                <a:latin typeface="+mn-lt"/>
                <a:ea typeface="+mn-ea"/>
                <a:cs typeface="+mn-cs"/>
              </a:rPr>
              <a:t>Tor</a:t>
            </a:r>
            <a:r>
              <a:rPr lang="ja-JP" altLang="en-US" sz="1200" i="0" kern="1200" dirty="0">
                <a:solidFill>
                  <a:schemeClr val="tx1"/>
                </a:solidFill>
                <a:effectLst/>
                <a:latin typeface="+mn-lt"/>
                <a:ea typeface="+mn-ea"/>
                <a:cs typeface="+mn-cs"/>
              </a:rPr>
              <a:t>など，</a:t>
            </a:r>
            <a:endParaRPr lang="en-US" altLang="ja-JP" sz="1200" i="0" kern="1200" dirty="0">
              <a:solidFill>
                <a:schemeClr val="tx1"/>
              </a:solidFill>
              <a:effectLst/>
              <a:latin typeface="+mn-lt"/>
              <a:ea typeface="+mn-ea"/>
              <a:cs typeface="+mn-cs"/>
            </a:endParaRPr>
          </a:p>
          <a:p>
            <a:r>
              <a:rPr lang="ja-JP" altLang="en-US" sz="1200" i="0" kern="1200" dirty="0">
                <a:solidFill>
                  <a:schemeClr val="tx1"/>
                </a:solidFill>
                <a:effectLst/>
                <a:latin typeface="+mn-lt"/>
                <a:ea typeface="+mn-ea"/>
                <a:cs typeface="+mn-cs"/>
              </a:rPr>
              <a:t>暗号を用いる方法で計算量的安全性を持つが，サーバ側で大量の計算が必要であるため実用化することは困難です</a:t>
            </a:r>
            <a:br>
              <a:rPr lang="ja-JP" altLang="en-US" sz="120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11</a:t>
            </a:fld>
            <a:endParaRPr lang="zh-CN" altLang="en-US"/>
          </a:p>
        </p:txBody>
      </p:sp>
    </p:spTree>
    <p:extLst>
      <p:ext uri="{BB962C8B-B14F-4D97-AF65-F5344CB8AC3E}">
        <p14:creationId xmlns:p14="http://schemas.microsoft.com/office/powerpoint/2010/main" val="214313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57793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89469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278512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426356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97355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67493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38475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75527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410842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58420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10138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7BD54-8493-4D0A-95C1-26277D0CDE10}" type="datetimeFigureOut">
              <a:rPr lang="zh-CN" altLang="en-US" smtClean="0"/>
              <a:t>2017/1/27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691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ja-JP" altLang="en-US" dirty="0">
                <a:latin typeface="MS Mincho" panose="02020609040205080304" pitchFamily="49" charset="-128"/>
                <a:ea typeface="MS Mincho" panose="02020609040205080304" pitchFamily="49" charset="-128"/>
              </a:rPr>
              <a:t>特許検索における</a:t>
            </a:r>
            <a:br>
              <a:rPr lang="en-US" altLang="ja-JP" dirty="0">
                <a:latin typeface="MS Mincho" panose="02020609040205080304" pitchFamily="49" charset="-128"/>
                <a:ea typeface="MS Mincho" panose="02020609040205080304" pitchFamily="49" charset="-128"/>
              </a:rPr>
            </a:br>
            <a:r>
              <a:rPr lang="ja-JP" altLang="en-US" dirty="0">
                <a:latin typeface="MS Mincho" panose="02020609040205080304" pitchFamily="49" charset="-128"/>
                <a:ea typeface="MS Mincho" panose="02020609040205080304" pitchFamily="49" charset="-128"/>
              </a:rPr>
              <a:t>質問意図の曖昧化</a:t>
            </a:r>
            <a:endParaRPr lang="zh-CN" altLang="en-US" dirty="0">
              <a:latin typeface="MS Mincho" panose="02020609040205080304" pitchFamily="49" charset="-128"/>
              <a:ea typeface="MS Mincho" panose="02020609040205080304" pitchFamily="49" charset="-128"/>
            </a:endParaRPr>
          </a:p>
        </p:txBody>
      </p:sp>
      <p:sp>
        <p:nvSpPr>
          <p:cNvPr id="3" name="副标题 2"/>
          <p:cNvSpPr>
            <a:spLocks noGrp="1"/>
          </p:cNvSpPr>
          <p:nvPr>
            <p:ph type="subTitle" idx="1"/>
          </p:nvPr>
        </p:nvSpPr>
        <p:spPr/>
        <p:txBody>
          <a:bodyPr>
            <a:noAutofit/>
          </a:bodyPr>
          <a:lstStyle/>
          <a:p>
            <a:r>
              <a:rPr lang="zh-CN" altLang="en-US" dirty="0">
                <a:latin typeface="MS Mincho" panose="02020609040205080304" pitchFamily="49" charset="-128"/>
                <a:ea typeface="MS Mincho" panose="02020609040205080304" pitchFamily="49" charset="-128"/>
              </a:rPr>
              <a:t>中川研</a:t>
            </a:r>
            <a:r>
              <a:rPr lang="en-US" altLang="zh-CN" dirty="0">
                <a:latin typeface="MS Mincho" panose="02020609040205080304" pitchFamily="49" charset="-128"/>
                <a:ea typeface="MS Mincho" panose="02020609040205080304" pitchFamily="49" charset="-128"/>
              </a:rPr>
              <a:t> </a:t>
            </a:r>
            <a:r>
              <a:rPr lang="zh-CN" altLang="en-US" dirty="0">
                <a:latin typeface="MS Mincho" panose="02020609040205080304" pitchFamily="49" charset="-128"/>
                <a:ea typeface="MS Mincho" panose="02020609040205080304" pitchFamily="49" charset="-128"/>
              </a:rPr>
              <a:t>胡 瀚林</a:t>
            </a:r>
            <a:endParaRPr lang="en-US" altLang="zh-CN"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指導教員：中川 裕志 教授</a:t>
            </a:r>
            <a:br>
              <a:rPr lang="zh-TW" altLang="en-US" dirty="0">
                <a:latin typeface="MS Mincho" panose="02020609040205080304" pitchFamily="49" charset="-128"/>
                <a:ea typeface="MS Mincho" panose="02020609040205080304" pitchFamily="49" charset="-128"/>
              </a:rPr>
            </a:br>
            <a:endParaRPr lang="en-US" altLang="zh-TW" dirty="0">
              <a:latin typeface="MS Mincho" panose="02020609040205080304" pitchFamily="49" charset="-128"/>
              <a:ea typeface="MS Mincho" panose="02020609040205080304" pitchFamily="49" charset="-128"/>
            </a:endParaRPr>
          </a:p>
          <a:p>
            <a:br>
              <a:rPr lang="zh-CN" altLang="en-US"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
        <p:nvSpPr>
          <p:cNvPr id="4" name="矩形 3"/>
          <p:cNvSpPr/>
          <p:nvPr/>
        </p:nvSpPr>
        <p:spPr>
          <a:xfrm>
            <a:off x="3048000" y="4934634"/>
            <a:ext cx="6096000" cy="830997"/>
          </a:xfrm>
          <a:prstGeom prst="rect">
            <a:avLst/>
          </a:prstGeom>
        </p:spPr>
        <p:txBody>
          <a:bodyPr>
            <a:spAutoFit/>
          </a:bodyPr>
          <a:lstStyle/>
          <a:p>
            <a:pPr algn="ctr"/>
            <a:r>
              <a:rPr lang="en-US" altLang="zh-CN" sz="2400" dirty="0">
                <a:solidFill>
                  <a:srgbClr val="262626"/>
                </a:solidFill>
                <a:latin typeface="MS Mincho" panose="02020609040205080304" pitchFamily="49" charset="-128"/>
                <a:ea typeface="MS Mincho" panose="02020609040205080304" pitchFamily="49" charset="-128"/>
              </a:rPr>
              <a:t>2017 </a:t>
            </a:r>
            <a:r>
              <a:rPr lang="zh-CN" altLang="en-US" sz="2400" dirty="0">
                <a:solidFill>
                  <a:srgbClr val="262626"/>
                </a:solidFill>
                <a:latin typeface="MS Mincho" panose="02020609040205080304" pitchFamily="49" charset="-128"/>
                <a:ea typeface="MS Mincho" panose="02020609040205080304" pitchFamily="49" charset="-128"/>
              </a:rPr>
              <a:t>年 </a:t>
            </a:r>
            <a:r>
              <a:rPr lang="en-US" altLang="zh-CN" sz="2400" dirty="0">
                <a:solidFill>
                  <a:srgbClr val="262626"/>
                </a:solidFill>
                <a:latin typeface="MS Mincho" panose="02020609040205080304" pitchFamily="49" charset="-128"/>
                <a:ea typeface="MS Mincho" panose="02020609040205080304" pitchFamily="49" charset="-128"/>
              </a:rPr>
              <a:t>1 </a:t>
            </a:r>
            <a:r>
              <a:rPr lang="zh-CN" altLang="en-US" sz="2400" dirty="0">
                <a:solidFill>
                  <a:srgbClr val="262626"/>
                </a:solidFill>
                <a:latin typeface="MS Mincho" panose="02020609040205080304" pitchFamily="49" charset="-128"/>
                <a:ea typeface="MS Mincho" panose="02020609040205080304" pitchFamily="49" charset="-128"/>
              </a:rPr>
              <a:t>月 </a:t>
            </a:r>
            <a:r>
              <a:rPr lang="en-US" altLang="zh-CN" sz="2400" dirty="0">
                <a:solidFill>
                  <a:srgbClr val="262626"/>
                </a:solidFill>
                <a:latin typeface="MS Mincho" panose="02020609040205080304" pitchFamily="49" charset="-128"/>
                <a:ea typeface="MS Mincho" panose="02020609040205080304" pitchFamily="49" charset="-128"/>
              </a:rPr>
              <a:t>31 </a:t>
            </a:r>
            <a:r>
              <a:rPr lang="zh-CN" altLang="en-US" sz="2400" dirty="0">
                <a:solidFill>
                  <a:srgbClr val="262626"/>
                </a:solidFill>
                <a:latin typeface="MS Mincho" panose="02020609040205080304" pitchFamily="49" charset="-128"/>
                <a:ea typeface="MS Mincho" panose="02020609040205080304" pitchFamily="49" charset="-128"/>
              </a:rPr>
              <a:t>日</a:t>
            </a:r>
            <a:br>
              <a:rPr lang="zh-CN" altLang="en-US" sz="2400" dirty="0">
                <a:solidFill>
                  <a:srgbClr val="262626"/>
                </a:solidFill>
                <a:latin typeface="MS Mincho" panose="02020609040205080304" pitchFamily="49" charset="-128"/>
                <a:ea typeface="MS Mincho" panose="02020609040205080304" pitchFamily="49" charset="-128"/>
              </a:rPr>
            </a:br>
            <a:endParaRPr lang="zh-CN" altLang="en-US" sz="24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9935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情報検索における質問者のプライバシー保護 </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en-US" altLang="ja-JP" dirty="0">
                <a:latin typeface="MS Mincho" panose="02020609040205080304" pitchFamily="49" charset="-128"/>
                <a:ea typeface="MS Mincho" panose="02020609040205080304" pitchFamily="49" charset="-128"/>
              </a:rPr>
              <a:t>IP</a:t>
            </a:r>
            <a:r>
              <a:rPr lang="ja-JP" altLang="en-US" dirty="0">
                <a:latin typeface="MS Mincho" panose="02020609040205080304" pitchFamily="49" charset="-128"/>
                <a:ea typeface="MS Mincho" panose="02020609040205080304" pitchFamily="49" charset="-128"/>
              </a:rPr>
              <a:t>アドレスの匿名化</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Private Information Retrieval</a:t>
            </a:r>
          </a:p>
          <a:p>
            <a:r>
              <a:rPr lang="ja-JP" altLang="en-US" dirty="0">
                <a:latin typeface="MS Mincho" panose="02020609040205080304" pitchFamily="49" charset="-128"/>
                <a:ea typeface="MS Mincho" panose="02020609040205080304" pitchFamily="49" charset="-128"/>
              </a:rPr>
              <a:t>信頼できる第三者を介する方法</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曖昧化検索</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p>
            <a:br>
              <a:rPr lang="en-US" altLang="zh-CN"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5962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情報検索における質問者のプライバシー保護 </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en-US" altLang="ja-JP" dirty="0">
                <a:latin typeface="MS Mincho" panose="02020609040205080304" pitchFamily="49" charset="-128"/>
                <a:ea typeface="MS Mincho" panose="02020609040205080304" pitchFamily="49" charset="-128"/>
              </a:rPr>
              <a:t>IP</a:t>
            </a:r>
            <a:r>
              <a:rPr lang="ja-JP" altLang="en-US" dirty="0">
                <a:latin typeface="MS Mincho" panose="02020609040205080304" pitchFamily="49" charset="-128"/>
                <a:ea typeface="MS Mincho" panose="02020609040205080304" pitchFamily="49" charset="-128"/>
              </a:rPr>
              <a:t>アドレスの匿名化</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Private Information Retrieval</a:t>
            </a:r>
          </a:p>
          <a:p>
            <a:r>
              <a:rPr lang="ja-JP" altLang="en-US" dirty="0">
                <a:latin typeface="MS Mincho" panose="02020609040205080304" pitchFamily="49" charset="-128"/>
                <a:ea typeface="MS Mincho" panose="02020609040205080304" pitchFamily="49" charset="-128"/>
              </a:rPr>
              <a:t>信頼できる第三者を介する方法</a:t>
            </a:r>
            <a:endParaRPr lang="en-US" altLang="zh-CN" dirty="0">
              <a:latin typeface="MS Mincho" panose="02020609040205080304" pitchFamily="49" charset="-128"/>
              <a:ea typeface="MS Mincho" panose="02020609040205080304" pitchFamily="49" charset="-128"/>
            </a:endParaRPr>
          </a:p>
          <a:p>
            <a:r>
              <a:rPr lang="zh-CN" altLang="en-US" dirty="0">
                <a:solidFill>
                  <a:srgbClr val="FF0000"/>
                </a:solidFill>
                <a:latin typeface="MS Mincho" panose="02020609040205080304" pitchFamily="49" charset="-128"/>
                <a:ea typeface="MS Mincho" panose="02020609040205080304" pitchFamily="49" charset="-128"/>
              </a:rPr>
              <a:t>曖昧化検索</a:t>
            </a:r>
            <a:endParaRPr lang="en-US" altLang="zh-CN" dirty="0">
              <a:solidFill>
                <a:srgbClr val="FF0000"/>
              </a:solidFill>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p>
            <a:br>
              <a:rPr lang="en-US" altLang="zh-CN"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4200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S Mincho" panose="02020609040205080304" pitchFamily="49" charset="-128"/>
                <a:ea typeface="MS Mincho" panose="02020609040205080304" pitchFamily="49" charset="-128"/>
              </a:rPr>
              <a:t>曖昧化検索</a:t>
            </a:r>
          </a:p>
        </p:txBody>
      </p:sp>
      <p:pic>
        <p:nvPicPr>
          <p:cNvPr id="8" name="内容占位符 7"/>
          <p:cNvPicPr>
            <a:picLocks noGrp="1" noChangeAspect="1"/>
          </p:cNvPicPr>
          <p:nvPr>
            <p:ph idx="1"/>
          </p:nvPr>
        </p:nvPicPr>
        <p:blipFill>
          <a:blip r:embed="rId2"/>
          <a:stretch>
            <a:fillRect/>
          </a:stretch>
        </p:blipFill>
        <p:spPr>
          <a:xfrm>
            <a:off x="902920" y="1690688"/>
            <a:ext cx="10450880" cy="2432739"/>
          </a:xfrm>
          <a:prstGeom prst="rect">
            <a:avLst/>
          </a:prstGeom>
        </p:spPr>
      </p:pic>
      <p:sp>
        <p:nvSpPr>
          <p:cNvPr id="10" name="矩形 9"/>
          <p:cNvSpPr/>
          <p:nvPr/>
        </p:nvSpPr>
        <p:spPr>
          <a:xfrm>
            <a:off x="902920" y="4494688"/>
            <a:ext cx="10450880" cy="1754326"/>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62626"/>
                </a:solidFill>
                <a:latin typeface="MS Mincho" panose="02020609040205080304" pitchFamily="49" charset="-128"/>
                <a:ea typeface="MS Mincho" panose="02020609040205080304" pitchFamily="49" charset="-128"/>
              </a:rPr>
              <a:t>真</a:t>
            </a:r>
            <a:r>
              <a:rPr lang="ja-JP" altLang="en-US" dirty="0">
                <a:solidFill>
                  <a:srgbClr val="262626"/>
                </a:solidFill>
                <a:latin typeface="MS Mincho" panose="02020609040205080304" pitchFamily="49" charset="-128"/>
                <a:ea typeface="MS Mincho" panose="02020609040205080304" pitchFamily="49" charset="-128"/>
              </a:rPr>
              <a:t>の</a:t>
            </a:r>
            <a:r>
              <a:rPr lang="zh-CN" altLang="en-US" dirty="0">
                <a:solidFill>
                  <a:srgbClr val="262626"/>
                </a:solidFill>
                <a:latin typeface="MS Mincho" panose="02020609040205080304" pitchFamily="49" charset="-128"/>
                <a:ea typeface="MS Mincho" panose="02020609040205080304" pitchFamily="49" charset="-128"/>
              </a:rPr>
              <a:t>質問</a:t>
            </a:r>
            <a:r>
              <a:rPr lang="ja-JP" altLang="en-US" dirty="0">
                <a:solidFill>
                  <a:srgbClr val="262626"/>
                </a:solidFill>
                <a:latin typeface="MS Mincho" panose="02020609040205080304" pitchFamily="49" charset="-128"/>
                <a:ea typeface="MS Mincho" panose="02020609040205080304" pitchFamily="49" charset="-128"/>
              </a:rPr>
              <a:t>とダミー質問を同時に検索する</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zh-TW" altLang="en-US" dirty="0">
                <a:solidFill>
                  <a:srgbClr val="262626"/>
                </a:solidFill>
                <a:latin typeface="MS Mincho" panose="02020609040205080304" pitchFamily="49" charset="-128"/>
                <a:ea typeface="MS Mincho" panose="02020609040205080304" pitchFamily="49" charset="-128"/>
              </a:rPr>
              <a:t>否認可能検索</a:t>
            </a:r>
            <a:endParaRPr lang="en-US" altLang="zh-TW"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質問者のプライバシーを保護する質問加工法</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質問意図を曖昧化するキーワード検索</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en-US" altLang="zh-CN" dirty="0">
                <a:latin typeface="MS Mincho" panose="02020609040205080304" pitchFamily="49" charset="-128"/>
                <a:ea typeface="MS Mincho" panose="02020609040205080304" pitchFamily="49" charset="-128"/>
              </a:rPr>
              <a:t>…</a:t>
            </a:r>
            <a:br>
              <a:rPr lang="ja-JP" altLang="en-US" dirty="0">
                <a:solidFill>
                  <a:srgbClr val="262626"/>
                </a:solidFill>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06421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特許文書：単語の曖昧性が少ない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発明の範囲を正確に記載するように普段に使わない学術用語を用いる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単語を全体を通じて統一して使用し，指示代名詞はなるべく用いない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特許検索質問：長い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ウェブ</a:t>
            </a:r>
            <a:r>
              <a:rPr lang="zh-CN" altLang="en-US" dirty="0">
                <a:latin typeface="MS Mincho" panose="02020609040205080304" pitchFamily="49" charset="-128"/>
                <a:ea typeface="MS Mincho" panose="02020609040205080304" pitchFamily="49" charset="-128"/>
              </a:rPr>
              <a:t>検索</a:t>
            </a:r>
            <a:r>
              <a:rPr lang="en-US" altLang="zh-CN" dirty="0">
                <a:latin typeface="MS Mincho" panose="02020609040205080304" pitchFamily="49" charset="-128"/>
                <a:ea typeface="MS Mincho" panose="02020609040205080304" pitchFamily="49" charset="-128"/>
              </a:rPr>
              <a:t>:2.35</a:t>
            </a:r>
          </a:p>
          <a:p>
            <a:pPr lvl="1"/>
            <a:r>
              <a:rPr lang="zh-CN" altLang="en-US" dirty="0">
                <a:latin typeface="MS Mincho" panose="02020609040205080304" pitchFamily="49" charset="-128"/>
                <a:ea typeface="MS Mincho" panose="02020609040205080304" pitchFamily="49" charset="-128"/>
              </a:rPr>
              <a:t>特許検索</a:t>
            </a:r>
            <a:r>
              <a:rPr lang="en-US" altLang="zh-CN"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21.0</a:t>
            </a:r>
            <a:br>
              <a:rPr lang="ja-JP" altLang="en-US"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723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曖昧化検索</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9153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t>否認可能検索</a:t>
            </a:r>
            <a:endParaRPr lang="en-US" altLang="ja-JP" dirty="0"/>
          </a:p>
          <a:p>
            <a:endParaRPr lang="en-US" altLang="ja-JP" dirty="0"/>
          </a:p>
          <a:p>
            <a:endParaRPr lang="ja-JP" altLang="en-US" dirty="0"/>
          </a:p>
          <a:p>
            <a:r>
              <a:rPr lang="ja-JP" altLang="en-US" dirty="0"/>
              <a:t>質問者のプライバシーを保護する質問加工法</a:t>
            </a:r>
            <a:endParaRPr lang="en-US" altLang="ja-JP" dirty="0"/>
          </a:p>
          <a:p>
            <a:endParaRPr lang="en-US" altLang="ja-JP" dirty="0"/>
          </a:p>
          <a:p>
            <a:endParaRPr lang="ja-JP" altLang="en-US" dirty="0"/>
          </a:p>
          <a:p>
            <a:r>
              <a:rPr lang="ja-JP" altLang="en-US" dirty="0"/>
              <a:t>質問意図を曖昧化するキーワード検索</a:t>
            </a:r>
          </a:p>
          <a:p>
            <a:endParaRPr lang="zh-CN" altLang="en-US" dirty="0"/>
          </a:p>
        </p:txBody>
      </p:sp>
    </p:spTree>
    <p:extLst>
      <p:ext uri="{BB962C8B-B14F-4D97-AF65-F5344CB8AC3E}">
        <p14:creationId xmlns:p14="http://schemas.microsoft.com/office/powerpoint/2010/main" val="274115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t>否認可能検索</a:t>
            </a:r>
            <a:endParaRPr lang="en-US" altLang="ja-JP" dirty="0"/>
          </a:p>
          <a:p>
            <a:endParaRPr lang="en-US" altLang="ja-JP" dirty="0"/>
          </a:p>
          <a:p>
            <a:endParaRPr lang="ja-JP" altLang="en-US" dirty="0"/>
          </a:p>
          <a:p>
            <a:r>
              <a:rPr lang="ja-JP" altLang="en-US" dirty="0">
                <a:solidFill>
                  <a:schemeClr val="bg1">
                    <a:lumMod val="85000"/>
                  </a:schemeClr>
                </a:solidFill>
              </a:rPr>
              <a:t>質問者のプライバシーを保護する質問加工法</a:t>
            </a:r>
            <a:endParaRPr lang="en-US" altLang="ja-JP" dirty="0">
              <a:solidFill>
                <a:schemeClr val="bg1">
                  <a:lumMod val="85000"/>
                </a:schemeClr>
              </a:solidFill>
            </a:endParaRPr>
          </a:p>
          <a:p>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solidFill>
                  <a:schemeClr val="bg1">
                    <a:lumMod val="85000"/>
                  </a:schemeClr>
                </a:solidFill>
              </a:rPr>
              <a:t>質問意図を曖昧化するキーワード検索</a:t>
            </a:r>
          </a:p>
          <a:p>
            <a:endParaRPr lang="zh-CN" altLang="en-US" dirty="0"/>
          </a:p>
        </p:txBody>
      </p:sp>
    </p:spTree>
    <p:extLst>
      <p:ext uri="{BB962C8B-B14F-4D97-AF65-F5344CB8AC3E}">
        <p14:creationId xmlns:p14="http://schemas.microsoft.com/office/powerpoint/2010/main" val="35409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dirty="0">
                <a:latin typeface="MS Mincho" panose="02020609040205080304" pitchFamily="49" charset="-128"/>
                <a:ea typeface="MS Mincho" panose="02020609040205080304" pitchFamily="49" charset="-128"/>
              </a:rPr>
              <a:t>否認可能検索</a:t>
            </a:r>
            <a:endParaRPr lang="zh-CN" altLang="en-US" dirty="0"/>
          </a:p>
        </p:txBody>
      </p:sp>
      <p:sp>
        <p:nvSpPr>
          <p:cNvPr id="3" name="内容占位符 2"/>
          <p:cNvSpPr>
            <a:spLocks noGrp="1"/>
          </p:cNvSpPr>
          <p:nvPr>
            <p:ph idx="1"/>
          </p:nvPr>
        </p:nvSpPr>
        <p:spPr>
          <a:xfrm>
            <a:off x="607010" y="1985423"/>
            <a:ext cx="10977979" cy="3696286"/>
          </a:xfrm>
        </p:spPr>
        <p:txBody>
          <a:bodyPr/>
          <a:lstStyle/>
          <a:p>
            <a:r>
              <a:rPr kumimoji="1" lang="ja-JP" altLang="ja-JP" dirty="0">
                <a:latin typeface="MS Mincho" panose="02020609040205080304" pitchFamily="49" charset="-128"/>
                <a:ea typeface="MS Mincho" panose="02020609040205080304" pitchFamily="49" charset="-128"/>
              </a:rPr>
              <a:t>事前に</a:t>
            </a:r>
            <a:r>
              <a:rPr kumimoji="1" lang="ja-JP" altLang="en-US" dirty="0">
                <a:latin typeface="MS Mincho" panose="02020609040205080304" pitchFamily="49" charset="-128"/>
                <a:ea typeface="MS Mincho" panose="02020609040205080304" pitchFamily="49" charset="-128"/>
              </a:rPr>
              <a:t>文書</a:t>
            </a:r>
            <a:r>
              <a:rPr kumimoji="1" lang="ja-JP" altLang="ja-JP" dirty="0">
                <a:latin typeface="MS Mincho" panose="02020609040205080304" pitchFamily="49" charset="-128"/>
                <a:ea typeface="MS Mincho" panose="02020609040205080304" pitchFamily="49" charset="-128"/>
              </a:rPr>
              <a:t>集合から高頻度な単語と連続する</a:t>
            </a:r>
            <a:r>
              <a:rPr kumimoji="1" lang="en-US" altLang="ja-JP" dirty="0">
                <a:latin typeface="MS Mincho" panose="02020609040205080304" pitchFamily="49" charset="-128"/>
                <a:ea typeface="MS Mincho" panose="02020609040205080304" pitchFamily="49" charset="-128"/>
              </a:rPr>
              <a:t>2</a:t>
            </a:r>
            <a:r>
              <a:rPr kumimoji="1" lang="ja-JP" altLang="ja-JP" dirty="0">
                <a:latin typeface="MS Mincho" panose="02020609040205080304" pitchFamily="49" charset="-128"/>
                <a:ea typeface="MS Mincho" panose="02020609040205080304" pitchFamily="49" charset="-128"/>
              </a:rPr>
              <a:t>単語からなる単語ペア</a:t>
            </a:r>
            <a:r>
              <a:rPr kumimoji="1" lang="ja-JP" altLang="en-US" dirty="0">
                <a:latin typeface="MS Mincho" panose="02020609040205080304" pitchFamily="49" charset="-128"/>
                <a:ea typeface="MS Mincho" panose="02020609040205080304" pitchFamily="49" charset="-128"/>
              </a:rPr>
              <a:t>を抽出してシート</a:t>
            </a:r>
            <a:r>
              <a:rPr kumimoji="1" lang="ja-JP" altLang="ja-JP" dirty="0">
                <a:latin typeface="MS Mincho" panose="02020609040205080304" pitchFamily="49" charset="-128"/>
                <a:ea typeface="MS Mincho" panose="02020609040205080304" pitchFamily="49" charset="-128"/>
              </a:rPr>
              <a:t>質問</a:t>
            </a:r>
            <a:r>
              <a:rPr kumimoji="1" lang="ja-JP" altLang="en-US" dirty="0">
                <a:latin typeface="MS Mincho" panose="02020609040205080304" pitchFamily="49" charset="-128"/>
                <a:ea typeface="MS Mincho" panose="02020609040205080304" pitchFamily="49" charset="-128"/>
              </a:rPr>
              <a:t>にする</a:t>
            </a:r>
            <a:endParaRPr kumimoji="1" lang="en-US" altLang="ja-JP" dirty="0">
              <a:latin typeface="MS Mincho" panose="02020609040205080304" pitchFamily="49" charset="-128"/>
              <a:ea typeface="MS Mincho" panose="02020609040205080304" pitchFamily="49" charset="-128"/>
            </a:endParaRPr>
          </a:p>
          <a:p>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意味的近いシート</a:t>
            </a:r>
            <a:r>
              <a:rPr kumimoji="1" lang="ja-JP" altLang="ja-JP" dirty="0">
                <a:latin typeface="MS Mincho" panose="02020609040205080304" pitchFamily="49" charset="-128"/>
                <a:ea typeface="MS Mincho" panose="02020609040205080304" pitchFamily="49" charset="-128"/>
              </a:rPr>
              <a:t>質問</a:t>
            </a:r>
            <a:r>
              <a:rPr kumimoji="1" lang="ja-JP" altLang="en-US" dirty="0">
                <a:latin typeface="MS Mincho" panose="02020609040205080304" pitchFamily="49" charset="-128"/>
                <a:ea typeface="MS Mincho" panose="02020609040205080304" pitchFamily="49" charset="-128"/>
              </a:rPr>
              <a:t>をマージして、標準質問にする。</a:t>
            </a:r>
            <a:endParaRPr kumimoji="1" lang="en-US" altLang="ja-JP" dirty="0">
              <a:latin typeface="MS Mincho" panose="02020609040205080304" pitchFamily="49" charset="-128"/>
              <a:ea typeface="MS Mincho" panose="02020609040205080304" pitchFamily="49" charset="-128"/>
            </a:endParaRPr>
          </a:p>
          <a:p>
            <a:endParaRPr kumimoji="1"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意味的遠い</a:t>
            </a:r>
            <a:r>
              <a:rPr kumimoji="1" lang="ja-JP" altLang="ja-JP" dirty="0">
                <a:latin typeface="MS Mincho" panose="02020609040205080304" pitchFamily="49" charset="-128"/>
                <a:ea typeface="MS Mincho" panose="02020609040205080304" pitchFamily="49" charset="-128"/>
              </a:rPr>
              <a:t>標準</a:t>
            </a:r>
            <a:r>
              <a:rPr lang="ja-JP" altLang="en-US" dirty="0">
                <a:latin typeface="MS Mincho" panose="02020609040205080304" pitchFamily="49" charset="-128"/>
                <a:ea typeface="MS Mincho" panose="02020609040205080304" pitchFamily="49" charset="-128"/>
              </a:rPr>
              <a:t>質問を</a:t>
            </a:r>
            <a:r>
              <a:rPr kumimoji="1" lang="ja-JP" altLang="ja-JP" dirty="0">
                <a:latin typeface="MS Mincho" panose="02020609040205080304" pitchFamily="49" charset="-128"/>
                <a:ea typeface="MS Mincho" panose="02020609040205080304" pitchFamily="49" charset="-128"/>
              </a:rPr>
              <a:t>クラスタリングして</a:t>
            </a:r>
            <a:r>
              <a:rPr kumimoji="1" lang="en-US" altLang="ja-JP" dirty="0">
                <a:latin typeface="MS Mincho" panose="02020609040205080304" pitchFamily="49" charset="-128"/>
                <a:ea typeface="MS Mincho" panose="02020609040205080304" pitchFamily="49" charset="-128"/>
              </a:rPr>
              <a:t>PD-</a:t>
            </a:r>
            <a:r>
              <a:rPr kumimoji="1" lang="ja-JP" altLang="en-US" dirty="0">
                <a:latin typeface="MS Mincho" panose="02020609040205080304" pitchFamily="49" charset="-128"/>
                <a:ea typeface="MS Mincho" panose="02020609040205080304" pitchFamily="49" charset="-128"/>
              </a:rPr>
              <a:t>質問集合を構築する</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0581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潜在意味分析</a:t>
            </a:r>
            <a:r>
              <a:rPr lang="en-US" altLang="ja-JP" dirty="0"/>
              <a:t>(LSA)</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1675"/>
            <a:ext cx="10665360" cy="2234544"/>
          </a:xfrm>
        </p:spPr>
      </p:pic>
    </p:spTree>
    <p:extLst>
      <p:ext uri="{BB962C8B-B14F-4D97-AF65-F5344CB8AC3E}">
        <p14:creationId xmlns:p14="http://schemas.microsoft.com/office/powerpoint/2010/main" val="389855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dirty="0">
                <a:latin typeface="MS Mincho" panose="02020609040205080304" pitchFamily="49" charset="-128"/>
                <a:ea typeface="MS Mincho" panose="02020609040205080304" pitchFamily="49" charset="-128"/>
              </a:rPr>
              <a:t>否認可能検索</a:t>
            </a:r>
            <a:endParaRPr lang="zh-CN" altLang="en-US" dirty="0">
              <a:latin typeface="MS Mincho" panose="02020609040205080304" pitchFamily="49" charset="-128"/>
              <a:ea typeface="MS Mincho" panose="02020609040205080304" pitchFamily="49" charset="-128"/>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61" y="1825625"/>
            <a:ext cx="9872878" cy="4351338"/>
          </a:xfrm>
        </p:spPr>
      </p:pic>
    </p:spTree>
    <p:extLst>
      <p:ext uri="{BB962C8B-B14F-4D97-AF65-F5344CB8AC3E}">
        <p14:creationId xmlns:p14="http://schemas.microsoft.com/office/powerpoint/2010/main" val="96017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latin typeface="MS Mincho" panose="02020609040205080304" pitchFamily="49" charset="-128"/>
                <a:ea typeface="MS Mincho" panose="02020609040205080304" pitchFamily="49" charset="-128"/>
              </a:rPr>
              <a:t>背景</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曖昧化検索</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攻撃手法</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単語ベクトルを用いた質問曖昧化</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評価実験</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まとめ</a:t>
            </a:r>
            <a:endParaRPr lang="zh-CN" altLang="en-US" sz="36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464373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a:xfrm>
            <a:off x="738187" y="2320925"/>
            <a:ext cx="10715625" cy="3022600"/>
          </a:xfrm>
        </p:spPr>
        <p:txBody>
          <a:bodyPr>
            <a:normAutofit/>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質問の長さの増加と伴って質問の可能な組み合わせが指数的に増加する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真の質問の代わりに</a:t>
            </a:r>
            <a:r>
              <a:rPr kumimoji="1" lang="ja-JP" altLang="en-US" dirty="0">
                <a:latin typeface="MS Mincho" panose="02020609040205080304" pitchFamily="49" charset="-128"/>
                <a:ea typeface="MS Mincho" panose="02020609040205080304" pitchFamily="49" charset="-128"/>
              </a:rPr>
              <a:t>標準質問を用いるため</a:t>
            </a:r>
            <a:r>
              <a:rPr lang="ja-JP" altLang="en-US" dirty="0">
                <a:latin typeface="MS Mincho" panose="02020609040205080304" pitchFamily="49" charset="-128"/>
                <a:ea typeface="MS Mincho" panose="02020609040205080304" pitchFamily="49" charset="-128"/>
              </a:rPr>
              <a:t>検索の精度と再現率が下がる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同じトピックに対して一連の質問を検索すると真の質問がバレる恐れがある</a:t>
            </a:r>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50994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81941511"/>
              </p:ext>
            </p:extLst>
          </p:nvPr>
        </p:nvGraphicFramePr>
        <p:xfrm>
          <a:off x="2152650" y="2639782"/>
          <a:ext cx="7886700" cy="2560320"/>
        </p:xfrm>
        <a:graphic>
          <a:graphicData uri="http://schemas.openxmlformats.org/drawingml/2006/table">
            <a:tbl>
              <a:tblPr firstRow="1" bandRow="1">
                <a:tableStyleId>{2D5ABB26-0587-4C30-8999-92F81FD0307C}</a:tableStyleId>
              </a:tblPr>
              <a:tblGrid>
                <a:gridCol w="2400300">
                  <a:extLst>
                    <a:ext uri="{9D8B030D-6E8A-4147-A177-3AD203B41FA5}">
                      <a16:colId xmlns:a16="http://schemas.microsoft.com/office/drawing/2014/main" val="636724435"/>
                    </a:ext>
                  </a:extLst>
                </a:gridCol>
                <a:gridCol w="1828800">
                  <a:extLst>
                    <a:ext uri="{9D8B030D-6E8A-4147-A177-3AD203B41FA5}">
                      <a16:colId xmlns:a16="http://schemas.microsoft.com/office/drawing/2014/main" val="2745094546"/>
                    </a:ext>
                  </a:extLst>
                </a:gridCol>
                <a:gridCol w="1828800">
                  <a:extLst>
                    <a:ext uri="{9D8B030D-6E8A-4147-A177-3AD203B41FA5}">
                      <a16:colId xmlns:a16="http://schemas.microsoft.com/office/drawing/2014/main" val="4029551628"/>
                    </a:ext>
                  </a:extLst>
                </a:gridCol>
                <a:gridCol w="1828800">
                  <a:extLst>
                    <a:ext uri="{9D8B030D-6E8A-4147-A177-3AD203B41FA5}">
                      <a16:colId xmlns:a16="http://schemas.microsoft.com/office/drawing/2014/main" val="3462517337"/>
                    </a:ext>
                  </a:extLst>
                </a:gridCol>
              </a:tblGrid>
              <a:tr h="640080">
                <a:tc>
                  <a:txBody>
                    <a:bodyPr/>
                    <a:lstStyle/>
                    <a:p>
                      <a:pPr algn="ctr"/>
                      <a:r>
                        <a:rPr lang="ja-JP" altLang="en-US" dirty="0"/>
                        <a:t>質問グループ</a:t>
                      </a:r>
                      <a:r>
                        <a:rPr lang="en-US" altLang="ja-JP"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交通手段</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7015444"/>
                  </a:ext>
                </a:extLst>
              </a:tr>
              <a:tr h="640080">
                <a:tc>
                  <a:txBody>
                    <a:bodyPr/>
                    <a:lstStyle/>
                    <a:p>
                      <a:pPr algn="ctr"/>
                      <a:r>
                        <a:rPr lang="ja-JP" altLang="en-US" dirty="0"/>
                        <a:t>質問グループ</a:t>
                      </a:r>
                      <a:r>
                        <a:rPr lang="en-US" altLang="ja-JP"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動物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914962"/>
                  </a:ext>
                </a:extLst>
              </a:tr>
              <a:tr h="640080">
                <a:tc>
                  <a:txBody>
                    <a:bodyPr/>
                    <a:lstStyle/>
                    <a:p>
                      <a:pPr algn="ctr"/>
                      <a:r>
                        <a:rPr lang="ja-JP" altLang="en-US" dirty="0"/>
                        <a:t>質問グループ</a:t>
                      </a:r>
                      <a:r>
                        <a:rPr lang="en-US" altLang="ja-JP"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服</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23359"/>
                  </a:ext>
                </a:extLst>
              </a:tr>
              <a:tr h="640080">
                <a:tc>
                  <a:txBody>
                    <a:bodyPr/>
                    <a:lstStyle/>
                    <a:p>
                      <a:pPr algn="ctr"/>
                      <a:r>
                        <a:rPr lang="ja-JP" altLang="en-US" dirty="0"/>
                        <a:t>質問グループ</a:t>
                      </a:r>
                      <a:r>
                        <a:rPr lang="en-US" altLang="ja-JP"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本</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581067"/>
                  </a:ext>
                </a:extLst>
              </a:tr>
            </a:tbl>
          </a:graphicData>
        </a:graphic>
      </p:graphicFrame>
    </p:spTree>
    <p:extLst>
      <p:ext uri="{BB962C8B-B14F-4D97-AF65-F5344CB8AC3E}">
        <p14:creationId xmlns:p14="http://schemas.microsoft.com/office/powerpoint/2010/main" val="318919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p>
        </p:txBody>
      </p:sp>
      <p:graphicFrame>
        <p:nvGraphicFramePr>
          <p:cNvPr id="4" name="内容占位符 3"/>
          <p:cNvGraphicFramePr>
            <a:graphicFrameLocks noGrp="1"/>
          </p:cNvGraphicFramePr>
          <p:nvPr>
            <p:ph idx="1"/>
          </p:nvPr>
        </p:nvGraphicFramePr>
        <p:xfrm>
          <a:off x="2152650" y="2639782"/>
          <a:ext cx="7886700" cy="2560320"/>
        </p:xfrm>
        <a:graphic>
          <a:graphicData uri="http://schemas.openxmlformats.org/drawingml/2006/table">
            <a:tbl>
              <a:tblPr firstRow="1" bandRow="1">
                <a:tableStyleId>{2D5ABB26-0587-4C30-8999-92F81FD0307C}</a:tableStyleId>
              </a:tblPr>
              <a:tblGrid>
                <a:gridCol w="2400300">
                  <a:extLst>
                    <a:ext uri="{9D8B030D-6E8A-4147-A177-3AD203B41FA5}">
                      <a16:colId xmlns:a16="http://schemas.microsoft.com/office/drawing/2014/main" val="636724435"/>
                    </a:ext>
                  </a:extLst>
                </a:gridCol>
                <a:gridCol w="1828800">
                  <a:extLst>
                    <a:ext uri="{9D8B030D-6E8A-4147-A177-3AD203B41FA5}">
                      <a16:colId xmlns:a16="http://schemas.microsoft.com/office/drawing/2014/main" val="2745094546"/>
                    </a:ext>
                  </a:extLst>
                </a:gridCol>
                <a:gridCol w="1828800">
                  <a:extLst>
                    <a:ext uri="{9D8B030D-6E8A-4147-A177-3AD203B41FA5}">
                      <a16:colId xmlns:a16="http://schemas.microsoft.com/office/drawing/2014/main" val="4029551628"/>
                    </a:ext>
                  </a:extLst>
                </a:gridCol>
                <a:gridCol w="1828800">
                  <a:extLst>
                    <a:ext uri="{9D8B030D-6E8A-4147-A177-3AD203B41FA5}">
                      <a16:colId xmlns:a16="http://schemas.microsoft.com/office/drawing/2014/main" val="3462517337"/>
                    </a:ext>
                  </a:extLst>
                </a:gridCol>
              </a:tblGrid>
              <a:tr h="640080">
                <a:tc>
                  <a:txBody>
                    <a:bodyPr/>
                    <a:lstStyle/>
                    <a:p>
                      <a:pPr algn="ctr"/>
                      <a:r>
                        <a:rPr lang="ja-JP" altLang="en-US" dirty="0"/>
                        <a:t>質問グループ</a:t>
                      </a:r>
                      <a:r>
                        <a:rPr lang="en-US" altLang="ja-JP"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交通手段</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7015444"/>
                  </a:ext>
                </a:extLst>
              </a:tr>
              <a:tr h="640080">
                <a:tc>
                  <a:txBody>
                    <a:bodyPr/>
                    <a:lstStyle/>
                    <a:p>
                      <a:pPr algn="ctr"/>
                      <a:r>
                        <a:rPr lang="ja-JP" altLang="en-US" dirty="0"/>
                        <a:t>質問グループ</a:t>
                      </a:r>
                      <a:r>
                        <a:rPr lang="en-US" altLang="ja-JP"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動物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914962"/>
                  </a:ext>
                </a:extLst>
              </a:tr>
              <a:tr h="640080">
                <a:tc>
                  <a:txBody>
                    <a:bodyPr/>
                    <a:lstStyle/>
                    <a:p>
                      <a:pPr algn="ctr"/>
                      <a:r>
                        <a:rPr lang="ja-JP" altLang="en-US" dirty="0"/>
                        <a:t>質問グループ</a:t>
                      </a:r>
                      <a:r>
                        <a:rPr lang="en-US" altLang="ja-JP"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服</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23359"/>
                  </a:ext>
                </a:extLst>
              </a:tr>
              <a:tr h="640080">
                <a:tc>
                  <a:txBody>
                    <a:bodyPr/>
                    <a:lstStyle/>
                    <a:p>
                      <a:pPr algn="ctr"/>
                      <a:r>
                        <a:rPr lang="ja-JP" altLang="en-US" dirty="0"/>
                        <a:t>質問グループ</a:t>
                      </a:r>
                      <a:r>
                        <a:rPr lang="en-US" altLang="ja-JP"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本</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581067"/>
                  </a:ext>
                </a:extLst>
              </a:tr>
            </a:tbl>
          </a:graphicData>
        </a:graphic>
      </p:graphicFrame>
      <p:sp>
        <p:nvSpPr>
          <p:cNvPr id="3" name="椭圆 2"/>
          <p:cNvSpPr/>
          <p:nvPr/>
        </p:nvSpPr>
        <p:spPr>
          <a:xfrm>
            <a:off x="5105400" y="280035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915150" y="342900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105400" y="4111394"/>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743950" y="474345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358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a:xfrm>
            <a:off x="738187" y="2320925"/>
            <a:ext cx="10715625" cy="3022600"/>
          </a:xfrm>
        </p:spPr>
        <p:txBody>
          <a:bodyPr>
            <a:normAutofit lnSpcReduction="10000"/>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質問の長さの増加と伴って質問の可能な組み合わせが指数的に増加する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真の質問の代わりに</a:t>
            </a:r>
            <a:r>
              <a:rPr kumimoji="1" lang="ja-JP" altLang="en-US" dirty="0">
                <a:latin typeface="MS Mincho" panose="02020609040205080304" pitchFamily="49" charset="-128"/>
                <a:ea typeface="MS Mincho" panose="02020609040205080304" pitchFamily="49" charset="-128"/>
              </a:rPr>
              <a:t>標準質問を用いるため</a:t>
            </a:r>
            <a:r>
              <a:rPr lang="ja-JP" altLang="en-US" dirty="0">
                <a:latin typeface="MS Mincho" panose="02020609040205080304" pitchFamily="49" charset="-128"/>
                <a:ea typeface="MS Mincho" panose="02020609040205080304" pitchFamily="49" charset="-128"/>
              </a:rPr>
              <a:t>検索の精度と再現率が下がる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同じトピックに対して一連の質問を検索すると真の質問がバレる恐れがある</a:t>
            </a:r>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3550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solidFill>
                  <a:schemeClr val="bg1">
                    <a:lumMod val="85000"/>
                  </a:schemeClr>
                </a:solidFill>
              </a:rPr>
              <a:t>否認可能検索</a:t>
            </a:r>
            <a:endParaRPr lang="en-US" altLang="ja-JP" dirty="0">
              <a:solidFill>
                <a:schemeClr val="bg1">
                  <a:lumMod val="85000"/>
                </a:schemeClr>
              </a:solidFill>
            </a:endParaRPr>
          </a:p>
          <a:p>
            <a:pPr lvl="1"/>
            <a:r>
              <a:rPr lang="ja-JP" altLang="en-US" dirty="0">
                <a:solidFill>
                  <a:schemeClr val="bg1">
                    <a:lumMod val="85000"/>
                  </a:schemeClr>
                </a:solidFill>
                <a:latin typeface="MS Mincho" panose="02020609040205080304" pitchFamily="49" charset="-128"/>
                <a:ea typeface="MS Mincho" panose="02020609040205080304" pitchFamily="49" charset="-128"/>
              </a:rPr>
              <a:t>事前に質問をグループにする</a:t>
            </a:r>
            <a:endParaRPr lang="en-US" altLang="ja-JP" dirty="0">
              <a:solidFill>
                <a:schemeClr val="bg1">
                  <a:lumMod val="85000"/>
                </a:schemeClr>
              </a:solidFill>
            </a:endParaRPr>
          </a:p>
          <a:p>
            <a:endParaRPr lang="ja-JP" altLang="en-US" dirty="0"/>
          </a:p>
          <a:p>
            <a:r>
              <a:rPr lang="ja-JP" altLang="en-US" dirty="0"/>
              <a:t>質問者のプライバシーを保護する質問加工法</a:t>
            </a:r>
            <a:endParaRPr lang="en-US" altLang="ja-JP" dirty="0"/>
          </a:p>
          <a:p>
            <a:pPr lvl="1"/>
            <a:r>
              <a:rPr lang="ja-JP" altLang="en-US" dirty="0">
                <a:latin typeface="MS Mincho" panose="02020609040205080304" pitchFamily="49" charset="-128"/>
                <a:ea typeface="MS Mincho" panose="02020609040205080304" pitchFamily="49" charset="-128"/>
              </a:rPr>
              <a:t>事前に単語をグループにする</a:t>
            </a:r>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solidFill>
                  <a:schemeClr val="bg1">
                    <a:lumMod val="85000"/>
                  </a:schemeClr>
                </a:solidFill>
              </a:rPr>
              <a:t>質問意図を曖昧化するキーワード検索</a:t>
            </a:r>
          </a:p>
          <a:p>
            <a:endParaRPr lang="zh-CN" altLang="en-US" dirty="0"/>
          </a:p>
        </p:txBody>
      </p:sp>
    </p:spTree>
    <p:extLst>
      <p:ext uri="{BB962C8B-B14F-4D97-AF65-F5344CB8AC3E}">
        <p14:creationId xmlns:p14="http://schemas.microsoft.com/office/powerpoint/2010/main" val="157116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S Mincho" panose="02020609040205080304" pitchFamily="49" charset="-128"/>
                <a:ea typeface="MS Mincho" panose="02020609040205080304" pitchFamily="49" charset="-128"/>
              </a:rPr>
              <a:t>WordNet</a:t>
            </a:r>
            <a:endParaRPr lang="zh-CN" altLang="en-US"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stretch>
            <a:fillRect/>
          </a:stretch>
        </p:blipFill>
        <p:spPr>
          <a:xfrm>
            <a:off x="3391753" y="1690688"/>
            <a:ext cx="5408494" cy="4477297"/>
          </a:xfrm>
          <a:prstGeom prst="rect">
            <a:avLst/>
          </a:prstGeom>
        </p:spPr>
      </p:pic>
    </p:spTree>
    <p:extLst>
      <p:ext uri="{BB962C8B-B14F-4D97-AF65-F5344CB8AC3E}">
        <p14:creationId xmlns:p14="http://schemas.microsoft.com/office/powerpoint/2010/main" val="2772917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S Mincho" panose="02020609040205080304" pitchFamily="49" charset="-128"/>
                <a:ea typeface="MS Mincho" panose="02020609040205080304" pitchFamily="49" charset="-128"/>
              </a:rPr>
              <a:t>WordNet</a:t>
            </a:r>
            <a:endParaRPr lang="zh-CN" altLang="en-US" dirty="0">
              <a:latin typeface="MS Mincho" panose="02020609040205080304" pitchFamily="49" charset="-128"/>
              <a:ea typeface="MS Mincho" panose="02020609040205080304" pitchFamily="49" charset="-128"/>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28803955"/>
              </p:ext>
            </p:extLst>
          </p:nvPr>
        </p:nvGraphicFramePr>
        <p:xfrm>
          <a:off x="2509840" y="2714625"/>
          <a:ext cx="7172319" cy="2095500"/>
        </p:xfrm>
        <a:graphic>
          <a:graphicData uri="http://schemas.openxmlformats.org/drawingml/2006/table">
            <a:tbl>
              <a:tblPr firstRow="1" bandRow="1">
                <a:tableStyleId>{2D5ABB26-0587-4C30-8999-92F81FD0307C}</a:tableStyleId>
              </a:tblPr>
              <a:tblGrid>
                <a:gridCol w="652029">
                  <a:extLst>
                    <a:ext uri="{9D8B030D-6E8A-4147-A177-3AD203B41FA5}">
                      <a16:colId xmlns:a16="http://schemas.microsoft.com/office/drawing/2014/main" val="3712342154"/>
                    </a:ext>
                  </a:extLst>
                </a:gridCol>
                <a:gridCol w="652029">
                  <a:extLst>
                    <a:ext uri="{9D8B030D-6E8A-4147-A177-3AD203B41FA5}">
                      <a16:colId xmlns:a16="http://schemas.microsoft.com/office/drawing/2014/main" val="3549001147"/>
                    </a:ext>
                  </a:extLst>
                </a:gridCol>
                <a:gridCol w="652029">
                  <a:extLst>
                    <a:ext uri="{9D8B030D-6E8A-4147-A177-3AD203B41FA5}">
                      <a16:colId xmlns:a16="http://schemas.microsoft.com/office/drawing/2014/main" val="4006748321"/>
                    </a:ext>
                  </a:extLst>
                </a:gridCol>
                <a:gridCol w="652029">
                  <a:extLst>
                    <a:ext uri="{9D8B030D-6E8A-4147-A177-3AD203B41FA5}">
                      <a16:colId xmlns:a16="http://schemas.microsoft.com/office/drawing/2014/main" val="407759118"/>
                    </a:ext>
                  </a:extLst>
                </a:gridCol>
                <a:gridCol w="652029">
                  <a:extLst>
                    <a:ext uri="{9D8B030D-6E8A-4147-A177-3AD203B41FA5}">
                      <a16:colId xmlns:a16="http://schemas.microsoft.com/office/drawing/2014/main" val="271140336"/>
                    </a:ext>
                  </a:extLst>
                </a:gridCol>
                <a:gridCol w="652029">
                  <a:extLst>
                    <a:ext uri="{9D8B030D-6E8A-4147-A177-3AD203B41FA5}">
                      <a16:colId xmlns:a16="http://schemas.microsoft.com/office/drawing/2014/main" val="3424661939"/>
                    </a:ext>
                  </a:extLst>
                </a:gridCol>
                <a:gridCol w="652029">
                  <a:extLst>
                    <a:ext uri="{9D8B030D-6E8A-4147-A177-3AD203B41FA5}">
                      <a16:colId xmlns:a16="http://schemas.microsoft.com/office/drawing/2014/main" val="3022141647"/>
                    </a:ext>
                  </a:extLst>
                </a:gridCol>
                <a:gridCol w="652029">
                  <a:extLst>
                    <a:ext uri="{9D8B030D-6E8A-4147-A177-3AD203B41FA5}">
                      <a16:colId xmlns:a16="http://schemas.microsoft.com/office/drawing/2014/main" val="2952362799"/>
                    </a:ext>
                  </a:extLst>
                </a:gridCol>
                <a:gridCol w="652029">
                  <a:extLst>
                    <a:ext uri="{9D8B030D-6E8A-4147-A177-3AD203B41FA5}">
                      <a16:colId xmlns:a16="http://schemas.microsoft.com/office/drawing/2014/main" val="473331142"/>
                    </a:ext>
                  </a:extLst>
                </a:gridCol>
                <a:gridCol w="652029">
                  <a:extLst>
                    <a:ext uri="{9D8B030D-6E8A-4147-A177-3AD203B41FA5}">
                      <a16:colId xmlns:a16="http://schemas.microsoft.com/office/drawing/2014/main" val="786125872"/>
                    </a:ext>
                  </a:extLst>
                </a:gridCol>
                <a:gridCol w="652029">
                  <a:extLst>
                    <a:ext uri="{9D8B030D-6E8A-4147-A177-3AD203B41FA5}">
                      <a16:colId xmlns:a16="http://schemas.microsoft.com/office/drawing/2014/main" val="1371608002"/>
                    </a:ext>
                  </a:extLst>
                </a:gridCol>
              </a:tblGrid>
              <a:tr h="2095500">
                <a:tc>
                  <a:txBody>
                    <a:bodyPr/>
                    <a:lstStyle/>
                    <a:p>
                      <a:pPr algn="ctr"/>
                      <a:r>
                        <a:rPr lang="en-US" altLang="zh-CN" spc="0" dirty="0">
                          <a:latin typeface="MS Mincho" panose="02020609040205080304" pitchFamily="49" charset="-128"/>
                          <a:ea typeface="MS Mincho" panose="02020609040205080304" pitchFamily="49" charset="-128"/>
                        </a:rPr>
                        <a:t>toothed whale</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ハクジラ亜目</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pc="0" dirty="0">
                          <a:latin typeface="MS Mincho" panose="02020609040205080304" pitchFamily="49" charset="-128"/>
                          <a:ea typeface="MS Mincho" panose="02020609040205080304" pitchFamily="49" charset="-128"/>
                        </a:rPr>
                        <a:t>dolphin</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イルカ</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海豚</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ドルフィン</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white whale</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t>白海豚</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Killer whale</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シャチ</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鯱</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898034"/>
                  </a:ext>
                </a:extLst>
              </a:tr>
            </a:tbl>
          </a:graphicData>
        </a:graphic>
      </p:graphicFrame>
      <p:cxnSp>
        <p:nvCxnSpPr>
          <p:cNvPr id="6" name="直接连接符 5"/>
          <p:cNvCxnSpPr>
            <a:endCxn id="4" idx="1"/>
          </p:cNvCxnSpPr>
          <p:nvPr/>
        </p:nvCxnSpPr>
        <p:spPr>
          <a:xfrm>
            <a:off x="904875" y="3762375"/>
            <a:ext cx="160496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682159" y="3762375"/>
            <a:ext cx="160496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45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質問者のプライバシーを保護する質問加工法</a:t>
            </a:r>
            <a:endParaRPr lang="zh-CN" altLang="en-US" sz="4000"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5649"/>
            <a:ext cx="7693241" cy="2685926"/>
          </a:xfrm>
        </p:spPr>
      </p:pic>
      <mc:AlternateContent xmlns:mc="http://schemas.openxmlformats.org/markup-compatibility/2006">
        <mc:Choice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3045140391"/>
                  </p:ext>
                </p:extLst>
              </p:nvPr>
            </p:nvGraphicFramePr>
            <p:xfrm>
              <a:off x="9072978" y="2828582"/>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m:t>
                                    </m:r>
                                    <m:r>
                                      <a:rPr lang="en-US" altLang="zh-CN" b="0" i="1" smtClean="0">
                                        <a:latin typeface="Cambria Math" panose="02040503050406030204" pitchFamily="18" charset="0"/>
                                      </a:rPr>
                                      <m:t>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m:t>
                                    </m:r>
                                    <m:r>
                                      <a:rPr lang="en-US" altLang="zh-CN" b="0" i="1" smtClean="0">
                                        <a:latin typeface="Cambria Math" panose="02040503050406030204" pitchFamily="18" charset="0"/>
                                      </a:rPr>
                                      <m:t>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m:t>
                                    </m:r>
                                    <m:r>
                                      <a:rPr lang="en-US" altLang="zh-CN" b="0" i="1" smtClean="0">
                                        <a:latin typeface="Cambria Math" panose="02040503050406030204" pitchFamily="18" charset="0"/>
                                      </a:rPr>
                                      <m:t>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836634"/>
                      </a:ext>
                    </a:extLst>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val="3045140391"/>
                  </p:ext>
                </p:extLst>
              </p:nvPr>
            </p:nvGraphicFramePr>
            <p:xfrm>
              <a:off x="9072978" y="2828582"/>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5" t="-43125" r="-100455" b="-125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913" t="-43125" r="-913" b="-1250"/>
                          </a:stretch>
                        </a:blipFill>
                      </a:tcPr>
                    </a:tc>
                    <a:extLst>
                      <a:ext uri="{0D108BD9-81ED-4DB2-BD59-A6C34878D82A}">
                        <a16:rowId xmlns:a16="http://schemas.microsoft.com/office/drawing/2014/main" val="1699836634"/>
                      </a:ext>
                    </a:extLst>
                  </a:tr>
                </a:tbl>
              </a:graphicData>
            </a:graphic>
          </p:graphicFrame>
        </mc:Fallback>
      </mc:AlternateContent>
    </p:spTree>
    <p:extLst>
      <p:ext uri="{BB962C8B-B14F-4D97-AF65-F5344CB8AC3E}">
        <p14:creationId xmlns:p14="http://schemas.microsoft.com/office/powerpoint/2010/main" val="1464980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質問者のプライバシーを保護する質問加工法</a:t>
            </a:r>
            <a:endParaRPr lang="zh-CN" altLang="en-US" sz="4000" dirty="0">
              <a:latin typeface="MS Mincho" panose="02020609040205080304" pitchFamily="49" charset="-128"/>
              <a:ea typeface="MS Mincho" panose="02020609040205080304" pitchFamily="49" charset="-128"/>
            </a:endParaRPr>
          </a:p>
        </p:txBody>
      </p:sp>
      <p:sp>
        <p:nvSpPr>
          <p:cNvPr id="4" name="内容占位符 3"/>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endParaRPr lang="en-US" altLang="zh-CN" dirty="0"/>
          </a:p>
          <a:p>
            <a:pPr lvl="1"/>
            <a:r>
              <a:rPr lang="en-US" altLang="zh-CN" dirty="0"/>
              <a:t>WordNet</a:t>
            </a:r>
            <a:r>
              <a:rPr lang="ja-JP" altLang="en-US" dirty="0"/>
              <a:t>に含まれていない単語は検索できない</a:t>
            </a:r>
            <a:endParaRPr lang="en-US" altLang="ja-JP" dirty="0"/>
          </a:p>
          <a:p>
            <a:pPr lvl="1"/>
            <a:endParaRPr lang="en-US" altLang="zh-CN" dirty="0"/>
          </a:p>
          <a:p>
            <a:pPr lvl="1"/>
            <a:r>
              <a:rPr lang="ja-JP" altLang="en-US" dirty="0"/>
              <a:t>ダミー質問は</a:t>
            </a:r>
            <a:r>
              <a:rPr lang="en-US" altLang="ja-JP" dirty="0"/>
              <a:t>1</a:t>
            </a:r>
            <a:r>
              <a:rPr lang="ja-JP" altLang="en-US" dirty="0"/>
              <a:t>つのトピックに集中する保証がない</a:t>
            </a:r>
            <a:endParaRPr lang="zh-CN" altLang="en-US" dirty="0"/>
          </a:p>
        </p:txBody>
      </p:sp>
    </p:spTree>
    <p:extLst>
      <p:ext uri="{BB962C8B-B14F-4D97-AF65-F5344CB8AC3E}">
        <p14:creationId xmlns:p14="http://schemas.microsoft.com/office/powerpoint/2010/main" val="2638453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solidFill>
                  <a:schemeClr val="bg1">
                    <a:lumMod val="85000"/>
                  </a:schemeClr>
                </a:solidFill>
              </a:rPr>
              <a:t>否認可能検索</a:t>
            </a:r>
            <a:endParaRPr lang="en-US" altLang="ja-JP" dirty="0">
              <a:solidFill>
                <a:schemeClr val="bg1">
                  <a:lumMod val="85000"/>
                </a:schemeClr>
              </a:solidFill>
            </a:endParaRPr>
          </a:p>
          <a:p>
            <a:pPr lvl="1"/>
            <a:r>
              <a:rPr lang="ja-JP" altLang="en-US" dirty="0">
                <a:solidFill>
                  <a:schemeClr val="bg1">
                    <a:lumMod val="85000"/>
                  </a:schemeClr>
                </a:solidFill>
                <a:latin typeface="MS Mincho" panose="02020609040205080304" pitchFamily="49" charset="-128"/>
                <a:ea typeface="MS Mincho" panose="02020609040205080304" pitchFamily="49" charset="-128"/>
              </a:rPr>
              <a:t>事前に質問をグループにする</a:t>
            </a:r>
            <a:endParaRPr lang="en-US" altLang="ja-JP" dirty="0">
              <a:solidFill>
                <a:schemeClr val="bg1">
                  <a:lumMod val="85000"/>
                </a:schemeClr>
              </a:solidFill>
            </a:endParaRPr>
          </a:p>
          <a:p>
            <a:endParaRPr lang="ja-JP" altLang="en-US" dirty="0"/>
          </a:p>
          <a:p>
            <a:r>
              <a:rPr lang="ja-JP" altLang="en-US" dirty="0">
                <a:solidFill>
                  <a:schemeClr val="bg2"/>
                </a:solidFill>
              </a:rPr>
              <a:t>質問者のプライバシーを保護する質問加工法</a:t>
            </a:r>
            <a:endParaRPr lang="en-US" altLang="ja-JP" dirty="0">
              <a:solidFill>
                <a:schemeClr val="bg2"/>
              </a:solidFill>
            </a:endParaRPr>
          </a:p>
          <a:p>
            <a:pPr lvl="1"/>
            <a:r>
              <a:rPr lang="ja-JP" altLang="en-US" dirty="0">
                <a:solidFill>
                  <a:schemeClr val="bg2"/>
                </a:solidFill>
                <a:latin typeface="MS Mincho" panose="02020609040205080304" pitchFamily="49" charset="-128"/>
                <a:ea typeface="MS Mincho" panose="02020609040205080304" pitchFamily="49" charset="-128"/>
              </a:rPr>
              <a:t>事前に単語をグループにする</a:t>
            </a:r>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t>質問意図を曖昧化するキーワード検索</a:t>
            </a:r>
            <a:endParaRPr lang="en-US" altLang="ja-JP" dirty="0"/>
          </a:p>
          <a:p>
            <a:pPr lvl="1"/>
            <a:r>
              <a:rPr lang="ja-JP" altLang="en-US" dirty="0">
                <a:latin typeface="MS Mincho" panose="02020609040205080304" pitchFamily="49" charset="-128"/>
                <a:ea typeface="MS Mincho" panose="02020609040205080304" pitchFamily="49" charset="-128"/>
              </a:rPr>
              <a:t>事前にトピックをグループにする</a:t>
            </a:r>
            <a:endParaRPr lang="en-US" altLang="ja-JP" dirty="0"/>
          </a:p>
          <a:p>
            <a:endParaRPr lang="ja-JP" altLang="en-US" dirty="0">
              <a:solidFill>
                <a:schemeClr val="bg1">
                  <a:lumMod val="85000"/>
                </a:schemeClr>
              </a:solidFill>
            </a:endParaRPr>
          </a:p>
          <a:p>
            <a:endParaRPr lang="zh-CN" altLang="en-US" dirty="0"/>
          </a:p>
        </p:txBody>
      </p:sp>
    </p:spTree>
    <p:extLst>
      <p:ext uri="{BB962C8B-B14F-4D97-AF65-F5344CB8AC3E}">
        <p14:creationId xmlns:p14="http://schemas.microsoft.com/office/powerpoint/2010/main" val="348312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latin typeface="MS Mincho" panose="02020609040205080304" pitchFamily="49" charset="-128"/>
                <a:ea typeface="MS Mincho" panose="02020609040205080304" pitchFamily="49" charset="-128"/>
              </a:rPr>
              <a:t>背景</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116618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潜在ディリクレ配置法</a:t>
            </a:r>
            <a:r>
              <a:rPr lang="en-US" altLang="ja-JP" dirty="0">
                <a:latin typeface="MS Mincho" panose="02020609040205080304" pitchFamily="49" charset="-128"/>
                <a:ea typeface="MS Mincho" panose="02020609040205080304" pitchFamily="49" charset="-128"/>
              </a:rPr>
              <a:t>(LDA)</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0" y="2454275"/>
                <a:ext cx="10515600" cy="3079750"/>
              </a:xfrm>
            </p:spPr>
            <p:txBody>
              <a:bodyPr>
                <a:normAutofit/>
              </a:bodyPr>
              <a:lstStyle/>
              <a:p>
                <a:r>
                  <a:rPr lang="ja-JP" altLang="en-US" dirty="0"/>
                  <a:t>確率生成モデルである</a:t>
                </a:r>
                <a:endParaRPr lang="en-US" altLang="ja-JP" dirty="0"/>
              </a:p>
              <a:p>
                <a:endParaRPr lang="en-US" altLang="ja-JP" dirty="0"/>
              </a:p>
              <a:p>
                <a:r>
                  <a:rPr lang="ja-JP" altLang="en-US" dirty="0"/>
                  <a:t>文書が複数の潜在的トピックからランダムに生成されると仮定しする</a:t>
                </a:r>
                <a:endParaRPr lang="en-US" altLang="ja-JP" dirty="0"/>
              </a:p>
              <a:p>
                <a:endParaRPr lang="en-US" altLang="ja-JP" dirty="0"/>
              </a:p>
              <a:p>
                <a:r>
                  <a:rPr lang="ja-JP" altLang="en-US" dirty="0"/>
                  <a:t>トピック</a:t>
                </a:r>
                <a14:m>
                  <m:oMath xmlns:m="http://schemas.openxmlformats.org/officeDocument/2006/math">
                    <m:r>
                      <a:rPr lang="en-US" altLang="ja-JP" i="1">
                        <a:latin typeface="Cambria Math" panose="02040503050406030204" pitchFamily="18" charset="0"/>
                      </a:rPr>
                      <m:t>𝑡</m:t>
                    </m:r>
                  </m:oMath>
                </a14:m>
                <a:r>
                  <a:rPr lang="ja-JP" altLang="en-US" dirty="0"/>
                  <a:t>をそのトピックでの単語</a:t>
                </a:r>
                <a14:m>
                  <m:oMath xmlns:m="http://schemas.openxmlformats.org/officeDocument/2006/math">
                    <m:r>
                      <a:rPr lang="en-US" altLang="ja-JP" i="1">
                        <a:latin typeface="Cambria Math" panose="02040503050406030204" pitchFamily="18" charset="0"/>
                      </a:rPr>
                      <m:t>𝑤</m:t>
                    </m:r>
                  </m:oMath>
                </a14:m>
                <a:r>
                  <a:rPr lang="ja-JP" altLang="en-US" dirty="0"/>
                  <a:t>の出現頻度</a:t>
                </a:r>
                <a14:m>
                  <m:oMath xmlns:m="http://schemas.openxmlformats.org/officeDocument/2006/math">
                    <m:r>
                      <m:rPr>
                        <m:sty m:val="p"/>
                      </m:rPr>
                      <a:rPr lang="en-US" altLang="ja-JP" b="0" i="0" smtClean="0">
                        <a:latin typeface="Cambria Math" panose="02040503050406030204" pitchFamily="18" charset="0"/>
                      </a:rPr>
                      <m:t>Pr</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t>で表す</a:t>
                </a:r>
                <a:endParaRPr lang="en-US" altLang="ja-JP"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0" y="2454275"/>
                <a:ext cx="10515600" cy="3079750"/>
              </a:xfrm>
              <a:blipFill>
                <a:blip r:embed="rId2"/>
                <a:stretch>
                  <a:fillRect l="-1043" t="-3366" b="-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6996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事前準備</a:t>
                </a:r>
                <a:endParaRPr lang="en-US" altLang="zh-CN" dirty="0">
                  <a:latin typeface="MS Mincho" panose="02020609040205080304" pitchFamily="49" charset="-128"/>
                  <a:ea typeface="MS Mincho" panose="02020609040205080304" pitchFamily="49" charset="-128"/>
                </a:endParaRPr>
              </a:p>
              <a:p>
                <a:pPr lvl="1"/>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を用いて得たトピックをグループにする</a:t>
                </a:r>
                <a:endParaRPr lang="en-US" altLang="ja-JP"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検索</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a:t>
                </a:r>
                <a14:m>
                  <m:oMath xmlns:m="http://schemas.openxmlformats.org/officeDocument/2006/math">
                    <m:r>
                      <a:rPr lang="en-US" altLang="ja-JP" b="0" i="1" smtClean="0">
                        <a:latin typeface="Cambria Math" panose="02040503050406030204" pitchFamily="18" charset="0"/>
                      </a:rPr>
                      <m:t>𝑞</m:t>
                    </m:r>
                  </m:oMath>
                </a14:m>
                <a:r>
                  <a:rPr lang="ja-JP" altLang="en-US" dirty="0">
                    <a:latin typeface="MS Mincho" panose="02020609040205080304" pitchFamily="49" charset="-128"/>
                    <a:ea typeface="MS Mincho" panose="02020609040205080304" pitchFamily="49" charset="-128"/>
                  </a:rPr>
                  <a:t>が属するトピック</a:t>
                </a:r>
                <a14:m>
                  <m:oMath xmlns:m="http://schemas.openxmlformats.org/officeDocument/2006/math">
                    <m:r>
                      <a:rPr lang="en-US" altLang="ja-JP" b="0" i="1" smtClean="0">
                        <a:latin typeface="Cambria Math" panose="02040503050406030204" pitchFamily="18" charset="0"/>
                      </a:rPr>
                      <m:t>𝑡</m:t>
                    </m:r>
                  </m:oMath>
                </a14:m>
                <a:r>
                  <a:rPr lang="ja-JP" altLang="en-US" dirty="0">
                    <a:latin typeface="MS Mincho" panose="02020609040205080304" pitchFamily="49" charset="-128"/>
                    <a:ea typeface="MS Mincho" panose="02020609040205080304" pitchFamily="49" charset="-128"/>
                  </a:rPr>
                  <a:t>を計算する</a:t>
                </a:r>
                <a:endParaRPr lang="en-US" altLang="ja-JP" dirty="0">
                  <a:latin typeface="MS Mincho" panose="02020609040205080304" pitchFamily="49" charset="-128"/>
                  <a:ea typeface="MS Mincho" panose="02020609040205080304" pitchFamily="49" charset="-128"/>
                </a:endParaRPr>
              </a:p>
              <a:p>
                <a:pPr lvl="1"/>
                <a14:m>
                  <m:oMath xmlns:m="http://schemas.openxmlformats.org/officeDocument/2006/math">
                    <m:r>
                      <a:rPr lang="en-US" altLang="ja-JP" b="0" i="1">
                        <a:latin typeface="Cambria Math" panose="02040503050406030204" pitchFamily="18" charset="0"/>
                      </a:rPr>
                      <m:t>𝑡</m:t>
                    </m:r>
                  </m:oMath>
                </a14:m>
                <a:r>
                  <a:rPr lang="ja-JP" altLang="en-US" dirty="0">
                    <a:latin typeface="MS Mincho" panose="02020609040205080304" pitchFamily="49" charset="-128"/>
                    <a:ea typeface="MS Mincho" panose="02020609040205080304" pitchFamily="49" charset="-128"/>
                  </a:rPr>
                  <a:t>と同じグループに含まれているトピック</a:t>
                </a:r>
                <a14:m>
                  <m:oMath xmlns:m="http://schemas.openxmlformats.org/officeDocument/2006/math">
                    <m:r>
                      <a:rPr lang="en-US" altLang="ja-JP" b="0" i="1">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latin typeface="MS Mincho" panose="02020609040205080304" pitchFamily="49" charset="-128"/>
                    <a:ea typeface="MS Mincho" panose="02020609040205080304" pitchFamily="49" charset="-128"/>
                  </a:rPr>
                  <a:t>をダミートピックとする</a:t>
                </a:r>
                <a:endParaRPr lang="en-US" altLang="ja-JP" dirty="0">
                  <a:latin typeface="MS Mincho" panose="02020609040205080304" pitchFamily="49" charset="-128"/>
                  <a:ea typeface="MS Mincho" panose="02020609040205080304" pitchFamily="49" charset="-128"/>
                </a:endParaRPr>
              </a:p>
              <a:p>
                <a:pPr lvl="1"/>
                <a14:m>
                  <m:oMath xmlns:m="http://schemas.openxmlformats.org/officeDocument/2006/math">
                    <m:r>
                      <a:rPr lang="en-US" altLang="ja-JP" i="1" dirty="0" smtClean="0">
                        <a:latin typeface="Cambria Math" panose="02040503050406030204" pitchFamily="18" charset="0"/>
                        <a:ea typeface="MS Mincho" panose="02020609040205080304" pitchFamily="49" charset="-128"/>
                      </a:rPr>
                      <m:t>𝑃𝑟</m:t>
                    </m:r>
                    <m:r>
                      <a:rPr lang="en-US" altLang="ja-JP" i="1" dirty="0" smtClean="0">
                        <a:latin typeface="Cambria Math" panose="02040503050406030204" pitchFamily="18" charset="0"/>
                        <a:ea typeface="MS Mincho" panose="02020609040205080304" pitchFamily="49" charset="-128"/>
                      </a:rPr>
                      <m:t>[</m:t>
                    </m:r>
                    <m:r>
                      <a:rPr lang="en-US" altLang="ja-JP" i="1" dirty="0" err="1">
                        <a:latin typeface="Cambria Math" panose="02040503050406030204" pitchFamily="18" charset="0"/>
                        <a:ea typeface="MS Mincho" panose="02020609040205080304" pitchFamily="49" charset="-128"/>
                      </a:rPr>
                      <m:t>𝑤</m:t>
                    </m:r>
                    <m:r>
                      <a:rPr lang="en-US" altLang="ja-JP" i="1" dirty="0" err="1">
                        <a:latin typeface="Cambria Math" panose="02040503050406030204" pitchFamily="18" charset="0"/>
                        <a:ea typeface="MS Mincho" panose="02020609040205080304" pitchFamily="49" charset="-128"/>
                      </a:rPr>
                      <m:t>|</m:t>
                    </m:r>
                    <m:r>
                      <a:rPr lang="en-US" altLang="ja-JP" i="1" dirty="0" err="1">
                        <a:latin typeface="Cambria Math" panose="02040503050406030204" pitchFamily="18" charset="0"/>
                        <a:ea typeface="MS Mincho" panose="02020609040205080304" pitchFamily="49" charset="-128"/>
                      </a:rPr>
                      <m:t>𝑡</m:t>
                    </m:r>
                    <m:r>
                      <a:rPr lang="en-US" altLang="ja-JP" b="0" i="1" dirty="0" smtClean="0">
                        <a:latin typeface="Cambria Math" panose="02040503050406030204" pitchFamily="18" charset="0"/>
                        <a:ea typeface="MS Mincho" panose="02020609040205080304" pitchFamily="49" charset="-128"/>
                      </a:rPr>
                      <m:t>′</m:t>
                    </m:r>
                    <m:r>
                      <a:rPr lang="en-US" altLang="ja-JP" i="1" dirty="0">
                        <a:latin typeface="Cambria Math" panose="02040503050406030204" pitchFamily="18" charset="0"/>
                        <a:ea typeface="MS Mincho" panose="02020609040205080304" pitchFamily="49" charset="-128"/>
                      </a:rPr>
                      <m:t>] </m:t>
                    </m:r>
                  </m:oMath>
                </a14:m>
                <a:r>
                  <a:rPr lang="ja-JP" altLang="en-US" dirty="0">
                    <a:latin typeface="MS Mincho" panose="02020609040205080304" pitchFamily="49" charset="-128"/>
                    <a:ea typeface="MS Mincho" panose="02020609040205080304" pitchFamily="49" charset="-128"/>
                  </a:rPr>
                  <a:t>に基づいて</a:t>
                </a:r>
                <a14:m>
                  <m:oMath xmlns:m="http://schemas.openxmlformats.org/officeDocument/2006/math">
                    <m:r>
                      <a:rPr lang="ja-JP" altLang="en-US" i="1" dirty="0" smtClean="0">
                        <a:latin typeface="Cambria Math" panose="02040503050406030204" pitchFamily="18" charset="0"/>
                        <a:ea typeface="MS Mincho" panose="02020609040205080304" pitchFamily="49" charset="-128"/>
                      </a:rPr>
                      <m:t> </m:t>
                    </m:r>
                    <m:d>
                      <m:dPr>
                        <m:begChr m:val="|"/>
                        <m:endChr m:val="|"/>
                        <m:ctrlPr>
                          <a:rPr lang="en-US" altLang="ja-JP" b="0" i="1" dirty="0" smtClean="0">
                            <a:latin typeface="Cambria Math" panose="02040503050406030204" pitchFamily="18" charset="0"/>
                            <a:ea typeface="MS Mincho" panose="02020609040205080304" pitchFamily="49" charset="-128"/>
                          </a:rPr>
                        </m:ctrlPr>
                      </m:dPr>
                      <m:e>
                        <m:r>
                          <a:rPr lang="en-US" altLang="ja-JP" b="0" i="1" dirty="0" smtClean="0">
                            <a:latin typeface="Cambria Math" panose="02040503050406030204" pitchFamily="18" charset="0"/>
                            <a:ea typeface="MS Mincho" panose="02020609040205080304" pitchFamily="49" charset="-128"/>
                          </a:rPr>
                          <m:t>𝑞</m:t>
                        </m:r>
                      </m:e>
                    </m:d>
                    <m:r>
                      <a:rPr lang="en-US" altLang="ja-JP" i="1" dirty="0">
                        <a:latin typeface="Cambria Math" panose="02040503050406030204" pitchFamily="18" charset="0"/>
                        <a:ea typeface="MS Mincho" panose="02020609040205080304" pitchFamily="49" charset="-128"/>
                      </a:rPr>
                      <m:t> </m:t>
                    </m:r>
                  </m:oMath>
                </a14:m>
                <a:r>
                  <a:rPr lang="ja-JP" altLang="en-US" dirty="0">
                    <a:latin typeface="MS Mincho" panose="02020609040205080304" pitchFamily="49" charset="-128"/>
                    <a:ea typeface="MS Mincho" panose="02020609040205080304" pitchFamily="49" charset="-128"/>
                  </a:rPr>
                  <a:t>個の単語をランダムに選び，ダミー質問を作る</a:t>
                </a:r>
                <a:endParaRPr lang="zh-CN" altLang="en-US" dirty="0">
                  <a:latin typeface="MS Mincho" panose="02020609040205080304" pitchFamily="49" charset="-128"/>
                  <a:ea typeface="MS Mincho" panose="02020609040205080304" pitchFamily="49" charset="-128"/>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54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219962714"/>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3359229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3875036952"/>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原作</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ラグビー ルール</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小説</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2558378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原作</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ラグビー ルール</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小説</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
        <p:nvSpPr>
          <p:cNvPr id="4" name="椭圆 3"/>
          <p:cNvSpPr/>
          <p:nvPr/>
        </p:nvSpPr>
        <p:spPr>
          <a:xfrm>
            <a:off x="7511248" y="3223627"/>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345749" y="3223627"/>
            <a:ext cx="1481832"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640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攻撃手法</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17918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攻撃モデル</a:t>
            </a:r>
            <a:endParaRPr lang="zh-CN" altLang="en-US" dirty="0">
              <a:latin typeface="MS Mincho" panose="02020609040205080304" pitchFamily="49" charset="-128"/>
              <a:ea typeface="MS Mincho" panose="02020609040205080304" pitchFamily="49" charset="-128"/>
            </a:endParaRPr>
          </a:p>
        </p:txBody>
      </p:sp>
      <p:pic>
        <p:nvPicPr>
          <p:cNvPr id="7" name="内容占位符 6"/>
          <p:cNvPicPr>
            <a:picLocks noGrp="1" noChangeAspect="1"/>
          </p:cNvPicPr>
          <p:nvPr>
            <p:ph idx="1"/>
          </p:nvPr>
        </p:nvPicPr>
        <p:blipFill>
          <a:blip r:embed="rId2"/>
          <a:stretch>
            <a:fillRect/>
          </a:stretch>
        </p:blipFill>
        <p:spPr>
          <a:xfrm>
            <a:off x="1732405" y="1690688"/>
            <a:ext cx="8727189" cy="2759667"/>
          </a:xfrm>
          <a:prstGeom prst="rect">
            <a:avLst/>
          </a:prstGeom>
        </p:spPr>
      </p:pic>
      <p:sp>
        <p:nvSpPr>
          <p:cNvPr id="8" name="矩形 7"/>
          <p:cNvSpPr/>
          <p:nvPr/>
        </p:nvSpPr>
        <p:spPr>
          <a:xfrm>
            <a:off x="1732405" y="5071738"/>
            <a:ext cx="10450880" cy="923330"/>
          </a:xfrm>
          <a:prstGeom prst="rect">
            <a:avLst/>
          </a:prstGeom>
        </p:spPr>
        <p:txBody>
          <a:bodyPr wrap="square">
            <a:spAutoFit/>
          </a:bodyPr>
          <a:lstStyle/>
          <a:p>
            <a:pPr marL="285750"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検索サーバが攻撃者である</a:t>
            </a:r>
            <a:endParaRPr lang="en-US" altLang="ja-JP" dirty="0">
              <a:solidFill>
                <a:srgbClr val="262626"/>
              </a:solidFill>
              <a:latin typeface="MS Mincho" panose="02020609040205080304" pitchFamily="49" charset="-128"/>
              <a:ea typeface="MS Mincho" panose="02020609040205080304" pitchFamily="49" charset="-128"/>
            </a:endParaRPr>
          </a:p>
          <a:p>
            <a:pPr marL="285750"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攻撃者は質問者が用いている曖昧化手法を知っている</a:t>
            </a:r>
            <a:br>
              <a:rPr lang="ja-JP" altLang="en-US" dirty="0">
                <a:solidFill>
                  <a:srgbClr val="262626"/>
                </a:solidFill>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323947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4135899099"/>
              </p:ext>
            </p:extLst>
          </p:nvPr>
        </p:nvGraphicFramePr>
        <p:xfrm>
          <a:off x="4879671" y="2472775"/>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2730498923"/>
              </p:ext>
            </p:extLst>
          </p:nvPr>
        </p:nvGraphicFramePr>
        <p:xfrm>
          <a:off x="7133948" y="251539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647002" y="1948994"/>
            <a:ext cx="84337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r>
              <a:rPr lang="en-US" altLang="ja-JP"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6937855" y="1948994"/>
            <a:ext cx="84337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r>
              <a:rPr lang="en-US" altLang="ja-JP"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mc:Choice xmlns:a14="http://schemas.microsoft.com/office/drawing/2010/main" Requires="a14">
          <p:sp>
            <p:nvSpPr>
              <p:cNvPr id="10" name="文本框 9"/>
              <p:cNvSpPr txBox="1"/>
              <p:nvPr/>
            </p:nvSpPr>
            <p:spPr>
              <a:xfrm>
                <a:off x="4090127" y="4362026"/>
                <a:ext cx="4011747" cy="17384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𝐵</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𝐴</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𝐵</m:t>
                                  </m:r>
                                </m:sub>
                              </m:sSub>
                            </m:e>
                          </m:d>
                        </m:den>
                      </m:f>
                    </m:oMath>
                  </m:oMathPara>
                </a14:m>
                <a:endParaRPr lang="en-US" altLang="zh-CN" b="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MS Mincho" panose="02020609040205080304" pitchFamily="49" charset="-128"/>
                        </a:rPr>
                        <m:t>2⋅2⋅</m:t>
                      </m:r>
                      <m:f>
                        <m:fPr>
                          <m:ctrlPr>
                            <a:rPr lang="en-US" altLang="zh-CN" b="0" i="1" smtClean="0">
                              <a:latin typeface="Cambria Math" panose="02040503050406030204" pitchFamily="18" charset="0"/>
                              <a:ea typeface="MS Mincho" panose="02020609040205080304" pitchFamily="49" charset="-128"/>
                            </a:rPr>
                          </m:ctrlPr>
                        </m:fPr>
                        <m:num>
                          <m:r>
                            <a:rPr lang="en-US" altLang="zh-CN" b="0" i="1" smtClean="0">
                              <a:latin typeface="Cambria Math" panose="02040503050406030204" pitchFamily="18" charset="0"/>
                              <a:ea typeface="MS Mincho" panose="02020609040205080304" pitchFamily="49" charset="-128"/>
                            </a:rPr>
                            <m:t>1</m:t>
                          </m:r>
                        </m:num>
                        <m:den>
                          <m:r>
                            <a:rPr lang="en-US" altLang="zh-CN" b="0" i="1" smtClean="0">
                              <a:latin typeface="Cambria Math" panose="02040503050406030204" pitchFamily="18" charset="0"/>
                              <a:ea typeface="MS Mincho" panose="02020609040205080304" pitchFamily="49" charset="-128"/>
                            </a:rPr>
                            <m:t>3+5</m:t>
                          </m:r>
                        </m:den>
                      </m:f>
                      <m:r>
                        <a:rPr lang="en-US" altLang="zh-CN" b="0" i="1" smtClean="0">
                          <a:latin typeface="Cambria Math" panose="02040503050406030204" pitchFamily="18" charset="0"/>
                          <a:ea typeface="MS Mincho" panose="02020609040205080304" pitchFamily="49" charset="-128"/>
                        </a:rPr>
                        <m:t>=0.5</m:t>
                      </m:r>
                    </m:oMath>
                  </m:oMathPara>
                </a14:m>
                <a:endParaRPr lang="en-US" altLang="zh-CN" b="0" dirty="0">
                  <a:latin typeface="MS Mincho" panose="02020609040205080304" pitchFamily="49" charset="-128"/>
                  <a:ea typeface="MS Mincho" panose="02020609040205080304" pitchFamily="49" charset="-128"/>
                </a:endParaRPr>
              </a:p>
              <a:p>
                <a:endParaRPr lang="en-US" altLang="zh-CN" b="0" dirty="0">
                  <a:latin typeface="MS Mincho" panose="02020609040205080304" pitchFamily="49" charset="-128"/>
                  <a:ea typeface="MS Mincho" panose="02020609040205080304" pitchFamily="49" charset="-128"/>
                </a:endParaRPr>
              </a:p>
              <a:p>
                <a:endParaRPr lang="zh-CN" altLang="en-US" dirty="0">
                  <a:latin typeface="MS Mincho" panose="02020609040205080304" pitchFamily="49" charset="-128"/>
                  <a:ea typeface="MS Mincho" panose="02020609040205080304" pitchFamily="49" charset="-128"/>
                </a:endParaRPr>
              </a:p>
            </p:txBody>
          </p:sp>
        </mc:Choice>
        <mc:Fallback>
          <p:sp>
            <p:nvSpPr>
              <p:cNvPr id="10" name="文本框 9"/>
              <p:cNvSpPr txBox="1">
                <a:spLocks noRot="1" noChangeAspect="1" noMove="1" noResize="1" noEditPoints="1" noAdjustHandles="1" noChangeArrowheads="1" noChangeShapeType="1" noTextEdit="1"/>
              </p:cNvSpPr>
              <p:nvPr/>
            </p:nvSpPr>
            <p:spPr>
              <a:xfrm>
                <a:off x="4090127" y="4362026"/>
                <a:ext cx="4011747" cy="1738425"/>
              </a:xfrm>
              <a:prstGeom prst="rect">
                <a:avLst/>
              </a:prstGeom>
              <a:blipFill>
                <a:blip r:embed="rId2"/>
                <a:stretch>
                  <a:fillRect/>
                </a:stretch>
              </a:blipFill>
            </p:spPr>
            <p:txBody>
              <a:bodyPr/>
              <a:lstStyle/>
              <a:p>
                <a:r>
                  <a:rPr lang="zh-CN" altLang="en-US">
                    <a:noFill/>
                  </a:rPr>
                  <a:t> </a:t>
                </a:r>
              </a:p>
            </p:txBody>
          </p:sp>
        </mc:Fallback>
      </mc:AlternateContent>
      <p:sp>
        <p:nvSpPr>
          <p:cNvPr id="11" name="椭圆 10"/>
          <p:cNvSpPr/>
          <p:nvPr/>
        </p:nvSpPr>
        <p:spPr>
          <a:xfrm>
            <a:off x="4991381" y="2577543"/>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7239894" y="262629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991381" y="3150893"/>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7239894" y="316790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98565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179344135"/>
              </p:ext>
            </p:extLst>
          </p:nvPr>
        </p:nvGraphicFramePr>
        <p:xfrm>
          <a:off x="4566823" y="2399623"/>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2012496527"/>
              </p:ext>
            </p:extLst>
          </p:nvPr>
        </p:nvGraphicFramePr>
        <p:xfrm>
          <a:off x="6620369"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abceh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436616" y="1821640"/>
            <a:ext cx="732406"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6707302" y="1875842"/>
            <a:ext cx="124842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質問ログ</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mc:Choice xmlns:a14="http://schemas.microsoft.com/office/drawing/2010/main" Requires="a14">
          <p:sp>
            <p:nvSpPr>
              <p:cNvPr id="10" name="文本框 9"/>
              <p:cNvSpPr txBox="1"/>
              <p:nvPr/>
            </p:nvSpPr>
            <p:spPr>
              <a:xfrm>
                <a:off x="2660637" y="4678252"/>
                <a:ext cx="6870727" cy="9233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MS Mincho" panose="02020609040205080304" pitchFamily="49" charset="-128"/>
                        </a:rPr>
                        <m:t>𝑠𝑖𝑚</m:t>
                      </m:r>
                      <m:r>
                        <a:rPr lang="en-US" altLang="zh-CN" b="0" i="1" smtClean="0">
                          <a:latin typeface="Cambria Math" panose="02040503050406030204" pitchFamily="18" charset="0"/>
                          <a:ea typeface="MS Mincho" panose="02020609040205080304" pitchFamily="49" charset="-128"/>
                        </a:rPr>
                        <m:t>(</m:t>
                      </m:r>
                      <m:r>
                        <a:rPr lang="ja-JP" altLang="en-US" i="1">
                          <a:latin typeface="Cambria Math" panose="02040503050406030204" pitchFamily="18" charset="0"/>
                          <a:ea typeface="MS Mincho" panose="02020609040205080304" pitchFamily="49" charset="-128"/>
                        </a:rPr>
                        <m:t>質問</m:t>
                      </m:r>
                      <m:r>
                        <a:rPr lang="en-US" altLang="ja-JP" b="0" i="1" smtClean="0">
                          <a:latin typeface="Cambria Math" panose="02040503050406030204" pitchFamily="18" charset="0"/>
                          <a:ea typeface="MS Mincho" panose="02020609040205080304" pitchFamily="49" charset="-128"/>
                        </a:rPr>
                        <m:t>,</m:t>
                      </m:r>
                      <m:r>
                        <a:rPr lang="ja-JP" altLang="en-US" i="1">
                          <a:latin typeface="Cambria Math" panose="02040503050406030204" pitchFamily="18" charset="0"/>
                          <a:ea typeface="MS Mincho" panose="02020609040205080304" pitchFamily="49" charset="-128"/>
                        </a:rPr>
                        <m:t>質問</m:t>
                      </m:r>
                      <m:r>
                        <a:rPr lang="ja-JP" altLang="en-US" i="1" smtClean="0">
                          <a:latin typeface="Cambria Math" panose="02040503050406030204" pitchFamily="18" charset="0"/>
                          <a:ea typeface="MS Mincho" panose="02020609040205080304" pitchFamily="49" charset="-128"/>
                        </a:rPr>
                        <m:t>ログ</m:t>
                      </m:r>
                      <m:r>
                        <a:rPr lang="en-US" altLang="zh-CN" b="0" i="1" smtClean="0">
                          <a:latin typeface="Cambria Math" panose="02040503050406030204" pitchFamily="18" charset="0"/>
                          <a:ea typeface="MS Mincho" panose="02020609040205080304" pitchFamily="49" charset="-128"/>
                        </a:rPr>
                        <m:t>)=0.75⋅0.5+0.5</m:t>
                      </m:r>
                      <m:r>
                        <a:rPr lang="en-US" altLang="zh-CN" i="1">
                          <a:latin typeface="Cambria Math" panose="02040503050406030204" pitchFamily="18" charset="0"/>
                          <a:ea typeface="MS Mincho" panose="02020609040205080304" pitchFamily="49" charset="-128"/>
                        </a:rPr>
                        <m:t>⋅</m:t>
                      </m:r>
                      <m:r>
                        <a:rPr lang="en-US" altLang="zh-CN" b="0" i="1" smtClean="0">
                          <a:latin typeface="Cambria Math" panose="02040503050406030204" pitchFamily="18" charset="0"/>
                          <a:ea typeface="MS Mincho" panose="02020609040205080304" pitchFamily="49" charset="-128"/>
                        </a:rPr>
                        <m:t>0.25+0.25</m:t>
                      </m:r>
                      <m:r>
                        <a:rPr lang="en-US" altLang="zh-CN" i="1">
                          <a:latin typeface="Cambria Math" panose="02040503050406030204" pitchFamily="18" charset="0"/>
                          <a:ea typeface="MS Mincho" panose="02020609040205080304" pitchFamily="49" charset="-128"/>
                        </a:rPr>
                        <m:t>⋅</m:t>
                      </m:r>
                      <m:r>
                        <a:rPr lang="en-US" altLang="zh-CN" b="0" i="1" smtClean="0">
                          <a:latin typeface="Cambria Math" panose="02040503050406030204" pitchFamily="18" charset="0"/>
                          <a:ea typeface="MS Mincho" panose="02020609040205080304" pitchFamily="49" charset="-128"/>
                        </a:rPr>
                        <m:t>0.25=0.5</m:t>
                      </m:r>
                      <m:r>
                        <m:rPr>
                          <m:nor/>
                        </m:rPr>
                        <a:rPr lang="en-US" altLang="ja-JP" dirty="0">
                          <a:latin typeface="MS Mincho" panose="02020609040205080304" pitchFamily="49" charset="-128"/>
                          <a:ea typeface="MS Mincho" panose="02020609040205080304" pitchFamily="49" charset="-128"/>
                        </a:rPr>
                        <m:t>625</m:t>
                      </m:r>
                    </m:oMath>
                  </m:oMathPara>
                </a14:m>
                <a:endParaRPr lang="en-US" altLang="zh-CN" b="0" dirty="0">
                  <a:latin typeface="MS Mincho" panose="02020609040205080304" pitchFamily="49" charset="-128"/>
                  <a:ea typeface="MS Mincho" panose="02020609040205080304" pitchFamily="49" charset="-128"/>
                </a:endParaRPr>
              </a:p>
              <a:p>
                <a:endParaRPr lang="en-US" altLang="zh-CN" b="0" dirty="0">
                  <a:latin typeface="MS Mincho" panose="02020609040205080304" pitchFamily="49" charset="-128"/>
                  <a:ea typeface="MS Mincho" panose="02020609040205080304" pitchFamily="49" charset="-128"/>
                </a:endParaRPr>
              </a:p>
              <a:p>
                <a:endParaRPr lang="zh-CN" altLang="en-US" dirty="0">
                  <a:latin typeface="MS Mincho" panose="02020609040205080304" pitchFamily="49" charset="-128"/>
                  <a:ea typeface="MS Mincho" panose="02020609040205080304" pitchFamily="49" charset="-128"/>
                </a:endParaRPr>
              </a:p>
            </p:txBody>
          </p:sp>
        </mc:Choice>
        <mc:Fallback>
          <p:sp>
            <p:nvSpPr>
              <p:cNvPr id="10" name="文本框 9"/>
              <p:cNvSpPr txBox="1">
                <a:spLocks noRot="1" noChangeAspect="1" noMove="1" noResize="1" noEditPoints="1" noAdjustHandles="1" noChangeArrowheads="1" noChangeShapeType="1" noTextEdit="1"/>
              </p:cNvSpPr>
              <p:nvPr/>
            </p:nvSpPr>
            <p:spPr>
              <a:xfrm>
                <a:off x="2660637" y="4678252"/>
                <a:ext cx="6870727" cy="923330"/>
              </a:xfrm>
              <a:prstGeom prst="rect">
                <a:avLst/>
              </a:prstGeom>
              <a:blipFill>
                <a:blip r:embed="rId2"/>
                <a:stretch>
                  <a:fillRect/>
                </a:stretch>
              </a:blipFill>
            </p:spPr>
            <p:txBody>
              <a:bodyPr/>
              <a:lstStyle/>
              <a:p>
                <a:r>
                  <a:rPr lang="zh-CN" altLang="en-US">
                    <a:noFill/>
                  </a:rPr>
                  <a:t> </a:t>
                </a:r>
              </a:p>
            </p:txBody>
          </p:sp>
        </mc:Fallback>
      </mc:AlternateContent>
      <p:sp>
        <p:nvSpPr>
          <p:cNvPr id="11" name="椭圆 10"/>
          <p:cNvSpPr/>
          <p:nvPr/>
        </p:nvSpPr>
        <p:spPr>
          <a:xfrm>
            <a:off x="4678533" y="2504391"/>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6726315"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678533" y="3077741"/>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6726315"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17" name="内容占位符 5"/>
          <p:cNvGraphicFramePr>
            <a:graphicFrameLocks/>
          </p:cNvGraphicFramePr>
          <p:nvPr>
            <p:extLst>
              <p:ext uri="{D42A27DB-BD31-4B8C-83A1-F6EECF244321}">
                <p14:modId xmlns:p14="http://schemas.microsoft.com/office/powerpoint/2010/main" val="743385103"/>
              </p:ext>
            </p:extLst>
          </p:nvPr>
        </p:nvGraphicFramePr>
        <p:xfrm>
          <a:off x="7104356"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18" name="椭圆 17"/>
          <p:cNvSpPr/>
          <p:nvPr/>
        </p:nvSpPr>
        <p:spPr>
          <a:xfrm>
            <a:off x="7210302"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9" name="椭圆 18"/>
          <p:cNvSpPr/>
          <p:nvPr/>
        </p:nvSpPr>
        <p:spPr>
          <a:xfrm>
            <a:off x="7210302"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0" name="内容占位符 5"/>
          <p:cNvGraphicFramePr>
            <a:graphicFrameLocks/>
          </p:cNvGraphicFramePr>
          <p:nvPr>
            <p:extLst>
              <p:ext uri="{D42A27DB-BD31-4B8C-83A1-F6EECF244321}">
                <p14:modId xmlns:p14="http://schemas.microsoft.com/office/powerpoint/2010/main" val="1094060690"/>
              </p:ext>
            </p:extLst>
          </p:nvPr>
        </p:nvGraphicFramePr>
        <p:xfrm>
          <a:off x="7588343"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adf</a:t>
                      </a:r>
                      <a:endParaRPr lang="en-US" altLang="zh-CN" dirty="0"/>
                    </a:p>
                    <a:p>
                      <a:pPr algn="ctr"/>
                      <a:r>
                        <a:rPr lang="en-US" altLang="zh-CN" dirty="0"/>
                        <a:t>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1" name="椭圆 20"/>
          <p:cNvSpPr/>
          <p:nvPr/>
        </p:nvSpPr>
        <p:spPr>
          <a:xfrm>
            <a:off x="7694289"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23" name="椭圆 22"/>
          <p:cNvSpPr/>
          <p:nvPr/>
        </p:nvSpPr>
        <p:spPr>
          <a:xfrm>
            <a:off x="4675944" y="2784110"/>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4" name="椭圆 23"/>
          <p:cNvSpPr/>
          <p:nvPr/>
        </p:nvSpPr>
        <p:spPr>
          <a:xfrm>
            <a:off x="6726315" y="2770679"/>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5" name="文本框 24"/>
          <p:cNvSpPr txBox="1"/>
          <p:nvPr/>
        </p:nvSpPr>
        <p:spPr>
          <a:xfrm>
            <a:off x="6501985" y="4089077"/>
            <a:ext cx="95402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類似度</a:t>
            </a:r>
            <a:endParaRPr lang="zh-CN" altLang="en-US" dirty="0">
              <a:latin typeface="MS Mincho" panose="02020609040205080304" pitchFamily="49" charset="-128"/>
              <a:ea typeface="MS Mincho" panose="02020609040205080304" pitchFamily="49" charset="-128"/>
            </a:endParaRPr>
          </a:p>
        </p:txBody>
      </p:sp>
      <p:cxnSp>
        <p:nvCxnSpPr>
          <p:cNvPr id="4" name="直接箭头连接符 3"/>
          <p:cNvCxnSpPr>
            <a:cxnSpLocks/>
            <a:stCxn id="25" idx="2"/>
          </p:cNvCxnSpPr>
          <p:nvPr/>
        </p:nvCxnSpPr>
        <p:spPr>
          <a:xfrm flipH="1">
            <a:off x="5382717" y="4458409"/>
            <a:ext cx="1596280"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cxnSpLocks/>
            <a:stCxn id="25" idx="2"/>
          </p:cNvCxnSpPr>
          <p:nvPr/>
        </p:nvCxnSpPr>
        <p:spPr>
          <a:xfrm flipH="1">
            <a:off x="6501985" y="4458409"/>
            <a:ext cx="477012"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stCxn id="25" idx="2"/>
          </p:cNvCxnSpPr>
          <p:nvPr/>
        </p:nvCxnSpPr>
        <p:spPr>
          <a:xfrm>
            <a:off x="6978997" y="4458409"/>
            <a:ext cx="716339"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637946" y="5485932"/>
            <a:ext cx="6821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重み</a:t>
            </a:r>
            <a:endParaRPr lang="zh-CN" altLang="en-US" dirty="0">
              <a:latin typeface="MS Mincho" panose="02020609040205080304" pitchFamily="49" charset="-128"/>
              <a:ea typeface="MS Mincho" panose="02020609040205080304" pitchFamily="49" charset="-128"/>
            </a:endParaRPr>
          </a:p>
        </p:txBody>
      </p:sp>
      <p:cxnSp>
        <p:nvCxnSpPr>
          <p:cNvPr id="34" name="直接箭头连接符 33"/>
          <p:cNvCxnSpPr>
            <a:stCxn id="32" idx="0"/>
          </p:cNvCxnSpPr>
          <p:nvPr/>
        </p:nvCxnSpPr>
        <p:spPr>
          <a:xfrm flipH="1" flipV="1">
            <a:off x="5830773" y="4990963"/>
            <a:ext cx="1148224" cy="4949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978996" y="4963918"/>
            <a:ext cx="0" cy="517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0"/>
          </p:cNvCxnSpPr>
          <p:nvPr/>
        </p:nvCxnSpPr>
        <p:spPr>
          <a:xfrm flipV="1">
            <a:off x="6978997" y="4990963"/>
            <a:ext cx="1311512" cy="4949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949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093100632"/>
              </p:ext>
            </p:extLst>
          </p:nvPr>
        </p:nvGraphicFramePr>
        <p:xfrm>
          <a:off x="3989776"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1093736865"/>
              </p:ext>
            </p:extLst>
          </p:nvPr>
        </p:nvGraphicFramePr>
        <p:xfrm>
          <a:off x="6948845"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abceh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159931" y="1875842"/>
            <a:ext cx="1688977"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7035778" y="1875842"/>
            <a:ext cx="124842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質問ログ</a:t>
            </a:r>
            <a:endParaRPr lang="zh-CN" altLang="en-US" dirty="0">
              <a:latin typeface="MS Mincho" panose="02020609040205080304" pitchFamily="49" charset="-128"/>
              <a:ea typeface="MS Mincho" panose="02020609040205080304" pitchFamily="49" charset="-128"/>
            </a:endParaRPr>
          </a:p>
        </p:txBody>
      </p:sp>
      <p:sp>
        <p:nvSpPr>
          <p:cNvPr id="11" name="椭圆 10"/>
          <p:cNvSpPr/>
          <p:nvPr/>
        </p:nvSpPr>
        <p:spPr>
          <a:xfrm>
            <a:off x="4101486"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7054791"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101486" y="3062617"/>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7054791"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17" name="内容占位符 5"/>
          <p:cNvGraphicFramePr>
            <a:graphicFrameLocks/>
          </p:cNvGraphicFramePr>
          <p:nvPr>
            <p:extLst>
              <p:ext uri="{D42A27DB-BD31-4B8C-83A1-F6EECF244321}">
                <p14:modId xmlns:p14="http://schemas.microsoft.com/office/powerpoint/2010/main" val="3742400836"/>
              </p:ext>
            </p:extLst>
          </p:nvPr>
        </p:nvGraphicFramePr>
        <p:xfrm>
          <a:off x="7432832"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18" name="椭圆 17"/>
          <p:cNvSpPr/>
          <p:nvPr/>
        </p:nvSpPr>
        <p:spPr>
          <a:xfrm>
            <a:off x="7538778"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9" name="椭圆 18"/>
          <p:cNvSpPr/>
          <p:nvPr/>
        </p:nvSpPr>
        <p:spPr>
          <a:xfrm>
            <a:off x="7538778"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0" name="内容占位符 5"/>
          <p:cNvGraphicFramePr>
            <a:graphicFrameLocks/>
          </p:cNvGraphicFramePr>
          <p:nvPr>
            <p:extLst>
              <p:ext uri="{D42A27DB-BD31-4B8C-83A1-F6EECF244321}">
                <p14:modId xmlns:p14="http://schemas.microsoft.com/office/powerpoint/2010/main" val="71478093"/>
              </p:ext>
            </p:extLst>
          </p:nvPr>
        </p:nvGraphicFramePr>
        <p:xfrm>
          <a:off x="7916819"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adf</a:t>
                      </a:r>
                      <a:endParaRPr lang="en-US" altLang="zh-CN" dirty="0"/>
                    </a:p>
                    <a:p>
                      <a:pPr algn="ctr"/>
                      <a:r>
                        <a:rPr lang="en-US" altLang="zh-CN" dirty="0"/>
                        <a:t>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1" name="椭圆 20"/>
          <p:cNvSpPr/>
          <p:nvPr/>
        </p:nvSpPr>
        <p:spPr>
          <a:xfrm>
            <a:off x="8022765"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23" name="椭圆 22"/>
          <p:cNvSpPr/>
          <p:nvPr/>
        </p:nvSpPr>
        <p:spPr>
          <a:xfrm>
            <a:off x="4098897" y="2768986"/>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4" name="椭圆 23"/>
          <p:cNvSpPr/>
          <p:nvPr/>
        </p:nvSpPr>
        <p:spPr>
          <a:xfrm>
            <a:off x="7054791" y="2770679"/>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7" name="内容占位符 5"/>
          <p:cNvGraphicFramePr>
            <a:graphicFrameLocks/>
          </p:cNvGraphicFramePr>
          <p:nvPr>
            <p:extLst>
              <p:ext uri="{D42A27DB-BD31-4B8C-83A1-F6EECF244321}">
                <p14:modId xmlns:p14="http://schemas.microsoft.com/office/powerpoint/2010/main" val="2009996030"/>
              </p:ext>
            </p:extLst>
          </p:nvPr>
        </p:nvGraphicFramePr>
        <p:xfrm>
          <a:off x="4719224"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a:t>
                      </a:r>
                      <a:r>
                        <a:rPr lang="en-US" altLang="ja-JP" dirty="0" err="1"/>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9" name="椭圆 28"/>
          <p:cNvSpPr/>
          <p:nvPr/>
        </p:nvSpPr>
        <p:spPr>
          <a:xfrm>
            <a:off x="4830934"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31" name="椭圆 30"/>
          <p:cNvSpPr/>
          <p:nvPr/>
        </p:nvSpPr>
        <p:spPr>
          <a:xfrm>
            <a:off x="4828345" y="2768986"/>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33" name="文本框 32"/>
          <p:cNvSpPr txBox="1"/>
          <p:nvPr/>
        </p:nvSpPr>
        <p:spPr>
          <a:xfrm>
            <a:off x="3023699" y="4012096"/>
            <a:ext cx="1136232"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35" name="文本框 34"/>
          <p:cNvSpPr txBox="1"/>
          <p:nvPr/>
        </p:nvSpPr>
        <p:spPr>
          <a:xfrm>
            <a:off x="5280792" y="4016840"/>
            <a:ext cx="1350830"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cxnSp>
        <p:nvCxnSpPr>
          <p:cNvPr id="5" name="直接箭头连接符 4"/>
          <p:cNvCxnSpPr>
            <a:cxnSpLocks/>
            <a:stCxn id="6" idx="2"/>
            <a:endCxn id="33" idx="0"/>
          </p:cNvCxnSpPr>
          <p:nvPr/>
        </p:nvCxnSpPr>
        <p:spPr>
          <a:xfrm flipH="1">
            <a:off x="3591815" y="3343288"/>
            <a:ext cx="586981" cy="6688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27" idx="2"/>
            <a:endCxn id="35" idx="0"/>
          </p:cNvCxnSpPr>
          <p:nvPr/>
        </p:nvCxnSpPr>
        <p:spPr>
          <a:xfrm>
            <a:off x="4908244" y="3343288"/>
            <a:ext cx="1047963" cy="673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内容占位符 5"/>
          <p:cNvGraphicFramePr>
            <a:graphicFrameLocks/>
          </p:cNvGraphicFramePr>
          <p:nvPr>
            <p:extLst>
              <p:ext uri="{D42A27DB-BD31-4B8C-83A1-F6EECF244321}">
                <p14:modId xmlns:p14="http://schemas.microsoft.com/office/powerpoint/2010/main" val="4051885060"/>
              </p:ext>
            </p:extLst>
          </p:nvPr>
        </p:nvGraphicFramePr>
        <p:xfrm>
          <a:off x="5467537"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a:t>a</a:t>
                      </a:r>
                    </a:p>
                    <a:p>
                      <a:pPr algn="ctr"/>
                      <a:r>
                        <a:rPr lang="en-US" altLang="zh-CN" dirty="0" err="1"/>
                        <a:t>f</a:t>
                      </a:r>
                      <a:r>
                        <a:rPr lang="en-US" altLang="ja-JP" dirty="0" err="1"/>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45" name="椭圆 44"/>
          <p:cNvSpPr/>
          <p:nvPr/>
        </p:nvSpPr>
        <p:spPr>
          <a:xfrm>
            <a:off x="5579247"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46" name="椭圆 45"/>
          <p:cNvSpPr/>
          <p:nvPr/>
        </p:nvSpPr>
        <p:spPr>
          <a:xfrm>
            <a:off x="5576658" y="2768986"/>
            <a:ext cx="159798" cy="18643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cxnSp>
        <p:nvCxnSpPr>
          <p:cNvPr id="47" name="直接箭头连接符 46"/>
          <p:cNvCxnSpPr>
            <a:cxnSpLocks/>
            <a:stCxn id="44" idx="2"/>
            <a:endCxn id="35" idx="0"/>
          </p:cNvCxnSpPr>
          <p:nvPr/>
        </p:nvCxnSpPr>
        <p:spPr>
          <a:xfrm>
            <a:off x="5656557" y="3343288"/>
            <a:ext cx="299650" cy="673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8022765" y="3041485"/>
            <a:ext cx="159798" cy="18643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61794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特許を取るには以下の条件を満たさなければならない：</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pPr lvl="1"/>
            <a:r>
              <a:rPr lang="ja-JP" altLang="en-US" b="1" dirty="0">
                <a:latin typeface="MS Mincho" panose="02020609040205080304" pitchFamily="49" charset="-128"/>
                <a:ea typeface="MS Mincho" panose="02020609040205080304" pitchFamily="49" charset="-128"/>
              </a:rPr>
              <a:t>新規性</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a:t>
            </a:r>
            <a:r>
              <a:rPr lang="en-US" altLang="ja-JP" dirty="0">
                <a:latin typeface="MS Mincho" panose="02020609040205080304" pitchFamily="49" charset="-128"/>
                <a:ea typeface="MS Mincho" panose="02020609040205080304" pitchFamily="49" charset="-128"/>
              </a:rPr>
              <a:t>29</a:t>
            </a:r>
            <a:r>
              <a:rPr lang="ja-JP" altLang="en-US" dirty="0">
                <a:latin typeface="MS Mincho" panose="02020609040205080304" pitchFamily="49" charset="-128"/>
                <a:ea typeface="MS Mincho" panose="02020609040205080304" pitchFamily="49" charset="-128"/>
              </a:rPr>
              <a:t>条第</a:t>
            </a:r>
            <a:r>
              <a:rPr lang="en-US" altLang="ja-JP" dirty="0">
                <a:latin typeface="MS Mincho" panose="02020609040205080304" pitchFamily="49" charset="-128"/>
                <a:ea typeface="MS Mincho" panose="02020609040205080304" pitchFamily="49" charset="-128"/>
              </a:rPr>
              <a:t>1</a:t>
            </a:r>
            <a:r>
              <a:rPr lang="ja-JP" altLang="en-US" dirty="0">
                <a:latin typeface="MS Mincho" panose="02020609040205080304" pitchFamily="49" charset="-128"/>
                <a:ea typeface="MS Mincho" panose="02020609040205080304" pitchFamily="49" charset="-128"/>
              </a:rPr>
              <a:t>項</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：特許出願前に公然知られた発明，公然実施をされた発明，頒布された刊行物に記載された発明又は電気通信回線を通じて公衆に利用可能となった発明について特許を受けることができない</a:t>
            </a:r>
            <a:endParaRPr lang="en-US" altLang="ja-JP" dirty="0">
              <a:latin typeface="MS Mincho" panose="02020609040205080304" pitchFamily="49" charset="-128"/>
              <a:ea typeface="MS Mincho" panose="02020609040205080304" pitchFamily="49" charset="-128"/>
            </a:endParaRPr>
          </a:p>
          <a:p>
            <a:pPr lvl="1"/>
            <a:endParaRPr lang="en-US" altLang="ja-JP" b="1" dirty="0">
              <a:latin typeface="MS Mincho" panose="02020609040205080304" pitchFamily="49" charset="-128"/>
              <a:ea typeface="MS Mincho" panose="02020609040205080304" pitchFamily="49" charset="-128"/>
            </a:endParaRPr>
          </a:p>
          <a:p>
            <a:pPr lvl="1"/>
            <a:r>
              <a:rPr lang="ja-JP" altLang="en-US" b="1" dirty="0">
                <a:latin typeface="MS Mincho" panose="02020609040205080304" pitchFamily="49" charset="-128"/>
                <a:ea typeface="MS Mincho" panose="02020609040205080304" pitchFamily="49" charset="-128"/>
              </a:rPr>
              <a:t>進歩性</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a:t>
            </a:r>
            <a:r>
              <a:rPr lang="en-US" altLang="ja-JP" dirty="0">
                <a:latin typeface="MS Mincho" panose="02020609040205080304" pitchFamily="49" charset="-128"/>
                <a:ea typeface="MS Mincho" panose="02020609040205080304" pitchFamily="49" charset="-128"/>
              </a:rPr>
              <a:t>29</a:t>
            </a:r>
            <a:r>
              <a:rPr lang="ja-JP" altLang="en-US" dirty="0">
                <a:latin typeface="MS Mincho" panose="02020609040205080304" pitchFamily="49" charset="-128"/>
                <a:ea typeface="MS Mincho" panose="02020609040205080304" pitchFamily="49" charset="-128"/>
              </a:rPr>
              <a:t>条第</a:t>
            </a:r>
            <a:r>
              <a:rPr lang="en-US" altLang="ja-JP" dirty="0">
                <a:latin typeface="MS Mincho" panose="02020609040205080304" pitchFamily="49" charset="-128"/>
                <a:ea typeface="MS Mincho" panose="02020609040205080304" pitchFamily="49" charset="-128"/>
              </a:rPr>
              <a:t>2</a:t>
            </a:r>
            <a:r>
              <a:rPr lang="ja-JP" altLang="en-US" dirty="0">
                <a:latin typeface="MS Mincho" panose="02020609040205080304" pitchFamily="49" charset="-128"/>
                <a:ea typeface="MS Mincho" panose="02020609040205080304" pitchFamily="49" charset="-128"/>
              </a:rPr>
              <a:t>項</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 特許出願前にその発明の属する技術の分野における通常の知識を有する者が前項各号に掲げる発明に基いて容易に発明をすることができたときは，その発明については，同項の規定にかかわらず，特許を受けることができない．</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498843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sp>
        <p:nvSpPr>
          <p:cNvPr id="4" name="内容占位符 3"/>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単語を事前にグループにする手法に対して攻撃できない</a:t>
            </a:r>
            <a:endParaRPr lang="en-US" altLang="ja-JP"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事前情報がないと攻撃できない</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344665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メイントピック攻撃</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3693110"/>
                <a:ext cx="10515600" cy="2769833"/>
              </a:xfrm>
            </p:spPr>
            <p:txBody>
              <a:bodyPr>
                <a:normAutofit lnSpcReduction="10000"/>
              </a:bodyPr>
              <a:lstStyle/>
              <a:p>
                <a:r>
                  <a:rPr lang="ja-JP" altLang="en-US" sz="2400" dirty="0">
                    <a:latin typeface="MS Mincho" panose="02020609040205080304" pitchFamily="49" charset="-128"/>
                    <a:ea typeface="MS Mincho" panose="02020609040205080304" pitchFamily="49" charset="-128"/>
                  </a:rPr>
                  <a:t>質問とトピックの関係値を</a:t>
                </a:r>
                <a14:m>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b="0" i="1" dirty="0" smtClean="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質問</m:t>
                        </m:r>
                        <m:r>
                          <a:rPr lang="en-US" altLang="ja-JP" sz="2400" b="0" i="1" dirty="0" smtClean="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トピック</m:t>
                        </m:r>
                      </m:e>
                    </m:d>
                    <m:r>
                      <a:rPr lang="ja-JP" altLang="en-US" sz="2400" i="1" dirty="0">
                        <a:latin typeface="Cambria Math" panose="02040503050406030204" pitchFamily="18" charset="0"/>
                        <a:ea typeface="MS Mincho" panose="02020609040205080304" pitchFamily="49" charset="-128"/>
                      </a:rPr>
                      <m:t>とする</m:t>
                    </m:r>
                  </m:oMath>
                </a14:m>
                <a:endParaRPr lang="en-US" altLang="ja-JP" sz="2400" dirty="0">
                  <a:latin typeface="MS Mincho" panose="02020609040205080304" pitchFamily="49" charset="-128"/>
                  <a:ea typeface="MS Mincho" panose="02020609040205080304" pitchFamily="49" charset="-128"/>
                </a:endParaRPr>
              </a:p>
              <a:p>
                <a:r>
                  <a:rPr lang="ja-JP" altLang="en-US" sz="2400" dirty="0">
                    <a:latin typeface="MS Mincho" panose="02020609040205080304" pitchFamily="49" charset="-128"/>
                    <a:ea typeface="MS Mincho" panose="02020609040205080304" pitchFamily="49" charset="-128"/>
                  </a:rPr>
                  <a:t>全てのトピックの中</a:t>
                </a:r>
                <a14:m>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質問</m:t>
                        </m:r>
                        <m:r>
                          <a:rPr lang="en-US" altLang="ja-JP" sz="2400" i="1" dirty="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トピック</m:t>
                        </m:r>
                      </m:e>
                    </m:d>
                  </m:oMath>
                </a14:m>
                <a:r>
                  <a:rPr lang="ja-JP" altLang="en-US" sz="2400" dirty="0">
                    <a:latin typeface="MS Mincho" panose="02020609040205080304" pitchFamily="49" charset="-128"/>
                    <a:ea typeface="MS Mincho" panose="02020609040205080304" pitchFamily="49" charset="-128"/>
                  </a:rPr>
                  <a:t>が一番大きいトピックを質問のメイントピックという</a:t>
                </a:r>
                <a:endParaRPr lang="en-US" altLang="ja-JP" sz="2400" dirty="0">
                  <a:latin typeface="MS Mincho" panose="02020609040205080304" pitchFamily="49" charset="-128"/>
                  <a:ea typeface="MS Mincho" panose="02020609040205080304" pitchFamily="49" charset="-128"/>
                </a:endParaRPr>
              </a:p>
              <a:p>
                <a:endParaRPr lang="en-US" altLang="ja-JP" sz="2400" dirty="0">
                  <a:latin typeface="MS Mincho" panose="02020609040205080304" pitchFamily="49" charset="-128"/>
                  <a:ea typeface="MS Mincho" panose="02020609040205080304" pitchFamily="49" charset="-128"/>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真の質問</m:t>
                          </m:r>
                          <m:r>
                            <a:rPr lang="en-US" altLang="ja-JP" sz="2400" i="1" dirty="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真の質問</m:t>
                          </m:r>
                          <m:r>
                            <a:rPr lang="ja-JP" altLang="en-US" sz="2400" i="1" dirty="0">
                              <a:latin typeface="Cambria Math" panose="02040503050406030204" pitchFamily="18" charset="0"/>
                              <a:ea typeface="MS Mincho" panose="02020609040205080304" pitchFamily="49" charset="-128"/>
                            </a:rPr>
                            <m:t>の</m:t>
                          </m:r>
                          <m:r>
                            <a:rPr lang="ja-JP" altLang="en-US" sz="2400" i="1" dirty="0">
                              <a:latin typeface="Cambria Math" panose="02040503050406030204" pitchFamily="18" charset="0"/>
                              <a:ea typeface="MS Mincho" panose="02020609040205080304" pitchFamily="49" charset="-128"/>
                            </a:rPr>
                            <m:t>メイントピック</m:t>
                          </m:r>
                        </m:e>
                      </m:d>
                    </m:oMath>
                  </m:oMathPara>
                </a14:m>
                <a:endParaRPr lang="en-US" altLang="ja-JP" sz="2400" dirty="0">
                  <a:latin typeface="MS Mincho" panose="02020609040205080304" pitchFamily="49" charset="-128"/>
                  <a:ea typeface="MS Mincho" panose="02020609040205080304" pitchFamily="49" charset="-128"/>
                </a:endParaRPr>
              </a:p>
              <a:p>
                <a:pPr marL="0" indent="0" algn="ctr">
                  <a:buNone/>
                </a:pPr>
                <a:endParaRPr lang="en-US" altLang="ja-JP" sz="2400" dirty="0">
                  <a:latin typeface="MS Mincho" panose="02020609040205080304" pitchFamily="49" charset="-128"/>
                  <a:ea typeface="MS Mincho" panose="02020609040205080304" pitchFamily="49" charset="-128"/>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m:rPr>
                              <m:nor/>
                            </m:rPr>
                            <a:rPr lang="ja-JP" altLang="en-US" sz="2400" dirty="0">
                              <a:latin typeface="MS Mincho" panose="02020609040205080304" pitchFamily="49" charset="-128"/>
                              <a:ea typeface="MS Mincho" panose="02020609040205080304" pitchFamily="49" charset="-128"/>
                            </a:rPr>
                            <m:t>ダミー</m:t>
                          </m:r>
                          <m:r>
                            <a:rPr lang="ja-JP" altLang="en-US" sz="2400" i="1" dirty="0">
                              <a:latin typeface="Cambria Math" panose="02040503050406030204" pitchFamily="18" charset="0"/>
                              <a:ea typeface="MS Mincho" panose="02020609040205080304" pitchFamily="49" charset="-128"/>
                            </a:rPr>
                            <m:t>質問</m:t>
                          </m:r>
                          <m:r>
                            <a:rPr lang="en-US" altLang="ja-JP" sz="2400" i="1" dirty="0">
                              <a:latin typeface="Cambria Math" panose="02040503050406030204" pitchFamily="18" charset="0"/>
                              <a:ea typeface="MS Mincho" panose="02020609040205080304" pitchFamily="49" charset="-128"/>
                            </a:rPr>
                            <m:t> ,</m:t>
                          </m:r>
                          <m:r>
                            <m:rPr>
                              <m:nor/>
                            </m:rPr>
                            <a:rPr lang="ja-JP" altLang="en-US" sz="2400" dirty="0">
                              <a:latin typeface="MS Mincho" panose="02020609040205080304" pitchFamily="49" charset="-128"/>
                              <a:ea typeface="MS Mincho" panose="02020609040205080304" pitchFamily="49" charset="-128"/>
                            </a:rPr>
                            <m:t>ダミー</m:t>
                          </m:r>
                          <m:r>
                            <a:rPr lang="ja-JP" altLang="en-US" sz="2400" i="1" dirty="0">
                              <a:latin typeface="Cambria Math" panose="02040503050406030204" pitchFamily="18" charset="0"/>
                              <a:ea typeface="MS Mincho" panose="02020609040205080304" pitchFamily="49" charset="-128"/>
                            </a:rPr>
                            <m:t>質問</m:t>
                          </m:r>
                          <m:r>
                            <a:rPr lang="ja-JP" altLang="en-US" sz="2400" i="1" dirty="0">
                              <a:latin typeface="Cambria Math" panose="02040503050406030204" pitchFamily="18" charset="0"/>
                              <a:ea typeface="MS Mincho" panose="02020609040205080304" pitchFamily="49" charset="-128"/>
                            </a:rPr>
                            <m:t>の</m:t>
                          </m:r>
                          <m:r>
                            <a:rPr lang="ja-JP" altLang="en-US" sz="2400" i="1" dirty="0">
                              <a:latin typeface="Cambria Math" panose="02040503050406030204" pitchFamily="18" charset="0"/>
                              <a:ea typeface="MS Mincho" panose="02020609040205080304" pitchFamily="49" charset="-128"/>
                            </a:rPr>
                            <m:t>メイントピック</m:t>
                          </m:r>
                        </m:e>
                      </m:d>
                    </m:oMath>
                  </m:oMathPara>
                </a14:m>
                <a:endParaRPr lang="en-US" altLang="ja-JP" sz="2400" dirty="0">
                  <a:latin typeface="MS Mincho" panose="02020609040205080304" pitchFamily="49" charset="-128"/>
                  <a:ea typeface="MS Mincho" panose="02020609040205080304" pitchFamily="49" charset="-128"/>
                </a:endParaRPr>
              </a:p>
              <a:p>
                <a:pPr marL="0" indent="0">
                  <a:buNone/>
                </a:pPr>
                <a:endParaRPr lang="en-US" altLang="ja-JP" sz="2400" dirty="0">
                  <a:latin typeface="MS Mincho" panose="02020609040205080304" pitchFamily="49" charset="-128"/>
                  <a:ea typeface="MS Mincho" panose="02020609040205080304" pitchFamily="49" charset="-128"/>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3693110"/>
                <a:ext cx="10515600" cy="2769833"/>
              </a:xfrm>
              <a:blipFill>
                <a:blip r:embed="rId2"/>
                <a:stretch>
                  <a:fillRect l="-812" t="-5066" r="-8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16856128"/>
                  </p:ext>
                </p:extLst>
              </p:nvPr>
            </p:nvGraphicFramePr>
            <p:xfrm>
              <a:off x="4760281" y="2109490"/>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m:t>
                                    </m:r>
                                    <m:r>
                                      <a:rPr lang="en-US" altLang="zh-CN" b="0" i="1" smtClean="0">
                                        <a:latin typeface="Cambria Math" panose="02040503050406030204" pitchFamily="18" charset="0"/>
                                      </a:rPr>
                                      <m:t>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m:t>
                                    </m:r>
                                    <m:r>
                                      <a:rPr lang="en-US" altLang="zh-CN" b="0" i="1" smtClean="0">
                                        <a:latin typeface="Cambria Math" panose="02040503050406030204" pitchFamily="18" charset="0"/>
                                      </a:rPr>
                                      <m:t>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m:t>
                                    </m:r>
                                    <m:r>
                                      <a:rPr lang="en-US" altLang="zh-CN" b="0" i="1" smtClean="0">
                                        <a:latin typeface="Cambria Math" panose="02040503050406030204" pitchFamily="18" charset="0"/>
                                      </a:rPr>
                                      <m:t>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836634"/>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16856128"/>
                  </p:ext>
                </p:extLst>
              </p:nvPr>
            </p:nvGraphicFramePr>
            <p:xfrm>
              <a:off x="4760281" y="2109490"/>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5" t="-43125" r="-100909" b="-125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455" t="-43125" r="-909" b="-1250"/>
                          </a:stretch>
                        </a:blipFill>
                      </a:tcPr>
                    </a:tc>
                    <a:extLst>
                      <a:ext uri="{0D108BD9-81ED-4DB2-BD59-A6C34878D82A}">
                        <a16:rowId xmlns:a16="http://schemas.microsoft.com/office/drawing/2014/main" val="1699836634"/>
                      </a:ext>
                    </a:extLst>
                  </a:tr>
                </a:tbl>
              </a:graphicData>
            </a:graphic>
          </p:graphicFrame>
        </mc:Fallback>
      </mc:AlternateContent>
      <p:sp>
        <p:nvSpPr>
          <p:cNvPr id="5" name="箭头: V 形 4"/>
          <p:cNvSpPr/>
          <p:nvPr/>
        </p:nvSpPr>
        <p:spPr>
          <a:xfrm rot="5400000">
            <a:off x="6029419" y="5381348"/>
            <a:ext cx="133162" cy="627355"/>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34329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871355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stCxn id="9" idx="0"/>
            <a:endCxn id="4" idx="2"/>
          </p:cNvCxnSpPr>
          <p:nvPr/>
        </p:nvCxnSpPr>
        <p:spPr>
          <a:xfrm flipV="1">
            <a:off x="5629183" y="2707690"/>
            <a:ext cx="0"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p:cNvSpPr txBox="1"/>
              <p:nvPr/>
            </p:nvSpPr>
            <p:spPr>
              <a:xfrm>
                <a:off x="3170808" y="4172505"/>
                <a:ext cx="585038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272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6" name="直接箭头连接符 15"/>
          <p:cNvCxnSpPr>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p:cNvSpPr txBox="1"/>
              <p:nvPr/>
            </p:nvSpPr>
            <p:spPr>
              <a:xfrm>
                <a:off x="3170808" y="4172505"/>
                <a:ext cx="585038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0522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10" idx="0"/>
            <a:endCxn id="5" idx="2"/>
          </p:cNvCxnSpPr>
          <p:nvPr/>
        </p:nvCxnSpPr>
        <p:spPr>
          <a:xfrm flipV="1">
            <a:off x="6562818" y="2707690"/>
            <a:ext cx="0"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p:cNvSpPr txBox="1"/>
              <p:nvPr/>
            </p:nvSpPr>
            <p:spPr>
              <a:xfrm>
                <a:off x="3170808" y="4172505"/>
                <a:ext cx="585038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2334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p:cNvSpPr txBox="1"/>
              <p:nvPr/>
            </p:nvSpPr>
            <p:spPr>
              <a:xfrm>
                <a:off x="3170808" y="4172505"/>
                <a:ext cx="585038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0256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p:cNvSpPr txBox="1"/>
              <p:nvPr/>
            </p:nvSpPr>
            <p:spPr>
              <a:xfrm>
                <a:off x="3170808" y="4172505"/>
                <a:ext cx="585038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334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p:cNvSpPr txBox="1"/>
              <p:nvPr/>
            </p:nvSpPr>
            <p:spPr>
              <a:xfrm>
                <a:off x="3170808" y="4172505"/>
                <a:ext cx="585038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9130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p:cNvSpPr txBox="1"/>
              <p:nvPr/>
            </p:nvSpPr>
            <p:spPr>
              <a:xfrm>
                <a:off x="3170808" y="4172505"/>
                <a:ext cx="585038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zh-CN" altLang="en-US" dirty="0">
                  <a:latin typeface="MS Mincho" panose="02020609040205080304" pitchFamily="49" charset="-128"/>
                  <a:ea typeface="MS Mincho" panose="02020609040205080304" pitchFamily="49" charset="-128"/>
                </a:endParaRPr>
              </a:p>
            </p:txBody>
          </p:sp>
        </mc:Choice>
        <mc:Fallback>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6393"/>
                </a:stretch>
              </a:blipFill>
            </p:spPr>
            <p:txBody>
              <a:bodyPr/>
              <a:lstStyle/>
              <a:p>
                <a:r>
                  <a:rPr lang="zh-CN" altLang="en-US">
                    <a:noFill/>
                  </a:rPr>
                  <a:t> </a:t>
                </a:r>
              </a:p>
            </p:txBody>
          </p:sp>
        </mc:Fallback>
      </mc:AlternateContent>
      <p:grpSp>
        <p:nvGrpSpPr>
          <p:cNvPr id="13" name="组合 12"/>
          <p:cNvGrpSpPr/>
          <p:nvPr/>
        </p:nvGrpSpPr>
        <p:grpSpPr>
          <a:xfrm>
            <a:off x="5438312" y="5605735"/>
            <a:ext cx="1315375" cy="581997"/>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p>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grpSp>
      <p:grpSp>
        <p:nvGrpSpPr>
          <p:cNvPr id="3" name="组合 2"/>
          <p:cNvGrpSpPr/>
          <p:nvPr/>
        </p:nvGrpSpPr>
        <p:grpSpPr>
          <a:xfrm>
            <a:off x="5087645" y="5079507"/>
            <a:ext cx="2016710" cy="369332"/>
            <a:chOff x="5125004" y="5079507"/>
            <a:chExt cx="2016710" cy="369332"/>
          </a:xfrm>
        </p:grpSpPr>
        <p:sp>
          <p:nvSpPr>
            <p:cNvPr id="16" name="文本框 15"/>
            <p:cNvSpPr txBox="1"/>
            <p:nvPr/>
          </p:nvSpPr>
          <p:spPr>
            <a:xfrm>
              <a:off x="5125004"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8" name="文本框 17"/>
            <p:cNvSpPr txBox="1"/>
            <p:nvPr/>
          </p:nvSpPr>
          <p:spPr>
            <a:xfrm>
              <a:off x="6133359"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spTree>
    <p:extLst>
      <p:ext uri="{BB962C8B-B14F-4D97-AF65-F5344CB8AC3E}">
        <p14:creationId xmlns:p14="http://schemas.microsoft.com/office/powerpoint/2010/main" val="306254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新規性調査</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85" y="1896646"/>
            <a:ext cx="9421029" cy="4351338"/>
          </a:xfrm>
        </p:spPr>
      </p:pic>
    </p:spTree>
    <p:extLst>
      <p:ext uri="{BB962C8B-B14F-4D97-AF65-F5344CB8AC3E}">
        <p14:creationId xmlns:p14="http://schemas.microsoft.com/office/powerpoint/2010/main" val="3354845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27" name="组合 26"/>
          <p:cNvGrpSpPr/>
          <p:nvPr/>
        </p:nvGrpSpPr>
        <p:grpSpPr>
          <a:xfrm>
            <a:off x="3133817" y="2764622"/>
            <a:ext cx="3979418" cy="1932430"/>
            <a:chOff x="3133817" y="2587723"/>
            <a:chExt cx="3979418" cy="1932430"/>
          </a:xfrm>
        </p:grpSpPr>
        <p:grpSp>
          <p:nvGrpSpPr>
            <p:cNvPr id="8" name="组合 7"/>
            <p:cNvGrpSpPr/>
            <p:nvPr/>
          </p:nvGrpSpPr>
          <p:grpSpPr>
            <a:xfrm>
              <a:off x="5438313" y="4147291"/>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E</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F</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4147291"/>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3</a:t>
              </a:r>
              <a:endParaRPr lang="zh-CN" altLang="en-US" dirty="0">
                <a:latin typeface="MS Mincho" panose="02020609040205080304" pitchFamily="49" charset="-128"/>
                <a:ea typeface="MS Mincho" panose="02020609040205080304" pitchFamily="49" charset="-128"/>
              </a:endParaRPr>
            </a:p>
          </p:txBody>
        </p:sp>
        <p:grpSp>
          <p:nvGrpSpPr>
            <p:cNvPr id="13" name="组合 12"/>
            <p:cNvGrpSpPr/>
            <p:nvPr/>
          </p:nvGrpSpPr>
          <p:grpSpPr>
            <a:xfrm>
              <a:off x="5447193" y="3113951"/>
              <a:ext cx="1315375" cy="581997"/>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p>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grpSp>
        <p:grpSp>
          <p:nvGrpSpPr>
            <p:cNvPr id="3" name="组合 2"/>
            <p:cNvGrpSpPr/>
            <p:nvPr/>
          </p:nvGrpSpPr>
          <p:grpSpPr>
            <a:xfrm>
              <a:off x="5096525" y="2587723"/>
              <a:ext cx="2016710" cy="369332"/>
              <a:chOff x="5125004" y="5079507"/>
              <a:chExt cx="2016710" cy="369332"/>
            </a:xfrm>
          </p:grpSpPr>
          <p:sp>
            <p:nvSpPr>
              <p:cNvPr id="16" name="文本框 15"/>
              <p:cNvSpPr txBox="1"/>
              <p:nvPr/>
            </p:nvSpPr>
            <p:spPr>
              <a:xfrm>
                <a:off x="5125004"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8" name="文本框 17"/>
              <p:cNvSpPr txBox="1"/>
              <p:nvPr/>
            </p:nvSpPr>
            <p:spPr>
              <a:xfrm>
                <a:off x="6133359"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cxnSp>
          <p:nvCxnSpPr>
            <p:cNvPr id="20" name="直接箭头连接符 19"/>
            <p:cNvCxnSpPr>
              <a:stCxn id="9" idx="0"/>
              <a:endCxn id="15" idx="2"/>
            </p:cNvCxnSpPr>
            <p:nvPr/>
          </p:nvCxnSpPr>
          <p:spPr>
            <a:xfrm flipV="1">
              <a:off x="5629183" y="3695948"/>
              <a:ext cx="942515"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0"/>
              <a:endCxn id="14" idx="2"/>
            </p:cNvCxnSpPr>
            <p:nvPr/>
          </p:nvCxnSpPr>
          <p:spPr>
            <a:xfrm flipV="1">
              <a:off x="5629183" y="3695948"/>
              <a:ext cx="8880"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14" idx="2"/>
            </p:cNvCxnSpPr>
            <p:nvPr/>
          </p:nvCxnSpPr>
          <p:spPr>
            <a:xfrm flipH="1" flipV="1">
              <a:off x="5638063" y="3695948"/>
              <a:ext cx="924755"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0"/>
              <a:endCxn id="15" idx="2"/>
            </p:cNvCxnSpPr>
            <p:nvPr/>
          </p:nvCxnSpPr>
          <p:spPr>
            <a:xfrm flipV="1">
              <a:off x="6562818" y="3695948"/>
              <a:ext cx="8880"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5943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単語ベクトルを用いた質問曖昧化</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27054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単語ベクトルを用いた質問曖昧化</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単語</a:t>
            </a:r>
            <a:r>
              <a:rPr lang="ja-JP" altLang="en-US" dirty="0">
                <a:latin typeface="MS Mincho" panose="02020609040205080304" pitchFamily="49" charset="-128"/>
                <a:ea typeface="MS Mincho" panose="02020609040205080304" pitchFamily="49" charset="-128"/>
              </a:rPr>
              <a:t>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類似攻撃に強い</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トピックを事前にグループにする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メイントピックに強い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marL="0" indent="0">
              <a:buNone/>
            </a:pP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1902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単語ベクトルを用いた質問曖昧化</a:t>
            </a:r>
            <a:endParaRPr lang="zh-CN" altLang="en-US" sz="4000" dirty="0">
              <a:latin typeface="MS Mincho" panose="02020609040205080304" pitchFamily="49" charset="-128"/>
              <a:ea typeface="MS Mincho" panose="02020609040205080304" pitchFamily="49" charset="-128"/>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単語</a:t>
                </a:r>
                <a:r>
                  <a:rPr lang="ja-JP" altLang="en-US" dirty="0">
                    <a:latin typeface="MS Mincho" panose="02020609040205080304" pitchFamily="49" charset="-128"/>
                    <a:ea typeface="MS Mincho" panose="02020609040205080304" pitchFamily="49" charset="-128"/>
                  </a:rPr>
                  <a:t>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類似攻撃に強い</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トピックを事前にグループにする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メイントピックに強い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単語を事前にグループにする</a:t>
                </a:r>
                <a:r>
                  <a:rPr lang="ja-JP" altLang="en-US" dirty="0">
                    <a:latin typeface="MS Mincho" panose="02020609040205080304" pitchFamily="49" charset="-128"/>
                    <a:ea typeface="MS Mincho" panose="02020609040205080304" pitchFamily="49" charset="-128"/>
                  </a:rPr>
                  <a:t>同時に単語もグループにしたい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全ての単語を単語とトピック</a:t>
                </a:r>
                <a14:m>
                  <m:oMath xmlns:m="http://schemas.openxmlformats.org/officeDocument/2006/math">
                    <m:r>
                      <a:rPr lang="en-US" altLang="ja-JP" b="0" i="1" smtClean="0">
                        <a:latin typeface="Cambria Math" panose="02040503050406030204" pitchFamily="18" charset="0"/>
                        <a:ea typeface="MS Mincho" panose="02020609040205080304" pitchFamily="49" charset="-128"/>
                      </a:rPr>
                      <m:t>𝑡</m:t>
                    </m:r>
                  </m:oMath>
                </a14:m>
                <a:r>
                  <a:rPr lang="ja-JP" altLang="en-US" dirty="0">
                    <a:latin typeface="MS Mincho" panose="02020609040205080304" pitchFamily="49" charset="-128"/>
                    <a:ea typeface="MS Mincho" panose="02020609040205080304" pitchFamily="49" charset="-128"/>
                  </a:rPr>
                  <a:t>の関連値を大きい順に並べるベクトルをトピック</a:t>
                </a:r>
                <a14:m>
                  <m:oMath xmlns:m="http://schemas.openxmlformats.org/officeDocument/2006/math">
                    <m:r>
                      <a:rPr lang="en-US" altLang="ja-JP" i="1">
                        <a:latin typeface="Cambria Math" panose="02040503050406030204" pitchFamily="18" charset="0"/>
                        <a:ea typeface="MS Mincho" panose="02020609040205080304" pitchFamily="49" charset="-128"/>
                      </a:rPr>
                      <m:t>𝑡</m:t>
                    </m:r>
                  </m:oMath>
                </a14:m>
                <a:r>
                  <a:rPr lang="ja-JP" altLang="en-US" dirty="0">
                    <a:latin typeface="MS Mincho" panose="02020609040205080304" pitchFamily="49" charset="-128"/>
                    <a:ea typeface="MS Mincho" panose="02020609040205080304" pitchFamily="49" charset="-128"/>
                  </a:rPr>
                  <a:t>の単語ベクトルという</a:t>
                </a:r>
                <a:endParaRPr lang="en-US" altLang="zh-CN"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単語ベクトルを用いた曖昧化手法を提案する</a:t>
                </a:r>
                <a:endParaRPr lang="zh-CN" altLang="en-US" dirty="0">
                  <a:latin typeface="MS Mincho" panose="02020609040205080304" pitchFamily="49" charset="-128"/>
                  <a:ea typeface="MS Mincho" panose="02020609040205080304" pitchFamily="49" charset="-128"/>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655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単語ベクトル</a:t>
            </a:r>
            <a:endParaRPr lang="zh-CN" altLang="en-US"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848" y="2110138"/>
            <a:ext cx="3782576" cy="3645415"/>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463" y="2110138"/>
            <a:ext cx="3782576" cy="3645415"/>
          </a:xfrm>
          <a:prstGeom prst="rect">
            <a:avLst/>
          </a:prstGeom>
        </p:spPr>
      </p:pic>
    </p:spTree>
    <p:extLst>
      <p:ext uri="{BB962C8B-B14F-4D97-AF65-F5344CB8AC3E}">
        <p14:creationId xmlns:p14="http://schemas.microsoft.com/office/powerpoint/2010/main" val="890434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質問者が検索したいトピックを曖昧化する</a:t>
            </a:r>
            <a:endParaRPr lang="zh-CN" altLang="en-US" sz="4000"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2686172" y="1858714"/>
            <a:ext cx="6819656" cy="3867382"/>
          </a:xfrm>
          <a:prstGeom prst="rect">
            <a:avLst/>
          </a:prstGeom>
        </p:spPr>
      </p:pic>
      <p:sp>
        <p:nvSpPr>
          <p:cNvPr id="5" name="文本框 4"/>
          <p:cNvSpPr txBox="1"/>
          <p:nvPr/>
        </p:nvSpPr>
        <p:spPr>
          <a:xfrm>
            <a:off x="2601158" y="2778711"/>
            <a:ext cx="110970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6" name="文本框 5"/>
          <p:cNvSpPr txBox="1"/>
          <p:nvPr/>
        </p:nvSpPr>
        <p:spPr>
          <a:xfrm>
            <a:off x="8373122" y="2778711"/>
            <a:ext cx="135680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01426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質問者が検索したいトピックにおける曖昧化</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真の質問と違うトピックに属するダミー質問を作っても事前情報をもつ攻撃者に対応できない</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真の質問と同じトピックに属するダミー質問を作る</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80551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質問者が検索したいトピックにおける曖昧化</a:t>
            </a:r>
            <a:endParaRPr lang="zh-CN" altLang="en-US" sz="4000"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2201003" y="2148396"/>
            <a:ext cx="7789993" cy="3546657"/>
          </a:xfrm>
          <a:prstGeom prst="rect">
            <a:avLst/>
          </a:prstGeom>
        </p:spPr>
      </p:pic>
      <p:sp>
        <p:nvSpPr>
          <p:cNvPr id="5" name="文本框 4"/>
          <p:cNvSpPr txBox="1"/>
          <p:nvPr/>
        </p:nvSpPr>
        <p:spPr>
          <a:xfrm>
            <a:off x="2086254" y="2876365"/>
            <a:ext cx="110970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6" name="文本框 5"/>
          <p:cNvSpPr txBox="1"/>
          <p:nvPr/>
        </p:nvSpPr>
        <p:spPr>
          <a:xfrm>
            <a:off x="8985682" y="2876365"/>
            <a:ext cx="135680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80411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国際特許分類</a:t>
            </a:r>
            <a:endParaRPr lang="zh-CN" altLang="en-US" dirty="0">
              <a:latin typeface="MS Mincho" panose="02020609040205080304" pitchFamily="49" charset="-128"/>
              <a:ea typeface="MS Mincho" panose="02020609040205080304" pitchFamily="49" charset="-128"/>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03518066"/>
              </p:ext>
            </p:extLst>
          </p:nvPr>
        </p:nvGraphicFramePr>
        <p:xfrm>
          <a:off x="2327799" y="2305019"/>
          <a:ext cx="7536402" cy="2225040"/>
        </p:xfrm>
        <a:graphic>
          <a:graphicData uri="http://schemas.openxmlformats.org/drawingml/2006/table">
            <a:tbl>
              <a:tblPr firstRow="1" bandRow="1">
                <a:tableStyleId>{5940675A-B579-460E-94D1-54222C63F5DA}</a:tableStyleId>
              </a:tblPr>
              <a:tblGrid>
                <a:gridCol w="3768201">
                  <a:extLst>
                    <a:ext uri="{9D8B030D-6E8A-4147-A177-3AD203B41FA5}">
                      <a16:colId xmlns:a16="http://schemas.microsoft.com/office/drawing/2014/main" val="703757765"/>
                    </a:ext>
                  </a:extLst>
                </a:gridCol>
                <a:gridCol w="3768201">
                  <a:extLst>
                    <a:ext uri="{9D8B030D-6E8A-4147-A177-3AD203B41FA5}">
                      <a16:colId xmlns:a16="http://schemas.microsoft.com/office/drawing/2014/main" val="1624723662"/>
                    </a:ext>
                  </a:extLst>
                </a:gridCol>
              </a:tblGrid>
              <a:tr h="370840">
                <a:tc gridSpan="2">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A61C 5/08</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pPr algn="ctr" fontAlgn="ctr"/>
                      <a:endParaRPr lang="ja-JP"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96675498"/>
                  </a:ext>
                </a:extLst>
              </a:tr>
              <a:tr h="370840">
                <a:tc>
                  <a:txBody>
                    <a:bodyPr/>
                    <a:lstStyle/>
                    <a:p>
                      <a:pPr algn="ctr" fontAlgn="ctr"/>
                      <a:r>
                        <a:rPr lang="ja-JP" altLang="en-US" sz="1800" u="none" strike="noStrike" dirty="0">
                          <a:effectLst/>
                        </a:rPr>
                        <a:t>セクション</a:t>
                      </a:r>
                      <a:r>
                        <a:rPr lang="en-US" altLang="ja-JP" sz="1800" u="none" strike="noStrike" dirty="0">
                          <a:effectLst/>
                        </a:rPr>
                        <a:t>:</a:t>
                      </a:r>
                      <a:r>
                        <a:rPr lang="en-US" sz="1800" u="none" strike="noStrike" dirty="0">
                          <a:effectLst/>
                        </a:rPr>
                        <a:t>A </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健康および娯楽</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385540721"/>
                  </a:ext>
                </a:extLst>
              </a:tr>
              <a:tr h="370840">
                <a:tc>
                  <a:txBody>
                    <a:bodyPr/>
                    <a:lstStyle/>
                    <a:p>
                      <a:pPr algn="ctr" fontAlgn="ctr"/>
                      <a:r>
                        <a:rPr lang="ja-JP" altLang="en-US" sz="1800" u="none" strike="noStrike">
                          <a:effectLst/>
                        </a:rPr>
                        <a:t>サブセクション</a:t>
                      </a:r>
                      <a:r>
                        <a:rPr lang="en-US" altLang="ja-JP" sz="1800" u="none" strike="noStrike">
                          <a:effectLst/>
                        </a:rPr>
                        <a:t>:61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医学または獣医学</a:t>
                      </a:r>
                      <a:r>
                        <a:rPr lang="en-US" altLang="ja-JP" sz="1800" u="none" strike="noStrike">
                          <a:effectLst/>
                        </a:rPr>
                        <a:t>:</a:t>
                      </a:r>
                      <a:r>
                        <a:rPr lang="ja-JP" altLang="en-US" sz="1800" u="none" strike="noStrike">
                          <a:effectLst/>
                        </a:rPr>
                        <a:t>衛生学</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46089494"/>
                  </a:ext>
                </a:extLst>
              </a:tr>
              <a:tr h="370840">
                <a:tc>
                  <a:txBody>
                    <a:bodyPr/>
                    <a:lstStyle/>
                    <a:p>
                      <a:pPr algn="ctr" fontAlgn="ctr"/>
                      <a:r>
                        <a:rPr lang="ja-JP" altLang="en-US" sz="1800" u="none" strike="noStrike">
                          <a:effectLst/>
                        </a:rPr>
                        <a:t>クラス </a:t>
                      </a:r>
                      <a:r>
                        <a:rPr lang="en-US" altLang="ja-JP" sz="1800" u="none" strike="noStrike">
                          <a:effectLst/>
                        </a:rPr>
                        <a:t>: </a:t>
                      </a:r>
                      <a:r>
                        <a:rPr lang="en-US" sz="1800" u="none" strike="noStrike">
                          <a:effectLst/>
                        </a:rPr>
                        <a:t>C </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歯科</a:t>
                      </a:r>
                      <a:r>
                        <a:rPr lang="en-US" altLang="ja-JP" sz="1800" u="none" strike="noStrike">
                          <a:effectLst/>
                        </a:rPr>
                        <a:t>:</a:t>
                      </a:r>
                      <a:r>
                        <a:rPr lang="ja-JP" altLang="en-US" sz="1800" u="none" strike="noStrike">
                          <a:effectLst/>
                        </a:rPr>
                        <a:t>口腔または歯科衛生</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79407351"/>
                  </a:ext>
                </a:extLst>
              </a:tr>
              <a:tr h="370840">
                <a:tc>
                  <a:txBody>
                    <a:bodyPr/>
                    <a:lstStyle/>
                    <a:p>
                      <a:pPr algn="ctr" fontAlgn="ctr"/>
                      <a:r>
                        <a:rPr lang="ja-JP" altLang="en-US" sz="1800" u="none" strike="noStrike">
                          <a:effectLst/>
                        </a:rPr>
                        <a:t>メイングループ</a:t>
                      </a:r>
                      <a:r>
                        <a:rPr lang="en-US" altLang="ja-JP" sz="1800" u="none" strike="noStrike">
                          <a:effectLst/>
                        </a:rPr>
                        <a:t>:5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歯の充填または被覆</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82778256"/>
                  </a:ext>
                </a:extLst>
              </a:tr>
              <a:tr h="370840">
                <a:tc>
                  <a:txBody>
                    <a:bodyPr/>
                    <a:lstStyle/>
                    <a:p>
                      <a:pPr algn="ctr" fontAlgn="ctr"/>
                      <a:r>
                        <a:rPr lang="ja-JP" altLang="en-US" sz="1800" u="none" strike="noStrike">
                          <a:effectLst/>
                        </a:rPr>
                        <a:t>サブグループ</a:t>
                      </a:r>
                      <a:r>
                        <a:rPr lang="en-US" altLang="ja-JP" sz="1800" u="none" strike="noStrike">
                          <a:effectLst/>
                        </a:rPr>
                        <a:t>:08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dirty="0">
                          <a:effectLst/>
                        </a:rPr>
                        <a:t>歯冠</a:t>
                      </a:r>
                      <a:r>
                        <a:rPr lang="en-US" altLang="ja-JP" sz="1800" u="none" strike="noStrike" dirty="0">
                          <a:effectLst/>
                        </a:rPr>
                        <a:t>:</a:t>
                      </a:r>
                      <a:r>
                        <a:rPr lang="ja-JP" altLang="en-US" sz="1800" u="none" strike="noStrike" dirty="0">
                          <a:effectLst/>
                        </a:rPr>
                        <a:t>その製造</a:t>
                      </a:r>
                      <a:r>
                        <a:rPr lang="en-US" altLang="ja-JP" sz="1800" u="none" strike="noStrike" dirty="0">
                          <a:effectLst/>
                        </a:rPr>
                        <a:t>; </a:t>
                      </a:r>
                      <a:r>
                        <a:rPr lang="ja-JP" altLang="en-US" sz="1800" u="none" strike="noStrike" dirty="0">
                          <a:effectLst/>
                        </a:rPr>
                        <a:t>口中での歯冠固定</a:t>
                      </a:r>
                      <a:endParaRPr lang="ja-JP"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95316009"/>
                  </a:ext>
                </a:extLst>
              </a:tr>
            </a:tbl>
          </a:graphicData>
        </a:graphic>
      </p:graphicFrame>
    </p:spTree>
    <p:extLst>
      <p:ext uri="{BB962C8B-B14F-4D97-AF65-F5344CB8AC3E}">
        <p14:creationId xmlns:p14="http://schemas.microsoft.com/office/powerpoint/2010/main" val="2639211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データベース分割</a:t>
            </a:r>
            <a:endParaRPr lang="zh-CN" altLang="en-US"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146" y="1825625"/>
            <a:ext cx="9121707" cy="4351338"/>
          </a:xfrm>
        </p:spPr>
      </p:pic>
    </p:spTree>
    <p:extLst>
      <p:ext uri="{BB962C8B-B14F-4D97-AF65-F5344CB8AC3E}">
        <p14:creationId xmlns:p14="http://schemas.microsoft.com/office/powerpoint/2010/main" val="390859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p>
        </p:txBody>
      </p:sp>
      <p:sp>
        <p:nvSpPr>
          <p:cNvPr id="3" name="内容占位符 2"/>
          <p:cNvSpPr>
            <a:spLocks noGrp="1"/>
          </p:cNvSpPr>
          <p:nvPr>
            <p:ph idx="1"/>
          </p:nvPr>
        </p:nvSpPr>
        <p:spPr>
          <a:xfrm>
            <a:off x="838200" y="2467992"/>
            <a:ext cx="10515600" cy="2121764"/>
          </a:xfrm>
        </p:spPr>
        <p:txBody>
          <a:bodyPr/>
          <a:lstStyle/>
          <a:p>
            <a:r>
              <a:rPr lang="ja-JP" altLang="en-US" b="1" dirty="0">
                <a:latin typeface="MS Mincho" panose="02020609040205080304" pitchFamily="49" charset="-128"/>
                <a:ea typeface="MS Mincho" panose="02020609040205080304" pitchFamily="49" charset="-128"/>
              </a:rPr>
              <a:t>先願主義</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特許法第</a:t>
            </a:r>
            <a:r>
              <a:rPr lang="en-US" altLang="ja-JP" dirty="0">
                <a:latin typeface="MS Mincho" panose="02020609040205080304" pitchFamily="49" charset="-128"/>
                <a:ea typeface="MS Mincho" panose="02020609040205080304" pitchFamily="49" charset="-128"/>
              </a:rPr>
              <a:t>39</a:t>
            </a:r>
            <a:r>
              <a:rPr lang="ja-JP" altLang="en-US" dirty="0">
                <a:latin typeface="MS Mincho" panose="02020609040205080304" pitchFamily="49" charset="-128"/>
                <a:ea typeface="MS Mincho" panose="02020609040205080304" pitchFamily="49" charset="-128"/>
              </a:rPr>
              <a:t>条</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：同一の発明について異なつた日に二以上の特許出願があつたときは、最先の特許出願人のみがその発明について特許を受けることができる。</a:t>
            </a:r>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50233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評価実験</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157409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メイントピック攻撃</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367653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59864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まとめ</a:t>
            </a:r>
            <a:endParaRPr lang="zh-CN" altLang="en-US" sz="36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505478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2019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新規性調査</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471" y="1798990"/>
            <a:ext cx="9113058" cy="4522355"/>
          </a:xfrm>
        </p:spPr>
      </p:pic>
    </p:spTree>
    <p:extLst>
      <p:ext uri="{BB962C8B-B14F-4D97-AF65-F5344CB8AC3E}">
        <p14:creationId xmlns:p14="http://schemas.microsoft.com/office/powerpoint/2010/main" val="305109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質問者が検索したいもの、質問者が興味あるトピック</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具体的な質問だけではなく質問意図を隠したい</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質問のもつ意味を数字的に記述する</a:t>
            </a:r>
            <a:r>
              <a:rPr lang="en-US" altLang="ja-JP" dirty="0">
                <a:latin typeface="MS Mincho" panose="02020609040205080304" pitchFamily="49" charset="-128"/>
                <a:ea typeface="MS Mincho" panose="02020609040205080304" pitchFamily="49" charset="-128"/>
              </a:rPr>
              <a:t>:</a:t>
            </a:r>
          </a:p>
          <a:p>
            <a:pPr lvl="1"/>
            <a:r>
              <a:rPr lang="zh-CN" altLang="en-US" dirty="0">
                <a:latin typeface="MS Mincho" panose="02020609040205080304" pitchFamily="49" charset="-128"/>
                <a:ea typeface="MS Mincho" panose="02020609040205080304" pitchFamily="49" charset="-128"/>
              </a:rPr>
              <a:t>潜在意味分析</a:t>
            </a:r>
            <a:r>
              <a:rPr lang="en-US" altLang="zh-CN" dirty="0">
                <a:latin typeface="MS Mincho" panose="02020609040205080304" pitchFamily="49" charset="-128"/>
                <a:ea typeface="MS Mincho" panose="02020609040205080304" pitchFamily="49" charset="-128"/>
              </a:rPr>
              <a:t>(LSA)</a:t>
            </a:r>
          </a:p>
          <a:p>
            <a:pPr lvl="1"/>
            <a:r>
              <a:rPr lang="ja-JP" altLang="en-US" dirty="0">
                <a:latin typeface="MS Mincho" panose="02020609040205080304" pitchFamily="49" charset="-128"/>
                <a:ea typeface="MS Mincho" panose="02020609040205080304" pitchFamily="49" charset="-128"/>
              </a:rPr>
              <a:t>潜在ディリクレ配置法</a:t>
            </a:r>
            <a:r>
              <a:rPr lang="en-US" altLang="ja-JP" dirty="0">
                <a:latin typeface="MS Mincho" panose="02020609040205080304" pitchFamily="49" charset="-128"/>
                <a:ea typeface="MS Mincho" panose="02020609040205080304" pitchFamily="49" charset="-128"/>
              </a:rPr>
              <a:t>(LDA)</a:t>
            </a:r>
          </a:p>
          <a:p>
            <a:pPr lvl="1"/>
            <a:r>
              <a:rPr lang="en-US" altLang="zh-CN"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31307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a:t>AOL</a:t>
            </a:r>
            <a:r>
              <a:rPr lang="ja-JP" altLang="en-US" dirty="0"/>
              <a:t>検索データ公開事件</a:t>
            </a:r>
            <a:endParaRPr lang="zh-CN" altLang="en-US" dirty="0"/>
          </a:p>
        </p:txBody>
      </p:sp>
      <p:sp>
        <p:nvSpPr>
          <p:cNvPr id="3" name="内容占位符 2"/>
          <p:cNvSpPr>
            <a:spLocks noGrp="1"/>
          </p:cNvSpPr>
          <p:nvPr>
            <p:ph idx="1"/>
          </p:nvPr>
        </p:nvSpPr>
        <p:spPr/>
        <p:txBody>
          <a:bodyPr/>
          <a:lstStyle/>
          <a:p>
            <a:r>
              <a:rPr lang="en-US" altLang="ja-JP" dirty="0"/>
              <a:t>2006</a:t>
            </a:r>
            <a:r>
              <a:rPr lang="ja-JP" altLang="en-US" dirty="0"/>
              <a:t>年</a:t>
            </a:r>
            <a:r>
              <a:rPr lang="en-US" altLang="ja-JP" dirty="0"/>
              <a:t>8</a:t>
            </a:r>
            <a:r>
              <a:rPr lang="ja-JP" altLang="en-US" dirty="0"/>
              <a:t>月</a:t>
            </a:r>
            <a:r>
              <a:rPr lang="en-US" altLang="ja-JP" dirty="0"/>
              <a:t>4</a:t>
            </a:r>
            <a:r>
              <a:rPr lang="ja-JP" altLang="en-US" dirty="0"/>
              <a:t>日、</a:t>
            </a:r>
            <a:r>
              <a:rPr lang="en-US" altLang="ja-JP" dirty="0"/>
              <a:t>AOL(American </a:t>
            </a:r>
            <a:r>
              <a:rPr lang="en-US" altLang="ja-JP" dirty="0" err="1"/>
              <a:t>OnLine</a:t>
            </a:r>
            <a:r>
              <a:rPr lang="en-US" altLang="ja-JP" dirty="0"/>
              <a:t>)</a:t>
            </a:r>
            <a:r>
              <a:rPr lang="ja-JP" altLang="en-US" dirty="0"/>
              <a:t>が</a:t>
            </a:r>
            <a:r>
              <a:rPr lang="en-US" altLang="ja-JP" dirty="0"/>
              <a:t>650,000</a:t>
            </a:r>
            <a:r>
              <a:rPr lang="ja-JP" altLang="en-US" dirty="0"/>
              <a:t>人以上のユーザーの匿名化された検索質問ログを研究目的でリリースした</a:t>
            </a:r>
            <a:endParaRPr lang="en-US" altLang="ja-JP" dirty="0"/>
          </a:p>
          <a:p>
            <a:endParaRPr lang="en-US" altLang="ja-JP" dirty="0"/>
          </a:p>
          <a:p>
            <a:r>
              <a:rPr lang="ja-JP" altLang="en-US" dirty="0"/>
              <a:t>この質問ログは、</a:t>
            </a:r>
            <a:r>
              <a:rPr lang="en-US" altLang="ja-JP" dirty="0"/>
              <a:t>IP</a:t>
            </a:r>
            <a:r>
              <a:rPr lang="ja-JP" altLang="en-US" dirty="0"/>
              <a:t>アドレス、ユーザー名などの個人情報を全部消去した</a:t>
            </a:r>
            <a:endParaRPr lang="en-US" altLang="ja-JP" dirty="0"/>
          </a:p>
          <a:p>
            <a:endParaRPr lang="en-US" altLang="ja-JP" dirty="0"/>
          </a:p>
          <a:p>
            <a:r>
              <a:rPr lang="en-US" altLang="ja-JP" dirty="0"/>
              <a:t>2006</a:t>
            </a:r>
            <a:r>
              <a:rPr lang="ja-JP" altLang="en-US" dirty="0"/>
              <a:t>年</a:t>
            </a:r>
            <a:r>
              <a:rPr lang="en-US" altLang="ja-JP" dirty="0"/>
              <a:t>8</a:t>
            </a:r>
            <a:r>
              <a:rPr lang="ja-JP" altLang="en-US" dirty="0"/>
              <a:t>月</a:t>
            </a:r>
            <a:r>
              <a:rPr lang="en-US" altLang="ja-JP" dirty="0"/>
              <a:t>9</a:t>
            </a:r>
            <a:r>
              <a:rPr lang="ja-JP" altLang="en-US" dirty="0"/>
              <a:t>日、 </a:t>
            </a:r>
            <a:r>
              <a:rPr lang="en-US" altLang="ja-JP" dirty="0"/>
              <a:t>ID 4417749</a:t>
            </a:r>
            <a:r>
              <a:rPr lang="ja-JP" altLang="en-US" dirty="0"/>
              <a:t>の名前、年齢、住所などが特定された</a:t>
            </a:r>
            <a:endParaRPr lang="zh-CN" altLang="en-US" dirty="0"/>
          </a:p>
        </p:txBody>
      </p:sp>
    </p:spTree>
    <p:extLst>
      <p:ext uri="{BB962C8B-B14F-4D97-AF65-F5344CB8AC3E}">
        <p14:creationId xmlns:p14="http://schemas.microsoft.com/office/powerpoint/2010/main" val="2512037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5314</TotalTime>
  <Words>2656</Words>
  <Application>Microsoft Office PowerPoint</Application>
  <PresentationFormat>宽屏</PresentationFormat>
  <Paragraphs>452</Paragraphs>
  <Slides>64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64</vt:i4>
      </vt:variant>
    </vt:vector>
  </HeadingPairs>
  <TitlesOfParts>
    <vt:vector size="72" baseType="lpstr">
      <vt:lpstr>MS Mincho</vt:lpstr>
      <vt:lpstr>游ゴシック</vt:lpstr>
      <vt:lpstr>游ゴシック Light</vt:lpstr>
      <vt:lpstr>等线</vt:lpstr>
      <vt:lpstr>等线 Light</vt:lpstr>
      <vt:lpstr>Arial</vt:lpstr>
      <vt:lpstr>Cambria Math</vt:lpstr>
      <vt:lpstr>Office 主题​​</vt:lpstr>
      <vt:lpstr>特許検索における 質問意図の曖昧化</vt:lpstr>
      <vt:lpstr>PowerPoint 演示文稿</vt:lpstr>
      <vt:lpstr>PowerPoint 演示文稿</vt:lpstr>
      <vt:lpstr>特許検索</vt:lpstr>
      <vt:lpstr>新規性調査</vt:lpstr>
      <vt:lpstr>特許検索</vt:lpstr>
      <vt:lpstr>新規性調査</vt:lpstr>
      <vt:lpstr>質問意図</vt:lpstr>
      <vt:lpstr>AOL検索データ公開事件</vt:lpstr>
      <vt:lpstr>情報検索における質問者のプライバシー保護 </vt:lpstr>
      <vt:lpstr>情報検索における質問者のプライバシー保護 </vt:lpstr>
      <vt:lpstr>曖昧化検索</vt:lpstr>
      <vt:lpstr>特許検索</vt:lpstr>
      <vt:lpstr>PowerPoint 演示文稿</vt:lpstr>
      <vt:lpstr>曖昧化検索</vt:lpstr>
      <vt:lpstr>曖昧化検索</vt:lpstr>
      <vt:lpstr>否認可能検索</vt:lpstr>
      <vt:lpstr>潜在意味分析(LSA)</vt:lpstr>
      <vt:lpstr>否認可能検索</vt:lpstr>
      <vt:lpstr>事前に質問をグループにする</vt:lpstr>
      <vt:lpstr>事前に質問をグループにする</vt:lpstr>
      <vt:lpstr>事前に質問をグループにする</vt:lpstr>
      <vt:lpstr>事前に質問をグループにする</vt:lpstr>
      <vt:lpstr>曖昧化検索</vt:lpstr>
      <vt:lpstr>WordNet</vt:lpstr>
      <vt:lpstr>WordNet</vt:lpstr>
      <vt:lpstr>質問者のプライバシーを保護する質問加工法</vt:lpstr>
      <vt:lpstr>質問者のプライバシーを保護する質問加工法</vt:lpstr>
      <vt:lpstr>曖昧化検索</vt:lpstr>
      <vt:lpstr>潜在ディリクレ配置法(LDA)</vt:lpstr>
      <vt:lpstr>質問意図を曖昧化するキーワード検索</vt:lpstr>
      <vt:lpstr>質問意図を曖昧化するキーワード検索</vt:lpstr>
      <vt:lpstr>質問意図を曖昧化するキーワード検索</vt:lpstr>
      <vt:lpstr>質問意図を曖昧化するキーワード検索</vt:lpstr>
      <vt:lpstr>PowerPoint 演示文稿</vt:lpstr>
      <vt:lpstr>攻撃モデル</vt:lpstr>
      <vt:lpstr>類似度攻撃</vt:lpstr>
      <vt:lpstr>類似度攻撃</vt:lpstr>
      <vt:lpstr>類似度攻撃</vt:lpstr>
      <vt:lpstr>類似度攻撃</vt:lpstr>
      <vt:lpstr>メイントピック攻撃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PowerPoint 演示文稿</vt:lpstr>
      <vt:lpstr>単語ベクトルを用いた質問曖昧化</vt:lpstr>
      <vt:lpstr>単語ベクトルを用いた質問曖昧化</vt:lpstr>
      <vt:lpstr>単語ベクトル</vt:lpstr>
      <vt:lpstr>質問者が検索したいトピックを曖昧化する</vt:lpstr>
      <vt:lpstr>質問者が検索したいトピックにおける曖昧化</vt:lpstr>
      <vt:lpstr>質問者が検索したいトピックにおける曖昧化</vt:lpstr>
      <vt:lpstr>国際特許分類</vt:lpstr>
      <vt:lpstr>データベース分割</vt:lpstr>
      <vt:lpstr>PowerPoint 演示文稿</vt:lpstr>
      <vt:lpstr>メイントピック攻撃</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特許検索における 質問意図の曖昧化</dc:title>
  <dc:creator>Hanlin Hu</dc:creator>
  <cp:lastModifiedBy>Hanlin Hu</cp:lastModifiedBy>
  <cp:revision>70</cp:revision>
  <dcterms:created xsi:type="dcterms:W3CDTF">2017-01-24T08:09:09Z</dcterms:created>
  <dcterms:modified xsi:type="dcterms:W3CDTF">2017-01-28T17:45:01Z</dcterms:modified>
</cp:coreProperties>
</file>