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86" r:id="rId3"/>
    <p:sldId id="257" r:id="rId4"/>
    <p:sldId id="263" r:id="rId5"/>
    <p:sldId id="264" r:id="rId6"/>
    <p:sldId id="265" r:id="rId7"/>
    <p:sldId id="267" r:id="rId8"/>
    <p:sldId id="268" r:id="rId9"/>
    <p:sldId id="260" r:id="rId10"/>
    <p:sldId id="269" r:id="rId11"/>
    <p:sldId id="261" r:id="rId12"/>
    <p:sldId id="270" r:id="rId13"/>
    <p:sldId id="266" r:id="rId14"/>
    <p:sldId id="271" r:id="rId15"/>
    <p:sldId id="272" r:id="rId16"/>
    <p:sldId id="277" r:id="rId17"/>
    <p:sldId id="276" r:id="rId18"/>
    <p:sldId id="287" r:id="rId19"/>
    <p:sldId id="288" r:id="rId20"/>
    <p:sldId id="289" r:id="rId21"/>
    <p:sldId id="280" r:id="rId22"/>
    <p:sldId id="283" r:id="rId23"/>
    <p:sldId id="284" r:id="rId24"/>
    <p:sldId id="282" r:id="rId25"/>
    <p:sldId id="281" r:id="rId26"/>
    <p:sldId id="285" r:id="rId27"/>
    <p:sldId id="274" r:id="rId28"/>
    <p:sldId id="275" r:id="rId29"/>
    <p:sldId id="27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79212C-8763-41F0-9B94-CB00AB83F870}" v="511" dt="2024-02-05T18:12:19.450"/>
    <p1510:client id="{0747E5F9-66A0-EB04-A5E9-383056F27118}" v="124" dt="2024-02-05T17:59:03.642"/>
    <p1510:client id="{199D10D1-3FFD-2FE6-5547-FA5440B6B664}" v="1" dt="2024-02-06T07:53:08.238"/>
    <p1510:client id="{690BC885-2905-F23F-C4A8-1096F44BE475}" v="205" dt="2024-02-05T20:55:11.271"/>
    <p1510:client id="{72AB764A-C364-781B-30F2-FC4B7E0C349D}" v="166" dt="2024-02-05T19:58:33.078"/>
    <p1510:client id="{76D181E4-7F5D-1CA2-5032-5C2E367EEA92}" v="1" dt="2024-02-05T19:47:51.632"/>
    <p1510:client id="{967A9D73-55E1-E318-1816-82DB9782D95B}" v="10" dt="2024-02-05T19:55:13.551"/>
    <p1510:client id="{9824B431-DD6E-46C5-8DFD-4DC400212029}" v="1099" dt="2024-02-05T18:10:31.407"/>
    <p1510:client id="{B44F1D4E-576B-E343-3E3F-6B39153881D9}" v="28" dt="2024-02-05T17:13:40.3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B79160-6743-4EB5-BFC9-F9945BB2F8BF}" type="datetimeFigureOut">
              <a:t>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54CEC-5652-4B74-8F4C-113993146BBE}" type="slidenum">
              <a:t>‹#›</a:t>
            </a:fld>
            <a:endParaRPr lang="en-US"/>
          </a:p>
        </p:txBody>
      </p:sp>
    </p:spTree>
    <p:extLst>
      <p:ext uri="{BB962C8B-B14F-4D97-AF65-F5344CB8AC3E}">
        <p14:creationId xmlns:p14="http://schemas.microsoft.com/office/powerpoint/2010/main" val="462344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br>
            <a:r>
              <a:rPr lang="en-US"/>
              <a:t>The WhatsApp Business API works by sending incoming messages to a webhook URL that you specify and configure. Here's how it typically works:</a:t>
            </a:r>
          </a:p>
          <a:p>
            <a:r>
              <a:rPr lang="en-US" b="1"/>
              <a:t>Webhook Configuration</a:t>
            </a:r>
            <a:r>
              <a:rPr lang="en-US"/>
              <a:t>: When you set up your WhatsApp Business API client, you are required to provide a webhook URL. This URL is an endpoint on your server where the WhatsApp API will send HTTP POST requests containing the message data.</a:t>
            </a:r>
          </a:p>
          <a:p>
            <a:r>
              <a:rPr lang="en-US" b="1"/>
              <a:t>Message Reception</a:t>
            </a:r>
            <a:r>
              <a:rPr lang="en-US"/>
              <a:t>: When someone sends a message to your WhatsApp Business account, the API receives this message. Instead of storing it or processing it on its own, the API forwards this message to the webhook URL you provided.</a:t>
            </a:r>
          </a:p>
          <a:p>
            <a:r>
              <a:rPr lang="en-US" b="1"/>
              <a:t>HTTP POST Requests</a:t>
            </a:r>
            <a:r>
              <a:rPr lang="en-US"/>
              <a:t>: The data is sent as an HTTP POST request to your webhook URL. This data usually includes the message content, sender information, timestamp, and other relevant metadata. The format is typically JSON.</a:t>
            </a:r>
          </a:p>
          <a:p>
            <a:r>
              <a:rPr lang="en-US" b="1"/>
              <a:t>Server Processing</a:t>
            </a:r>
            <a:r>
              <a:rPr lang="en-US"/>
              <a:t>: Your server, which is listening on the webhook URL, receives this POST request. You need to have a backend application (like a Node.js app with Express.js, a Python app with Flask or Django, etc.) running on your server that can parse and process this request.</a:t>
            </a:r>
            <a:endParaRPr lang="en-US">
              <a:ea typeface="Calibri"/>
              <a:cs typeface="Calibri"/>
            </a:endParaRPr>
          </a:p>
          <a:p>
            <a:r>
              <a:rPr lang="en-US" b="1"/>
              <a:t>Data Extraction and Handling</a:t>
            </a:r>
            <a:r>
              <a:rPr lang="en-US"/>
              <a:t>: Your backend application will then extract the necessary information from the JSON payload and can process it as needed - for example, by responding to the message, storing information in a database, triggering other actions, etc.</a:t>
            </a:r>
            <a:endParaRPr lang="en-US">
              <a:ea typeface="Calibri"/>
              <a:cs typeface="Calibri"/>
            </a:endParaRPr>
          </a:p>
          <a:p>
            <a:r>
              <a:rPr lang="en-US" b="1"/>
              <a:t>Response</a:t>
            </a:r>
            <a:r>
              <a:rPr lang="en-US"/>
              <a:t>: While the primary purpose of the webhook is to receive data, your server can also send a response back to the WhatsApp API. This is typically a simple acknowledgment that the message was received.</a:t>
            </a:r>
            <a:endParaRPr lang="en-US">
              <a:ea typeface="Calibri"/>
              <a:cs typeface="Calibri"/>
            </a:endParaRPr>
          </a:p>
          <a:p>
            <a:r>
              <a:rPr lang="en-US" b="1"/>
              <a:t>Security and Authentication</a:t>
            </a:r>
            <a:r>
              <a:rPr lang="en-US"/>
              <a:t>: To ensure security, the communication is typically over HTTPS, and you may need to implement validation to confirm that the incoming requests are genuinely from WhatsApp.</a:t>
            </a:r>
            <a:endParaRPr lang="en-US">
              <a:ea typeface="Calibri"/>
              <a:cs typeface="Calibri"/>
            </a:endParaRPr>
          </a:p>
          <a:p>
            <a:r>
              <a:rPr lang="en-US"/>
              <a:t>In summary, the WhatsApp Business API automatically forwards incoming messages to the webhook URL you configure, and it's up to your server application to handle these messages according to your business logic and requirements.</a:t>
            </a:r>
            <a:endParaRPr lang="en-US">
              <a:ea typeface="Calibri"/>
              <a:cs typeface="Calibri"/>
            </a:endParaRPr>
          </a:p>
          <a:p>
            <a:endParaRPr lang="en-US" b="1">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B3E54CEC-5652-4B74-8F4C-113993146BBE}" type="slidenum">
              <a:t>28</a:t>
            </a:fld>
            <a:endParaRPr lang="en-US"/>
          </a:p>
        </p:txBody>
      </p:sp>
    </p:spTree>
    <p:extLst>
      <p:ext uri="{BB962C8B-B14F-4D97-AF65-F5344CB8AC3E}">
        <p14:creationId xmlns:p14="http://schemas.microsoft.com/office/powerpoint/2010/main" val="1440099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Certainly, the process for handling SMS messages and integrating them with a server is somewhat different from the WhatsApp Business API process, due to the different nature of SMS technology. Here's a brief summary of the steps for an SMS integration:</a:t>
            </a:r>
          </a:p>
          <a:p>
            <a:r>
              <a:rPr lang="en-US" b="1"/>
              <a:t>SMS Gateway Service</a:t>
            </a:r>
            <a:r>
              <a:rPr lang="en-US"/>
              <a:t>: Choose an SMS gateway provider. This service will act as an intermediary to send and receive SMS messages. Popular services include Twilio, </a:t>
            </a:r>
            <a:r>
              <a:rPr lang="en-US" err="1"/>
              <a:t>Nexmo</a:t>
            </a:r>
            <a:r>
              <a:rPr lang="en-US"/>
              <a:t>, </a:t>
            </a:r>
            <a:r>
              <a:rPr lang="en-US" err="1"/>
              <a:t>Plivo</a:t>
            </a:r>
            <a:r>
              <a:rPr lang="en-US"/>
              <a:t>, etc.</a:t>
            </a:r>
            <a:endParaRPr lang="en-US">
              <a:ea typeface="Calibri"/>
              <a:cs typeface="Calibri"/>
            </a:endParaRPr>
          </a:p>
          <a:p>
            <a:r>
              <a:rPr lang="en-US" b="1"/>
              <a:t>API Integration</a:t>
            </a:r>
            <a:r>
              <a:rPr lang="en-US"/>
              <a:t>: Integrate the SMS gateway's API with your server. This typically involves setting up an account with the SMS gateway and using their API to send and receive messages.</a:t>
            </a:r>
            <a:endParaRPr lang="en-US">
              <a:ea typeface="Calibri"/>
              <a:cs typeface="Calibri"/>
            </a:endParaRPr>
          </a:p>
          <a:p>
            <a:r>
              <a:rPr lang="en-US" b="1"/>
              <a:t>Webhook Configuration</a:t>
            </a:r>
            <a:r>
              <a:rPr lang="en-US"/>
              <a:t>: Configure a webhook URL in the SMS gateway service. This URL is an endpoint on your server where the SMS gateway will send HTTP POST requests containing the SMS data.</a:t>
            </a:r>
            <a:endParaRPr lang="en-US">
              <a:ea typeface="Calibri"/>
              <a:cs typeface="Calibri"/>
            </a:endParaRPr>
          </a:p>
          <a:p>
            <a:r>
              <a:rPr lang="en-US" b="1"/>
              <a:t>Message Reception</a:t>
            </a:r>
            <a:r>
              <a:rPr lang="en-US"/>
              <a:t>: When an SMS is sent to the phone number provided by your SMS gateway service, the service receives the message.</a:t>
            </a:r>
            <a:endParaRPr lang="en-US">
              <a:ea typeface="Calibri"/>
              <a:cs typeface="Calibri"/>
            </a:endParaRPr>
          </a:p>
          <a:p>
            <a:r>
              <a:rPr lang="en-US" b="1"/>
              <a:t>HTTP POST Requests</a:t>
            </a:r>
            <a:r>
              <a:rPr lang="en-US"/>
              <a:t>: The SMS gateway forwards the message as an HTTP POST request to your webhook URL. This usually includes the message content, sender's phone number, timestamp, and other relevant metadata. The format is typically JSON.</a:t>
            </a:r>
            <a:endParaRPr lang="en-US">
              <a:ea typeface="Calibri"/>
              <a:cs typeface="Calibri"/>
            </a:endParaRPr>
          </a:p>
          <a:p>
            <a:r>
              <a:rPr lang="en-US" b="1"/>
              <a:t>Server Processing</a:t>
            </a:r>
            <a:r>
              <a:rPr lang="en-US"/>
              <a:t>: Your server, listening at the webhook URL, receives this POST request. You should have a backend application running on your server (using technologies like Node.js with Express.js, Python with Flask/Django, etc.) to process this request.</a:t>
            </a:r>
            <a:endParaRPr lang="en-US">
              <a:ea typeface="Calibri"/>
              <a:cs typeface="Calibri"/>
            </a:endParaRPr>
          </a:p>
          <a:p>
            <a:r>
              <a:rPr lang="en-US" b="1"/>
              <a:t>Data Extraction and Handling</a:t>
            </a:r>
            <a:r>
              <a:rPr lang="en-US"/>
              <a:t>: The backend application extracts necessary information from the JSON payload and processes it as needed, such as storing it in a database, triggering automated responses, etc.</a:t>
            </a:r>
            <a:endParaRPr lang="en-US">
              <a:ea typeface="Calibri"/>
              <a:cs typeface="Calibri"/>
            </a:endParaRPr>
          </a:p>
          <a:p>
            <a:r>
              <a:rPr lang="en-US" b="1"/>
              <a:t>Sending SMS Responses</a:t>
            </a:r>
            <a:r>
              <a:rPr lang="en-US"/>
              <a:t>: If you need to send a reply or any other SMS, use the SMS gateway's API to send messages back to the users.</a:t>
            </a:r>
            <a:endParaRPr lang="en-US">
              <a:ea typeface="Calibri"/>
              <a:cs typeface="Calibri"/>
            </a:endParaRPr>
          </a:p>
          <a:p>
            <a:r>
              <a:rPr lang="en-US" b="1"/>
              <a:t>Security and Authentication</a:t>
            </a:r>
            <a:r>
              <a:rPr lang="en-US"/>
              <a:t>: Ensure secure communication by using HTTPS for your webhook endpoint and implementing validation to confirm the legitimacy of incoming requests.</a:t>
            </a:r>
            <a:endParaRPr lang="en-US">
              <a:ea typeface="Calibri"/>
              <a:cs typeface="Calibri"/>
            </a:endParaRPr>
          </a:p>
          <a:p>
            <a:r>
              <a:rPr lang="en-US" b="1"/>
              <a:t>Billing and Limitations</a:t>
            </a:r>
            <a:r>
              <a:rPr lang="en-US"/>
              <a:t>: Be aware of the costs associated with sending and receiving SMS messages through the gateway, as well as any limitations on message volume or frequency.</a:t>
            </a:r>
            <a:endParaRPr lang="en-US">
              <a:ea typeface="Calibri"/>
              <a:cs typeface="Calibri"/>
            </a:endParaRPr>
          </a:p>
          <a:p>
            <a:r>
              <a:rPr lang="en-US"/>
              <a:t>This process allows you to integrate SMS messaging into your applications, enabling communication with users who prefer or require SMS over internet-based messaging services.</a:t>
            </a:r>
            <a:endParaRPr lang="en-US">
              <a:ea typeface="Calibri"/>
              <a:cs typeface="Calibri"/>
            </a:endParaRPr>
          </a:p>
          <a:p>
            <a:endParaRPr lang="en-US"/>
          </a:p>
          <a:p>
            <a:pPr marL="285750" lvl="1" indent="-285750">
              <a:buFont typeface="Arial,Sans-Serif"/>
              <a:buChar char="•"/>
            </a:pPr>
            <a:endParaRPr lang="en-US">
              <a:ea typeface="Calibri"/>
              <a:cs typeface="Calibri"/>
            </a:endParaRPr>
          </a:p>
        </p:txBody>
      </p:sp>
      <p:sp>
        <p:nvSpPr>
          <p:cNvPr id="4" name="Slide Number Placeholder 3"/>
          <p:cNvSpPr>
            <a:spLocks noGrp="1"/>
          </p:cNvSpPr>
          <p:nvPr>
            <p:ph type="sldNum" sz="quarter" idx="5"/>
          </p:nvPr>
        </p:nvSpPr>
        <p:spPr/>
        <p:txBody>
          <a:bodyPr/>
          <a:lstStyle/>
          <a:p>
            <a:fld id="{B3E54CEC-5652-4B74-8F4C-113993146BBE}" type="slidenum">
              <a:t>29</a:t>
            </a:fld>
            <a:endParaRPr lang="en-US"/>
          </a:p>
        </p:txBody>
      </p:sp>
    </p:spTree>
    <p:extLst>
      <p:ext uri="{BB962C8B-B14F-4D97-AF65-F5344CB8AC3E}">
        <p14:creationId xmlns:p14="http://schemas.microsoft.com/office/powerpoint/2010/main" val="3444658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javierluraschi/awesome-dataviz"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docs.globaleaks.org/en/main/user/Whistleblower.html"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ocs.globaleaks.org/en/main/developer/index.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leafletjs.com/reference.html" TargetMode="External"/><Relationship Id="rId2" Type="http://schemas.openxmlformats.org/officeDocument/2006/relationships/hyperlink" Target="https://leafletjs.com/examples/choropleth/"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pngall.com/whatsapp-png"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9508E0B-3388-61F1-59AC-176DF723632E}"/>
              </a:ext>
            </a:extLst>
          </p:cNvPr>
          <p:cNvPicPr>
            <a:picLocks noChangeAspect="1"/>
          </p:cNvPicPr>
          <p:nvPr/>
        </p:nvPicPr>
        <p:blipFill rotWithShape="1">
          <a:blip r:embed="rId2">
            <a:alphaModFix amt="50000"/>
          </a:blip>
          <a:srcRect r="-2" b="15972"/>
          <a:stretch/>
        </p:blipFill>
        <p:spPr>
          <a:xfrm>
            <a:off x="20" y="1"/>
            <a:ext cx="12191980" cy="6857999"/>
          </a:xfrm>
          <a:prstGeom prst="rect">
            <a:avLst/>
          </a:prstGeom>
        </p:spPr>
      </p:pic>
      <p:sp>
        <p:nvSpPr>
          <p:cNvPr id="2" name="Title 1">
            <a:extLst>
              <a:ext uri="{FF2B5EF4-FFF2-40B4-BE49-F238E27FC236}">
                <a16:creationId xmlns:a16="http://schemas.microsoft.com/office/drawing/2014/main" id="{4D88BA88-1A49-994D-81F4-A83598636652}"/>
              </a:ext>
            </a:extLst>
          </p:cNvPr>
          <p:cNvSpPr>
            <a:spLocks noGrp="1"/>
          </p:cNvSpPr>
          <p:nvPr>
            <p:ph type="ctrTitle"/>
          </p:nvPr>
        </p:nvSpPr>
        <p:spPr>
          <a:xfrm>
            <a:off x="1524000" y="1122362"/>
            <a:ext cx="9144000" cy="2900518"/>
          </a:xfrm>
        </p:spPr>
        <p:txBody>
          <a:bodyPr>
            <a:normAutofit/>
          </a:bodyPr>
          <a:lstStyle/>
          <a:p>
            <a:r>
              <a:rPr lang="en-US">
                <a:solidFill>
                  <a:srgbClr val="FFFFFF"/>
                </a:solidFill>
                <a:ea typeface="Calibri Light"/>
                <a:cs typeface="Calibri Light"/>
              </a:rPr>
              <a:t>User Roles, APIs, and More</a:t>
            </a:r>
            <a:endParaRPr lang="en-US">
              <a:solidFill>
                <a:srgbClr val="FFFFFF"/>
              </a:solidFill>
            </a:endParaRPr>
          </a:p>
        </p:txBody>
      </p:sp>
    </p:spTree>
    <p:extLst>
      <p:ext uri="{BB962C8B-B14F-4D97-AF65-F5344CB8AC3E}">
        <p14:creationId xmlns:p14="http://schemas.microsoft.com/office/powerpoint/2010/main" val="216652728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EF138C3-6C2F-FFC8-BAF1-D065C5F9131B}"/>
              </a:ext>
            </a:extLst>
          </p:cNvPr>
          <p:cNvSpPr>
            <a:spLocks noGrp="1"/>
          </p:cNvSpPr>
          <p:nvPr>
            <p:ph idx="1"/>
          </p:nvPr>
        </p:nvSpPr>
        <p:spPr>
          <a:xfrm>
            <a:off x="1392667" y="2398957"/>
            <a:ext cx="9406666" cy="3526144"/>
          </a:xfrm>
        </p:spPr>
        <p:txBody>
          <a:bodyPr vert="horz" lIns="91440" tIns="45720" rIns="91440" bIns="45720" rtlCol="0" anchor="t">
            <a:normAutofit/>
          </a:bodyPr>
          <a:lstStyle/>
          <a:p>
            <a:pPr marL="0" indent="0">
              <a:buNone/>
            </a:pPr>
            <a:endParaRPr lang="en-US" sz="1600">
              <a:solidFill>
                <a:schemeClr val="bg1"/>
              </a:solidFill>
              <a:ea typeface="+mn-lt"/>
              <a:cs typeface="+mn-lt"/>
            </a:endParaRPr>
          </a:p>
          <a:p>
            <a:pPr>
              <a:buFont typeface="Arial"/>
              <a:buChar char="•"/>
            </a:pPr>
            <a:r>
              <a:rPr lang="en-US" sz="1600">
                <a:solidFill>
                  <a:schemeClr val="bg1"/>
                </a:solidFill>
                <a:ea typeface="+mn-lt"/>
                <a:cs typeface="+mn-lt"/>
              </a:rPr>
              <a:t>Integration of the platform provides access to extensive data, including financial records, government contracts, and citizen reports.</a:t>
            </a:r>
          </a:p>
          <a:p>
            <a:pPr>
              <a:buFont typeface="Arial"/>
            </a:pPr>
            <a:r>
              <a:rPr lang="en-US" sz="1600">
                <a:solidFill>
                  <a:schemeClr val="bg1"/>
                </a:solidFill>
                <a:ea typeface="+mn-lt"/>
                <a:cs typeface="+mn-lt"/>
              </a:rPr>
              <a:t>Regular data monitoring identifies potential corrupt practices or legal violations before escalation.</a:t>
            </a:r>
          </a:p>
          <a:p>
            <a:pPr>
              <a:buFont typeface="Arial"/>
            </a:pPr>
            <a:r>
              <a:rPr lang="en-US" sz="1600">
                <a:solidFill>
                  <a:schemeClr val="bg1"/>
                </a:solidFill>
                <a:ea typeface="+mn-lt"/>
                <a:cs typeface="+mn-lt"/>
              </a:rPr>
              <a:t>The platform's data serves as a valuable starting point for launching investigations.</a:t>
            </a:r>
          </a:p>
          <a:p>
            <a:pPr>
              <a:buFont typeface="Arial"/>
            </a:pPr>
            <a:r>
              <a:rPr lang="en-US" sz="1600">
                <a:solidFill>
                  <a:schemeClr val="bg1"/>
                </a:solidFill>
                <a:ea typeface="+mn-lt"/>
                <a:cs typeface="+mn-lt"/>
              </a:rPr>
              <a:t>Collaboration through the platform enhances efforts to tackle complex cases involving multiple entities.</a:t>
            </a:r>
          </a:p>
          <a:p>
            <a:pPr>
              <a:buFont typeface="Arial"/>
            </a:pPr>
            <a:r>
              <a:rPr lang="en-US" sz="1600">
                <a:solidFill>
                  <a:schemeClr val="bg1"/>
                </a:solidFill>
                <a:ea typeface="+mn-lt"/>
                <a:cs typeface="+mn-lt"/>
              </a:rPr>
              <a:t>Comprehensive data supports the development of strong cases, increasing the likelihood of successful prosecution.</a:t>
            </a:r>
          </a:p>
          <a:p>
            <a:pPr>
              <a:buFont typeface="Arial"/>
            </a:pPr>
            <a:r>
              <a:rPr lang="en-US" sz="1600">
                <a:solidFill>
                  <a:schemeClr val="bg1"/>
                </a:solidFill>
                <a:ea typeface="+mn-lt"/>
                <a:cs typeface="+mn-lt"/>
              </a:rPr>
              <a:t>The platform aids in tracking case outcomes, fostering transparency, and deterring future corrupt practices.</a:t>
            </a:r>
          </a:p>
          <a:p>
            <a:pPr indent="0">
              <a:buNone/>
            </a:pPr>
            <a:br>
              <a:rPr lang="en-US" sz="1600"/>
            </a:br>
            <a:endParaRPr lang="en-US" sz="1600">
              <a:solidFill>
                <a:schemeClr val="bg1"/>
              </a:solidFill>
            </a:endParaRPr>
          </a:p>
          <a:p>
            <a:pPr marL="0" indent="0">
              <a:buNone/>
            </a:pPr>
            <a:endParaRPr lang="en-US" sz="1600" b="1">
              <a:solidFill>
                <a:schemeClr val="bg1"/>
              </a:solidFill>
              <a:ea typeface="Calibri"/>
              <a:cs typeface="Calibri"/>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75747A0-F0CA-2790-F887-B63726EE0251}"/>
              </a:ext>
            </a:extLst>
          </p:cNvPr>
          <p:cNvSpPr txBox="1"/>
          <p:nvPr/>
        </p:nvSpPr>
        <p:spPr>
          <a:xfrm>
            <a:off x="375987" y="938714"/>
            <a:ext cx="417094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chemeClr val="bg1"/>
                </a:solidFill>
                <a:ea typeface="Calibri"/>
                <a:cs typeface="Calibri"/>
              </a:rPr>
              <a:t>User Requirements:</a:t>
            </a:r>
            <a:endParaRPr lang="en-US" sz="3200">
              <a:solidFill>
                <a:schemeClr val="bg1"/>
              </a:solidFill>
            </a:endParaRPr>
          </a:p>
        </p:txBody>
      </p:sp>
    </p:spTree>
    <p:extLst>
      <p:ext uri="{BB962C8B-B14F-4D97-AF65-F5344CB8AC3E}">
        <p14:creationId xmlns:p14="http://schemas.microsoft.com/office/powerpoint/2010/main" val="3547674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7C42968-8582-CC32-DB41-B840BB5E1B9D}"/>
              </a:ext>
            </a:extLst>
          </p:cNvPr>
          <p:cNvSpPr>
            <a:spLocks noGrp="1"/>
          </p:cNvSpPr>
          <p:nvPr>
            <p:ph idx="1"/>
          </p:nvPr>
        </p:nvSpPr>
        <p:spPr>
          <a:xfrm>
            <a:off x="951509" y="2248561"/>
            <a:ext cx="9406666" cy="3305566"/>
          </a:xfrm>
        </p:spPr>
        <p:txBody>
          <a:bodyPr vert="horz" lIns="91440" tIns="45720" rIns="91440" bIns="45720" rtlCol="0" anchor="t">
            <a:normAutofit fontScale="77500" lnSpcReduction="20000"/>
          </a:bodyPr>
          <a:lstStyle/>
          <a:p>
            <a:pPr marL="0" indent="0">
              <a:buNone/>
            </a:pPr>
            <a:endParaRPr lang="en-US" sz="2000" b="1">
              <a:solidFill>
                <a:schemeClr val="bg1"/>
              </a:solidFill>
              <a:ea typeface="+mn-lt"/>
              <a:cs typeface="+mn-lt"/>
            </a:endParaRPr>
          </a:p>
          <a:p>
            <a:pPr marL="0" indent="0">
              <a:buNone/>
            </a:pPr>
            <a:endParaRPr lang="en-US" sz="2000" b="1">
              <a:solidFill>
                <a:schemeClr val="bg1"/>
              </a:solidFill>
              <a:ea typeface="+mn-lt"/>
              <a:cs typeface="+mn-lt"/>
            </a:endParaRPr>
          </a:p>
          <a:p>
            <a:pPr marL="0" indent="0">
              <a:buNone/>
            </a:pPr>
            <a:r>
              <a:rPr lang="en-US" sz="2000" b="1">
                <a:solidFill>
                  <a:schemeClr val="bg1"/>
                </a:solidFill>
                <a:ea typeface="+mn-lt"/>
                <a:cs typeface="+mn-lt"/>
              </a:rPr>
              <a:t>Title:</a:t>
            </a:r>
            <a:r>
              <a:rPr lang="en-US" sz="2000">
                <a:solidFill>
                  <a:schemeClr val="bg1"/>
                </a:solidFill>
                <a:ea typeface="+mn-lt"/>
                <a:cs typeface="+mn-lt"/>
              </a:rPr>
              <a:t> Unleashing the Power of Data Science for Societal Insights</a:t>
            </a:r>
            <a:endParaRPr lang="en-US" sz="2000">
              <a:solidFill>
                <a:schemeClr val="bg1"/>
              </a:solidFill>
              <a:cs typeface="Calibri" panose="020F0502020204030204"/>
            </a:endParaRPr>
          </a:p>
          <a:p>
            <a:pPr>
              <a:lnSpc>
                <a:spcPct val="160000"/>
              </a:lnSpc>
            </a:pPr>
            <a:r>
              <a:rPr lang="en-US" sz="2000" b="1">
                <a:solidFill>
                  <a:schemeClr val="bg1"/>
                </a:solidFill>
                <a:ea typeface="+mn-lt"/>
                <a:cs typeface="+mn-lt"/>
              </a:rPr>
              <a:t>As a data scientist/machine learning expert,</a:t>
            </a:r>
            <a:r>
              <a:rPr lang="en-US" sz="2000">
                <a:solidFill>
                  <a:schemeClr val="bg1"/>
                </a:solidFill>
                <a:ea typeface="+mn-lt"/>
                <a:cs typeface="+mn-lt"/>
              </a:rPr>
              <a:t> I am constantly looking for rich, reliable datasets to apply advanced analytics and uncover meaningful insights.</a:t>
            </a:r>
          </a:p>
          <a:p>
            <a:pPr>
              <a:lnSpc>
                <a:spcPct val="160000"/>
              </a:lnSpc>
            </a:pPr>
            <a:r>
              <a:rPr lang="en-US" sz="2000" b="1">
                <a:solidFill>
                  <a:schemeClr val="bg1"/>
                </a:solidFill>
                <a:ea typeface="+mn-lt"/>
                <a:cs typeface="+mn-lt"/>
              </a:rPr>
              <a:t>I want to</a:t>
            </a:r>
            <a:r>
              <a:rPr lang="en-US" sz="2000">
                <a:solidFill>
                  <a:schemeClr val="bg1"/>
                </a:solidFill>
                <a:ea typeface="+mn-lt"/>
                <a:cs typeface="+mn-lt"/>
              </a:rPr>
              <a:t> use the platform's comprehensive dataset, especially in a context like Lebanon where other data sources can be limited or compromised.</a:t>
            </a:r>
            <a:endParaRPr lang="en-US" sz="2000">
              <a:solidFill>
                <a:schemeClr val="bg1"/>
              </a:solidFill>
              <a:ea typeface="Calibri" panose="020F0502020204030204"/>
              <a:cs typeface="Calibri" panose="020F0502020204030204"/>
            </a:endParaRPr>
          </a:p>
          <a:p>
            <a:pPr>
              <a:lnSpc>
                <a:spcPct val="160000"/>
              </a:lnSpc>
            </a:pPr>
            <a:r>
              <a:rPr lang="en-US" sz="2000" b="1">
                <a:solidFill>
                  <a:schemeClr val="bg1"/>
                </a:solidFill>
                <a:ea typeface="+mn-lt"/>
                <a:cs typeface="+mn-lt"/>
              </a:rPr>
              <a:t>So that I can</a:t>
            </a:r>
            <a:r>
              <a:rPr lang="en-US" sz="2000">
                <a:solidFill>
                  <a:schemeClr val="bg1"/>
                </a:solidFill>
                <a:ea typeface="+mn-lt"/>
                <a:cs typeface="+mn-lt"/>
              </a:rPr>
              <a:t> apply machine learning and data analysis techniques to derive insights that can inform policy, aid in societal development, and contribute to academic research.</a:t>
            </a:r>
          </a:p>
          <a:p>
            <a:endParaRPr lang="en-US" sz="2000">
              <a:solidFill>
                <a:schemeClr val="bg1"/>
              </a:solidFill>
              <a:cs typeface="Calibri"/>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30B6819-2054-3C66-6174-2817B9CF46E9}"/>
              </a:ext>
            </a:extLst>
          </p:cNvPr>
          <p:cNvSpPr txBox="1"/>
          <p:nvPr/>
        </p:nvSpPr>
        <p:spPr>
          <a:xfrm>
            <a:off x="789572" y="631658"/>
            <a:ext cx="459079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bg1"/>
                </a:solidFill>
                <a:ea typeface="Calibri"/>
                <a:cs typeface="Calibri"/>
              </a:rPr>
              <a:t>Data Scientists/ Machine Learning Experts:</a:t>
            </a:r>
            <a:endParaRPr lang="en-US" sz="3200">
              <a:solidFill>
                <a:schemeClr val="bg1"/>
              </a:solidFill>
            </a:endParaRPr>
          </a:p>
        </p:txBody>
      </p:sp>
    </p:spTree>
    <p:extLst>
      <p:ext uri="{BB962C8B-B14F-4D97-AF65-F5344CB8AC3E}">
        <p14:creationId xmlns:p14="http://schemas.microsoft.com/office/powerpoint/2010/main" val="4248021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6799ECE-9CB6-3099-789C-2CE123FD307C}"/>
              </a:ext>
            </a:extLst>
          </p:cNvPr>
          <p:cNvSpPr>
            <a:spLocks noGrp="1"/>
          </p:cNvSpPr>
          <p:nvPr>
            <p:ph idx="1"/>
          </p:nvPr>
        </p:nvSpPr>
        <p:spPr>
          <a:xfrm>
            <a:off x="1392667" y="2398957"/>
            <a:ext cx="9406666" cy="3526144"/>
          </a:xfrm>
        </p:spPr>
        <p:txBody>
          <a:bodyPr vert="horz" lIns="91440" tIns="45720" rIns="91440" bIns="45720" rtlCol="0" anchor="t">
            <a:normAutofit/>
          </a:bodyPr>
          <a:lstStyle/>
          <a:p>
            <a:pPr marL="0" indent="0">
              <a:buNone/>
            </a:pPr>
            <a:endParaRPr lang="en-US" sz="1700">
              <a:solidFill>
                <a:schemeClr val="bg1"/>
              </a:solidFill>
              <a:ea typeface="+mn-lt"/>
              <a:cs typeface="+mn-lt"/>
            </a:endParaRPr>
          </a:p>
          <a:p>
            <a:pPr>
              <a:buFont typeface="Arial"/>
              <a:buChar char="•"/>
            </a:pPr>
            <a:r>
              <a:rPr lang="en-US" sz="1700">
                <a:solidFill>
                  <a:schemeClr val="bg1"/>
                </a:solidFill>
                <a:ea typeface="+mn-lt"/>
                <a:cs typeface="+mn-lt"/>
              </a:rPr>
              <a:t>I discover the platform known for reliable Lebanese socio-economic and political datasets.</a:t>
            </a:r>
            <a:endParaRPr lang="en-US" sz="1700">
              <a:solidFill>
                <a:schemeClr val="bg1"/>
              </a:solidFill>
            </a:endParaRPr>
          </a:p>
          <a:p>
            <a:pPr>
              <a:buFont typeface="Arial"/>
            </a:pPr>
            <a:r>
              <a:rPr lang="en-US" sz="1700">
                <a:solidFill>
                  <a:schemeClr val="bg1"/>
                </a:solidFill>
                <a:ea typeface="+mn-lt"/>
                <a:cs typeface="+mn-lt"/>
              </a:rPr>
              <a:t>I explore diverse data, from government spending to public opinion, providing a rich ground for analysis.</a:t>
            </a:r>
          </a:p>
          <a:p>
            <a:pPr>
              <a:buFont typeface="Arial"/>
            </a:pPr>
            <a:r>
              <a:rPr lang="en-US" sz="1700">
                <a:solidFill>
                  <a:schemeClr val="bg1"/>
                </a:solidFill>
                <a:ea typeface="+mn-lt"/>
                <a:cs typeface="+mn-lt"/>
              </a:rPr>
              <a:t>Based on available data, I brainstorm project ideas, from predictive models to sentiment analysis.</a:t>
            </a:r>
          </a:p>
          <a:p>
            <a:pPr>
              <a:buFont typeface="Arial"/>
            </a:pPr>
            <a:r>
              <a:rPr lang="en-US" sz="1700">
                <a:solidFill>
                  <a:schemeClr val="bg1"/>
                </a:solidFill>
                <a:ea typeface="+mn-lt"/>
                <a:cs typeface="+mn-lt"/>
              </a:rPr>
              <a:t>I clean and structure data using platform tools, applying machine learning for pattern discovery.</a:t>
            </a:r>
          </a:p>
          <a:p>
            <a:pPr>
              <a:buFont typeface="Arial"/>
            </a:pPr>
            <a:r>
              <a:rPr lang="en-US" sz="1700">
                <a:solidFill>
                  <a:schemeClr val="bg1"/>
                </a:solidFill>
                <a:ea typeface="+mn-lt"/>
                <a:cs typeface="+mn-lt"/>
              </a:rPr>
              <a:t>I validate and refine models for improved accuracy based on results.</a:t>
            </a:r>
          </a:p>
          <a:p>
            <a:pPr>
              <a:buFont typeface="Arial"/>
            </a:pPr>
            <a:r>
              <a:rPr lang="en-US" sz="1700">
                <a:solidFill>
                  <a:schemeClr val="bg1"/>
                </a:solidFill>
                <a:ea typeface="+mn-lt"/>
                <a:cs typeface="+mn-lt"/>
              </a:rPr>
              <a:t>Models yield insights informing policymakers, academics, and public opinion.</a:t>
            </a:r>
          </a:p>
          <a:p>
            <a:pPr>
              <a:buFont typeface="Arial"/>
            </a:pPr>
            <a:r>
              <a:rPr lang="en-US" sz="1700">
                <a:solidFill>
                  <a:schemeClr val="bg1"/>
                </a:solidFill>
                <a:ea typeface="+mn-lt"/>
                <a:cs typeface="+mn-lt"/>
              </a:rPr>
              <a:t>I share findings with government bodies, NGOs, and academics, fostering data-driven approaches.</a:t>
            </a:r>
          </a:p>
          <a:p>
            <a:pPr marL="0" indent="0">
              <a:buNone/>
            </a:pPr>
            <a:endParaRPr lang="en-US" sz="1700" b="1">
              <a:solidFill>
                <a:schemeClr val="bg1"/>
              </a:solidFill>
              <a:cs typeface="Calibri"/>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A6617FD-304E-F95A-9B8A-1DF978D4ED64}"/>
              </a:ext>
            </a:extLst>
          </p:cNvPr>
          <p:cNvSpPr txBox="1"/>
          <p:nvPr/>
        </p:nvSpPr>
        <p:spPr>
          <a:xfrm>
            <a:off x="587793" y="938714"/>
            <a:ext cx="396791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chemeClr val="bg1"/>
                </a:solidFill>
                <a:ea typeface="Calibri"/>
                <a:cs typeface="Calibri"/>
              </a:rPr>
              <a:t>User Requirements:</a:t>
            </a:r>
            <a:endParaRPr lang="en-US" sz="3200">
              <a:solidFill>
                <a:schemeClr val="bg1"/>
              </a:solidFill>
            </a:endParaRPr>
          </a:p>
        </p:txBody>
      </p:sp>
    </p:spTree>
    <p:extLst>
      <p:ext uri="{BB962C8B-B14F-4D97-AF65-F5344CB8AC3E}">
        <p14:creationId xmlns:p14="http://schemas.microsoft.com/office/powerpoint/2010/main" val="1509393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869A6DC-C2C2-642E-9D45-8E28BBB65B40}"/>
              </a:ext>
            </a:extLst>
          </p:cNvPr>
          <p:cNvSpPr>
            <a:spLocks noGrp="1"/>
          </p:cNvSpPr>
          <p:nvPr>
            <p:ph idx="1"/>
          </p:nvPr>
        </p:nvSpPr>
        <p:spPr>
          <a:xfrm>
            <a:off x="1392667" y="2398957"/>
            <a:ext cx="9406666" cy="3526144"/>
          </a:xfrm>
        </p:spPr>
        <p:txBody>
          <a:bodyPr vert="horz" lIns="91440" tIns="45720" rIns="91440" bIns="45720" rtlCol="0" anchor="t">
            <a:normAutofit/>
          </a:bodyPr>
          <a:lstStyle/>
          <a:p>
            <a:pPr marL="0" indent="0">
              <a:buNone/>
            </a:pPr>
            <a:endParaRPr lang="en-US" sz="2000" b="1">
              <a:solidFill>
                <a:schemeClr val="bg1"/>
              </a:solidFill>
              <a:ea typeface="+mn-lt"/>
              <a:cs typeface="+mn-lt"/>
            </a:endParaRPr>
          </a:p>
          <a:p>
            <a:r>
              <a:rPr lang="en-US" sz="2000" b="1">
                <a:solidFill>
                  <a:schemeClr val="bg1"/>
                </a:solidFill>
                <a:ea typeface="+mn-lt"/>
                <a:cs typeface="+mn-lt"/>
              </a:rPr>
              <a:t>Title:</a:t>
            </a:r>
            <a:r>
              <a:rPr lang="en-US" sz="2000">
                <a:solidFill>
                  <a:schemeClr val="bg1"/>
                </a:solidFill>
                <a:ea typeface="+mn-lt"/>
                <a:cs typeface="+mn-lt"/>
              </a:rPr>
              <a:t> Citizens Empowering Transparency and Accountability</a:t>
            </a:r>
          </a:p>
          <a:p>
            <a:r>
              <a:rPr lang="en-US" sz="2000" b="1">
                <a:solidFill>
                  <a:schemeClr val="bg1"/>
                </a:solidFill>
                <a:ea typeface="+mn-lt"/>
                <a:cs typeface="+mn-lt"/>
              </a:rPr>
              <a:t>As a member of the general public,</a:t>
            </a:r>
            <a:r>
              <a:rPr lang="en-US" sz="2000">
                <a:solidFill>
                  <a:schemeClr val="bg1"/>
                </a:solidFill>
                <a:ea typeface="+mn-lt"/>
                <a:cs typeface="+mn-lt"/>
              </a:rPr>
              <a:t> I am concerned about corruption in my community and am interested in supporting initiatives that promote transparency.</a:t>
            </a:r>
            <a:endParaRPr lang="en-US" sz="2000">
              <a:solidFill>
                <a:schemeClr val="bg1"/>
              </a:solidFill>
            </a:endParaRPr>
          </a:p>
          <a:p>
            <a:r>
              <a:rPr lang="en-US" sz="2000" b="1">
                <a:solidFill>
                  <a:schemeClr val="bg1"/>
                </a:solidFill>
                <a:ea typeface="+mn-lt"/>
                <a:cs typeface="+mn-lt"/>
              </a:rPr>
              <a:t>I want to</a:t>
            </a:r>
            <a:r>
              <a:rPr lang="en-US" sz="2000">
                <a:solidFill>
                  <a:schemeClr val="bg1"/>
                </a:solidFill>
                <a:ea typeface="+mn-lt"/>
                <a:cs typeface="+mn-lt"/>
              </a:rPr>
              <a:t> use the platform to stay informed about local corruption issues and to report any instances of corruption I encounter.</a:t>
            </a:r>
          </a:p>
          <a:p>
            <a:r>
              <a:rPr lang="en-US" sz="2000" b="1">
                <a:solidFill>
                  <a:schemeClr val="bg1"/>
                </a:solidFill>
                <a:ea typeface="+mn-lt"/>
                <a:cs typeface="+mn-lt"/>
              </a:rPr>
              <a:t>So that I can</a:t>
            </a:r>
            <a:r>
              <a:rPr lang="en-US" sz="2000">
                <a:solidFill>
                  <a:schemeClr val="bg1"/>
                </a:solidFill>
                <a:ea typeface="+mn-lt"/>
                <a:cs typeface="+mn-lt"/>
              </a:rPr>
              <a:t> contribute to building a more transparent and accountable society and benefit from the positive changes this brings.</a:t>
            </a:r>
          </a:p>
          <a:p>
            <a:endParaRPr lang="en-US" sz="2000">
              <a:solidFill>
                <a:schemeClr val="bg1"/>
              </a:solidFill>
              <a:cs typeface="Calibri"/>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451CBF1-99F3-2097-109E-635227FAB07B}"/>
              </a:ext>
            </a:extLst>
          </p:cNvPr>
          <p:cNvSpPr txBox="1"/>
          <p:nvPr/>
        </p:nvSpPr>
        <p:spPr>
          <a:xfrm>
            <a:off x="770238" y="1254211"/>
            <a:ext cx="334044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FFFFFF"/>
                </a:solidFill>
              </a:rPr>
              <a:t>General User</a:t>
            </a:r>
            <a:r>
              <a:rPr lang="en-US" sz="3200">
                <a:solidFill>
                  <a:srgbClr val="FFFFFF"/>
                </a:solidFill>
                <a:ea typeface="Calibri"/>
                <a:cs typeface="Calibri"/>
              </a:rPr>
              <a:t>​</a:t>
            </a:r>
            <a:endParaRPr lang="en-US" sz="3200">
              <a:ea typeface="Calibri"/>
              <a:cs typeface="Calibri"/>
            </a:endParaRPr>
          </a:p>
        </p:txBody>
      </p:sp>
    </p:spTree>
    <p:extLst>
      <p:ext uri="{BB962C8B-B14F-4D97-AF65-F5344CB8AC3E}">
        <p14:creationId xmlns:p14="http://schemas.microsoft.com/office/powerpoint/2010/main" val="3766526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48C9632-FC09-690C-34D7-99EC92FB39B7}"/>
              </a:ext>
            </a:extLst>
          </p:cNvPr>
          <p:cNvSpPr>
            <a:spLocks noGrp="1"/>
          </p:cNvSpPr>
          <p:nvPr>
            <p:ph idx="1"/>
          </p:nvPr>
        </p:nvSpPr>
        <p:spPr>
          <a:xfrm>
            <a:off x="1392667" y="2398957"/>
            <a:ext cx="9406666" cy="3526144"/>
          </a:xfrm>
        </p:spPr>
        <p:txBody>
          <a:bodyPr vert="horz" lIns="91440" tIns="45720" rIns="91440" bIns="45720" rtlCol="0" anchor="t">
            <a:normAutofit/>
          </a:bodyPr>
          <a:lstStyle/>
          <a:p>
            <a:pPr marL="0" indent="0">
              <a:buNone/>
            </a:pPr>
            <a:endParaRPr lang="en-US" sz="2000">
              <a:solidFill>
                <a:schemeClr val="bg1"/>
              </a:solidFill>
              <a:ea typeface="+mn-lt"/>
              <a:cs typeface="+mn-lt"/>
            </a:endParaRPr>
          </a:p>
          <a:p>
            <a:pPr>
              <a:buFont typeface="Arial"/>
              <a:buChar char="•"/>
            </a:pPr>
            <a:r>
              <a:rPr lang="en-US" sz="2000">
                <a:solidFill>
                  <a:schemeClr val="bg1"/>
                </a:solidFill>
                <a:ea typeface="+mn-lt"/>
                <a:cs typeface="+mn-lt"/>
              </a:rPr>
              <a:t>I discover the platform, attracted by its focus on exposing corruption.</a:t>
            </a:r>
            <a:endParaRPr lang="en-US" sz="2000">
              <a:solidFill>
                <a:schemeClr val="bg1"/>
              </a:solidFill>
            </a:endParaRPr>
          </a:p>
          <a:p>
            <a:pPr>
              <a:buFont typeface="Arial"/>
            </a:pPr>
            <a:r>
              <a:rPr lang="en-US" sz="2000">
                <a:solidFill>
                  <a:schemeClr val="bg1"/>
                </a:solidFill>
                <a:ea typeface="+mn-lt"/>
                <a:cs typeface="+mn-lt"/>
              </a:rPr>
              <a:t>I use the platform to stay updated on corruption cases and transparency efforts.</a:t>
            </a:r>
          </a:p>
          <a:p>
            <a:pPr>
              <a:buFont typeface="Arial"/>
            </a:pPr>
            <a:r>
              <a:rPr lang="en-US" sz="2000">
                <a:solidFill>
                  <a:schemeClr val="bg1"/>
                </a:solidFill>
                <a:ea typeface="+mn-lt"/>
                <a:cs typeface="+mn-lt"/>
              </a:rPr>
              <a:t>I report corruption securely and anonymously through the user-friendly system.</a:t>
            </a:r>
          </a:p>
          <a:p>
            <a:pPr>
              <a:buFont typeface="Arial"/>
            </a:pPr>
            <a:r>
              <a:rPr lang="en-US" sz="2000">
                <a:solidFill>
                  <a:schemeClr val="bg1"/>
                </a:solidFill>
                <a:ea typeface="+mn-lt"/>
                <a:cs typeface="+mn-lt"/>
              </a:rPr>
              <a:t>I engage in community discussions and connect with concerned citizens.</a:t>
            </a:r>
          </a:p>
          <a:p>
            <a:pPr>
              <a:buFont typeface="Arial"/>
            </a:pPr>
            <a:r>
              <a:rPr lang="en-US" sz="2000">
                <a:solidFill>
                  <a:schemeClr val="bg1"/>
                </a:solidFill>
                <a:ea typeface="+mn-lt"/>
                <a:cs typeface="+mn-lt"/>
              </a:rPr>
              <a:t>Motivated by platform insights, I actively support local anti-corruption initiatives.</a:t>
            </a:r>
          </a:p>
          <a:p>
            <a:pPr marL="0" indent="0">
              <a:buNone/>
            </a:pPr>
            <a:endParaRPr lang="en-US" sz="2000" b="1">
              <a:solidFill>
                <a:schemeClr val="bg1"/>
              </a:solidFill>
              <a:cs typeface="Calibri"/>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58C0EC9-40E1-78BB-221C-BCD5113B5681}"/>
              </a:ext>
            </a:extLst>
          </p:cNvPr>
          <p:cNvSpPr txBox="1"/>
          <p:nvPr/>
        </p:nvSpPr>
        <p:spPr>
          <a:xfrm>
            <a:off x="516355" y="850983"/>
            <a:ext cx="4426618"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chemeClr val="bg1"/>
                </a:solidFill>
                <a:ea typeface="Calibri"/>
                <a:cs typeface="Calibri"/>
              </a:rPr>
              <a:t>User Requirements:</a:t>
            </a:r>
          </a:p>
          <a:p>
            <a:pPr algn="l"/>
            <a:endParaRPr lang="en-US">
              <a:ea typeface="Calibri"/>
              <a:cs typeface="Calibri"/>
            </a:endParaRPr>
          </a:p>
        </p:txBody>
      </p:sp>
    </p:spTree>
    <p:extLst>
      <p:ext uri="{BB962C8B-B14F-4D97-AF65-F5344CB8AC3E}">
        <p14:creationId xmlns:p14="http://schemas.microsoft.com/office/powerpoint/2010/main" val="329506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5DCF90F-2BF1-A433-BB80-F48F17901689}"/>
              </a:ext>
            </a:extLst>
          </p:cNvPr>
          <p:cNvSpPr>
            <a:spLocks noGrp="1"/>
          </p:cNvSpPr>
          <p:nvPr>
            <p:ph type="title"/>
          </p:nvPr>
        </p:nvSpPr>
        <p:spPr>
          <a:xfrm>
            <a:off x="838200" y="669925"/>
            <a:ext cx="4508946" cy="1325563"/>
          </a:xfrm>
        </p:spPr>
        <p:txBody>
          <a:bodyPr anchor="b">
            <a:normAutofit/>
          </a:bodyPr>
          <a:lstStyle/>
          <a:p>
            <a:r>
              <a:rPr lang="en-US">
                <a:solidFill>
                  <a:schemeClr val="bg1"/>
                </a:solidFill>
                <a:cs typeface="Calibri Light"/>
              </a:rPr>
              <a:t>Requirements For Platform</a:t>
            </a:r>
            <a:endParaRPr lang="en-US">
              <a:solidFill>
                <a:schemeClr val="bg1"/>
              </a:solidFill>
              <a:ea typeface="Calibri Light" panose="020F0302020204030204"/>
              <a:cs typeface="Calibri Light"/>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88C6E04-6881-E71A-DDFB-B2A994C96A76}"/>
              </a:ext>
            </a:extLst>
          </p:cNvPr>
          <p:cNvSpPr>
            <a:spLocks noGrp="1"/>
          </p:cNvSpPr>
          <p:nvPr>
            <p:ph idx="1"/>
          </p:nvPr>
        </p:nvSpPr>
        <p:spPr>
          <a:xfrm>
            <a:off x="1392667" y="2398957"/>
            <a:ext cx="9406666" cy="3526144"/>
          </a:xfrm>
        </p:spPr>
        <p:txBody>
          <a:bodyPr vert="horz" lIns="91440" tIns="45720" rIns="91440" bIns="45720" rtlCol="0">
            <a:normAutofit/>
          </a:bodyPr>
          <a:lstStyle/>
          <a:p>
            <a:r>
              <a:rPr lang="en-US" sz="2000">
                <a:solidFill>
                  <a:schemeClr val="bg1"/>
                </a:solidFill>
                <a:cs typeface="Calibri"/>
              </a:rPr>
              <a:t>Whistleblowing open source code (platform that has code on github that we can customize)</a:t>
            </a:r>
          </a:p>
          <a:p>
            <a:r>
              <a:rPr lang="en-US" sz="2000">
                <a:solidFill>
                  <a:schemeClr val="bg1"/>
                </a:solidFill>
                <a:cs typeface="Calibri"/>
              </a:rPr>
              <a:t>Data Visualization and Representation: </a:t>
            </a:r>
            <a:r>
              <a:rPr lang="en-US" sz="2000">
                <a:solidFill>
                  <a:schemeClr val="bg1"/>
                </a:solidFill>
                <a:ea typeface="+mn-lt"/>
                <a:cs typeface="+mn-lt"/>
                <a:hlinkClick r:id="rId2"/>
              </a:rPr>
              <a:t>https://github.com/javierluraschi/awesome-dataviz</a:t>
            </a:r>
            <a:r>
              <a:rPr lang="en-US" sz="2000">
                <a:solidFill>
                  <a:schemeClr val="bg1"/>
                </a:solidFill>
                <a:ea typeface="+mn-lt"/>
                <a:cs typeface="+mn-lt"/>
              </a:rPr>
              <a:t> </a:t>
            </a:r>
          </a:p>
          <a:p>
            <a:r>
              <a:rPr lang="en-US" sz="2000">
                <a:solidFill>
                  <a:schemeClr val="bg1"/>
                </a:solidFill>
                <a:cs typeface="Calibri"/>
              </a:rPr>
              <a:t>Geo mapping</a:t>
            </a:r>
            <a:endParaRPr lang="en-US" sz="2000">
              <a:solidFill>
                <a:schemeClr val="bg1"/>
              </a:solidFill>
              <a:ea typeface="Calibri"/>
              <a:cs typeface="Calibri"/>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7287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C6DCBFC-9C8B-6188-B2FB-EB985BC66A90}"/>
              </a:ext>
            </a:extLst>
          </p:cNvPr>
          <p:cNvSpPr>
            <a:spLocks noGrp="1"/>
          </p:cNvSpPr>
          <p:nvPr>
            <p:ph type="title"/>
          </p:nvPr>
        </p:nvSpPr>
        <p:spPr>
          <a:xfrm>
            <a:off x="838200" y="669925"/>
            <a:ext cx="4508946" cy="1325563"/>
          </a:xfrm>
        </p:spPr>
        <p:txBody>
          <a:bodyPr anchor="b">
            <a:normAutofit/>
          </a:bodyPr>
          <a:lstStyle/>
          <a:p>
            <a:r>
              <a:rPr lang="en-US">
                <a:solidFill>
                  <a:schemeClr val="bg1"/>
                </a:solidFill>
                <a:cs typeface="Calibri Light"/>
              </a:rPr>
              <a:t>Option 1</a:t>
            </a:r>
            <a:endParaRPr lang="en-US">
              <a:solidFill>
                <a:schemeClr val="bg1"/>
              </a:solidFill>
              <a:ea typeface="Calibri Light" panose="020F0302020204030204"/>
              <a:cs typeface="Calibri Light"/>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DECFAFA-2996-F612-CF8E-743387682DB4}"/>
              </a:ext>
            </a:extLst>
          </p:cNvPr>
          <p:cNvSpPr>
            <a:spLocks noGrp="1"/>
          </p:cNvSpPr>
          <p:nvPr>
            <p:ph idx="1"/>
          </p:nvPr>
        </p:nvSpPr>
        <p:spPr>
          <a:xfrm>
            <a:off x="1392667" y="2398957"/>
            <a:ext cx="9406666" cy="3526144"/>
          </a:xfrm>
        </p:spPr>
        <p:txBody>
          <a:bodyPr vert="horz" lIns="91440" tIns="45720" rIns="91440" bIns="45720" rtlCol="0" anchor="t">
            <a:normAutofit/>
          </a:bodyPr>
          <a:lstStyle/>
          <a:p>
            <a:r>
              <a:rPr lang="en-US" sz="2000">
                <a:solidFill>
                  <a:schemeClr val="bg1"/>
                </a:solidFill>
                <a:cs typeface="Calibri"/>
              </a:rPr>
              <a:t>Integrate platforms (using open-source code) for both Whistleblowing and data mapping and </a:t>
            </a:r>
            <a:r>
              <a:rPr lang="en-US" sz="2000" err="1">
                <a:solidFill>
                  <a:schemeClr val="bg1"/>
                </a:solidFill>
                <a:cs typeface="Calibri"/>
              </a:rPr>
              <a:t>represention</a:t>
            </a:r>
            <a:r>
              <a:rPr lang="en-US" sz="2000">
                <a:solidFill>
                  <a:schemeClr val="bg1"/>
                </a:solidFill>
                <a:cs typeface="Calibri"/>
              </a:rPr>
              <a:t>:</a:t>
            </a:r>
          </a:p>
          <a:p>
            <a:r>
              <a:rPr lang="en-US" sz="2000">
                <a:solidFill>
                  <a:schemeClr val="bg1"/>
                </a:solidFill>
                <a:cs typeface="Calibri"/>
              </a:rPr>
              <a:t>Whistle Blowing Backend: Global Leaks (in Python)</a:t>
            </a:r>
            <a:endParaRPr lang="en-US" sz="2000">
              <a:solidFill>
                <a:schemeClr val="bg1"/>
              </a:solidFill>
              <a:ea typeface="Calibri"/>
              <a:cs typeface="Calibri"/>
            </a:endParaRPr>
          </a:p>
          <a:p>
            <a:r>
              <a:rPr lang="en-US" sz="2000">
                <a:solidFill>
                  <a:schemeClr val="bg1"/>
                </a:solidFill>
                <a:cs typeface="Calibri"/>
              </a:rPr>
              <a:t>Geo mapping (in Frontend): Leaflet Library</a:t>
            </a:r>
            <a:endParaRPr lang="en-US" sz="2000">
              <a:solidFill>
                <a:schemeClr val="bg1"/>
              </a:solidFill>
              <a:ea typeface="Calibri"/>
              <a:cs typeface="Calibri"/>
            </a:endParaRPr>
          </a:p>
          <a:p>
            <a:r>
              <a:rPr lang="en-US" sz="2000">
                <a:solidFill>
                  <a:schemeClr val="bg1"/>
                </a:solidFill>
                <a:ea typeface="+mn-lt"/>
                <a:cs typeface="+mn-lt"/>
              </a:rPr>
              <a:t>Data Visualization: D3.js, Chart.js, or any other library.</a:t>
            </a:r>
          </a:p>
          <a:p>
            <a:pPr marL="0" indent="0">
              <a:buNone/>
            </a:pPr>
            <a:endParaRPr lang="en-US" sz="2000">
              <a:solidFill>
                <a:schemeClr val="bg1"/>
              </a:solidFill>
              <a:cs typeface="Calibri"/>
            </a:endParaRPr>
          </a:p>
          <a:p>
            <a:pPr marL="0" indent="0">
              <a:buNone/>
            </a:pPr>
            <a:endParaRPr lang="en-US" sz="2000">
              <a:solidFill>
                <a:schemeClr val="bg1"/>
              </a:solidFill>
              <a:cs typeface="Calibri"/>
            </a:endParaRPr>
          </a:p>
          <a:p>
            <a:endParaRPr lang="en-US" sz="2000">
              <a:solidFill>
                <a:schemeClr val="bg1"/>
              </a:solidFill>
              <a:cs typeface="Calibri"/>
            </a:endParaRPr>
          </a:p>
          <a:p>
            <a:pPr marL="0" indent="0">
              <a:buNone/>
            </a:pPr>
            <a:endParaRPr lang="en-US" sz="2000">
              <a:solidFill>
                <a:schemeClr val="bg1"/>
              </a:solidFill>
              <a:cs typeface="Calibri"/>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2805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5198353-C76C-7979-7EF8-2F53C539E956}"/>
              </a:ext>
            </a:extLst>
          </p:cNvPr>
          <p:cNvSpPr>
            <a:spLocks noGrp="1"/>
          </p:cNvSpPr>
          <p:nvPr>
            <p:ph type="title"/>
          </p:nvPr>
        </p:nvSpPr>
        <p:spPr>
          <a:xfrm>
            <a:off x="838200" y="669925"/>
            <a:ext cx="4508946" cy="1325563"/>
          </a:xfrm>
        </p:spPr>
        <p:txBody>
          <a:bodyPr anchor="b">
            <a:normAutofit/>
          </a:bodyPr>
          <a:lstStyle/>
          <a:p>
            <a:r>
              <a:rPr lang="en-US" sz="3400" err="1">
                <a:solidFill>
                  <a:schemeClr val="bg1"/>
                </a:solidFill>
                <a:ea typeface="Calibri Light"/>
                <a:cs typeface="Calibri Light"/>
              </a:rPr>
              <a:t>GlobalLeaks</a:t>
            </a:r>
            <a:r>
              <a:rPr lang="en-US" sz="3400">
                <a:solidFill>
                  <a:schemeClr val="bg1"/>
                </a:solidFill>
                <a:ea typeface="Calibri Light"/>
                <a:cs typeface="Calibri Light"/>
              </a:rPr>
              <a:t>: </a:t>
            </a:r>
            <a:r>
              <a:rPr lang="en-US" sz="3400" err="1">
                <a:solidFill>
                  <a:schemeClr val="bg1"/>
                </a:solidFill>
                <a:ea typeface="Calibri Light"/>
                <a:cs typeface="Calibri Light"/>
              </a:rPr>
              <a:t>WhistleBlowing</a:t>
            </a:r>
            <a:r>
              <a:rPr lang="en-US" sz="3400">
                <a:solidFill>
                  <a:schemeClr val="bg1"/>
                </a:solidFill>
                <a:ea typeface="Calibri Light"/>
                <a:cs typeface="Calibri Light"/>
              </a:rPr>
              <a:t> Platform</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7AC5013-F95D-5C60-9D5F-DEE51EA3E841}"/>
              </a:ext>
            </a:extLst>
          </p:cNvPr>
          <p:cNvSpPr>
            <a:spLocks noGrp="1"/>
          </p:cNvSpPr>
          <p:nvPr>
            <p:ph idx="1"/>
          </p:nvPr>
        </p:nvSpPr>
        <p:spPr>
          <a:xfrm>
            <a:off x="1172088" y="2198431"/>
            <a:ext cx="9406666" cy="3526144"/>
          </a:xfrm>
        </p:spPr>
        <p:txBody>
          <a:bodyPr vert="horz" lIns="91440" tIns="45720" rIns="91440" bIns="45720" rtlCol="0" anchor="t">
            <a:noAutofit/>
          </a:bodyPr>
          <a:lstStyle/>
          <a:p>
            <a:r>
              <a:rPr lang="en-US" sz="1800">
                <a:solidFill>
                  <a:schemeClr val="bg1"/>
                </a:solidFill>
                <a:ea typeface="+mn-lt"/>
                <a:cs typeface="+mn-lt"/>
              </a:rPr>
              <a:t>Entirely manageable from a web administration interface</a:t>
            </a:r>
          </a:p>
          <a:p>
            <a:r>
              <a:rPr lang="en-US" sz="1800">
                <a:solidFill>
                  <a:schemeClr val="bg1"/>
                </a:solidFill>
                <a:ea typeface="+mn-lt"/>
                <a:cs typeface="+mn-lt"/>
              </a:rPr>
              <a:t>Support for assigning and creating case management statuses</a:t>
            </a:r>
          </a:p>
          <a:p>
            <a:r>
              <a:rPr lang="en-US" sz="1800">
                <a:solidFill>
                  <a:schemeClr val="bg1"/>
                </a:solidFill>
                <a:ea typeface="+mn-lt"/>
                <a:cs typeface="+mn-lt"/>
              </a:rPr>
              <a:t>Let whistleblowers decide if and when to confidentially declare their identity</a:t>
            </a:r>
          </a:p>
          <a:p>
            <a:r>
              <a:rPr lang="en-US" sz="1800" b="1">
                <a:solidFill>
                  <a:schemeClr val="bg1"/>
                </a:solidFill>
                <a:ea typeface="+mn-lt"/>
                <a:cs typeface="+mn-lt"/>
              </a:rPr>
              <a:t>Customizable Questionnaires</a:t>
            </a:r>
            <a:r>
              <a:rPr lang="en-US" sz="1800">
                <a:solidFill>
                  <a:schemeClr val="bg1"/>
                </a:solidFill>
                <a:ea typeface="+mn-lt"/>
                <a:cs typeface="+mn-lt"/>
              </a:rPr>
              <a:t>: Whistleblowers respond to tailored questionnaires designed by the administrators of the </a:t>
            </a:r>
            <a:r>
              <a:rPr lang="en-US" sz="1800" err="1">
                <a:solidFill>
                  <a:schemeClr val="bg1"/>
                </a:solidFill>
                <a:ea typeface="+mn-lt"/>
                <a:cs typeface="+mn-lt"/>
              </a:rPr>
              <a:t>GlobalLeaks</a:t>
            </a:r>
            <a:r>
              <a:rPr lang="en-US" sz="1800">
                <a:solidFill>
                  <a:schemeClr val="bg1"/>
                </a:solidFill>
                <a:ea typeface="+mn-lt"/>
                <a:cs typeface="+mn-lt"/>
              </a:rPr>
              <a:t> instance, ensuring relevant information is collected securely.</a:t>
            </a:r>
          </a:p>
          <a:p>
            <a:r>
              <a:rPr lang="en-US" sz="1800">
                <a:solidFill>
                  <a:schemeClr val="bg1"/>
                </a:solidFill>
                <a:ea typeface="+mn-lt"/>
                <a:cs typeface="+mn-lt"/>
              </a:rPr>
              <a:t>Exchange multimedia files with whistleblower</a:t>
            </a:r>
          </a:p>
          <a:p>
            <a:r>
              <a:rPr lang="en-US" sz="1800">
                <a:solidFill>
                  <a:schemeClr val="bg1"/>
                </a:solidFill>
                <a:ea typeface="+mn-lt"/>
                <a:cs typeface="+mn-lt"/>
              </a:rPr>
              <a:t>Chat with whistleblower to discuss the report</a:t>
            </a:r>
          </a:p>
          <a:p>
            <a:r>
              <a:rPr lang="en-US" sz="1800">
                <a:solidFill>
                  <a:schemeClr val="bg1"/>
                </a:solidFill>
                <a:ea typeface="+mn-lt"/>
                <a:cs typeface="+mn-lt"/>
              </a:rPr>
              <a:t>Whistleblowing system statistics</a:t>
            </a:r>
          </a:p>
          <a:p>
            <a:r>
              <a:rPr lang="en-US" sz="1800">
                <a:solidFill>
                  <a:schemeClr val="bg1"/>
                </a:solidFill>
                <a:ea typeface="+mn-lt"/>
                <a:cs typeface="+mn-lt"/>
              </a:rPr>
              <a:t>Simple recipient interface for receiving and analyzing reports</a:t>
            </a:r>
          </a:p>
          <a:p>
            <a:r>
              <a:rPr lang="en-US" sz="1800">
                <a:solidFill>
                  <a:schemeClr val="bg1"/>
                </a:solidFill>
                <a:ea typeface="+mn-lt"/>
                <a:cs typeface="+mn-lt"/>
              </a:rPr>
              <a:t>Support for the categorization of the reports with labels</a:t>
            </a:r>
          </a:p>
          <a:p>
            <a:r>
              <a:rPr lang="en-US" sz="1800">
                <a:solidFill>
                  <a:schemeClr val="bg1"/>
                </a:solidFill>
                <a:ea typeface="+mn-lt"/>
                <a:cs typeface="+mn-lt"/>
              </a:rPr>
              <a:t>Support for the user search of report</a:t>
            </a:r>
            <a:endParaRPr lang="en-US" sz="1800">
              <a:solidFill>
                <a:schemeClr val="bg1"/>
              </a:solidFill>
              <a:cs typeface="Calibri"/>
            </a:endParaRPr>
          </a:p>
          <a:p>
            <a:endParaRPr lang="en-US" sz="1100">
              <a:solidFill>
                <a:schemeClr val="bg1"/>
              </a:solidFill>
              <a:cs typeface="Calibri"/>
            </a:endParaRPr>
          </a:p>
          <a:p>
            <a:endParaRPr lang="en-US" sz="1100">
              <a:solidFill>
                <a:schemeClr val="bg1"/>
              </a:solidFill>
              <a:ea typeface="Calibri"/>
              <a:cs typeface="Calibri"/>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6765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AC39-55D3-FF67-ECC9-361DCDB8A438}"/>
              </a:ext>
            </a:extLst>
          </p:cNvPr>
          <p:cNvSpPr>
            <a:spLocks noGrp="1"/>
          </p:cNvSpPr>
          <p:nvPr>
            <p:ph type="title"/>
          </p:nvPr>
        </p:nvSpPr>
        <p:spPr/>
        <p:txBody>
          <a:bodyPr/>
          <a:lstStyle/>
          <a:p>
            <a:r>
              <a:rPr lang="en-US">
                <a:ea typeface="Calibri Light"/>
                <a:cs typeface="Calibri Light"/>
              </a:rPr>
              <a:t>User Role Accounts in Global Leaks:</a:t>
            </a:r>
            <a:br>
              <a:rPr lang="en-US">
                <a:ea typeface="Calibri Light"/>
                <a:cs typeface="Calibri Light"/>
              </a:rPr>
            </a:br>
            <a:endParaRPr lang="en-US"/>
          </a:p>
        </p:txBody>
      </p:sp>
      <p:sp>
        <p:nvSpPr>
          <p:cNvPr id="3" name="Content Placeholder 2">
            <a:extLst>
              <a:ext uri="{FF2B5EF4-FFF2-40B4-BE49-F238E27FC236}">
                <a16:creationId xmlns:a16="http://schemas.microsoft.com/office/drawing/2014/main" id="{4F387F03-3116-9AF0-CB7C-0A26665E3A46}"/>
              </a:ext>
            </a:extLst>
          </p:cNvPr>
          <p:cNvSpPr>
            <a:spLocks noGrp="1"/>
          </p:cNvSpPr>
          <p:nvPr>
            <p:ph idx="1"/>
          </p:nvPr>
        </p:nvSpPr>
        <p:spPr/>
        <p:txBody>
          <a:bodyPr vert="horz" lIns="91440" tIns="45720" rIns="91440" bIns="45720" rtlCol="0" anchor="t">
            <a:normAutofit fontScale="92500"/>
          </a:bodyPr>
          <a:lstStyle/>
          <a:p>
            <a:pPr marL="0" indent="0">
              <a:buNone/>
            </a:pPr>
            <a:r>
              <a:rPr lang="en-US" sz="3000" b="1">
                <a:ea typeface="+mn-lt"/>
                <a:cs typeface="+mn-lt"/>
              </a:rPr>
              <a:t>Whistleblower Account</a:t>
            </a:r>
          </a:p>
          <a:p>
            <a:r>
              <a:rPr lang="en-US">
                <a:ea typeface="+mn-lt"/>
                <a:cs typeface="+mn-lt"/>
              </a:rPr>
              <a:t>Can submit information anonymously, no need to create an account.</a:t>
            </a:r>
            <a:endParaRPr lang="en-US">
              <a:ea typeface="Calibri" panose="020F0502020204030204"/>
              <a:cs typeface="Calibri" panose="020F0502020204030204"/>
            </a:endParaRPr>
          </a:p>
          <a:p>
            <a:r>
              <a:rPr lang="en-US">
                <a:ea typeface="+mn-lt"/>
                <a:cs typeface="+mn-lt"/>
              </a:rPr>
              <a:t> </a:t>
            </a:r>
            <a:r>
              <a:rPr lang="en-US" err="1">
                <a:ea typeface="+mn-lt"/>
                <a:cs typeface="+mn-lt"/>
              </a:rPr>
              <a:t>GlobalLeaks</a:t>
            </a:r>
            <a:r>
              <a:rPr lang="en-US">
                <a:ea typeface="+mn-lt"/>
                <a:cs typeface="+mn-lt"/>
              </a:rPr>
              <a:t> provides a unique identifier (receipt) to the whistleblower after submission, which can be used to access feedback or follow up on their report.</a:t>
            </a:r>
          </a:p>
          <a:p>
            <a:r>
              <a:rPr lang="en-US" b="1">
                <a:ea typeface="+mn-lt"/>
                <a:cs typeface="+mn-lt"/>
              </a:rPr>
              <a:t>Secure Communication</a:t>
            </a:r>
            <a:r>
              <a:rPr lang="en-US">
                <a:ea typeface="+mn-lt"/>
                <a:cs typeface="+mn-lt"/>
              </a:rPr>
              <a:t>: The platform offers a secure and encrypted channel for whistleblowers to communicate with the recipients (e.g., journalists, NGOs, law enforcement) without revealing their identity.</a:t>
            </a:r>
          </a:p>
          <a:p>
            <a:r>
              <a:rPr lang="en-US" b="1">
                <a:ea typeface="+mn-lt"/>
                <a:cs typeface="+mn-lt"/>
              </a:rPr>
              <a:t>Customizable Questionnaires</a:t>
            </a:r>
            <a:r>
              <a:rPr lang="en-US">
                <a:ea typeface="+mn-lt"/>
                <a:cs typeface="+mn-lt"/>
              </a:rPr>
              <a:t>: Whistleblowers respond to tailored questionnaires designed by the administrators of the </a:t>
            </a:r>
            <a:r>
              <a:rPr lang="en-US" err="1">
                <a:ea typeface="+mn-lt"/>
                <a:cs typeface="+mn-lt"/>
              </a:rPr>
              <a:t>GlobalLeaks</a:t>
            </a:r>
            <a:r>
              <a:rPr lang="en-US">
                <a:ea typeface="+mn-lt"/>
                <a:cs typeface="+mn-lt"/>
              </a:rPr>
              <a:t> instance.</a:t>
            </a:r>
          </a:p>
          <a:p>
            <a:endParaRPr lang="en-US">
              <a:ea typeface="Calibri" panose="020F0502020204030204"/>
              <a:cs typeface="Calibri" panose="020F0502020204030204"/>
            </a:endParaRPr>
          </a:p>
        </p:txBody>
      </p:sp>
    </p:spTree>
    <p:extLst>
      <p:ext uri="{BB962C8B-B14F-4D97-AF65-F5344CB8AC3E}">
        <p14:creationId xmlns:p14="http://schemas.microsoft.com/office/powerpoint/2010/main" val="2400783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B37D64-954E-10CC-F6C0-1F080EA923E7}"/>
              </a:ext>
            </a:extLst>
          </p:cNvPr>
          <p:cNvSpPr>
            <a:spLocks noGrp="1"/>
          </p:cNvSpPr>
          <p:nvPr>
            <p:ph idx="1"/>
          </p:nvPr>
        </p:nvSpPr>
        <p:spPr>
          <a:xfrm>
            <a:off x="663146" y="981247"/>
            <a:ext cx="10515600" cy="4351338"/>
          </a:xfrm>
        </p:spPr>
        <p:txBody>
          <a:bodyPr vert="horz" lIns="91440" tIns="45720" rIns="91440" bIns="45720" rtlCol="0" anchor="t">
            <a:noAutofit/>
          </a:bodyPr>
          <a:lstStyle/>
          <a:p>
            <a:pPr marL="0" indent="0">
              <a:buNone/>
            </a:pPr>
            <a:r>
              <a:rPr lang="en-US" b="1"/>
              <a:t>Recipient Accounts</a:t>
            </a:r>
            <a:endParaRPr lang="en-US">
              <a:ea typeface="Calibri" panose="020F0502020204030204"/>
              <a:cs typeface="Calibri" panose="020F0502020204030204"/>
            </a:endParaRPr>
          </a:p>
          <a:p>
            <a:r>
              <a:rPr lang="en-US">
                <a:ea typeface="+mn-lt"/>
                <a:cs typeface="+mn-lt"/>
              </a:rPr>
              <a:t>Individuals or organizations (Journalists, NGOs,…) receiving the information (recipients) have accounts with permissions to access, manage, and act upon the submissions. </a:t>
            </a:r>
          </a:p>
          <a:p>
            <a:r>
              <a:rPr lang="en-US" b="1">
                <a:ea typeface="+mn-lt"/>
                <a:cs typeface="+mn-lt"/>
              </a:rPr>
              <a:t>Secure Viewing and Management</a:t>
            </a:r>
            <a:r>
              <a:rPr lang="en-US">
                <a:ea typeface="+mn-lt"/>
                <a:cs typeface="+mn-lt"/>
              </a:rPr>
              <a:t>: Recipients can view submissions, interact with whistleblowers (while maintaining their anonymity), and manage cases within a secure environment.</a:t>
            </a:r>
            <a:endParaRPr lang="en-US"/>
          </a:p>
          <a:p>
            <a:r>
              <a:rPr lang="en-US" b="1">
                <a:ea typeface="+mn-lt"/>
                <a:cs typeface="+mn-lt"/>
              </a:rPr>
              <a:t>Notification and Workflow Features</a:t>
            </a:r>
            <a:r>
              <a:rPr lang="en-US">
                <a:ea typeface="+mn-lt"/>
                <a:cs typeface="+mn-lt"/>
              </a:rPr>
              <a:t>: Recipients receive notifications about new submissions and can use the platform’s features to organize the investigation process.</a:t>
            </a:r>
          </a:p>
          <a:p>
            <a:endParaRPr lang="en-US">
              <a:ea typeface="Calibri"/>
              <a:cs typeface="Calibri"/>
            </a:endParaRPr>
          </a:p>
        </p:txBody>
      </p:sp>
    </p:spTree>
    <p:extLst>
      <p:ext uri="{BB962C8B-B14F-4D97-AF65-F5344CB8AC3E}">
        <p14:creationId xmlns:p14="http://schemas.microsoft.com/office/powerpoint/2010/main" val="405664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2" name="Title 1">
            <a:extLst>
              <a:ext uri="{FF2B5EF4-FFF2-40B4-BE49-F238E27FC236}">
                <a16:creationId xmlns:a16="http://schemas.microsoft.com/office/drawing/2014/main" id="{AFE85525-E990-550C-A509-DF45B7A34C9F}"/>
              </a:ext>
            </a:extLst>
          </p:cNvPr>
          <p:cNvSpPr>
            <a:spLocks noGrp="1"/>
          </p:cNvSpPr>
          <p:nvPr>
            <p:ph type="title"/>
          </p:nvPr>
        </p:nvSpPr>
        <p:spPr>
          <a:xfrm>
            <a:off x="1932903" y="949325"/>
            <a:ext cx="8071706" cy="2387600"/>
          </a:xfrm>
        </p:spPr>
        <p:txBody>
          <a:bodyPr vert="horz" lIns="91440" tIns="45720" rIns="91440" bIns="45720" rtlCol="0" anchor="b">
            <a:normAutofit/>
          </a:bodyPr>
          <a:lstStyle/>
          <a:p>
            <a:r>
              <a:rPr lang="en-US" sz="6600">
                <a:solidFill>
                  <a:schemeClr val="bg1"/>
                </a:solidFill>
                <a:ea typeface="Calibri Light"/>
                <a:cs typeface="Calibri Light"/>
              </a:rPr>
              <a:t>User Roles</a:t>
            </a:r>
            <a:endParaRPr lang="en-US" sz="6600" kern="1200">
              <a:solidFill>
                <a:schemeClr val="bg1"/>
              </a:solidFill>
              <a:latin typeface="+mj-lt"/>
              <a:ea typeface="Calibri Light"/>
              <a:cs typeface="Calibri Light"/>
            </a:endParaRPr>
          </a:p>
        </p:txBody>
      </p:sp>
      <p:cxnSp>
        <p:nvCxnSpPr>
          <p:cNvPr id="9" name="Straight Connector 8">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330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F5D37C-6C29-1A7C-0B70-4846AE7C00F0}"/>
              </a:ext>
            </a:extLst>
          </p:cNvPr>
          <p:cNvSpPr>
            <a:spLocks noGrp="1"/>
          </p:cNvSpPr>
          <p:nvPr>
            <p:ph idx="1"/>
          </p:nvPr>
        </p:nvSpPr>
        <p:spPr>
          <a:xfrm>
            <a:off x="745524" y="1176895"/>
            <a:ext cx="10515600" cy="4351338"/>
          </a:xfrm>
        </p:spPr>
        <p:txBody>
          <a:bodyPr vert="horz" lIns="91440" tIns="45720" rIns="91440" bIns="45720" rtlCol="0" anchor="t">
            <a:normAutofit/>
          </a:bodyPr>
          <a:lstStyle/>
          <a:p>
            <a:pPr marL="0" indent="0">
              <a:buNone/>
            </a:pPr>
            <a:r>
              <a:rPr lang="en-US" b="1"/>
              <a:t>Administrator Accounts</a:t>
            </a:r>
            <a:endParaRPr lang="en-US">
              <a:ea typeface="Calibri" panose="020F0502020204030204"/>
              <a:cs typeface="Calibri" panose="020F0502020204030204"/>
            </a:endParaRPr>
          </a:p>
          <a:p>
            <a:r>
              <a:rPr lang="en-US" b="1">
                <a:ea typeface="+mn-lt"/>
                <a:cs typeface="+mn-lt"/>
              </a:rPr>
              <a:t>Platform Configuration</a:t>
            </a:r>
            <a:r>
              <a:rPr lang="en-US">
                <a:ea typeface="+mn-lt"/>
                <a:cs typeface="+mn-lt"/>
              </a:rPr>
              <a:t>: Administrators have the authority to set up the questionnaires, manage user accounts, and adjust security settings.</a:t>
            </a:r>
          </a:p>
          <a:p>
            <a:r>
              <a:rPr lang="en-US" b="1">
                <a:ea typeface="+mn-lt"/>
                <a:cs typeface="+mn-lt"/>
              </a:rPr>
              <a:t>User Management</a:t>
            </a:r>
            <a:r>
              <a:rPr lang="en-US">
                <a:ea typeface="+mn-lt"/>
                <a:cs typeface="+mn-lt"/>
              </a:rPr>
              <a:t>: This includes creating and managing recipient accounts, defining roles, and permissions, and possibly auditing actions for security and compliance purposes.</a:t>
            </a:r>
          </a:p>
          <a:p>
            <a:r>
              <a:rPr lang="en-US">
                <a:ea typeface="+mn-lt"/>
                <a:cs typeface="+mn-lt"/>
              </a:rPr>
              <a:t>Administrator roles are often assigned by the organization or entity that sets up the </a:t>
            </a:r>
            <a:r>
              <a:rPr lang="en-US" err="1">
                <a:ea typeface="+mn-lt"/>
                <a:cs typeface="+mn-lt"/>
              </a:rPr>
              <a:t>GlobalLeaks</a:t>
            </a:r>
            <a:r>
              <a:rPr lang="en-US">
                <a:ea typeface="+mn-lt"/>
                <a:cs typeface="+mn-lt"/>
              </a:rPr>
              <a:t> instance. This could be a media outlet, a non-profit organization</a:t>
            </a:r>
          </a:p>
          <a:p>
            <a:pPr marL="0" indent="0">
              <a:buNone/>
            </a:pPr>
            <a:endParaRPr lang="en-US">
              <a:ea typeface="Calibri"/>
              <a:cs typeface="Calibri"/>
            </a:endParaRPr>
          </a:p>
          <a:p>
            <a:endParaRPr lang="en-US">
              <a:ea typeface="Calibri"/>
              <a:cs typeface="Calibri"/>
            </a:endParaRPr>
          </a:p>
        </p:txBody>
      </p:sp>
    </p:spTree>
    <p:extLst>
      <p:ext uri="{BB962C8B-B14F-4D97-AF65-F5344CB8AC3E}">
        <p14:creationId xmlns:p14="http://schemas.microsoft.com/office/powerpoint/2010/main" val="654066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61AF017-741B-4CC0-B7C2-C9B94E5B8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2A542E6-1924-4FE2-89D1-3CB19468C1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5" name="Rectangle 24">
              <a:extLst>
                <a:ext uri="{FF2B5EF4-FFF2-40B4-BE49-F238E27FC236}">
                  <a16:creationId xmlns:a16="http://schemas.microsoft.com/office/drawing/2014/main" id="{1F353183-2147-472B-AD7D-4A085FF6A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AA42C8-A082-4DFD-A5F3-FC9EF825B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5FC9E5C3-B8DC-4532-8C1F-4D5331C64C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863975" y="-12"/>
            <a:ext cx="8328026" cy="685799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pic>
        <p:nvPicPr>
          <p:cNvPr id="6" name="Picture 5" descr="A screenshot of a computer&#10;&#10;Description automatically generated">
            <a:extLst>
              <a:ext uri="{FF2B5EF4-FFF2-40B4-BE49-F238E27FC236}">
                <a16:creationId xmlns:a16="http://schemas.microsoft.com/office/drawing/2014/main" id="{1D9C6BD0-2C8E-F1C0-1076-3D296EC4E432}"/>
              </a:ext>
            </a:extLst>
          </p:cNvPr>
          <p:cNvPicPr>
            <a:picLocks noChangeAspect="1"/>
          </p:cNvPicPr>
          <p:nvPr/>
        </p:nvPicPr>
        <p:blipFill rotWithShape="1">
          <a:blip r:embed="rId2"/>
          <a:srcRect r="112" b="-1"/>
          <a:stretch/>
        </p:blipFill>
        <p:spPr>
          <a:xfrm>
            <a:off x="550862" y="3672548"/>
            <a:ext cx="5256213" cy="2790000"/>
          </a:xfrm>
          <a:prstGeom prst="rect">
            <a:avLst/>
          </a:prstGeom>
          <a:effectLst>
            <a:outerShdw blurRad="508000" dist="101600" dir="5400000" algn="tl" rotWithShape="0">
              <a:prstClr val="black">
                <a:alpha val="10000"/>
              </a:prstClr>
            </a:outerShdw>
          </a:effectLst>
        </p:spPr>
      </p:pic>
      <p:sp>
        <p:nvSpPr>
          <p:cNvPr id="3" name="Content Placeholder 2">
            <a:extLst>
              <a:ext uri="{FF2B5EF4-FFF2-40B4-BE49-F238E27FC236}">
                <a16:creationId xmlns:a16="http://schemas.microsoft.com/office/drawing/2014/main" id="{54BAAC63-10B3-8C03-5A42-754BA7047E0F}"/>
              </a:ext>
            </a:extLst>
          </p:cNvPr>
          <p:cNvSpPr>
            <a:spLocks noGrp="1"/>
          </p:cNvSpPr>
          <p:nvPr>
            <p:ph idx="1"/>
          </p:nvPr>
        </p:nvSpPr>
        <p:spPr>
          <a:xfrm>
            <a:off x="6383338" y="2059200"/>
            <a:ext cx="5256214" cy="4276786"/>
          </a:xfrm>
        </p:spPr>
        <p:txBody>
          <a:bodyPr vert="horz" lIns="91440" tIns="45720" rIns="91440" bIns="45720" rtlCol="0" anchor="t">
            <a:normAutofit/>
          </a:bodyPr>
          <a:lstStyle/>
          <a:p>
            <a:pPr marL="0" indent="0">
              <a:buNone/>
            </a:pPr>
            <a:endParaRPr lang="en-US" sz="1700">
              <a:solidFill>
                <a:schemeClr val="tx1">
                  <a:alpha val="60000"/>
                </a:schemeClr>
              </a:solidFill>
              <a:ea typeface="+mn-lt"/>
              <a:cs typeface="+mn-lt"/>
            </a:endParaRPr>
          </a:p>
          <a:p>
            <a:pPr marL="0" indent="0">
              <a:buNone/>
            </a:pPr>
            <a:br>
              <a:rPr lang="en-US" sz="1700">
                <a:ea typeface="Calibri"/>
                <a:cs typeface="Calibri"/>
              </a:rPr>
            </a:br>
            <a:r>
              <a:rPr lang="en-US" sz="1700" b="1">
                <a:solidFill>
                  <a:schemeClr val="tx1">
                    <a:alpha val="60000"/>
                  </a:schemeClr>
                </a:solidFill>
                <a:ea typeface="Calibri"/>
                <a:cs typeface="Calibri"/>
              </a:rPr>
              <a:t>1)</a:t>
            </a:r>
            <a:r>
              <a:rPr lang="en-US" sz="1700">
                <a:solidFill>
                  <a:schemeClr val="tx1">
                    <a:alpha val="60000"/>
                  </a:schemeClr>
                </a:solidFill>
                <a:ea typeface="Calibri"/>
                <a:cs typeface="Calibri"/>
              </a:rPr>
              <a:t> </a:t>
            </a:r>
            <a:r>
              <a:rPr lang="en-US" sz="1700" b="1">
                <a:solidFill>
                  <a:schemeClr val="tx1">
                    <a:alpha val="60000"/>
                  </a:schemeClr>
                </a:solidFill>
                <a:ea typeface="Calibri"/>
                <a:cs typeface="Calibri"/>
              </a:rPr>
              <a:t>Security in Global Leaks</a:t>
            </a:r>
            <a:br>
              <a:rPr lang="en-US" sz="1700">
                <a:ea typeface="Calibri"/>
                <a:cs typeface="Calibri"/>
              </a:rPr>
            </a:br>
            <a:r>
              <a:rPr lang="en-US" sz="1700">
                <a:solidFill>
                  <a:schemeClr val="tx1">
                    <a:alpha val="60000"/>
                  </a:schemeClr>
                </a:solidFill>
                <a:ea typeface="Calibri"/>
                <a:cs typeface="Calibri"/>
              </a:rPr>
              <a:t>Authentication, password security, web application security (sessions, cookies, XRSF prevention), data encryption, database security, secure file management, etc... \</a:t>
            </a:r>
          </a:p>
          <a:p>
            <a:endParaRPr lang="en-US" sz="1700">
              <a:solidFill>
                <a:schemeClr val="tx1">
                  <a:alpha val="60000"/>
                </a:schemeClr>
              </a:solidFill>
              <a:ea typeface="Calibri"/>
              <a:cs typeface="Calibri"/>
            </a:endParaRPr>
          </a:p>
          <a:p>
            <a:endParaRPr lang="en-US" sz="1700">
              <a:solidFill>
                <a:schemeClr val="tx1">
                  <a:alpha val="60000"/>
                </a:schemeClr>
              </a:solidFill>
              <a:ea typeface="Calibri"/>
              <a:cs typeface="Calibri"/>
            </a:endParaRPr>
          </a:p>
          <a:p>
            <a:endParaRPr lang="en-US" sz="1700">
              <a:solidFill>
                <a:schemeClr val="tx1">
                  <a:alpha val="60000"/>
                </a:schemeClr>
              </a:solidFill>
              <a:ea typeface="Calibri"/>
              <a:cs typeface="Calibri"/>
            </a:endParaRPr>
          </a:p>
          <a:p>
            <a:endParaRPr lang="en-US" sz="1700">
              <a:solidFill>
                <a:schemeClr val="tx1">
                  <a:alpha val="60000"/>
                </a:schemeClr>
              </a:solidFill>
              <a:ea typeface="Calibri"/>
              <a:cs typeface="Calibri"/>
            </a:endParaRPr>
          </a:p>
          <a:p>
            <a:pPr marL="0" indent="0">
              <a:buNone/>
            </a:pPr>
            <a:r>
              <a:rPr lang="en-US" sz="1700" b="1">
                <a:solidFill>
                  <a:schemeClr val="tx1">
                    <a:alpha val="60000"/>
                  </a:schemeClr>
                </a:solidFill>
                <a:ea typeface="Calibri"/>
                <a:cs typeface="Calibri"/>
              </a:rPr>
              <a:t>2) User Documentation</a:t>
            </a:r>
            <a:endParaRPr lang="en-US" sz="1700" b="1">
              <a:solidFill>
                <a:srgbClr val="000000">
                  <a:alpha val="60000"/>
                </a:srgbClr>
              </a:solidFill>
              <a:ea typeface="Calibri"/>
              <a:cs typeface="Calibri"/>
            </a:endParaRPr>
          </a:p>
          <a:p>
            <a:pPr marL="0" indent="0">
              <a:buNone/>
            </a:pPr>
            <a:r>
              <a:rPr lang="en-US" sz="1700" b="1">
                <a:solidFill>
                  <a:schemeClr val="tx1">
                    <a:alpha val="60000"/>
                  </a:schemeClr>
                </a:solidFill>
                <a:ea typeface="Calibri"/>
                <a:cs typeface="Calibri"/>
              </a:rPr>
              <a:t> </a:t>
            </a:r>
            <a:r>
              <a:rPr lang="en-US" sz="1700">
                <a:solidFill>
                  <a:schemeClr val="tx1">
                    <a:alpha val="60000"/>
                  </a:schemeClr>
                </a:solidFill>
                <a:ea typeface="+mn-lt"/>
                <a:cs typeface="+mn-lt"/>
              </a:rPr>
              <a:t>https://docs.globaleaks.org/en/main/user/index.html </a:t>
            </a:r>
            <a:endParaRPr lang="en-US" sz="1700" b="1">
              <a:solidFill>
                <a:schemeClr val="tx1">
                  <a:alpha val="60000"/>
                </a:schemeClr>
              </a:solidFill>
              <a:ea typeface="+mn-lt"/>
              <a:cs typeface="+mn-lt"/>
            </a:endParaRPr>
          </a:p>
          <a:p>
            <a:pPr marL="0" indent="0">
              <a:buNone/>
            </a:pPr>
            <a:endParaRPr lang="en-US" sz="1700" b="1">
              <a:solidFill>
                <a:schemeClr val="tx1">
                  <a:alpha val="60000"/>
                </a:schemeClr>
              </a:solidFill>
              <a:ea typeface="Calibri"/>
              <a:cs typeface="Calibri"/>
            </a:endParaRPr>
          </a:p>
        </p:txBody>
      </p:sp>
      <p:pic>
        <p:nvPicPr>
          <p:cNvPr id="4" name="Picture 3" descr="A screenshot of a computer&#10;&#10;Description automatically generated">
            <a:extLst>
              <a:ext uri="{FF2B5EF4-FFF2-40B4-BE49-F238E27FC236}">
                <a16:creationId xmlns:a16="http://schemas.microsoft.com/office/drawing/2014/main" id="{43E5886E-14E7-B2A9-3578-BC96A71ACBCF}"/>
              </a:ext>
            </a:extLst>
          </p:cNvPr>
          <p:cNvPicPr>
            <a:picLocks noChangeAspect="1"/>
          </p:cNvPicPr>
          <p:nvPr/>
        </p:nvPicPr>
        <p:blipFill rotWithShape="1">
          <a:blip r:embed="rId3"/>
          <a:srcRect t="712" r="-2" b="198"/>
          <a:stretch/>
        </p:blipFill>
        <p:spPr>
          <a:xfrm>
            <a:off x="550862" y="397656"/>
            <a:ext cx="5256000" cy="2790000"/>
          </a:xfrm>
          <a:prstGeom prst="rect">
            <a:avLst/>
          </a:prstGeom>
          <a:effectLst>
            <a:outerShdw blurRad="508000" dist="101600" dir="5400000" algn="tl" rotWithShape="0">
              <a:prstClr val="black">
                <a:alpha val="10000"/>
              </a:prstClr>
            </a:outerShdw>
          </a:effectLst>
        </p:spPr>
      </p:pic>
    </p:spTree>
    <p:extLst>
      <p:ext uri="{BB962C8B-B14F-4D97-AF65-F5344CB8AC3E}">
        <p14:creationId xmlns:p14="http://schemas.microsoft.com/office/powerpoint/2010/main" val="4260171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0E0FDD93-90C2-A858-1953-F11601CFBE3D}"/>
              </a:ext>
            </a:extLst>
          </p:cNvPr>
          <p:cNvPicPr>
            <a:picLocks noGrp="1" noChangeAspect="1"/>
          </p:cNvPicPr>
          <p:nvPr>
            <p:ph idx="1"/>
          </p:nvPr>
        </p:nvPicPr>
        <p:blipFill>
          <a:blip r:embed="rId2"/>
          <a:stretch>
            <a:fillRect/>
          </a:stretch>
        </p:blipFill>
        <p:spPr>
          <a:xfrm>
            <a:off x="4748911" y="406481"/>
            <a:ext cx="2847975" cy="2254104"/>
          </a:xfrm>
        </p:spPr>
      </p:pic>
      <p:pic>
        <p:nvPicPr>
          <p:cNvPr id="5" name="Picture 4" descr="A screenshot of a computer program&#10;&#10;Description automatically generated">
            <a:extLst>
              <a:ext uri="{FF2B5EF4-FFF2-40B4-BE49-F238E27FC236}">
                <a16:creationId xmlns:a16="http://schemas.microsoft.com/office/drawing/2014/main" id="{7F74FBB4-4B95-21F2-CB51-009F38E0EAC8}"/>
              </a:ext>
            </a:extLst>
          </p:cNvPr>
          <p:cNvPicPr>
            <a:picLocks noChangeAspect="1"/>
          </p:cNvPicPr>
          <p:nvPr/>
        </p:nvPicPr>
        <p:blipFill>
          <a:blip r:embed="rId3"/>
          <a:stretch>
            <a:fillRect/>
          </a:stretch>
        </p:blipFill>
        <p:spPr>
          <a:xfrm>
            <a:off x="451301" y="408229"/>
            <a:ext cx="2876550" cy="2257425"/>
          </a:xfrm>
          <a:prstGeom prst="rect">
            <a:avLst/>
          </a:prstGeom>
        </p:spPr>
      </p:pic>
      <p:pic>
        <p:nvPicPr>
          <p:cNvPr id="6" name="Picture 5" descr="A close up of text&#10;&#10;Description automatically generated">
            <a:extLst>
              <a:ext uri="{FF2B5EF4-FFF2-40B4-BE49-F238E27FC236}">
                <a16:creationId xmlns:a16="http://schemas.microsoft.com/office/drawing/2014/main" id="{A475802B-4490-E374-59D3-787670E5718A}"/>
              </a:ext>
            </a:extLst>
          </p:cNvPr>
          <p:cNvPicPr>
            <a:picLocks noChangeAspect="1"/>
          </p:cNvPicPr>
          <p:nvPr/>
        </p:nvPicPr>
        <p:blipFill>
          <a:blip r:embed="rId4"/>
          <a:stretch>
            <a:fillRect/>
          </a:stretch>
        </p:blipFill>
        <p:spPr>
          <a:xfrm>
            <a:off x="526452" y="3106243"/>
            <a:ext cx="2847975" cy="1337606"/>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7D018991-1942-B3E7-B5C2-FE7F53E00B5C}"/>
              </a:ext>
            </a:extLst>
          </p:cNvPr>
          <p:cNvPicPr>
            <a:picLocks noChangeAspect="1"/>
          </p:cNvPicPr>
          <p:nvPr/>
        </p:nvPicPr>
        <p:blipFill>
          <a:blip r:embed="rId5"/>
          <a:stretch>
            <a:fillRect/>
          </a:stretch>
        </p:blipFill>
        <p:spPr>
          <a:xfrm>
            <a:off x="4750835" y="3103315"/>
            <a:ext cx="2858113" cy="1343461"/>
          </a:xfrm>
          <a:prstGeom prst="rect">
            <a:avLst/>
          </a:prstGeom>
        </p:spPr>
      </p:pic>
      <p:sp>
        <p:nvSpPr>
          <p:cNvPr id="10" name="TextBox 9">
            <a:extLst>
              <a:ext uri="{FF2B5EF4-FFF2-40B4-BE49-F238E27FC236}">
                <a16:creationId xmlns:a16="http://schemas.microsoft.com/office/drawing/2014/main" id="{88905982-AB8E-C587-0C27-F839645020A9}"/>
              </a:ext>
            </a:extLst>
          </p:cNvPr>
          <p:cNvSpPr txBox="1"/>
          <p:nvPr/>
        </p:nvSpPr>
        <p:spPr>
          <a:xfrm>
            <a:off x="529826" y="4729440"/>
            <a:ext cx="625678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ea typeface="+mn-lt"/>
                <a:cs typeface="+mn-lt"/>
                <a:hlinkClick r:id="rId6"/>
              </a:rPr>
              <a:t>https://docs.globaleaks.org/en/main/user/Whistleblower.html</a:t>
            </a:r>
            <a:r>
              <a:rPr lang="en-US" sz="1200">
                <a:ea typeface="+mn-lt"/>
                <a:cs typeface="+mn-lt"/>
              </a:rPr>
              <a:t> </a:t>
            </a:r>
            <a:endParaRPr lang="en-US" sz="1200"/>
          </a:p>
        </p:txBody>
      </p:sp>
    </p:spTree>
    <p:extLst>
      <p:ext uri="{BB962C8B-B14F-4D97-AF65-F5344CB8AC3E}">
        <p14:creationId xmlns:p14="http://schemas.microsoft.com/office/powerpoint/2010/main" val="2127744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0DA6B7-D6E2-EBB6-EF77-2AE178A3353F}"/>
              </a:ext>
            </a:extLst>
          </p:cNvPr>
          <p:cNvSpPr>
            <a:spLocks noGrp="1"/>
          </p:cNvSpPr>
          <p:nvPr>
            <p:ph idx="1"/>
          </p:nvPr>
        </p:nvSpPr>
        <p:spPr>
          <a:xfrm>
            <a:off x="195044" y="560286"/>
            <a:ext cx="10515600" cy="4351338"/>
          </a:xfrm>
        </p:spPr>
        <p:txBody>
          <a:bodyPr vert="horz" lIns="91440" tIns="45720" rIns="91440" bIns="45720" rtlCol="0" anchor="t">
            <a:normAutofit/>
          </a:bodyPr>
          <a:lstStyle/>
          <a:p>
            <a:pPr marL="0" indent="0">
              <a:buNone/>
            </a:pPr>
            <a:r>
              <a:rPr lang="en-US" sz="1800" b="1">
                <a:ea typeface="Calibri"/>
                <a:cs typeface="Calibri"/>
              </a:rPr>
              <a:t>3) Developer Documentation</a:t>
            </a:r>
            <a:endParaRPr lang="en-US"/>
          </a:p>
          <a:p>
            <a:r>
              <a:rPr lang="en-US" sz="1700">
                <a:ea typeface="Calibri"/>
                <a:cs typeface="Calibri"/>
                <a:hlinkClick r:id="rId2"/>
              </a:rPr>
              <a:t>Developer Documentation — GlobaLeaks 4.14.8 documentation</a:t>
            </a:r>
            <a:endParaRPr lang="en-US" sz="1700">
              <a:ea typeface="Calibri"/>
              <a:cs typeface="Calibri"/>
            </a:endParaRPr>
          </a:p>
          <a:p>
            <a:endParaRPr lang="en-US" sz="1700">
              <a:ea typeface="Calibri"/>
              <a:cs typeface="Calibri"/>
            </a:endParaRPr>
          </a:p>
          <a:p>
            <a:pPr marL="0" indent="0">
              <a:buNone/>
            </a:pPr>
            <a:r>
              <a:rPr lang="en-US" sz="1800" b="1">
                <a:ea typeface="Calibri"/>
                <a:cs typeface="Calibri"/>
              </a:rPr>
              <a:t> </a:t>
            </a:r>
          </a:p>
        </p:txBody>
      </p:sp>
      <p:pic>
        <p:nvPicPr>
          <p:cNvPr id="4" name="Picture 3" descr="A screenshot of a computer&#10;&#10;Description automatically generated">
            <a:extLst>
              <a:ext uri="{FF2B5EF4-FFF2-40B4-BE49-F238E27FC236}">
                <a16:creationId xmlns:a16="http://schemas.microsoft.com/office/drawing/2014/main" id="{4A597AEA-FD90-8274-B819-3CAE8552C346}"/>
              </a:ext>
            </a:extLst>
          </p:cNvPr>
          <p:cNvPicPr>
            <a:picLocks noChangeAspect="1"/>
          </p:cNvPicPr>
          <p:nvPr/>
        </p:nvPicPr>
        <p:blipFill rotWithShape="1">
          <a:blip r:embed="rId3"/>
          <a:srcRect r="267" b="5426"/>
          <a:stretch/>
        </p:blipFill>
        <p:spPr>
          <a:xfrm>
            <a:off x="434376" y="1523096"/>
            <a:ext cx="2612392" cy="1702540"/>
          </a:xfrm>
          <a:prstGeom prst="rect">
            <a:avLst/>
          </a:prstGeom>
        </p:spPr>
      </p:pic>
    </p:spTree>
    <p:extLst>
      <p:ext uri="{BB962C8B-B14F-4D97-AF65-F5344CB8AC3E}">
        <p14:creationId xmlns:p14="http://schemas.microsoft.com/office/powerpoint/2010/main" val="2834459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screenshot of a questionnaire&#10;&#10;Description automatically generated">
            <a:extLst>
              <a:ext uri="{FF2B5EF4-FFF2-40B4-BE49-F238E27FC236}">
                <a16:creationId xmlns:a16="http://schemas.microsoft.com/office/drawing/2014/main" id="{B0AE4071-4522-B5D1-0802-99D1E6D58B29}"/>
              </a:ext>
            </a:extLst>
          </p:cNvPr>
          <p:cNvPicPr>
            <a:picLocks noGrp="1" noChangeAspect="1"/>
          </p:cNvPicPr>
          <p:nvPr>
            <p:ph idx="1"/>
          </p:nvPr>
        </p:nvPicPr>
        <p:blipFill>
          <a:blip r:embed="rId2"/>
          <a:stretch>
            <a:fillRect/>
          </a:stretch>
        </p:blipFill>
        <p:spPr>
          <a:xfrm>
            <a:off x="354" y="-23108"/>
            <a:ext cx="12190743" cy="6856291"/>
          </a:xfrm>
          <a:prstGeom prst="rect">
            <a:avLst/>
          </a:prstGeom>
        </p:spPr>
      </p:pic>
    </p:spTree>
    <p:extLst>
      <p:ext uri="{BB962C8B-B14F-4D97-AF65-F5344CB8AC3E}">
        <p14:creationId xmlns:p14="http://schemas.microsoft.com/office/powerpoint/2010/main" val="1894098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384F04D-F3DE-D407-C918-F6F85F413ABF}"/>
              </a:ext>
            </a:extLst>
          </p:cNvPr>
          <p:cNvSpPr>
            <a:spLocks noGrp="1"/>
          </p:cNvSpPr>
          <p:nvPr>
            <p:ph type="title"/>
          </p:nvPr>
        </p:nvSpPr>
        <p:spPr>
          <a:xfrm>
            <a:off x="838200" y="669925"/>
            <a:ext cx="4508946" cy="1325563"/>
          </a:xfrm>
        </p:spPr>
        <p:txBody>
          <a:bodyPr anchor="b">
            <a:normAutofit/>
          </a:bodyPr>
          <a:lstStyle/>
          <a:p>
            <a:r>
              <a:rPr lang="en-US">
                <a:solidFill>
                  <a:schemeClr val="bg1"/>
                </a:solidFill>
                <a:ea typeface="Calibri Light"/>
                <a:cs typeface="Calibri Light"/>
              </a:rPr>
              <a:t>Leaflet (Geo Mapping)</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2DB53F2-B935-1E77-2E3A-BF6741CF0C8C}"/>
              </a:ext>
            </a:extLst>
          </p:cNvPr>
          <p:cNvSpPr>
            <a:spLocks noGrp="1"/>
          </p:cNvSpPr>
          <p:nvPr>
            <p:ph idx="1"/>
          </p:nvPr>
        </p:nvSpPr>
        <p:spPr>
          <a:xfrm>
            <a:off x="1392667" y="2398957"/>
            <a:ext cx="9406666" cy="3526144"/>
          </a:xfrm>
        </p:spPr>
        <p:txBody>
          <a:bodyPr vert="horz" lIns="91440" tIns="45720" rIns="91440" bIns="45720" rtlCol="0">
            <a:normAutofit/>
          </a:bodyPr>
          <a:lstStyle/>
          <a:p>
            <a:pPr>
              <a:buFont typeface="Arial"/>
              <a:buChar char="•"/>
            </a:pPr>
            <a:r>
              <a:rPr lang="en-US" sz="1900" b="1">
                <a:solidFill>
                  <a:schemeClr val="bg1"/>
                </a:solidFill>
                <a:ea typeface="+mn-lt"/>
                <a:cs typeface="+mn-lt"/>
              </a:rPr>
              <a:t>What is Leaflet ? </a:t>
            </a:r>
            <a:r>
              <a:rPr lang="en-US" sz="1900">
                <a:solidFill>
                  <a:schemeClr val="bg1"/>
                </a:solidFill>
                <a:ea typeface="+mn-lt"/>
                <a:cs typeface="+mn-lt"/>
              </a:rPr>
              <a:t>Leaflet is an open-source JavaScript library for creating interactive maps on web pages. It provides a lightweight and customizable solution for displaying geographical information and integrating various mapping features into web applications.</a:t>
            </a:r>
            <a:endParaRPr lang="en-US" sz="1900">
              <a:solidFill>
                <a:schemeClr val="bg1"/>
              </a:solidFill>
              <a:ea typeface="Calibri" panose="020F0502020204030204"/>
              <a:cs typeface="Calibri" panose="020F0502020204030204"/>
            </a:endParaRPr>
          </a:p>
          <a:p>
            <a:pPr>
              <a:buFont typeface="Arial"/>
              <a:buChar char="•"/>
            </a:pPr>
            <a:r>
              <a:rPr lang="en-US" sz="1900" b="1">
                <a:solidFill>
                  <a:schemeClr val="bg1"/>
                </a:solidFill>
                <a:ea typeface="+mn-lt"/>
                <a:cs typeface="+mn-lt"/>
              </a:rPr>
              <a:t>Why use Leaflet?</a:t>
            </a:r>
            <a:r>
              <a:rPr lang="en-US" sz="1900">
                <a:solidFill>
                  <a:schemeClr val="bg1"/>
                </a:solidFill>
                <a:ea typeface="+mn-lt"/>
                <a:cs typeface="+mn-lt"/>
              </a:rPr>
              <a:t> Leaflet is lightweight, highly customizable, and has a large community support, making it ideal for simple to moderately complex mapping needs.</a:t>
            </a:r>
            <a:endParaRPr lang="en-US" sz="1900">
              <a:solidFill>
                <a:schemeClr val="bg1"/>
              </a:solidFill>
              <a:ea typeface="Calibri" panose="020F0502020204030204"/>
              <a:cs typeface="Calibri" panose="020F0502020204030204"/>
            </a:endParaRPr>
          </a:p>
          <a:p>
            <a:pPr>
              <a:buFont typeface="Arial"/>
              <a:buChar char="•"/>
            </a:pPr>
            <a:r>
              <a:rPr lang="en-US" sz="1900" b="1">
                <a:solidFill>
                  <a:schemeClr val="bg1"/>
                </a:solidFill>
                <a:ea typeface="+mn-lt"/>
                <a:cs typeface="+mn-lt"/>
              </a:rPr>
              <a:t>Features :</a:t>
            </a:r>
            <a:r>
              <a:rPr lang="en-US" sz="1900">
                <a:solidFill>
                  <a:schemeClr val="bg1"/>
                </a:solidFill>
                <a:ea typeface="+mn-lt"/>
                <a:cs typeface="+mn-lt"/>
              </a:rPr>
              <a:t> Leaflet offers features like tile layers, markers, popups, and interactions, along with extensive plugin support for additional functionality. (</a:t>
            </a:r>
            <a:r>
              <a:rPr lang="en-US" sz="1900">
                <a:solidFill>
                  <a:schemeClr val="bg1"/>
                </a:solidFill>
                <a:ea typeface="+mn-lt"/>
                <a:cs typeface="+mn-lt"/>
                <a:hlinkClick r:id="rId2"/>
              </a:rPr>
              <a:t>Interactive Choropleth Map</a:t>
            </a:r>
            <a:r>
              <a:rPr lang="en-US" sz="1900">
                <a:solidFill>
                  <a:schemeClr val="bg1"/>
                </a:solidFill>
                <a:ea typeface="+mn-lt"/>
                <a:cs typeface="+mn-lt"/>
              </a:rPr>
              <a:t>)</a:t>
            </a:r>
          </a:p>
          <a:p>
            <a:pPr>
              <a:buFont typeface="Arial"/>
              <a:buChar char="•"/>
            </a:pPr>
            <a:r>
              <a:rPr lang="en-US" sz="1900" b="1">
                <a:solidFill>
                  <a:schemeClr val="bg1"/>
                </a:solidFill>
                <a:ea typeface="+mn-lt"/>
                <a:cs typeface="+mn-lt"/>
              </a:rPr>
              <a:t>Documentation :</a:t>
            </a:r>
            <a:r>
              <a:rPr lang="en-US" sz="1900">
                <a:solidFill>
                  <a:schemeClr val="bg1"/>
                </a:solidFill>
                <a:ea typeface="+mn-lt"/>
                <a:cs typeface="+mn-lt"/>
              </a:rPr>
              <a:t> Leaflet's documentation is straightforward and comprehensive, offering clear explanations and examples for developers, making it easy to get started and integrate into projects. (</a:t>
            </a:r>
            <a:r>
              <a:rPr lang="en-US" sz="1900">
                <a:solidFill>
                  <a:schemeClr val="bg1"/>
                </a:solidFill>
                <a:ea typeface="+mn-lt"/>
                <a:cs typeface="+mn-lt"/>
                <a:hlinkClick r:id="rId3"/>
              </a:rPr>
              <a:t>Documentation</a:t>
            </a:r>
            <a:r>
              <a:rPr lang="en-US" sz="1900">
                <a:solidFill>
                  <a:schemeClr val="bg1"/>
                </a:solidFill>
                <a:ea typeface="+mn-lt"/>
                <a:cs typeface="+mn-lt"/>
              </a:rPr>
              <a:t>)</a:t>
            </a:r>
          </a:p>
          <a:p>
            <a:pPr marL="0" indent="0">
              <a:buNone/>
            </a:pPr>
            <a:endParaRPr lang="en-US" sz="1900">
              <a:solidFill>
                <a:schemeClr val="bg1"/>
              </a:solidFill>
              <a:ea typeface="Calibri"/>
              <a:cs typeface="Calibri"/>
            </a:endParaRPr>
          </a:p>
          <a:p>
            <a:pPr marL="0" indent="0">
              <a:buNone/>
            </a:pPr>
            <a:endParaRPr lang="en-US" sz="1900">
              <a:solidFill>
                <a:schemeClr val="bg1"/>
              </a:solidFill>
              <a:ea typeface="Calibri"/>
              <a:cs typeface="Calibri"/>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8356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2" name="Title 1">
            <a:extLst>
              <a:ext uri="{FF2B5EF4-FFF2-40B4-BE49-F238E27FC236}">
                <a16:creationId xmlns:a16="http://schemas.microsoft.com/office/drawing/2014/main" id="{AFE85525-E990-550C-A509-DF45B7A34C9F}"/>
              </a:ext>
            </a:extLst>
          </p:cNvPr>
          <p:cNvSpPr>
            <a:spLocks noGrp="1"/>
          </p:cNvSpPr>
          <p:nvPr>
            <p:ph type="title"/>
          </p:nvPr>
        </p:nvSpPr>
        <p:spPr>
          <a:xfrm>
            <a:off x="1932903" y="949325"/>
            <a:ext cx="8071706" cy="2387600"/>
          </a:xfrm>
        </p:spPr>
        <p:txBody>
          <a:bodyPr vert="horz" lIns="91440" tIns="45720" rIns="91440" bIns="45720" rtlCol="0" anchor="b">
            <a:normAutofit/>
          </a:bodyPr>
          <a:lstStyle/>
          <a:p>
            <a:r>
              <a:rPr lang="en-US" sz="6600" kern="1200">
                <a:solidFill>
                  <a:schemeClr val="bg1"/>
                </a:solidFill>
                <a:latin typeface="+mj-lt"/>
                <a:ea typeface="+mj-ea"/>
                <a:cs typeface="+mj-cs"/>
              </a:rPr>
              <a:t>Useful APIs</a:t>
            </a:r>
          </a:p>
        </p:txBody>
      </p:sp>
      <p:cxnSp>
        <p:nvCxnSpPr>
          <p:cNvPr id="9" name="Straight Connector 8">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1518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71F74F5-3183-6BA2-FF0F-0C330CA87A4D}"/>
              </a:ext>
            </a:extLst>
          </p:cNvPr>
          <p:cNvSpPr>
            <a:spLocks noGrp="1"/>
          </p:cNvSpPr>
          <p:nvPr>
            <p:ph type="title"/>
          </p:nvPr>
        </p:nvSpPr>
        <p:spPr>
          <a:xfrm>
            <a:off x="838200" y="448721"/>
            <a:ext cx="4707671" cy="1225650"/>
          </a:xfrm>
        </p:spPr>
        <p:txBody>
          <a:bodyPr anchor="b">
            <a:normAutofit/>
          </a:bodyPr>
          <a:lstStyle/>
          <a:p>
            <a:r>
              <a:rPr lang="en-US" sz="3800">
                <a:solidFill>
                  <a:schemeClr val="bg1"/>
                </a:solidFill>
                <a:ea typeface="Calibri Light"/>
                <a:cs typeface="Calibri Light"/>
              </a:rPr>
              <a:t>WhatsApp Whistleblowing</a:t>
            </a:r>
            <a:endParaRPr lang="en-US" sz="3800">
              <a:solidFill>
                <a:schemeClr val="bg1"/>
              </a:solidFill>
            </a:endParaRPr>
          </a:p>
        </p:txBody>
      </p:sp>
      <p:cxnSp>
        <p:nvCxnSpPr>
          <p:cNvPr id="11" name="Straight Connector 1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D19D55C-6721-001D-EDF4-01B436AF4C3C}"/>
              </a:ext>
            </a:extLst>
          </p:cNvPr>
          <p:cNvSpPr>
            <a:spLocks noGrp="1"/>
          </p:cNvSpPr>
          <p:nvPr>
            <p:ph idx="1"/>
          </p:nvPr>
        </p:nvSpPr>
        <p:spPr>
          <a:xfrm>
            <a:off x="897769" y="1909192"/>
            <a:ext cx="4586513" cy="3647710"/>
          </a:xfrm>
        </p:spPr>
        <p:txBody>
          <a:bodyPr vert="horz" lIns="91440" tIns="45720" rIns="91440" bIns="45720" rtlCol="0">
            <a:normAutofit/>
          </a:bodyPr>
          <a:lstStyle/>
          <a:p>
            <a:pPr marL="342900" indent="-342900">
              <a:buAutoNum type="arabicPeriod"/>
            </a:pPr>
            <a:r>
              <a:rPr lang="en-US" sz="1100" b="1">
                <a:solidFill>
                  <a:schemeClr val="bg1"/>
                </a:solidFill>
                <a:ea typeface="+mn-lt"/>
                <a:cs typeface="+mn-lt"/>
              </a:rPr>
              <a:t>Webhook Configuration</a:t>
            </a:r>
            <a:r>
              <a:rPr lang="en-US" sz="1100">
                <a:solidFill>
                  <a:schemeClr val="bg1"/>
                </a:solidFill>
                <a:ea typeface="+mn-lt"/>
                <a:cs typeface="+mn-lt"/>
              </a:rPr>
              <a:t>: Set up your WhatsApp Business API client and provide a webhook URL. This URL is an endpoint on your server.</a:t>
            </a:r>
            <a:endParaRPr lang="en-US" sz="1100">
              <a:solidFill>
                <a:schemeClr val="bg1"/>
              </a:solidFill>
            </a:endParaRPr>
          </a:p>
          <a:p>
            <a:pPr marL="342900" indent="-342900">
              <a:buAutoNum type="arabicPeriod"/>
            </a:pPr>
            <a:r>
              <a:rPr lang="en-US" sz="1100" b="1">
                <a:solidFill>
                  <a:schemeClr val="bg1"/>
                </a:solidFill>
                <a:ea typeface="+mn-lt"/>
                <a:cs typeface="+mn-lt"/>
              </a:rPr>
              <a:t>Message Reception</a:t>
            </a:r>
            <a:r>
              <a:rPr lang="en-US" sz="1100">
                <a:solidFill>
                  <a:schemeClr val="bg1"/>
                </a:solidFill>
                <a:ea typeface="+mn-lt"/>
                <a:cs typeface="+mn-lt"/>
              </a:rPr>
              <a:t>: When a message is sent to your WhatsApp Business account, the API receives it.</a:t>
            </a:r>
          </a:p>
          <a:p>
            <a:pPr marL="342900" indent="-342900">
              <a:buAutoNum type="arabicPeriod"/>
            </a:pPr>
            <a:r>
              <a:rPr lang="en-US" sz="1100" b="1">
                <a:solidFill>
                  <a:schemeClr val="bg1"/>
                </a:solidFill>
                <a:ea typeface="+mn-lt"/>
                <a:cs typeface="+mn-lt"/>
              </a:rPr>
              <a:t>HTTP POST Requests</a:t>
            </a:r>
            <a:r>
              <a:rPr lang="en-US" sz="1100">
                <a:solidFill>
                  <a:schemeClr val="bg1"/>
                </a:solidFill>
                <a:ea typeface="+mn-lt"/>
                <a:cs typeface="+mn-lt"/>
              </a:rPr>
              <a:t>: The API forwards the message as an HTTP POST request to your webhook URL. This includes the message content, sender information, timestamp, and other metadata in JSON format.</a:t>
            </a:r>
          </a:p>
          <a:p>
            <a:pPr marL="342900" indent="-342900">
              <a:buAutoNum type="arabicPeriod"/>
            </a:pPr>
            <a:r>
              <a:rPr lang="en-US" sz="1100" b="1">
                <a:solidFill>
                  <a:schemeClr val="bg1"/>
                </a:solidFill>
                <a:ea typeface="+mn-lt"/>
                <a:cs typeface="+mn-lt"/>
              </a:rPr>
              <a:t>Server Processing</a:t>
            </a:r>
            <a:r>
              <a:rPr lang="en-US" sz="1100">
                <a:solidFill>
                  <a:schemeClr val="bg1"/>
                </a:solidFill>
                <a:ea typeface="+mn-lt"/>
                <a:cs typeface="+mn-lt"/>
              </a:rPr>
              <a:t>: Your server, listening at the webhook URL, receives this POST request. Run a backend application on your server (using technologies like Node.js with Express.js, or Python with Flask/Django) to handle this request.</a:t>
            </a:r>
          </a:p>
          <a:p>
            <a:pPr marL="342900" indent="-342900">
              <a:buAutoNum type="arabicPeriod"/>
            </a:pPr>
            <a:r>
              <a:rPr lang="en-US" sz="1100" b="1">
                <a:solidFill>
                  <a:schemeClr val="bg1"/>
                </a:solidFill>
                <a:ea typeface="+mn-lt"/>
                <a:cs typeface="+mn-lt"/>
              </a:rPr>
              <a:t>Data Extraction and Handling</a:t>
            </a:r>
            <a:r>
              <a:rPr lang="en-US" sz="1100">
                <a:solidFill>
                  <a:schemeClr val="bg1"/>
                </a:solidFill>
                <a:ea typeface="+mn-lt"/>
                <a:cs typeface="+mn-lt"/>
              </a:rPr>
              <a:t>: The backend application processes the request, extracting and using the data from the JSON payload as needed (e.g., storing in a database, responding to messages).</a:t>
            </a:r>
            <a:endParaRPr lang="en-US" sz="1100">
              <a:solidFill>
                <a:schemeClr val="bg1"/>
              </a:solidFill>
              <a:ea typeface="Calibri"/>
              <a:cs typeface="Calibri"/>
            </a:endParaRPr>
          </a:p>
          <a:p>
            <a:pPr marL="342900" indent="-342900">
              <a:buAutoNum type="arabicPeriod"/>
            </a:pPr>
            <a:r>
              <a:rPr lang="en-US" sz="1100" b="1">
                <a:solidFill>
                  <a:schemeClr val="bg1"/>
                </a:solidFill>
                <a:ea typeface="+mn-lt"/>
                <a:cs typeface="+mn-lt"/>
              </a:rPr>
              <a:t>Response</a:t>
            </a:r>
            <a:r>
              <a:rPr lang="en-US" sz="1100">
                <a:solidFill>
                  <a:schemeClr val="bg1"/>
                </a:solidFill>
                <a:ea typeface="+mn-lt"/>
                <a:cs typeface="+mn-lt"/>
              </a:rPr>
              <a:t>: Optionally, your server can send a response back to the WhatsApp API, typically acknowledging receipt of the message.</a:t>
            </a:r>
          </a:p>
          <a:p>
            <a:pPr>
              <a:buAutoNum type="arabicPeriod"/>
            </a:pPr>
            <a:endParaRPr lang="en-US" sz="1100">
              <a:solidFill>
                <a:schemeClr val="bg1"/>
              </a:solidFill>
              <a:ea typeface="Calibri"/>
              <a:cs typeface="Calibri"/>
            </a:endParaRPr>
          </a:p>
          <a:p>
            <a:pPr>
              <a:buAutoNum type="arabicPeriod"/>
            </a:pPr>
            <a:endParaRPr lang="en-US" sz="1100">
              <a:solidFill>
                <a:schemeClr val="bg1"/>
              </a:solidFill>
              <a:ea typeface="Calibri"/>
              <a:cs typeface="Calibri"/>
            </a:endParaRPr>
          </a:p>
          <a:p>
            <a:pPr>
              <a:buAutoNum type="arabicPeriod"/>
            </a:pPr>
            <a:endParaRPr lang="en-US" sz="1100">
              <a:solidFill>
                <a:schemeClr val="bg1"/>
              </a:solidFill>
              <a:ea typeface="Calibri"/>
              <a:cs typeface="Calibri"/>
            </a:endParaRPr>
          </a:p>
        </p:txBody>
      </p:sp>
      <p:cxnSp>
        <p:nvCxnSpPr>
          <p:cNvPr id="13" name="Straight Connector 1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Picture 3" descr="A green and white logo&#10;&#10;Description automatically generated">
            <a:extLst>
              <a:ext uri="{FF2B5EF4-FFF2-40B4-BE49-F238E27FC236}">
                <a16:creationId xmlns:a16="http://schemas.microsoft.com/office/drawing/2014/main" id="{87896DA0-4595-0421-E837-449E6DC5CDC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525453" y="530510"/>
            <a:ext cx="5666547" cy="5796979"/>
          </a:xfrm>
          <a:prstGeom prst="rect">
            <a:avLst/>
          </a:prstGeom>
        </p:spPr>
      </p:pic>
    </p:spTree>
    <p:extLst>
      <p:ext uri="{BB962C8B-B14F-4D97-AF65-F5344CB8AC3E}">
        <p14:creationId xmlns:p14="http://schemas.microsoft.com/office/powerpoint/2010/main" val="3892522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D12163F-77E1-5F2D-6949-31E19A88D5A6}"/>
              </a:ext>
            </a:extLst>
          </p:cNvPr>
          <p:cNvSpPr>
            <a:spLocks noGrp="1"/>
          </p:cNvSpPr>
          <p:nvPr>
            <p:ph type="title"/>
          </p:nvPr>
        </p:nvSpPr>
        <p:spPr>
          <a:xfrm>
            <a:off x="1295400" y="669925"/>
            <a:ext cx="4800600" cy="1325563"/>
          </a:xfrm>
        </p:spPr>
        <p:txBody>
          <a:bodyPr anchor="b">
            <a:normAutofit/>
          </a:bodyPr>
          <a:lstStyle/>
          <a:p>
            <a:r>
              <a:rPr lang="en-US">
                <a:solidFill>
                  <a:schemeClr val="bg1"/>
                </a:solidFill>
                <a:ea typeface="Calibri Light"/>
                <a:cs typeface="Calibri Light"/>
              </a:rPr>
              <a:t>SMS Whistleblowing</a:t>
            </a:r>
            <a:endParaRPr lang="en-US">
              <a:solidFill>
                <a:schemeClr val="bg1"/>
              </a:solidFill>
            </a:endParaRPr>
          </a:p>
        </p:txBody>
      </p:sp>
      <p:cxnSp>
        <p:nvCxnSpPr>
          <p:cNvPr id="11" name="Straight Connector 10">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2906DBB-5EDB-B78E-21E8-A71D02BD0980}"/>
              </a:ext>
            </a:extLst>
          </p:cNvPr>
          <p:cNvSpPr>
            <a:spLocks noGrp="1"/>
          </p:cNvSpPr>
          <p:nvPr>
            <p:ph idx="1"/>
          </p:nvPr>
        </p:nvSpPr>
        <p:spPr>
          <a:xfrm>
            <a:off x="1295400" y="2288833"/>
            <a:ext cx="4800600" cy="3711571"/>
          </a:xfrm>
        </p:spPr>
        <p:txBody>
          <a:bodyPr vert="horz" lIns="91440" tIns="45720" rIns="91440" bIns="45720" rtlCol="0">
            <a:normAutofit/>
          </a:bodyPr>
          <a:lstStyle/>
          <a:p>
            <a:r>
              <a:rPr lang="en-US" sz="1000" b="1">
                <a:solidFill>
                  <a:schemeClr val="bg1"/>
                </a:solidFill>
                <a:ea typeface="+mn-lt"/>
                <a:cs typeface="+mn-lt"/>
              </a:rPr>
              <a:t>Choose SMS Gateway</a:t>
            </a:r>
            <a:r>
              <a:rPr lang="en-US" sz="1000">
                <a:solidFill>
                  <a:schemeClr val="bg1"/>
                </a:solidFill>
                <a:ea typeface="+mn-lt"/>
                <a:cs typeface="+mn-lt"/>
              </a:rPr>
              <a:t>: Select an SMS gateway provider (like Twilio, Nexmo, Plivo).</a:t>
            </a:r>
          </a:p>
          <a:p>
            <a:r>
              <a:rPr lang="en-US" sz="1000" b="1">
                <a:solidFill>
                  <a:schemeClr val="bg1"/>
                </a:solidFill>
                <a:ea typeface="+mn-lt"/>
                <a:cs typeface="+mn-lt"/>
              </a:rPr>
              <a:t>API Integration</a:t>
            </a:r>
            <a:r>
              <a:rPr lang="en-US" sz="1000">
                <a:solidFill>
                  <a:schemeClr val="bg1"/>
                </a:solidFill>
                <a:ea typeface="+mn-lt"/>
                <a:cs typeface="+mn-lt"/>
              </a:rPr>
              <a:t>: Integrate your server with the SMS gateway's API.</a:t>
            </a:r>
          </a:p>
          <a:p>
            <a:r>
              <a:rPr lang="en-US" sz="1000" b="1">
                <a:solidFill>
                  <a:schemeClr val="bg1"/>
                </a:solidFill>
                <a:ea typeface="+mn-lt"/>
                <a:cs typeface="+mn-lt"/>
              </a:rPr>
              <a:t>Set Up Webhook</a:t>
            </a:r>
            <a:r>
              <a:rPr lang="en-US" sz="1000">
                <a:solidFill>
                  <a:schemeClr val="bg1"/>
                </a:solidFill>
                <a:ea typeface="+mn-lt"/>
                <a:cs typeface="+mn-lt"/>
              </a:rPr>
              <a:t>: Configure a webhook URL in the SMS gateway to receive messages.</a:t>
            </a:r>
          </a:p>
          <a:p>
            <a:r>
              <a:rPr lang="en-US" sz="1000" b="1">
                <a:solidFill>
                  <a:schemeClr val="bg1"/>
                </a:solidFill>
                <a:ea typeface="+mn-lt"/>
                <a:cs typeface="+mn-lt"/>
              </a:rPr>
              <a:t>Receive Messages</a:t>
            </a:r>
            <a:r>
              <a:rPr lang="en-US" sz="1000">
                <a:solidFill>
                  <a:schemeClr val="bg1"/>
                </a:solidFill>
                <a:ea typeface="+mn-lt"/>
                <a:cs typeface="+mn-lt"/>
              </a:rPr>
              <a:t>: SMS messages sent to your gateway number are received by the service.</a:t>
            </a:r>
          </a:p>
          <a:p>
            <a:r>
              <a:rPr lang="en-US" sz="1000" b="1">
                <a:solidFill>
                  <a:schemeClr val="bg1"/>
                </a:solidFill>
                <a:ea typeface="+mn-lt"/>
                <a:cs typeface="+mn-lt"/>
              </a:rPr>
              <a:t>Handle HTTP POST Requests</a:t>
            </a:r>
            <a:r>
              <a:rPr lang="en-US" sz="1000">
                <a:solidFill>
                  <a:schemeClr val="bg1"/>
                </a:solidFill>
                <a:ea typeface="+mn-lt"/>
                <a:cs typeface="+mn-lt"/>
              </a:rPr>
              <a:t>: The gateway forwards SMS data to your server via HTTP POST requests to the webhook URL.</a:t>
            </a:r>
          </a:p>
          <a:p>
            <a:r>
              <a:rPr lang="en-US" sz="1000" b="1">
                <a:solidFill>
                  <a:schemeClr val="bg1"/>
                </a:solidFill>
                <a:ea typeface="+mn-lt"/>
                <a:cs typeface="+mn-lt"/>
              </a:rPr>
              <a:t>Server Processing</a:t>
            </a:r>
            <a:r>
              <a:rPr lang="en-US" sz="1000">
                <a:solidFill>
                  <a:schemeClr val="bg1"/>
                </a:solidFill>
                <a:ea typeface="+mn-lt"/>
                <a:cs typeface="+mn-lt"/>
              </a:rPr>
              <a:t>: Your server processes these requests using a backend application (Node.js, Python, etc.).</a:t>
            </a:r>
            <a:endParaRPr lang="en-US" sz="1000">
              <a:solidFill>
                <a:schemeClr val="bg1"/>
              </a:solidFill>
              <a:ea typeface="Calibri"/>
              <a:cs typeface="Calibri"/>
            </a:endParaRPr>
          </a:p>
          <a:p>
            <a:r>
              <a:rPr lang="en-US" sz="1000" b="1">
                <a:solidFill>
                  <a:schemeClr val="bg1"/>
                </a:solidFill>
                <a:ea typeface="+mn-lt"/>
                <a:cs typeface="+mn-lt"/>
              </a:rPr>
              <a:t>Extract and Process Data</a:t>
            </a:r>
            <a:r>
              <a:rPr lang="en-US" sz="1000">
                <a:solidFill>
                  <a:schemeClr val="bg1"/>
                </a:solidFill>
                <a:ea typeface="+mn-lt"/>
                <a:cs typeface="+mn-lt"/>
              </a:rPr>
              <a:t>: The backend application processes the SMS data (stores in database, triggers actions).</a:t>
            </a:r>
            <a:endParaRPr lang="en-US" sz="1000">
              <a:solidFill>
                <a:schemeClr val="bg1"/>
              </a:solidFill>
              <a:ea typeface="Calibri"/>
              <a:cs typeface="Calibri"/>
            </a:endParaRPr>
          </a:p>
          <a:p>
            <a:r>
              <a:rPr lang="en-US" sz="1000" b="1">
                <a:solidFill>
                  <a:schemeClr val="bg1"/>
                </a:solidFill>
                <a:ea typeface="+mn-lt"/>
                <a:cs typeface="+mn-lt"/>
              </a:rPr>
              <a:t>Send SMS Responses</a:t>
            </a:r>
            <a:r>
              <a:rPr lang="en-US" sz="1000">
                <a:solidFill>
                  <a:schemeClr val="bg1"/>
                </a:solidFill>
                <a:ea typeface="+mn-lt"/>
                <a:cs typeface="+mn-lt"/>
              </a:rPr>
              <a:t>: Use the gateway's API for sending SMS replies or messages.</a:t>
            </a:r>
            <a:endParaRPr lang="en-US" sz="1000">
              <a:solidFill>
                <a:schemeClr val="bg1"/>
              </a:solidFill>
              <a:ea typeface="Calibri"/>
              <a:cs typeface="Calibri"/>
            </a:endParaRPr>
          </a:p>
          <a:p>
            <a:r>
              <a:rPr lang="en-US" sz="1000" b="1">
                <a:solidFill>
                  <a:schemeClr val="bg1"/>
                </a:solidFill>
                <a:ea typeface="+mn-lt"/>
                <a:cs typeface="+mn-lt"/>
              </a:rPr>
              <a:t>Implement Security</a:t>
            </a:r>
            <a:r>
              <a:rPr lang="en-US" sz="1000">
                <a:solidFill>
                  <a:schemeClr val="bg1"/>
                </a:solidFill>
                <a:ea typeface="+mn-lt"/>
                <a:cs typeface="+mn-lt"/>
              </a:rPr>
              <a:t>: Secure the communication with HTTPS and validate incoming requests.</a:t>
            </a:r>
            <a:endParaRPr lang="en-US" sz="1000">
              <a:solidFill>
                <a:schemeClr val="bg1"/>
              </a:solidFill>
              <a:ea typeface="Calibri"/>
              <a:cs typeface="Calibri"/>
            </a:endParaRPr>
          </a:p>
          <a:p>
            <a:r>
              <a:rPr lang="en-US" sz="1000" b="1">
                <a:solidFill>
                  <a:schemeClr val="bg1"/>
                </a:solidFill>
                <a:ea typeface="+mn-lt"/>
                <a:cs typeface="+mn-lt"/>
              </a:rPr>
              <a:t>Manage Costs and Limits</a:t>
            </a:r>
            <a:r>
              <a:rPr lang="en-US" sz="1000">
                <a:solidFill>
                  <a:schemeClr val="bg1"/>
                </a:solidFill>
                <a:ea typeface="+mn-lt"/>
                <a:cs typeface="+mn-lt"/>
              </a:rPr>
              <a:t>: Be mindful of the SMS gateway's costs and message limitations.</a:t>
            </a:r>
          </a:p>
          <a:p>
            <a:endParaRPr lang="en-US" sz="1000">
              <a:solidFill>
                <a:schemeClr val="bg1"/>
              </a:solidFill>
              <a:ea typeface="Calibri"/>
              <a:cs typeface="Calibri"/>
            </a:endParaRPr>
          </a:p>
        </p:txBody>
      </p:sp>
      <p:pic>
        <p:nvPicPr>
          <p:cNvPr id="4" name="Picture 3" descr="Clipart - sms-text">
            <a:extLst>
              <a:ext uri="{FF2B5EF4-FFF2-40B4-BE49-F238E27FC236}">
                <a16:creationId xmlns:a16="http://schemas.microsoft.com/office/drawing/2014/main" id="{E450FDB2-8A2B-9DBD-2B91-68DEC2A25C95}"/>
              </a:ext>
            </a:extLst>
          </p:cNvPr>
          <p:cNvPicPr>
            <a:picLocks noChangeAspect="1"/>
          </p:cNvPicPr>
          <p:nvPr/>
        </p:nvPicPr>
        <p:blipFill>
          <a:blip r:embed="rId3"/>
          <a:stretch>
            <a:fillRect/>
          </a:stretch>
        </p:blipFill>
        <p:spPr>
          <a:xfrm>
            <a:off x="7629727" y="1119007"/>
            <a:ext cx="4562263" cy="4619973"/>
          </a:xfrm>
          <a:prstGeom prst="rect">
            <a:avLst/>
          </a:prstGeom>
        </p:spPr>
      </p:pic>
      <p:cxnSp>
        <p:nvCxnSpPr>
          <p:cNvPr id="13" name="Straight Connector 12">
            <a:extLst>
              <a:ext uri="{FF2B5EF4-FFF2-40B4-BE49-F238E27FC236}">
                <a16:creationId xmlns:a16="http://schemas.microsoft.com/office/drawing/2014/main" id="{B7188D9B-1674-419B-A379-D1632A7E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769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3E7F428-166E-29D0-FE2B-73311FAECE31}"/>
              </a:ext>
            </a:extLst>
          </p:cNvPr>
          <p:cNvSpPr>
            <a:spLocks noGrp="1"/>
          </p:cNvSpPr>
          <p:nvPr>
            <p:ph type="title"/>
          </p:nvPr>
        </p:nvSpPr>
        <p:spPr>
          <a:xfrm>
            <a:off x="1295400" y="669925"/>
            <a:ext cx="4800600" cy="1325563"/>
          </a:xfrm>
        </p:spPr>
        <p:txBody>
          <a:bodyPr anchor="b">
            <a:normAutofit/>
          </a:bodyPr>
          <a:lstStyle/>
          <a:p>
            <a:r>
              <a:rPr lang="en-US">
                <a:solidFill>
                  <a:schemeClr val="bg1"/>
                </a:solidFill>
                <a:cs typeface="Calibri Light"/>
              </a:rPr>
              <a:t>Option 2</a:t>
            </a:r>
            <a:endParaRPr lang="en-US">
              <a:solidFill>
                <a:schemeClr val="bg1"/>
              </a:solidFill>
            </a:endParaRPr>
          </a:p>
        </p:txBody>
      </p:sp>
      <p:cxnSp>
        <p:nvCxnSpPr>
          <p:cNvPr id="11" name="Straight Connector 10">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6B5C1C6-442A-5D2A-16C9-625D0F0362BC}"/>
              </a:ext>
            </a:extLst>
          </p:cNvPr>
          <p:cNvSpPr>
            <a:spLocks noGrp="1"/>
          </p:cNvSpPr>
          <p:nvPr>
            <p:ph idx="1"/>
          </p:nvPr>
        </p:nvSpPr>
        <p:spPr>
          <a:xfrm>
            <a:off x="1295400" y="2288833"/>
            <a:ext cx="4800600" cy="3711571"/>
          </a:xfrm>
        </p:spPr>
        <p:txBody>
          <a:bodyPr vert="horz" lIns="91440" tIns="45720" rIns="91440" bIns="45720" rtlCol="0">
            <a:normAutofit/>
          </a:bodyPr>
          <a:lstStyle/>
          <a:p>
            <a:r>
              <a:rPr lang="en-US" sz="2000">
                <a:solidFill>
                  <a:schemeClr val="bg1"/>
                </a:solidFill>
                <a:cs typeface="Calibri"/>
              </a:rPr>
              <a:t>Build whistleblowing backend from scratch.</a:t>
            </a:r>
          </a:p>
          <a:p>
            <a:r>
              <a:rPr lang="en-US" sz="2000">
                <a:solidFill>
                  <a:schemeClr val="bg1"/>
                </a:solidFill>
                <a:cs typeface="Calibri"/>
              </a:rPr>
              <a:t>Use WhatsApp and SMS APIs to allow multi-way reporting</a:t>
            </a:r>
          </a:p>
          <a:p>
            <a:r>
              <a:rPr lang="en-US" sz="2000">
                <a:solidFill>
                  <a:schemeClr val="bg1"/>
                </a:solidFill>
                <a:cs typeface="Calibri"/>
              </a:rPr>
              <a:t>Use Libraries and APIs for frontend</a:t>
            </a:r>
          </a:p>
          <a:p>
            <a:endParaRPr lang="en-US" sz="2000">
              <a:solidFill>
                <a:schemeClr val="bg1"/>
              </a:solidFill>
              <a:cs typeface="Calibri"/>
            </a:endParaRPr>
          </a:p>
        </p:txBody>
      </p:sp>
      <p:pic>
        <p:nvPicPr>
          <p:cNvPr id="5" name="Picture 4" descr="Light bulb on yellow background with sketched light beams and cord">
            <a:extLst>
              <a:ext uri="{FF2B5EF4-FFF2-40B4-BE49-F238E27FC236}">
                <a16:creationId xmlns:a16="http://schemas.microsoft.com/office/drawing/2014/main" id="{5A5EEE5E-2141-5C0C-8914-D1369858F540}"/>
              </a:ext>
            </a:extLst>
          </p:cNvPr>
          <p:cNvPicPr>
            <a:picLocks noChangeAspect="1"/>
          </p:cNvPicPr>
          <p:nvPr/>
        </p:nvPicPr>
        <p:blipFill>
          <a:blip r:embed="rId2"/>
          <a:stretch>
            <a:fillRect/>
          </a:stretch>
        </p:blipFill>
        <p:spPr>
          <a:xfrm>
            <a:off x="7629727" y="2025563"/>
            <a:ext cx="4562263" cy="2806861"/>
          </a:xfrm>
          <a:prstGeom prst="rect">
            <a:avLst/>
          </a:prstGeom>
        </p:spPr>
      </p:pic>
      <p:cxnSp>
        <p:nvCxnSpPr>
          <p:cNvPr id="13" name="Straight Connector 12">
            <a:extLst>
              <a:ext uri="{FF2B5EF4-FFF2-40B4-BE49-F238E27FC236}">
                <a16:creationId xmlns:a16="http://schemas.microsoft.com/office/drawing/2014/main" id="{B7188D9B-1674-419B-A379-D1632A7E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4670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271B5A2-3828-F563-289D-C7753855AC53}"/>
              </a:ext>
            </a:extLst>
          </p:cNvPr>
          <p:cNvSpPr>
            <a:spLocks noGrp="1"/>
          </p:cNvSpPr>
          <p:nvPr>
            <p:ph idx="1"/>
          </p:nvPr>
        </p:nvSpPr>
        <p:spPr>
          <a:xfrm>
            <a:off x="1392667" y="2398957"/>
            <a:ext cx="9406666" cy="3526144"/>
          </a:xfrm>
        </p:spPr>
        <p:txBody>
          <a:bodyPr vert="horz" lIns="91440" tIns="45720" rIns="91440" bIns="45720" rtlCol="0" anchor="t">
            <a:normAutofit/>
          </a:bodyPr>
          <a:lstStyle/>
          <a:p>
            <a:pPr>
              <a:buNone/>
            </a:pPr>
            <a:endParaRPr lang="en-US" sz="2000" b="1">
              <a:solidFill>
                <a:schemeClr val="bg1"/>
              </a:solidFill>
              <a:ea typeface="+mn-lt"/>
              <a:cs typeface="+mn-lt"/>
            </a:endParaRPr>
          </a:p>
          <a:p>
            <a:pPr>
              <a:buNone/>
            </a:pPr>
            <a:endParaRPr lang="en-US" sz="2400" b="1">
              <a:solidFill>
                <a:schemeClr val="bg1"/>
              </a:solidFill>
              <a:ea typeface="+mn-lt"/>
              <a:cs typeface="+mn-lt"/>
            </a:endParaRPr>
          </a:p>
          <a:p>
            <a:pPr>
              <a:buNone/>
            </a:pPr>
            <a:r>
              <a:rPr lang="en-US" sz="2400" b="1">
                <a:solidFill>
                  <a:schemeClr val="bg1"/>
                </a:solidFill>
                <a:ea typeface="+mn-lt"/>
                <a:cs typeface="+mn-lt"/>
              </a:rPr>
              <a:t>Title:</a:t>
            </a:r>
            <a:r>
              <a:rPr lang="en-US" sz="2400">
                <a:solidFill>
                  <a:schemeClr val="bg1"/>
                </a:solidFill>
                <a:ea typeface="+mn-lt"/>
                <a:cs typeface="+mn-lt"/>
              </a:rPr>
              <a:t> Secure and Anonymous Reporting of Corruption</a:t>
            </a:r>
          </a:p>
          <a:p>
            <a:pPr>
              <a:buNone/>
            </a:pPr>
            <a:r>
              <a:rPr lang="en-US" sz="2400" b="1">
                <a:solidFill>
                  <a:schemeClr val="bg1"/>
                </a:solidFill>
                <a:ea typeface="+mn-lt"/>
                <a:cs typeface="+mn-lt"/>
              </a:rPr>
              <a:t>As a</a:t>
            </a:r>
            <a:r>
              <a:rPr lang="en-US" sz="2400">
                <a:solidFill>
                  <a:schemeClr val="bg1"/>
                </a:solidFill>
                <a:ea typeface="+mn-lt"/>
                <a:cs typeface="+mn-lt"/>
              </a:rPr>
              <a:t> whistleblower,</a:t>
            </a:r>
          </a:p>
          <a:p>
            <a:pPr>
              <a:buNone/>
            </a:pPr>
            <a:r>
              <a:rPr lang="en-US" sz="2400" b="1">
                <a:solidFill>
                  <a:schemeClr val="bg1"/>
                </a:solidFill>
                <a:ea typeface="+mn-lt"/>
                <a:cs typeface="+mn-lt"/>
              </a:rPr>
              <a:t>I want</a:t>
            </a:r>
            <a:r>
              <a:rPr lang="en-US" sz="2400">
                <a:solidFill>
                  <a:schemeClr val="bg1"/>
                </a:solidFill>
                <a:ea typeface="+mn-lt"/>
                <a:cs typeface="+mn-lt"/>
              </a:rPr>
              <a:t> to report instances of corruption securely and anonymously,</a:t>
            </a:r>
          </a:p>
          <a:p>
            <a:pPr>
              <a:buNone/>
            </a:pPr>
            <a:r>
              <a:rPr lang="en-US" sz="2400" b="1">
                <a:solidFill>
                  <a:schemeClr val="bg1"/>
                </a:solidFill>
                <a:ea typeface="+mn-lt"/>
                <a:cs typeface="+mn-lt"/>
              </a:rPr>
              <a:t>So that</a:t>
            </a:r>
            <a:r>
              <a:rPr lang="en-US" sz="2400">
                <a:solidFill>
                  <a:schemeClr val="bg1"/>
                </a:solidFill>
                <a:ea typeface="+mn-lt"/>
                <a:cs typeface="+mn-lt"/>
              </a:rPr>
              <a:t> I can expose corrupt practices without fear of retribution or harm.</a:t>
            </a:r>
          </a:p>
          <a:p>
            <a:pPr>
              <a:buNone/>
            </a:pPr>
            <a:br>
              <a:rPr lang="en-US" sz="2000"/>
            </a:br>
            <a:endParaRPr lang="en-US" sz="2000">
              <a:solidFill>
                <a:schemeClr val="bg1"/>
              </a:solidFill>
            </a:endParaRPr>
          </a:p>
          <a:p>
            <a:pPr>
              <a:buNone/>
            </a:pPr>
            <a:endParaRPr lang="en-US" sz="2000">
              <a:solidFill>
                <a:schemeClr val="bg1"/>
              </a:solidFill>
              <a:cs typeface="Calibri"/>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8EE2B4F-0BC0-DC75-35ED-BC86A0EED08E}"/>
              </a:ext>
            </a:extLst>
          </p:cNvPr>
          <p:cNvSpPr txBox="1"/>
          <p:nvPr/>
        </p:nvSpPr>
        <p:spPr>
          <a:xfrm>
            <a:off x="639177" y="1057776"/>
            <a:ext cx="436395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baseline="0">
                <a:solidFill>
                  <a:srgbClr val="FFFFFF"/>
                </a:solidFill>
                <a:latin typeface="Calibri"/>
              </a:rPr>
              <a:t>Whistleblower</a:t>
            </a:r>
            <a:endParaRPr lang="en-US" sz="3200"/>
          </a:p>
        </p:txBody>
      </p:sp>
    </p:spTree>
    <p:extLst>
      <p:ext uri="{BB962C8B-B14F-4D97-AF65-F5344CB8AC3E}">
        <p14:creationId xmlns:p14="http://schemas.microsoft.com/office/powerpoint/2010/main" val="667251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3" name="Straight Connector 1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D2EDCC4-9D78-586E-FBFE-0F9B09711CA6}"/>
              </a:ext>
            </a:extLst>
          </p:cNvPr>
          <p:cNvSpPr>
            <a:spLocks noGrp="1"/>
          </p:cNvSpPr>
          <p:nvPr>
            <p:ph idx="1"/>
          </p:nvPr>
        </p:nvSpPr>
        <p:spPr>
          <a:xfrm>
            <a:off x="1131983" y="2188405"/>
            <a:ext cx="9406666" cy="3526144"/>
          </a:xfrm>
        </p:spPr>
        <p:txBody>
          <a:bodyPr vert="horz" lIns="91440" tIns="45720" rIns="91440" bIns="45720" rtlCol="0" anchor="t">
            <a:normAutofit/>
          </a:bodyPr>
          <a:lstStyle/>
          <a:p>
            <a:pPr marL="0" indent="0">
              <a:buNone/>
            </a:pPr>
            <a:endParaRPr lang="en-US" sz="1900" b="1">
              <a:solidFill>
                <a:schemeClr val="bg1"/>
              </a:solidFill>
              <a:ea typeface="+mn-lt"/>
              <a:cs typeface="+mn-lt"/>
            </a:endParaRPr>
          </a:p>
          <a:p>
            <a:pPr>
              <a:buFont typeface="Arial,Sans-Serif" panose="020B0604020202020204" pitchFamily="34" charset="0"/>
            </a:pPr>
            <a:r>
              <a:rPr lang="en-US" sz="1900">
                <a:solidFill>
                  <a:schemeClr val="bg1"/>
                </a:solidFill>
                <a:ea typeface="+mn-lt"/>
                <a:cs typeface="+mn-lt"/>
              </a:rPr>
              <a:t>Secure Submission Form</a:t>
            </a:r>
          </a:p>
          <a:p>
            <a:pPr>
              <a:buFont typeface="Arial,Sans-Serif" panose="020B0604020202020204" pitchFamily="34" charset="0"/>
            </a:pPr>
            <a:r>
              <a:rPr lang="en-US" sz="1900">
                <a:solidFill>
                  <a:schemeClr val="bg1"/>
                </a:solidFill>
                <a:ea typeface="+mn-lt"/>
                <a:cs typeface="+mn-lt"/>
              </a:rPr>
              <a:t>Different type of submissions (different file types)</a:t>
            </a:r>
          </a:p>
          <a:p>
            <a:pPr>
              <a:buFont typeface="Arial,Sans-Serif" panose="020B0604020202020204" pitchFamily="34" charset="0"/>
            </a:pPr>
            <a:r>
              <a:rPr lang="en-US" sz="1900">
                <a:solidFill>
                  <a:schemeClr val="bg1"/>
                </a:solidFill>
                <a:ea typeface="+mn-lt"/>
                <a:cs typeface="+mn-lt"/>
              </a:rPr>
              <a:t>Different ways of submitting (SMS, WhatsApp, Website, etc...)</a:t>
            </a:r>
          </a:p>
          <a:p>
            <a:pPr>
              <a:buFont typeface="Arial,Sans-Serif" panose="020B0604020202020204" pitchFamily="34" charset="0"/>
            </a:pPr>
            <a:r>
              <a:rPr lang="en-US" sz="1900">
                <a:solidFill>
                  <a:schemeClr val="bg1"/>
                </a:solidFill>
                <a:ea typeface="+mn-lt"/>
                <a:cs typeface="+mn-lt"/>
              </a:rPr>
              <a:t>Anonymity Assurance</a:t>
            </a:r>
          </a:p>
          <a:p>
            <a:pPr>
              <a:buFont typeface="Arial,Sans-Serif" panose="020B0604020202020204" pitchFamily="34" charset="0"/>
            </a:pPr>
            <a:r>
              <a:rPr lang="en-US" sz="1900">
                <a:solidFill>
                  <a:schemeClr val="bg1"/>
                </a:solidFill>
                <a:ea typeface="+mn-lt"/>
                <a:cs typeface="+mn-lt"/>
              </a:rPr>
              <a:t>Confirmation of Receipt</a:t>
            </a:r>
          </a:p>
          <a:p>
            <a:pPr>
              <a:buFont typeface="Arial,Sans-Serif" panose="020B0604020202020204" pitchFamily="34" charset="0"/>
            </a:pPr>
            <a:r>
              <a:rPr lang="en-US" sz="1900">
                <a:solidFill>
                  <a:schemeClr val="bg1"/>
                </a:solidFill>
                <a:ea typeface="+mn-lt"/>
                <a:cs typeface="+mn-lt"/>
              </a:rPr>
              <a:t>Feedback Mechanism (e.g., through a unique report ID).</a:t>
            </a:r>
            <a:endParaRPr lang="en-US" sz="1900">
              <a:solidFill>
                <a:schemeClr val="bg1"/>
              </a:solidFill>
              <a:ea typeface="Calibri"/>
              <a:cs typeface="Calibri"/>
            </a:endParaRPr>
          </a:p>
          <a:p>
            <a:pPr>
              <a:buFont typeface="Arial,Sans-Serif" panose="020B0604020202020204" pitchFamily="34" charset="0"/>
            </a:pPr>
            <a:r>
              <a:rPr lang="en-US" sz="1900">
                <a:solidFill>
                  <a:schemeClr val="bg1"/>
                </a:solidFill>
                <a:ea typeface="+mn-lt"/>
                <a:cs typeface="+mn-lt"/>
              </a:rPr>
              <a:t>Guidance on Reporting</a:t>
            </a:r>
          </a:p>
          <a:p>
            <a:pPr>
              <a:buFont typeface="Arial,Sans-Serif" panose="020B0604020202020204" pitchFamily="34" charset="0"/>
            </a:pPr>
            <a:r>
              <a:rPr lang="en-US" sz="1900">
                <a:solidFill>
                  <a:schemeClr val="bg1"/>
                </a:solidFill>
                <a:ea typeface="+mn-lt"/>
                <a:cs typeface="+mn-lt"/>
              </a:rPr>
              <a:t>Information on Legal Protection</a:t>
            </a:r>
          </a:p>
          <a:p>
            <a:pPr marL="0" indent="0">
              <a:buNone/>
            </a:pPr>
            <a:endParaRPr lang="en-US" sz="1900" b="1">
              <a:solidFill>
                <a:schemeClr val="bg1"/>
              </a:solidFill>
              <a:ea typeface="+mn-lt"/>
              <a:cs typeface="+mn-lt"/>
            </a:endParaRPr>
          </a:p>
          <a:p>
            <a:endParaRPr lang="en-US" sz="1900">
              <a:solidFill>
                <a:schemeClr val="bg1"/>
              </a:solidFill>
              <a:ea typeface="+mn-lt"/>
              <a:cs typeface="+mn-lt"/>
            </a:endParaRPr>
          </a:p>
          <a:p>
            <a:endParaRPr lang="en-US" sz="1900">
              <a:solidFill>
                <a:schemeClr val="bg1"/>
              </a:solidFill>
              <a:cs typeface="Calibri"/>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E6BF2DC-6CD9-CF56-5AD6-B957428305C9}"/>
              </a:ext>
            </a:extLst>
          </p:cNvPr>
          <p:cNvSpPr txBox="1"/>
          <p:nvPr/>
        </p:nvSpPr>
        <p:spPr>
          <a:xfrm>
            <a:off x="582779" y="1071562"/>
            <a:ext cx="378994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bg1"/>
                </a:solidFill>
                <a:ea typeface="Calibri"/>
                <a:cs typeface="Calibri"/>
              </a:rPr>
              <a:t>User requirements:</a:t>
            </a:r>
            <a:endParaRPr lang="en-US">
              <a:solidFill>
                <a:schemeClr val="bg1"/>
              </a:solidFill>
              <a:ea typeface="Calibri" panose="020F0502020204030204"/>
              <a:cs typeface="Calibri" panose="020F0502020204030204"/>
            </a:endParaRPr>
          </a:p>
        </p:txBody>
      </p:sp>
    </p:spTree>
    <p:extLst>
      <p:ext uri="{BB962C8B-B14F-4D97-AF65-F5344CB8AC3E}">
        <p14:creationId xmlns:p14="http://schemas.microsoft.com/office/powerpoint/2010/main" val="2018784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AE94C6D-F22A-5A97-0C8E-26306046CB69}"/>
              </a:ext>
            </a:extLst>
          </p:cNvPr>
          <p:cNvSpPr>
            <a:spLocks noGrp="1"/>
          </p:cNvSpPr>
          <p:nvPr>
            <p:ph type="title"/>
          </p:nvPr>
        </p:nvSpPr>
        <p:spPr>
          <a:xfrm>
            <a:off x="838200" y="669925"/>
            <a:ext cx="4508946" cy="1325563"/>
          </a:xfrm>
        </p:spPr>
        <p:txBody>
          <a:bodyPr anchor="b">
            <a:normAutofit/>
          </a:bodyPr>
          <a:lstStyle/>
          <a:p>
            <a:r>
              <a:rPr lang="en-US" b="1">
                <a:solidFill>
                  <a:schemeClr val="bg1"/>
                </a:solidFill>
                <a:cs typeface="Calibri Light"/>
              </a:rPr>
              <a:t>NGOs:</a:t>
            </a:r>
            <a:endParaRPr lang="en-US" b="1">
              <a:solidFill>
                <a:schemeClr val="bg1"/>
              </a:solidFill>
              <a:ea typeface="Calibri Light"/>
              <a:cs typeface="Calibri Light"/>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812535F-E62F-1EA7-B6DB-DBE3B418AC0C}"/>
              </a:ext>
            </a:extLst>
          </p:cNvPr>
          <p:cNvSpPr>
            <a:spLocks noGrp="1"/>
          </p:cNvSpPr>
          <p:nvPr>
            <p:ph idx="1"/>
          </p:nvPr>
        </p:nvSpPr>
        <p:spPr>
          <a:xfrm>
            <a:off x="1392667" y="2398957"/>
            <a:ext cx="9406666" cy="3526144"/>
          </a:xfrm>
        </p:spPr>
        <p:txBody>
          <a:bodyPr vert="horz" lIns="91440" tIns="45720" rIns="91440" bIns="45720" rtlCol="0">
            <a:normAutofit/>
          </a:bodyPr>
          <a:lstStyle/>
          <a:p>
            <a:r>
              <a:rPr lang="en-US" sz="2000" b="1">
                <a:solidFill>
                  <a:schemeClr val="bg1"/>
                </a:solidFill>
                <a:ea typeface="+mn-lt"/>
                <a:cs typeface="+mn-lt"/>
              </a:rPr>
              <a:t>Title:</a:t>
            </a:r>
            <a:r>
              <a:rPr lang="en-US" sz="2000">
                <a:solidFill>
                  <a:schemeClr val="bg1"/>
                </a:solidFill>
                <a:ea typeface="+mn-lt"/>
                <a:cs typeface="+mn-lt"/>
              </a:rPr>
              <a:t> Leveraging Data for Anti-Corruption Campaigns</a:t>
            </a:r>
          </a:p>
          <a:p>
            <a:r>
              <a:rPr lang="en-US" sz="2000" b="1">
                <a:solidFill>
                  <a:schemeClr val="bg1"/>
                </a:solidFill>
                <a:ea typeface="+mn-lt"/>
                <a:cs typeface="+mn-lt"/>
              </a:rPr>
              <a:t>As an NGO,</a:t>
            </a:r>
            <a:r>
              <a:rPr lang="en-US" sz="2000">
                <a:solidFill>
                  <a:schemeClr val="bg1"/>
                </a:solidFill>
                <a:ea typeface="+mn-lt"/>
                <a:cs typeface="+mn-lt"/>
              </a:rPr>
              <a:t> we are dedicated to promoting transparency and fighting corruption.</a:t>
            </a:r>
          </a:p>
          <a:p>
            <a:r>
              <a:rPr lang="en-US" sz="2000" b="1">
                <a:solidFill>
                  <a:schemeClr val="bg1"/>
                </a:solidFill>
                <a:ea typeface="+mn-lt"/>
                <a:cs typeface="+mn-lt"/>
              </a:rPr>
              <a:t>We want to</a:t>
            </a:r>
            <a:r>
              <a:rPr lang="en-US" sz="2000">
                <a:solidFill>
                  <a:schemeClr val="bg1"/>
                </a:solidFill>
                <a:ea typeface="+mn-lt"/>
                <a:cs typeface="+mn-lt"/>
              </a:rPr>
              <a:t> use the platform to gather evidence and mobilize support for our cause.</a:t>
            </a:r>
          </a:p>
          <a:p>
            <a:r>
              <a:rPr lang="en-US" sz="2000" b="1">
                <a:solidFill>
                  <a:schemeClr val="bg1"/>
                </a:solidFill>
                <a:ea typeface="+mn-lt"/>
                <a:cs typeface="+mn-lt"/>
              </a:rPr>
              <a:t>So that we can</a:t>
            </a:r>
            <a:r>
              <a:rPr lang="en-US" sz="2000">
                <a:solidFill>
                  <a:schemeClr val="bg1"/>
                </a:solidFill>
                <a:ea typeface="+mn-lt"/>
                <a:cs typeface="+mn-lt"/>
              </a:rPr>
              <a:t> effectively campaign against corrupt practices and advocate for policy changes.</a:t>
            </a:r>
          </a:p>
          <a:p>
            <a:endParaRPr lang="en-US" sz="2000">
              <a:solidFill>
                <a:schemeClr val="bg1"/>
              </a:solidFill>
              <a:ea typeface="+mn-lt"/>
              <a:cs typeface="+mn-lt"/>
            </a:endParaRPr>
          </a:p>
          <a:p>
            <a:endParaRPr lang="en-US" sz="2000">
              <a:solidFill>
                <a:schemeClr val="bg1"/>
              </a:solidFill>
              <a:cs typeface="Calibri"/>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5574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CA1BA79-3F40-87CD-8CB4-FACEE35AA4F1}"/>
              </a:ext>
            </a:extLst>
          </p:cNvPr>
          <p:cNvSpPr>
            <a:spLocks noGrp="1"/>
          </p:cNvSpPr>
          <p:nvPr>
            <p:ph idx="1"/>
          </p:nvPr>
        </p:nvSpPr>
        <p:spPr>
          <a:xfrm>
            <a:off x="1392667" y="2398957"/>
            <a:ext cx="9406666" cy="3526144"/>
          </a:xfrm>
        </p:spPr>
        <p:txBody>
          <a:bodyPr vert="horz" lIns="91440" tIns="45720" rIns="91440" bIns="45720" rtlCol="0" anchor="t">
            <a:normAutofit fontScale="85000" lnSpcReduction="10000"/>
          </a:bodyPr>
          <a:lstStyle/>
          <a:p>
            <a:pPr marL="0" indent="0">
              <a:buNone/>
            </a:pPr>
            <a:endParaRPr lang="en-US" sz="1700" b="1">
              <a:solidFill>
                <a:schemeClr val="bg1"/>
              </a:solidFill>
              <a:ea typeface="Calibri"/>
              <a:cs typeface="Calibri"/>
            </a:endParaRPr>
          </a:p>
          <a:p>
            <a:pPr>
              <a:lnSpc>
                <a:spcPct val="150000"/>
              </a:lnSpc>
            </a:pPr>
            <a:r>
              <a:rPr lang="en-US" sz="1800">
                <a:solidFill>
                  <a:schemeClr val="bg1"/>
                </a:solidFill>
                <a:cs typeface="Calibri"/>
              </a:rPr>
              <a:t>Discovering the Platform (User-friendly interface)</a:t>
            </a:r>
            <a:endParaRPr lang="en-US" sz="1800">
              <a:solidFill>
                <a:schemeClr val="bg1"/>
              </a:solidFill>
              <a:ea typeface="Calibri"/>
              <a:cs typeface="Calibri"/>
            </a:endParaRPr>
          </a:p>
          <a:p>
            <a:pPr>
              <a:lnSpc>
                <a:spcPct val="150000"/>
              </a:lnSpc>
            </a:pPr>
            <a:r>
              <a:rPr lang="en-US" sz="1800" b="1">
                <a:solidFill>
                  <a:schemeClr val="bg1"/>
                </a:solidFill>
                <a:cs typeface="Calibri"/>
              </a:rPr>
              <a:t>Data Gathering:</a:t>
            </a:r>
            <a:r>
              <a:rPr lang="en-US" sz="1800">
                <a:solidFill>
                  <a:schemeClr val="bg1"/>
                </a:solidFill>
                <a:cs typeface="Calibri"/>
              </a:rPr>
              <a:t>  The platform's </a:t>
            </a:r>
            <a:r>
              <a:rPr lang="en-US" sz="1800" b="1">
                <a:solidFill>
                  <a:schemeClr val="bg1"/>
                </a:solidFill>
                <a:cs typeface="Calibri"/>
              </a:rPr>
              <a:t>advanced search capabilities </a:t>
            </a:r>
            <a:r>
              <a:rPr lang="en-US" sz="1800">
                <a:solidFill>
                  <a:schemeClr val="bg1"/>
                </a:solidFill>
                <a:cs typeface="Calibri"/>
              </a:rPr>
              <a:t>and access to a </a:t>
            </a:r>
            <a:r>
              <a:rPr lang="en-US" sz="1800" b="1">
                <a:solidFill>
                  <a:schemeClr val="bg1"/>
                </a:solidFill>
                <a:cs typeface="Calibri"/>
              </a:rPr>
              <a:t>wide range of data sources make it easier for us to find relevant information.</a:t>
            </a:r>
            <a:endParaRPr lang="en-US" sz="1800" b="1">
              <a:solidFill>
                <a:schemeClr val="bg1"/>
              </a:solidFill>
              <a:ea typeface="Calibri"/>
              <a:cs typeface="Calibri"/>
            </a:endParaRPr>
          </a:p>
          <a:p>
            <a:pPr>
              <a:lnSpc>
                <a:spcPct val="150000"/>
              </a:lnSpc>
            </a:pPr>
            <a:r>
              <a:rPr lang="en-US" sz="1800" b="1">
                <a:solidFill>
                  <a:schemeClr val="bg1"/>
                </a:solidFill>
                <a:cs typeface="Calibri"/>
              </a:rPr>
              <a:t>Evidence Analysis:</a:t>
            </a:r>
            <a:r>
              <a:rPr lang="en-US" sz="1800">
                <a:solidFill>
                  <a:schemeClr val="bg1"/>
                </a:solidFill>
                <a:cs typeface="Calibri"/>
              </a:rPr>
              <a:t> </a:t>
            </a:r>
            <a:r>
              <a:rPr lang="en-US" sz="1800" b="1">
                <a:solidFill>
                  <a:schemeClr val="bg1"/>
                </a:solidFill>
                <a:cs typeface="Calibri"/>
              </a:rPr>
              <a:t>Our analysis is supported by the platform's tools that allow us to cross-reference data and track changes over time.</a:t>
            </a:r>
            <a:endParaRPr lang="en-US" sz="1800" b="1">
              <a:solidFill>
                <a:schemeClr val="bg1"/>
              </a:solidFill>
              <a:ea typeface="Calibri"/>
              <a:cs typeface="Calibri"/>
            </a:endParaRPr>
          </a:p>
          <a:p>
            <a:pPr>
              <a:lnSpc>
                <a:spcPct val="150000"/>
              </a:lnSpc>
            </a:pPr>
            <a:r>
              <a:rPr lang="en-US" sz="1800">
                <a:solidFill>
                  <a:schemeClr val="bg1"/>
                </a:solidFill>
                <a:cs typeface="Calibri"/>
              </a:rPr>
              <a:t> The platform's networking features help us to connect with other activists, NGOs, and concerned citizens.</a:t>
            </a:r>
            <a:endParaRPr lang="en-US" sz="1800">
              <a:solidFill>
                <a:schemeClr val="bg1"/>
              </a:solidFill>
              <a:ea typeface="Calibri"/>
              <a:cs typeface="Calibri"/>
            </a:endParaRPr>
          </a:p>
          <a:p>
            <a:pPr>
              <a:lnSpc>
                <a:spcPct val="150000"/>
              </a:lnSpc>
            </a:pPr>
            <a:r>
              <a:rPr lang="en-US" sz="1800" b="1">
                <a:solidFill>
                  <a:schemeClr val="bg1"/>
                </a:solidFill>
                <a:cs typeface="Calibri"/>
              </a:rPr>
              <a:t>Monitoring Impact:</a:t>
            </a:r>
            <a:r>
              <a:rPr lang="en-US" sz="1800">
                <a:solidFill>
                  <a:schemeClr val="bg1"/>
                </a:solidFill>
                <a:cs typeface="Calibri"/>
              </a:rPr>
              <a:t>  We continue to use the platform to</a:t>
            </a:r>
            <a:r>
              <a:rPr lang="en-US" sz="1800" b="1">
                <a:solidFill>
                  <a:schemeClr val="bg1"/>
                </a:solidFill>
                <a:cs typeface="Calibri"/>
              </a:rPr>
              <a:t> monitor the situation</a:t>
            </a:r>
            <a:r>
              <a:rPr lang="en-US" sz="1800">
                <a:solidFill>
                  <a:schemeClr val="bg1"/>
                </a:solidFill>
                <a:cs typeface="Calibri"/>
              </a:rPr>
              <a:t>. We track whether the government implements the promised changes and continue to hold them accountable.</a:t>
            </a:r>
            <a:endParaRPr lang="en-US" sz="1800">
              <a:solidFill>
                <a:schemeClr val="bg1"/>
              </a:solidFill>
              <a:ea typeface="Calibri"/>
              <a:cs typeface="Calibri"/>
            </a:endParaRPr>
          </a:p>
          <a:p>
            <a:pPr marL="0" indent="0">
              <a:buNone/>
            </a:pPr>
            <a:endParaRPr lang="en-US" sz="1700">
              <a:solidFill>
                <a:schemeClr val="bg1"/>
              </a:solidFill>
              <a:ea typeface="Calibri"/>
              <a:cs typeface="Calibri"/>
            </a:endParaRPr>
          </a:p>
          <a:p>
            <a:endParaRPr lang="en-US" sz="1700">
              <a:solidFill>
                <a:schemeClr val="bg1"/>
              </a:solidFill>
              <a:cs typeface="Calibri"/>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8B5945D-8655-0E8C-6FC2-52C1FE8F14E2}"/>
              </a:ext>
            </a:extLst>
          </p:cNvPr>
          <p:cNvSpPr txBox="1"/>
          <p:nvPr/>
        </p:nvSpPr>
        <p:spPr>
          <a:xfrm>
            <a:off x="429877" y="939966"/>
            <a:ext cx="402681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bg1"/>
                </a:solidFill>
                <a:ea typeface="Calibri"/>
                <a:cs typeface="Calibri"/>
              </a:rPr>
              <a:t>User Requirements:</a:t>
            </a:r>
            <a:endParaRPr lang="en-US" sz="3200">
              <a:solidFill>
                <a:schemeClr val="bg1"/>
              </a:solidFill>
            </a:endParaRPr>
          </a:p>
        </p:txBody>
      </p:sp>
    </p:spTree>
    <p:extLst>
      <p:ext uri="{BB962C8B-B14F-4D97-AF65-F5344CB8AC3E}">
        <p14:creationId xmlns:p14="http://schemas.microsoft.com/office/powerpoint/2010/main" val="1026322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614EE33-7D71-1452-D278-9EEF367648DE}"/>
              </a:ext>
            </a:extLst>
          </p:cNvPr>
          <p:cNvSpPr>
            <a:spLocks noGrp="1"/>
          </p:cNvSpPr>
          <p:nvPr>
            <p:ph type="title"/>
          </p:nvPr>
        </p:nvSpPr>
        <p:spPr>
          <a:xfrm>
            <a:off x="838200" y="669925"/>
            <a:ext cx="4508946" cy="1325563"/>
          </a:xfrm>
        </p:spPr>
        <p:txBody>
          <a:bodyPr anchor="b">
            <a:noAutofit/>
          </a:bodyPr>
          <a:lstStyle/>
          <a:p>
            <a:r>
              <a:rPr lang="en-US" sz="3200" b="1">
                <a:solidFill>
                  <a:schemeClr val="bg1"/>
                </a:solidFill>
                <a:latin typeface="Calibri"/>
                <a:cs typeface="Calibri"/>
              </a:rPr>
              <a:t>Citizen journalist/independent media outlet</a:t>
            </a:r>
            <a:endParaRPr lang="en-US" sz="3200">
              <a:solidFill>
                <a:schemeClr val="bg1"/>
              </a:solidFill>
              <a:ea typeface="Calibri Light" panose="020F0302020204030204"/>
              <a:cs typeface="Calibri Light"/>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3EF752C-F1A7-26FA-32FA-1E536C31F22D}"/>
              </a:ext>
            </a:extLst>
          </p:cNvPr>
          <p:cNvSpPr>
            <a:spLocks noGrp="1"/>
          </p:cNvSpPr>
          <p:nvPr>
            <p:ph idx="1"/>
          </p:nvPr>
        </p:nvSpPr>
        <p:spPr>
          <a:xfrm>
            <a:off x="1392667" y="2398957"/>
            <a:ext cx="9406666" cy="3526144"/>
          </a:xfrm>
        </p:spPr>
        <p:txBody>
          <a:bodyPr vert="horz" lIns="91440" tIns="45720" rIns="91440" bIns="45720" rtlCol="0">
            <a:normAutofit/>
          </a:bodyPr>
          <a:lstStyle/>
          <a:p>
            <a:r>
              <a:rPr lang="en-US" sz="2000" b="1">
                <a:solidFill>
                  <a:schemeClr val="bg1"/>
                </a:solidFill>
                <a:ea typeface="+mn-lt"/>
                <a:cs typeface="+mn-lt"/>
              </a:rPr>
              <a:t>Title:</a:t>
            </a:r>
            <a:r>
              <a:rPr lang="en-US" sz="2000">
                <a:solidFill>
                  <a:schemeClr val="bg1"/>
                </a:solidFill>
                <a:ea typeface="+mn-lt"/>
                <a:cs typeface="+mn-lt"/>
              </a:rPr>
              <a:t> Empowering Citizen Journalism for Unbiased Reporting</a:t>
            </a:r>
          </a:p>
          <a:p>
            <a:r>
              <a:rPr lang="en-US" sz="2000" b="1">
                <a:solidFill>
                  <a:schemeClr val="bg1"/>
                </a:solidFill>
                <a:ea typeface="+mn-lt"/>
                <a:cs typeface="+mn-lt"/>
              </a:rPr>
              <a:t>As a citizen journalist/independent media outlet,</a:t>
            </a:r>
            <a:r>
              <a:rPr lang="en-US" sz="2000">
                <a:solidFill>
                  <a:schemeClr val="bg1"/>
                </a:solidFill>
                <a:ea typeface="+mn-lt"/>
                <a:cs typeface="+mn-lt"/>
              </a:rPr>
              <a:t> we aim to provide unbiased and accurate news coverage in Lebanon, where mainstream media often face political pressures.</a:t>
            </a:r>
          </a:p>
          <a:p>
            <a:r>
              <a:rPr lang="en-US" sz="2000" b="1">
                <a:solidFill>
                  <a:schemeClr val="bg1"/>
                </a:solidFill>
                <a:ea typeface="+mn-lt"/>
                <a:cs typeface="+mn-lt"/>
              </a:rPr>
              <a:t>We want to</a:t>
            </a:r>
            <a:r>
              <a:rPr lang="en-US" sz="2000">
                <a:solidFill>
                  <a:schemeClr val="bg1"/>
                </a:solidFill>
                <a:ea typeface="+mn-lt"/>
                <a:cs typeface="+mn-lt"/>
              </a:rPr>
              <a:t> use the platform to uncover and report on stories that are neglected or altered by traditional media due to these pressures.</a:t>
            </a:r>
          </a:p>
          <a:p>
            <a:r>
              <a:rPr lang="en-US" sz="2000" b="1">
                <a:solidFill>
                  <a:schemeClr val="bg1"/>
                </a:solidFill>
                <a:ea typeface="+mn-lt"/>
                <a:cs typeface="+mn-lt"/>
              </a:rPr>
              <a:t>So that we can</a:t>
            </a:r>
            <a:r>
              <a:rPr lang="en-US" sz="2000">
                <a:solidFill>
                  <a:schemeClr val="bg1"/>
                </a:solidFill>
                <a:ea typeface="+mn-lt"/>
                <a:cs typeface="+mn-lt"/>
              </a:rPr>
              <a:t> inform the public with truthful information and promote transparency and accountability in the media landscape.</a:t>
            </a:r>
          </a:p>
          <a:p>
            <a:pPr marL="0" indent="0">
              <a:buNone/>
            </a:pPr>
            <a:endParaRPr lang="en-US" sz="2000">
              <a:solidFill>
                <a:schemeClr val="bg1"/>
              </a:solidFill>
              <a:cs typeface="Calibri"/>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3702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F1A8E26-86F3-4389-86D3-36AC53C07FFB}"/>
              </a:ext>
            </a:extLst>
          </p:cNvPr>
          <p:cNvSpPr>
            <a:spLocks noGrp="1"/>
          </p:cNvSpPr>
          <p:nvPr>
            <p:ph idx="1"/>
          </p:nvPr>
        </p:nvSpPr>
        <p:spPr>
          <a:xfrm>
            <a:off x="1392667" y="2398957"/>
            <a:ext cx="9406666" cy="3526144"/>
          </a:xfrm>
        </p:spPr>
        <p:txBody>
          <a:bodyPr vert="horz" lIns="91440" tIns="45720" rIns="91440" bIns="45720" rtlCol="0" anchor="t">
            <a:normAutofit/>
          </a:bodyPr>
          <a:lstStyle/>
          <a:p>
            <a:pPr marL="0" indent="0">
              <a:buNone/>
            </a:pPr>
            <a:endParaRPr lang="en-US" sz="1700" b="1">
              <a:solidFill>
                <a:schemeClr val="bg1"/>
              </a:solidFill>
              <a:ea typeface="+mn-lt"/>
              <a:cs typeface="+mn-lt"/>
            </a:endParaRPr>
          </a:p>
          <a:p>
            <a:pPr>
              <a:buFont typeface="Arial"/>
              <a:buChar char="•"/>
            </a:pPr>
            <a:r>
              <a:rPr lang="en-US" sz="1700" b="1">
                <a:solidFill>
                  <a:schemeClr val="bg1"/>
                </a:solidFill>
                <a:ea typeface="+mn-lt"/>
                <a:cs typeface="+mn-lt"/>
              </a:rPr>
              <a:t>The user seeks a platform committed to transparency and providing access to a diverse range of data sources.</a:t>
            </a:r>
            <a:endParaRPr lang="en-US" sz="1700" b="1">
              <a:solidFill>
                <a:schemeClr val="bg1"/>
              </a:solidFill>
              <a:cs typeface="Calibri"/>
            </a:endParaRPr>
          </a:p>
          <a:p>
            <a:pPr>
              <a:buFont typeface="Arial"/>
              <a:buChar char="•"/>
            </a:pPr>
            <a:r>
              <a:rPr lang="en-US" sz="1700" b="1">
                <a:solidFill>
                  <a:schemeClr val="bg1"/>
                </a:solidFill>
                <a:ea typeface="+mn-lt"/>
                <a:cs typeface="+mn-lt"/>
              </a:rPr>
              <a:t>The platform should grant access to local data, official government documents, and community insights for in-depth research.</a:t>
            </a:r>
          </a:p>
          <a:p>
            <a:pPr>
              <a:buFont typeface="Arial"/>
              <a:buChar char="•"/>
            </a:pPr>
            <a:r>
              <a:rPr lang="en-US" sz="1700" b="1">
                <a:solidFill>
                  <a:schemeClr val="bg1"/>
                </a:solidFill>
                <a:ea typeface="+mn-lt"/>
                <a:cs typeface="+mn-lt"/>
              </a:rPr>
              <a:t>The user requires tools to analyze data trends, connect information, and build compelling narratives for story development.</a:t>
            </a:r>
          </a:p>
          <a:p>
            <a:pPr>
              <a:buFont typeface="Arial"/>
              <a:buChar char="•"/>
            </a:pPr>
            <a:r>
              <a:rPr lang="en-US" sz="1700" b="1">
                <a:solidFill>
                  <a:schemeClr val="bg1"/>
                </a:solidFill>
                <a:ea typeface="+mn-lt"/>
                <a:cs typeface="+mn-lt"/>
              </a:rPr>
              <a:t>Independent publishing channels and wider content dissemination options are essential for reaching a broader audience.</a:t>
            </a:r>
          </a:p>
          <a:p>
            <a:pPr>
              <a:buFont typeface="Arial"/>
              <a:buChar char="•"/>
            </a:pPr>
            <a:r>
              <a:rPr lang="en-US" sz="1700" b="1">
                <a:solidFill>
                  <a:schemeClr val="bg1"/>
                </a:solidFill>
                <a:ea typeface="+mn-lt"/>
                <a:cs typeface="+mn-lt"/>
              </a:rPr>
              <a:t>The platform should serve as a networking hub, facilitating connections with fellow journalists and media outlets to foster collaboration.</a:t>
            </a:r>
          </a:p>
          <a:p>
            <a:pPr marL="0" indent="0">
              <a:spcBef>
                <a:spcPts val="0"/>
              </a:spcBef>
              <a:buNone/>
            </a:pPr>
            <a:endParaRPr lang="en-US" sz="1700" b="1">
              <a:solidFill>
                <a:schemeClr val="bg1"/>
              </a:solidFill>
              <a:ea typeface="Calibri"/>
              <a:cs typeface="Calibri"/>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941F48C-EB0A-0CF8-4151-E16FEACA92AA}"/>
              </a:ext>
            </a:extLst>
          </p:cNvPr>
          <p:cNvSpPr txBox="1"/>
          <p:nvPr/>
        </p:nvSpPr>
        <p:spPr>
          <a:xfrm>
            <a:off x="645443" y="926181"/>
            <a:ext cx="304549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a:solidFill>
                  <a:schemeClr val="bg1"/>
                </a:solidFill>
                <a:ea typeface="Calibri"/>
                <a:cs typeface="Calibri"/>
              </a:rPr>
              <a:t>Requirements:</a:t>
            </a:r>
            <a:endParaRPr lang="en-US" sz="3200">
              <a:solidFill>
                <a:schemeClr val="bg1"/>
              </a:solidFill>
            </a:endParaRPr>
          </a:p>
        </p:txBody>
      </p:sp>
    </p:spTree>
    <p:extLst>
      <p:ext uri="{BB962C8B-B14F-4D97-AF65-F5344CB8AC3E}">
        <p14:creationId xmlns:p14="http://schemas.microsoft.com/office/powerpoint/2010/main" val="3623660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84EBEAD-CFF8-2353-D935-D97C0F0E72C1}"/>
              </a:ext>
            </a:extLst>
          </p:cNvPr>
          <p:cNvSpPr>
            <a:spLocks noGrp="1"/>
          </p:cNvSpPr>
          <p:nvPr>
            <p:ph idx="1"/>
          </p:nvPr>
        </p:nvSpPr>
        <p:spPr>
          <a:xfrm>
            <a:off x="1392667" y="2398957"/>
            <a:ext cx="9406666" cy="3526144"/>
          </a:xfrm>
        </p:spPr>
        <p:txBody>
          <a:bodyPr vert="horz" lIns="91440" tIns="45720" rIns="91440" bIns="45720" rtlCol="0" anchor="t">
            <a:normAutofit/>
          </a:bodyPr>
          <a:lstStyle/>
          <a:p>
            <a:pPr>
              <a:buNone/>
            </a:pPr>
            <a:endParaRPr lang="en-US" sz="2000" b="1">
              <a:solidFill>
                <a:schemeClr val="bg1"/>
              </a:solidFill>
              <a:ea typeface="Calibri"/>
              <a:cs typeface="Calibri"/>
            </a:endParaRPr>
          </a:p>
          <a:p>
            <a:pPr>
              <a:buNone/>
            </a:pPr>
            <a:endParaRPr lang="en-US" sz="2000" b="1">
              <a:solidFill>
                <a:schemeClr val="bg1"/>
              </a:solidFill>
              <a:ea typeface="+mn-lt"/>
              <a:cs typeface="+mn-lt"/>
            </a:endParaRPr>
          </a:p>
          <a:p>
            <a:pPr>
              <a:buNone/>
            </a:pPr>
            <a:r>
              <a:rPr lang="en-US" sz="2000" b="1">
                <a:solidFill>
                  <a:schemeClr val="bg1"/>
                </a:solidFill>
                <a:ea typeface="+mn-lt"/>
                <a:cs typeface="+mn-lt"/>
              </a:rPr>
              <a:t>Title:</a:t>
            </a:r>
            <a:r>
              <a:rPr lang="en-US" sz="2000">
                <a:solidFill>
                  <a:schemeClr val="bg1"/>
                </a:solidFill>
                <a:ea typeface="+mn-lt"/>
                <a:cs typeface="+mn-lt"/>
              </a:rPr>
              <a:t> Enhancing Investigations through Data-Driven Insights</a:t>
            </a:r>
            <a:endParaRPr lang="en-US" sz="2000">
              <a:solidFill>
                <a:schemeClr val="bg1"/>
              </a:solidFill>
              <a:cs typeface="Calibri"/>
            </a:endParaRPr>
          </a:p>
          <a:p>
            <a:pPr>
              <a:buNone/>
            </a:pPr>
            <a:r>
              <a:rPr lang="en-US" sz="2000" b="1">
                <a:solidFill>
                  <a:schemeClr val="bg1"/>
                </a:solidFill>
                <a:ea typeface="+mn-lt"/>
                <a:cs typeface="+mn-lt"/>
              </a:rPr>
              <a:t>As a law enforcement/regulatory agency,</a:t>
            </a:r>
            <a:r>
              <a:rPr lang="en-US" sz="2000">
                <a:solidFill>
                  <a:schemeClr val="bg1"/>
                </a:solidFill>
                <a:ea typeface="+mn-lt"/>
                <a:cs typeface="+mn-lt"/>
              </a:rPr>
              <a:t> we are committed to upholding the law and ensuring accountability, especially in matters of corruption and malpractice.</a:t>
            </a:r>
            <a:endParaRPr lang="en-US" sz="2000">
              <a:solidFill>
                <a:schemeClr val="bg1"/>
              </a:solidFill>
            </a:endParaRPr>
          </a:p>
          <a:p>
            <a:pPr>
              <a:buNone/>
            </a:pPr>
            <a:r>
              <a:rPr lang="en-US" sz="2000" b="1">
                <a:solidFill>
                  <a:schemeClr val="bg1"/>
                </a:solidFill>
                <a:ea typeface="+mn-lt"/>
                <a:cs typeface="+mn-lt"/>
              </a:rPr>
              <a:t>We want to</a:t>
            </a:r>
            <a:r>
              <a:rPr lang="en-US" sz="2000">
                <a:solidFill>
                  <a:schemeClr val="bg1"/>
                </a:solidFill>
                <a:ea typeface="+mn-lt"/>
                <a:cs typeface="+mn-lt"/>
              </a:rPr>
              <a:t> use the platform to access comprehensive data that can aid in initiating and conducting effective investigations.</a:t>
            </a:r>
          </a:p>
          <a:p>
            <a:pPr>
              <a:buNone/>
            </a:pPr>
            <a:r>
              <a:rPr lang="en-US" sz="2000" b="1">
                <a:solidFill>
                  <a:schemeClr val="bg1"/>
                </a:solidFill>
                <a:ea typeface="+mn-lt"/>
                <a:cs typeface="+mn-lt"/>
              </a:rPr>
              <a:t>So that we can</a:t>
            </a:r>
            <a:r>
              <a:rPr lang="en-US" sz="2000">
                <a:solidFill>
                  <a:schemeClr val="bg1"/>
                </a:solidFill>
                <a:ea typeface="+mn-lt"/>
                <a:cs typeface="+mn-lt"/>
              </a:rPr>
              <a:t> enforce anti-corruption laws more efficiently and ensure justice and accountability in our jurisdiction.</a:t>
            </a:r>
            <a:endParaRPr lang="en-US" sz="2000">
              <a:solidFill>
                <a:schemeClr val="bg1"/>
              </a:solidFill>
            </a:endParaRPr>
          </a:p>
          <a:p>
            <a:pPr>
              <a:buNone/>
            </a:pPr>
            <a:endParaRPr lang="en-US" sz="2000">
              <a:solidFill>
                <a:schemeClr val="bg1"/>
              </a:solidFill>
              <a:cs typeface="Calibri"/>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20EB486-B89E-9058-5C34-CC7A058D6203}"/>
              </a:ext>
            </a:extLst>
          </p:cNvPr>
          <p:cNvSpPr txBox="1"/>
          <p:nvPr/>
        </p:nvSpPr>
        <p:spPr>
          <a:xfrm>
            <a:off x="560220" y="933701"/>
            <a:ext cx="359819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bg1"/>
                </a:solidFill>
                <a:ea typeface="Calibri"/>
                <a:cs typeface="Calibri"/>
              </a:rPr>
              <a:t>Law Enforcement</a:t>
            </a:r>
            <a:endParaRPr lang="en-US" sz="3200">
              <a:solidFill>
                <a:schemeClr val="bg1"/>
              </a:solidFill>
            </a:endParaRPr>
          </a:p>
        </p:txBody>
      </p:sp>
    </p:spTree>
    <p:extLst>
      <p:ext uri="{BB962C8B-B14F-4D97-AF65-F5344CB8AC3E}">
        <p14:creationId xmlns:p14="http://schemas.microsoft.com/office/powerpoint/2010/main" val="30821302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29</Slides>
  <Notes>2</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User Roles, APIs, and More</vt:lpstr>
      <vt:lpstr>User Roles</vt:lpstr>
      <vt:lpstr>PowerPoint Presentation</vt:lpstr>
      <vt:lpstr>PowerPoint Presentation</vt:lpstr>
      <vt:lpstr>NGOs:</vt:lpstr>
      <vt:lpstr>PowerPoint Presentation</vt:lpstr>
      <vt:lpstr>Citizen journalist/independent media outlet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Requirements For Platform</vt:lpstr>
      <vt:lpstr>Option 1</vt:lpstr>
      <vt:lpstr>GlobalLeaks: WhistleBlowing Platform</vt:lpstr>
      <vt:lpstr>User Role Accounts in Global Leaks: </vt:lpstr>
      <vt:lpstr>PowerPoint Presentation</vt:lpstr>
      <vt:lpstr>PowerPoint Presentation</vt:lpstr>
      <vt:lpstr>PowerPoint Presentation</vt:lpstr>
      <vt:lpstr>PowerPoint Presentation</vt:lpstr>
      <vt:lpstr>PowerPoint Presentation</vt:lpstr>
      <vt:lpstr>PowerPoint Presentation</vt:lpstr>
      <vt:lpstr>Leaflet (Geo Mapping)</vt:lpstr>
      <vt:lpstr>Useful APIs</vt:lpstr>
      <vt:lpstr>WhatsApp Whistleblowing</vt:lpstr>
      <vt:lpstr>SMS Whistleblowing</vt:lpstr>
      <vt:lpstr>Option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cp:revision>
  <dcterms:created xsi:type="dcterms:W3CDTF">2023-10-03T16:41:12Z</dcterms:created>
  <dcterms:modified xsi:type="dcterms:W3CDTF">2024-02-06T07:54:24Z</dcterms:modified>
</cp:coreProperties>
</file>