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66" r:id="rId4"/>
    <p:sldId id="267" r:id="rId5"/>
    <p:sldId id="268" r:id="rId6"/>
    <p:sldId id="270" r:id="rId7"/>
    <p:sldId id="271" r:id="rId8"/>
    <p:sldId id="280" r:id="rId9"/>
    <p:sldId id="283" r:id="rId10"/>
    <p:sldId id="284" r:id="rId11"/>
    <p:sldId id="285" r:id="rId12"/>
    <p:sldId id="286" r:id="rId13"/>
    <p:sldId id="262" r:id="rId14"/>
    <p:sldId id="277" r:id="rId15"/>
    <p:sldId id="281" r:id="rId16"/>
    <p:sldId id="261"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A3E20-8FFE-E485-BC77-AC22CA379705}" v="599" dt="2023-11-23T06:25:58.419"/>
    <p1510:client id="{2F158A93-BD72-0AB1-264B-F86700D63259}" v="34" dt="2023-11-22T15:31:59.033"/>
    <p1510:client id="{5F8DBE70-0D32-3DAC-EF8F-0C95AF6B8C22}" v="43" dt="2023-11-23T08:39:57.546"/>
    <p1510:client id="{7171D193-D3CE-B17F-D09B-22512314AF78}" v="75" dt="2023-11-22T11:22:56.053"/>
    <p1510:client id="{868D9759-EC18-E15F-70CD-6D9A3CF5BE98}" v="745" dt="2023-11-23T00:23:22.497"/>
    <p1510:client id="{B0BDC97E-5E20-A708-6371-1351B66C618F}" v="19" dt="2023-11-22T14:08:35.806"/>
    <p1510:client id="{C32A196E-ECA1-5A25-6272-7E0627149FB3}" v="72" dt="2023-10-05T07:56:47.786"/>
    <p1510:client id="{D8B3BB46-B99D-C979-5D85-C5AEC05D6B6E}" v="286" dt="2023-11-23T11:44:15.335"/>
    <p1510:client id="{DCF6B699-57DD-FE68-5847-EB04340683E9}" v="388" dt="2023-11-23T09:38:06.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alcanicaucaso.org/eng" TargetMode="External"/><Relationship Id="rId2" Type="http://schemas.openxmlformats.org/officeDocument/2006/relationships/hyperlink" Target="https://www.indexoncensorship.org/" TargetMode="External"/><Relationship Id="rId1" Type="http://schemas.openxmlformats.org/officeDocument/2006/relationships/slideLayout" Target="../slideLayouts/slideLayout2.xml"/><Relationship Id="rId4" Type="http://schemas.openxmlformats.org/officeDocument/2006/relationships/hyperlink" Target="http://mediafreedom.ushahidi.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CMPS 299A</a:t>
            </a:r>
            <a:endParaRPr lang="en-US"/>
          </a:p>
        </p:txBody>
      </p:sp>
      <p:sp>
        <p:nvSpPr>
          <p:cNvPr id="3" name="Subtitle 2"/>
          <p:cNvSpPr>
            <a:spLocks noGrp="1"/>
          </p:cNvSpPr>
          <p:nvPr>
            <p:ph type="subTitle" idx="1"/>
          </p:nvPr>
        </p:nvSpPr>
        <p:spPr>
          <a:xfrm>
            <a:off x="1143000" y="5114132"/>
            <a:ext cx="9144000" cy="1655762"/>
          </a:xfrm>
        </p:spPr>
        <p:txBody>
          <a:bodyPr vert="horz" lIns="91440" tIns="45720" rIns="91440" bIns="45720" rtlCol="0" anchor="t">
            <a:normAutofit/>
          </a:bodyPr>
          <a:lstStyle/>
          <a:p>
            <a:pPr algn="l"/>
            <a:r>
              <a:rPr lang="en-US">
                <a:ea typeface="Calibri"/>
                <a:cs typeface="Calibri"/>
              </a:rPr>
              <a:t>Prepared by: Ahmad </a:t>
            </a:r>
            <a:r>
              <a:rPr lang="en-US" err="1">
                <a:ea typeface="Calibri"/>
                <a:cs typeface="Calibri"/>
              </a:rPr>
              <a:t>Adada</a:t>
            </a:r>
            <a:r>
              <a:rPr lang="en-US">
                <a:ea typeface="Calibri"/>
                <a:cs typeface="Calibri"/>
              </a:rPr>
              <a:t>, Ali Faour, Hadi </a:t>
            </a:r>
            <a:r>
              <a:rPr lang="en-US" err="1">
                <a:ea typeface="Calibri"/>
                <a:cs typeface="Calibri"/>
              </a:rPr>
              <a:t>Dabouk</a:t>
            </a:r>
            <a:r>
              <a:rPr lang="en-US">
                <a:ea typeface="Calibri"/>
                <a:cs typeface="Calibri"/>
              </a:rPr>
              <a:t>, Mohammad Fadlallah, and Nour Sfeir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D6116-25F1-CF0C-D65B-501806C77E00}"/>
              </a:ext>
            </a:extLst>
          </p:cNvPr>
          <p:cNvSpPr>
            <a:spLocks noGrp="1"/>
          </p:cNvSpPr>
          <p:nvPr>
            <p:ph idx="1"/>
          </p:nvPr>
        </p:nvSpPr>
        <p:spPr>
          <a:xfrm>
            <a:off x="1199827" y="456608"/>
            <a:ext cx="10515600" cy="4351338"/>
          </a:xfrm>
        </p:spPr>
        <p:txBody>
          <a:bodyPr vert="horz" lIns="91440" tIns="45720" rIns="91440" bIns="45720" rtlCol="0" anchor="t">
            <a:noAutofit/>
          </a:bodyPr>
          <a:lstStyle/>
          <a:p>
            <a:pPr marL="0" indent="0">
              <a:buNone/>
            </a:pPr>
            <a:endParaRPr lang="en-US">
              <a:solidFill>
                <a:srgbClr val="0A0A0A"/>
              </a:solidFill>
              <a:ea typeface="Calibri"/>
              <a:cs typeface="Calibri"/>
            </a:endParaRPr>
          </a:p>
          <a:p>
            <a:pPr marL="0" indent="0">
              <a:buNone/>
            </a:pPr>
            <a:r>
              <a:rPr lang="en-US">
                <a:solidFill>
                  <a:srgbClr val="0A0A0A"/>
                </a:solidFill>
                <a:ea typeface="Calibri"/>
                <a:cs typeface="Calibri"/>
              </a:rPr>
              <a:t>Technique:</a:t>
            </a:r>
            <a:endParaRPr lang="en-US">
              <a:solidFill>
                <a:srgbClr val="000000"/>
              </a:solidFill>
              <a:ea typeface="Calibri"/>
              <a:cs typeface="Calibri"/>
            </a:endParaRPr>
          </a:p>
          <a:p>
            <a:pPr marL="0" indent="0">
              <a:buNone/>
            </a:pPr>
            <a:endParaRPr lang="en-US">
              <a:solidFill>
                <a:srgbClr val="0A0A0A"/>
              </a:solidFill>
              <a:ea typeface="Calibri"/>
              <a:cs typeface="Calibri"/>
            </a:endParaRPr>
          </a:p>
          <a:p>
            <a:r>
              <a:rPr lang="en-US">
                <a:solidFill>
                  <a:srgbClr val="0A0A0A"/>
                </a:solidFill>
                <a:ea typeface="Calibri"/>
                <a:cs typeface="Calibri"/>
              </a:rPr>
              <a:t> Using machine learning techniques, each country, for which there was available data for, were clustered based on their standing against all variables and then sorted into deciles from open (</a:t>
            </a:r>
            <a:r>
              <a:rPr lang="en-US" err="1">
                <a:solidFill>
                  <a:srgbClr val="0A0A0A"/>
                </a:solidFill>
                <a:ea typeface="Calibri"/>
                <a:cs typeface="Calibri"/>
              </a:rPr>
              <a:t>endoreses</a:t>
            </a:r>
            <a:r>
              <a:rPr lang="en-US">
                <a:solidFill>
                  <a:srgbClr val="0A0A0A"/>
                </a:solidFill>
                <a:ea typeface="Calibri"/>
                <a:cs typeface="Calibri"/>
              </a:rPr>
              <a:t> free speech) to closed. </a:t>
            </a:r>
            <a:endParaRPr lang="en-US">
              <a:solidFill>
                <a:srgbClr val="000000"/>
              </a:solidFill>
              <a:ea typeface="Calibri"/>
              <a:cs typeface="Calibri"/>
            </a:endParaRPr>
          </a:p>
          <a:p>
            <a:r>
              <a:rPr lang="en-US">
                <a:solidFill>
                  <a:srgbClr val="0A0A0A"/>
                </a:solidFill>
                <a:ea typeface="Calibri"/>
                <a:cs typeface="Calibri"/>
              </a:rPr>
              <a:t>As a result of this process, the Index </a:t>
            </a:r>
            <a:r>
              <a:rPr lang="en-US" err="1">
                <a:solidFill>
                  <a:srgbClr val="0A0A0A"/>
                </a:solidFill>
                <a:ea typeface="Calibri"/>
                <a:cs typeface="Calibri"/>
              </a:rPr>
              <a:t>Index</a:t>
            </a:r>
            <a:r>
              <a:rPr lang="en-US">
                <a:solidFill>
                  <a:srgbClr val="0A0A0A"/>
                </a:solidFill>
                <a:ea typeface="Calibri"/>
                <a:cs typeface="Calibri"/>
              </a:rPr>
              <a:t> is made of four rankings, one overall</a:t>
            </a:r>
            <a:r>
              <a:rPr lang="en-US" sz="2000">
                <a:solidFill>
                  <a:srgbClr val="0A0A0A"/>
                </a:solidFill>
                <a:ea typeface="Calibri"/>
                <a:cs typeface="Calibri"/>
              </a:rPr>
              <a:t> </a:t>
            </a:r>
            <a:r>
              <a:rPr lang="en-US">
                <a:solidFill>
                  <a:srgbClr val="0A0A0A"/>
                </a:solidFill>
                <a:ea typeface="Calibri"/>
                <a:cs typeface="Calibri"/>
              </a:rPr>
              <a:t>Index, as well as rankings for each individual freedom: academic, digital and media/press freedom</a:t>
            </a:r>
            <a:endParaRPr lang="en-US">
              <a:ea typeface="Calibri" panose="020F0502020204030204"/>
              <a:cs typeface="Calibri" panose="020F0502020204030204"/>
            </a:endParaRPr>
          </a:p>
        </p:txBody>
      </p:sp>
    </p:spTree>
    <p:extLst>
      <p:ext uri="{BB962C8B-B14F-4D97-AF65-F5344CB8AC3E}">
        <p14:creationId xmlns:p14="http://schemas.microsoft.com/office/powerpoint/2010/main" val="392614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map of the world&#10;&#10;Description automatically generated">
            <a:extLst>
              <a:ext uri="{FF2B5EF4-FFF2-40B4-BE49-F238E27FC236}">
                <a16:creationId xmlns:a16="http://schemas.microsoft.com/office/drawing/2014/main" id="{65B82659-8259-ABAA-50DC-07D64ADB58D1}"/>
              </a:ext>
            </a:extLst>
          </p:cNvPr>
          <p:cNvPicPr>
            <a:picLocks noGrp="1" noChangeAspect="1"/>
          </p:cNvPicPr>
          <p:nvPr>
            <p:ph idx="1"/>
          </p:nvPr>
        </p:nvPicPr>
        <p:blipFill>
          <a:blip r:embed="rId2"/>
          <a:stretch>
            <a:fillRect/>
          </a:stretch>
        </p:blipFill>
        <p:spPr>
          <a:xfrm>
            <a:off x="1843333" y="132509"/>
            <a:ext cx="8778503" cy="6490152"/>
          </a:xfrm>
        </p:spPr>
      </p:pic>
    </p:spTree>
    <p:extLst>
      <p:ext uri="{BB962C8B-B14F-4D97-AF65-F5344CB8AC3E}">
        <p14:creationId xmlns:p14="http://schemas.microsoft.com/office/powerpoint/2010/main" val="325571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6148-A40D-9FFB-AF99-5A5E67B07A73}"/>
              </a:ext>
            </a:extLst>
          </p:cNvPr>
          <p:cNvSpPr>
            <a:spLocks noGrp="1"/>
          </p:cNvSpPr>
          <p:nvPr>
            <p:ph type="title"/>
          </p:nvPr>
        </p:nvSpPr>
        <p:spPr/>
        <p:txBody>
          <a:bodyPr/>
          <a:lstStyle/>
          <a:p>
            <a:r>
              <a:rPr lang="en-US">
                <a:ea typeface="Calibri Light"/>
                <a:cs typeface="Calibri Light"/>
              </a:rPr>
              <a:t>Outcome</a:t>
            </a:r>
            <a:endParaRPr lang="en-US"/>
          </a:p>
        </p:txBody>
      </p:sp>
      <p:sp>
        <p:nvSpPr>
          <p:cNvPr id="3" name="Content Placeholder 2">
            <a:extLst>
              <a:ext uri="{FF2B5EF4-FFF2-40B4-BE49-F238E27FC236}">
                <a16:creationId xmlns:a16="http://schemas.microsoft.com/office/drawing/2014/main" id="{C8A5C45A-1437-D864-290A-A922FFBF87E6}"/>
              </a:ext>
            </a:extLst>
          </p:cNvPr>
          <p:cNvSpPr>
            <a:spLocks noGrp="1"/>
          </p:cNvSpPr>
          <p:nvPr>
            <p:ph idx="1"/>
          </p:nvPr>
        </p:nvSpPr>
        <p:spPr/>
        <p:txBody>
          <a:bodyPr vert="horz" lIns="91440" tIns="45720" rIns="91440" bIns="45720" rtlCol="0" anchor="t">
            <a:normAutofit/>
          </a:bodyPr>
          <a:lstStyle/>
          <a:p>
            <a:r>
              <a:rPr lang="en-US">
                <a:ea typeface="+mn-lt"/>
                <a:cs typeface="+mn-lt"/>
              </a:rPr>
              <a:t>The project launched in May 2014, and so far has mapped over 400 reports from 36 European countries.</a:t>
            </a:r>
            <a:endParaRPr lang="en-US">
              <a:ea typeface="Calibri" panose="020F0502020204030204"/>
              <a:cs typeface="Calibri" panose="020F0502020204030204"/>
            </a:endParaRPr>
          </a:p>
          <a:p>
            <a:r>
              <a:rPr lang="en-US">
                <a:ea typeface="+mn-lt"/>
                <a:cs typeface="+mn-lt"/>
              </a:rPr>
              <a:t>Thanks to Ushahidi’s support, Index on Censorship was in the best possible position to contribute to the protection of media freedom and democracy in Europe.</a:t>
            </a:r>
            <a:endParaRPr lang="en-US"/>
          </a:p>
          <a:p>
            <a:pPr marL="0" indent="0">
              <a:buNone/>
            </a:pPr>
            <a:endParaRPr lang="en-US">
              <a:ea typeface="Calibri"/>
              <a:cs typeface="Calibri"/>
            </a:endParaRPr>
          </a:p>
        </p:txBody>
      </p:sp>
    </p:spTree>
    <p:extLst>
      <p:ext uri="{BB962C8B-B14F-4D97-AF65-F5344CB8AC3E}">
        <p14:creationId xmlns:p14="http://schemas.microsoft.com/office/powerpoint/2010/main" val="364100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BC2D-7775-D5BB-F219-6158DB0BF5F8}"/>
              </a:ext>
            </a:extLst>
          </p:cNvPr>
          <p:cNvSpPr>
            <a:spLocks noGrp="1"/>
          </p:cNvSpPr>
          <p:nvPr>
            <p:ph type="title"/>
          </p:nvPr>
        </p:nvSpPr>
        <p:spPr/>
        <p:txBody>
          <a:bodyPr/>
          <a:lstStyle/>
          <a:p>
            <a:r>
              <a:rPr lang="en-US">
                <a:cs typeface="Calibri Light"/>
              </a:rPr>
              <a:t>Reclaim Naija</a:t>
            </a:r>
            <a:endParaRPr lang="en-US" err="1"/>
          </a:p>
        </p:txBody>
      </p:sp>
      <p:pic>
        <p:nvPicPr>
          <p:cNvPr id="4" name="Content Placeholder 3" descr="A group of people standing in a line&#10;&#10;Description automatically generated">
            <a:extLst>
              <a:ext uri="{FF2B5EF4-FFF2-40B4-BE49-F238E27FC236}">
                <a16:creationId xmlns:a16="http://schemas.microsoft.com/office/drawing/2014/main" id="{20334689-A291-F741-E32A-8F136BC7C825}"/>
              </a:ext>
            </a:extLst>
          </p:cNvPr>
          <p:cNvPicPr>
            <a:picLocks noGrp="1" noChangeAspect="1"/>
          </p:cNvPicPr>
          <p:nvPr>
            <p:ph idx="1"/>
          </p:nvPr>
        </p:nvPicPr>
        <p:blipFill>
          <a:blip r:embed="rId2"/>
          <a:stretch>
            <a:fillRect/>
          </a:stretch>
        </p:blipFill>
        <p:spPr>
          <a:xfrm>
            <a:off x="-25830" y="-104521"/>
            <a:ext cx="12191997" cy="2560695"/>
          </a:xfrm>
        </p:spPr>
      </p:pic>
      <p:sp>
        <p:nvSpPr>
          <p:cNvPr id="5" name="TextBox 4">
            <a:extLst>
              <a:ext uri="{FF2B5EF4-FFF2-40B4-BE49-F238E27FC236}">
                <a16:creationId xmlns:a16="http://schemas.microsoft.com/office/drawing/2014/main" id="{C1668585-5065-51B3-C5E1-311AEAB22803}"/>
              </a:ext>
            </a:extLst>
          </p:cNvPr>
          <p:cNvSpPr txBox="1"/>
          <p:nvPr/>
        </p:nvSpPr>
        <p:spPr>
          <a:xfrm>
            <a:off x="530141" y="2887578"/>
            <a:ext cx="1079458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This study explores how modern information and communication technologies (ICTs)can empower citizens to play an active role in ensuring fair and transparent elections, especially in contexts where official election monitoring might be inadequate.</a:t>
            </a:r>
          </a:p>
          <a:p>
            <a:r>
              <a:rPr lang="en-US" sz="2000" b="1">
                <a:ea typeface="+mn-lt"/>
                <a:cs typeface="+mn-lt"/>
              </a:rPr>
              <a:t>“ At the more granular level, reports of administrative failures (.0006, p ≤  .1), overt electoral manipulation (.004, p ≤  .01), and physical intimidation of voters (.009, p ≤  .01) generated during the April 9th NASS elections are strongly and significantly correlated with increased voter turnout in the subsequent presidential election on April 16. For example, the mean number (N =  19) of reports of overt vote manipulation during the NASS election increases voter turnout in the presidential election by 8 percentage points (see Table 1 ).”</a:t>
            </a:r>
            <a:endParaRPr lang="en-US" sz="2000" b="1"/>
          </a:p>
        </p:txBody>
      </p:sp>
      <p:pic>
        <p:nvPicPr>
          <p:cNvPr id="7" name="Picture 6" descr="A white background with black text&#10;&#10;Description automatically generated">
            <a:extLst>
              <a:ext uri="{FF2B5EF4-FFF2-40B4-BE49-F238E27FC236}">
                <a16:creationId xmlns:a16="http://schemas.microsoft.com/office/drawing/2014/main" id="{6F491B58-4C0A-BB29-7480-02C270DD97A4}"/>
              </a:ext>
            </a:extLst>
          </p:cNvPr>
          <p:cNvPicPr>
            <a:picLocks noChangeAspect="1"/>
          </p:cNvPicPr>
          <p:nvPr/>
        </p:nvPicPr>
        <p:blipFill>
          <a:blip r:embed="rId3"/>
          <a:stretch>
            <a:fillRect/>
          </a:stretch>
        </p:blipFill>
        <p:spPr>
          <a:xfrm>
            <a:off x="7805511" y="5397274"/>
            <a:ext cx="4382406" cy="1460953"/>
          </a:xfrm>
          <a:prstGeom prst="rect">
            <a:avLst/>
          </a:prstGeom>
        </p:spPr>
      </p:pic>
    </p:spTree>
    <p:extLst>
      <p:ext uri="{BB962C8B-B14F-4D97-AF65-F5344CB8AC3E}">
        <p14:creationId xmlns:p14="http://schemas.microsoft.com/office/powerpoint/2010/main" val="10918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people standing on a stage">
            <a:extLst>
              <a:ext uri="{FF2B5EF4-FFF2-40B4-BE49-F238E27FC236}">
                <a16:creationId xmlns:a16="http://schemas.microsoft.com/office/drawing/2014/main" id="{1788430F-3A11-919B-54F9-C56DD2DA3EAC}"/>
              </a:ext>
            </a:extLst>
          </p:cNvPr>
          <p:cNvPicPr>
            <a:picLocks noGrp="1" noChangeAspect="1"/>
          </p:cNvPicPr>
          <p:nvPr>
            <p:ph idx="1"/>
          </p:nvPr>
        </p:nvPicPr>
        <p:blipFill>
          <a:blip r:embed="rId2"/>
          <a:stretch>
            <a:fillRect/>
          </a:stretch>
        </p:blipFill>
        <p:spPr>
          <a:xfrm>
            <a:off x="-5365" y="2577"/>
            <a:ext cx="12191998" cy="2672509"/>
          </a:xfrm>
        </p:spPr>
      </p:pic>
      <p:sp>
        <p:nvSpPr>
          <p:cNvPr id="8" name="TextBox 7">
            <a:extLst>
              <a:ext uri="{FF2B5EF4-FFF2-40B4-BE49-F238E27FC236}">
                <a16:creationId xmlns:a16="http://schemas.microsoft.com/office/drawing/2014/main" id="{2444C522-9414-A864-3B1A-6BAD08B7B33E}"/>
              </a:ext>
            </a:extLst>
          </p:cNvPr>
          <p:cNvSpPr txBox="1"/>
          <p:nvPr/>
        </p:nvSpPr>
        <p:spPr>
          <a:xfrm>
            <a:off x="234722" y="2816679"/>
            <a:ext cx="10521723"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Lato"/>
                <a:ea typeface="Lato"/>
                <a:cs typeface="Lato"/>
              </a:rPr>
              <a:t>Aim and methodology: </a:t>
            </a:r>
            <a:endParaRPr lang="en-US"/>
          </a:p>
          <a:p>
            <a:r>
              <a:rPr lang="en-US" sz="1600">
                <a:solidFill>
                  <a:srgbClr val="666666"/>
                </a:solidFill>
                <a:latin typeface="Lato"/>
                <a:ea typeface="Lato"/>
                <a:cs typeface="Lato"/>
              </a:rPr>
              <a:t>This study compares the Harass map data with a quantitative analysis of the data collected based on 450 questionnaires (300 complete by women and 150 by men) distributed evenly between six administrative units of Greater Cairo and a qualitative analysis of the data collected based on 48 (30 female and 18 male) focus group discussions (FGDs) conducted. The FGD provided an open forum for participants to discuss sexual harassment, giving the researchers insight into how they perceive the phenomenon. Thematic analysis and qualitative case-oriented open coding were employed to study the data.</a:t>
            </a:r>
            <a:endParaRPr lang="en-US" sz="1600"/>
          </a:p>
          <a:p>
            <a:endParaRPr lang="en-US" sz="1600">
              <a:solidFill>
                <a:srgbClr val="666666"/>
              </a:solidFill>
              <a:latin typeface="Lato"/>
              <a:ea typeface="Lato"/>
              <a:cs typeface="Lato"/>
            </a:endParaRPr>
          </a:p>
          <a:p>
            <a:r>
              <a:rPr lang="en-US">
                <a:solidFill>
                  <a:srgbClr val="666666"/>
                </a:solidFill>
                <a:latin typeface="Lato"/>
                <a:ea typeface="Lato"/>
                <a:cs typeface="Lato"/>
              </a:rPr>
              <a:t>Findings:</a:t>
            </a:r>
          </a:p>
          <a:p>
            <a:r>
              <a:rPr lang="en-US" sz="1600">
                <a:solidFill>
                  <a:srgbClr val="666666"/>
                </a:solidFill>
                <a:latin typeface="Lato"/>
                <a:ea typeface="Lato"/>
                <a:cs typeface="Lato"/>
              </a:rPr>
              <a:t>-95.3% of women experienced harassment, mainly on streets and public transport, primarily in the afternoon, and 81.8% of them felt upset after it.</a:t>
            </a:r>
          </a:p>
          <a:p>
            <a:r>
              <a:rPr lang="en-US" sz="1600">
                <a:solidFill>
                  <a:srgbClr val="666666"/>
                </a:solidFill>
                <a:latin typeface="Lato"/>
                <a:ea typeface="Lato"/>
                <a:cs typeface="Lato"/>
              </a:rPr>
              <a:t>-</a:t>
            </a:r>
            <a:r>
              <a:rPr lang="en-US" sz="1600">
                <a:solidFill>
                  <a:srgbClr val="666666"/>
                </a:solidFill>
                <a:ea typeface="+mn-lt"/>
                <a:cs typeface="+mn-lt"/>
              </a:rPr>
              <a:t>Fuller and more comprehensive reports were received via the Map than in the interview, showing that sensitive topic are more comfortable being spoken about online.</a:t>
            </a:r>
            <a:endParaRPr lang="en-US" sz="1600">
              <a:solidFill>
                <a:srgbClr val="666666"/>
              </a:solidFill>
              <a:latin typeface="Lato"/>
              <a:ea typeface="Lato"/>
              <a:cs typeface="Lato"/>
            </a:endParaRPr>
          </a:p>
        </p:txBody>
      </p:sp>
      <p:pic>
        <p:nvPicPr>
          <p:cNvPr id="9" name="Picture 8" descr="A white rectangular sign with black text&#10;&#10;Description automatically generated">
            <a:extLst>
              <a:ext uri="{FF2B5EF4-FFF2-40B4-BE49-F238E27FC236}">
                <a16:creationId xmlns:a16="http://schemas.microsoft.com/office/drawing/2014/main" id="{D0A461FA-0392-7F44-2BF3-006C80E89C7D}"/>
              </a:ext>
            </a:extLst>
          </p:cNvPr>
          <p:cNvPicPr>
            <a:picLocks noChangeAspect="1"/>
          </p:cNvPicPr>
          <p:nvPr/>
        </p:nvPicPr>
        <p:blipFill>
          <a:blip r:embed="rId3"/>
          <a:stretch>
            <a:fillRect/>
          </a:stretch>
        </p:blipFill>
        <p:spPr>
          <a:xfrm>
            <a:off x="5418667" y="5864388"/>
            <a:ext cx="6768797" cy="993901"/>
          </a:xfrm>
          <a:prstGeom prst="rect">
            <a:avLst/>
          </a:prstGeom>
        </p:spPr>
      </p:pic>
    </p:spTree>
    <p:extLst>
      <p:ext uri="{BB962C8B-B14F-4D97-AF65-F5344CB8AC3E}">
        <p14:creationId xmlns:p14="http://schemas.microsoft.com/office/powerpoint/2010/main" val="386626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09D2B-E5DE-389A-9ED1-BB1338D7F15B}"/>
              </a:ext>
            </a:extLst>
          </p:cNvPr>
          <p:cNvSpPr>
            <a:spLocks noGrp="1"/>
          </p:cNvSpPr>
          <p:nvPr>
            <p:ph idx="1"/>
          </p:nvPr>
        </p:nvSpPr>
        <p:spPr>
          <a:xfrm>
            <a:off x="838200" y="395314"/>
            <a:ext cx="10515600" cy="6597310"/>
          </a:xfrm>
        </p:spPr>
        <p:txBody>
          <a:bodyPr vert="horz" lIns="91440" tIns="45720" rIns="91440" bIns="45720" rtlCol="0" anchor="t">
            <a:normAutofit/>
          </a:bodyPr>
          <a:lstStyle/>
          <a:p>
            <a:pPr>
              <a:lnSpc>
                <a:spcPct val="100000"/>
              </a:lnSpc>
              <a:spcBef>
                <a:spcPts val="0"/>
              </a:spcBef>
            </a:pPr>
            <a:r>
              <a:rPr lang="en-US" sz="2000">
                <a:solidFill>
                  <a:srgbClr val="666666"/>
                </a:solidFill>
                <a:ea typeface="+mn-lt"/>
                <a:cs typeface="+mn-lt"/>
              </a:rPr>
              <a:t>Findings</a:t>
            </a:r>
            <a:r>
              <a:rPr lang="en-US" sz="1800">
                <a:solidFill>
                  <a:srgbClr val="666666"/>
                </a:solidFill>
                <a:ea typeface="+mn-lt"/>
                <a:cs typeface="+mn-lt"/>
              </a:rPr>
              <a:t>:</a:t>
            </a:r>
          </a:p>
          <a:p>
            <a:pPr>
              <a:lnSpc>
                <a:spcPct val="100000"/>
              </a:lnSpc>
              <a:spcBef>
                <a:spcPts val="0"/>
              </a:spcBef>
            </a:pPr>
            <a:endParaRPr lang="en-US" sz="1800">
              <a:solidFill>
                <a:srgbClr val="666666"/>
              </a:solidFill>
              <a:ea typeface="+mn-lt"/>
              <a:cs typeface="+mn-lt"/>
            </a:endParaRPr>
          </a:p>
          <a:p>
            <a:pPr marL="457200" lvl="1">
              <a:lnSpc>
                <a:spcPct val="100000"/>
              </a:lnSpc>
              <a:spcBef>
                <a:spcPts val="0"/>
              </a:spcBef>
              <a:buNone/>
            </a:pPr>
            <a:r>
              <a:rPr lang="en-US" sz="1600">
                <a:solidFill>
                  <a:srgbClr val="666666"/>
                </a:solidFill>
                <a:ea typeface="+mn-lt"/>
                <a:cs typeface="+mn-lt"/>
              </a:rPr>
              <a:t>-Different types of harassment were reported more commonly depending on the approach employed with forms such as catcalls and ogling.</a:t>
            </a:r>
          </a:p>
          <a:p>
            <a:pPr marL="457200" lvl="1">
              <a:lnSpc>
                <a:spcPct val="100000"/>
              </a:lnSpc>
              <a:spcBef>
                <a:spcPts val="0"/>
              </a:spcBef>
              <a:buNone/>
            </a:pPr>
            <a:r>
              <a:rPr lang="en-US" sz="1600">
                <a:solidFill>
                  <a:srgbClr val="666666"/>
                </a:solidFill>
                <a:ea typeface="Calibri"/>
                <a:cs typeface="Calibri"/>
              </a:rPr>
              <a:t>-</a:t>
            </a:r>
            <a:r>
              <a:rPr lang="en-US" sz="1600">
                <a:solidFill>
                  <a:srgbClr val="666666"/>
                </a:solidFill>
                <a:ea typeface="+mn-lt"/>
                <a:cs typeface="+mn-lt"/>
              </a:rPr>
              <a:t>Harassment was reported as occurring at broadly similar rates in the morning, afternoon and evening (although rarely at night) the Map data, while the vast majority of cases were reported as occurring in the afternoon or evening in the field data.</a:t>
            </a:r>
            <a:endParaRPr lang="en-US" sz="1600">
              <a:solidFill>
                <a:srgbClr val="666666"/>
              </a:solidFill>
              <a:ea typeface="Calibri"/>
              <a:cs typeface="Calibri"/>
            </a:endParaRPr>
          </a:p>
          <a:p>
            <a:pPr marL="457200" lvl="1">
              <a:lnSpc>
                <a:spcPct val="100000"/>
              </a:lnSpc>
              <a:spcBef>
                <a:spcPts val="0"/>
              </a:spcBef>
              <a:buNone/>
            </a:pPr>
            <a:r>
              <a:rPr lang="en-US" sz="1600">
                <a:solidFill>
                  <a:srgbClr val="666666"/>
                </a:solidFill>
                <a:ea typeface="Calibri"/>
                <a:cs typeface="Calibri"/>
              </a:rPr>
              <a:t>-</a:t>
            </a:r>
            <a:r>
              <a:rPr lang="en-US" sz="1600">
                <a:solidFill>
                  <a:srgbClr val="666666"/>
                </a:solidFill>
                <a:ea typeface="+mn-lt"/>
                <a:cs typeface="+mn-lt"/>
              </a:rPr>
              <a:t>The Map narratives exhibited a recurring four-part structure characterized by 1) a set-up of the scene, 2) details of the harassment itself, 3) the response of the harassed individual, and 4) the moral. </a:t>
            </a:r>
            <a:endParaRPr lang="en-US" sz="1600">
              <a:solidFill>
                <a:srgbClr val="666666"/>
              </a:solidFill>
              <a:ea typeface="Calibri"/>
              <a:cs typeface="Calibri"/>
            </a:endParaRPr>
          </a:p>
          <a:p>
            <a:pPr marL="457200" lvl="1">
              <a:lnSpc>
                <a:spcPct val="100000"/>
              </a:lnSpc>
              <a:spcBef>
                <a:spcPts val="0"/>
              </a:spcBef>
              <a:buNone/>
            </a:pPr>
            <a:r>
              <a:rPr lang="en-US" sz="1600">
                <a:solidFill>
                  <a:srgbClr val="666666"/>
                </a:solidFill>
                <a:ea typeface="Calibri"/>
                <a:cs typeface="Calibri"/>
              </a:rPr>
              <a:t>-</a:t>
            </a:r>
            <a:r>
              <a:rPr lang="en-US" sz="1600">
                <a:solidFill>
                  <a:srgbClr val="666666"/>
                </a:solidFill>
                <a:ea typeface="+mn-lt"/>
                <a:cs typeface="+mn-lt"/>
              </a:rPr>
              <a:t>Explicitly sexual language was found in the Map reports than in the interviews where euphemisms and vaguer language were generally favored.</a:t>
            </a:r>
            <a:endParaRPr lang="en-US" sz="1600">
              <a:solidFill>
                <a:srgbClr val="666666"/>
              </a:solidFill>
              <a:ea typeface="Calibri"/>
              <a:cs typeface="Calibri"/>
            </a:endParaRPr>
          </a:p>
          <a:p>
            <a:pPr marL="457200" lvl="1">
              <a:lnSpc>
                <a:spcPct val="100000"/>
              </a:lnSpc>
              <a:spcBef>
                <a:spcPts val="0"/>
              </a:spcBef>
              <a:buNone/>
            </a:pPr>
            <a:endParaRPr lang="en-US" sz="1600">
              <a:solidFill>
                <a:srgbClr val="666666"/>
              </a:solidFill>
              <a:ea typeface="Calibri"/>
              <a:cs typeface="Calibri"/>
            </a:endParaRPr>
          </a:p>
          <a:p>
            <a:pPr>
              <a:buFont typeface="Arial"/>
              <a:buChar char="•"/>
            </a:pPr>
            <a:r>
              <a:rPr lang="en-US" sz="1600">
                <a:solidFill>
                  <a:srgbClr val="666666"/>
                </a:solidFill>
                <a:ea typeface="+mn-lt"/>
                <a:cs typeface="+mn-lt"/>
              </a:rPr>
              <a:t>Fuller and more comprehensive reports were received via the Map than in the interviews which may suggest that people are more willing to speak about the issue online than in person. </a:t>
            </a:r>
            <a:endParaRPr lang="en-US">
              <a:solidFill>
                <a:srgbClr val="000000"/>
              </a:solidFill>
              <a:ea typeface="+mn-lt"/>
              <a:cs typeface="+mn-lt"/>
            </a:endParaRPr>
          </a:p>
          <a:p>
            <a:pPr>
              <a:buFont typeface="Arial"/>
              <a:buChar char="•"/>
            </a:pPr>
            <a:r>
              <a:rPr lang="en-US" sz="1600">
                <a:solidFill>
                  <a:srgbClr val="666666"/>
                </a:solidFill>
                <a:ea typeface="+mn-lt"/>
                <a:cs typeface="+mn-lt"/>
              </a:rPr>
              <a:t>This may represent a major advantage of the Map over traditional methods. </a:t>
            </a:r>
            <a:endParaRPr lang="en-US">
              <a:solidFill>
                <a:srgbClr val="000000"/>
              </a:solidFill>
              <a:ea typeface="+mn-lt"/>
              <a:cs typeface="+mn-lt"/>
            </a:endParaRPr>
          </a:p>
          <a:p>
            <a:pPr>
              <a:buFont typeface="Arial"/>
              <a:buChar char="•"/>
            </a:pPr>
            <a:r>
              <a:rPr lang="en-US" sz="1600">
                <a:solidFill>
                  <a:srgbClr val="666666"/>
                </a:solidFill>
                <a:ea typeface="+mn-lt"/>
                <a:cs typeface="+mn-lt"/>
              </a:rPr>
              <a:t>The Map offers a space where individuals can speak relatively freely and anonymously, although the Map is not a perfect method for data collection as a great deal of information was lacking in the Map data set.</a:t>
            </a:r>
            <a:endParaRPr lang="en-US">
              <a:ea typeface="Calibri"/>
              <a:cs typeface="Calibri"/>
            </a:endParaRPr>
          </a:p>
          <a:p>
            <a:pPr>
              <a:buFont typeface="Arial"/>
              <a:buChar char="•"/>
            </a:pPr>
            <a:r>
              <a:rPr lang="en-US" sz="1600">
                <a:solidFill>
                  <a:srgbClr val="666666"/>
                </a:solidFill>
                <a:ea typeface="+mn-lt"/>
                <a:cs typeface="+mn-lt"/>
              </a:rPr>
              <a:t>Our findings broadly support the hypothesis that the Map is an effective tool for data collection for sensitive issues despite its limitations.</a:t>
            </a:r>
          </a:p>
          <a:p>
            <a:pPr>
              <a:buFont typeface="Arial"/>
              <a:buChar char="•"/>
            </a:pPr>
            <a:endParaRPr lang="en-US" sz="1600">
              <a:solidFill>
                <a:srgbClr val="666666"/>
              </a:solidFill>
              <a:ea typeface="+mn-lt"/>
              <a:cs typeface="+mn-lt"/>
            </a:endParaRPr>
          </a:p>
          <a:p>
            <a:pPr>
              <a:buFont typeface="Arial"/>
              <a:buChar char="•"/>
            </a:pPr>
            <a:r>
              <a:rPr lang="en-US" sz="1600" b="1">
                <a:solidFill>
                  <a:srgbClr val="000000"/>
                </a:solidFill>
                <a:ea typeface="+mn-lt"/>
                <a:cs typeface="+mn-lt"/>
              </a:rPr>
              <a:t>"The Ushahidi map is an effective tool for data collection for sensitive issues, encouraging more participation and sometimes more truthful reports than other typical data collection means."</a:t>
            </a:r>
            <a:endParaRPr lang="en-US" sz="1600">
              <a:solidFill>
                <a:srgbClr val="666666"/>
              </a:solidFill>
              <a:ea typeface="Calibri"/>
              <a:cs typeface="Calibri"/>
            </a:endParaRPr>
          </a:p>
          <a:p>
            <a:pPr marL="457200" lvl="1">
              <a:lnSpc>
                <a:spcPct val="100000"/>
              </a:lnSpc>
              <a:spcBef>
                <a:spcPts val="0"/>
              </a:spcBef>
              <a:buNone/>
            </a:pPr>
            <a:endParaRPr lang="en-US" sz="1600">
              <a:solidFill>
                <a:srgbClr val="666666"/>
              </a:solidFill>
              <a:ea typeface="Calibri"/>
              <a:cs typeface="Calibri"/>
            </a:endParaRPr>
          </a:p>
          <a:p>
            <a:pPr marL="457200" lvl="1">
              <a:lnSpc>
                <a:spcPct val="100000"/>
              </a:lnSpc>
              <a:spcBef>
                <a:spcPts val="0"/>
              </a:spcBef>
              <a:buNone/>
            </a:pPr>
            <a:endParaRPr lang="en-US" sz="1600">
              <a:solidFill>
                <a:srgbClr val="666666"/>
              </a:solidFill>
              <a:ea typeface="Calibri"/>
              <a:cs typeface="Calibri"/>
            </a:endParaRPr>
          </a:p>
          <a:p>
            <a:pPr marL="0" indent="0">
              <a:lnSpc>
                <a:spcPct val="100000"/>
              </a:lnSpc>
              <a:spcBef>
                <a:spcPts val="0"/>
              </a:spcBef>
              <a:buNone/>
            </a:pPr>
            <a:endParaRPr lang="en-US" sz="1600">
              <a:solidFill>
                <a:srgbClr val="666666"/>
              </a:solidFill>
              <a:ea typeface="Calibri"/>
              <a:cs typeface="Calibri"/>
            </a:endParaRPr>
          </a:p>
          <a:p>
            <a:endParaRPr lang="en-US">
              <a:solidFill>
                <a:srgbClr val="000000"/>
              </a:solidFill>
              <a:ea typeface="Calibri"/>
              <a:cs typeface="Calibri"/>
            </a:endParaRPr>
          </a:p>
        </p:txBody>
      </p:sp>
    </p:spTree>
    <p:extLst>
      <p:ext uri="{BB962C8B-B14F-4D97-AF65-F5344CB8AC3E}">
        <p14:creationId xmlns:p14="http://schemas.microsoft.com/office/powerpoint/2010/main" val="305742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AAA0-558D-058D-EA10-34E2D8447300}"/>
              </a:ext>
            </a:extLst>
          </p:cNvPr>
          <p:cNvSpPr>
            <a:spLocks noGrp="1"/>
          </p:cNvSpPr>
          <p:nvPr>
            <p:ph type="title"/>
          </p:nvPr>
        </p:nvSpPr>
        <p:spPr>
          <a:xfrm>
            <a:off x="847160" y="116751"/>
            <a:ext cx="10515600" cy="1325563"/>
          </a:xfrm>
        </p:spPr>
        <p:txBody>
          <a:bodyPr/>
          <a:lstStyle/>
          <a:p>
            <a:r>
              <a:rPr lang="en-US" b="1" err="1">
                <a:ea typeface="+mj-lt"/>
                <a:cs typeface="+mj-lt"/>
              </a:rPr>
              <a:t>iWitness</a:t>
            </a:r>
            <a:r>
              <a:rPr lang="en-US" b="1">
                <a:ea typeface="+mj-lt"/>
                <a:cs typeface="+mj-lt"/>
              </a:rPr>
              <a:t> Pollution Map</a:t>
            </a:r>
            <a:endParaRPr lang="en-US" b="1">
              <a:cs typeface="Calibri Light"/>
            </a:endParaRPr>
          </a:p>
        </p:txBody>
      </p:sp>
      <p:sp>
        <p:nvSpPr>
          <p:cNvPr id="3" name="Content Placeholder 2">
            <a:extLst>
              <a:ext uri="{FF2B5EF4-FFF2-40B4-BE49-F238E27FC236}">
                <a16:creationId xmlns:a16="http://schemas.microsoft.com/office/drawing/2014/main" id="{EA1C6ABC-CE11-1A76-BF21-E4B2F9B79422}"/>
              </a:ext>
            </a:extLst>
          </p:cNvPr>
          <p:cNvSpPr>
            <a:spLocks noGrp="1"/>
          </p:cNvSpPr>
          <p:nvPr>
            <p:ph idx="1"/>
          </p:nvPr>
        </p:nvSpPr>
        <p:spPr>
          <a:xfrm>
            <a:off x="-1104" y="1339712"/>
            <a:ext cx="10515600" cy="4351338"/>
          </a:xfrm>
        </p:spPr>
        <p:txBody>
          <a:bodyPr vert="horz" lIns="91440" tIns="45720" rIns="91440" bIns="45720" rtlCol="0" anchor="t">
            <a:noAutofit/>
          </a:bodyPr>
          <a:lstStyle/>
          <a:p>
            <a:r>
              <a:rPr lang="en-US" sz="2000">
                <a:ea typeface="+mn-lt"/>
                <a:cs typeface="+mn-lt"/>
              </a:rPr>
              <a:t>Following the Deepwater Horizon disaster, the largest accidental marine oil spill in the petroleum industry's history, the Gulf Coast experienced severe environmental damage. The </a:t>
            </a:r>
            <a:r>
              <a:rPr lang="en-US" sz="2000" err="1">
                <a:ea typeface="+mn-lt"/>
                <a:cs typeface="+mn-lt"/>
              </a:rPr>
              <a:t>iWitness</a:t>
            </a:r>
            <a:r>
              <a:rPr lang="en-US" sz="2000">
                <a:ea typeface="+mn-lt"/>
                <a:cs typeface="+mn-lt"/>
              </a:rPr>
              <a:t> Pollution Map was created in response to this and ongoing pollution issues in the area. It collects and displays reports from citizens, NGOs, government agencies, and those responsible for the pollution.</a:t>
            </a:r>
          </a:p>
          <a:p>
            <a:r>
              <a:rPr lang="en-US" sz="2000">
                <a:ea typeface="+mn-lt"/>
                <a:cs typeface="+mn-lt"/>
              </a:rPr>
              <a:t>Anne Rolfes, the founding director of the Louisiana Bucket Brigade, highlights the issue in the state where government agencies and industry are often unresponsive. She points out the lack of a comprehensive map to show the extent of devastation caused by such environmental disasters, emphasizing the importance of documenting these events as a form of justice.</a:t>
            </a:r>
          </a:p>
          <a:p>
            <a:r>
              <a:rPr lang="en-US" sz="2000">
                <a:ea typeface="+mn-lt"/>
                <a:cs typeface="+mn-lt"/>
              </a:rPr>
              <a:t>LABB's Outreach Team Leader, Daniel Broy, expresses a desire to understand the full impact of these environmental incidents on public health. He notes the lack of information available and LABB's efforts to gather as much data as possible. Broy also discusses the LABB's initiative to encourage people to use their tools, like the Spill Map, to report ongoing environmental issues.</a:t>
            </a:r>
          </a:p>
          <a:p>
            <a:r>
              <a:rPr lang="en-US" sz="2000">
                <a:ea typeface="+mn-lt"/>
                <a:cs typeface="+mn-lt"/>
              </a:rPr>
              <a:t>The </a:t>
            </a:r>
            <a:r>
              <a:rPr lang="en-US" sz="2000" err="1">
                <a:ea typeface="+mn-lt"/>
                <a:cs typeface="+mn-lt"/>
              </a:rPr>
              <a:t>iWitness</a:t>
            </a:r>
            <a:r>
              <a:rPr lang="en-US" sz="2000">
                <a:ea typeface="+mn-lt"/>
                <a:cs typeface="+mn-lt"/>
              </a:rPr>
              <a:t> platform, a deployment by the Louisiana Bucket Brigade, received over 3,000 reports related to the Gulf Oil spill. These reports were instrumental in arguing for greater environmental regulation in the state of Louisiana, showcasing the significant impact of community-sourced data in environmental advocacy and policy change.</a:t>
            </a:r>
          </a:p>
        </p:txBody>
      </p:sp>
    </p:spTree>
    <p:extLst>
      <p:ext uri="{BB962C8B-B14F-4D97-AF65-F5344CB8AC3E}">
        <p14:creationId xmlns:p14="http://schemas.microsoft.com/office/powerpoint/2010/main" val="398497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D24A-5185-D4CF-D229-371A890149A7}"/>
              </a:ext>
            </a:extLst>
          </p:cNvPr>
          <p:cNvSpPr>
            <a:spLocks noGrp="1"/>
          </p:cNvSpPr>
          <p:nvPr>
            <p:ph type="title"/>
          </p:nvPr>
        </p:nvSpPr>
        <p:spPr/>
        <p:txBody>
          <a:bodyPr/>
          <a:lstStyle/>
          <a:p>
            <a:r>
              <a:rPr lang="en-US">
                <a:ea typeface="Calibri Light"/>
                <a:cs typeface="Calibri Light"/>
              </a:rPr>
              <a:t>I am </a:t>
            </a:r>
            <a:r>
              <a:rPr lang="en-US" err="1">
                <a:ea typeface="Calibri Light"/>
                <a:cs typeface="Calibri Light"/>
              </a:rPr>
              <a:t>Nirbaya</a:t>
            </a:r>
            <a:endParaRPr lang="en-US" err="1"/>
          </a:p>
        </p:txBody>
      </p:sp>
      <p:sp>
        <p:nvSpPr>
          <p:cNvPr id="3" name="Content Placeholder 2">
            <a:extLst>
              <a:ext uri="{FF2B5EF4-FFF2-40B4-BE49-F238E27FC236}">
                <a16:creationId xmlns:a16="http://schemas.microsoft.com/office/drawing/2014/main" id="{B4265F17-D6FC-E1B7-9750-A370D822F257}"/>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India is fourth most dangerous place in the world for women according to a </a:t>
            </a:r>
            <a:r>
              <a:rPr lang="en-US" err="1">
                <a:ea typeface="+mn-lt"/>
                <a:cs typeface="+mn-lt"/>
              </a:rPr>
              <a:t>TrustLaw</a:t>
            </a:r>
            <a:r>
              <a:rPr lang="en-US">
                <a:ea typeface="+mn-lt"/>
                <a:cs typeface="+mn-lt"/>
              </a:rPr>
              <a:t> Poll.</a:t>
            </a:r>
            <a:endParaRPr lang="en-US">
              <a:ea typeface="Calibri" panose="020F0502020204030204"/>
              <a:cs typeface="Calibri" panose="020F0502020204030204"/>
            </a:endParaRPr>
          </a:p>
          <a:p>
            <a:r>
              <a:rPr lang="en-US">
                <a:ea typeface="+mn-lt"/>
                <a:cs typeface="+mn-lt"/>
              </a:rPr>
              <a:t>The I am Nirbhaya ("I am fearless") campaign uses Ushahidi's platform to allow any citizen to report incidences of sexual and gender-based violence in India, monitor and respond to the reported cases, and analyze data to find trends.</a:t>
            </a:r>
            <a:endParaRPr lang="en-US"/>
          </a:p>
          <a:p>
            <a:r>
              <a:rPr lang="en-US">
                <a:ea typeface="+mn-lt"/>
                <a:cs typeface="+mn-lt"/>
              </a:rPr>
              <a:t>This deployment aims to increase the visibility of violence against women and accountability for institutions responsible, for ensuring the safety of all members of the society. It serves as a publicly available database of cases of violence against women aiming to empower those who have previously remained silent. It is a collective effort to map incidents, generate reports, and together build pressure on the police and government institutions that have turned a blind eye to women's safety in India.</a:t>
            </a:r>
            <a:endParaRPr lang="en-US"/>
          </a:p>
          <a:p>
            <a:endParaRPr lang="en-US">
              <a:ea typeface="Calibri"/>
              <a:cs typeface="Calibri"/>
            </a:endParaRPr>
          </a:p>
        </p:txBody>
      </p:sp>
    </p:spTree>
    <p:extLst>
      <p:ext uri="{BB962C8B-B14F-4D97-AF65-F5344CB8AC3E}">
        <p14:creationId xmlns:p14="http://schemas.microsoft.com/office/powerpoint/2010/main" val="389083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E2288-CE71-54D8-D5B2-C6155161DD12}"/>
              </a:ext>
            </a:extLst>
          </p:cNvPr>
          <p:cNvSpPr>
            <a:spLocks noGrp="1"/>
          </p:cNvSpPr>
          <p:nvPr>
            <p:ph type="title"/>
          </p:nvPr>
        </p:nvSpPr>
        <p:spPr>
          <a:xfrm>
            <a:off x="761800" y="762001"/>
            <a:ext cx="5334197" cy="1708242"/>
          </a:xfrm>
        </p:spPr>
        <p:txBody>
          <a:bodyPr anchor="ctr">
            <a:normAutofit/>
          </a:bodyPr>
          <a:lstStyle/>
          <a:p>
            <a:r>
              <a:rPr lang="en-US" sz="4000">
                <a:ea typeface="Calibri Light"/>
                <a:cs typeface="Calibri Light"/>
              </a:rPr>
              <a:t>What is Ushahidi</a:t>
            </a:r>
            <a:endParaRPr lang="en-US" sz="4000"/>
          </a:p>
        </p:txBody>
      </p:sp>
      <p:sp>
        <p:nvSpPr>
          <p:cNvPr id="3" name="Content Placeholder 2">
            <a:extLst>
              <a:ext uri="{FF2B5EF4-FFF2-40B4-BE49-F238E27FC236}">
                <a16:creationId xmlns:a16="http://schemas.microsoft.com/office/drawing/2014/main" id="{29EFE7DE-DB46-855F-0483-C1186AA307E1}"/>
              </a:ext>
            </a:extLst>
          </p:cNvPr>
          <p:cNvSpPr>
            <a:spLocks noGrp="1"/>
          </p:cNvSpPr>
          <p:nvPr>
            <p:ph idx="1"/>
          </p:nvPr>
        </p:nvSpPr>
        <p:spPr>
          <a:xfrm>
            <a:off x="761800" y="2243703"/>
            <a:ext cx="5334197" cy="3769835"/>
          </a:xfrm>
        </p:spPr>
        <p:txBody>
          <a:bodyPr vert="horz" lIns="91440" tIns="45720" rIns="91440" bIns="45720" rtlCol="0" anchor="ctr">
            <a:normAutofit/>
          </a:bodyPr>
          <a:lstStyle/>
          <a:p>
            <a:r>
              <a:rPr lang="en-US" sz="2000">
                <a:latin typeface="Arial"/>
                <a:cs typeface="Arial"/>
              </a:rPr>
              <a:t>Ushahidi is an open-source software application which utilizes user-generated reports to collate and map data.</a:t>
            </a:r>
            <a:endParaRPr lang="en-US" sz="2000">
              <a:latin typeface="Calibri" panose="020F0502020204030204"/>
              <a:ea typeface="Calibri" panose="020F0502020204030204"/>
              <a:cs typeface="Calibri" panose="020F0502020204030204"/>
            </a:endParaRPr>
          </a:p>
          <a:p>
            <a:r>
              <a:rPr lang="en-US" sz="2000">
                <a:latin typeface="Arial"/>
                <a:cs typeface="Arial"/>
              </a:rPr>
              <a:t>It uses the concept of crowdsourcing serving as an initial model for what has been coined as "activist mapping" – the combination of social activism, citizen journalism and geographic information.</a:t>
            </a:r>
            <a:endParaRPr lang="en-US" sz="2000">
              <a:ea typeface="Calibri"/>
              <a:cs typeface="Calibri"/>
            </a:endParaRPr>
          </a:p>
        </p:txBody>
      </p:sp>
      <p:pic>
        <p:nvPicPr>
          <p:cNvPr id="5" name="Picture 4" descr="World map with flight paths">
            <a:extLst>
              <a:ext uri="{FF2B5EF4-FFF2-40B4-BE49-F238E27FC236}">
                <a16:creationId xmlns:a16="http://schemas.microsoft.com/office/drawing/2014/main" id="{F7E3615C-DF93-B7D0-F458-9FA5D3BC2963}"/>
              </a:ext>
            </a:extLst>
          </p:cNvPr>
          <p:cNvPicPr>
            <a:picLocks noChangeAspect="1"/>
          </p:cNvPicPr>
          <p:nvPr/>
        </p:nvPicPr>
        <p:blipFill rotWithShape="1">
          <a:blip r:embed="rId2"/>
          <a:srcRect l="20027" r="26883" b="-7"/>
          <a:stretch/>
        </p:blipFill>
        <p:spPr>
          <a:xfrm>
            <a:off x="6796014" y="-589"/>
            <a:ext cx="5395987" cy="6858589"/>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5747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AC3A-2C95-841F-BE29-3892C4B672C0}"/>
              </a:ext>
            </a:extLst>
          </p:cNvPr>
          <p:cNvSpPr>
            <a:spLocks noGrp="1"/>
          </p:cNvSpPr>
          <p:nvPr>
            <p:ph type="title"/>
          </p:nvPr>
        </p:nvSpPr>
        <p:spPr/>
        <p:txBody>
          <a:bodyPr/>
          <a:lstStyle/>
          <a:p>
            <a:pPr algn="ctr"/>
            <a:r>
              <a:rPr lang="en-US" err="1">
                <a:ea typeface="Calibri Light"/>
                <a:cs typeface="Calibri Light"/>
              </a:rPr>
              <a:t>Ushaguzi</a:t>
            </a:r>
          </a:p>
        </p:txBody>
      </p:sp>
      <p:sp>
        <p:nvSpPr>
          <p:cNvPr id="3" name="Content Placeholder 2">
            <a:extLst>
              <a:ext uri="{FF2B5EF4-FFF2-40B4-BE49-F238E27FC236}">
                <a16:creationId xmlns:a16="http://schemas.microsoft.com/office/drawing/2014/main" id="{9D5865BD-E15A-180E-815A-401A4262B54A}"/>
              </a:ext>
            </a:extLst>
          </p:cNvPr>
          <p:cNvSpPr>
            <a:spLocks noGrp="1"/>
          </p:cNvSpPr>
          <p:nvPr>
            <p:ph idx="1"/>
          </p:nvPr>
        </p:nvSpPr>
        <p:spPr/>
        <p:txBody>
          <a:bodyPr vert="horz" lIns="91440" tIns="45720" rIns="91440" bIns="45720" rtlCol="0" anchor="t">
            <a:normAutofit fontScale="77500" lnSpcReduction="20000"/>
          </a:bodyPr>
          <a:lstStyle/>
          <a:p>
            <a:endParaRPr lang="en-US">
              <a:ea typeface="+mn-lt"/>
              <a:cs typeface="+mn-lt"/>
            </a:endParaRPr>
          </a:p>
          <a:p>
            <a:r>
              <a:rPr lang="en-US" sz="2900" err="1">
                <a:ea typeface="+mn-lt"/>
                <a:cs typeface="+mn-lt"/>
              </a:rPr>
              <a:t>Uchaguzi</a:t>
            </a:r>
            <a:r>
              <a:rPr lang="en-US" sz="2900">
                <a:ea typeface="+mn-lt"/>
                <a:cs typeface="+mn-lt"/>
              </a:rPr>
              <a:t> is a platform by Ushahidi that started as an initiative to monitor the 2013 Kenyan General Election, in an effort to make the voting process more transparent, peaceful, and fair. The project gave citizens the ability to report on any suspicious or violent activity with the confidence that their voice would be heard, and their report taken seriously. </a:t>
            </a:r>
          </a:p>
          <a:p>
            <a:endParaRPr lang="en-US">
              <a:ea typeface="+mn-lt"/>
              <a:cs typeface="+mn-lt"/>
            </a:endParaRPr>
          </a:p>
          <a:p>
            <a:r>
              <a:rPr lang="en-US">
                <a:ea typeface="+mn-lt"/>
                <a:cs typeface="+mn-lt"/>
              </a:rPr>
              <a:t>In 2022, facing another general election,  Ushahidi collaborated with 19 civil society partners to create a customized version of the platform that enabled election situation room activities to be coordinated and monitored through technology.</a:t>
            </a:r>
          </a:p>
          <a:p>
            <a:pPr marL="0" indent="0">
              <a:buNone/>
            </a:pPr>
            <a:endParaRPr lang="en-US">
              <a:ea typeface="+mn-lt"/>
              <a:cs typeface="+mn-lt"/>
            </a:endParaRPr>
          </a:p>
          <a:p>
            <a:r>
              <a:rPr lang="en-US">
                <a:ea typeface="+mn-lt"/>
                <a:cs typeface="+mn-lt"/>
              </a:rPr>
              <a:t>The citizens were able to report on election events: Security Issues, Voting Issues, etc... through channels like WhatsApp, SMS, USSD, and social media. </a:t>
            </a:r>
          </a:p>
          <a:p>
            <a:pPr marL="0" indent="0">
              <a:buNone/>
            </a:pPr>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4994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370D-1D95-5FC8-0BE3-2F3FFF509B72}"/>
              </a:ext>
            </a:extLst>
          </p:cNvPr>
          <p:cNvSpPr>
            <a:spLocks noGrp="1"/>
          </p:cNvSpPr>
          <p:nvPr>
            <p:ph type="title"/>
          </p:nvPr>
        </p:nvSpPr>
        <p:spPr/>
        <p:txBody>
          <a:bodyPr/>
          <a:lstStyle/>
          <a:p>
            <a:r>
              <a:rPr lang="en-US">
                <a:ea typeface="Calibri Light"/>
                <a:cs typeface="Calibri Light"/>
              </a:rPr>
              <a:t>Information Flow (1)</a:t>
            </a:r>
          </a:p>
        </p:txBody>
      </p:sp>
      <p:sp>
        <p:nvSpPr>
          <p:cNvPr id="3" name="Content Placeholder 2">
            <a:extLst>
              <a:ext uri="{FF2B5EF4-FFF2-40B4-BE49-F238E27FC236}">
                <a16:creationId xmlns:a16="http://schemas.microsoft.com/office/drawing/2014/main" id="{B42FAB6A-BFBA-9C7C-64F0-D8E42F3DA5A7}"/>
              </a:ext>
            </a:extLst>
          </p:cNvPr>
          <p:cNvSpPr>
            <a:spLocks noGrp="1"/>
          </p:cNvSpPr>
          <p:nvPr>
            <p:ph idx="1"/>
          </p:nvPr>
        </p:nvSpPr>
        <p:spPr>
          <a:xfrm>
            <a:off x="838200" y="1825625"/>
            <a:ext cx="10515600" cy="4647671"/>
          </a:xfrm>
        </p:spPr>
        <p:txBody>
          <a:bodyPr vert="horz" lIns="91440" tIns="45720" rIns="91440" bIns="45720" rtlCol="0" anchor="t">
            <a:normAutofit/>
          </a:bodyPr>
          <a:lstStyle/>
          <a:p>
            <a:pPr marL="514350" indent="-514350">
              <a:buAutoNum type="arabicPeriod"/>
            </a:pPr>
            <a:r>
              <a:rPr lang="en-US">
                <a:ea typeface="Calibri"/>
                <a:cs typeface="Calibri"/>
              </a:rPr>
              <a:t>Extracting and monitoring citizen reports conveying any useful and relevant information for the election via </a:t>
            </a:r>
            <a:r>
              <a:rPr lang="en-US">
                <a:ea typeface="+mn-lt"/>
                <a:cs typeface="+mn-lt"/>
              </a:rPr>
              <a:t>different social media streams. For example: Twitter, Facebook, TikTok, and blogs.</a:t>
            </a:r>
          </a:p>
          <a:p>
            <a:pPr marL="514350" indent="-514350">
              <a:buAutoNum type="arabicPeriod"/>
            </a:pPr>
            <a:r>
              <a:rPr lang="en-US">
                <a:ea typeface="Calibri"/>
                <a:cs typeface="Calibri"/>
              </a:rPr>
              <a:t>Gathering reports sent directly </a:t>
            </a:r>
            <a:r>
              <a:rPr lang="en-US">
                <a:ea typeface="+mn-lt"/>
                <a:cs typeface="+mn-lt"/>
              </a:rPr>
              <a:t>from</a:t>
            </a:r>
            <a:r>
              <a:rPr lang="en-US">
                <a:ea typeface="Calibri"/>
                <a:cs typeface="Calibri"/>
              </a:rPr>
              <a:t> SMS, WhatsApp, USSD, etc...</a:t>
            </a:r>
          </a:p>
          <a:p>
            <a:pPr marL="514350" indent="-514350">
              <a:buAutoNum type="arabicPeriod"/>
            </a:pPr>
            <a:r>
              <a:rPr lang="en-US">
                <a:ea typeface="+mn-lt"/>
                <a:cs typeface="+mn-lt"/>
              </a:rPr>
              <a:t>Translation of posts from local languages to English</a:t>
            </a:r>
            <a:endParaRPr lang="en-US">
              <a:ea typeface="Calibri"/>
              <a:cs typeface="Calibri"/>
            </a:endParaRPr>
          </a:p>
          <a:p>
            <a:pPr marL="514350" indent="-514350">
              <a:buAutoNum type="arabicPeriod"/>
            </a:pPr>
            <a:r>
              <a:rPr lang="en-US">
                <a:ea typeface="Calibri"/>
                <a:cs typeface="Calibri"/>
              </a:rPr>
              <a:t>Reviewing all posts for location information of the incident/issue and mapping the posts to the locations (geolocation) </a:t>
            </a:r>
          </a:p>
          <a:p>
            <a:pPr marL="514350" indent="-514350">
              <a:buAutoNum type="arabicPeriod"/>
            </a:pPr>
            <a:r>
              <a:rPr lang="en-US">
                <a:ea typeface="Calibri"/>
                <a:cs typeface="Calibri"/>
              </a:rPr>
              <a:t>Converting these posts from SMS and Social media into the structure of existing surveys; for example, voting issues, security issues, and opinions.</a:t>
            </a:r>
          </a:p>
          <a:p>
            <a:pPr marL="0" indent="0">
              <a:buNone/>
            </a:pPr>
            <a:endParaRPr lang="en-US">
              <a:ea typeface="Calibri"/>
              <a:cs typeface="Calibri"/>
            </a:endParaRPr>
          </a:p>
          <a:p>
            <a:pPr marL="514350" indent="-514350">
              <a:buAutoNum type="arabicPeriod"/>
            </a:pPr>
            <a:endParaRPr lang="en-US">
              <a:ea typeface="Calibri"/>
              <a:cs typeface="Calibri"/>
            </a:endParaRPr>
          </a:p>
          <a:p>
            <a:pPr marL="514350" indent="-514350">
              <a:buAutoNum type="arabicPeriod"/>
            </a:pPr>
            <a:endParaRPr lang="en-US">
              <a:ea typeface="Calibri"/>
              <a:cs typeface="Calibri"/>
            </a:endParaRPr>
          </a:p>
          <a:p>
            <a:pPr marL="0" indent="0">
              <a:buNone/>
            </a:pPr>
            <a:endParaRPr lang="en-US">
              <a:ea typeface="Calibri"/>
              <a:cs typeface="Calibri"/>
            </a:endParaRPr>
          </a:p>
        </p:txBody>
      </p:sp>
    </p:spTree>
    <p:extLst>
      <p:ext uri="{BB962C8B-B14F-4D97-AF65-F5344CB8AC3E}">
        <p14:creationId xmlns:p14="http://schemas.microsoft.com/office/powerpoint/2010/main" val="401906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0F4E-DF54-2EF4-BDAD-2E9E2FF9731F}"/>
              </a:ext>
            </a:extLst>
          </p:cNvPr>
          <p:cNvSpPr>
            <a:spLocks noGrp="1"/>
          </p:cNvSpPr>
          <p:nvPr>
            <p:ph type="title"/>
          </p:nvPr>
        </p:nvSpPr>
        <p:spPr/>
        <p:txBody>
          <a:bodyPr/>
          <a:lstStyle/>
          <a:p>
            <a:r>
              <a:rPr lang="en-US">
                <a:ea typeface="Calibri Light"/>
                <a:cs typeface="Calibri Light"/>
              </a:rPr>
              <a:t>Information Flow (2)</a:t>
            </a:r>
            <a:endParaRPr lang="en-US"/>
          </a:p>
        </p:txBody>
      </p:sp>
      <p:sp>
        <p:nvSpPr>
          <p:cNvPr id="3" name="Content Placeholder 2">
            <a:extLst>
              <a:ext uri="{FF2B5EF4-FFF2-40B4-BE49-F238E27FC236}">
                <a16:creationId xmlns:a16="http://schemas.microsoft.com/office/drawing/2014/main" id="{B74CDE5A-66ED-F991-97D3-ABD8D5C6C323}"/>
              </a:ext>
            </a:extLst>
          </p:cNvPr>
          <p:cNvSpPr>
            <a:spLocks noGrp="1"/>
          </p:cNvSpPr>
          <p:nvPr>
            <p:ph idx="1"/>
          </p:nvPr>
        </p:nvSpPr>
        <p:spPr/>
        <p:txBody>
          <a:bodyPr vert="horz" lIns="91440" tIns="45720" rIns="91440" bIns="45720" rtlCol="0" anchor="t">
            <a:normAutofit/>
          </a:bodyPr>
          <a:lstStyle/>
          <a:p>
            <a:pPr marL="0" indent="0">
              <a:buNone/>
            </a:pPr>
            <a:r>
              <a:rPr lang="en-US">
                <a:ea typeface="Calibri" panose="020F0502020204030204"/>
                <a:cs typeface="Calibri" panose="020F0502020204030204"/>
              </a:rPr>
              <a:t>6- Verification: </a:t>
            </a:r>
            <a:r>
              <a:rPr lang="en-US">
                <a:ea typeface="+mn-lt"/>
                <a:cs typeface="+mn-lt"/>
              </a:rPr>
              <a:t>Uchaguzi evaluated the information received through a rigorous verification process to determine its credibility.</a:t>
            </a:r>
          </a:p>
          <a:p>
            <a:pPr marL="0" indent="0">
              <a:buNone/>
            </a:pPr>
            <a:r>
              <a:rPr lang="en-US">
                <a:ea typeface="Calibri" panose="020F0502020204030204"/>
                <a:cs typeface="Calibri" panose="020F0502020204030204"/>
              </a:rPr>
              <a:t>7- </a:t>
            </a:r>
            <a:r>
              <a:rPr lang="en-US">
                <a:ea typeface="+mn-lt"/>
                <a:cs typeface="+mn-lt"/>
              </a:rPr>
              <a:t>After verification, the reports were published into the platform.</a:t>
            </a:r>
          </a:p>
          <a:p>
            <a:pPr marL="0" indent="0">
              <a:buNone/>
            </a:pPr>
            <a:r>
              <a:rPr lang="en-US">
                <a:ea typeface="+mn-lt"/>
                <a:cs typeface="+mn-lt"/>
              </a:rPr>
              <a:t>8- Information sent from the platform to collaborating organizations and individuals who could use it to intervene positively and monitor the response to gauge its effectiveness.</a:t>
            </a:r>
          </a:p>
          <a:p>
            <a:pPr marL="0" indent="0">
              <a:buNone/>
            </a:pPr>
            <a:r>
              <a:rPr lang="en-US">
                <a:ea typeface="+mn-lt"/>
                <a:cs typeface="+mn-lt"/>
              </a:rPr>
              <a:t>9- Analysis and Research: Analyzing data within the platform and providing situation room reports in the form of narratives, data analysis, and visualizations. These were disseminated on social media and published on the platform to keep the public regularly informed.</a:t>
            </a:r>
          </a:p>
        </p:txBody>
      </p:sp>
    </p:spTree>
    <p:extLst>
      <p:ext uri="{BB962C8B-B14F-4D97-AF65-F5344CB8AC3E}">
        <p14:creationId xmlns:p14="http://schemas.microsoft.com/office/powerpoint/2010/main" val="227895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flowchart&#10;&#10;Description automatically generated">
            <a:extLst>
              <a:ext uri="{FF2B5EF4-FFF2-40B4-BE49-F238E27FC236}">
                <a16:creationId xmlns:a16="http://schemas.microsoft.com/office/drawing/2014/main" id="{80CB4BC9-8508-475B-087D-7E00C4B20558}"/>
              </a:ext>
            </a:extLst>
          </p:cNvPr>
          <p:cNvPicPr>
            <a:picLocks noChangeAspect="1"/>
          </p:cNvPicPr>
          <p:nvPr/>
        </p:nvPicPr>
        <p:blipFill>
          <a:blip r:embed="rId2"/>
          <a:stretch>
            <a:fillRect/>
          </a:stretch>
        </p:blipFill>
        <p:spPr>
          <a:xfrm>
            <a:off x="3509873" y="333500"/>
            <a:ext cx="4849373" cy="6307236"/>
          </a:xfrm>
          <a:prstGeom prst="rect">
            <a:avLst/>
          </a:prstGeom>
        </p:spPr>
      </p:pic>
    </p:spTree>
    <p:extLst>
      <p:ext uri="{BB962C8B-B14F-4D97-AF65-F5344CB8AC3E}">
        <p14:creationId xmlns:p14="http://schemas.microsoft.com/office/powerpoint/2010/main" val="220388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88D4-DDE0-8D16-EAE4-E20394BB8C9B}"/>
              </a:ext>
            </a:extLst>
          </p:cNvPr>
          <p:cNvSpPr>
            <a:spLocks noGrp="1"/>
          </p:cNvSpPr>
          <p:nvPr>
            <p:ph type="title"/>
          </p:nvPr>
        </p:nvSpPr>
        <p:spPr/>
        <p:txBody>
          <a:bodyPr/>
          <a:lstStyle/>
          <a:p>
            <a:r>
              <a:rPr lang="en-US">
                <a:ea typeface="Calibri Light"/>
                <a:cs typeface="Calibri Light"/>
              </a:rPr>
              <a:t>Impact</a:t>
            </a:r>
            <a:endParaRPr lang="en-US"/>
          </a:p>
        </p:txBody>
      </p:sp>
      <p:sp>
        <p:nvSpPr>
          <p:cNvPr id="3" name="Content Placeholder 2">
            <a:extLst>
              <a:ext uri="{FF2B5EF4-FFF2-40B4-BE49-F238E27FC236}">
                <a16:creationId xmlns:a16="http://schemas.microsoft.com/office/drawing/2014/main" id="{278BF295-ECA2-A2D9-6562-2E84F131DB79}"/>
              </a:ext>
            </a:extLst>
          </p:cNvPr>
          <p:cNvSpPr>
            <a:spLocks noGrp="1"/>
          </p:cNvSpPr>
          <p:nvPr>
            <p:ph idx="1"/>
          </p:nvPr>
        </p:nvSpPr>
        <p:spPr>
          <a:xfrm>
            <a:off x="838200" y="1595588"/>
            <a:ext cx="10515600" cy="4581375"/>
          </a:xfrm>
        </p:spPr>
        <p:txBody>
          <a:bodyPr vert="horz" lIns="91440" tIns="45720" rIns="91440" bIns="45720" rtlCol="0" anchor="t">
            <a:normAutofit/>
          </a:bodyPr>
          <a:lstStyle/>
          <a:p>
            <a:r>
              <a:rPr lang="en-US" err="1">
                <a:ea typeface="+mn-lt"/>
                <a:cs typeface="+mn-lt"/>
              </a:rPr>
              <a:t>Uchaguzi</a:t>
            </a:r>
            <a:r>
              <a:rPr lang="en-US">
                <a:ea typeface="+mn-lt"/>
                <a:cs typeface="+mn-lt"/>
              </a:rPr>
              <a:t> 2022 proved to be an incredibly valuable tool during the election period, enabling citizens to have their voices heard and their reports escalated so they could receive the necessary assistance to exercise their right to vote. Through </a:t>
            </a:r>
            <a:r>
              <a:rPr lang="en-US" err="1">
                <a:ea typeface="+mn-lt"/>
                <a:cs typeface="+mn-lt"/>
              </a:rPr>
              <a:t>Uchaguzi</a:t>
            </a:r>
            <a:r>
              <a:rPr lang="en-US">
                <a:ea typeface="+mn-lt"/>
                <a:cs typeface="+mn-lt"/>
              </a:rPr>
              <a:t>, 93,236 reports were collected, and 12,387 of these were published.</a:t>
            </a:r>
            <a:endParaRPr lang="en-US"/>
          </a:p>
          <a:p>
            <a:endParaRPr lang="en-US">
              <a:ea typeface="+mn-lt"/>
              <a:cs typeface="+mn-lt"/>
            </a:endParaRPr>
          </a:p>
          <a:p>
            <a:r>
              <a:rPr lang="en-US">
                <a:ea typeface="+mn-lt"/>
                <a:cs typeface="+mn-lt"/>
              </a:rPr>
              <a:t>A particularly impactful report was submitted by a person with a disability who was unable to access the polling booth at their designated voting station. Thanks to the swift escalation of this report by </a:t>
            </a:r>
            <a:r>
              <a:rPr lang="en-US" err="1">
                <a:ea typeface="+mn-lt"/>
                <a:cs typeface="+mn-lt"/>
              </a:rPr>
              <a:t>Uchaguzi</a:t>
            </a:r>
            <a:r>
              <a:rPr lang="en-US">
                <a:ea typeface="+mn-lt"/>
                <a:cs typeface="+mn-lt"/>
              </a:rPr>
              <a:t>, the National Council of Persons with Disabilities was able to take immediate action</a:t>
            </a:r>
            <a:endParaRPr lang="en-US">
              <a:ea typeface="Calibri"/>
              <a:cs typeface="Calibri"/>
            </a:endParaRPr>
          </a:p>
        </p:txBody>
      </p:sp>
    </p:spTree>
    <p:extLst>
      <p:ext uri="{BB962C8B-B14F-4D97-AF65-F5344CB8AC3E}">
        <p14:creationId xmlns:p14="http://schemas.microsoft.com/office/powerpoint/2010/main" val="127042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DD20-75AD-FAD8-2DDD-4A6B35F28080}"/>
              </a:ext>
            </a:extLst>
          </p:cNvPr>
          <p:cNvSpPr>
            <a:spLocks noGrp="1"/>
          </p:cNvSpPr>
          <p:nvPr>
            <p:ph type="title"/>
          </p:nvPr>
        </p:nvSpPr>
        <p:spPr>
          <a:xfrm>
            <a:off x="919843" y="596446"/>
            <a:ext cx="10515600" cy="1325563"/>
          </a:xfrm>
        </p:spPr>
        <p:txBody>
          <a:bodyPr>
            <a:normAutofit fontScale="90000"/>
          </a:bodyPr>
          <a:lstStyle/>
          <a:p>
            <a:br>
              <a:rPr lang="en-US" b="1">
                <a:ea typeface="Calibri Light"/>
                <a:cs typeface="Calibri Light"/>
              </a:rPr>
            </a:br>
            <a:br>
              <a:rPr lang="en-US" b="1"/>
            </a:br>
            <a:r>
              <a:rPr lang="en-US" b="1"/>
              <a:t>Index On Censorship EU Project</a:t>
            </a:r>
            <a:endParaRPr lang="en-US">
              <a:ea typeface="Calibri Light"/>
              <a:cs typeface="Calibri Light"/>
            </a:endParaRPr>
          </a:p>
          <a:p>
            <a:br>
              <a:rPr lang="en-US"/>
            </a:br>
            <a:endParaRPr lang="en-US">
              <a:ea typeface="Calibri Light"/>
              <a:cs typeface="Calibri Light"/>
            </a:endParaRPr>
          </a:p>
        </p:txBody>
      </p:sp>
      <p:sp>
        <p:nvSpPr>
          <p:cNvPr id="3" name="Content Placeholder 2">
            <a:extLst>
              <a:ext uri="{FF2B5EF4-FFF2-40B4-BE49-F238E27FC236}">
                <a16:creationId xmlns:a16="http://schemas.microsoft.com/office/drawing/2014/main" id="{6A7D2B16-721F-9C4C-B07B-E0FE39496E73}"/>
              </a:ext>
            </a:extLst>
          </p:cNvPr>
          <p:cNvSpPr>
            <a:spLocks noGrp="1"/>
          </p:cNvSpPr>
          <p:nvPr>
            <p:ph idx="1"/>
          </p:nvPr>
        </p:nvSpPr>
        <p:spPr/>
        <p:txBody>
          <a:bodyPr vert="horz" lIns="91440" tIns="45720" rIns="91440" bIns="45720" rtlCol="0" anchor="t">
            <a:normAutofit lnSpcReduction="10000"/>
          </a:bodyPr>
          <a:lstStyle/>
          <a:p>
            <a:r>
              <a:rPr lang="en-US">
                <a:solidFill>
                  <a:srgbClr val="006B9A"/>
                </a:solidFill>
                <a:ea typeface="+mn-lt"/>
                <a:cs typeface="+mn-lt"/>
                <a:hlinkClick r:id="rId2"/>
              </a:rPr>
              <a:t>Index on Censorship</a:t>
            </a:r>
            <a:r>
              <a:rPr lang="en-US">
                <a:solidFill>
                  <a:srgbClr val="0A0A0A"/>
                </a:solidFill>
                <a:ea typeface="+mn-lt"/>
                <a:cs typeface="+mn-lt"/>
              </a:rPr>
              <a:t>, (London, United Kingdom) and </a:t>
            </a:r>
            <a:r>
              <a:rPr lang="en-US">
                <a:solidFill>
                  <a:srgbClr val="006B9A"/>
                </a:solidFill>
                <a:ea typeface="+mn-lt"/>
                <a:cs typeface="+mn-lt"/>
                <a:hlinkClick r:id="rId3"/>
              </a:rPr>
              <a:t>Osservatorio Balcani e Caucaso</a:t>
            </a:r>
            <a:r>
              <a:rPr lang="en-US">
                <a:solidFill>
                  <a:srgbClr val="0A0A0A"/>
                </a:solidFill>
                <a:ea typeface="+mn-lt"/>
                <a:cs typeface="+mn-lt"/>
              </a:rPr>
              <a:t> (Rovereto, Italy), have launched, </a:t>
            </a:r>
            <a:r>
              <a:rPr lang="en-US">
                <a:solidFill>
                  <a:srgbClr val="006B9A"/>
                </a:solidFill>
                <a:ea typeface="+mn-lt"/>
                <a:cs typeface="+mn-lt"/>
                <a:hlinkClick r:id="rId4"/>
              </a:rPr>
              <a:t>mediafreedom.ushahidi.com</a:t>
            </a:r>
            <a:r>
              <a:rPr lang="en-US">
                <a:solidFill>
                  <a:srgbClr val="0A0A0A"/>
                </a:solidFill>
                <a:ea typeface="+mn-lt"/>
                <a:cs typeface="+mn-lt"/>
              </a:rPr>
              <a:t>, a website that will enable the reporting and mapping of media freedom violations across the 28 EU countries plus candidate countries. </a:t>
            </a:r>
            <a:endParaRPr lang="en-US">
              <a:ea typeface="Calibri" panose="020F0502020204030204"/>
              <a:cs typeface="Calibri" panose="020F0502020204030204"/>
            </a:endParaRPr>
          </a:p>
          <a:p>
            <a:r>
              <a:rPr lang="en-US">
                <a:solidFill>
                  <a:srgbClr val="0A0A0A"/>
                </a:solidFill>
                <a:ea typeface="+mn-lt"/>
                <a:cs typeface="+mn-lt"/>
              </a:rPr>
              <a:t>The platform will collect and map out crowd-sourced information from media professionals and citizen journalists across Europe over the course of a year.</a:t>
            </a:r>
          </a:p>
          <a:p>
            <a:r>
              <a:rPr lang="en-US">
                <a:solidFill>
                  <a:srgbClr val="0A0A0A"/>
                </a:solidFill>
                <a:ea typeface="+mn-lt"/>
                <a:cs typeface="+mn-lt"/>
              </a:rPr>
              <a:t> By mapping these reports online, the entire system will act as an advocacy, research and response tool, highlighting that violations on media freedom still occur in Europe</a:t>
            </a:r>
            <a:endParaRPr lang="en-US">
              <a:solidFill>
                <a:srgbClr val="0A0A0A"/>
              </a:solidFill>
              <a:ea typeface="Calibri"/>
              <a:cs typeface="Calibri"/>
            </a:endParaRPr>
          </a:p>
        </p:txBody>
      </p:sp>
    </p:spTree>
    <p:extLst>
      <p:ext uri="{BB962C8B-B14F-4D97-AF65-F5344CB8AC3E}">
        <p14:creationId xmlns:p14="http://schemas.microsoft.com/office/powerpoint/2010/main" val="69337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1CF4-8714-2A95-263D-F8397B9B260E}"/>
              </a:ext>
            </a:extLst>
          </p:cNvPr>
          <p:cNvSpPr>
            <a:spLocks noGrp="1"/>
          </p:cNvSpPr>
          <p:nvPr>
            <p:ph type="title"/>
          </p:nvPr>
        </p:nvSpPr>
        <p:spPr>
          <a:xfrm>
            <a:off x="773624" y="287633"/>
            <a:ext cx="10515600" cy="1325563"/>
          </a:xfrm>
        </p:spPr>
        <p:txBody>
          <a:bodyPr/>
          <a:lstStyle/>
          <a:p>
            <a:r>
              <a:rPr lang="en-US">
                <a:ea typeface="Calibri Light"/>
                <a:cs typeface="Calibri Light"/>
              </a:rPr>
              <a:t>Modelling Data</a:t>
            </a:r>
            <a:endParaRPr lang="en-US"/>
          </a:p>
        </p:txBody>
      </p:sp>
      <p:sp>
        <p:nvSpPr>
          <p:cNvPr id="3" name="Content Placeholder 2">
            <a:extLst>
              <a:ext uri="{FF2B5EF4-FFF2-40B4-BE49-F238E27FC236}">
                <a16:creationId xmlns:a16="http://schemas.microsoft.com/office/drawing/2014/main" id="{703B9876-383D-A419-A707-F320A0BC034B}"/>
              </a:ext>
            </a:extLst>
          </p:cNvPr>
          <p:cNvSpPr>
            <a:spLocks noGrp="1"/>
          </p:cNvSpPr>
          <p:nvPr>
            <p:ph idx="1"/>
          </p:nvPr>
        </p:nvSpPr>
        <p:spPr>
          <a:xfrm>
            <a:off x="773624" y="1709388"/>
            <a:ext cx="11058040" cy="4351338"/>
          </a:xfrm>
        </p:spPr>
        <p:txBody>
          <a:bodyPr vert="horz" lIns="91440" tIns="45720" rIns="91440" bIns="45720" rtlCol="0" anchor="t">
            <a:noAutofit/>
          </a:bodyPr>
          <a:lstStyle/>
          <a:p>
            <a:r>
              <a:rPr lang="en-US">
                <a:solidFill>
                  <a:srgbClr val="0A0A0A"/>
                </a:solidFill>
                <a:ea typeface="+mn-lt"/>
                <a:cs typeface="+mn-lt"/>
              </a:rPr>
              <a:t>The data received was then compiled and modeled into an index map of Europe where each country is given a free speech ranking from 1-10</a:t>
            </a:r>
          </a:p>
          <a:p>
            <a:pPr marL="0" indent="0">
              <a:buNone/>
            </a:pPr>
            <a:r>
              <a:rPr lang="en-US" sz="2600">
                <a:solidFill>
                  <a:srgbClr val="0A0A0A"/>
                </a:solidFill>
                <a:ea typeface="Calibri"/>
                <a:cs typeface="Calibri"/>
              </a:rPr>
              <a:t>Data:</a:t>
            </a:r>
          </a:p>
          <a:p>
            <a:pPr marL="457200" indent="-457200">
              <a:buFont typeface="Arial"/>
              <a:buChar char="•"/>
            </a:pPr>
            <a:r>
              <a:rPr lang="en-US" sz="2600">
                <a:solidFill>
                  <a:srgbClr val="0A0A0A"/>
                </a:solidFill>
                <a:ea typeface="Calibri"/>
                <a:cs typeface="Calibri"/>
              </a:rPr>
              <a:t>Across Academic, Digital and Media/Press Freedom, the index modelled data compiled from a number of trusted sources including the </a:t>
            </a:r>
            <a:r>
              <a:rPr lang="en-US" sz="2600" b="1">
                <a:solidFill>
                  <a:srgbClr val="0A0A0A"/>
                </a:solidFill>
                <a:ea typeface="Calibri"/>
                <a:cs typeface="Calibri"/>
              </a:rPr>
              <a:t>World Press Freedom Index (compiled by Reporters Without Borders), </a:t>
            </a:r>
            <a:r>
              <a:rPr lang="en-US" sz="2600">
                <a:solidFill>
                  <a:srgbClr val="0A0A0A"/>
                </a:solidFill>
                <a:ea typeface="Calibri"/>
                <a:cs typeface="Calibri"/>
              </a:rPr>
              <a:t>the </a:t>
            </a:r>
            <a:r>
              <a:rPr lang="en-US" sz="2600" b="1">
                <a:solidFill>
                  <a:srgbClr val="0A0A0A"/>
                </a:solidFill>
                <a:ea typeface="Calibri"/>
                <a:cs typeface="Calibri"/>
              </a:rPr>
              <a:t>Varieties of Democracy research project (V-Dem), Committee to Protect Journalists, UNESCO’s Observatory of Killed Journalists, </a:t>
            </a:r>
            <a:r>
              <a:rPr lang="en-US" sz="2600">
                <a:solidFill>
                  <a:srgbClr val="0A0A0A"/>
                </a:solidFill>
                <a:ea typeface="Calibri"/>
                <a:cs typeface="Calibri"/>
              </a:rPr>
              <a:t>the </a:t>
            </a:r>
            <a:r>
              <a:rPr lang="en-US" sz="2600" b="1">
                <a:solidFill>
                  <a:srgbClr val="0A0A0A"/>
                </a:solidFill>
                <a:ea typeface="Calibri"/>
                <a:cs typeface="Calibri"/>
              </a:rPr>
              <a:t>Global Cybersecurity Index </a:t>
            </a:r>
            <a:r>
              <a:rPr lang="en-US" sz="2600">
                <a:solidFill>
                  <a:srgbClr val="0A0A0A"/>
                </a:solidFill>
                <a:ea typeface="Calibri"/>
                <a:cs typeface="Calibri"/>
              </a:rPr>
              <a:t>and </a:t>
            </a:r>
            <a:r>
              <a:rPr lang="en-US" sz="2600" b="1">
                <a:solidFill>
                  <a:srgbClr val="0A0A0A"/>
                </a:solidFill>
                <a:ea typeface="Calibri"/>
                <a:cs typeface="Calibri"/>
              </a:rPr>
              <a:t>Netblocks’ Cost of Shutdown Tool (COST)</a:t>
            </a:r>
            <a:r>
              <a:rPr lang="en-US" sz="2600">
                <a:solidFill>
                  <a:srgbClr val="0A0A0A"/>
                </a:solidFill>
                <a:ea typeface="Calibri"/>
                <a:cs typeface="Calibri"/>
              </a:rPr>
              <a:t>. From these datasets, 178 relevant variables were identified and incorporated into the index.</a:t>
            </a:r>
            <a:endParaRPr lang="en-US"/>
          </a:p>
          <a:p>
            <a:pPr marL="0" indent="0">
              <a:buNone/>
            </a:pPr>
            <a:endParaRPr lang="en-US">
              <a:solidFill>
                <a:srgbClr val="0A0A0A"/>
              </a:solidFill>
              <a:ea typeface="Calibri"/>
              <a:cs typeface="Calibri"/>
            </a:endParaRPr>
          </a:p>
          <a:p>
            <a:endParaRPr lang="en-US">
              <a:ea typeface="Calibri"/>
              <a:cs typeface="Calibri"/>
            </a:endParaRPr>
          </a:p>
        </p:txBody>
      </p:sp>
    </p:spTree>
    <p:extLst>
      <p:ext uri="{BB962C8B-B14F-4D97-AF65-F5344CB8AC3E}">
        <p14:creationId xmlns:p14="http://schemas.microsoft.com/office/powerpoint/2010/main" val="4265540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CMPS 299A</vt:lpstr>
      <vt:lpstr>What is Ushahidi</vt:lpstr>
      <vt:lpstr>Ushaguzi</vt:lpstr>
      <vt:lpstr>Information Flow (1)</vt:lpstr>
      <vt:lpstr>Information Flow (2)</vt:lpstr>
      <vt:lpstr>PowerPoint Presentation</vt:lpstr>
      <vt:lpstr>Impact</vt:lpstr>
      <vt:lpstr>  Index On Censorship EU Project  </vt:lpstr>
      <vt:lpstr>Modelling Data</vt:lpstr>
      <vt:lpstr>PowerPoint Presentation</vt:lpstr>
      <vt:lpstr>PowerPoint Presentation</vt:lpstr>
      <vt:lpstr>Outcome</vt:lpstr>
      <vt:lpstr>Reclaim Naija</vt:lpstr>
      <vt:lpstr>PowerPoint Presentation</vt:lpstr>
      <vt:lpstr>PowerPoint Presentation</vt:lpstr>
      <vt:lpstr>iWitness Pollution Map</vt:lpstr>
      <vt:lpstr>I am Nirbaya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2023-10-03T16:41:12Z</dcterms:created>
  <dcterms:modified xsi:type="dcterms:W3CDTF">2024-02-06T08:19:24Z</dcterms:modified>
</cp:coreProperties>
</file>