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9"/>
  </p:notesMasterIdLst>
  <p:sldIdLst>
    <p:sldId id="256" r:id="rId2"/>
    <p:sldId id="257" r:id="rId3"/>
    <p:sldId id="265" r:id="rId4"/>
    <p:sldId id="259" r:id="rId5"/>
    <p:sldId id="263" r:id="rId6"/>
    <p:sldId id="260" r:id="rId7"/>
    <p:sldId id="261" r:id="rId8"/>
    <p:sldId id="264" r:id="rId9"/>
    <p:sldId id="262"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1030"/>
  </p:normalViewPr>
  <p:slideViewPr>
    <p:cSldViewPr snapToGrid="0">
      <p:cViewPr varScale="1">
        <p:scale>
          <a:sx n="103" d="100"/>
          <a:sy n="103"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AB761-E53C-6E45-8727-B18081199CD8}" type="datetimeFigureOut">
              <a:rPr lang="en-LB" smtClean="0"/>
              <a:t>05/10/2023</a:t>
            </a:fld>
            <a:endParaRPr lang="en-L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0E330-0E59-6449-8C37-F400C02B5992}" type="slidenum">
              <a:rPr lang="en-LB" smtClean="0"/>
              <a:t>‹#›</a:t>
            </a:fld>
            <a:endParaRPr lang="en-LB"/>
          </a:p>
        </p:txBody>
      </p:sp>
    </p:spTree>
    <p:extLst>
      <p:ext uri="{BB962C8B-B14F-4D97-AF65-F5344CB8AC3E}">
        <p14:creationId xmlns:p14="http://schemas.microsoft.com/office/powerpoint/2010/main" val="4036325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
            </a:r>
            <a:r>
              <a:rPr lang="en-LB" dirty="0"/>
              <a:t>efer to that pge and extract the categories</a:t>
            </a:r>
          </a:p>
        </p:txBody>
      </p:sp>
      <p:sp>
        <p:nvSpPr>
          <p:cNvPr id="4" name="Slide Number Placeholder 3"/>
          <p:cNvSpPr>
            <a:spLocks noGrp="1"/>
          </p:cNvSpPr>
          <p:nvPr>
            <p:ph type="sldNum" sz="quarter" idx="5"/>
          </p:nvPr>
        </p:nvSpPr>
        <p:spPr/>
        <p:txBody>
          <a:bodyPr/>
          <a:lstStyle/>
          <a:p>
            <a:fld id="{4E20E330-0E59-6449-8C37-F400C02B5992}" type="slidenum">
              <a:rPr lang="en-LB" smtClean="0"/>
              <a:t>15</a:t>
            </a:fld>
            <a:endParaRPr lang="en-LB"/>
          </a:p>
        </p:txBody>
      </p:sp>
    </p:spTree>
    <p:extLst>
      <p:ext uri="{BB962C8B-B14F-4D97-AF65-F5344CB8AC3E}">
        <p14:creationId xmlns:p14="http://schemas.microsoft.com/office/powerpoint/2010/main" val="1702503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10/5/23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10/5/23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10/5/23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10/5/23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10/5/23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10/5/23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ounirmahmalat.com/publicat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ailaub-my.sharepoint.com/:w:/r/personal/hmd26_mail_aub_edu/_layouts/15/Doc.aspx?sourcedoc=%7BA184E569-0A6A-4DF1-A61C-9652D9E6456D%7D&amp;file=Proposal%20Capstone.docx&amp;action=default&amp;mobileredirect=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93F9-6BA5-C06E-55F1-9B50EF4F40D0}"/>
              </a:ext>
            </a:extLst>
          </p:cNvPr>
          <p:cNvSpPr>
            <a:spLocks noGrp="1"/>
          </p:cNvSpPr>
          <p:nvPr>
            <p:ph type="ctrTitle"/>
          </p:nvPr>
        </p:nvSpPr>
        <p:spPr/>
        <p:txBody>
          <a:bodyPr/>
          <a:lstStyle/>
          <a:p>
            <a:r>
              <a:rPr lang="en-US" dirty="0"/>
              <a:t>Capstone Presentation</a:t>
            </a:r>
            <a:endParaRPr lang="en-LB" dirty="0"/>
          </a:p>
        </p:txBody>
      </p:sp>
    </p:spTree>
    <p:extLst>
      <p:ext uri="{BB962C8B-B14F-4D97-AF65-F5344CB8AC3E}">
        <p14:creationId xmlns:p14="http://schemas.microsoft.com/office/powerpoint/2010/main" val="1679254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A997-E73B-B7B8-AE11-0451AB6BD584}"/>
              </a:ext>
            </a:extLst>
          </p:cNvPr>
          <p:cNvSpPr>
            <a:spLocks noGrp="1"/>
          </p:cNvSpPr>
          <p:nvPr>
            <p:ph type="ctrTitle"/>
          </p:nvPr>
        </p:nvSpPr>
        <p:spPr>
          <a:xfrm>
            <a:off x="1100015" y="560122"/>
            <a:ext cx="7315200" cy="3255264"/>
          </a:xfrm>
        </p:spPr>
        <p:txBody>
          <a:bodyPr/>
          <a:lstStyle/>
          <a:p>
            <a:r>
              <a:rPr lang="en-US" dirty="0"/>
              <a:t>Existing Data Types</a:t>
            </a:r>
          </a:p>
        </p:txBody>
      </p:sp>
    </p:spTree>
    <p:extLst>
      <p:ext uri="{BB962C8B-B14F-4D97-AF65-F5344CB8AC3E}">
        <p14:creationId xmlns:p14="http://schemas.microsoft.com/office/powerpoint/2010/main" val="847460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7E2ED-0A0A-8C6E-A128-2ECBCFC9DB1B}"/>
              </a:ext>
            </a:extLst>
          </p:cNvPr>
          <p:cNvSpPr>
            <a:spLocks noGrp="1"/>
          </p:cNvSpPr>
          <p:nvPr>
            <p:ph type="title"/>
          </p:nvPr>
        </p:nvSpPr>
        <p:spPr>
          <a:xfrm>
            <a:off x="252919" y="1123837"/>
            <a:ext cx="2947482" cy="2406441"/>
          </a:xfrm>
        </p:spPr>
        <p:txBody>
          <a:bodyPr anchor="b">
            <a:normAutofit fontScale="90000"/>
          </a:bodyPr>
          <a:lstStyle/>
          <a:p>
            <a:r>
              <a:rPr lang="en-US" sz="2800" b="1" i="0" dirty="0">
                <a:solidFill>
                  <a:srgbClr val="000000"/>
                </a:solidFill>
                <a:effectLst/>
                <a:latin typeface="Times New Roman" panose="02020603050405020304" pitchFamily="18" charset="0"/>
              </a:rPr>
              <a:t>Graphs and Tables on Statistical data (Judiciary, Income Data, Lands Owned by Political Figures, Banks, etc...)</a:t>
            </a:r>
            <a:endParaRPr lang="en-US" sz="4800" dirty="0"/>
          </a:p>
        </p:txBody>
      </p:sp>
      <p:pic>
        <p:nvPicPr>
          <p:cNvPr id="2056" name="Picture 8">
            <a:extLst>
              <a:ext uri="{FF2B5EF4-FFF2-40B4-BE49-F238E27FC236}">
                <a16:creationId xmlns:a16="http://schemas.microsoft.com/office/drawing/2014/main" id="{72308B8B-DEAD-88BC-74FC-6AD7AA2452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71" r="5912"/>
          <a:stretch/>
        </p:blipFill>
        <p:spPr bwMode="auto">
          <a:xfrm>
            <a:off x="3778897" y="758952"/>
            <a:ext cx="7772401" cy="533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272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E0AED69A-5662-C584-6FF2-08D0915FB3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694481"/>
            <a:ext cx="10905066" cy="5891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483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8" name="Rectangle 4117">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0" name="Rectangle 4119">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D3E59AC-CBEF-F74B-85B9-C788B9361BE4}"/>
              </a:ext>
            </a:extLst>
          </p:cNvPr>
          <p:cNvSpPr>
            <a:spLocks noGrp="1"/>
          </p:cNvSpPr>
          <p:nvPr>
            <p:ph type="title"/>
          </p:nvPr>
        </p:nvSpPr>
        <p:spPr>
          <a:xfrm>
            <a:off x="252919" y="1123837"/>
            <a:ext cx="2947482" cy="1038177"/>
          </a:xfrm>
        </p:spPr>
        <p:txBody>
          <a:bodyPr vert="horz" lIns="91440" tIns="45720" rIns="91440" bIns="45720" rtlCol="0" anchor="b">
            <a:normAutofit/>
          </a:bodyPr>
          <a:lstStyle/>
          <a:p>
            <a:r>
              <a:rPr lang="en-US" sz="4400" b="0" i="0" spc="-100" dirty="0">
                <a:solidFill>
                  <a:schemeClr val="tx1"/>
                </a:solidFill>
                <a:effectLst/>
              </a:rPr>
              <a:t>:</a:t>
            </a:r>
            <a:r>
              <a:rPr lang="en-US" sz="4400" b="0" i="0" spc="-100" dirty="0" err="1">
                <a:solidFill>
                  <a:schemeClr val="tx1"/>
                </a:solidFill>
                <a:effectLst/>
              </a:rPr>
              <a:t>سندات</a:t>
            </a:r>
            <a:r>
              <a:rPr lang="en-US" sz="4400" b="0" i="0" spc="-100" dirty="0">
                <a:solidFill>
                  <a:schemeClr val="tx1"/>
                </a:solidFill>
                <a:effectLst/>
              </a:rPr>
              <a:t>/</a:t>
            </a:r>
            <a:r>
              <a:rPr lang="en-US" sz="4400" b="0" i="0" spc="-100" dirty="0" err="1">
                <a:solidFill>
                  <a:schemeClr val="tx1"/>
                </a:solidFill>
                <a:effectLst/>
              </a:rPr>
              <a:t>مراسيم</a:t>
            </a:r>
            <a:r>
              <a:rPr lang="en-US" sz="4400" b="0" i="0" spc="-100" dirty="0">
                <a:solidFill>
                  <a:schemeClr val="tx1"/>
                </a:solidFill>
                <a:effectLst/>
              </a:rPr>
              <a:t> </a:t>
            </a:r>
            <a:endParaRPr lang="en-US" sz="4400" spc="-100" dirty="0">
              <a:solidFill>
                <a:schemeClr val="tx1"/>
              </a:solidFill>
            </a:endParaRPr>
          </a:p>
        </p:txBody>
      </p:sp>
      <p:sp>
        <p:nvSpPr>
          <p:cNvPr id="4115" name="Content Placeholder 4114">
            <a:extLst>
              <a:ext uri="{FF2B5EF4-FFF2-40B4-BE49-F238E27FC236}">
                <a16:creationId xmlns:a16="http://schemas.microsoft.com/office/drawing/2014/main" id="{CD39222E-D604-EBD1-8CE1-37620688D659}"/>
              </a:ext>
            </a:extLst>
          </p:cNvPr>
          <p:cNvSpPr>
            <a:spLocks noGrp="1"/>
          </p:cNvSpPr>
          <p:nvPr>
            <p:ph idx="1"/>
          </p:nvPr>
        </p:nvSpPr>
        <p:spPr>
          <a:xfrm>
            <a:off x="252920" y="2162014"/>
            <a:ext cx="2947482" cy="3744264"/>
          </a:xfrm>
        </p:spPr>
        <p:txBody>
          <a:bodyPr anchor="t">
            <a:normAutofit/>
          </a:bodyPr>
          <a:lstStyle/>
          <a:p>
            <a:endParaRPr lang="en-US" sz="1800"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Example in Picture:</a:t>
            </a:r>
          </a:p>
          <a:p>
            <a:r>
              <a:rPr lang="en-US" sz="1800" b="0" i="0" dirty="0">
                <a:solidFill>
                  <a:srgbClr val="000000"/>
                </a:solidFill>
                <a:effectLst/>
                <a:latin typeface="Calibri" panose="020F0502020204030204" pitchFamily="34" charset="0"/>
              </a:rPr>
              <a:t>“Transferring an amount of 950 million LBP from the "reserve for emergency expenses" to the Lebanese Presidency account to pay for "maintenance" costs.” </a:t>
            </a:r>
            <a:endParaRPr lang="en-US" sz="1600" dirty="0">
              <a:solidFill>
                <a:srgbClr val="FFFFFF"/>
              </a:solidFill>
            </a:endParaRPr>
          </a:p>
        </p:txBody>
      </p:sp>
      <p:pic>
        <p:nvPicPr>
          <p:cNvPr id="4100" name="Picture 4">
            <a:extLst>
              <a:ext uri="{FF2B5EF4-FFF2-40B4-BE49-F238E27FC236}">
                <a16:creationId xmlns:a16="http://schemas.microsoft.com/office/drawing/2014/main" id="{461DCE8C-69DB-7BA1-8EA6-E8A5623397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60425" y="183438"/>
            <a:ext cx="6395395" cy="6379407"/>
          </a:xfrm>
          <a:prstGeom prst="rect">
            <a:avLst/>
          </a:prstGeom>
          <a:noFill/>
          <a:extLst>
            <a:ext uri="{909E8E84-426E-40DD-AFC4-6F175D3DCCD1}">
              <a14:hiddenFill xmlns:a14="http://schemas.microsoft.com/office/drawing/2010/main">
                <a:solidFill>
                  <a:srgbClr val="FFFFFF"/>
                </a:solidFill>
              </a14:hiddenFill>
            </a:ext>
          </a:extLst>
        </p:spPr>
      </p:pic>
      <p:sp>
        <p:nvSpPr>
          <p:cNvPr id="4122" name="Rectangle 4121">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311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A9D5A-9ECB-1FAE-FE53-42CB05218A76}"/>
              </a:ext>
            </a:extLst>
          </p:cNvPr>
          <p:cNvSpPr>
            <a:spLocks noGrp="1"/>
          </p:cNvSpPr>
          <p:nvPr>
            <p:ph type="title"/>
          </p:nvPr>
        </p:nvSpPr>
        <p:spPr/>
        <p:txBody>
          <a:bodyPr>
            <a:normAutofit/>
          </a:bodyPr>
          <a:lstStyle/>
          <a:p>
            <a:pPr rtl="0" fontAlgn="base"/>
            <a:r>
              <a:rPr lang="en-US" sz="4000" b="0" i="0" dirty="0">
                <a:solidFill>
                  <a:srgbClr val="000000"/>
                </a:solidFill>
                <a:effectLst/>
                <a:latin typeface="Calibri" panose="020F0502020204030204" pitchFamily="34" charset="0"/>
              </a:rPr>
              <a:t>Research Papers / Publications: </a:t>
            </a:r>
            <a:br>
              <a:rPr lang="en-US" sz="4000" b="0" i="0" dirty="0">
                <a:solidFill>
                  <a:srgbClr val="000000"/>
                </a:solidFill>
                <a:effectLst/>
                <a:latin typeface="Segoe UI" panose="020B0502040204020203" pitchFamily="34" charset="0"/>
              </a:rPr>
            </a:br>
            <a:endParaRPr lang="en-US" sz="4000" dirty="0"/>
          </a:p>
        </p:txBody>
      </p:sp>
      <p:sp>
        <p:nvSpPr>
          <p:cNvPr id="3" name="Content Placeholder 2">
            <a:extLst>
              <a:ext uri="{FF2B5EF4-FFF2-40B4-BE49-F238E27FC236}">
                <a16:creationId xmlns:a16="http://schemas.microsoft.com/office/drawing/2014/main" id="{5BCF9B1A-EF3B-BCF0-B56A-D39417B3E5FF}"/>
              </a:ext>
            </a:extLst>
          </p:cNvPr>
          <p:cNvSpPr>
            <a:spLocks noGrp="1"/>
          </p:cNvSpPr>
          <p:nvPr>
            <p:ph idx="1"/>
          </p:nvPr>
        </p:nvSpPr>
        <p:spPr/>
        <p:txBody>
          <a:bodyPr>
            <a:normAutofit/>
          </a:bodyPr>
          <a:lstStyle/>
          <a:p>
            <a:pPr marL="0" indent="0">
              <a:buNone/>
            </a:pPr>
            <a:r>
              <a:rPr lang="en-US" sz="3600" b="0" i="0" u="sng" strike="noStrike" dirty="0">
                <a:solidFill>
                  <a:srgbClr val="0000FF"/>
                </a:solidFill>
                <a:effectLst/>
                <a:latin typeface="Calibri" panose="020F0502020204030204" pitchFamily="34" charset="0"/>
                <a:hlinkClick r:id="rId2"/>
              </a:rPr>
              <a:t>https://mounirmahmalat.com/publications/</a:t>
            </a:r>
            <a:r>
              <a:rPr lang="en-US" sz="3600" b="0" i="0" dirty="0">
                <a:solidFill>
                  <a:srgbClr val="000000"/>
                </a:solidFill>
                <a:effectLst/>
                <a:latin typeface="Calibri" panose="020F0502020204030204" pitchFamily="34" charset="0"/>
              </a:rPr>
              <a:t> </a:t>
            </a:r>
            <a:endParaRPr lang="en-US" sz="3600" dirty="0"/>
          </a:p>
        </p:txBody>
      </p:sp>
    </p:spTree>
    <p:extLst>
      <p:ext uri="{BB962C8B-B14F-4D97-AF65-F5344CB8AC3E}">
        <p14:creationId xmlns:p14="http://schemas.microsoft.com/office/powerpoint/2010/main" val="3190461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56B3-4665-430A-4592-54F5E18224B8}"/>
              </a:ext>
            </a:extLst>
          </p:cNvPr>
          <p:cNvSpPr>
            <a:spLocks noGrp="1"/>
          </p:cNvSpPr>
          <p:nvPr>
            <p:ph type="title"/>
          </p:nvPr>
        </p:nvSpPr>
        <p:spPr/>
        <p:txBody>
          <a:bodyPr>
            <a:normAutofit/>
          </a:bodyPr>
          <a:lstStyle/>
          <a:p>
            <a:r>
              <a:rPr lang="en-US" sz="4400" b="0" i="0" dirty="0">
                <a:solidFill>
                  <a:srgbClr val="000000"/>
                </a:solidFill>
                <a:effectLst/>
                <a:latin typeface="Calibri" panose="020F0502020204030204" pitchFamily="34" charset="0"/>
              </a:rPr>
              <a:t>Reports: </a:t>
            </a:r>
            <a:endParaRPr lang="en-US" sz="7200" dirty="0"/>
          </a:p>
        </p:txBody>
      </p:sp>
      <p:pic>
        <p:nvPicPr>
          <p:cNvPr id="5122" name="Picture 2">
            <a:extLst>
              <a:ext uri="{FF2B5EF4-FFF2-40B4-BE49-F238E27FC236}">
                <a16:creationId xmlns:a16="http://schemas.microsoft.com/office/drawing/2014/main" id="{701406B8-9D3A-DCE7-176D-DB7214905C0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84306" y="416690"/>
            <a:ext cx="7644480" cy="5984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158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66" name="Rectangle 6165">
            <a:extLst>
              <a:ext uri="{FF2B5EF4-FFF2-40B4-BE49-F238E27FC236}">
                <a16:creationId xmlns:a16="http://schemas.microsoft.com/office/drawing/2014/main" id="{1FCF8D96-ACCE-4A38-BFE7-4D631184D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9254"/>
            <a:ext cx="5608255"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7893275-1760-4209-93E3-9927AFF8DB7D}"/>
              </a:ext>
            </a:extLst>
          </p:cNvPr>
          <p:cNvSpPr>
            <a:spLocks noGrp="1"/>
          </p:cNvSpPr>
          <p:nvPr>
            <p:ph type="title"/>
          </p:nvPr>
        </p:nvSpPr>
        <p:spPr>
          <a:xfrm>
            <a:off x="-312636" y="2271997"/>
            <a:ext cx="5793914" cy="2305163"/>
          </a:xfrm>
        </p:spPr>
        <p:txBody>
          <a:bodyPr vert="horz" lIns="91440" tIns="45720" rIns="91440" bIns="45720" rtlCol="0">
            <a:normAutofit/>
          </a:bodyPr>
          <a:lstStyle/>
          <a:p>
            <a:pPr algn="ctr"/>
            <a:r>
              <a:rPr lang="en-US" sz="4000" b="0" i="0" spc="-100" dirty="0" err="1">
                <a:effectLst/>
              </a:rPr>
              <a:t>ملفات</a:t>
            </a:r>
            <a:r>
              <a:rPr lang="en-US" sz="4000" b="0" i="0" spc="-100" dirty="0">
                <a:effectLst/>
              </a:rPr>
              <a:t> </a:t>
            </a:r>
            <a:r>
              <a:rPr lang="en-US" sz="5400" b="0" i="0" spc="-100" dirty="0" err="1">
                <a:effectLst/>
              </a:rPr>
              <a:t>مالية</a:t>
            </a:r>
            <a:endParaRPr lang="en-US" sz="4000" spc="-100" dirty="0"/>
          </a:p>
        </p:txBody>
      </p:sp>
      <p:pic>
        <p:nvPicPr>
          <p:cNvPr id="6146" name="Picture 2">
            <a:extLst>
              <a:ext uri="{FF2B5EF4-FFF2-40B4-BE49-F238E27FC236}">
                <a16:creationId xmlns:a16="http://schemas.microsoft.com/office/drawing/2014/main" id="{044E3A83-9B65-CA8C-0A49-966161ACA4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85" r="3" b="3"/>
          <a:stretch/>
        </p:blipFill>
        <p:spPr bwMode="auto">
          <a:xfrm>
            <a:off x="6083162" y="759254"/>
            <a:ext cx="5238340" cy="533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375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D88C-0190-B98D-59AB-79AD36CB56BB}"/>
              </a:ext>
            </a:extLst>
          </p:cNvPr>
          <p:cNvSpPr>
            <a:spLocks noGrp="1"/>
          </p:cNvSpPr>
          <p:nvPr>
            <p:ph type="title"/>
          </p:nvPr>
        </p:nvSpPr>
        <p:spPr/>
        <p:txBody>
          <a:bodyPr>
            <a:normAutofit/>
          </a:bodyPr>
          <a:lstStyle/>
          <a:p>
            <a:r>
              <a:rPr lang="en-US" sz="4000" dirty="0"/>
              <a:t>Data From Social Media</a:t>
            </a:r>
          </a:p>
        </p:txBody>
      </p:sp>
      <p:sp>
        <p:nvSpPr>
          <p:cNvPr id="3" name="Content Placeholder 2">
            <a:extLst>
              <a:ext uri="{FF2B5EF4-FFF2-40B4-BE49-F238E27FC236}">
                <a16:creationId xmlns:a16="http://schemas.microsoft.com/office/drawing/2014/main" id="{B4D821A4-5C4F-170E-F3BC-9E0CEA78DDF8}"/>
              </a:ext>
            </a:extLst>
          </p:cNvPr>
          <p:cNvSpPr>
            <a:spLocks noGrp="1"/>
          </p:cNvSpPr>
          <p:nvPr>
            <p:ph idx="1"/>
          </p:nvPr>
        </p:nvSpPr>
        <p:spPr/>
        <p:txBody>
          <a:bodyPr/>
          <a:lstStyle/>
          <a:p>
            <a:pPr marL="0" indent="0">
              <a:buNone/>
            </a:pPr>
            <a:r>
              <a:rPr lang="en-US" dirty="0">
                <a:hlinkClick r:id="rId2"/>
              </a:rPr>
              <a:t>https://mailaub-my.sharepoint.com/:w:/r/personal/hmd26_mail_aub_edu/_layouts/15/Doc.aspx?sourcedoc=%7BA184E569-0A6A-4DF1-A61C-9652D9E6456D%7D&amp;file=Proposal%20Capstone.docx&amp;action=default&amp;mobileredirect=true</a:t>
            </a:r>
            <a:r>
              <a:rPr lang="en-US" dirty="0"/>
              <a:t> </a:t>
            </a:r>
          </a:p>
        </p:txBody>
      </p:sp>
    </p:spTree>
    <p:extLst>
      <p:ext uri="{BB962C8B-B14F-4D97-AF65-F5344CB8AC3E}">
        <p14:creationId xmlns:p14="http://schemas.microsoft.com/office/powerpoint/2010/main" val="7795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CF058-F0CE-AE4B-18B6-ECE8C2B094AB}"/>
              </a:ext>
            </a:extLst>
          </p:cNvPr>
          <p:cNvSpPr>
            <a:spLocks noGrp="1"/>
          </p:cNvSpPr>
          <p:nvPr>
            <p:ph type="title"/>
          </p:nvPr>
        </p:nvSpPr>
        <p:spPr/>
        <p:txBody>
          <a:bodyPr/>
          <a:lstStyle/>
          <a:p>
            <a:r>
              <a:rPr lang="en-LB" dirty="0"/>
              <a:t>Objectives</a:t>
            </a:r>
          </a:p>
        </p:txBody>
      </p:sp>
      <p:sp>
        <p:nvSpPr>
          <p:cNvPr id="3" name="Content Placeholder 2">
            <a:extLst>
              <a:ext uri="{FF2B5EF4-FFF2-40B4-BE49-F238E27FC236}">
                <a16:creationId xmlns:a16="http://schemas.microsoft.com/office/drawing/2014/main" id="{F59C357F-21AF-3485-EFA4-68B6F9FAB3D0}"/>
              </a:ext>
            </a:extLst>
          </p:cNvPr>
          <p:cNvSpPr>
            <a:spLocks noGrp="1"/>
          </p:cNvSpPr>
          <p:nvPr>
            <p:ph idx="1"/>
          </p:nvPr>
        </p:nvSpPr>
        <p:spPr/>
        <p:txBody>
          <a:bodyPr/>
          <a:lstStyle/>
          <a:p>
            <a:r>
              <a:rPr lang="en-US" dirty="0">
                <a:solidFill>
                  <a:schemeClr val="tx1"/>
                </a:solidFill>
                <a:latin typeface="Times New Roman" panose="02020603050405020304" pitchFamily="18" charset="0"/>
              </a:rPr>
              <a:t>C</a:t>
            </a:r>
            <a:r>
              <a:rPr lang="en-US" b="0" i="0" u="none" strike="noStrike" dirty="0">
                <a:solidFill>
                  <a:schemeClr val="tx1"/>
                </a:solidFill>
                <a:effectLst/>
                <a:latin typeface="Times New Roman" panose="02020603050405020304" pitchFamily="18" charset="0"/>
              </a:rPr>
              <a:t>ompilation of what constitutes a corruption risk indicator</a:t>
            </a:r>
          </a:p>
          <a:p>
            <a:r>
              <a:rPr lang="en-US" b="0" i="0" u="none" strike="noStrike" dirty="0">
                <a:solidFill>
                  <a:schemeClr val="tx1"/>
                </a:solidFill>
                <a:effectLst/>
                <a:latin typeface="Times New Roman" panose="02020603050405020304" pitchFamily="18" charset="0"/>
              </a:rPr>
              <a:t>A summary of the types of data existing </a:t>
            </a:r>
          </a:p>
          <a:p>
            <a:r>
              <a:rPr lang="en-US" b="0" i="0" u="none" strike="noStrike" dirty="0">
                <a:solidFill>
                  <a:schemeClr val="tx1"/>
                </a:solidFill>
                <a:effectLst/>
                <a:latin typeface="Times New Roman" panose="02020603050405020304" pitchFamily="18" charset="0"/>
              </a:rPr>
              <a:t>Some literature reviews and summarizes examples of corruption data from social media</a:t>
            </a:r>
            <a:endParaRPr lang="en-LB" dirty="0">
              <a:solidFill>
                <a:schemeClr val="tx1"/>
              </a:solidFill>
            </a:endParaRPr>
          </a:p>
        </p:txBody>
      </p:sp>
    </p:spTree>
    <p:extLst>
      <p:ext uri="{BB962C8B-B14F-4D97-AF65-F5344CB8AC3E}">
        <p14:creationId xmlns:p14="http://schemas.microsoft.com/office/powerpoint/2010/main" val="129521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9138-638D-34A2-9C2E-DB5F728BFC18}"/>
              </a:ext>
            </a:extLst>
          </p:cNvPr>
          <p:cNvSpPr>
            <a:spLocks noGrp="1"/>
          </p:cNvSpPr>
          <p:nvPr>
            <p:ph type="ctrTitle"/>
          </p:nvPr>
        </p:nvSpPr>
        <p:spPr>
          <a:xfrm>
            <a:off x="419450" y="1298448"/>
            <a:ext cx="7965598" cy="3255264"/>
          </a:xfrm>
        </p:spPr>
        <p:txBody>
          <a:bodyPr/>
          <a:lstStyle/>
          <a:p>
            <a:r>
              <a:rPr lang="en-US" dirty="0"/>
              <a:t>Corruption Risk Indicator</a:t>
            </a:r>
          </a:p>
        </p:txBody>
      </p:sp>
    </p:spTree>
    <p:extLst>
      <p:ext uri="{BB962C8B-B14F-4D97-AF65-F5344CB8AC3E}">
        <p14:creationId xmlns:p14="http://schemas.microsoft.com/office/powerpoint/2010/main" val="332491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6C72-43AD-115C-CC95-827350D5F24B}"/>
              </a:ext>
            </a:extLst>
          </p:cNvPr>
          <p:cNvSpPr>
            <a:spLocks noGrp="1"/>
          </p:cNvSpPr>
          <p:nvPr>
            <p:ph type="title"/>
          </p:nvPr>
        </p:nvSpPr>
        <p:spPr/>
        <p:txBody>
          <a:bodyPr/>
          <a:lstStyle/>
          <a:p>
            <a:r>
              <a:rPr lang="en-LB" dirty="0"/>
              <a:t>Corruption Perceptions Index</a:t>
            </a:r>
          </a:p>
        </p:txBody>
      </p:sp>
      <p:sp>
        <p:nvSpPr>
          <p:cNvPr id="3" name="Content Placeholder 2">
            <a:extLst>
              <a:ext uri="{FF2B5EF4-FFF2-40B4-BE49-F238E27FC236}">
                <a16:creationId xmlns:a16="http://schemas.microsoft.com/office/drawing/2014/main" id="{72D3F5EF-5AB5-11F8-F49D-5E44FAA89A46}"/>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374151"/>
                </a:solidFill>
                <a:effectLst/>
                <a:latin typeface="Söhne"/>
              </a:rPr>
              <a:t>The Corruption Perceptions Index is a global indicator that measures the perceived levels of public sector corruption.</a:t>
            </a:r>
          </a:p>
          <a:p>
            <a:pPr algn="l">
              <a:buFont typeface="Arial" panose="020B0604020202020204" pitchFamily="34" charset="0"/>
              <a:buChar char="•"/>
            </a:pPr>
            <a:r>
              <a:rPr lang="en-US" b="0" i="0" u="none" strike="noStrike" dirty="0">
                <a:solidFill>
                  <a:srgbClr val="374151"/>
                </a:solidFill>
                <a:effectLst/>
                <a:latin typeface="Söhne"/>
              </a:rPr>
              <a:t>It ranks 181 countries and territories worldwide based on perceptions of public sector corruption, using data from 101 external sources, including the World Bank, the World Economic Forum, private risk assessment firms, research centers, and more.</a:t>
            </a:r>
          </a:p>
          <a:p>
            <a:pPr algn="l">
              <a:buFont typeface="Arial" panose="020B0604020202020204" pitchFamily="34" charset="0"/>
              <a:buChar char="•"/>
            </a:pPr>
            <a:r>
              <a:rPr lang="en-US" b="0" i="0" u="none" strike="noStrike" dirty="0">
                <a:solidFill>
                  <a:srgbClr val="374151"/>
                </a:solidFill>
                <a:effectLst/>
                <a:latin typeface="Söhne"/>
              </a:rPr>
              <a:t>The results reflect the opinions of experts and businesspeople.</a:t>
            </a:r>
          </a:p>
          <a:p>
            <a:endParaRPr lang="en-LB" dirty="0"/>
          </a:p>
        </p:txBody>
      </p:sp>
    </p:spTree>
    <p:extLst>
      <p:ext uri="{BB962C8B-B14F-4D97-AF65-F5344CB8AC3E}">
        <p14:creationId xmlns:p14="http://schemas.microsoft.com/office/powerpoint/2010/main" val="782901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59D1-0076-D33D-DD1A-A899CD318245}"/>
              </a:ext>
            </a:extLst>
          </p:cNvPr>
          <p:cNvSpPr>
            <a:spLocks noGrp="1"/>
          </p:cNvSpPr>
          <p:nvPr>
            <p:ph type="title"/>
          </p:nvPr>
        </p:nvSpPr>
        <p:spPr/>
        <p:txBody>
          <a:bodyPr/>
          <a:lstStyle/>
          <a:p>
            <a:r>
              <a:rPr lang="en-LB" dirty="0"/>
              <a:t>Aspects of Corruption Covered</a:t>
            </a:r>
          </a:p>
        </p:txBody>
      </p:sp>
      <p:sp>
        <p:nvSpPr>
          <p:cNvPr id="3" name="Content Placeholder 2">
            <a:extLst>
              <a:ext uri="{FF2B5EF4-FFF2-40B4-BE49-F238E27FC236}">
                <a16:creationId xmlns:a16="http://schemas.microsoft.com/office/drawing/2014/main" id="{6BE7F793-2595-CD92-8019-7BFA891E12A8}"/>
              </a:ext>
            </a:extLst>
          </p:cNvPr>
          <p:cNvSpPr>
            <a:spLocks noGrp="1"/>
          </p:cNvSpPr>
          <p:nvPr>
            <p:ph idx="1"/>
          </p:nvPr>
        </p:nvSpPr>
        <p:spPr/>
        <p:txBody>
          <a:bodyPr/>
          <a:lstStyle/>
          <a:p>
            <a:pPr marL="0" indent="0" algn="l">
              <a:buNone/>
            </a:pPr>
            <a:r>
              <a:rPr lang="en-US" b="0" i="0" u="none" strike="noStrike" dirty="0">
                <a:solidFill>
                  <a:srgbClr val="374151"/>
                </a:solidFill>
                <a:effectLst/>
                <a:latin typeface="Söhne"/>
              </a:rPr>
              <a:t>The aspects of corruption covered by the index include:</a:t>
            </a:r>
          </a:p>
          <a:p>
            <a:pPr marL="742950" lvl="1" indent="-285750" algn="l">
              <a:buFont typeface="Arial" panose="020B0604020202020204" pitchFamily="34" charset="0"/>
              <a:buChar char="•"/>
            </a:pPr>
            <a:r>
              <a:rPr lang="en-US" b="0" i="0" u="none" strike="noStrike" dirty="0">
                <a:solidFill>
                  <a:srgbClr val="374151"/>
                </a:solidFill>
                <a:effectLst/>
                <a:latin typeface="Söhne"/>
              </a:rPr>
              <a:t>Bribery.</a:t>
            </a:r>
          </a:p>
          <a:p>
            <a:pPr marL="742950" lvl="1" indent="-285750" algn="l">
              <a:buFont typeface="Arial" panose="020B0604020202020204" pitchFamily="34" charset="0"/>
              <a:buChar char="•"/>
            </a:pPr>
            <a:r>
              <a:rPr lang="en-US" b="0" i="0" u="none" strike="noStrike" dirty="0">
                <a:solidFill>
                  <a:srgbClr val="374151"/>
                </a:solidFill>
                <a:effectLst/>
                <a:latin typeface="Söhne"/>
              </a:rPr>
              <a:t>Embezzlement of public funds.</a:t>
            </a:r>
          </a:p>
          <a:p>
            <a:pPr marL="742950" lvl="1" indent="-285750" algn="l">
              <a:buFont typeface="Arial" panose="020B0604020202020204" pitchFamily="34" charset="0"/>
              <a:buChar char="•"/>
            </a:pPr>
            <a:r>
              <a:rPr lang="en-US" b="0" i="0" u="none" strike="noStrike" dirty="0">
                <a:solidFill>
                  <a:srgbClr val="374151"/>
                </a:solidFill>
                <a:effectLst/>
                <a:latin typeface="Söhne"/>
              </a:rPr>
              <a:t>Public officials exploit their positions for personal gain without consequences.</a:t>
            </a:r>
          </a:p>
          <a:p>
            <a:pPr marL="742950" lvl="1" indent="-285750" algn="l">
              <a:buFont typeface="Arial" panose="020B0604020202020204" pitchFamily="34" charset="0"/>
              <a:buChar char="•"/>
            </a:pPr>
            <a:r>
              <a:rPr lang="en-US" b="0" i="0" u="none" strike="noStrike" dirty="0">
                <a:solidFill>
                  <a:srgbClr val="374151"/>
                </a:solidFill>
                <a:effectLst/>
                <a:latin typeface="Söhne"/>
              </a:rPr>
              <a:t>Governments' ability to curb corruption and enforce effective mechanisms for upholding integrity in the public sector.</a:t>
            </a:r>
          </a:p>
          <a:p>
            <a:pPr marL="742950" lvl="1" indent="-285750" algn="l">
              <a:buFont typeface="Arial" panose="020B0604020202020204" pitchFamily="34" charset="0"/>
              <a:buChar char="•"/>
            </a:pPr>
            <a:r>
              <a:rPr lang="en-US" b="0" i="0" u="none" strike="noStrike" dirty="0">
                <a:solidFill>
                  <a:srgbClr val="374151"/>
                </a:solidFill>
                <a:effectLst/>
                <a:latin typeface="Söhne"/>
              </a:rPr>
              <a:t>Excessive bureaucracy, which increases opportunities for corruption.</a:t>
            </a:r>
          </a:p>
          <a:p>
            <a:pPr marL="742950" lvl="1" indent="-285750" algn="l">
              <a:buFont typeface="Arial" panose="020B0604020202020204" pitchFamily="34" charset="0"/>
              <a:buChar char="•"/>
            </a:pPr>
            <a:r>
              <a:rPr lang="en-US" b="0" i="0" u="none" strike="noStrike" dirty="0">
                <a:solidFill>
                  <a:srgbClr val="374151"/>
                </a:solidFill>
                <a:effectLst/>
                <a:latin typeface="Söhne"/>
              </a:rPr>
              <a:t>The difference between appointments based on merit and those based on favoritism in the public sector.</a:t>
            </a:r>
          </a:p>
          <a:p>
            <a:pPr marL="742950" lvl="1" indent="-285750" algn="l">
              <a:buFont typeface="Arial" panose="020B0604020202020204" pitchFamily="34" charset="0"/>
              <a:buChar char="•"/>
            </a:pPr>
            <a:r>
              <a:rPr lang="en-US" b="0" i="0" u="none" strike="noStrike" dirty="0">
                <a:solidFill>
                  <a:srgbClr val="374151"/>
                </a:solidFill>
                <a:effectLst/>
                <a:latin typeface="Söhne"/>
              </a:rPr>
              <a:t>Protection for whistleblowers, journalists, and investigators when reporting bribery and corruption cases.</a:t>
            </a:r>
          </a:p>
          <a:p>
            <a:pPr marL="742950" lvl="1" indent="-285750" algn="l">
              <a:buFont typeface="Arial" panose="020B0604020202020204" pitchFamily="34" charset="0"/>
              <a:buChar char="•"/>
            </a:pPr>
            <a:r>
              <a:rPr lang="en-US" b="0" i="0" u="none" strike="noStrike" dirty="0">
                <a:solidFill>
                  <a:srgbClr val="374151"/>
                </a:solidFill>
                <a:effectLst/>
                <a:latin typeface="Söhne"/>
              </a:rPr>
              <a:t>Control of the state by individuals with narrow personal interests.</a:t>
            </a:r>
          </a:p>
          <a:p>
            <a:pPr marL="742950" lvl="1" indent="-285750" algn="l">
              <a:buFont typeface="Arial" panose="020B0604020202020204" pitchFamily="34" charset="0"/>
              <a:buChar char="•"/>
            </a:pPr>
            <a:r>
              <a:rPr lang="en-US" b="0" i="0" u="none" strike="noStrike" dirty="0">
                <a:solidFill>
                  <a:srgbClr val="374151"/>
                </a:solidFill>
                <a:effectLst/>
                <a:latin typeface="Söhne"/>
              </a:rPr>
              <a:t>Civil society's ability to access and obtain information related to public affairs.</a:t>
            </a:r>
          </a:p>
          <a:p>
            <a:endParaRPr lang="en-LB" dirty="0"/>
          </a:p>
        </p:txBody>
      </p:sp>
    </p:spTree>
    <p:extLst>
      <p:ext uri="{BB962C8B-B14F-4D97-AF65-F5344CB8AC3E}">
        <p14:creationId xmlns:p14="http://schemas.microsoft.com/office/powerpoint/2010/main" val="316741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BD1A-4CA3-6D97-E3F4-F3326D97C613}"/>
              </a:ext>
            </a:extLst>
          </p:cNvPr>
          <p:cNvSpPr>
            <a:spLocks noGrp="1"/>
          </p:cNvSpPr>
          <p:nvPr>
            <p:ph type="title"/>
          </p:nvPr>
        </p:nvSpPr>
        <p:spPr/>
        <p:txBody>
          <a:bodyPr/>
          <a:lstStyle/>
          <a:p>
            <a:r>
              <a:rPr lang="en-LB" dirty="0"/>
              <a:t>Data Inclusion</a:t>
            </a:r>
          </a:p>
        </p:txBody>
      </p:sp>
      <p:sp>
        <p:nvSpPr>
          <p:cNvPr id="3" name="Content Placeholder 2">
            <a:extLst>
              <a:ext uri="{FF2B5EF4-FFF2-40B4-BE49-F238E27FC236}">
                <a16:creationId xmlns:a16="http://schemas.microsoft.com/office/drawing/2014/main" id="{EE4177D8-4515-E389-ACBE-0686DD6DFEC2}"/>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374151"/>
                </a:solidFill>
                <a:effectLst/>
                <a:latin typeface="Söhne"/>
              </a:rPr>
              <a:t>To be included in the ranking, a country must be featured in at least three sources of the Corruption Perceptions Index data.</a:t>
            </a:r>
          </a:p>
          <a:p>
            <a:pPr algn="l">
              <a:buFont typeface="Arial" panose="020B0604020202020204" pitchFamily="34" charset="0"/>
              <a:buChar char="•"/>
            </a:pPr>
            <a:r>
              <a:rPr lang="en-US" b="0" i="0" u="none" strike="noStrike" dirty="0">
                <a:solidFill>
                  <a:srgbClr val="374151"/>
                </a:solidFill>
                <a:effectLst/>
                <a:latin typeface="Söhne"/>
              </a:rPr>
              <a:t>If a country is not listed, it does not necessarily mean there is no corruption; rather, there may be insufficient data about it.</a:t>
            </a:r>
          </a:p>
          <a:p>
            <a:pPr marL="0" indent="0">
              <a:buNone/>
            </a:pPr>
            <a:endParaRPr lang="en-LB" dirty="0"/>
          </a:p>
        </p:txBody>
      </p:sp>
    </p:spTree>
    <p:extLst>
      <p:ext uri="{BB962C8B-B14F-4D97-AF65-F5344CB8AC3E}">
        <p14:creationId xmlns:p14="http://schemas.microsoft.com/office/powerpoint/2010/main" val="395045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93D9-F431-04B6-227D-CE42F1335539}"/>
              </a:ext>
            </a:extLst>
          </p:cNvPr>
          <p:cNvSpPr>
            <a:spLocks noGrp="1"/>
          </p:cNvSpPr>
          <p:nvPr>
            <p:ph type="title"/>
          </p:nvPr>
        </p:nvSpPr>
        <p:spPr/>
        <p:txBody>
          <a:bodyPr/>
          <a:lstStyle/>
          <a:p>
            <a:r>
              <a:rPr lang="en-LB" dirty="0"/>
              <a:t>Data Sources</a:t>
            </a:r>
          </a:p>
        </p:txBody>
      </p:sp>
      <p:sp>
        <p:nvSpPr>
          <p:cNvPr id="3" name="Content Placeholder 2">
            <a:extLst>
              <a:ext uri="{FF2B5EF4-FFF2-40B4-BE49-F238E27FC236}">
                <a16:creationId xmlns:a16="http://schemas.microsoft.com/office/drawing/2014/main" id="{87F57907-F23E-E8DC-2FFB-562D429ED9F9}"/>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374151"/>
                </a:solidFill>
                <a:effectLst/>
                <a:latin typeface="Söhne"/>
              </a:rPr>
              <a:t>The index uses data from various institutions, such as the Bertelsmann Foundation, the Economist Intelligence Unit, Global Insight, and more.</a:t>
            </a:r>
          </a:p>
          <a:p>
            <a:pPr algn="l">
              <a:buFont typeface="Arial" panose="020B0604020202020204" pitchFamily="34" charset="0"/>
              <a:buChar char="•"/>
            </a:pPr>
            <a:r>
              <a:rPr lang="en-US" b="0" i="0" u="none" strike="noStrike" dirty="0">
                <a:solidFill>
                  <a:srgbClr val="374151"/>
                </a:solidFill>
                <a:effectLst/>
                <a:latin typeface="Söhne"/>
              </a:rPr>
              <a:t>It includes sources that provide ratings for a group of countries, measuring expert perceptions of corruption in the public sector.</a:t>
            </a:r>
          </a:p>
          <a:p>
            <a:endParaRPr lang="en-LB" dirty="0"/>
          </a:p>
        </p:txBody>
      </p:sp>
    </p:spTree>
    <p:extLst>
      <p:ext uri="{BB962C8B-B14F-4D97-AF65-F5344CB8AC3E}">
        <p14:creationId xmlns:p14="http://schemas.microsoft.com/office/powerpoint/2010/main" val="3039335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FAB1-8C52-B66A-DC1E-17913DE88D43}"/>
              </a:ext>
            </a:extLst>
          </p:cNvPr>
          <p:cNvSpPr>
            <a:spLocks noGrp="1"/>
          </p:cNvSpPr>
          <p:nvPr>
            <p:ph type="title"/>
          </p:nvPr>
        </p:nvSpPr>
        <p:spPr/>
        <p:txBody>
          <a:bodyPr/>
          <a:lstStyle/>
          <a:p>
            <a:r>
              <a:rPr lang="en-LB" dirty="0"/>
              <a:t>Scope Limitations</a:t>
            </a:r>
          </a:p>
        </p:txBody>
      </p:sp>
      <p:sp>
        <p:nvSpPr>
          <p:cNvPr id="3" name="Content Placeholder 2">
            <a:extLst>
              <a:ext uri="{FF2B5EF4-FFF2-40B4-BE49-F238E27FC236}">
                <a16:creationId xmlns:a16="http://schemas.microsoft.com/office/drawing/2014/main" id="{C0776330-6CB6-92C5-BB23-F826D6B34311}"/>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374151"/>
                </a:solidFill>
                <a:effectLst/>
                <a:latin typeface="Söhne"/>
              </a:rPr>
              <a:t>The index does not supply a comprehensive view of corruption in any specific country; in this case, Lebanon.</a:t>
            </a:r>
          </a:p>
          <a:p>
            <a:pPr algn="l">
              <a:buFont typeface="Arial" panose="020B0604020202020204" pitchFamily="34" charset="0"/>
              <a:buChar char="•"/>
            </a:pPr>
            <a:r>
              <a:rPr lang="en-US" b="0" i="0" u="none" strike="noStrike" dirty="0">
                <a:solidFill>
                  <a:srgbClr val="374151"/>
                </a:solidFill>
                <a:effectLst/>
                <a:latin typeface="Söhne"/>
              </a:rPr>
              <a:t>It reflects perceptions of corruption in the public sector from the perspective of business professionals and country experts.</a:t>
            </a:r>
          </a:p>
          <a:p>
            <a:pPr algn="l">
              <a:buFont typeface="Arial" panose="020B0604020202020204" pitchFamily="34" charset="0"/>
              <a:buChar char="•"/>
            </a:pPr>
            <a:r>
              <a:rPr lang="en-US" b="0" i="0" u="none" strike="noStrike" dirty="0">
                <a:solidFill>
                  <a:srgbClr val="374151"/>
                </a:solidFill>
                <a:effectLst/>
                <a:latin typeface="Söhne"/>
              </a:rPr>
              <a:t>The scope of the Corruption Perceptions Index is limited.</a:t>
            </a:r>
          </a:p>
          <a:p>
            <a:endParaRPr lang="en-LB" dirty="0"/>
          </a:p>
        </p:txBody>
      </p:sp>
    </p:spTree>
    <p:extLst>
      <p:ext uri="{BB962C8B-B14F-4D97-AF65-F5344CB8AC3E}">
        <p14:creationId xmlns:p14="http://schemas.microsoft.com/office/powerpoint/2010/main" val="3881263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9C00-3DC3-3829-F29A-6439379C4005}"/>
              </a:ext>
            </a:extLst>
          </p:cNvPr>
          <p:cNvSpPr>
            <a:spLocks noGrp="1"/>
          </p:cNvSpPr>
          <p:nvPr>
            <p:ph type="title"/>
          </p:nvPr>
        </p:nvSpPr>
        <p:spPr/>
        <p:txBody>
          <a:bodyPr/>
          <a:lstStyle/>
          <a:p>
            <a:r>
              <a:rPr lang="en-LB" dirty="0"/>
              <a:t>Understanding Score vs. Rank</a:t>
            </a:r>
          </a:p>
        </p:txBody>
      </p:sp>
      <p:sp>
        <p:nvSpPr>
          <p:cNvPr id="3" name="Content Placeholder 2">
            <a:extLst>
              <a:ext uri="{FF2B5EF4-FFF2-40B4-BE49-F238E27FC236}">
                <a16:creationId xmlns:a16="http://schemas.microsoft.com/office/drawing/2014/main" id="{58105D2F-8959-A84B-A2D7-6EFA6330E437}"/>
              </a:ext>
            </a:extLst>
          </p:cNvPr>
          <p:cNvSpPr>
            <a:spLocks noGrp="1"/>
          </p:cNvSpPr>
          <p:nvPr>
            <p:ph idx="1"/>
          </p:nvPr>
        </p:nvSpPr>
        <p:spPr>
          <a:xfrm>
            <a:off x="3878599" y="864108"/>
            <a:ext cx="7315200" cy="5120640"/>
          </a:xfrm>
        </p:spPr>
        <p:txBody>
          <a:bodyPr/>
          <a:lstStyle/>
          <a:p>
            <a:r>
              <a:rPr lang="en-US" b="0" i="0" u="none" strike="noStrike" dirty="0">
                <a:solidFill>
                  <a:srgbClr val="374151"/>
                </a:solidFill>
                <a:effectLst/>
                <a:latin typeface="Söhne"/>
              </a:rPr>
              <a:t>Country’s corru</a:t>
            </a:r>
            <a:r>
              <a:rPr lang="en-US" dirty="0">
                <a:solidFill>
                  <a:srgbClr val="374151"/>
                </a:solidFill>
                <a:latin typeface="Söhne"/>
              </a:rPr>
              <a:t>ption </a:t>
            </a:r>
            <a:r>
              <a:rPr lang="en-US" b="0" i="0" u="none" strike="noStrike" dirty="0">
                <a:solidFill>
                  <a:srgbClr val="374151"/>
                </a:solidFill>
                <a:effectLst/>
                <a:latin typeface="Söhne"/>
              </a:rPr>
              <a:t>score: </a:t>
            </a:r>
            <a:r>
              <a:rPr lang="en-US" dirty="0">
                <a:solidFill>
                  <a:srgbClr val="374151"/>
                </a:solidFill>
                <a:latin typeface="Söhne"/>
              </a:rPr>
              <a:t>T</a:t>
            </a:r>
            <a:r>
              <a:rPr lang="en-US" b="0" i="0" u="none" strike="noStrike" dirty="0">
                <a:solidFill>
                  <a:srgbClr val="374151"/>
                </a:solidFill>
                <a:effectLst/>
                <a:latin typeface="Söhne"/>
              </a:rPr>
              <a:t>he perceived level of public sector corruption.</a:t>
            </a:r>
          </a:p>
          <a:p>
            <a:r>
              <a:rPr lang="en-US" b="0" i="0" u="none" strike="noStrike" dirty="0">
                <a:solidFill>
                  <a:srgbClr val="374151"/>
                </a:solidFill>
                <a:effectLst/>
                <a:latin typeface="Söhne"/>
              </a:rPr>
              <a:t> Country’s corru</a:t>
            </a:r>
            <a:r>
              <a:rPr lang="en-US" dirty="0">
                <a:solidFill>
                  <a:srgbClr val="374151"/>
                </a:solidFill>
                <a:latin typeface="Söhne"/>
              </a:rPr>
              <a:t>ption</a:t>
            </a:r>
            <a:r>
              <a:rPr lang="en-US" b="0" i="0" u="none" strike="noStrike" dirty="0">
                <a:solidFill>
                  <a:srgbClr val="374151"/>
                </a:solidFill>
                <a:effectLst/>
                <a:latin typeface="Söhne"/>
              </a:rPr>
              <a:t> rank: The </a:t>
            </a:r>
            <a:r>
              <a:rPr lang="en-US" dirty="0">
                <a:solidFill>
                  <a:srgbClr val="374151"/>
                </a:solidFill>
                <a:latin typeface="Söhne"/>
              </a:rPr>
              <a:t>C</a:t>
            </a:r>
            <a:r>
              <a:rPr lang="en-US" b="0" i="0" u="none" strike="noStrike" dirty="0">
                <a:solidFill>
                  <a:srgbClr val="374151"/>
                </a:solidFill>
                <a:effectLst/>
                <a:latin typeface="Söhne"/>
              </a:rPr>
              <a:t>ountry's position relative to other countries in the index.</a:t>
            </a:r>
          </a:p>
          <a:p>
            <a:endParaRPr lang="en-LB" dirty="0"/>
          </a:p>
        </p:txBody>
      </p:sp>
    </p:spTree>
    <p:extLst>
      <p:ext uri="{BB962C8B-B14F-4D97-AF65-F5344CB8AC3E}">
        <p14:creationId xmlns:p14="http://schemas.microsoft.com/office/powerpoint/2010/main" val="128975811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259</TotalTime>
  <Words>555</Words>
  <Application>Microsoft Macintosh PowerPoint</Application>
  <PresentationFormat>Widescreen</PresentationFormat>
  <Paragraphs>48</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Corbel</vt:lpstr>
      <vt:lpstr>Segoe UI</vt:lpstr>
      <vt:lpstr>Söhne</vt:lpstr>
      <vt:lpstr>Times New Roman</vt:lpstr>
      <vt:lpstr>Wingdings 2</vt:lpstr>
      <vt:lpstr>Frame</vt:lpstr>
      <vt:lpstr>Capstone Presentation</vt:lpstr>
      <vt:lpstr>Objectives</vt:lpstr>
      <vt:lpstr>Corruption Risk Indicator</vt:lpstr>
      <vt:lpstr>Corruption Perceptions Index</vt:lpstr>
      <vt:lpstr>Aspects of Corruption Covered</vt:lpstr>
      <vt:lpstr>Data Inclusion</vt:lpstr>
      <vt:lpstr>Data Sources</vt:lpstr>
      <vt:lpstr>Scope Limitations</vt:lpstr>
      <vt:lpstr>Understanding Score vs. Rank</vt:lpstr>
      <vt:lpstr>Existing Data Types</vt:lpstr>
      <vt:lpstr>Graphs and Tables on Statistical data (Judiciary, Income Data, Lands Owned by Political Figures, Banks, etc...)</vt:lpstr>
      <vt:lpstr>PowerPoint Presentation</vt:lpstr>
      <vt:lpstr>:سندات/مراسيم </vt:lpstr>
      <vt:lpstr>Research Papers / Publications:  </vt:lpstr>
      <vt:lpstr>Reports: </vt:lpstr>
      <vt:lpstr>ملفات مالية</vt:lpstr>
      <vt:lpstr>Data From Social Media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CMPS 299A</dc:title>
  <dc:creator>Ahmad Adada (Student)</dc:creator>
  <cp:lastModifiedBy>Nour Sfeir (Student)</cp:lastModifiedBy>
  <cp:revision>5</cp:revision>
  <dcterms:created xsi:type="dcterms:W3CDTF">2023-10-05T07:57:34Z</dcterms:created>
  <dcterms:modified xsi:type="dcterms:W3CDTF">2023-10-05T13:28:55Z</dcterms:modified>
</cp:coreProperties>
</file>