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5749" autoAdjust="0"/>
  </p:normalViewPr>
  <p:slideViewPr>
    <p:cSldViewPr snapToGrid="0">
      <p:cViewPr varScale="1">
        <p:scale>
          <a:sx n="72" d="100"/>
          <a:sy n="72"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a:t>
            </a:r>
            <a:r>
              <a:rPr lang="en-US" baseline="0"/>
              <a:t>of technical </a:t>
            </a:r>
            <a:r>
              <a:rPr lang="en-US" baseline="0" dirty="0"/>
              <a:t>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6/27/21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6/27/21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6/27/21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6/27/21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6/27/21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6/27/21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6/27/21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6/27/21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6/27/21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6/27/21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6/27/21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6/27/21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Aaron </a:t>
            </a:r>
            <a:r>
              <a:rPr lang="en-US" dirty="0" err="1">
                <a:solidFill>
                  <a:srgbClr val="FFFFFF"/>
                </a:solidFill>
              </a:rPr>
              <a:t>Fehir</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r>
              <a:rPr lang="en-US" dirty="0">
                <a:solidFill>
                  <a:srgbClr val="000000"/>
                </a:solidFill>
              </a:rPr>
              <a:t>Examples of Functional Requirements</a:t>
            </a:r>
          </a:p>
          <a:p>
            <a:pPr lvl="1"/>
            <a:r>
              <a:rPr lang="en-US" dirty="0"/>
              <a:t>The system shall validate user credentials when logging in</a:t>
            </a:r>
          </a:p>
          <a:p>
            <a:pPr lvl="1"/>
            <a:r>
              <a:rPr lang="en-US" dirty="0"/>
              <a:t>The system shall allow users to select between multiple package options</a:t>
            </a:r>
            <a:endParaRPr lang="en-US" dirty="0">
              <a:solidFill>
                <a:srgbClr val="000000"/>
              </a:solidFill>
            </a:endParaRPr>
          </a:p>
          <a:p>
            <a:r>
              <a:rPr lang="en-US" dirty="0">
                <a:solidFill>
                  <a:srgbClr val="000000"/>
                </a:solidFill>
              </a:rPr>
              <a:t>Examples of Nonfunctional Requirements</a:t>
            </a:r>
          </a:p>
          <a:p>
            <a:pPr lvl="1"/>
            <a:r>
              <a:rPr lang="en-US" dirty="0"/>
              <a:t>Capable of handling multiple customer accounts at once </a:t>
            </a:r>
          </a:p>
          <a:p>
            <a:pPr lvl="1"/>
            <a:r>
              <a:rPr lang="en-US" dirty="0"/>
              <a:t>Administrative access to system from web-based environments as well as the ability to access the system directly, without internet</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10" name="Content Placeholder 9" descr="Diagram&#10;&#10;Description automatically generated">
            <a:extLst>
              <a:ext uri="{FF2B5EF4-FFF2-40B4-BE49-F238E27FC236}">
                <a16:creationId xmlns:a16="http://schemas.microsoft.com/office/drawing/2014/main" id="{C3FD6F95-0F82-1549-8657-B49A66F30623}"/>
              </a:ext>
            </a:extLst>
          </p:cNvPr>
          <p:cNvPicPr>
            <a:picLocks noGrp="1"/>
          </p:cNvPicPr>
          <p:nvPr>
            <p:ph idx="1"/>
          </p:nvPr>
        </p:nvPicPr>
        <p:blipFill>
          <a:blip r:embed="rId5">
            <a:extLst>
              <a:ext uri="{28A0092B-C50C-407E-A947-70E740481C1C}">
                <a14:useLocalDpi xmlns:a14="http://schemas.microsoft.com/office/drawing/2010/main" val="0"/>
              </a:ext>
            </a:extLst>
          </a:blip>
          <a:stretch>
            <a:fillRect/>
          </a:stretch>
        </p:blipFill>
        <p:spPr>
          <a:xfrm>
            <a:off x="6091238" y="1094076"/>
            <a:ext cx="5305425" cy="4646036"/>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Picture 6" descr="Diagram&#10;&#10;Description automatically generated">
            <a:extLst>
              <a:ext uri="{FF2B5EF4-FFF2-40B4-BE49-F238E27FC236}">
                <a16:creationId xmlns:a16="http://schemas.microsoft.com/office/drawing/2014/main" id="{91F79B7E-B7C1-2D41-87EF-151C36359108}"/>
              </a:ext>
            </a:extLst>
          </p:cNvPr>
          <p:cNvPicPr/>
          <p:nvPr/>
        </p:nvPicPr>
        <p:blipFill>
          <a:blip r:embed="rId5">
            <a:extLst>
              <a:ext uri="{28A0092B-C50C-407E-A947-70E740481C1C}">
                <a14:useLocalDpi xmlns:a14="http://schemas.microsoft.com/office/drawing/2010/main" val="0"/>
              </a:ext>
            </a:extLst>
          </a:blip>
          <a:stretch>
            <a:fillRect/>
          </a:stretch>
        </p:blipFill>
        <p:spPr>
          <a:xfrm>
            <a:off x="4910962" y="-416878"/>
            <a:ext cx="5943600" cy="7691755"/>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fontScale="85000" lnSpcReduction="20000"/>
          </a:bodyPr>
          <a:lstStyle/>
          <a:p>
            <a:pPr lvl="0"/>
            <a:r>
              <a:rPr lang="en-US" dirty="0"/>
              <a:t>All users to the system are required to log into the system using a password</a:t>
            </a:r>
          </a:p>
          <a:p>
            <a:pPr lvl="0"/>
            <a:r>
              <a:rPr lang="en-US" dirty="0"/>
              <a:t>Passwords must meet minimum requirements of variety, complexity, and length</a:t>
            </a:r>
          </a:p>
          <a:p>
            <a:pPr lvl="0"/>
            <a:r>
              <a:rPr lang="en-US" dirty="0"/>
              <a:t>The system is closed to public network traffic by means of a firewall</a:t>
            </a:r>
          </a:p>
          <a:p>
            <a:pPr lvl="0"/>
            <a:r>
              <a:rPr lang="en-US" dirty="0"/>
              <a:t>If there is suspicious login activity the admin will be notified and will in turn notify the user that the account may have been compromised</a:t>
            </a:r>
          </a:p>
          <a:p>
            <a:pPr lvl="0"/>
            <a:r>
              <a:rPr lang="en-US" dirty="0"/>
              <a:t>Suspicious activity includes, but is not limited to, multiple failed attempts to login</a:t>
            </a:r>
          </a:p>
          <a:p>
            <a:pPr lvl="0"/>
            <a:r>
              <a:rPr lang="en-US" dirty="0"/>
              <a:t>Users will have five attempts to login before being notified to reset their password</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lvl="0"/>
            <a:r>
              <a:rPr lang="en-US" dirty="0"/>
              <a:t>There is no way currently for users to read instructor bios and choose an instructor they will feel comfortable with</a:t>
            </a:r>
          </a:p>
          <a:p>
            <a:pPr lvl="0"/>
            <a:r>
              <a:rPr lang="en-US" dirty="0"/>
              <a:t>Maintaining student records and testing results all takes up space and costs money. It will be important for good practices to be implemented in order to avoid memory leaks and keep the system tidy</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1349</TotalTime>
  <Words>462</Words>
  <Application>Microsoft Macintosh PowerPoint</Application>
  <PresentationFormat>Widescreen</PresentationFormat>
  <Paragraphs>33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Henry, Rhea</cp:lastModifiedBy>
  <cp:revision>21</cp:revision>
  <dcterms:created xsi:type="dcterms:W3CDTF">2019-10-14T02:36:52Z</dcterms:created>
  <dcterms:modified xsi:type="dcterms:W3CDTF">2021-06-28T03:45:54Z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