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3" r:id="rId8"/>
    <p:sldId id="262"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snapToObjects="1">
      <p:cViewPr varScale="1">
        <p:scale>
          <a:sx n="90" d="100"/>
          <a:sy n="9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0404B-A6FA-D246-9329-18B0FB73EA7A}" type="datetimeFigureOut">
              <a:rPr lang="en-US" smtClean="0"/>
              <a:t>2/24/21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222F532-2B6F-0D42-B354-A07FA786E1A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118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0404B-A6FA-D246-9329-18B0FB73EA7A}"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2F532-2B6F-0D42-B354-A07FA786E1A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047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0404B-A6FA-D246-9329-18B0FB73EA7A}"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2F532-2B6F-0D42-B354-A07FA786E1A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02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0404B-A6FA-D246-9329-18B0FB73EA7A}"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2F532-2B6F-0D42-B354-A07FA786E1A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99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0404B-A6FA-D246-9329-18B0FB73EA7A}" type="datetimeFigureOut">
              <a:rPr lang="en-US" smtClean="0"/>
              <a:t>2/24/21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2F532-2B6F-0D42-B354-A07FA786E1A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549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0404B-A6FA-D246-9329-18B0FB73EA7A}" type="datetimeFigureOut">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2F532-2B6F-0D42-B354-A07FA786E1A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087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0404B-A6FA-D246-9329-18B0FB73EA7A}" type="datetimeFigureOut">
              <a:rPr lang="en-US" smtClean="0"/>
              <a:t>2/24/21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2F532-2B6F-0D42-B354-A07FA786E1A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598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0404B-A6FA-D246-9329-18B0FB73EA7A}" type="datetimeFigureOut">
              <a:rPr lang="en-US" smtClean="0"/>
              <a:t>2/24/21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2F532-2B6F-0D42-B354-A07FA786E1A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4650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0404B-A6FA-D246-9329-18B0FB73EA7A}" type="datetimeFigureOut">
              <a:rPr lang="en-US" smtClean="0"/>
              <a:t>2/24/21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2F532-2B6F-0D42-B354-A07FA786E1AC}" type="slidenum">
              <a:rPr lang="en-US" smtClean="0"/>
              <a:t>‹#›</a:t>
            </a:fld>
            <a:endParaRPr lang="en-US"/>
          </a:p>
        </p:txBody>
      </p:sp>
    </p:spTree>
    <p:extLst>
      <p:ext uri="{BB962C8B-B14F-4D97-AF65-F5344CB8AC3E}">
        <p14:creationId xmlns:p14="http://schemas.microsoft.com/office/powerpoint/2010/main" val="343719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0404B-A6FA-D246-9329-18B0FB73EA7A}" type="datetimeFigureOut">
              <a:rPr lang="en-US" smtClean="0"/>
              <a:t>2/24/21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2F532-2B6F-0D42-B354-A07FA786E1A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451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290404B-A6FA-D246-9329-18B0FB73EA7A}" type="datetimeFigureOut">
              <a:rPr lang="en-US" smtClean="0"/>
              <a:t>2/24/21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222F532-2B6F-0D42-B354-A07FA786E1A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344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290404B-A6FA-D246-9329-18B0FB73EA7A}" type="datetimeFigureOut">
              <a:rPr lang="en-US" smtClean="0"/>
              <a:t>2/24/21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22F532-2B6F-0D42-B354-A07FA786E1A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2827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6148-689F-2641-97E3-2C5CE395D7D8}"/>
              </a:ext>
            </a:extLst>
          </p:cNvPr>
          <p:cNvSpPr>
            <a:spLocks noGrp="1"/>
          </p:cNvSpPr>
          <p:nvPr>
            <p:ph type="ctrTitle"/>
          </p:nvPr>
        </p:nvSpPr>
        <p:spPr/>
        <p:txBody>
          <a:bodyPr/>
          <a:lstStyle/>
          <a:p>
            <a:r>
              <a:rPr lang="en-US" dirty="0"/>
              <a:t>Scrum</a:t>
            </a:r>
          </a:p>
        </p:txBody>
      </p:sp>
      <p:sp>
        <p:nvSpPr>
          <p:cNvPr id="3" name="Subtitle 2">
            <a:extLst>
              <a:ext uri="{FF2B5EF4-FFF2-40B4-BE49-F238E27FC236}">
                <a16:creationId xmlns:a16="http://schemas.microsoft.com/office/drawing/2014/main" id="{A4F2BFD1-226E-7D4A-AFBB-C25DC58671A4}"/>
              </a:ext>
            </a:extLst>
          </p:cNvPr>
          <p:cNvSpPr>
            <a:spLocks noGrp="1"/>
          </p:cNvSpPr>
          <p:nvPr>
            <p:ph type="subTitle" idx="1"/>
          </p:nvPr>
        </p:nvSpPr>
        <p:spPr/>
        <p:txBody>
          <a:bodyPr/>
          <a:lstStyle/>
          <a:p>
            <a:r>
              <a:rPr lang="en-US" dirty="0"/>
              <a:t>An Agile Approach to the Software Development Lifecyle</a:t>
            </a:r>
          </a:p>
        </p:txBody>
      </p:sp>
    </p:spTree>
    <p:extLst>
      <p:ext uri="{BB962C8B-B14F-4D97-AF65-F5344CB8AC3E}">
        <p14:creationId xmlns:p14="http://schemas.microsoft.com/office/powerpoint/2010/main" val="64581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A490-C7BB-054E-9ABC-A509C106A94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F3F75EE-4E66-B644-A46A-E06CAB8BFB47}"/>
              </a:ext>
            </a:extLst>
          </p:cNvPr>
          <p:cNvSpPr>
            <a:spLocks noGrp="1"/>
          </p:cNvSpPr>
          <p:nvPr>
            <p:ph idx="1"/>
          </p:nvPr>
        </p:nvSpPr>
        <p:spPr/>
        <p:txBody>
          <a:bodyPr/>
          <a:lstStyle/>
          <a:p>
            <a:r>
              <a:rPr lang="en-US" dirty="0"/>
              <a:t>Charles G. Cobb. (2015). </a:t>
            </a:r>
            <a:r>
              <a:rPr lang="en-US" i="1" dirty="0"/>
              <a:t>The Project Manager’s Guide to Mastering Agile : Principles and Practices for an Adaptive Approach</a:t>
            </a:r>
            <a:r>
              <a:rPr lang="en-US" dirty="0"/>
              <a:t>. Wiley.</a:t>
            </a:r>
          </a:p>
          <a:p>
            <a:endParaRPr lang="en-US" dirty="0"/>
          </a:p>
          <a:p>
            <a:r>
              <a:rPr lang="en-US" dirty="0" err="1"/>
              <a:t>Feoktistov</a:t>
            </a:r>
            <a:r>
              <a:rPr lang="en-US" dirty="0"/>
              <a:t>, I. (2021). </a:t>
            </a:r>
            <a:r>
              <a:rPr lang="en-US" i="1" dirty="0"/>
              <a:t>Agile Software Development Lifecycle Phases Explained. </a:t>
            </a:r>
            <a:r>
              <a:rPr lang="en-US" dirty="0"/>
              <a:t>Retrieved from https://</a:t>
            </a:r>
            <a:r>
              <a:rPr lang="en-US" dirty="0" err="1"/>
              <a:t>relevant.software</a:t>
            </a:r>
            <a:r>
              <a:rPr lang="en-US" dirty="0"/>
              <a:t>/blog/agile-software-development-lifecycle-phases-explained/</a:t>
            </a:r>
          </a:p>
          <a:p>
            <a:endParaRPr lang="en-US" dirty="0"/>
          </a:p>
        </p:txBody>
      </p:sp>
    </p:spTree>
    <p:extLst>
      <p:ext uri="{BB962C8B-B14F-4D97-AF65-F5344CB8AC3E}">
        <p14:creationId xmlns:p14="http://schemas.microsoft.com/office/powerpoint/2010/main" val="386776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5636-537F-7E4C-8C5C-FA6F2DF45FE0}"/>
              </a:ext>
            </a:extLst>
          </p:cNvPr>
          <p:cNvSpPr>
            <a:spLocks noGrp="1"/>
          </p:cNvSpPr>
          <p:nvPr>
            <p:ph type="title"/>
          </p:nvPr>
        </p:nvSpPr>
        <p:spPr/>
        <p:txBody>
          <a:bodyPr/>
          <a:lstStyle/>
          <a:p>
            <a:r>
              <a:rPr lang="en-US" dirty="0"/>
              <a:t>Agile Roles</a:t>
            </a:r>
          </a:p>
        </p:txBody>
      </p:sp>
      <p:sp>
        <p:nvSpPr>
          <p:cNvPr id="3" name="Content Placeholder 2">
            <a:extLst>
              <a:ext uri="{FF2B5EF4-FFF2-40B4-BE49-F238E27FC236}">
                <a16:creationId xmlns:a16="http://schemas.microsoft.com/office/drawing/2014/main" id="{135D141D-3125-5546-883C-AB7723917601}"/>
              </a:ext>
            </a:extLst>
          </p:cNvPr>
          <p:cNvSpPr>
            <a:spLocks noGrp="1"/>
          </p:cNvSpPr>
          <p:nvPr>
            <p:ph idx="1"/>
          </p:nvPr>
        </p:nvSpPr>
        <p:spPr/>
        <p:txBody>
          <a:bodyPr/>
          <a:lstStyle/>
          <a:p>
            <a:pPr marL="0" indent="0">
              <a:buNone/>
            </a:pPr>
            <a:r>
              <a:rPr lang="en-US" dirty="0"/>
              <a:t>The scrum team is composed of four roles: </a:t>
            </a:r>
          </a:p>
          <a:p>
            <a:pPr marL="514350" indent="-514350">
              <a:buFont typeface="+mj-lt"/>
              <a:buAutoNum type="arabicPeriod"/>
            </a:pPr>
            <a:r>
              <a:rPr lang="en-US" dirty="0"/>
              <a:t>Scrum Master</a:t>
            </a:r>
          </a:p>
          <a:p>
            <a:pPr marL="514350" indent="-514350">
              <a:buFont typeface="+mj-lt"/>
              <a:buAutoNum type="arabicPeriod"/>
            </a:pPr>
            <a:r>
              <a:rPr lang="en-US" dirty="0"/>
              <a:t>Product Owner</a:t>
            </a:r>
          </a:p>
          <a:p>
            <a:pPr marL="514350" indent="-514350">
              <a:buFont typeface="+mj-lt"/>
              <a:buAutoNum type="arabicPeriod"/>
            </a:pPr>
            <a:r>
              <a:rPr lang="en-US" dirty="0"/>
              <a:t>Developer</a:t>
            </a:r>
          </a:p>
          <a:p>
            <a:pPr marL="514350" indent="-514350">
              <a:buFont typeface="+mj-lt"/>
              <a:buAutoNum type="arabicPeriod"/>
            </a:pPr>
            <a:r>
              <a:rPr lang="en-US" dirty="0"/>
              <a:t>Tester</a:t>
            </a:r>
          </a:p>
          <a:p>
            <a:endParaRPr lang="en-US" dirty="0"/>
          </a:p>
        </p:txBody>
      </p:sp>
    </p:spTree>
    <p:extLst>
      <p:ext uri="{BB962C8B-B14F-4D97-AF65-F5344CB8AC3E}">
        <p14:creationId xmlns:p14="http://schemas.microsoft.com/office/powerpoint/2010/main" val="417555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BA46-92AA-3849-A101-AF9A0A307103}"/>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524792F2-64C8-DF43-B7E4-7EDD53786628}"/>
              </a:ext>
            </a:extLst>
          </p:cNvPr>
          <p:cNvSpPr>
            <a:spLocks noGrp="1"/>
          </p:cNvSpPr>
          <p:nvPr>
            <p:ph idx="1"/>
          </p:nvPr>
        </p:nvSpPr>
        <p:spPr/>
        <p:txBody>
          <a:bodyPr/>
          <a:lstStyle/>
          <a:p>
            <a:r>
              <a:rPr lang="en-US" dirty="0"/>
              <a:t>Master of the process, not the team</a:t>
            </a:r>
          </a:p>
          <a:p>
            <a:r>
              <a:rPr lang="en-US" dirty="0"/>
              <a:t>Facilitates daily scrum and events </a:t>
            </a:r>
          </a:p>
          <a:p>
            <a:r>
              <a:rPr lang="en-US" dirty="0"/>
              <a:t>Maintains integrity of the scrum process</a:t>
            </a:r>
          </a:p>
          <a:p>
            <a:r>
              <a:rPr lang="en-US" dirty="0"/>
              <a:t>Coaches and guides the team with agile principles</a:t>
            </a:r>
          </a:p>
          <a:p>
            <a:r>
              <a:rPr lang="en-US" dirty="0"/>
              <a:t>Mitigates and navigates conflict</a:t>
            </a:r>
          </a:p>
          <a:p>
            <a:r>
              <a:rPr lang="en-US" dirty="0"/>
              <a:t>Answers questions about the process that come from the customer</a:t>
            </a:r>
          </a:p>
        </p:txBody>
      </p:sp>
    </p:spTree>
    <p:extLst>
      <p:ext uri="{BB962C8B-B14F-4D97-AF65-F5344CB8AC3E}">
        <p14:creationId xmlns:p14="http://schemas.microsoft.com/office/powerpoint/2010/main" val="14928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EA5E-44A1-514C-829A-55861F93BAFB}"/>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4D2FFB65-FF58-E04C-BC1A-7AC779493685}"/>
              </a:ext>
            </a:extLst>
          </p:cNvPr>
          <p:cNvSpPr>
            <a:spLocks noGrp="1"/>
          </p:cNvSpPr>
          <p:nvPr>
            <p:ph idx="1"/>
          </p:nvPr>
        </p:nvSpPr>
        <p:spPr/>
        <p:txBody>
          <a:bodyPr/>
          <a:lstStyle/>
          <a:p>
            <a:r>
              <a:rPr lang="en-US" dirty="0"/>
              <a:t>Final responsibility for the product</a:t>
            </a:r>
          </a:p>
          <a:p>
            <a:pPr lvl="1"/>
            <a:r>
              <a:rPr lang="en-US" dirty="0"/>
              <a:t>Accountable for ensuring that the team delivers value to the business</a:t>
            </a:r>
          </a:p>
          <a:p>
            <a:pPr lvl="1"/>
            <a:r>
              <a:rPr lang="en-US" dirty="0"/>
              <a:t>Sets release date</a:t>
            </a:r>
          </a:p>
          <a:p>
            <a:r>
              <a:rPr lang="en-US" dirty="0"/>
              <a:t>Writes and maintains backlog of user stories</a:t>
            </a:r>
          </a:p>
          <a:p>
            <a:r>
              <a:rPr lang="en-US" dirty="0"/>
              <a:t>Coordinates with customer to clarify product requirements</a:t>
            </a:r>
          </a:p>
          <a:p>
            <a:pPr lvl="1"/>
            <a:r>
              <a:rPr lang="en-US" dirty="0"/>
              <a:t>Represents stakeholders: acts as “voice of the customer”</a:t>
            </a:r>
          </a:p>
        </p:txBody>
      </p:sp>
    </p:spTree>
    <p:extLst>
      <p:ext uri="{BB962C8B-B14F-4D97-AF65-F5344CB8AC3E}">
        <p14:creationId xmlns:p14="http://schemas.microsoft.com/office/powerpoint/2010/main" val="288702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78BB-C88C-314D-B556-0C246FF8F373}"/>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16BA6A5F-AAF8-A049-ABDF-8B091C8805A0}"/>
              </a:ext>
            </a:extLst>
          </p:cNvPr>
          <p:cNvSpPr>
            <a:spLocks noGrp="1"/>
          </p:cNvSpPr>
          <p:nvPr>
            <p:ph idx="1"/>
          </p:nvPr>
        </p:nvSpPr>
        <p:spPr/>
        <p:txBody>
          <a:bodyPr/>
          <a:lstStyle/>
          <a:p>
            <a:r>
              <a:rPr lang="en-US" dirty="0"/>
              <a:t>Writes the product code, usually as part of a self-organized team with other developers</a:t>
            </a:r>
          </a:p>
          <a:p>
            <a:r>
              <a:rPr lang="en-US" dirty="0"/>
              <a:t>Responsible for delivering product increments at end of each Sprint</a:t>
            </a:r>
          </a:p>
          <a:p>
            <a:pPr lvl="1"/>
            <a:r>
              <a:rPr lang="en-US" dirty="0"/>
              <a:t>Note: deliverables should be suitable to provide to the customer in order to show progress on the project</a:t>
            </a:r>
          </a:p>
        </p:txBody>
      </p:sp>
    </p:spTree>
    <p:extLst>
      <p:ext uri="{BB962C8B-B14F-4D97-AF65-F5344CB8AC3E}">
        <p14:creationId xmlns:p14="http://schemas.microsoft.com/office/powerpoint/2010/main" val="213406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5576-0F7B-4446-9332-4D7CA8C1C3BD}"/>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2D526585-3593-D848-9AB0-3962674B940C}"/>
              </a:ext>
            </a:extLst>
          </p:cNvPr>
          <p:cNvSpPr>
            <a:spLocks noGrp="1"/>
          </p:cNvSpPr>
          <p:nvPr>
            <p:ph idx="1"/>
          </p:nvPr>
        </p:nvSpPr>
        <p:spPr/>
        <p:txBody>
          <a:bodyPr/>
          <a:lstStyle/>
          <a:p>
            <a:r>
              <a:rPr lang="en-US" dirty="0"/>
              <a:t>Develops test cases and checks developed code against them</a:t>
            </a:r>
          </a:p>
          <a:p>
            <a:r>
              <a:rPr lang="en-US" dirty="0"/>
              <a:t>Calls attention to potential problems or shortcomings in the code</a:t>
            </a:r>
          </a:p>
          <a:p>
            <a:r>
              <a:rPr lang="en-US" dirty="0"/>
              <a:t>Works with developers to help debug code</a:t>
            </a:r>
          </a:p>
        </p:txBody>
      </p:sp>
    </p:spTree>
    <p:extLst>
      <p:ext uri="{BB962C8B-B14F-4D97-AF65-F5344CB8AC3E}">
        <p14:creationId xmlns:p14="http://schemas.microsoft.com/office/powerpoint/2010/main" val="185837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F271-04E9-8945-933B-F8ECCC038C95}"/>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1F34329C-582D-B546-8249-E1277C184BCE}"/>
              </a:ext>
            </a:extLst>
          </p:cNvPr>
          <p:cNvSpPr>
            <a:spLocks noGrp="1"/>
          </p:cNvSpPr>
          <p:nvPr>
            <p:ph sz="half" idx="1"/>
          </p:nvPr>
        </p:nvSpPr>
        <p:spPr/>
        <p:txBody>
          <a:bodyPr>
            <a:normAutofit fontScale="92500" lnSpcReduction="20000"/>
          </a:bodyPr>
          <a:lstStyle/>
          <a:p>
            <a:pPr marL="514350" indent="-514350">
              <a:buFont typeface="+mj-lt"/>
              <a:buAutoNum type="arabicPeriod"/>
            </a:pPr>
            <a:r>
              <a:rPr lang="en-US" dirty="0"/>
              <a:t>Requirements</a:t>
            </a:r>
          </a:p>
          <a:p>
            <a:pPr marL="514350" indent="-514350">
              <a:buFont typeface="+mj-lt"/>
              <a:buAutoNum type="arabicPeriod"/>
            </a:pPr>
            <a:r>
              <a:rPr lang="en-US" dirty="0"/>
              <a:t>Design</a:t>
            </a:r>
          </a:p>
          <a:p>
            <a:pPr marL="514350" indent="-514350">
              <a:buFont typeface="+mj-lt"/>
              <a:buAutoNum type="arabicPeriod"/>
            </a:pPr>
            <a:r>
              <a:rPr lang="en-US" dirty="0"/>
              <a:t>Development and Coding</a:t>
            </a:r>
          </a:p>
          <a:p>
            <a:pPr marL="514350" indent="-514350">
              <a:buFont typeface="+mj-lt"/>
              <a:buAutoNum type="arabicPeriod"/>
            </a:pPr>
            <a:r>
              <a:rPr lang="en-US" dirty="0"/>
              <a:t>Integration and Testing</a:t>
            </a:r>
          </a:p>
          <a:p>
            <a:pPr marL="514350" indent="-514350">
              <a:buFont typeface="+mj-lt"/>
              <a:buAutoNum type="arabicPeriod"/>
            </a:pPr>
            <a:r>
              <a:rPr lang="en-US" dirty="0"/>
              <a:t>Implementation and Deployment</a:t>
            </a:r>
          </a:p>
          <a:p>
            <a:pPr marL="514350" indent="-514350">
              <a:buFont typeface="+mj-lt"/>
              <a:buAutoNum type="arabicPeriod"/>
            </a:pPr>
            <a:r>
              <a:rPr lang="en-US" dirty="0"/>
              <a:t>Review </a:t>
            </a:r>
          </a:p>
          <a:p>
            <a:endParaRPr lang="en-US" dirty="0"/>
          </a:p>
          <a:p>
            <a:pPr marL="0" indent="0">
              <a:buNone/>
            </a:pPr>
            <a:r>
              <a:rPr lang="en-US" dirty="0"/>
              <a:t>(</a:t>
            </a:r>
            <a:r>
              <a:rPr lang="en-US" dirty="0" err="1"/>
              <a:t>Feoktistov</a:t>
            </a:r>
            <a:r>
              <a:rPr lang="en-US" dirty="0"/>
              <a:t>, 2021)</a:t>
            </a:r>
          </a:p>
          <a:p>
            <a:endParaRPr lang="en-US" dirty="0"/>
          </a:p>
        </p:txBody>
      </p:sp>
      <p:sp>
        <p:nvSpPr>
          <p:cNvPr id="4" name="Content Placeholder 3">
            <a:extLst>
              <a:ext uri="{FF2B5EF4-FFF2-40B4-BE49-F238E27FC236}">
                <a16:creationId xmlns:a16="http://schemas.microsoft.com/office/drawing/2014/main" id="{E601159B-9665-0942-B134-5995167D713C}"/>
              </a:ext>
            </a:extLst>
          </p:cNvPr>
          <p:cNvSpPr>
            <a:spLocks noGrp="1"/>
          </p:cNvSpPr>
          <p:nvPr>
            <p:ph sz="half" idx="2"/>
          </p:nvPr>
        </p:nvSpPr>
        <p:spPr/>
        <p:txBody>
          <a:bodyPr>
            <a:normAutofit fontScale="92500" lnSpcReduction="20000"/>
          </a:bodyPr>
          <a:lstStyle/>
          <a:p>
            <a:r>
              <a:rPr lang="en-US" dirty="0"/>
              <a:t>NB: Despite the numbering, these phases are NOT linearly sequential in any strict manner. Agile emphasis is more on project flow vs. steps that are transcended. Any phase can be revisited at any time. Moreover, it is an iterative cycle that is repeated over many short sprints rather than an overarching trajectory that happens once as in traditional waterfall model</a:t>
            </a:r>
          </a:p>
          <a:p>
            <a:endParaRPr lang="en-US" dirty="0"/>
          </a:p>
        </p:txBody>
      </p:sp>
    </p:spTree>
    <p:extLst>
      <p:ext uri="{BB962C8B-B14F-4D97-AF65-F5344CB8AC3E}">
        <p14:creationId xmlns:p14="http://schemas.microsoft.com/office/powerpoint/2010/main" val="21728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3428-3DB2-2849-A625-6A27C61B90DC}"/>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E0EED5B6-738A-1647-A6CB-33F9C25201AD}"/>
              </a:ext>
            </a:extLst>
          </p:cNvPr>
          <p:cNvSpPr>
            <a:spLocks noGrp="1"/>
          </p:cNvSpPr>
          <p:nvPr>
            <p:ph idx="1"/>
          </p:nvPr>
        </p:nvSpPr>
        <p:spPr/>
        <p:txBody>
          <a:bodyPr>
            <a:normAutofit fontScale="85000" lnSpcReduction="10000"/>
          </a:bodyPr>
          <a:lstStyle/>
          <a:p>
            <a:r>
              <a:rPr lang="en-US" dirty="0"/>
              <a:t>Traditional Approach</a:t>
            </a:r>
          </a:p>
          <a:p>
            <a:pPr marL="914400" lvl="1" indent="-457200">
              <a:buFont typeface="+mj-lt"/>
              <a:buAutoNum type="arabicPeriod"/>
            </a:pPr>
            <a:r>
              <a:rPr lang="en-US" dirty="0"/>
              <a:t>Requirements Gathering</a:t>
            </a:r>
          </a:p>
          <a:p>
            <a:pPr marL="914400" lvl="1" indent="-457200">
              <a:buFont typeface="+mj-lt"/>
              <a:buAutoNum type="arabicPeriod"/>
            </a:pPr>
            <a:r>
              <a:rPr lang="en-US" dirty="0"/>
              <a:t>Analysis</a:t>
            </a:r>
          </a:p>
          <a:p>
            <a:pPr marL="914400" lvl="1" indent="-457200">
              <a:buFont typeface="+mj-lt"/>
              <a:buAutoNum type="arabicPeriod"/>
            </a:pPr>
            <a:r>
              <a:rPr lang="en-US" dirty="0"/>
              <a:t>Design</a:t>
            </a:r>
          </a:p>
          <a:p>
            <a:pPr marL="914400" lvl="1" indent="-457200">
              <a:buFont typeface="+mj-lt"/>
              <a:buAutoNum type="arabicPeriod"/>
            </a:pPr>
            <a:r>
              <a:rPr lang="en-US" dirty="0"/>
              <a:t>Code</a:t>
            </a:r>
          </a:p>
          <a:p>
            <a:pPr marL="914400" lvl="1" indent="-457200">
              <a:buFont typeface="+mj-lt"/>
              <a:buAutoNum type="arabicPeriod"/>
            </a:pPr>
            <a:r>
              <a:rPr lang="en-US" dirty="0"/>
              <a:t>Test</a:t>
            </a:r>
          </a:p>
          <a:p>
            <a:pPr marL="914400" lvl="1" indent="-457200">
              <a:buFont typeface="+mj-lt"/>
              <a:buAutoNum type="arabicPeriod"/>
            </a:pPr>
            <a:r>
              <a:rPr lang="en-US" dirty="0"/>
              <a:t>Deploy</a:t>
            </a:r>
          </a:p>
          <a:p>
            <a:r>
              <a:rPr lang="en-US" dirty="0"/>
              <a:t>Linear</a:t>
            </a:r>
          </a:p>
          <a:p>
            <a:pPr lvl="1"/>
            <a:r>
              <a:rPr lang="en-US" dirty="0"/>
              <a:t>Each stage is completed before moving on</a:t>
            </a:r>
          </a:p>
          <a:p>
            <a:pPr marL="0" indent="0">
              <a:buNone/>
            </a:pPr>
            <a:r>
              <a:rPr lang="en-US" dirty="0"/>
              <a:t>(Cobb, 2015, p. 18)</a:t>
            </a:r>
          </a:p>
          <a:p>
            <a:endParaRPr lang="en-US" dirty="0"/>
          </a:p>
          <a:p>
            <a:endParaRPr lang="en-US" dirty="0"/>
          </a:p>
        </p:txBody>
      </p:sp>
    </p:spTree>
    <p:extLst>
      <p:ext uri="{BB962C8B-B14F-4D97-AF65-F5344CB8AC3E}">
        <p14:creationId xmlns:p14="http://schemas.microsoft.com/office/powerpoint/2010/main" val="351354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CDF8-8B1D-5642-B291-6685506EBC05}"/>
              </a:ext>
            </a:extLst>
          </p:cNvPr>
          <p:cNvSpPr>
            <a:spLocks noGrp="1"/>
          </p:cNvSpPr>
          <p:nvPr>
            <p:ph type="title"/>
          </p:nvPr>
        </p:nvSpPr>
        <p:spPr/>
        <p:txBody>
          <a:bodyPr/>
          <a:lstStyle/>
          <a:p>
            <a:r>
              <a:rPr lang="en-US" dirty="0"/>
              <a:t>Agile Advantages over Waterfall</a:t>
            </a:r>
          </a:p>
        </p:txBody>
      </p:sp>
      <p:sp>
        <p:nvSpPr>
          <p:cNvPr id="3" name="Content Placeholder 2">
            <a:extLst>
              <a:ext uri="{FF2B5EF4-FFF2-40B4-BE49-F238E27FC236}">
                <a16:creationId xmlns:a16="http://schemas.microsoft.com/office/drawing/2014/main" id="{6857D20E-CA1B-8440-B919-3519C68FDDCD}"/>
              </a:ext>
            </a:extLst>
          </p:cNvPr>
          <p:cNvSpPr>
            <a:spLocks noGrp="1"/>
          </p:cNvSpPr>
          <p:nvPr>
            <p:ph idx="1"/>
          </p:nvPr>
        </p:nvSpPr>
        <p:spPr/>
        <p:txBody>
          <a:bodyPr/>
          <a:lstStyle/>
          <a:p>
            <a:r>
              <a:rPr lang="en-US" dirty="0"/>
              <a:t>Delivers product faster due to eliminating waste</a:t>
            </a:r>
          </a:p>
          <a:p>
            <a:r>
              <a:rPr lang="en-US" dirty="0"/>
              <a:t>Delivers higher quality thanks to iterative approach</a:t>
            </a:r>
          </a:p>
          <a:p>
            <a:endParaRPr lang="en-US" dirty="0"/>
          </a:p>
          <a:p>
            <a:endParaRPr lang="en-US" dirty="0"/>
          </a:p>
        </p:txBody>
      </p:sp>
    </p:spTree>
    <p:extLst>
      <p:ext uri="{BB962C8B-B14F-4D97-AF65-F5344CB8AC3E}">
        <p14:creationId xmlns:p14="http://schemas.microsoft.com/office/powerpoint/2010/main" val="36622481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{F4CD3AB5-7EBD-084F-8458-9D068543EFB3}tf10001119</Template>
  <TotalTime>25</TotalTime>
  <Words>372</Words>
  <Application>Microsoft Macintosh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Scrum</vt:lpstr>
      <vt:lpstr>Agile Roles</vt:lpstr>
      <vt:lpstr>Scrum Master</vt:lpstr>
      <vt:lpstr>Product Owner</vt:lpstr>
      <vt:lpstr>Developer</vt:lpstr>
      <vt:lpstr>Tester</vt:lpstr>
      <vt:lpstr>Agile Phases</vt:lpstr>
      <vt:lpstr>Waterfall Model</vt:lpstr>
      <vt:lpstr>Agile Advantages over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Henry, Rhea</dc:creator>
  <cp:lastModifiedBy>Henry, Rhea</cp:lastModifiedBy>
  <cp:revision>3</cp:revision>
  <dcterms:created xsi:type="dcterms:W3CDTF">2021-02-25T04:33:46Z</dcterms:created>
  <dcterms:modified xsi:type="dcterms:W3CDTF">2021-02-25T04:59:33Z</dcterms:modified>
</cp:coreProperties>
</file>