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6" r:id="rId2"/>
    <p:sldId id="26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309A3D0F-E26C-4398-B1DF-2F7B8B28221E}">
          <p14:sldIdLst>
            <p14:sldId id="256"/>
            <p14:sldId id="266"/>
            <p14:sldId id="257"/>
            <p14:sldId id="258"/>
            <p14:sldId id="259"/>
            <p14:sldId id="260"/>
            <p14:sldId id="261"/>
            <p14:sldId id="262"/>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90" d="100"/>
          <a:sy n="90" d="100"/>
        </p:scale>
        <p:origin x="43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0:47:11.756"/>
    </inkml:context>
    <inkml:brush xml:id="br0">
      <inkml:brushProperty name="width" value="0.025" units="cm"/>
      <inkml:brushProperty name="height" value="0.025" units="cm"/>
    </inkml:brush>
  </inkml:definitions>
  <inkml:trace contextRef="#ctx0" brushRef="#br0">1817 279 24575,'-8'-6'-6575,"0"1"3959,-21-4 5486,15 5-2577,-435-117 5058,284 77-5596,2-1-4486,122 33 3995,-67-15 4,96 25 688,1 0 0,-1 1 0,-1 0 0,1 1 0,0 1 0,-22 3 1,25-1 580,0 0 1,0 1 0,1 1 0,-1-1-1,1 1 1,0 1 0,0-1 0,0 1-1,1 1 1,-8 8 0,-5 3 11,-28 26-227,1 3-1,-49 65 0,87-100-321,1 1 0,0 0 0,1 0 0,1 1 0,-8 22 0,-15 75 0,4 26 0,18-101 0,2-1 0,-3 56 0,9 76 0,1-66 0,-1 49 0,-2 173 0,-3-276 0,-3 0 0,-18 75 0,8-40 0,8-38 0,-15 49 0,1-21 0,-52 139 0,-7-6 0,75-187 0,2 1 0,0 0 0,1 0 0,1 0 0,-1 24 0,5 98 0,1-64 0,-3 2 0,0-27 0,9 96 0,-5-137 0,0 1 0,1 0 0,0-1 0,1 0 0,6 11 0,12 31 0,-13-24 0,1-1 0,23 45 0,-28-63 0,0-1 0,1 1 0,0-1 0,0 0 0,1-1 0,1 0 0,-1 0 0,1-1 0,0 0 0,13 8 0,16 6 0,1-2 0,56 20 0,-9-18 0,1 0 0,-54-11 0,1-2 0,0-1 0,0-2 0,38 2 0,141-7 0,-98-2 0,578 2 0,-637 3 0,0 3 0,73 15 0,-75-11 0,219 45-6784,-218-46 7140,278 33 6072,-175-26-6428,7 0 0,59-14 0,-172-5 0,1-2 0,61-14 0,-102 16 12,0-1-1,0 0 1,-1-1 0,1-1-1,-1 0 1,0 0-1,-1-1 1,0 0-1,0-1 1,15-15 0,-2-1-225,-2 0 1,35-54 0,-37 50-478,-2-2 0,-1 0-1,14-38 1,-23 46 726,0 1 0,-1-2 0,-1 1 0,-1 0 0,1-42 0,-5 63-12,2-74-2854,-11-97 0,8 161 2687,-1 0 0,-1 0 0,-7-19-1,4 17 932,0 0 0,-1 0-1,0 1 1,-15-19 0,-5 0 2169,-61-54 0,52 54-4402,-96-75-1635,25 23 1882,-270-254 3312,152 131-2718,87 74 2979,50 46-1127,28 30-1248,-248-255 0,300 302 0,1 0 0,0-1 0,0 0 0,1 0 0,0 0 0,1 0 0,0-1 0,1 0 0,-6-22 0,1-2-60,-62-273-3554,58 232 2577,2 0 1,1-87-1,9 151 1841,0 1 1,0-1-1,-1 0 0,-1 1 0,0-1 0,-1 1 0,0 0 1,-8-17-1,-6-3-1124,-31-43 1,-9-14-861,45 63-5646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4F431E-6B62-477C-A128-D2E0BCAC62A7}" type="datetimeFigureOut">
              <a:rPr lang="ru-RU" smtClean="0"/>
              <a:t>29.12.2021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AEC4FD-494D-40FC-B4A9-537B1187F64A}" type="slidenum">
              <a:rPr lang="ru-RU" smtClean="0"/>
              <a:t>‹#›</a:t>
            </a:fld>
            <a:endParaRPr lang="ru-RU"/>
          </a:p>
        </p:txBody>
      </p:sp>
    </p:spTree>
    <p:extLst>
      <p:ext uri="{BB962C8B-B14F-4D97-AF65-F5344CB8AC3E}">
        <p14:creationId xmlns:p14="http://schemas.microsoft.com/office/powerpoint/2010/main" val="235428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512A18-E58F-49E6-848D-D8D6A83174DB}"/>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D8AD18E5-26BD-479A-ACCC-36657B33F5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A061A9C-3922-4600-8443-95084DF01852}"/>
              </a:ext>
            </a:extLst>
          </p:cNvPr>
          <p:cNvSpPr>
            <a:spLocks noGrp="1"/>
          </p:cNvSpPr>
          <p:nvPr>
            <p:ph type="dt" sz="half" idx="10"/>
          </p:nvPr>
        </p:nvSpPr>
        <p:spPr/>
        <p:txBody>
          <a:bodyPr/>
          <a:lstStyle/>
          <a:p>
            <a:fld id="{2CFFE518-B986-438E-A08D-0BBA68F68DC2}" type="datetime1">
              <a:rPr lang="ru-RU" smtClean="0"/>
              <a:t>29.12.2021</a:t>
            </a:fld>
            <a:endParaRPr lang="ru-RU"/>
          </a:p>
        </p:txBody>
      </p:sp>
      <p:sp>
        <p:nvSpPr>
          <p:cNvPr id="5" name="Нижний колонтитул 4">
            <a:extLst>
              <a:ext uri="{FF2B5EF4-FFF2-40B4-BE49-F238E27FC236}">
                <a16:creationId xmlns:a16="http://schemas.microsoft.com/office/drawing/2014/main" id="{9E98E1F7-E3F9-4487-8E01-AF7FD443852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15121EB-7E89-4084-AB2C-3F444E9F885E}"/>
              </a:ext>
            </a:extLst>
          </p:cNvPr>
          <p:cNvSpPr>
            <a:spLocks noGrp="1"/>
          </p:cNvSpPr>
          <p:nvPr>
            <p:ph type="sldNum" sz="quarter" idx="12"/>
          </p:nvPr>
        </p:nvSpPr>
        <p:spPr/>
        <p:txBody>
          <a:bodyPr/>
          <a:lstStyle/>
          <a:p>
            <a:fld id="{5CF865F8-1318-46A2-9F4E-9A3B2B2B66D8}" type="slidenum">
              <a:rPr lang="ru-RU" smtClean="0"/>
              <a:t>‹#›</a:t>
            </a:fld>
            <a:endParaRPr lang="ru-RU"/>
          </a:p>
        </p:txBody>
      </p:sp>
    </p:spTree>
    <p:extLst>
      <p:ext uri="{BB962C8B-B14F-4D97-AF65-F5344CB8AC3E}">
        <p14:creationId xmlns:p14="http://schemas.microsoft.com/office/powerpoint/2010/main" val="3944091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C52255-83F5-43BC-9E88-540DD85D654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33FFAE3F-EAE4-49B0-BE78-DD3039FCAA69}"/>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D3C43BB-96FC-4EEA-AE8B-1175C44143CC}"/>
              </a:ext>
            </a:extLst>
          </p:cNvPr>
          <p:cNvSpPr>
            <a:spLocks noGrp="1"/>
          </p:cNvSpPr>
          <p:nvPr>
            <p:ph type="dt" sz="half" idx="10"/>
          </p:nvPr>
        </p:nvSpPr>
        <p:spPr/>
        <p:txBody>
          <a:bodyPr/>
          <a:lstStyle/>
          <a:p>
            <a:fld id="{7D8E634F-CA58-4D09-AD86-F3850D552841}" type="datetime1">
              <a:rPr lang="ru-RU" smtClean="0"/>
              <a:t>29.12.2021</a:t>
            </a:fld>
            <a:endParaRPr lang="ru-RU"/>
          </a:p>
        </p:txBody>
      </p:sp>
      <p:sp>
        <p:nvSpPr>
          <p:cNvPr id="5" name="Нижний колонтитул 4">
            <a:extLst>
              <a:ext uri="{FF2B5EF4-FFF2-40B4-BE49-F238E27FC236}">
                <a16:creationId xmlns:a16="http://schemas.microsoft.com/office/drawing/2014/main" id="{7C44AED2-1C28-4854-8E35-22EB280C168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3E0D63F-4808-48EA-9153-5C4948CA0917}"/>
              </a:ext>
            </a:extLst>
          </p:cNvPr>
          <p:cNvSpPr>
            <a:spLocks noGrp="1"/>
          </p:cNvSpPr>
          <p:nvPr>
            <p:ph type="sldNum" sz="quarter" idx="12"/>
          </p:nvPr>
        </p:nvSpPr>
        <p:spPr/>
        <p:txBody>
          <a:bodyPr/>
          <a:lstStyle/>
          <a:p>
            <a:fld id="{5CF865F8-1318-46A2-9F4E-9A3B2B2B66D8}" type="slidenum">
              <a:rPr lang="ru-RU" smtClean="0"/>
              <a:t>‹#›</a:t>
            </a:fld>
            <a:endParaRPr lang="ru-RU"/>
          </a:p>
        </p:txBody>
      </p:sp>
    </p:spTree>
    <p:extLst>
      <p:ext uri="{BB962C8B-B14F-4D97-AF65-F5344CB8AC3E}">
        <p14:creationId xmlns:p14="http://schemas.microsoft.com/office/powerpoint/2010/main" val="2500197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6E91F50E-6D5E-4164-B2C3-528C9466DA70}"/>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F0FD9515-EE15-47E3-96F8-BF1A97832F58}"/>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AF5A738-2C96-4FD1-A81B-DBC45CB1260F}"/>
              </a:ext>
            </a:extLst>
          </p:cNvPr>
          <p:cNvSpPr>
            <a:spLocks noGrp="1"/>
          </p:cNvSpPr>
          <p:nvPr>
            <p:ph type="dt" sz="half" idx="10"/>
          </p:nvPr>
        </p:nvSpPr>
        <p:spPr/>
        <p:txBody>
          <a:bodyPr/>
          <a:lstStyle/>
          <a:p>
            <a:fld id="{38760C31-8ED9-4516-8F2E-47E0D638EB49}" type="datetime1">
              <a:rPr lang="ru-RU" smtClean="0"/>
              <a:t>29.12.2021</a:t>
            </a:fld>
            <a:endParaRPr lang="ru-RU"/>
          </a:p>
        </p:txBody>
      </p:sp>
      <p:sp>
        <p:nvSpPr>
          <p:cNvPr id="5" name="Нижний колонтитул 4">
            <a:extLst>
              <a:ext uri="{FF2B5EF4-FFF2-40B4-BE49-F238E27FC236}">
                <a16:creationId xmlns:a16="http://schemas.microsoft.com/office/drawing/2014/main" id="{BC372D45-6821-4B18-BD60-A9164A05DB6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3F28991-5CD6-48E3-911A-42A634524FD3}"/>
              </a:ext>
            </a:extLst>
          </p:cNvPr>
          <p:cNvSpPr>
            <a:spLocks noGrp="1"/>
          </p:cNvSpPr>
          <p:nvPr>
            <p:ph type="sldNum" sz="quarter" idx="12"/>
          </p:nvPr>
        </p:nvSpPr>
        <p:spPr/>
        <p:txBody>
          <a:bodyPr/>
          <a:lstStyle/>
          <a:p>
            <a:fld id="{5CF865F8-1318-46A2-9F4E-9A3B2B2B66D8}" type="slidenum">
              <a:rPr lang="ru-RU" smtClean="0"/>
              <a:t>‹#›</a:t>
            </a:fld>
            <a:endParaRPr lang="ru-RU"/>
          </a:p>
        </p:txBody>
      </p:sp>
    </p:spTree>
    <p:extLst>
      <p:ext uri="{BB962C8B-B14F-4D97-AF65-F5344CB8AC3E}">
        <p14:creationId xmlns:p14="http://schemas.microsoft.com/office/powerpoint/2010/main" val="4048013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7EF93E-3B6C-40C9-A604-7E826B3A4E26}"/>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B46463D-5092-4104-B944-51ECC3078F32}"/>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6949D9B-6C52-4812-89E3-8B04511AF961}"/>
              </a:ext>
            </a:extLst>
          </p:cNvPr>
          <p:cNvSpPr>
            <a:spLocks noGrp="1"/>
          </p:cNvSpPr>
          <p:nvPr>
            <p:ph type="dt" sz="half" idx="10"/>
          </p:nvPr>
        </p:nvSpPr>
        <p:spPr/>
        <p:txBody>
          <a:bodyPr/>
          <a:lstStyle/>
          <a:p>
            <a:fld id="{2D52FA14-05CE-41B5-9E59-348FFE6C89B5}" type="datetime1">
              <a:rPr lang="ru-RU" smtClean="0"/>
              <a:t>29.12.2021</a:t>
            </a:fld>
            <a:endParaRPr lang="ru-RU"/>
          </a:p>
        </p:txBody>
      </p:sp>
      <p:sp>
        <p:nvSpPr>
          <p:cNvPr id="5" name="Нижний колонтитул 4">
            <a:extLst>
              <a:ext uri="{FF2B5EF4-FFF2-40B4-BE49-F238E27FC236}">
                <a16:creationId xmlns:a16="http://schemas.microsoft.com/office/drawing/2014/main" id="{DACD1629-7166-4EBE-8AD9-39B3B34BF4D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7BF368D-1522-4592-9539-2AB581AAAA88}"/>
              </a:ext>
            </a:extLst>
          </p:cNvPr>
          <p:cNvSpPr>
            <a:spLocks noGrp="1"/>
          </p:cNvSpPr>
          <p:nvPr>
            <p:ph type="sldNum" sz="quarter" idx="12"/>
          </p:nvPr>
        </p:nvSpPr>
        <p:spPr/>
        <p:txBody>
          <a:bodyPr/>
          <a:lstStyle/>
          <a:p>
            <a:fld id="{5CF865F8-1318-46A2-9F4E-9A3B2B2B66D8}" type="slidenum">
              <a:rPr lang="ru-RU" smtClean="0"/>
              <a:t>‹#›</a:t>
            </a:fld>
            <a:endParaRPr lang="ru-RU"/>
          </a:p>
        </p:txBody>
      </p:sp>
    </p:spTree>
    <p:extLst>
      <p:ext uri="{BB962C8B-B14F-4D97-AF65-F5344CB8AC3E}">
        <p14:creationId xmlns:p14="http://schemas.microsoft.com/office/powerpoint/2010/main" val="153033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9A86EF-64AB-4E67-8C94-3FA95BEEA057}"/>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997F495-5962-4832-98B6-C7345F0F9F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CA0FEFAC-AD10-4DEF-A5FB-2CCE99716F0C}"/>
              </a:ext>
            </a:extLst>
          </p:cNvPr>
          <p:cNvSpPr>
            <a:spLocks noGrp="1"/>
          </p:cNvSpPr>
          <p:nvPr>
            <p:ph type="dt" sz="half" idx="10"/>
          </p:nvPr>
        </p:nvSpPr>
        <p:spPr/>
        <p:txBody>
          <a:bodyPr/>
          <a:lstStyle/>
          <a:p>
            <a:fld id="{8E618DE6-9AA2-4996-8397-04391166DC5C}" type="datetime1">
              <a:rPr lang="ru-RU" smtClean="0"/>
              <a:t>29.12.2021</a:t>
            </a:fld>
            <a:endParaRPr lang="ru-RU"/>
          </a:p>
        </p:txBody>
      </p:sp>
      <p:sp>
        <p:nvSpPr>
          <p:cNvPr id="5" name="Нижний колонтитул 4">
            <a:extLst>
              <a:ext uri="{FF2B5EF4-FFF2-40B4-BE49-F238E27FC236}">
                <a16:creationId xmlns:a16="http://schemas.microsoft.com/office/drawing/2014/main" id="{40327D48-BA84-4FF8-BD53-4661F516D03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51E4DDD-1421-4FE4-87E2-7065A06D7999}"/>
              </a:ext>
            </a:extLst>
          </p:cNvPr>
          <p:cNvSpPr>
            <a:spLocks noGrp="1"/>
          </p:cNvSpPr>
          <p:nvPr>
            <p:ph type="sldNum" sz="quarter" idx="12"/>
          </p:nvPr>
        </p:nvSpPr>
        <p:spPr/>
        <p:txBody>
          <a:bodyPr/>
          <a:lstStyle/>
          <a:p>
            <a:fld id="{5CF865F8-1318-46A2-9F4E-9A3B2B2B66D8}" type="slidenum">
              <a:rPr lang="ru-RU" smtClean="0"/>
              <a:t>‹#›</a:t>
            </a:fld>
            <a:endParaRPr lang="ru-RU"/>
          </a:p>
        </p:txBody>
      </p:sp>
    </p:spTree>
    <p:extLst>
      <p:ext uri="{BB962C8B-B14F-4D97-AF65-F5344CB8AC3E}">
        <p14:creationId xmlns:p14="http://schemas.microsoft.com/office/powerpoint/2010/main" val="2594697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9A98A9-4C4C-41C5-B2A1-C56E6FF0A3A0}"/>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B39824F4-8116-4C53-BB80-9CF7DFD5405A}"/>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D964C414-2C13-49BC-89E8-CF2977FF5673}"/>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AED4739D-2B1E-4D2C-A9B7-D738DD1B2BCC}"/>
              </a:ext>
            </a:extLst>
          </p:cNvPr>
          <p:cNvSpPr>
            <a:spLocks noGrp="1"/>
          </p:cNvSpPr>
          <p:nvPr>
            <p:ph type="dt" sz="half" idx="10"/>
          </p:nvPr>
        </p:nvSpPr>
        <p:spPr/>
        <p:txBody>
          <a:bodyPr/>
          <a:lstStyle/>
          <a:p>
            <a:fld id="{448F928D-BAA7-462B-BC40-8D929EB15754}" type="datetime1">
              <a:rPr lang="ru-RU" smtClean="0"/>
              <a:t>29.12.2021</a:t>
            </a:fld>
            <a:endParaRPr lang="ru-RU"/>
          </a:p>
        </p:txBody>
      </p:sp>
      <p:sp>
        <p:nvSpPr>
          <p:cNvPr id="6" name="Нижний колонтитул 5">
            <a:extLst>
              <a:ext uri="{FF2B5EF4-FFF2-40B4-BE49-F238E27FC236}">
                <a16:creationId xmlns:a16="http://schemas.microsoft.com/office/drawing/2014/main" id="{695E0654-56CB-49F9-B322-D5FC51C50EA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78CCAFB2-1C12-4C23-B71B-8C5D94BC2E21}"/>
              </a:ext>
            </a:extLst>
          </p:cNvPr>
          <p:cNvSpPr>
            <a:spLocks noGrp="1"/>
          </p:cNvSpPr>
          <p:nvPr>
            <p:ph type="sldNum" sz="quarter" idx="12"/>
          </p:nvPr>
        </p:nvSpPr>
        <p:spPr/>
        <p:txBody>
          <a:bodyPr/>
          <a:lstStyle/>
          <a:p>
            <a:fld id="{5CF865F8-1318-46A2-9F4E-9A3B2B2B66D8}" type="slidenum">
              <a:rPr lang="ru-RU" smtClean="0"/>
              <a:t>‹#›</a:t>
            </a:fld>
            <a:endParaRPr lang="ru-RU"/>
          </a:p>
        </p:txBody>
      </p:sp>
    </p:spTree>
    <p:extLst>
      <p:ext uri="{BB962C8B-B14F-4D97-AF65-F5344CB8AC3E}">
        <p14:creationId xmlns:p14="http://schemas.microsoft.com/office/powerpoint/2010/main" val="3267870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A8ADAF-700D-4E7C-917E-E13C870EFC8E}"/>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263B8E1F-78F6-4A29-88A1-2C0230BD9C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4437C7DB-6B8E-4EBD-8C83-0E1F8C8A48B2}"/>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B441831A-086E-4563-8401-6FF23FDF4D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46362318-7693-4AF2-82E5-07603298F78B}"/>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82E8C470-E5C2-4D4A-B29E-93B09894D7D0}"/>
              </a:ext>
            </a:extLst>
          </p:cNvPr>
          <p:cNvSpPr>
            <a:spLocks noGrp="1"/>
          </p:cNvSpPr>
          <p:nvPr>
            <p:ph type="dt" sz="half" idx="10"/>
          </p:nvPr>
        </p:nvSpPr>
        <p:spPr/>
        <p:txBody>
          <a:bodyPr/>
          <a:lstStyle/>
          <a:p>
            <a:fld id="{1FA4B18E-3308-431B-BC8B-1DEC03D86FCF}" type="datetime1">
              <a:rPr lang="ru-RU" smtClean="0"/>
              <a:t>29.12.2021</a:t>
            </a:fld>
            <a:endParaRPr lang="ru-RU"/>
          </a:p>
        </p:txBody>
      </p:sp>
      <p:sp>
        <p:nvSpPr>
          <p:cNvPr id="8" name="Нижний колонтитул 7">
            <a:extLst>
              <a:ext uri="{FF2B5EF4-FFF2-40B4-BE49-F238E27FC236}">
                <a16:creationId xmlns:a16="http://schemas.microsoft.com/office/drawing/2014/main" id="{AAD76AA2-E772-403E-AFEA-CD6037C4DD0B}"/>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887120EA-57D1-4A14-945F-2B963E3484A7}"/>
              </a:ext>
            </a:extLst>
          </p:cNvPr>
          <p:cNvSpPr>
            <a:spLocks noGrp="1"/>
          </p:cNvSpPr>
          <p:nvPr>
            <p:ph type="sldNum" sz="quarter" idx="12"/>
          </p:nvPr>
        </p:nvSpPr>
        <p:spPr/>
        <p:txBody>
          <a:bodyPr/>
          <a:lstStyle/>
          <a:p>
            <a:fld id="{5CF865F8-1318-46A2-9F4E-9A3B2B2B66D8}" type="slidenum">
              <a:rPr lang="ru-RU" smtClean="0"/>
              <a:t>‹#›</a:t>
            </a:fld>
            <a:endParaRPr lang="ru-RU"/>
          </a:p>
        </p:txBody>
      </p:sp>
    </p:spTree>
    <p:extLst>
      <p:ext uri="{BB962C8B-B14F-4D97-AF65-F5344CB8AC3E}">
        <p14:creationId xmlns:p14="http://schemas.microsoft.com/office/powerpoint/2010/main" val="3957315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A97269-B182-4199-8B5C-BF981808B27D}"/>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1131A075-1EAA-4E5F-BC3C-84AEDE28E53B}"/>
              </a:ext>
            </a:extLst>
          </p:cNvPr>
          <p:cNvSpPr>
            <a:spLocks noGrp="1"/>
          </p:cNvSpPr>
          <p:nvPr>
            <p:ph type="dt" sz="half" idx="10"/>
          </p:nvPr>
        </p:nvSpPr>
        <p:spPr/>
        <p:txBody>
          <a:bodyPr/>
          <a:lstStyle/>
          <a:p>
            <a:fld id="{6CABF5B8-55C8-4CBF-9804-B9E7AD227CA7}" type="datetime1">
              <a:rPr lang="ru-RU" smtClean="0"/>
              <a:t>29.12.2021</a:t>
            </a:fld>
            <a:endParaRPr lang="ru-RU"/>
          </a:p>
        </p:txBody>
      </p:sp>
      <p:sp>
        <p:nvSpPr>
          <p:cNvPr id="4" name="Нижний колонтитул 3">
            <a:extLst>
              <a:ext uri="{FF2B5EF4-FFF2-40B4-BE49-F238E27FC236}">
                <a16:creationId xmlns:a16="http://schemas.microsoft.com/office/drawing/2014/main" id="{5FF8C106-2371-42E6-9CE1-43E17706DB49}"/>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8F2DB1F0-A3C8-40A0-854B-523ED4762C0E}"/>
              </a:ext>
            </a:extLst>
          </p:cNvPr>
          <p:cNvSpPr>
            <a:spLocks noGrp="1"/>
          </p:cNvSpPr>
          <p:nvPr>
            <p:ph type="sldNum" sz="quarter" idx="12"/>
          </p:nvPr>
        </p:nvSpPr>
        <p:spPr/>
        <p:txBody>
          <a:bodyPr/>
          <a:lstStyle/>
          <a:p>
            <a:fld id="{5CF865F8-1318-46A2-9F4E-9A3B2B2B66D8}" type="slidenum">
              <a:rPr lang="ru-RU" smtClean="0"/>
              <a:t>‹#›</a:t>
            </a:fld>
            <a:endParaRPr lang="ru-RU"/>
          </a:p>
        </p:txBody>
      </p:sp>
    </p:spTree>
    <p:extLst>
      <p:ext uri="{BB962C8B-B14F-4D97-AF65-F5344CB8AC3E}">
        <p14:creationId xmlns:p14="http://schemas.microsoft.com/office/powerpoint/2010/main" val="3056033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65A2DFB6-B32B-441A-8380-E85AAAC484D4}"/>
              </a:ext>
            </a:extLst>
          </p:cNvPr>
          <p:cNvSpPr>
            <a:spLocks noGrp="1"/>
          </p:cNvSpPr>
          <p:nvPr>
            <p:ph type="dt" sz="half" idx="10"/>
          </p:nvPr>
        </p:nvSpPr>
        <p:spPr/>
        <p:txBody>
          <a:bodyPr/>
          <a:lstStyle/>
          <a:p>
            <a:fld id="{1888AB28-23D4-4AB9-A077-EAED2711453B}" type="datetime1">
              <a:rPr lang="ru-RU" smtClean="0"/>
              <a:t>29.12.2021</a:t>
            </a:fld>
            <a:endParaRPr lang="ru-RU"/>
          </a:p>
        </p:txBody>
      </p:sp>
      <p:sp>
        <p:nvSpPr>
          <p:cNvPr id="3" name="Нижний колонтитул 2">
            <a:extLst>
              <a:ext uri="{FF2B5EF4-FFF2-40B4-BE49-F238E27FC236}">
                <a16:creationId xmlns:a16="http://schemas.microsoft.com/office/drawing/2014/main" id="{847270E8-1BFF-4025-8DB2-00D36832F355}"/>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9AF2F14E-9152-445F-9128-08B211749873}"/>
              </a:ext>
            </a:extLst>
          </p:cNvPr>
          <p:cNvSpPr>
            <a:spLocks noGrp="1"/>
          </p:cNvSpPr>
          <p:nvPr>
            <p:ph type="sldNum" sz="quarter" idx="12"/>
          </p:nvPr>
        </p:nvSpPr>
        <p:spPr/>
        <p:txBody>
          <a:bodyPr/>
          <a:lstStyle/>
          <a:p>
            <a:fld id="{5CF865F8-1318-46A2-9F4E-9A3B2B2B66D8}" type="slidenum">
              <a:rPr lang="ru-RU" smtClean="0"/>
              <a:t>‹#›</a:t>
            </a:fld>
            <a:endParaRPr lang="ru-RU"/>
          </a:p>
        </p:txBody>
      </p:sp>
    </p:spTree>
    <p:extLst>
      <p:ext uri="{BB962C8B-B14F-4D97-AF65-F5344CB8AC3E}">
        <p14:creationId xmlns:p14="http://schemas.microsoft.com/office/powerpoint/2010/main" val="943628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E771E1-0355-467F-9807-317DA78AFC7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5CB16F57-40CB-43FD-8D3C-F4B4E73F2B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ADAF0F8C-93F6-4A37-B6C5-7213147A98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1586EA0-2868-4869-8228-4A265F5B963B}"/>
              </a:ext>
            </a:extLst>
          </p:cNvPr>
          <p:cNvSpPr>
            <a:spLocks noGrp="1"/>
          </p:cNvSpPr>
          <p:nvPr>
            <p:ph type="dt" sz="half" idx="10"/>
          </p:nvPr>
        </p:nvSpPr>
        <p:spPr/>
        <p:txBody>
          <a:bodyPr/>
          <a:lstStyle/>
          <a:p>
            <a:fld id="{3E6DB6E5-84F2-46CA-8C55-5CAD53BD0556}" type="datetime1">
              <a:rPr lang="ru-RU" smtClean="0"/>
              <a:t>29.12.2021</a:t>
            </a:fld>
            <a:endParaRPr lang="ru-RU"/>
          </a:p>
        </p:txBody>
      </p:sp>
      <p:sp>
        <p:nvSpPr>
          <p:cNvPr id="6" name="Нижний колонтитул 5">
            <a:extLst>
              <a:ext uri="{FF2B5EF4-FFF2-40B4-BE49-F238E27FC236}">
                <a16:creationId xmlns:a16="http://schemas.microsoft.com/office/drawing/2014/main" id="{A0ADF09F-B594-460C-8688-EE2AFF2283F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D272928-8266-4F0B-91A6-0899F4F7F0A8}"/>
              </a:ext>
            </a:extLst>
          </p:cNvPr>
          <p:cNvSpPr>
            <a:spLocks noGrp="1"/>
          </p:cNvSpPr>
          <p:nvPr>
            <p:ph type="sldNum" sz="quarter" idx="12"/>
          </p:nvPr>
        </p:nvSpPr>
        <p:spPr/>
        <p:txBody>
          <a:bodyPr/>
          <a:lstStyle/>
          <a:p>
            <a:fld id="{5CF865F8-1318-46A2-9F4E-9A3B2B2B66D8}" type="slidenum">
              <a:rPr lang="ru-RU" smtClean="0"/>
              <a:t>‹#›</a:t>
            </a:fld>
            <a:endParaRPr lang="ru-RU"/>
          </a:p>
        </p:txBody>
      </p:sp>
    </p:spTree>
    <p:extLst>
      <p:ext uri="{BB962C8B-B14F-4D97-AF65-F5344CB8AC3E}">
        <p14:creationId xmlns:p14="http://schemas.microsoft.com/office/powerpoint/2010/main" val="126174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857076-BA75-4465-A29C-BD112B78D55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F01C7677-4AB9-49A5-B14B-A08386DAAA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8983616C-8FE0-4369-96F3-57BA999746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AB9C5424-2D4D-43A0-992C-F108A274750A}"/>
              </a:ext>
            </a:extLst>
          </p:cNvPr>
          <p:cNvSpPr>
            <a:spLocks noGrp="1"/>
          </p:cNvSpPr>
          <p:nvPr>
            <p:ph type="dt" sz="half" idx="10"/>
          </p:nvPr>
        </p:nvSpPr>
        <p:spPr/>
        <p:txBody>
          <a:bodyPr/>
          <a:lstStyle/>
          <a:p>
            <a:fld id="{8C60CF38-DB78-4AC8-AEB7-393887DCE67C}" type="datetime1">
              <a:rPr lang="ru-RU" smtClean="0"/>
              <a:t>29.12.2021</a:t>
            </a:fld>
            <a:endParaRPr lang="ru-RU"/>
          </a:p>
        </p:txBody>
      </p:sp>
      <p:sp>
        <p:nvSpPr>
          <p:cNvPr id="6" name="Нижний колонтитул 5">
            <a:extLst>
              <a:ext uri="{FF2B5EF4-FFF2-40B4-BE49-F238E27FC236}">
                <a16:creationId xmlns:a16="http://schemas.microsoft.com/office/drawing/2014/main" id="{F2FF5773-4179-424C-9F9C-FB51856EFAF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EC84AC6-A994-443D-9299-70F3FF2513F8}"/>
              </a:ext>
            </a:extLst>
          </p:cNvPr>
          <p:cNvSpPr>
            <a:spLocks noGrp="1"/>
          </p:cNvSpPr>
          <p:nvPr>
            <p:ph type="sldNum" sz="quarter" idx="12"/>
          </p:nvPr>
        </p:nvSpPr>
        <p:spPr/>
        <p:txBody>
          <a:bodyPr/>
          <a:lstStyle/>
          <a:p>
            <a:fld id="{5CF865F8-1318-46A2-9F4E-9A3B2B2B66D8}" type="slidenum">
              <a:rPr lang="ru-RU" smtClean="0"/>
              <a:t>‹#›</a:t>
            </a:fld>
            <a:endParaRPr lang="ru-RU"/>
          </a:p>
        </p:txBody>
      </p:sp>
    </p:spTree>
    <p:extLst>
      <p:ext uri="{BB962C8B-B14F-4D97-AF65-F5344CB8AC3E}">
        <p14:creationId xmlns:p14="http://schemas.microsoft.com/office/powerpoint/2010/main" val="171957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BCA74EE-6DC6-45A5-BB8A-3CFC89BF57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F14BBDB9-AB4F-45AB-8C06-40001F3A08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101DD1B-BD11-41D4-9011-C384DD1F41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8DDDE-3ECD-4319-8C66-680FE1530822}" type="datetime1">
              <a:rPr lang="ru-RU" smtClean="0"/>
              <a:t>29.12.2021</a:t>
            </a:fld>
            <a:endParaRPr lang="ru-RU"/>
          </a:p>
        </p:txBody>
      </p:sp>
      <p:sp>
        <p:nvSpPr>
          <p:cNvPr id="5" name="Нижний колонтитул 4">
            <a:extLst>
              <a:ext uri="{FF2B5EF4-FFF2-40B4-BE49-F238E27FC236}">
                <a16:creationId xmlns:a16="http://schemas.microsoft.com/office/drawing/2014/main" id="{5C9F7BD2-E657-48B6-A613-8D2766DDB7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44AD1B86-5115-42CB-82F2-6B2D9FF1EE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F865F8-1318-46A2-9F4E-9A3B2B2B66D8}" type="slidenum">
              <a:rPr lang="ru-RU" smtClean="0"/>
              <a:t>‹#›</a:t>
            </a:fld>
            <a:endParaRPr lang="ru-RU"/>
          </a:p>
        </p:txBody>
      </p:sp>
    </p:spTree>
    <p:extLst>
      <p:ext uri="{BB962C8B-B14F-4D97-AF65-F5344CB8AC3E}">
        <p14:creationId xmlns:p14="http://schemas.microsoft.com/office/powerpoint/2010/main" val="1245706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E998F6-0CBE-43B5-B2C8-FB3DCD50977E}"/>
              </a:ext>
            </a:extLst>
          </p:cNvPr>
          <p:cNvSpPr>
            <a:spLocks noGrp="1"/>
          </p:cNvSpPr>
          <p:nvPr>
            <p:ph type="ctrTitle"/>
          </p:nvPr>
        </p:nvSpPr>
        <p:spPr>
          <a:xfrm>
            <a:off x="1524000" y="2235200"/>
            <a:ext cx="9144000" cy="2387600"/>
          </a:xfrm>
        </p:spPr>
        <p:txBody>
          <a:bodyPr>
            <a:normAutofit fontScale="90000"/>
          </a:bodyPr>
          <a:lstStyle/>
          <a:p>
            <a:r>
              <a:rPr lang="ru-RU" dirty="0"/>
              <a:t>Исследование рынка заведений общественного питания в Москве</a:t>
            </a:r>
          </a:p>
        </p:txBody>
      </p:sp>
      <p:sp>
        <p:nvSpPr>
          <p:cNvPr id="3" name="Подзаголовок 2">
            <a:extLst>
              <a:ext uri="{FF2B5EF4-FFF2-40B4-BE49-F238E27FC236}">
                <a16:creationId xmlns:a16="http://schemas.microsoft.com/office/drawing/2014/main" id="{FFC209EE-D5A3-458C-8DB1-2FD9974706C8}"/>
              </a:ext>
            </a:extLst>
          </p:cNvPr>
          <p:cNvSpPr>
            <a:spLocks noGrp="1"/>
          </p:cNvSpPr>
          <p:nvPr>
            <p:ph type="subTitle" idx="1"/>
          </p:nvPr>
        </p:nvSpPr>
        <p:spPr>
          <a:xfrm>
            <a:off x="1524000" y="6469912"/>
            <a:ext cx="9144000" cy="388088"/>
          </a:xfrm>
        </p:spPr>
        <p:txBody>
          <a:bodyPr>
            <a:normAutofit fontScale="92500" lnSpcReduction="10000"/>
          </a:bodyPr>
          <a:lstStyle/>
          <a:p>
            <a:r>
              <a:rPr lang="ru-RU" dirty="0"/>
              <a:t>Москва, 2021</a:t>
            </a:r>
          </a:p>
        </p:txBody>
      </p:sp>
    </p:spTree>
    <p:extLst>
      <p:ext uri="{BB962C8B-B14F-4D97-AF65-F5344CB8AC3E}">
        <p14:creationId xmlns:p14="http://schemas.microsoft.com/office/powerpoint/2010/main" val="3511857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AA8860-0C19-4D12-BB30-DCA35C67409F}"/>
              </a:ext>
            </a:extLst>
          </p:cNvPr>
          <p:cNvSpPr>
            <a:spLocks noGrp="1"/>
          </p:cNvSpPr>
          <p:nvPr>
            <p:ph type="title"/>
          </p:nvPr>
        </p:nvSpPr>
        <p:spPr/>
        <p:txBody>
          <a:bodyPr/>
          <a:lstStyle/>
          <a:p>
            <a:r>
              <a:rPr lang="ru-RU" dirty="0"/>
              <a:t>Заведения на улицах с большим числом объектов питания</a:t>
            </a:r>
          </a:p>
        </p:txBody>
      </p:sp>
      <p:pic>
        <p:nvPicPr>
          <p:cNvPr id="5" name="Объект 4">
            <a:extLst>
              <a:ext uri="{FF2B5EF4-FFF2-40B4-BE49-F238E27FC236}">
                <a16:creationId xmlns:a16="http://schemas.microsoft.com/office/drawing/2014/main" id="{D133F2CC-DEB5-410A-B133-0276B169D0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825" y="1752710"/>
            <a:ext cx="4706625" cy="4740165"/>
          </a:xfrm>
        </p:spPr>
      </p:pic>
      <mc:AlternateContent xmlns:mc="http://schemas.openxmlformats.org/markup-compatibility/2006" xmlns:p14="http://schemas.microsoft.com/office/powerpoint/2010/main">
        <mc:Choice Requires="p14">
          <p:contentPart p14:bwMode="auto" r:id="rId3">
            <p14:nvContentPartPr>
              <p14:cNvPr id="27" name="Рукописный ввод 26">
                <a:extLst>
                  <a:ext uri="{FF2B5EF4-FFF2-40B4-BE49-F238E27FC236}">
                    <a16:creationId xmlns:a16="http://schemas.microsoft.com/office/drawing/2014/main" id="{AC742EF9-7105-4D88-A93F-AB3F59613740}"/>
                  </a:ext>
                </a:extLst>
              </p14:cNvPr>
              <p14:cNvContentPartPr/>
              <p14:nvPr/>
            </p14:nvContentPartPr>
            <p14:xfrm>
              <a:off x="690990" y="4659360"/>
              <a:ext cx="1391256" cy="1366790"/>
            </p14:xfrm>
          </p:contentPart>
        </mc:Choice>
        <mc:Fallback xmlns="">
          <p:pic>
            <p:nvPicPr>
              <p:cNvPr id="27" name="Рукописный ввод 26">
                <a:extLst>
                  <a:ext uri="{FF2B5EF4-FFF2-40B4-BE49-F238E27FC236}">
                    <a16:creationId xmlns:a16="http://schemas.microsoft.com/office/drawing/2014/main" id="{AC742EF9-7105-4D88-A93F-AB3F59613740}"/>
                  </a:ext>
                </a:extLst>
              </p:cNvPr>
              <p:cNvPicPr/>
              <p:nvPr/>
            </p:nvPicPr>
            <p:blipFill>
              <a:blip r:embed="rId4"/>
              <a:stretch>
                <a:fillRect/>
              </a:stretch>
            </p:blipFill>
            <p:spPr>
              <a:xfrm>
                <a:off x="686670" y="4655040"/>
                <a:ext cx="1399895" cy="1375429"/>
              </a:xfrm>
              <a:prstGeom prst="rect">
                <a:avLst/>
              </a:prstGeom>
            </p:spPr>
          </p:pic>
        </mc:Fallback>
      </mc:AlternateContent>
      <p:sp>
        <p:nvSpPr>
          <p:cNvPr id="30" name="TextBox 29">
            <a:extLst>
              <a:ext uri="{FF2B5EF4-FFF2-40B4-BE49-F238E27FC236}">
                <a16:creationId xmlns:a16="http://schemas.microsoft.com/office/drawing/2014/main" id="{349083CB-B1D4-403B-8978-9F4AE35543EC}"/>
              </a:ext>
            </a:extLst>
          </p:cNvPr>
          <p:cNvSpPr txBox="1"/>
          <p:nvPr/>
        </p:nvSpPr>
        <p:spPr>
          <a:xfrm>
            <a:off x="6357938" y="1943100"/>
            <a:ext cx="5064918" cy="3693319"/>
          </a:xfrm>
          <a:prstGeom prst="rect">
            <a:avLst/>
          </a:prstGeom>
          <a:noFill/>
        </p:spPr>
        <p:txBody>
          <a:bodyPr wrap="square" rtlCol="0">
            <a:spAutoFit/>
          </a:bodyPr>
          <a:lstStyle/>
          <a:p>
            <a:pPr marL="285750" indent="-285750">
              <a:buFont typeface="Arial" panose="020B0604020202020204" pitchFamily="34" charset="0"/>
              <a:buChar char="•"/>
            </a:pPr>
            <a:r>
              <a:rPr lang="ru-RU" dirty="0"/>
              <a:t>Самая распространенная ситуация для объектов общественного питания на улицах с большим количеством заведений: около 64 объектов на улице, с 1</a:t>
            </a:r>
            <a:r>
              <a:rPr lang="en-US" dirty="0"/>
              <a:t>5</a:t>
            </a:r>
            <a:r>
              <a:rPr lang="ru-RU" dirty="0"/>
              <a:t> посадочными местами в среднем</a:t>
            </a:r>
          </a:p>
          <a:p>
            <a:pPr marL="285750" indent="-285750">
              <a:buFont typeface="Arial" panose="020B0604020202020204" pitchFamily="34" charset="0"/>
              <a:buChar char="•"/>
            </a:pPr>
            <a:endParaRPr lang="ru-RU" dirty="0"/>
          </a:p>
          <a:p>
            <a:pPr marL="285750" indent="-285750">
              <a:buFont typeface="Arial" panose="020B0604020202020204" pitchFamily="34" charset="0"/>
              <a:buChar char="•"/>
            </a:pPr>
            <a:r>
              <a:rPr lang="ru-RU" dirty="0"/>
              <a:t>Относительное количество сетевых заведений незначительно выше, чем по городу в целом</a:t>
            </a:r>
          </a:p>
          <a:p>
            <a:pPr marL="285750" indent="-285750">
              <a:buFont typeface="Arial" panose="020B0604020202020204" pitchFamily="34" charset="0"/>
              <a:buChar char="•"/>
            </a:pPr>
            <a:endParaRPr lang="ru-RU" dirty="0"/>
          </a:p>
          <a:p>
            <a:pPr marL="285750" indent="-285750">
              <a:buFont typeface="Arial" panose="020B0604020202020204" pitchFamily="34" charset="0"/>
              <a:buChar char="•"/>
            </a:pPr>
            <a:r>
              <a:rPr lang="ru-RU" dirty="0"/>
              <a:t>Относительно города в целом, незначительно перераспределены типы объектов по их количеству</a:t>
            </a:r>
          </a:p>
          <a:p>
            <a:pPr marL="285750" indent="-285750">
              <a:buFont typeface="Arial" panose="020B0604020202020204" pitchFamily="34" charset="0"/>
              <a:buChar char="•"/>
            </a:pPr>
            <a:endParaRPr lang="ru-RU" dirty="0"/>
          </a:p>
        </p:txBody>
      </p:sp>
      <p:sp>
        <p:nvSpPr>
          <p:cNvPr id="3" name="Номер слайда 2">
            <a:extLst>
              <a:ext uri="{FF2B5EF4-FFF2-40B4-BE49-F238E27FC236}">
                <a16:creationId xmlns:a16="http://schemas.microsoft.com/office/drawing/2014/main" id="{C50C9D0B-2B93-4C0C-BB25-319F2B3D0298}"/>
              </a:ext>
            </a:extLst>
          </p:cNvPr>
          <p:cNvSpPr>
            <a:spLocks noGrp="1"/>
          </p:cNvSpPr>
          <p:nvPr>
            <p:ph type="sldNum" sz="quarter" idx="12"/>
          </p:nvPr>
        </p:nvSpPr>
        <p:spPr/>
        <p:txBody>
          <a:bodyPr/>
          <a:lstStyle/>
          <a:p>
            <a:fld id="{5CF865F8-1318-46A2-9F4E-9A3B2B2B66D8}" type="slidenum">
              <a:rPr lang="ru-RU" sz="1600" smtClean="0"/>
              <a:t>10</a:t>
            </a:fld>
            <a:endParaRPr lang="ru-RU" dirty="0"/>
          </a:p>
        </p:txBody>
      </p:sp>
    </p:spTree>
    <p:extLst>
      <p:ext uri="{BB962C8B-B14F-4D97-AF65-F5344CB8AC3E}">
        <p14:creationId xmlns:p14="http://schemas.microsoft.com/office/powerpoint/2010/main" val="4127035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EBDEBB-599E-4B38-9874-2BC20BB378CF}"/>
              </a:ext>
            </a:extLst>
          </p:cNvPr>
          <p:cNvSpPr>
            <a:spLocks noGrp="1"/>
          </p:cNvSpPr>
          <p:nvPr>
            <p:ph type="title"/>
          </p:nvPr>
        </p:nvSpPr>
        <p:spPr/>
        <p:txBody>
          <a:bodyPr/>
          <a:lstStyle/>
          <a:p>
            <a:r>
              <a:rPr lang="ru-RU" dirty="0"/>
              <a:t>Рекомендации по открытию объекта общественного питания</a:t>
            </a:r>
          </a:p>
        </p:txBody>
      </p:sp>
      <p:sp>
        <p:nvSpPr>
          <p:cNvPr id="3" name="Объект 2">
            <a:extLst>
              <a:ext uri="{FF2B5EF4-FFF2-40B4-BE49-F238E27FC236}">
                <a16:creationId xmlns:a16="http://schemas.microsoft.com/office/drawing/2014/main" id="{469D372F-D855-4170-A396-D35AAC81DDA4}"/>
              </a:ext>
            </a:extLst>
          </p:cNvPr>
          <p:cNvSpPr>
            <a:spLocks noGrp="1"/>
          </p:cNvSpPr>
          <p:nvPr>
            <p:ph idx="1"/>
          </p:nvPr>
        </p:nvSpPr>
        <p:spPr>
          <a:xfrm>
            <a:off x="838200" y="1864520"/>
            <a:ext cx="9886949" cy="4764880"/>
          </a:xfrm>
        </p:spPr>
        <p:txBody>
          <a:bodyPr>
            <a:noAutofit/>
          </a:bodyPr>
          <a:lstStyle/>
          <a:p>
            <a:pPr marL="0" indent="0">
              <a:buNone/>
            </a:pPr>
            <a:r>
              <a:rPr lang="ru-RU" sz="2000" dirty="0"/>
              <a:t>1. В качестве типа заведения предпочтительнее выбрать "кафе" по следующим причинам:</a:t>
            </a:r>
          </a:p>
          <a:p>
            <a:pPr marL="457200" lvl="1" indent="0">
              <a:buNone/>
            </a:pPr>
            <a:r>
              <a:rPr lang="ru-RU" sz="2000" dirty="0"/>
              <a:t>    - при том, что объектов типа "кафе" довольно много и конкуренция будет высокой, нестандартной и креативной идеей с роботами можно забрать значительную часть клиентов. </a:t>
            </a:r>
          </a:p>
          <a:p>
            <a:pPr marL="457200" lvl="1" indent="0">
              <a:buNone/>
            </a:pPr>
            <a:r>
              <a:rPr lang="ru-RU" sz="2000" dirty="0"/>
              <a:t>    - диапазон цен в таком типе заведения можно сохранять на среднем уровне или даже сделать ниже среднего по категории за счёт исключения оплаты труда живых людей.</a:t>
            </a:r>
          </a:p>
          <a:p>
            <a:pPr marL="0" indent="0">
              <a:buNone/>
            </a:pPr>
            <a:r>
              <a:rPr lang="ru-RU" sz="2000" dirty="0"/>
              <a:t>2. На начальном этапе лучше исключить сетевой тип распространения с целью исключения лишних издержек .</a:t>
            </a:r>
          </a:p>
          <a:p>
            <a:pPr marL="0" indent="0">
              <a:buNone/>
            </a:pPr>
            <a:r>
              <a:rPr lang="ru-RU" sz="2000" dirty="0"/>
              <a:t>3. Количество посадочных мест нужно сделать не более 50. При таком количестве посадочных мест не избежать очередей при взрывной популярности, но при этом не потребуется платить неоправданно высокую аренду за большую площадь помещения.</a:t>
            </a:r>
          </a:p>
          <a:p>
            <a:pPr marL="0" indent="0">
              <a:buNone/>
            </a:pPr>
            <a:r>
              <a:rPr lang="ru-RU" sz="2000" dirty="0"/>
              <a:t>4. Географически лучше располагать объект в центральном административном округе Москвы. Можно учесть фактор платных парковок и организовать небольшую парковочную площадку для посетителей кафе.</a:t>
            </a:r>
          </a:p>
        </p:txBody>
      </p:sp>
      <p:sp>
        <p:nvSpPr>
          <p:cNvPr id="4" name="Номер слайда 3">
            <a:extLst>
              <a:ext uri="{FF2B5EF4-FFF2-40B4-BE49-F238E27FC236}">
                <a16:creationId xmlns:a16="http://schemas.microsoft.com/office/drawing/2014/main" id="{3C71BB2B-98ED-40EE-BA18-8B5C8F593834}"/>
              </a:ext>
            </a:extLst>
          </p:cNvPr>
          <p:cNvSpPr>
            <a:spLocks noGrp="1"/>
          </p:cNvSpPr>
          <p:nvPr>
            <p:ph type="sldNum" sz="quarter" idx="12"/>
          </p:nvPr>
        </p:nvSpPr>
        <p:spPr/>
        <p:txBody>
          <a:bodyPr/>
          <a:lstStyle/>
          <a:p>
            <a:fld id="{5CF865F8-1318-46A2-9F4E-9A3B2B2B66D8}" type="slidenum">
              <a:rPr lang="ru-RU" sz="1600" smtClean="0"/>
              <a:t>11</a:t>
            </a:fld>
            <a:endParaRPr lang="ru-RU" dirty="0"/>
          </a:p>
        </p:txBody>
      </p:sp>
    </p:spTree>
    <p:extLst>
      <p:ext uri="{BB962C8B-B14F-4D97-AF65-F5344CB8AC3E}">
        <p14:creationId xmlns:p14="http://schemas.microsoft.com/office/powerpoint/2010/main" val="2888158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A2A365-53B8-4D7A-8EA4-D05276033866}"/>
              </a:ext>
            </a:extLst>
          </p:cNvPr>
          <p:cNvSpPr>
            <a:spLocks noGrp="1"/>
          </p:cNvSpPr>
          <p:nvPr>
            <p:ph type="title"/>
          </p:nvPr>
        </p:nvSpPr>
        <p:spPr/>
        <p:txBody>
          <a:bodyPr/>
          <a:lstStyle/>
          <a:p>
            <a:r>
              <a:rPr lang="ru-RU" dirty="0"/>
              <a:t>Задачи</a:t>
            </a:r>
          </a:p>
        </p:txBody>
      </p:sp>
      <p:sp>
        <p:nvSpPr>
          <p:cNvPr id="3" name="Объект 2">
            <a:extLst>
              <a:ext uri="{FF2B5EF4-FFF2-40B4-BE49-F238E27FC236}">
                <a16:creationId xmlns:a16="http://schemas.microsoft.com/office/drawing/2014/main" id="{0DC6DE88-BA6C-45C4-8616-10D2B9337057}"/>
              </a:ext>
            </a:extLst>
          </p:cNvPr>
          <p:cNvSpPr>
            <a:spLocks noGrp="1"/>
          </p:cNvSpPr>
          <p:nvPr>
            <p:ph idx="1"/>
          </p:nvPr>
        </p:nvSpPr>
        <p:spPr/>
        <p:txBody>
          <a:bodyPr/>
          <a:lstStyle/>
          <a:p>
            <a:pPr marL="0" indent="0">
              <a:buNone/>
            </a:pPr>
            <a:r>
              <a:rPr lang="ru-RU" dirty="0"/>
              <a:t>В Москве планируется открытие кафе, в котором гостей будут обслуживать роботы. </a:t>
            </a:r>
          </a:p>
          <a:p>
            <a:r>
              <a:rPr lang="ru-RU" dirty="0"/>
              <a:t>Необходимо провести исследование рынка заведений общественного питания в Москве</a:t>
            </a:r>
          </a:p>
          <a:p>
            <a:r>
              <a:rPr lang="ru-RU" dirty="0"/>
              <a:t>На основании результатов исследования предоставить рекомендации по характеристикам открываемого объекта</a:t>
            </a:r>
          </a:p>
        </p:txBody>
      </p:sp>
      <p:sp>
        <p:nvSpPr>
          <p:cNvPr id="4" name="Номер слайда 3">
            <a:extLst>
              <a:ext uri="{FF2B5EF4-FFF2-40B4-BE49-F238E27FC236}">
                <a16:creationId xmlns:a16="http://schemas.microsoft.com/office/drawing/2014/main" id="{838D5DCE-B2C1-4428-96F9-6E87B1BCD638}"/>
              </a:ext>
            </a:extLst>
          </p:cNvPr>
          <p:cNvSpPr>
            <a:spLocks noGrp="1"/>
          </p:cNvSpPr>
          <p:nvPr>
            <p:ph type="sldNum" sz="quarter" idx="12"/>
          </p:nvPr>
        </p:nvSpPr>
        <p:spPr/>
        <p:txBody>
          <a:bodyPr/>
          <a:lstStyle/>
          <a:p>
            <a:fld id="{5CF865F8-1318-46A2-9F4E-9A3B2B2B66D8}" type="slidenum">
              <a:rPr lang="ru-RU" sz="1600" smtClean="0"/>
              <a:t>2</a:t>
            </a:fld>
            <a:endParaRPr lang="ru-RU" dirty="0"/>
          </a:p>
        </p:txBody>
      </p:sp>
    </p:spTree>
    <p:extLst>
      <p:ext uri="{BB962C8B-B14F-4D97-AF65-F5344CB8AC3E}">
        <p14:creationId xmlns:p14="http://schemas.microsoft.com/office/powerpoint/2010/main" val="1393099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9BB53C-AE79-446E-9A2E-98837989FD13}"/>
              </a:ext>
            </a:extLst>
          </p:cNvPr>
          <p:cNvSpPr>
            <a:spLocks noGrp="1"/>
          </p:cNvSpPr>
          <p:nvPr>
            <p:ph type="title"/>
          </p:nvPr>
        </p:nvSpPr>
        <p:spPr/>
        <p:txBody>
          <a:bodyPr/>
          <a:lstStyle/>
          <a:p>
            <a:r>
              <a:rPr lang="ru-RU" dirty="0"/>
              <a:t>Ключевые результаты</a:t>
            </a:r>
          </a:p>
        </p:txBody>
      </p:sp>
      <p:sp>
        <p:nvSpPr>
          <p:cNvPr id="3" name="Объект 2">
            <a:extLst>
              <a:ext uri="{FF2B5EF4-FFF2-40B4-BE49-F238E27FC236}">
                <a16:creationId xmlns:a16="http://schemas.microsoft.com/office/drawing/2014/main" id="{E201FB0A-61F1-481A-8222-F5B29C7DF6A9}"/>
              </a:ext>
            </a:extLst>
          </p:cNvPr>
          <p:cNvSpPr>
            <a:spLocks noGrp="1"/>
          </p:cNvSpPr>
          <p:nvPr>
            <p:ph idx="1"/>
          </p:nvPr>
        </p:nvSpPr>
        <p:spPr/>
        <p:txBody>
          <a:bodyPr>
            <a:normAutofit fontScale="92500" lnSpcReduction="20000"/>
          </a:bodyPr>
          <a:lstStyle/>
          <a:p>
            <a:r>
              <a:rPr lang="ru-RU" dirty="0"/>
              <a:t>По сравнению с другими типами заведений в Москве преобладает тип «кафе»</a:t>
            </a:r>
          </a:p>
          <a:p>
            <a:r>
              <a:rPr lang="ru-RU" dirty="0"/>
              <a:t>Более 80% всех заведений являются несетевыми</a:t>
            </a:r>
          </a:p>
          <a:p>
            <a:r>
              <a:rPr lang="ru-RU" dirty="0"/>
              <a:t>Для разных типов заведений отношение количества сетевых и несетевых объектов неоднородно</a:t>
            </a:r>
          </a:p>
          <a:p>
            <a:r>
              <a:rPr lang="ru-RU" dirty="0"/>
              <a:t>Для разных типов заведений среднее число посадочных мест неоднородно</a:t>
            </a:r>
          </a:p>
          <a:p>
            <a:r>
              <a:rPr lang="ru-RU" dirty="0"/>
              <a:t>Для сетевых заведений характерна ситуация с небольшим количеством объектов в сети, но с большим количеством посадочных мест</a:t>
            </a:r>
          </a:p>
          <a:p>
            <a:r>
              <a:rPr lang="ru-RU" dirty="0"/>
              <a:t>Заведения общественного питания сконцентрированы в центральном административном округе, а также в местах большого скопления людей в прочих округах</a:t>
            </a:r>
          </a:p>
          <a:p>
            <a:endParaRPr lang="ru-RU" dirty="0"/>
          </a:p>
        </p:txBody>
      </p:sp>
      <p:sp>
        <p:nvSpPr>
          <p:cNvPr id="4" name="Номер слайда 3">
            <a:extLst>
              <a:ext uri="{FF2B5EF4-FFF2-40B4-BE49-F238E27FC236}">
                <a16:creationId xmlns:a16="http://schemas.microsoft.com/office/drawing/2014/main" id="{F9CED335-7F55-4936-B35F-D3A19E82894B}"/>
              </a:ext>
            </a:extLst>
          </p:cNvPr>
          <p:cNvSpPr>
            <a:spLocks noGrp="1"/>
          </p:cNvSpPr>
          <p:nvPr>
            <p:ph type="sldNum" sz="quarter" idx="12"/>
          </p:nvPr>
        </p:nvSpPr>
        <p:spPr/>
        <p:txBody>
          <a:bodyPr/>
          <a:lstStyle/>
          <a:p>
            <a:fld id="{5CF865F8-1318-46A2-9F4E-9A3B2B2B66D8}" type="slidenum">
              <a:rPr lang="ru-RU" sz="1600" smtClean="0"/>
              <a:t>3</a:t>
            </a:fld>
            <a:endParaRPr lang="ru-RU" sz="1600" dirty="0"/>
          </a:p>
        </p:txBody>
      </p:sp>
    </p:spTree>
    <p:extLst>
      <p:ext uri="{BB962C8B-B14F-4D97-AF65-F5344CB8AC3E}">
        <p14:creationId xmlns:p14="http://schemas.microsoft.com/office/powerpoint/2010/main" val="2310174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Объект 5">
            <a:extLst>
              <a:ext uri="{FF2B5EF4-FFF2-40B4-BE49-F238E27FC236}">
                <a16:creationId xmlns:a16="http://schemas.microsoft.com/office/drawing/2014/main" id="{A1BC8855-97B7-4542-95BB-DE3DF0D1DB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69581"/>
            <a:ext cx="7705227" cy="4953360"/>
          </a:xfrm>
        </p:spPr>
      </p:pic>
      <p:sp>
        <p:nvSpPr>
          <p:cNvPr id="2" name="Заголовок 1">
            <a:extLst>
              <a:ext uri="{FF2B5EF4-FFF2-40B4-BE49-F238E27FC236}">
                <a16:creationId xmlns:a16="http://schemas.microsoft.com/office/drawing/2014/main" id="{48C4BF28-BDDE-4BE9-A703-D3A2E2AEA9AA}"/>
              </a:ext>
            </a:extLst>
          </p:cNvPr>
          <p:cNvSpPr>
            <a:spLocks noGrp="1"/>
          </p:cNvSpPr>
          <p:nvPr>
            <p:ph type="title"/>
          </p:nvPr>
        </p:nvSpPr>
        <p:spPr/>
        <p:txBody>
          <a:bodyPr/>
          <a:lstStyle/>
          <a:p>
            <a:r>
              <a:rPr lang="ru-RU" dirty="0"/>
              <a:t>Типы объектов питания в Москве</a:t>
            </a:r>
          </a:p>
        </p:txBody>
      </p:sp>
      <p:sp>
        <p:nvSpPr>
          <p:cNvPr id="14" name="TextBox 13">
            <a:extLst>
              <a:ext uri="{FF2B5EF4-FFF2-40B4-BE49-F238E27FC236}">
                <a16:creationId xmlns:a16="http://schemas.microsoft.com/office/drawing/2014/main" id="{23E12884-6179-4348-A476-566C3F089BC1}"/>
              </a:ext>
            </a:extLst>
          </p:cNvPr>
          <p:cNvSpPr txBox="1"/>
          <p:nvPr/>
        </p:nvSpPr>
        <p:spPr>
          <a:xfrm>
            <a:off x="7572375" y="1771650"/>
            <a:ext cx="3781425" cy="3693319"/>
          </a:xfrm>
          <a:prstGeom prst="rect">
            <a:avLst/>
          </a:prstGeom>
          <a:noFill/>
        </p:spPr>
        <p:txBody>
          <a:bodyPr wrap="square" rtlCol="0">
            <a:spAutoFit/>
          </a:bodyPr>
          <a:lstStyle/>
          <a:p>
            <a:pPr marL="285750" indent="-285750">
              <a:buFont typeface="Arial" panose="020B0604020202020204" pitchFamily="34" charset="0"/>
              <a:buChar char="•"/>
            </a:pPr>
            <a:r>
              <a:rPr lang="ru-RU" b="1" dirty="0"/>
              <a:t>Преобладающий тип заведений – кафе</a:t>
            </a:r>
          </a:p>
          <a:p>
            <a:endParaRPr lang="ru-RU" b="1" dirty="0"/>
          </a:p>
          <a:p>
            <a:pPr marL="285750" indent="-285750">
              <a:buFont typeface="Arial" panose="020B0604020202020204" pitchFamily="34" charset="0"/>
              <a:buChar char="•"/>
            </a:pPr>
            <a:r>
              <a:rPr lang="ru-RU" dirty="0"/>
              <a:t>Столовые, рестораны и предприятия быстрого обслуживания имеют приблизительно одинаковые доли</a:t>
            </a:r>
          </a:p>
          <a:p>
            <a:endParaRPr lang="ru-RU" dirty="0"/>
          </a:p>
          <a:p>
            <a:pPr marL="285750" indent="-285750">
              <a:buFont typeface="Arial" panose="020B0604020202020204" pitchFamily="34" charset="0"/>
              <a:buChar char="•"/>
            </a:pPr>
            <a:r>
              <a:rPr lang="ru-RU" dirty="0"/>
              <a:t>Остальные виды объектов питания занимают суммарно менее 20% от всего объема данных</a:t>
            </a:r>
          </a:p>
        </p:txBody>
      </p:sp>
      <p:sp>
        <p:nvSpPr>
          <p:cNvPr id="7" name="Номер слайда 6">
            <a:extLst>
              <a:ext uri="{FF2B5EF4-FFF2-40B4-BE49-F238E27FC236}">
                <a16:creationId xmlns:a16="http://schemas.microsoft.com/office/drawing/2014/main" id="{77FC9745-9489-4FCD-9A2B-B6D541A24F04}"/>
              </a:ext>
            </a:extLst>
          </p:cNvPr>
          <p:cNvSpPr>
            <a:spLocks noGrp="1"/>
          </p:cNvSpPr>
          <p:nvPr>
            <p:ph type="sldNum" sz="quarter" idx="12"/>
          </p:nvPr>
        </p:nvSpPr>
        <p:spPr/>
        <p:txBody>
          <a:bodyPr/>
          <a:lstStyle/>
          <a:p>
            <a:fld id="{5CF865F8-1318-46A2-9F4E-9A3B2B2B66D8}" type="slidenum">
              <a:rPr lang="ru-RU" sz="1600" smtClean="0"/>
              <a:t>4</a:t>
            </a:fld>
            <a:endParaRPr lang="ru-RU" dirty="0"/>
          </a:p>
        </p:txBody>
      </p:sp>
    </p:spTree>
    <p:extLst>
      <p:ext uri="{BB962C8B-B14F-4D97-AF65-F5344CB8AC3E}">
        <p14:creationId xmlns:p14="http://schemas.microsoft.com/office/powerpoint/2010/main" val="2489602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75C096-BA9E-4F11-AF5E-25E2149E1F37}"/>
              </a:ext>
            </a:extLst>
          </p:cNvPr>
          <p:cNvSpPr>
            <a:spLocks noGrp="1"/>
          </p:cNvSpPr>
          <p:nvPr>
            <p:ph type="title"/>
          </p:nvPr>
        </p:nvSpPr>
        <p:spPr/>
        <p:txBody>
          <a:bodyPr/>
          <a:lstStyle/>
          <a:p>
            <a:r>
              <a:rPr lang="ru-RU" dirty="0"/>
              <a:t>Тип распространения объектов в Москве</a:t>
            </a:r>
          </a:p>
        </p:txBody>
      </p:sp>
      <p:pic>
        <p:nvPicPr>
          <p:cNvPr id="7" name="Объект 6">
            <a:extLst>
              <a:ext uri="{FF2B5EF4-FFF2-40B4-BE49-F238E27FC236}">
                <a16:creationId xmlns:a16="http://schemas.microsoft.com/office/drawing/2014/main" id="{10C632C1-B235-4D39-8D34-BE171E0BBB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690689"/>
            <a:ext cx="5962288" cy="4133458"/>
          </a:xfrm>
        </p:spPr>
      </p:pic>
      <p:sp>
        <p:nvSpPr>
          <p:cNvPr id="8" name="TextBox 7">
            <a:extLst>
              <a:ext uri="{FF2B5EF4-FFF2-40B4-BE49-F238E27FC236}">
                <a16:creationId xmlns:a16="http://schemas.microsoft.com/office/drawing/2014/main" id="{22B14C61-B536-4A94-968F-908A77FA8C4F}"/>
              </a:ext>
            </a:extLst>
          </p:cNvPr>
          <p:cNvSpPr txBox="1"/>
          <p:nvPr/>
        </p:nvSpPr>
        <p:spPr>
          <a:xfrm>
            <a:off x="6657975" y="1990725"/>
            <a:ext cx="5000625" cy="1477328"/>
          </a:xfrm>
          <a:prstGeom prst="rect">
            <a:avLst/>
          </a:prstGeom>
          <a:noFill/>
        </p:spPr>
        <p:txBody>
          <a:bodyPr wrap="square" rtlCol="0">
            <a:spAutoFit/>
          </a:bodyPr>
          <a:lstStyle/>
          <a:p>
            <a:pPr marL="285750" indent="-285750">
              <a:buFont typeface="Arial" panose="020B0604020202020204" pitchFamily="34" charset="0"/>
              <a:buChar char="•"/>
            </a:pPr>
            <a:r>
              <a:rPr lang="ru-RU" b="1" dirty="0"/>
              <a:t>В Москве преобладают несетевые заведения общественного питания. </a:t>
            </a:r>
          </a:p>
          <a:p>
            <a:pPr marL="285750" indent="-285750">
              <a:buFont typeface="Arial" panose="020B0604020202020204" pitchFamily="34" charset="0"/>
              <a:buChar char="•"/>
            </a:pPr>
            <a:endParaRPr lang="ru-RU" dirty="0"/>
          </a:p>
          <a:p>
            <a:pPr marL="285750" indent="-285750">
              <a:buFont typeface="Arial" panose="020B0604020202020204" pitchFamily="34" charset="0"/>
              <a:buChar char="•"/>
            </a:pPr>
            <a:r>
              <a:rPr lang="ru-RU" dirty="0"/>
              <a:t>Сетевые объекты составляют менее 20% от общего числа заведений </a:t>
            </a:r>
          </a:p>
        </p:txBody>
      </p:sp>
      <p:sp>
        <p:nvSpPr>
          <p:cNvPr id="3" name="Номер слайда 2">
            <a:extLst>
              <a:ext uri="{FF2B5EF4-FFF2-40B4-BE49-F238E27FC236}">
                <a16:creationId xmlns:a16="http://schemas.microsoft.com/office/drawing/2014/main" id="{DB341E48-BCCF-4957-A8FF-EEB359798F3A}"/>
              </a:ext>
            </a:extLst>
          </p:cNvPr>
          <p:cNvSpPr>
            <a:spLocks noGrp="1"/>
          </p:cNvSpPr>
          <p:nvPr>
            <p:ph type="sldNum" sz="quarter" idx="12"/>
          </p:nvPr>
        </p:nvSpPr>
        <p:spPr/>
        <p:txBody>
          <a:bodyPr/>
          <a:lstStyle/>
          <a:p>
            <a:fld id="{5CF865F8-1318-46A2-9F4E-9A3B2B2B66D8}" type="slidenum">
              <a:rPr lang="ru-RU" sz="1600" smtClean="0"/>
              <a:t>5</a:t>
            </a:fld>
            <a:endParaRPr lang="ru-RU" sz="1600" dirty="0"/>
          </a:p>
        </p:txBody>
      </p:sp>
    </p:spTree>
    <p:extLst>
      <p:ext uri="{BB962C8B-B14F-4D97-AF65-F5344CB8AC3E}">
        <p14:creationId xmlns:p14="http://schemas.microsoft.com/office/powerpoint/2010/main" val="2275259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AF8000-0960-483E-BA61-9104EC6EBC69}"/>
              </a:ext>
            </a:extLst>
          </p:cNvPr>
          <p:cNvSpPr>
            <a:spLocks noGrp="1"/>
          </p:cNvSpPr>
          <p:nvPr>
            <p:ph type="title"/>
          </p:nvPr>
        </p:nvSpPr>
        <p:spPr/>
        <p:txBody>
          <a:bodyPr/>
          <a:lstStyle/>
          <a:p>
            <a:r>
              <a:rPr lang="ru-RU" dirty="0"/>
              <a:t>Тип распространения для разных видов заведений</a:t>
            </a:r>
          </a:p>
        </p:txBody>
      </p:sp>
      <p:pic>
        <p:nvPicPr>
          <p:cNvPr id="5" name="Объект 4">
            <a:extLst>
              <a:ext uri="{FF2B5EF4-FFF2-40B4-BE49-F238E27FC236}">
                <a16:creationId xmlns:a16="http://schemas.microsoft.com/office/drawing/2014/main" id="{B3FB30E5-D2DC-4B9F-A4D5-71B92A428A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564" y="1787524"/>
            <a:ext cx="7707982" cy="5070475"/>
          </a:xfrm>
        </p:spPr>
      </p:pic>
      <p:sp>
        <p:nvSpPr>
          <p:cNvPr id="6" name="TextBox 5">
            <a:extLst>
              <a:ext uri="{FF2B5EF4-FFF2-40B4-BE49-F238E27FC236}">
                <a16:creationId xmlns:a16="http://schemas.microsoft.com/office/drawing/2014/main" id="{10617757-909E-4AA0-8A79-81048503B810}"/>
              </a:ext>
            </a:extLst>
          </p:cNvPr>
          <p:cNvSpPr txBox="1"/>
          <p:nvPr/>
        </p:nvSpPr>
        <p:spPr>
          <a:xfrm>
            <a:off x="7915275" y="2038350"/>
            <a:ext cx="3943350" cy="3416320"/>
          </a:xfrm>
          <a:prstGeom prst="rect">
            <a:avLst/>
          </a:prstGeom>
          <a:noFill/>
        </p:spPr>
        <p:txBody>
          <a:bodyPr wrap="square" rtlCol="0">
            <a:spAutoFit/>
          </a:bodyPr>
          <a:lstStyle/>
          <a:p>
            <a:pPr marL="285750" indent="-285750">
              <a:buFont typeface="Arial" panose="020B0604020202020204" pitchFamily="34" charset="0"/>
              <a:buChar char="•"/>
            </a:pPr>
            <a:r>
              <a:rPr lang="ru-RU" b="1" dirty="0"/>
              <a:t>В Москве для разных видов заведение неоднородно соотношение сетевых и несетевых объектов</a:t>
            </a:r>
          </a:p>
          <a:p>
            <a:pPr marL="285750" indent="-285750">
              <a:buFont typeface="Arial" panose="020B0604020202020204" pitchFamily="34" charset="0"/>
              <a:buChar char="•"/>
            </a:pPr>
            <a:endParaRPr lang="ru-RU" dirty="0"/>
          </a:p>
          <a:p>
            <a:pPr marL="285750" indent="-285750">
              <a:buFont typeface="Arial" panose="020B0604020202020204" pitchFamily="34" charset="0"/>
              <a:buChar char="•"/>
            </a:pPr>
            <a:r>
              <a:rPr lang="ru-RU" dirty="0"/>
              <a:t>Самый высокий процент сетевых заведений у ресторанов быстрого обслуживания</a:t>
            </a:r>
          </a:p>
          <a:p>
            <a:pPr marL="285750" indent="-285750">
              <a:buFont typeface="Arial" panose="020B0604020202020204" pitchFamily="34" charset="0"/>
              <a:buChar char="•"/>
            </a:pPr>
            <a:endParaRPr lang="ru-RU" dirty="0"/>
          </a:p>
          <a:p>
            <a:pPr marL="285750" indent="-285750">
              <a:buFont typeface="Arial" panose="020B0604020202020204" pitchFamily="34" charset="0"/>
              <a:buChar char="•"/>
            </a:pPr>
            <a:r>
              <a:rPr lang="ru-RU" dirty="0"/>
              <a:t>Самый низкий процент сетевых заведений у столовых</a:t>
            </a:r>
          </a:p>
          <a:p>
            <a:pPr marL="285750" indent="-285750">
              <a:buFont typeface="Arial" panose="020B0604020202020204" pitchFamily="34" charset="0"/>
              <a:buChar char="•"/>
            </a:pPr>
            <a:endParaRPr lang="ru-RU" dirty="0"/>
          </a:p>
        </p:txBody>
      </p:sp>
      <p:sp>
        <p:nvSpPr>
          <p:cNvPr id="3" name="Номер слайда 2">
            <a:extLst>
              <a:ext uri="{FF2B5EF4-FFF2-40B4-BE49-F238E27FC236}">
                <a16:creationId xmlns:a16="http://schemas.microsoft.com/office/drawing/2014/main" id="{E1BAD168-588F-45B9-9252-814D0728BFB2}"/>
              </a:ext>
            </a:extLst>
          </p:cNvPr>
          <p:cNvSpPr>
            <a:spLocks noGrp="1"/>
          </p:cNvSpPr>
          <p:nvPr>
            <p:ph type="sldNum" sz="quarter" idx="12"/>
          </p:nvPr>
        </p:nvSpPr>
        <p:spPr/>
        <p:txBody>
          <a:bodyPr/>
          <a:lstStyle/>
          <a:p>
            <a:fld id="{5CF865F8-1318-46A2-9F4E-9A3B2B2B66D8}" type="slidenum">
              <a:rPr lang="ru-RU" sz="1600" smtClean="0"/>
              <a:t>6</a:t>
            </a:fld>
            <a:endParaRPr lang="ru-RU" dirty="0"/>
          </a:p>
        </p:txBody>
      </p:sp>
    </p:spTree>
    <p:extLst>
      <p:ext uri="{BB962C8B-B14F-4D97-AF65-F5344CB8AC3E}">
        <p14:creationId xmlns:p14="http://schemas.microsoft.com/office/powerpoint/2010/main" val="2597426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12CEE5-B42B-4205-8569-689CDAD594B4}"/>
              </a:ext>
            </a:extLst>
          </p:cNvPr>
          <p:cNvSpPr>
            <a:spLocks noGrp="1"/>
          </p:cNvSpPr>
          <p:nvPr>
            <p:ph type="title"/>
          </p:nvPr>
        </p:nvSpPr>
        <p:spPr/>
        <p:txBody>
          <a:bodyPr/>
          <a:lstStyle/>
          <a:p>
            <a:r>
              <a:rPr lang="ru-RU" dirty="0"/>
              <a:t>Количество посадочных мест</a:t>
            </a:r>
          </a:p>
        </p:txBody>
      </p:sp>
      <p:pic>
        <p:nvPicPr>
          <p:cNvPr id="5" name="Объект 4">
            <a:extLst>
              <a:ext uri="{FF2B5EF4-FFF2-40B4-BE49-F238E27FC236}">
                <a16:creationId xmlns:a16="http://schemas.microsoft.com/office/drawing/2014/main" id="{BE51B33F-BFC0-4983-B9FD-9F1FEE7C03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356" y="1690687"/>
            <a:ext cx="7784366" cy="4802187"/>
          </a:xfrm>
        </p:spPr>
      </p:pic>
      <p:sp>
        <p:nvSpPr>
          <p:cNvPr id="6" name="TextBox 5">
            <a:extLst>
              <a:ext uri="{FF2B5EF4-FFF2-40B4-BE49-F238E27FC236}">
                <a16:creationId xmlns:a16="http://schemas.microsoft.com/office/drawing/2014/main" id="{2C30BBC7-B5AC-4246-8674-5B5DF823D326}"/>
              </a:ext>
            </a:extLst>
          </p:cNvPr>
          <p:cNvSpPr txBox="1"/>
          <p:nvPr/>
        </p:nvSpPr>
        <p:spPr>
          <a:xfrm>
            <a:off x="8210550" y="1981200"/>
            <a:ext cx="3752850" cy="2585323"/>
          </a:xfrm>
          <a:prstGeom prst="rect">
            <a:avLst/>
          </a:prstGeom>
          <a:noFill/>
        </p:spPr>
        <p:txBody>
          <a:bodyPr wrap="square" rtlCol="0">
            <a:spAutoFit/>
          </a:bodyPr>
          <a:lstStyle/>
          <a:p>
            <a:pPr marL="285750" indent="-285750">
              <a:buFont typeface="Arial" panose="020B0604020202020204" pitchFamily="34" charset="0"/>
              <a:buChar char="•"/>
            </a:pPr>
            <a:r>
              <a:rPr lang="ru-RU" b="1" dirty="0"/>
              <a:t>В целом по Москве количество посадочных мест в зависимости от типа заведения распределено неоднородно</a:t>
            </a:r>
          </a:p>
          <a:p>
            <a:pPr marL="285750" indent="-285750">
              <a:buFont typeface="Arial" panose="020B0604020202020204" pitchFamily="34" charset="0"/>
              <a:buChar char="•"/>
            </a:pPr>
            <a:endParaRPr lang="ru-RU" dirty="0"/>
          </a:p>
          <a:p>
            <a:pPr marL="285750" indent="-285750">
              <a:buFont typeface="Arial" panose="020B0604020202020204" pitchFamily="34" charset="0"/>
              <a:buChar char="•"/>
            </a:pPr>
            <a:r>
              <a:rPr lang="ru-RU" dirty="0"/>
              <a:t>Для каждого типа заведения среднее количество посадочных мест у несетевых объектов выше, чем у сетевых</a:t>
            </a:r>
          </a:p>
        </p:txBody>
      </p:sp>
      <p:sp>
        <p:nvSpPr>
          <p:cNvPr id="3" name="Номер слайда 2">
            <a:extLst>
              <a:ext uri="{FF2B5EF4-FFF2-40B4-BE49-F238E27FC236}">
                <a16:creationId xmlns:a16="http://schemas.microsoft.com/office/drawing/2014/main" id="{C5ECD068-A7B3-4767-90F2-608889CC8FA1}"/>
              </a:ext>
            </a:extLst>
          </p:cNvPr>
          <p:cNvSpPr>
            <a:spLocks noGrp="1"/>
          </p:cNvSpPr>
          <p:nvPr>
            <p:ph type="sldNum" sz="quarter" idx="12"/>
          </p:nvPr>
        </p:nvSpPr>
        <p:spPr/>
        <p:txBody>
          <a:bodyPr/>
          <a:lstStyle/>
          <a:p>
            <a:fld id="{5CF865F8-1318-46A2-9F4E-9A3B2B2B66D8}" type="slidenum">
              <a:rPr lang="ru-RU" sz="1600" smtClean="0"/>
              <a:t>7</a:t>
            </a:fld>
            <a:endParaRPr lang="ru-RU" sz="1600" dirty="0"/>
          </a:p>
        </p:txBody>
      </p:sp>
    </p:spTree>
    <p:extLst>
      <p:ext uri="{BB962C8B-B14F-4D97-AF65-F5344CB8AC3E}">
        <p14:creationId xmlns:p14="http://schemas.microsoft.com/office/powerpoint/2010/main" val="3819272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E533C86-64E1-4BA9-96C5-26182C9026CD}"/>
              </a:ext>
            </a:extLst>
          </p:cNvPr>
          <p:cNvSpPr>
            <a:spLocks noGrp="1"/>
          </p:cNvSpPr>
          <p:nvPr>
            <p:ph type="title"/>
          </p:nvPr>
        </p:nvSpPr>
        <p:spPr/>
        <p:txBody>
          <a:bodyPr/>
          <a:lstStyle/>
          <a:p>
            <a:r>
              <a:rPr lang="ru-RU" dirty="0"/>
              <a:t>Количество посадочных мест в сетевых заведениях</a:t>
            </a:r>
          </a:p>
        </p:txBody>
      </p:sp>
      <p:pic>
        <p:nvPicPr>
          <p:cNvPr id="5" name="Объект 4">
            <a:extLst>
              <a:ext uri="{FF2B5EF4-FFF2-40B4-BE49-F238E27FC236}">
                <a16:creationId xmlns:a16="http://schemas.microsoft.com/office/drawing/2014/main" id="{C2005ACA-33B8-46EA-8960-70D1DB27EC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97466"/>
            <a:ext cx="5600700" cy="3689561"/>
          </a:xfrm>
        </p:spPr>
      </p:pic>
      <p:sp>
        <p:nvSpPr>
          <p:cNvPr id="6" name="TextBox 5">
            <a:extLst>
              <a:ext uri="{FF2B5EF4-FFF2-40B4-BE49-F238E27FC236}">
                <a16:creationId xmlns:a16="http://schemas.microsoft.com/office/drawing/2014/main" id="{48345E52-EDD8-4A49-A9F1-F497DFB037A8}"/>
              </a:ext>
            </a:extLst>
          </p:cNvPr>
          <p:cNvSpPr txBox="1"/>
          <p:nvPr/>
        </p:nvSpPr>
        <p:spPr>
          <a:xfrm>
            <a:off x="838200" y="5648748"/>
            <a:ext cx="5600699" cy="1200329"/>
          </a:xfrm>
          <a:prstGeom prst="rect">
            <a:avLst/>
          </a:prstGeom>
          <a:noFill/>
        </p:spPr>
        <p:txBody>
          <a:bodyPr wrap="square" rtlCol="0">
            <a:spAutoFit/>
          </a:bodyPr>
          <a:lstStyle/>
          <a:p>
            <a:r>
              <a:rPr lang="ru-RU" b="1" dirty="0"/>
              <a:t>++</a:t>
            </a:r>
            <a:r>
              <a:rPr lang="ru-RU" dirty="0"/>
              <a:t> - </a:t>
            </a:r>
            <a:r>
              <a:rPr lang="ru-RU" i="1" dirty="0"/>
              <a:t>много объектов в сети, много посадочных мест</a:t>
            </a:r>
          </a:p>
          <a:p>
            <a:r>
              <a:rPr lang="ru-RU" b="1" dirty="0"/>
              <a:t>+-</a:t>
            </a:r>
            <a:r>
              <a:rPr lang="ru-RU" dirty="0"/>
              <a:t> - </a:t>
            </a:r>
            <a:r>
              <a:rPr lang="ru-RU" i="1" dirty="0"/>
              <a:t>много объектов в сети, мало посадочных мест</a:t>
            </a:r>
          </a:p>
          <a:p>
            <a:r>
              <a:rPr lang="ru-RU" b="1" dirty="0"/>
              <a:t>-+</a:t>
            </a:r>
            <a:r>
              <a:rPr lang="ru-RU" dirty="0"/>
              <a:t> - </a:t>
            </a:r>
            <a:r>
              <a:rPr lang="ru-RU" i="1" dirty="0"/>
              <a:t>мало объектов в сети, много посадочных мест</a:t>
            </a:r>
          </a:p>
          <a:p>
            <a:r>
              <a:rPr lang="ru-RU" b="1" dirty="0"/>
              <a:t>--</a:t>
            </a:r>
            <a:r>
              <a:rPr lang="ru-RU" dirty="0"/>
              <a:t> - </a:t>
            </a:r>
            <a:r>
              <a:rPr lang="ru-RU" i="1" dirty="0"/>
              <a:t>мало объектов в сети, мало посадочных мест</a:t>
            </a:r>
          </a:p>
        </p:txBody>
      </p:sp>
      <p:sp>
        <p:nvSpPr>
          <p:cNvPr id="7" name="TextBox 6">
            <a:extLst>
              <a:ext uri="{FF2B5EF4-FFF2-40B4-BE49-F238E27FC236}">
                <a16:creationId xmlns:a16="http://schemas.microsoft.com/office/drawing/2014/main" id="{7ECB2D2C-F6EE-404A-8128-5A096559A8BA}"/>
              </a:ext>
            </a:extLst>
          </p:cNvPr>
          <p:cNvSpPr txBox="1"/>
          <p:nvPr/>
        </p:nvSpPr>
        <p:spPr>
          <a:xfrm>
            <a:off x="6924675" y="2219325"/>
            <a:ext cx="4657725" cy="2585323"/>
          </a:xfrm>
          <a:prstGeom prst="rect">
            <a:avLst/>
          </a:prstGeom>
          <a:noFill/>
        </p:spPr>
        <p:txBody>
          <a:bodyPr wrap="square" rtlCol="0">
            <a:spAutoFit/>
          </a:bodyPr>
          <a:lstStyle/>
          <a:p>
            <a:pPr marL="285750" indent="-285750">
              <a:buFont typeface="Arial" panose="020B0604020202020204" pitchFamily="34" charset="0"/>
              <a:buChar char="•"/>
            </a:pPr>
            <a:r>
              <a:rPr lang="ru-RU" b="1" dirty="0"/>
              <a:t>Для сетевых заведений характерна ситуация с небольшим количеством объектов в сети, но с большим количеством посадочных мест</a:t>
            </a:r>
          </a:p>
          <a:p>
            <a:pPr marL="285750" indent="-285750">
              <a:buFont typeface="Arial" panose="020B0604020202020204" pitchFamily="34" charset="0"/>
              <a:buChar char="•"/>
            </a:pPr>
            <a:endParaRPr lang="ru-RU" dirty="0"/>
          </a:p>
          <a:p>
            <a:pPr marL="285750" indent="-285750">
              <a:buFont typeface="Arial" panose="020B0604020202020204" pitchFamily="34" charset="0"/>
              <a:buChar char="•"/>
            </a:pPr>
            <a:r>
              <a:rPr lang="ru-RU" dirty="0"/>
              <a:t>В разрезе отдельно взятой задачи и изменении порога много/мало, результаты могут изменяться в сторону одной из категорий</a:t>
            </a:r>
          </a:p>
        </p:txBody>
      </p:sp>
      <p:sp>
        <p:nvSpPr>
          <p:cNvPr id="3" name="Номер слайда 2">
            <a:extLst>
              <a:ext uri="{FF2B5EF4-FFF2-40B4-BE49-F238E27FC236}">
                <a16:creationId xmlns:a16="http://schemas.microsoft.com/office/drawing/2014/main" id="{1FBD2E7B-268B-4C87-845C-2157A843549C}"/>
              </a:ext>
            </a:extLst>
          </p:cNvPr>
          <p:cNvSpPr>
            <a:spLocks noGrp="1"/>
          </p:cNvSpPr>
          <p:nvPr>
            <p:ph type="sldNum" sz="quarter" idx="12"/>
          </p:nvPr>
        </p:nvSpPr>
        <p:spPr/>
        <p:txBody>
          <a:bodyPr/>
          <a:lstStyle/>
          <a:p>
            <a:fld id="{5CF865F8-1318-46A2-9F4E-9A3B2B2B66D8}" type="slidenum">
              <a:rPr lang="ru-RU" sz="1600" smtClean="0"/>
              <a:t>8</a:t>
            </a:fld>
            <a:endParaRPr lang="ru-RU" sz="1600" dirty="0"/>
          </a:p>
        </p:txBody>
      </p:sp>
    </p:spTree>
    <p:extLst>
      <p:ext uri="{BB962C8B-B14F-4D97-AF65-F5344CB8AC3E}">
        <p14:creationId xmlns:p14="http://schemas.microsoft.com/office/powerpoint/2010/main" val="1977443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46C71E-A0C1-4610-9F9D-2509EBA7F4D6}"/>
              </a:ext>
            </a:extLst>
          </p:cNvPr>
          <p:cNvSpPr>
            <a:spLocks noGrp="1"/>
          </p:cNvSpPr>
          <p:nvPr>
            <p:ph type="title"/>
          </p:nvPr>
        </p:nvSpPr>
        <p:spPr/>
        <p:txBody>
          <a:bodyPr/>
          <a:lstStyle/>
          <a:p>
            <a:r>
              <a:rPr lang="ru-RU" dirty="0"/>
              <a:t>География объектов питания</a:t>
            </a:r>
          </a:p>
        </p:txBody>
      </p:sp>
      <p:pic>
        <p:nvPicPr>
          <p:cNvPr id="1026" name="Picture 2">
            <a:extLst>
              <a:ext uri="{FF2B5EF4-FFF2-40B4-BE49-F238E27FC236}">
                <a16:creationId xmlns:a16="http://schemas.microsoft.com/office/drawing/2014/main" id="{58767D65-65CF-4699-B870-D72518FF17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5682" y="1690687"/>
            <a:ext cx="4445918" cy="49594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521CB27-1F02-4E10-9321-50F410810A2C}"/>
              </a:ext>
            </a:extLst>
          </p:cNvPr>
          <p:cNvSpPr txBox="1"/>
          <p:nvPr/>
        </p:nvSpPr>
        <p:spPr>
          <a:xfrm>
            <a:off x="6581775" y="1847850"/>
            <a:ext cx="4314825" cy="4524315"/>
          </a:xfrm>
          <a:prstGeom prst="rect">
            <a:avLst/>
          </a:prstGeom>
          <a:noFill/>
        </p:spPr>
        <p:txBody>
          <a:bodyPr wrap="square" rtlCol="0">
            <a:spAutoFit/>
          </a:bodyPr>
          <a:lstStyle/>
          <a:p>
            <a:pPr marL="285750" indent="-285750">
              <a:buFont typeface="Arial" panose="020B0604020202020204" pitchFamily="34" charset="0"/>
              <a:buChar char="•"/>
            </a:pPr>
            <a:r>
              <a:rPr lang="ru-RU" dirty="0"/>
              <a:t>Улицы с большим количеством объектов питания являются протяженными и проходят через несколько округов и районов Москвы</a:t>
            </a:r>
          </a:p>
          <a:p>
            <a:endParaRPr lang="ru-RU" dirty="0"/>
          </a:p>
          <a:p>
            <a:pPr marL="285750" indent="-285750">
              <a:buFont typeface="Arial" panose="020B0604020202020204" pitchFamily="34" charset="0"/>
              <a:buChar char="•"/>
            </a:pPr>
            <a:r>
              <a:rPr lang="ru-RU" dirty="0"/>
              <a:t>На 543 улицах расположено всего по 1 объекту, эти улицы в большинстве располагаются в центральном административном округе</a:t>
            </a:r>
          </a:p>
          <a:p>
            <a:endParaRPr lang="ru-RU" dirty="0"/>
          </a:p>
          <a:p>
            <a:pPr marL="285750" indent="-285750">
              <a:buFont typeface="Arial" panose="020B0604020202020204" pitchFamily="34" charset="0"/>
              <a:buChar char="•"/>
            </a:pPr>
            <a:r>
              <a:rPr lang="ru-RU" dirty="0"/>
              <a:t>Также центрами скопления объектов питания являются популярные места для посещения в прочих округах, в частности, на таких улицах очень высокая плотность объектов</a:t>
            </a:r>
          </a:p>
          <a:p>
            <a:pPr marL="285750" indent="-285750">
              <a:buFont typeface="Arial" panose="020B0604020202020204" pitchFamily="34" charset="0"/>
              <a:buChar char="•"/>
            </a:pPr>
            <a:endParaRPr lang="ru-RU" dirty="0"/>
          </a:p>
        </p:txBody>
      </p:sp>
      <p:sp>
        <p:nvSpPr>
          <p:cNvPr id="3" name="Номер слайда 2">
            <a:extLst>
              <a:ext uri="{FF2B5EF4-FFF2-40B4-BE49-F238E27FC236}">
                <a16:creationId xmlns:a16="http://schemas.microsoft.com/office/drawing/2014/main" id="{6C84A6C6-7B1A-457E-A3F7-765A10EEE55C}"/>
              </a:ext>
            </a:extLst>
          </p:cNvPr>
          <p:cNvSpPr>
            <a:spLocks noGrp="1"/>
          </p:cNvSpPr>
          <p:nvPr>
            <p:ph type="sldNum" sz="quarter" idx="12"/>
          </p:nvPr>
        </p:nvSpPr>
        <p:spPr/>
        <p:txBody>
          <a:bodyPr/>
          <a:lstStyle/>
          <a:p>
            <a:fld id="{5CF865F8-1318-46A2-9F4E-9A3B2B2B66D8}" type="slidenum">
              <a:rPr lang="ru-RU" sz="1600" smtClean="0"/>
              <a:t>9</a:t>
            </a:fld>
            <a:endParaRPr lang="ru-RU" sz="1600" dirty="0"/>
          </a:p>
        </p:txBody>
      </p:sp>
    </p:spTree>
    <p:extLst>
      <p:ext uri="{BB962C8B-B14F-4D97-AF65-F5344CB8AC3E}">
        <p14:creationId xmlns:p14="http://schemas.microsoft.com/office/powerpoint/2010/main" val="394329344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618</Words>
  <Application>Microsoft Office PowerPoint</Application>
  <PresentationFormat>Широкоэкранный</PresentationFormat>
  <Paragraphs>70</Paragraphs>
  <Slides>11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11</vt:i4>
      </vt:variant>
    </vt:vector>
  </HeadingPairs>
  <TitlesOfParts>
    <vt:vector size="15" baseType="lpstr">
      <vt:lpstr>Arial</vt:lpstr>
      <vt:lpstr>Calibri</vt:lpstr>
      <vt:lpstr>Calibri Light</vt:lpstr>
      <vt:lpstr>Тема Office</vt:lpstr>
      <vt:lpstr>Исследование рынка заведений общественного питания в Москве</vt:lpstr>
      <vt:lpstr>Задачи</vt:lpstr>
      <vt:lpstr>Ключевые результаты</vt:lpstr>
      <vt:lpstr>Типы объектов питания в Москве</vt:lpstr>
      <vt:lpstr>Тип распространения объектов в Москве</vt:lpstr>
      <vt:lpstr>Тип распространения для разных видов заведений</vt:lpstr>
      <vt:lpstr>Количество посадочных мест</vt:lpstr>
      <vt:lpstr>Количество посадочных мест в сетевых заведениях</vt:lpstr>
      <vt:lpstr>География объектов питания</vt:lpstr>
      <vt:lpstr>Заведения на улицах с большим числом объектов питания</vt:lpstr>
      <vt:lpstr>Рекомендации по открытию объекта общественного питания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Исследование рынка заведений общественного питания в Москве</dc:title>
  <dc:creator>Artyom Fominov</dc:creator>
  <cp:lastModifiedBy>Artyom Fominov</cp:lastModifiedBy>
  <cp:revision>3</cp:revision>
  <dcterms:created xsi:type="dcterms:W3CDTF">2021-12-28T11:07:07Z</dcterms:created>
  <dcterms:modified xsi:type="dcterms:W3CDTF">2021-12-29T12:02:02Z</dcterms:modified>
</cp:coreProperties>
</file>