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Saira" panose="020B0604020202020204" charset="0"/>
      <p:regular r:id="rId13"/>
    </p:embeddedFont>
    <p:embeddedFont>
      <p:font typeface="Saira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4.svg"/><Relationship Id="rId2" Type="http://schemas.openxmlformats.org/officeDocument/2006/relationships/image" Target="../media/image10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55385" y="1028700"/>
            <a:ext cx="7003915" cy="8229600"/>
          </a:xfrm>
          <a:custGeom>
            <a:avLst/>
            <a:gdLst/>
            <a:ahLst/>
            <a:cxnLst/>
            <a:rect l="l" t="t" r="r" b="b"/>
            <a:pathLst>
              <a:path w="7003915" h="8229600">
                <a:moveTo>
                  <a:pt x="0" y="0"/>
                </a:moveTo>
                <a:lnTo>
                  <a:pt x="7003915" y="0"/>
                </a:lnTo>
                <a:lnTo>
                  <a:pt x="700391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219200"/>
            <a:ext cx="5041596" cy="465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20"/>
              </a:lnSpc>
              <a:spcBef>
                <a:spcPct val="0"/>
              </a:spcBef>
            </a:pPr>
            <a:r>
              <a:rPr lang="en-US" sz="4352" b="1">
                <a:solidFill>
                  <a:srgbClr val="091E69"/>
                </a:solidFill>
                <a:latin typeface="Saira Bold"/>
                <a:ea typeface="Saira Bold"/>
                <a:cs typeface="Saira Bold"/>
                <a:sym typeface="Saira Bold"/>
              </a:rPr>
              <a:t>Aafreen Moyal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116125"/>
            <a:ext cx="6947524" cy="2685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30"/>
              </a:lnSpc>
            </a:pPr>
            <a:r>
              <a:rPr lang="en-US" sz="10330" b="1">
                <a:solidFill>
                  <a:srgbClr val="091E69"/>
                </a:solidFill>
                <a:latin typeface="Saira Bold"/>
                <a:ea typeface="Saira Bold"/>
                <a:cs typeface="Saira Bold"/>
                <a:sym typeface="Saira Bold"/>
              </a:rPr>
              <a:t>SALES INSIGHTS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951403"/>
            <a:ext cx="7343380" cy="940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35"/>
              </a:lnSpc>
              <a:spcBef>
                <a:spcPct val="0"/>
              </a:spcBef>
            </a:pPr>
            <a:r>
              <a:rPr lang="en-US" sz="7035">
                <a:solidFill>
                  <a:srgbClr val="031040"/>
                </a:solidFill>
                <a:latin typeface="Saira"/>
                <a:ea typeface="Saira"/>
                <a:cs typeface="Saira"/>
                <a:sym typeface="Saira"/>
              </a:rPr>
              <a:t>To increase Profit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8897647"/>
            <a:ext cx="1418768" cy="360653"/>
            <a:chOff x="0" y="0"/>
            <a:chExt cx="1891690" cy="480871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160492" cy="480871"/>
              <a:chOff x="0" y="0"/>
              <a:chExt cx="980772" cy="406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980772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980772" h="406400">
                    <a:moveTo>
                      <a:pt x="777572" y="0"/>
                    </a:moveTo>
                    <a:cubicBezTo>
                      <a:pt x="889796" y="0"/>
                      <a:pt x="980772" y="90976"/>
                      <a:pt x="980772" y="203200"/>
                    </a:cubicBezTo>
                    <a:cubicBezTo>
                      <a:pt x="980772" y="315424"/>
                      <a:pt x="889796" y="406400"/>
                      <a:pt x="777572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3104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28575"/>
                <a:ext cx="980772" cy="434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59"/>
                  </a:lnSpc>
                </a:pPr>
                <a:endParaRPr/>
              </a:p>
            </p:txBody>
          </p:sp>
        </p:grpSp>
        <p:sp>
          <p:nvSpPr>
            <p:cNvPr id="10" name="Freeform 10"/>
            <p:cNvSpPr/>
            <p:nvPr/>
          </p:nvSpPr>
          <p:spPr>
            <a:xfrm>
              <a:off x="452714" y="49771"/>
              <a:ext cx="255064" cy="381329"/>
            </a:xfrm>
            <a:custGeom>
              <a:avLst/>
              <a:gdLst/>
              <a:ahLst/>
              <a:cxnLst/>
              <a:rect l="l" t="t" r="r" b="b"/>
              <a:pathLst>
                <a:path w="255064" h="381329">
                  <a:moveTo>
                    <a:pt x="0" y="0"/>
                  </a:moveTo>
                  <a:lnTo>
                    <a:pt x="255064" y="0"/>
                  </a:lnTo>
                  <a:lnTo>
                    <a:pt x="255064" y="381329"/>
                  </a:lnTo>
                  <a:lnTo>
                    <a:pt x="0" y="381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409487" y="107548"/>
              <a:ext cx="482203" cy="3515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2189">
                  <a:solidFill>
                    <a:srgbClr val="031040"/>
                  </a:solidFill>
                  <a:latin typeface="Saira"/>
                  <a:ea typeface="Saira"/>
                  <a:cs typeface="Saira"/>
                  <a:sym typeface="Saira"/>
                </a:rPr>
                <a:t>01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773E6B-B7B1-E618-ABB5-EACEF95C9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28561" y="2418053"/>
            <a:ext cx="10159439" cy="7868947"/>
          </a:xfrm>
          <a:custGeom>
            <a:avLst/>
            <a:gdLst/>
            <a:ahLst/>
            <a:cxnLst/>
            <a:rect l="l" t="t" r="r" b="b"/>
            <a:pathLst>
              <a:path w="10159439" h="7868947">
                <a:moveTo>
                  <a:pt x="0" y="0"/>
                </a:moveTo>
                <a:lnTo>
                  <a:pt x="10159439" y="0"/>
                </a:lnTo>
                <a:lnTo>
                  <a:pt x="10159439" y="7868947"/>
                </a:lnTo>
                <a:lnTo>
                  <a:pt x="0" y="7868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899069" y="3715899"/>
            <a:ext cx="5327318" cy="93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1">
                <a:solidFill>
                  <a:srgbClr val="091E69"/>
                </a:solidFill>
                <a:latin typeface="Saira Bold"/>
                <a:ea typeface="Saira Bold"/>
                <a:cs typeface="Saira Bold"/>
                <a:sym typeface="Saira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8234140" cy="7186158"/>
          </a:xfrm>
          <a:custGeom>
            <a:avLst/>
            <a:gdLst/>
            <a:ahLst/>
            <a:cxnLst/>
            <a:rect l="l" t="t" r="r" b="b"/>
            <a:pathLst>
              <a:path w="8234140" h="7186158">
                <a:moveTo>
                  <a:pt x="0" y="0"/>
                </a:moveTo>
                <a:lnTo>
                  <a:pt x="8234140" y="0"/>
                </a:lnTo>
                <a:lnTo>
                  <a:pt x="8234140" y="7186158"/>
                </a:lnTo>
                <a:lnTo>
                  <a:pt x="0" y="7186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9708142" y="1162050"/>
            <a:ext cx="6636800" cy="930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1">
                <a:solidFill>
                  <a:srgbClr val="091E69"/>
                </a:solidFill>
                <a:latin typeface="Saira Bold"/>
                <a:ea typeface="Saira Bold"/>
                <a:cs typeface="Saira Bold"/>
                <a:sym typeface="Saira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05000" y="2532584"/>
            <a:ext cx="4264961" cy="40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99"/>
              </a:lnSpc>
              <a:spcBef>
                <a:spcPct val="0"/>
              </a:spcBef>
            </a:pPr>
            <a:r>
              <a:rPr lang="en-US" sz="3099">
                <a:solidFill>
                  <a:srgbClr val="031040"/>
                </a:solidFill>
                <a:latin typeface="Saira"/>
                <a:ea typeface="Saira"/>
                <a:cs typeface="Saira"/>
                <a:sym typeface="Saira"/>
              </a:rPr>
              <a:t>Defining the Problem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73761" y="3261245"/>
            <a:ext cx="7385539" cy="6292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7926" lvl="1" indent="-298963" algn="just">
              <a:lnSpc>
                <a:spcPts val="3877"/>
              </a:lnSpc>
              <a:buFont typeface="Arial"/>
              <a:buChar char="•"/>
            </a:pPr>
            <a:r>
              <a:rPr lang="en-US" sz="2769">
                <a:solidFill>
                  <a:srgbClr val="031040"/>
                </a:solidFill>
                <a:latin typeface="Saira"/>
                <a:ea typeface="Saira"/>
                <a:cs typeface="Saira"/>
                <a:sym typeface="Saira"/>
              </a:rPr>
              <a:t>A prominent supplier of computer hardware and peripherals, operates across multiple regions in India with various regional offices serving a diverse clientele. </a:t>
            </a:r>
          </a:p>
          <a:p>
            <a:pPr marL="597926" lvl="1" indent="-298963" algn="just">
              <a:lnSpc>
                <a:spcPts val="3877"/>
              </a:lnSpc>
              <a:buFont typeface="Arial"/>
              <a:buChar char="•"/>
            </a:pPr>
            <a:r>
              <a:rPr lang="en-US" sz="2769">
                <a:solidFill>
                  <a:srgbClr val="031040"/>
                </a:solidFill>
                <a:latin typeface="Saira"/>
                <a:ea typeface="Saira"/>
                <a:cs typeface="Saira"/>
                <a:sym typeface="Saira"/>
              </a:rPr>
              <a:t>The company faces challenges due to fragmented sales data collected separately by regional offices.</a:t>
            </a:r>
          </a:p>
          <a:p>
            <a:pPr marL="597926" lvl="1" indent="-298963" algn="just">
              <a:lnSpc>
                <a:spcPts val="3877"/>
              </a:lnSpc>
              <a:buFont typeface="Arial"/>
              <a:buChar char="•"/>
            </a:pPr>
            <a:r>
              <a:rPr lang="en-US" sz="2769">
                <a:solidFill>
                  <a:srgbClr val="031040"/>
                </a:solidFill>
                <a:latin typeface="Saira"/>
                <a:ea typeface="Saira"/>
                <a:cs typeface="Saira"/>
                <a:sym typeface="Saira"/>
              </a:rPr>
              <a:t>The Sales Director struggles to obtain comprehensive and real-time sales insights across all locations.</a:t>
            </a:r>
          </a:p>
          <a:p>
            <a:pPr algn="just">
              <a:lnSpc>
                <a:spcPts val="3877"/>
              </a:lnSpc>
            </a:pPr>
            <a:endParaRPr lang="en-US" sz="2769">
              <a:solidFill>
                <a:srgbClr val="031040"/>
              </a:solidFill>
              <a:latin typeface="Saira"/>
              <a:ea typeface="Saira"/>
              <a:cs typeface="Saira"/>
              <a:sym typeface="Saira"/>
            </a:endParaRPr>
          </a:p>
          <a:p>
            <a:pPr algn="just">
              <a:lnSpc>
                <a:spcPts val="3877"/>
              </a:lnSpc>
            </a:pPr>
            <a:endParaRPr lang="en-US" sz="2769">
              <a:solidFill>
                <a:srgbClr val="03104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28700" y="8897647"/>
            <a:ext cx="1418768" cy="360653"/>
            <a:chOff x="0" y="0"/>
            <a:chExt cx="1891690" cy="480871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160492" cy="480871"/>
              <a:chOff x="0" y="0"/>
              <a:chExt cx="980772" cy="4064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980772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980772" h="406400">
                    <a:moveTo>
                      <a:pt x="777572" y="0"/>
                    </a:moveTo>
                    <a:cubicBezTo>
                      <a:pt x="889796" y="0"/>
                      <a:pt x="980772" y="90976"/>
                      <a:pt x="980772" y="203200"/>
                    </a:cubicBezTo>
                    <a:cubicBezTo>
                      <a:pt x="980772" y="315424"/>
                      <a:pt x="889796" y="406400"/>
                      <a:pt x="777572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3104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28575"/>
                <a:ext cx="980772" cy="434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59"/>
                  </a:lnSpc>
                </a:pPr>
                <a:endParaRPr/>
              </a:p>
            </p:txBody>
          </p:sp>
        </p:grpSp>
        <p:sp>
          <p:nvSpPr>
            <p:cNvPr id="10" name="Freeform 10"/>
            <p:cNvSpPr/>
            <p:nvPr/>
          </p:nvSpPr>
          <p:spPr>
            <a:xfrm>
              <a:off x="452714" y="49771"/>
              <a:ext cx="255064" cy="381329"/>
            </a:xfrm>
            <a:custGeom>
              <a:avLst/>
              <a:gdLst/>
              <a:ahLst/>
              <a:cxnLst/>
              <a:rect l="l" t="t" r="r" b="b"/>
              <a:pathLst>
                <a:path w="255064" h="381329">
                  <a:moveTo>
                    <a:pt x="0" y="0"/>
                  </a:moveTo>
                  <a:lnTo>
                    <a:pt x="255064" y="0"/>
                  </a:lnTo>
                  <a:lnTo>
                    <a:pt x="255064" y="381329"/>
                  </a:lnTo>
                  <a:lnTo>
                    <a:pt x="0" y="381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1409487" y="107548"/>
              <a:ext cx="482203" cy="351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2189">
                  <a:solidFill>
                    <a:srgbClr val="031040"/>
                  </a:solidFill>
                  <a:latin typeface="Saira"/>
                  <a:ea typeface="Saira"/>
                  <a:cs typeface="Saira"/>
                  <a:sym typeface="Saira"/>
                </a:rPr>
                <a:t>02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4643" y="3052327"/>
            <a:ext cx="17418715" cy="4182347"/>
            <a:chOff x="0" y="0"/>
            <a:chExt cx="23224953" cy="5576462"/>
          </a:xfrm>
        </p:grpSpPr>
        <p:grpSp>
          <p:nvGrpSpPr>
            <p:cNvPr id="3" name="Group 3"/>
            <p:cNvGrpSpPr/>
            <p:nvPr/>
          </p:nvGrpSpPr>
          <p:grpSpPr>
            <a:xfrm rot="-10800000">
              <a:off x="93736" y="10057"/>
              <a:ext cx="8016062" cy="1008063"/>
              <a:chOff x="0" y="0"/>
              <a:chExt cx="1583420" cy="19912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583420" cy="199123"/>
              </a:xfrm>
              <a:custGeom>
                <a:avLst/>
                <a:gdLst/>
                <a:ahLst/>
                <a:cxnLst/>
                <a:rect l="l" t="t" r="r" b="b"/>
                <a:pathLst>
                  <a:path w="1583420" h="199123">
                    <a:moveTo>
                      <a:pt x="70825" y="0"/>
                    </a:moveTo>
                    <a:lnTo>
                      <a:pt x="1512594" y="0"/>
                    </a:lnTo>
                    <a:cubicBezTo>
                      <a:pt x="1531378" y="0"/>
                      <a:pt x="1549393" y="7462"/>
                      <a:pt x="1562675" y="20744"/>
                    </a:cubicBezTo>
                    <a:cubicBezTo>
                      <a:pt x="1575958" y="34027"/>
                      <a:pt x="1583420" y="52041"/>
                      <a:pt x="1583420" y="70825"/>
                    </a:cubicBezTo>
                    <a:lnTo>
                      <a:pt x="1583420" y="128298"/>
                    </a:lnTo>
                    <a:cubicBezTo>
                      <a:pt x="1583420" y="147082"/>
                      <a:pt x="1575958" y="165097"/>
                      <a:pt x="1562675" y="178379"/>
                    </a:cubicBezTo>
                    <a:cubicBezTo>
                      <a:pt x="1549393" y="191662"/>
                      <a:pt x="1531378" y="199123"/>
                      <a:pt x="1512594" y="199123"/>
                    </a:cubicBezTo>
                    <a:lnTo>
                      <a:pt x="70825" y="199123"/>
                    </a:lnTo>
                    <a:cubicBezTo>
                      <a:pt x="52041" y="199123"/>
                      <a:pt x="34027" y="191662"/>
                      <a:pt x="20744" y="178379"/>
                    </a:cubicBezTo>
                    <a:cubicBezTo>
                      <a:pt x="7462" y="165097"/>
                      <a:pt x="0" y="147082"/>
                      <a:pt x="0" y="128298"/>
                    </a:cubicBezTo>
                    <a:lnTo>
                      <a:pt x="0" y="70825"/>
                    </a:lnTo>
                    <a:cubicBezTo>
                      <a:pt x="0" y="52041"/>
                      <a:pt x="7462" y="34027"/>
                      <a:pt x="20744" y="20744"/>
                    </a:cubicBezTo>
                    <a:cubicBezTo>
                      <a:pt x="34027" y="7462"/>
                      <a:pt x="52041" y="0"/>
                      <a:pt x="7082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0E0E1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85725"/>
                <a:ext cx="1583420" cy="11339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20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350100" y="173979"/>
              <a:ext cx="7571978" cy="62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5"/>
                </a:lnSpc>
                <a:spcBef>
                  <a:spcPct val="0"/>
                </a:spcBef>
              </a:pPr>
              <a:r>
                <a:rPr lang="en-US" sz="2789">
                  <a:solidFill>
                    <a:srgbClr val="031040"/>
                  </a:solidFill>
                  <a:latin typeface="Saira"/>
                  <a:ea typeface="Saira"/>
                  <a:cs typeface="Saira"/>
                  <a:sym typeface="Saira"/>
                </a:rPr>
                <a:t>Manual consolidation of sales data</a:t>
              </a:r>
            </a:p>
          </p:txBody>
        </p:sp>
        <p:grpSp>
          <p:nvGrpSpPr>
            <p:cNvPr id="7" name="Group 7"/>
            <p:cNvGrpSpPr/>
            <p:nvPr/>
          </p:nvGrpSpPr>
          <p:grpSpPr>
            <a:xfrm rot="-10800000">
              <a:off x="187472" y="1671589"/>
              <a:ext cx="7828591" cy="934043"/>
              <a:chOff x="0" y="0"/>
              <a:chExt cx="1546388" cy="18450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546388" cy="184502"/>
              </a:xfrm>
              <a:custGeom>
                <a:avLst/>
                <a:gdLst/>
                <a:ahLst/>
                <a:cxnLst/>
                <a:rect l="l" t="t" r="r" b="b"/>
                <a:pathLst>
                  <a:path w="1546388" h="184502">
                    <a:moveTo>
                      <a:pt x="72521" y="0"/>
                    </a:moveTo>
                    <a:lnTo>
                      <a:pt x="1473867" y="0"/>
                    </a:lnTo>
                    <a:cubicBezTo>
                      <a:pt x="1493101" y="0"/>
                      <a:pt x="1511547" y="7641"/>
                      <a:pt x="1525147" y="21241"/>
                    </a:cubicBezTo>
                    <a:cubicBezTo>
                      <a:pt x="1538748" y="34841"/>
                      <a:pt x="1546388" y="53288"/>
                      <a:pt x="1546388" y="72521"/>
                    </a:cubicBezTo>
                    <a:lnTo>
                      <a:pt x="1546388" y="111981"/>
                    </a:lnTo>
                    <a:cubicBezTo>
                      <a:pt x="1546388" y="131215"/>
                      <a:pt x="1538748" y="149661"/>
                      <a:pt x="1525147" y="163261"/>
                    </a:cubicBezTo>
                    <a:cubicBezTo>
                      <a:pt x="1511547" y="176862"/>
                      <a:pt x="1493101" y="184502"/>
                      <a:pt x="1473867" y="184502"/>
                    </a:cubicBezTo>
                    <a:lnTo>
                      <a:pt x="72521" y="184502"/>
                    </a:lnTo>
                    <a:cubicBezTo>
                      <a:pt x="53288" y="184502"/>
                      <a:pt x="34841" y="176862"/>
                      <a:pt x="21241" y="163261"/>
                    </a:cubicBezTo>
                    <a:cubicBezTo>
                      <a:pt x="7641" y="149661"/>
                      <a:pt x="0" y="131215"/>
                      <a:pt x="0" y="111981"/>
                    </a:cubicBezTo>
                    <a:lnTo>
                      <a:pt x="0" y="72521"/>
                    </a:lnTo>
                    <a:cubicBezTo>
                      <a:pt x="0" y="53288"/>
                      <a:pt x="7641" y="34841"/>
                      <a:pt x="21241" y="21241"/>
                    </a:cubicBezTo>
                    <a:cubicBezTo>
                      <a:pt x="34841" y="7641"/>
                      <a:pt x="53288" y="0"/>
                      <a:pt x="7252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0E0E1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85725"/>
                <a:ext cx="1546388" cy="9877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20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448797" y="1785486"/>
              <a:ext cx="7374547" cy="6432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05"/>
                </a:lnSpc>
                <a:spcBef>
                  <a:spcPct val="0"/>
                </a:spcBef>
              </a:pPr>
              <a:r>
                <a:rPr lang="en-US" sz="2789" dirty="0">
                  <a:solidFill>
                    <a:srgbClr val="031040"/>
                  </a:solidFill>
                  <a:latin typeface="Saira"/>
                  <a:ea typeface="Saira"/>
                  <a:cs typeface="Saira"/>
                  <a:sym typeface="Saira"/>
                </a:rPr>
                <a:t>Absence of a centralized platform</a:t>
              </a:r>
            </a:p>
          </p:txBody>
        </p:sp>
        <p:grpSp>
          <p:nvGrpSpPr>
            <p:cNvPr id="11" name="Group 11"/>
            <p:cNvGrpSpPr/>
            <p:nvPr/>
          </p:nvGrpSpPr>
          <p:grpSpPr>
            <a:xfrm rot="-10800000">
              <a:off x="0" y="3039504"/>
              <a:ext cx="9202637" cy="1009788"/>
              <a:chOff x="0" y="0"/>
              <a:chExt cx="1817805" cy="199464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35941" y="0"/>
                <a:ext cx="1781864" cy="199464"/>
              </a:xfrm>
              <a:custGeom>
                <a:avLst/>
                <a:gdLst/>
                <a:ahLst/>
                <a:cxnLst/>
                <a:rect l="l" t="t" r="r" b="b"/>
                <a:pathLst>
                  <a:path w="1817805" h="199464">
                    <a:moveTo>
                      <a:pt x="61693" y="0"/>
                    </a:moveTo>
                    <a:lnTo>
                      <a:pt x="1756111" y="0"/>
                    </a:lnTo>
                    <a:cubicBezTo>
                      <a:pt x="1772474" y="0"/>
                      <a:pt x="1788165" y="6500"/>
                      <a:pt x="1799735" y="18070"/>
                    </a:cubicBezTo>
                    <a:cubicBezTo>
                      <a:pt x="1811305" y="29639"/>
                      <a:pt x="1817805" y="45331"/>
                      <a:pt x="1817805" y="61693"/>
                    </a:cubicBezTo>
                    <a:lnTo>
                      <a:pt x="1817805" y="137771"/>
                    </a:lnTo>
                    <a:cubicBezTo>
                      <a:pt x="1817805" y="171843"/>
                      <a:pt x="1790184" y="199464"/>
                      <a:pt x="1756111" y="199464"/>
                    </a:cubicBezTo>
                    <a:lnTo>
                      <a:pt x="61693" y="199464"/>
                    </a:lnTo>
                    <a:cubicBezTo>
                      <a:pt x="45331" y="199464"/>
                      <a:pt x="29639" y="192965"/>
                      <a:pt x="18070" y="181395"/>
                    </a:cubicBezTo>
                    <a:cubicBezTo>
                      <a:pt x="6500" y="169825"/>
                      <a:pt x="0" y="154133"/>
                      <a:pt x="0" y="137771"/>
                    </a:cubicBezTo>
                    <a:lnTo>
                      <a:pt x="0" y="61693"/>
                    </a:lnTo>
                    <a:cubicBezTo>
                      <a:pt x="0" y="45331"/>
                      <a:pt x="6500" y="29639"/>
                      <a:pt x="18070" y="18070"/>
                    </a:cubicBezTo>
                    <a:cubicBezTo>
                      <a:pt x="29639" y="6500"/>
                      <a:pt x="45331" y="0"/>
                      <a:pt x="61693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0E0E1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85725"/>
                <a:ext cx="1817805" cy="1137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20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149288" y="3180902"/>
              <a:ext cx="8871399" cy="6432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05"/>
                </a:lnSpc>
                <a:spcBef>
                  <a:spcPct val="0"/>
                </a:spcBef>
              </a:pPr>
              <a:r>
                <a:rPr lang="en-US" sz="2789" dirty="0">
                  <a:solidFill>
                    <a:srgbClr val="031040"/>
                  </a:solidFill>
                  <a:latin typeface="Saira"/>
                  <a:ea typeface="Saira"/>
                  <a:cs typeface="Saira"/>
                  <a:sym typeface="Saira"/>
                </a:rPr>
                <a:t>Actionable insights for decision-making.</a:t>
              </a:r>
            </a:p>
          </p:txBody>
        </p:sp>
        <p:grpSp>
          <p:nvGrpSpPr>
            <p:cNvPr id="15" name="Group 15"/>
            <p:cNvGrpSpPr/>
            <p:nvPr/>
          </p:nvGrpSpPr>
          <p:grpSpPr>
            <a:xfrm rot="-10800000">
              <a:off x="187472" y="4483164"/>
              <a:ext cx="7828591" cy="1012983"/>
              <a:chOff x="0" y="0"/>
              <a:chExt cx="1546388" cy="200095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546388" cy="200095"/>
              </a:xfrm>
              <a:custGeom>
                <a:avLst/>
                <a:gdLst/>
                <a:ahLst/>
                <a:cxnLst/>
                <a:rect l="l" t="t" r="r" b="b"/>
                <a:pathLst>
                  <a:path w="1546388" h="200095">
                    <a:moveTo>
                      <a:pt x="72521" y="0"/>
                    </a:moveTo>
                    <a:lnTo>
                      <a:pt x="1473867" y="0"/>
                    </a:lnTo>
                    <a:cubicBezTo>
                      <a:pt x="1493101" y="0"/>
                      <a:pt x="1511547" y="7641"/>
                      <a:pt x="1525147" y="21241"/>
                    </a:cubicBezTo>
                    <a:cubicBezTo>
                      <a:pt x="1538748" y="34841"/>
                      <a:pt x="1546388" y="53288"/>
                      <a:pt x="1546388" y="72521"/>
                    </a:cubicBezTo>
                    <a:lnTo>
                      <a:pt x="1546388" y="127574"/>
                    </a:lnTo>
                    <a:cubicBezTo>
                      <a:pt x="1546388" y="146808"/>
                      <a:pt x="1538748" y="165254"/>
                      <a:pt x="1525147" y="178854"/>
                    </a:cubicBezTo>
                    <a:cubicBezTo>
                      <a:pt x="1511547" y="192455"/>
                      <a:pt x="1493101" y="200095"/>
                      <a:pt x="1473867" y="200095"/>
                    </a:cubicBezTo>
                    <a:lnTo>
                      <a:pt x="72521" y="200095"/>
                    </a:lnTo>
                    <a:cubicBezTo>
                      <a:pt x="53288" y="200095"/>
                      <a:pt x="34841" y="192455"/>
                      <a:pt x="21241" y="178854"/>
                    </a:cubicBezTo>
                    <a:cubicBezTo>
                      <a:pt x="7641" y="165254"/>
                      <a:pt x="0" y="146808"/>
                      <a:pt x="0" y="127574"/>
                    </a:cubicBezTo>
                    <a:lnTo>
                      <a:pt x="0" y="72521"/>
                    </a:lnTo>
                    <a:cubicBezTo>
                      <a:pt x="0" y="53288"/>
                      <a:pt x="7641" y="34841"/>
                      <a:pt x="21241" y="21241"/>
                    </a:cubicBezTo>
                    <a:cubicBezTo>
                      <a:pt x="34841" y="7641"/>
                      <a:pt x="53288" y="0"/>
                      <a:pt x="7252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0E0E1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85725"/>
                <a:ext cx="1546388" cy="11437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20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454006" y="4668972"/>
              <a:ext cx="7296018" cy="62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5"/>
                </a:lnSpc>
                <a:spcBef>
                  <a:spcPct val="0"/>
                </a:spcBef>
              </a:pPr>
              <a:r>
                <a:rPr lang="en-US" sz="2789">
                  <a:solidFill>
                    <a:srgbClr val="031040"/>
                  </a:solidFill>
                  <a:latin typeface="Saira"/>
                  <a:ea typeface="Saira"/>
                  <a:cs typeface="Saira"/>
                  <a:sym typeface="Saira"/>
                </a:rPr>
                <a:t>Quick responses to market trends</a:t>
              </a:r>
            </a:p>
          </p:txBody>
        </p:sp>
        <p:grpSp>
          <p:nvGrpSpPr>
            <p:cNvPr id="19" name="Group 19"/>
            <p:cNvGrpSpPr/>
            <p:nvPr/>
          </p:nvGrpSpPr>
          <p:grpSpPr>
            <a:xfrm rot="-10800000">
              <a:off x="13853337" y="0"/>
              <a:ext cx="7196017" cy="1018119"/>
              <a:chOff x="0" y="0"/>
              <a:chExt cx="1421436" cy="20111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421436" cy="201110"/>
              </a:xfrm>
              <a:custGeom>
                <a:avLst/>
                <a:gdLst/>
                <a:ahLst/>
                <a:cxnLst/>
                <a:rect l="l" t="t" r="r" b="b"/>
                <a:pathLst>
                  <a:path w="1421436" h="201110">
                    <a:moveTo>
                      <a:pt x="78897" y="0"/>
                    </a:moveTo>
                    <a:lnTo>
                      <a:pt x="1342539" y="0"/>
                    </a:lnTo>
                    <a:cubicBezTo>
                      <a:pt x="1363464" y="0"/>
                      <a:pt x="1383531" y="8312"/>
                      <a:pt x="1398327" y="23108"/>
                    </a:cubicBezTo>
                    <a:cubicBezTo>
                      <a:pt x="1413123" y="37904"/>
                      <a:pt x="1421436" y="57972"/>
                      <a:pt x="1421436" y="78897"/>
                    </a:cubicBezTo>
                    <a:lnTo>
                      <a:pt x="1421436" y="122213"/>
                    </a:lnTo>
                    <a:cubicBezTo>
                      <a:pt x="1421436" y="165787"/>
                      <a:pt x="1386112" y="201110"/>
                      <a:pt x="1342539" y="201110"/>
                    </a:cubicBezTo>
                    <a:lnTo>
                      <a:pt x="78897" y="201110"/>
                    </a:lnTo>
                    <a:cubicBezTo>
                      <a:pt x="57972" y="201110"/>
                      <a:pt x="37904" y="192798"/>
                      <a:pt x="23108" y="178002"/>
                    </a:cubicBezTo>
                    <a:cubicBezTo>
                      <a:pt x="8312" y="163206"/>
                      <a:pt x="0" y="143138"/>
                      <a:pt x="0" y="122213"/>
                    </a:cubicBezTo>
                    <a:lnTo>
                      <a:pt x="0" y="78897"/>
                    </a:lnTo>
                    <a:cubicBezTo>
                      <a:pt x="0" y="57972"/>
                      <a:pt x="8312" y="37904"/>
                      <a:pt x="23108" y="23108"/>
                    </a:cubicBezTo>
                    <a:cubicBezTo>
                      <a:pt x="37904" y="8312"/>
                      <a:pt x="57972" y="0"/>
                      <a:pt x="7889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DFFD8">
                      <a:alpha val="100000"/>
                    </a:srgbClr>
                  </a:gs>
                  <a:gs pos="100000">
                    <a:srgbClr val="94B9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85725"/>
                <a:ext cx="1421436" cy="1153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20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14154637" y="173979"/>
              <a:ext cx="6287640" cy="6432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05"/>
                </a:lnSpc>
                <a:spcBef>
                  <a:spcPct val="0"/>
                </a:spcBef>
              </a:pPr>
              <a:r>
                <a:rPr lang="en-US" sz="2789" dirty="0">
                  <a:solidFill>
                    <a:srgbClr val="031040"/>
                  </a:solidFill>
                  <a:latin typeface="Saira"/>
                  <a:ea typeface="Saira"/>
                  <a:cs typeface="Saira"/>
                  <a:sym typeface="Saira"/>
                </a:rPr>
                <a:t>Automating data collection</a:t>
              </a:r>
            </a:p>
          </p:txBody>
        </p:sp>
        <p:grpSp>
          <p:nvGrpSpPr>
            <p:cNvPr id="23" name="Group 23"/>
            <p:cNvGrpSpPr/>
            <p:nvPr/>
          </p:nvGrpSpPr>
          <p:grpSpPr>
            <a:xfrm rot="-10800000">
              <a:off x="14074163" y="1587513"/>
              <a:ext cx="6754366" cy="1018119"/>
              <a:chOff x="0" y="0"/>
              <a:chExt cx="1334196" cy="20111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334196" cy="201110"/>
              </a:xfrm>
              <a:custGeom>
                <a:avLst/>
                <a:gdLst/>
                <a:ahLst/>
                <a:cxnLst/>
                <a:rect l="l" t="t" r="r" b="b"/>
                <a:pathLst>
                  <a:path w="1334196" h="201110">
                    <a:moveTo>
                      <a:pt x="84055" y="0"/>
                    </a:moveTo>
                    <a:lnTo>
                      <a:pt x="1250140" y="0"/>
                    </a:lnTo>
                    <a:cubicBezTo>
                      <a:pt x="1296563" y="0"/>
                      <a:pt x="1334196" y="37633"/>
                      <a:pt x="1334196" y="84055"/>
                    </a:cubicBezTo>
                    <a:lnTo>
                      <a:pt x="1334196" y="117055"/>
                    </a:lnTo>
                    <a:cubicBezTo>
                      <a:pt x="1334196" y="139348"/>
                      <a:pt x="1325340" y="160727"/>
                      <a:pt x="1309576" y="176491"/>
                    </a:cubicBezTo>
                    <a:cubicBezTo>
                      <a:pt x="1293813" y="192254"/>
                      <a:pt x="1272433" y="201110"/>
                      <a:pt x="1250140" y="201110"/>
                    </a:cubicBezTo>
                    <a:lnTo>
                      <a:pt x="84055" y="201110"/>
                    </a:lnTo>
                    <a:cubicBezTo>
                      <a:pt x="61763" y="201110"/>
                      <a:pt x="40383" y="192254"/>
                      <a:pt x="24619" y="176491"/>
                    </a:cubicBezTo>
                    <a:cubicBezTo>
                      <a:pt x="8856" y="160727"/>
                      <a:pt x="0" y="139348"/>
                      <a:pt x="0" y="117055"/>
                    </a:cubicBezTo>
                    <a:lnTo>
                      <a:pt x="0" y="84055"/>
                    </a:lnTo>
                    <a:cubicBezTo>
                      <a:pt x="0" y="61763"/>
                      <a:pt x="8856" y="40383"/>
                      <a:pt x="24619" y="24619"/>
                    </a:cubicBezTo>
                    <a:cubicBezTo>
                      <a:pt x="40383" y="8856"/>
                      <a:pt x="61763" y="0"/>
                      <a:pt x="8405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DFFD8">
                      <a:alpha val="100000"/>
                    </a:srgbClr>
                  </a:gs>
                  <a:gs pos="100000">
                    <a:srgbClr val="94B9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85725"/>
                <a:ext cx="1334196" cy="1153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20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15787673" y="1728034"/>
              <a:ext cx="3908288" cy="62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5"/>
                </a:lnSpc>
                <a:spcBef>
                  <a:spcPct val="0"/>
                </a:spcBef>
              </a:pPr>
              <a:r>
                <a:rPr lang="en-US" sz="2789">
                  <a:solidFill>
                    <a:srgbClr val="031040"/>
                  </a:solidFill>
                  <a:latin typeface="Saira"/>
                  <a:ea typeface="Saira"/>
                  <a:cs typeface="Saira"/>
                  <a:sym typeface="Saira"/>
                </a:rPr>
                <a:t>Unified platform</a:t>
              </a:r>
            </a:p>
          </p:txBody>
        </p:sp>
        <p:grpSp>
          <p:nvGrpSpPr>
            <p:cNvPr id="27" name="Group 27"/>
            <p:cNvGrpSpPr/>
            <p:nvPr/>
          </p:nvGrpSpPr>
          <p:grpSpPr>
            <a:xfrm rot="-10800000">
              <a:off x="14096709" y="3177132"/>
              <a:ext cx="7196017" cy="1018119"/>
              <a:chOff x="0" y="0"/>
              <a:chExt cx="1421436" cy="20111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421436" cy="201110"/>
              </a:xfrm>
              <a:custGeom>
                <a:avLst/>
                <a:gdLst/>
                <a:ahLst/>
                <a:cxnLst/>
                <a:rect l="l" t="t" r="r" b="b"/>
                <a:pathLst>
                  <a:path w="1421436" h="201110">
                    <a:moveTo>
                      <a:pt x="78897" y="0"/>
                    </a:moveTo>
                    <a:lnTo>
                      <a:pt x="1342539" y="0"/>
                    </a:lnTo>
                    <a:cubicBezTo>
                      <a:pt x="1363464" y="0"/>
                      <a:pt x="1383531" y="8312"/>
                      <a:pt x="1398327" y="23108"/>
                    </a:cubicBezTo>
                    <a:cubicBezTo>
                      <a:pt x="1413123" y="37904"/>
                      <a:pt x="1421436" y="57972"/>
                      <a:pt x="1421436" y="78897"/>
                    </a:cubicBezTo>
                    <a:lnTo>
                      <a:pt x="1421436" y="122213"/>
                    </a:lnTo>
                    <a:cubicBezTo>
                      <a:pt x="1421436" y="165787"/>
                      <a:pt x="1386112" y="201110"/>
                      <a:pt x="1342539" y="201110"/>
                    </a:cubicBezTo>
                    <a:lnTo>
                      <a:pt x="78897" y="201110"/>
                    </a:lnTo>
                    <a:cubicBezTo>
                      <a:pt x="57972" y="201110"/>
                      <a:pt x="37904" y="192798"/>
                      <a:pt x="23108" y="178002"/>
                    </a:cubicBezTo>
                    <a:cubicBezTo>
                      <a:pt x="8312" y="163206"/>
                      <a:pt x="0" y="143138"/>
                      <a:pt x="0" y="122213"/>
                    </a:cubicBezTo>
                    <a:lnTo>
                      <a:pt x="0" y="78897"/>
                    </a:lnTo>
                    <a:cubicBezTo>
                      <a:pt x="0" y="57972"/>
                      <a:pt x="8312" y="37904"/>
                      <a:pt x="23108" y="23108"/>
                    </a:cubicBezTo>
                    <a:cubicBezTo>
                      <a:pt x="37904" y="8312"/>
                      <a:pt x="57972" y="0"/>
                      <a:pt x="7889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DFFD8">
                      <a:alpha val="100000"/>
                    </a:srgbClr>
                  </a:gs>
                  <a:gs pos="100000">
                    <a:srgbClr val="94B9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85725"/>
                <a:ext cx="1421436" cy="1153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20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15636915" y="3346083"/>
              <a:ext cx="4805362" cy="6230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5"/>
                </a:lnSpc>
                <a:spcBef>
                  <a:spcPct val="0"/>
                </a:spcBef>
              </a:pPr>
              <a:r>
                <a:rPr lang="en-US" sz="2789">
                  <a:solidFill>
                    <a:srgbClr val="031040"/>
                  </a:solidFill>
                  <a:latin typeface="Saira"/>
                  <a:ea typeface="Saira"/>
                  <a:cs typeface="Saira"/>
                  <a:sym typeface="Saira"/>
                </a:rPr>
                <a:t>Real-time dashboards</a:t>
              </a:r>
            </a:p>
          </p:txBody>
        </p:sp>
        <p:grpSp>
          <p:nvGrpSpPr>
            <p:cNvPr id="31" name="Group 31"/>
            <p:cNvGrpSpPr/>
            <p:nvPr/>
          </p:nvGrpSpPr>
          <p:grpSpPr>
            <a:xfrm rot="-10800000">
              <a:off x="13195004" y="4558343"/>
              <a:ext cx="10029949" cy="1018119"/>
              <a:chOff x="0" y="0"/>
              <a:chExt cx="1981224" cy="20111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1981224" cy="201110"/>
              </a:xfrm>
              <a:custGeom>
                <a:avLst/>
                <a:gdLst/>
                <a:ahLst/>
                <a:cxnLst/>
                <a:rect l="l" t="t" r="r" b="b"/>
                <a:pathLst>
                  <a:path w="1981224" h="201110">
                    <a:moveTo>
                      <a:pt x="56605" y="0"/>
                    </a:moveTo>
                    <a:lnTo>
                      <a:pt x="1924620" y="0"/>
                    </a:lnTo>
                    <a:cubicBezTo>
                      <a:pt x="1955882" y="0"/>
                      <a:pt x="1981224" y="25343"/>
                      <a:pt x="1981224" y="56605"/>
                    </a:cubicBezTo>
                    <a:lnTo>
                      <a:pt x="1981224" y="144505"/>
                    </a:lnTo>
                    <a:cubicBezTo>
                      <a:pt x="1981224" y="175767"/>
                      <a:pt x="1955882" y="201110"/>
                      <a:pt x="1924620" y="201110"/>
                    </a:cubicBezTo>
                    <a:lnTo>
                      <a:pt x="56605" y="201110"/>
                    </a:lnTo>
                    <a:cubicBezTo>
                      <a:pt x="25343" y="201110"/>
                      <a:pt x="0" y="175767"/>
                      <a:pt x="0" y="144505"/>
                    </a:cubicBezTo>
                    <a:lnTo>
                      <a:pt x="0" y="56605"/>
                    </a:lnTo>
                    <a:cubicBezTo>
                      <a:pt x="0" y="25343"/>
                      <a:pt x="25343" y="0"/>
                      <a:pt x="5660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CDFFD8">
                      <a:alpha val="100000"/>
                    </a:srgbClr>
                  </a:gs>
                  <a:gs pos="100000">
                    <a:srgbClr val="94B9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85725"/>
                <a:ext cx="1981224" cy="11538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620"/>
                  </a:lnSpc>
                </a:pPr>
                <a:endParaRPr/>
              </a:p>
            </p:txBody>
          </p:sp>
        </p:grpSp>
        <p:sp>
          <p:nvSpPr>
            <p:cNvPr id="34" name="TextBox 34"/>
            <p:cNvSpPr txBox="1"/>
            <p:nvPr/>
          </p:nvSpPr>
          <p:spPr>
            <a:xfrm>
              <a:off x="13421190" y="4694994"/>
              <a:ext cx="9616289" cy="65536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05"/>
                </a:lnSpc>
                <a:spcBef>
                  <a:spcPct val="0"/>
                </a:spcBef>
              </a:pPr>
              <a:r>
                <a:rPr lang="en-US" sz="2789" dirty="0">
                  <a:solidFill>
                    <a:srgbClr val="031040"/>
                  </a:solidFill>
                  <a:latin typeface="Saira"/>
                  <a:ea typeface="Saira"/>
                  <a:cs typeface="Saira"/>
                  <a:sym typeface="Saira"/>
                </a:rPr>
                <a:t>Dynamic visualizations and up-to-date data</a:t>
              </a:r>
            </a:p>
          </p:txBody>
        </p:sp>
        <p:sp>
          <p:nvSpPr>
            <p:cNvPr id="35" name="Freeform 35"/>
            <p:cNvSpPr/>
            <p:nvPr/>
          </p:nvSpPr>
          <p:spPr>
            <a:xfrm>
              <a:off x="8955912" y="344475"/>
              <a:ext cx="4051311" cy="329169"/>
            </a:xfrm>
            <a:custGeom>
              <a:avLst/>
              <a:gdLst/>
              <a:ahLst/>
              <a:cxnLst/>
              <a:rect l="l" t="t" r="r" b="b"/>
              <a:pathLst>
                <a:path w="4051311" h="329169">
                  <a:moveTo>
                    <a:pt x="0" y="0"/>
                  </a:moveTo>
                  <a:lnTo>
                    <a:pt x="4051311" y="0"/>
                  </a:lnTo>
                  <a:lnTo>
                    <a:pt x="4051311" y="329169"/>
                  </a:lnTo>
                  <a:lnTo>
                    <a:pt x="0" y="3291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8955912" y="1942969"/>
              <a:ext cx="4051311" cy="329169"/>
            </a:xfrm>
            <a:custGeom>
              <a:avLst/>
              <a:gdLst/>
              <a:ahLst/>
              <a:cxnLst/>
              <a:rect l="l" t="t" r="r" b="b"/>
              <a:pathLst>
                <a:path w="4051311" h="329169">
                  <a:moveTo>
                    <a:pt x="0" y="0"/>
                  </a:moveTo>
                  <a:lnTo>
                    <a:pt x="4051311" y="0"/>
                  </a:lnTo>
                  <a:lnTo>
                    <a:pt x="4051311" y="329169"/>
                  </a:lnTo>
                  <a:lnTo>
                    <a:pt x="0" y="3291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8521259" y="4989655"/>
              <a:ext cx="4051311" cy="329169"/>
            </a:xfrm>
            <a:custGeom>
              <a:avLst/>
              <a:gdLst/>
              <a:ahLst/>
              <a:cxnLst/>
              <a:rect l="l" t="t" r="r" b="b"/>
              <a:pathLst>
                <a:path w="4051311" h="329169">
                  <a:moveTo>
                    <a:pt x="0" y="0"/>
                  </a:moveTo>
                  <a:lnTo>
                    <a:pt x="4051312" y="0"/>
                  </a:lnTo>
                  <a:lnTo>
                    <a:pt x="4051312" y="329169"/>
                  </a:lnTo>
                  <a:lnTo>
                    <a:pt x="0" y="3291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9802026" y="3541463"/>
              <a:ext cx="4051311" cy="329169"/>
            </a:xfrm>
            <a:custGeom>
              <a:avLst/>
              <a:gdLst/>
              <a:ahLst/>
              <a:cxnLst/>
              <a:rect l="l" t="t" r="r" b="b"/>
              <a:pathLst>
                <a:path w="4051311" h="329169">
                  <a:moveTo>
                    <a:pt x="0" y="0"/>
                  </a:moveTo>
                  <a:lnTo>
                    <a:pt x="4051311" y="0"/>
                  </a:lnTo>
                  <a:lnTo>
                    <a:pt x="4051311" y="329169"/>
                  </a:lnTo>
                  <a:lnTo>
                    <a:pt x="0" y="3291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9" name="TextBox 39"/>
          <p:cNvSpPr txBox="1"/>
          <p:nvPr/>
        </p:nvSpPr>
        <p:spPr>
          <a:xfrm>
            <a:off x="6212216" y="1171575"/>
            <a:ext cx="5173488" cy="944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79"/>
              </a:lnSpc>
            </a:pPr>
            <a:r>
              <a:rPr lang="en-US" sz="7179" b="1">
                <a:solidFill>
                  <a:srgbClr val="091E69"/>
                </a:solidFill>
                <a:latin typeface="Saira Bold"/>
                <a:ea typeface="Saira Bold"/>
                <a:cs typeface="Saira Bold"/>
                <a:sym typeface="Saira Bold"/>
              </a:rPr>
              <a:t>SOLUTIONS</a:t>
            </a:r>
          </a:p>
        </p:txBody>
      </p:sp>
      <p:grpSp>
        <p:nvGrpSpPr>
          <p:cNvPr id="40" name="Group 40"/>
          <p:cNvGrpSpPr/>
          <p:nvPr/>
        </p:nvGrpSpPr>
        <p:grpSpPr>
          <a:xfrm>
            <a:off x="1028700" y="8897647"/>
            <a:ext cx="870369" cy="360653"/>
            <a:chOff x="0" y="0"/>
            <a:chExt cx="1160492" cy="480871"/>
          </a:xfrm>
        </p:grpSpPr>
        <p:grpSp>
          <p:nvGrpSpPr>
            <p:cNvPr id="41" name="Group 41"/>
            <p:cNvGrpSpPr/>
            <p:nvPr/>
          </p:nvGrpSpPr>
          <p:grpSpPr>
            <a:xfrm>
              <a:off x="0" y="0"/>
              <a:ext cx="1160492" cy="480871"/>
              <a:chOff x="0" y="0"/>
              <a:chExt cx="980772" cy="406400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980772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980772" h="406400">
                    <a:moveTo>
                      <a:pt x="777572" y="0"/>
                    </a:moveTo>
                    <a:cubicBezTo>
                      <a:pt x="889796" y="0"/>
                      <a:pt x="980772" y="90976"/>
                      <a:pt x="980772" y="203200"/>
                    </a:cubicBezTo>
                    <a:cubicBezTo>
                      <a:pt x="980772" y="315424"/>
                      <a:pt x="889796" y="406400"/>
                      <a:pt x="777572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3104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0" y="-28575"/>
                <a:ext cx="980772" cy="434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59"/>
                  </a:lnSpc>
                </a:pPr>
                <a:endParaRPr/>
              </a:p>
            </p:txBody>
          </p:sp>
        </p:grpSp>
        <p:sp>
          <p:nvSpPr>
            <p:cNvPr id="44" name="Freeform 44"/>
            <p:cNvSpPr/>
            <p:nvPr/>
          </p:nvSpPr>
          <p:spPr>
            <a:xfrm>
              <a:off x="452714" y="49771"/>
              <a:ext cx="255064" cy="381329"/>
            </a:xfrm>
            <a:custGeom>
              <a:avLst/>
              <a:gdLst/>
              <a:ahLst/>
              <a:cxnLst/>
              <a:rect l="l" t="t" r="r" b="b"/>
              <a:pathLst>
                <a:path w="255064" h="381329">
                  <a:moveTo>
                    <a:pt x="0" y="0"/>
                  </a:moveTo>
                  <a:lnTo>
                    <a:pt x="255064" y="0"/>
                  </a:lnTo>
                  <a:lnTo>
                    <a:pt x="255064" y="381329"/>
                  </a:lnTo>
                  <a:lnTo>
                    <a:pt x="0" y="381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45" name="TextBox 45"/>
          <p:cNvSpPr txBox="1"/>
          <p:nvPr/>
        </p:nvSpPr>
        <p:spPr>
          <a:xfrm>
            <a:off x="2089487" y="8999739"/>
            <a:ext cx="354310" cy="242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2189">
                <a:solidFill>
                  <a:srgbClr val="031040"/>
                </a:solidFill>
                <a:latin typeface="Saira"/>
                <a:ea typeface="Saira"/>
                <a:cs typeface="Saira"/>
                <a:sym typeface="Saira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31" y="9511838"/>
            <a:ext cx="870369" cy="360653"/>
            <a:chOff x="0" y="0"/>
            <a:chExt cx="1160492" cy="480871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60492" cy="480871"/>
              <a:chOff x="0" y="0"/>
              <a:chExt cx="980772" cy="4064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980772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980772" h="406400">
                    <a:moveTo>
                      <a:pt x="777572" y="0"/>
                    </a:moveTo>
                    <a:cubicBezTo>
                      <a:pt x="889796" y="0"/>
                      <a:pt x="980772" y="90976"/>
                      <a:pt x="980772" y="203200"/>
                    </a:cubicBezTo>
                    <a:cubicBezTo>
                      <a:pt x="980772" y="315424"/>
                      <a:pt x="889796" y="406400"/>
                      <a:pt x="777572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31040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28575"/>
                <a:ext cx="980772" cy="434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59"/>
                  </a:lnSpc>
                </a:pPr>
                <a:endParaRPr/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452714" y="49771"/>
              <a:ext cx="255064" cy="381329"/>
            </a:xfrm>
            <a:custGeom>
              <a:avLst/>
              <a:gdLst/>
              <a:ahLst/>
              <a:cxnLst/>
              <a:rect l="l" t="t" r="r" b="b"/>
              <a:pathLst>
                <a:path w="255064" h="381329">
                  <a:moveTo>
                    <a:pt x="0" y="0"/>
                  </a:moveTo>
                  <a:lnTo>
                    <a:pt x="255064" y="0"/>
                  </a:lnTo>
                  <a:lnTo>
                    <a:pt x="255064" y="381329"/>
                  </a:lnTo>
                  <a:lnTo>
                    <a:pt x="0" y="381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639105" y="0"/>
            <a:ext cx="15851784" cy="10287000"/>
          </a:xfrm>
          <a:custGeom>
            <a:avLst/>
            <a:gdLst/>
            <a:ahLst/>
            <a:cxnLst/>
            <a:rect l="l" t="t" r="r" b="b"/>
            <a:pathLst>
              <a:path w="15851784" h="10287000">
                <a:moveTo>
                  <a:pt x="0" y="0"/>
                </a:moveTo>
                <a:lnTo>
                  <a:pt x="15851783" y="0"/>
                </a:lnTo>
                <a:lnTo>
                  <a:pt x="1585178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477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19175" y="9597563"/>
            <a:ext cx="519930" cy="242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2189">
                <a:solidFill>
                  <a:srgbClr val="031040"/>
                </a:solidFill>
                <a:latin typeface="Saira"/>
                <a:ea typeface="Saira"/>
                <a:cs typeface="Saira"/>
                <a:sym typeface="Saira"/>
              </a:rPr>
              <a:t> 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7463" y="2703133"/>
            <a:ext cx="7003137" cy="5919426"/>
          </a:xfrm>
          <a:custGeom>
            <a:avLst/>
            <a:gdLst/>
            <a:ahLst/>
            <a:cxnLst/>
            <a:rect l="l" t="t" r="r" b="b"/>
            <a:pathLst>
              <a:path w="7003137" h="5919426">
                <a:moveTo>
                  <a:pt x="0" y="0"/>
                </a:moveTo>
                <a:lnTo>
                  <a:pt x="7003137" y="0"/>
                </a:lnTo>
                <a:lnTo>
                  <a:pt x="7003137" y="5919427"/>
                </a:lnTo>
                <a:lnTo>
                  <a:pt x="0" y="5919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658944" y="1264022"/>
            <a:ext cx="3397417" cy="938923"/>
            <a:chOff x="0" y="0"/>
            <a:chExt cx="4529889" cy="12518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529889" cy="1251897"/>
            </a:xfrm>
            <a:custGeom>
              <a:avLst/>
              <a:gdLst/>
              <a:ahLst/>
              <a:cxnLst/>
              <a:rect l="l" t="t" r="r" b="b"/>
              <a:pathLst>
                <a:path w="4529889" h="1251897">
                  <a:moveTo>
                    <a:pt x="0" y="0"/>
                  </a:moveTo>
                  <a:lnTo>
                    <a:pt x="4529889" y="0"/>
                  </a:lnTo>
                  <a:lnTo>
                    <a:pt x="4529889" y="1251897"/>
                  </a:lnTo>
                  <a:lnTo>
                    <a:pt x="0" y="12518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452831" y="187192"/>
              <a:ext cx="3758009" cy="6984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65"/>
                </a:lnSpc>
                <a:spcBef>
                  <a:spcPct val="0"/>
                </a:spcBef>
              </a:pPr>
              <a:r>
                <a:rPr lang="en-US" sz="3189">
                  <a:solidFill>
                    <a:srgbClr val="091E69"/>
                  </a:solidFill>
                  <a:latin typeface="Saira"/>
                  <a:ea typeface="Saira"/>
                  <a:cs typeface="Saira"/>
                  <a:sym typeface="Saira"/>
                </a:rPr>
                <a:t>Data Discovery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75434" y="3028502"/>
            <a:ext cx="3750636" cy="959258"/>
            <a:chOff x="0" y="0"/>
            <a:chExt cx="4628001" cy="127901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628001" cy="1279011"/>
            </a:xfrm>
            <a:custGeom>
              <a:avLst/>
              <a:gdLst/>
              <a:ahLst/>
              <a:cxnLst/>
              <a:rect l="l" t="t" r="r" b="b"/>
              <a:pathLst>
                <a:path w="4628001" h="1279011">
                  <a:moveTo>
                    <a:pt x="0" y="0"/>
                  </a:moveTo>
                  <a:lnTo>
                    <a:pt x="4628001" y="0"/>
                  </a:lnTo>
                  <a:lnTo>
                    <a:pt x="4628001" y="1279011"/>
                  </a:lnTo>
                  <a:lnTo>
                    <a:pt x="0" y="1279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578928" y="124121"/>
              <a:ext cx="3470142" cy="6984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65"/>
                </a:lnSpc>
                <a:spcBef>
                  <a:spcPct val="0"/>
                </a:spcBef>
              </a:pPr>
              <a:r>
                <a:rPr lang="en-US" sz="3189" dirty="0">
                  <a:solidFill>
                    <a:srgbClr val="091E69"/>
                  </a:solidFill>
                  <a:latin typeface="Saira"/>
                  <a:ea typeface="Saira"/>
                  <a:cs typeface="Saira"/>
                  <a:sym typeface="Saira"/>
                </a:rPr>
                <a:t>Data Cleaning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806618" y="5292453"/>
            <a:ext cx="3338382" cy="889740"/>
            <a:chOff x="0" y="0"/>
            <a:chExt cx="4292603" cy="11863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92603" cy="1186319"/>
            </a:xfrm>
            <a:custGeom>
              <a:avLst/>
              <a:gdLst/>
              <a:ahLst/>
              <a:cxnLst/>
              <a:rect l="l" t="t" r="r" b="b"/>
              <a:pathLst>
                <a:path w="4292603" h="1186319">
                  <a:moveTo>
                    <a:pt x="0" y="0"/>
                  </a:moveTo>
                  <a:lnTo>
                    <a:pt x="4292603" y="0"/>
                  </a:lnTo>
                  <a:lnTo>
                    <a:pt x="4292603" y="1186319"/>
                  </a:lnTo>
                  <a:lnTo>
                    <a:pt x="0" y="1186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447147" y="144706"/>
              <a:ext cx="3398308" cy="6984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65"/>
                </a:lnSpc>
                <a:spcBef>
                  <a:spcPct val="0"/>
                </a:spcBef>
              </a:pPr>
              <a:r>
                <a:rPr lang="en-US" sz="3189" dirty="0">
                  <a:solidFill>
                    <a:srgbClr val="091E69"/>
                  </a:solidFill>
                  <a:latin typeface="Saira"/>
                  <a:ea typeface="Saira"/>
                  <a:cs typeface="Saira"/>
                  <a:sym typeface="Saira"/>
                </a:rPr>
                <a:t>Data Merging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403294" y="7373856"/>
            <a:ext cx="3997061" cy="1011877"/>
            <a:chOff x="0" y="0"/>
            <a:chExt cx="5329415" cy="13491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329415" cy="1349170"/>
            </a:xfrm>
            <a:custGeom>
              <a:avLst/>
              <a:gdLst/>
              <a:ahLst/>
              <a:cxnLst/>
              <a:rect l="l" t="t" r="r" b="b"/>
              <a:pathLst>
                <a:path w="5329415" h="1349170">
                  <a:moveTo>
                    <a:pt x="0" y="0"/>
                  </a:moveTo>
                  <a:lnTo>
                    <a:pt x="5329415" y="0"/>
                  </a:lnTo>
                  <a:lnTo>
                    <a:pt x="5329415" y="1349170"/>
                  </a:lnTo>
                  <a:lnTo>
                    <a:pt x="0" y="13491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4583" b="-4583"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84888" y="270132"/>
              <a:ext cx="5159640" cy="6141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23"/>
                </a:lnSpc>
                <a:spcBef>
                  <a:spcPct val="0"/>
                </a:spcBef>
              </a:pPr>
              <a:r>
                <a:rPr lang="en-US" sz="2731">
                  <a:solidFill>
                    <a:srgbClr val="091E69"/>
                  </a:solidFill>
                  <a:latin typeface="Saira"/>
                  <a:ea typeface="Saira"/>
                  <a:cs typeface="Saira"/>
                  <a:sym typeface="Saira"/>
                </a:rPr>
                <a:t>Generating Dashboards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745694" y="9014383"/>
            <a:ext cx="3750636" cy="1010828"/>
            <a:chOff x="0" y="0"/>
            <a:chExt cx="4876800" cy="134777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876800" cy="1347770"/>
            </a:xfrm>
            <a:custGeom>
              <a:avLst/>
              <a:gdLst/>
              <a:ahLst/>
              <a:cxnLst/>
              <a:rect l="l" t="t" r="r" b="b"/>
              <a:pathLst>
                <a:path w="4876800" h="1347770">
                  <a:moveTo>
                    <a:pt x="0" y="0"/>
                  </a:moveTo>
                  <a:lnTo>
                    <a:pt x="4876800" y="0"/>
                  </a:lnTo>
                  <a:lnTo>
                    <a:pt x="4876800" y="1347770"/>
                  </a:lnTo>
                  <a:lnTo>
                    <a:pt x="0" y="13477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557212" y="217169"/>
              <a:ext cx="3762375" cy="6984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65"/>
                </a:lnSpc>
                <a:spcBef>
                  <a:spcPct val="0"/>
                </a:spcBef>
              </a:pPr>
              <a:r>
                <a:rPr lang="en-US" sz="3189" dirty="0">
                  <a:solidFill>
                    <a:srgbClr val="091E69"/>
                  </a:solidFill>
                  <a:latin typeface="Saira"/>
                  <a:ea typeface="Saira"/>
                  <a:cs typeface="Saira"/>
                  <a:sym typeface="Saira"/>
                </a:rPr>
                <a:t>Gaining Insight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8946975" y="3025243"/>
            <a:ext cx="3088076" cy="1925035"/>
          </a:xfrm>
          <a:custGeom>
            <a:avLst/>
            <a:gdLst/>
            <a:ahLst/>
            <a:cxnLst/>
            <a:rect l="l" t="t" r="r" b="b"/>
            <a:pathLst>
              <a:path w="3088076" h="1925035">
                <a:moveTo>
                  <a:pt x="0" y="0"/>
                </a:moveTo>
                <a:lnTo>
                  <a:pt x="3088077" y="0"/>
                </a:lnTo>
                <a:lnTo>
                  <a:pt x="3088077" y="1925034"/>
                </a:lnTo>
                <a:lnTo>
                  <a:pt x="0" y="19250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184504" y="6129912"/>
            <a:ext cx="2613018" cy="1829737"/>
          </a:xfrm>
          <a:custGeom>
            <a:avLst/>
            <a:gdLst/>
            <a:ahLst/>
            <a:cxnLst/>
            <a:rect l="l" t="t" r="r" b="b"/>
            <a:pathLst>
              <a:path w="2613018" h="1829737">
                <a:moveTo>
                  <a:pt x="0" y="0"/>
                </a:moveTo>
                <a:lnTo>
                  <a:pt x="2613018" y="0"/>
                </a:lnTo>
                <a:lnTo>
                  <a:pt x="2613018" y="1829737"/>
                </a:lnTo>
                <a:lnTo>
                  <a:pt x="0" y="18297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33089" b="-11381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0121294" y="5292453"/>
            <a:ext cx="739439" cy="740786"/>
          </a:xfrm>
          <a:custGeom>
            <a:avLst/>
            <a:gdLst/>
            <a:ahLst/>
            <a:cxnLst/>
            <a:rect l="l" t="t" r="r" b="b"/>
            <a:pathLst>
              <a:path w="739439" h="740786">
                <a:moveTo>
                  <a:pt x="0" y="0"/>
                </a:moveTo>
                <a:lnTo>
                  <a:pt x="739439" y="0"/>
                </a:lnTo>
                <a:lnTo>
                  <a:pt x="739439" y="740787"/>
                </a:lnTo>
                <a:lnTo>
                  <a:pt x="0" y="7407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-5583669" flipV="1">
            <a:off x="14763367" y="4416661"/>
            <a:ext cx="1305954" cy="424809"/>
          </a:xfrm>
          <a:custGeom>
            <a:avLst/>
            <a:gdLst/>
            <a:ahLst/>
            <a:cxnLst/>
            <a:rect l="l" t="t" r="r" b="b"/>
            <a:pathLst>
              <a:path w="1305954" h="424809">
                <a:moveTo>
                  <a:pt x="0" y="424808"/>
                </a:moveTo>
                <a:lnTo>
                  <a:pt x="1305954" y="424808"/>
                </a:lnTo>
                <a:lnTo>
                  <a:pt x="1305954" y="0"/>
                </a:lnTo>
                <a:lnTo>
                  <a:pt x="0" y="0"/>
                </a:lnTo>
                <a:lnTo>
                  <a:pt x="0" y="424808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3363927">
            <a:off x="13774128" y="1271841"/>
            <a:ext cx="667703" cy="2094756"/>
          </a:xfrm>
          <a:custGeom>
            <a:avLst/>
            <a:gdLst/>
            <a:ahLst/>
            <a:cxnLst/>
            <a:rect l="l" t="t" r="r" b="b"/>
            <a:pathLst>
              <a:path w="667703" h="2094756">
                <a:moveTo>
                  <a:pt x="0" y="0"/>
                </a:moveTo>
                <a:lnTo>
                  <a:pt x="667703" y="0"/>
                </a:lnTo>
                <a:lnTo>
                  <a:pt x="667703" y="2094756"/>
                </a:lnTo>
                <a:lnTo>
                  <a:pt x="0" y="20947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3057745">
            <a:off x="14305661" y="8083661"/>
            <a:ext cx="667703" cy="2094756"/>
          </a:xfrm>
          <a:custGeom>
            <a:avLst/>
            <a:gdLst/>
            <a:ahLst/>
            <a:cxnLst/>
            <a:rect l="l" t="t" r="r" b="b"/>
            <a:pathLst>
              <a:path w="667703" h="2094756">
                <a:moveTo>
                  <a:pt x="0" y="0"/>
                </a:moveTo>
                <a:lnTo>
                  <a:pt x="667703" y="0"/>
                </a:lnTo>
                <a:lnTo>
                  <a:pt x="667703" y="2094756"/>
                </a:lnTo>
                <a:lnTo>
                  <a:pt x="0" y="20947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5861657">
            <a:off x="15060336" y="6569483"/>
            <a:ext cx="1205958" cy="364802"/>
          </a:xfrm>
          <a:custGeom>
            <a:avLst/>
            <a:gdLst/>
            <a:ahLst/>
            <a:cxnLst/>
            <a:rect l="l" t="t" r="r" b="b"/>
            <a:pathLst>
              <a:path w="1205958" h="364802">
                <a:moveTo>
                  <a:pt x="0" y="0"/>
                </a:moveTo>
                <a:lnTo>
                  <a:pt x="1205959" y="0"/>
                </a:lnTo>
                <a:lnTo>
                  <a:pt x="1205959" y="364802"/>
                </a:lnTo>
                <a:lnTo>
                  <a:pt x="0" y="3648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1028700" y="803208"/>
            <a:ext cx="7186631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b="1">
                <a:solidFill>
                  <a:srgbClr val="091E69"/>
                </a:solidFill>
                <a:latin typeface="Saira Bold"/>
                <a:ea typeface="Saira Bold"/>
                <a:cs typeface="Saira Bold"/>
                <a:sym typeface="Saira Bold"/>
              </a:rPr>
              <a:t>APPROACH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593515" y="9339470"/>
            <a:ext cx="870369" cy="360653"/>
            <a:chOff x="0" y="0"/>
            <a:chExt cx="1160492" cy="480871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160492" cy="480871"/>
              <a:chOff x="0" y="0"/>
              <a:chExt cx="980772" cy="4064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980772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980772" h="406400">
                    <a:moveTo>
                      <a:pt x="777572" y="0"/>
                    </a:moveTo>
                    <a:cubicBezTo>
                      <a:pt x="889796" y="0"/>
                      <a:pt x="980772" y="90976"/>
                      <a:pt x="980772" y="203200"/>
                    </a:cubicBezTo>
                    <a:cubicBezTo>
                      <a:pt x="980772" y="315424"/>
                      <a:pt x="889796" y="406400"/>
                      <a:pt x="777572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031040"/>
                </a:solidFill>
                <a:prstDash val="solid"/>
                <a:miter/>
              </a:ln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28575"/>
                <a:ext cx="980772" cy="434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959"/>
                  </a:lnSpc>
                </a:pPr>
                <a:endParaRPr/>
              </a:p>
            </p:txBody>
          </p:sp>
        </p:grpSp>
        <p:sp>
          <p:nvSpPr>
            <p:cNvPr id="30" name="Freeform 30"/>
            <p:cNvSpPr/>
            <p:nvPr/>
          </p:nvSpPr>
          <p:spPr>
            <a:xfrm>
              <a:off x="452714" y="49771"/>
              <a:ext cx="255064" cy="381329"/>
            </a:xfrm>
            <a:custGeom>
              <a:avLst/>
              <a:gdLst/>
              <a:ahLst/>
              <a:cxnLst/>
              <a:rect l="l" t="t" r="r" b="b"/>
              <a:pathLst>
                <a:path w="255064" h="381329">
                  <a:moveTo>
                    <a:pt x="0" y="0"/>
                  </a:moveTo>
                  <a:lnTo>
                    <a:pt x="255064" y="0"/>
                  </a:lnTo>
                  <a:lnTo>
                    <a:pt x="255064" y="381329"/>
                  </a:lnTo>
                  <a:lnTo>
                    <a:pt x="0" y="381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1" name="TextBox 31"/>
          <p:cNvSpPr txBox="1"/>
          <p:nvPr/>
        </p:nvSpPr>
        <p:spPr>
          <a:xfrm>
            <a:off x="1813454" y="9441544"/>
            <a:ext cx="409517" cy="242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0"/>
              </a:lnSpc>
            </a:pPr>
            <a:r>
              <a:rPr lang="en-US" sz="2189">
                <a:solidFill>
                  <a:srgbClr val="031040"/>
                </a:solidFill>
                <a:latin typeface="Saira"/>
                <a:ea typeface="Saira"/>
                <a:cs typeface="Saira"/>
                <a:sym typeface="Saira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229A287-1097-3733-9595-4616FFF94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59075E-5897-6F05-2446-BD6B3D08A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589409-B87D-A683-0ADD-B5462AEEA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E0E0E1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AFC452-8889-67A0-EAA0-2DBE99941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117</Words>
  <Application>Microsoft Office PowerPoint</Application>
  <PresentationFormat>Custom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Saira Bold</vt:lpstr>
      <vt:lpstr>Calibri</vt:lpstr>
      <vt:lpstr>Saira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Aafreen Moyal</dc:title>
  <cp:lastModifiedBy>Javed Moyal</cp:lastModifiedBy>
  <cp:revision>2</cp:revision>
  <dcterms:created xsi:type="dcterms:W3CDTF">2006-08-16T00:00:00Z</dcterms:created>
  <dcterms:modified xsi:type="dcterms:W3CDTF">2025-01-22T04:05:16Z</dcterms:modified>
  <dc:identifier>DAGc1e1e58I</dc:identifier>
</cp:coreProperties>
</file>