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57" r:id="rId6"/>
    <p:sldId id="258" r:id="rId7"/>
    <p:sldId id="259" r:id="rId8"/>
    <p:sldId id="260" r:id="rId9"/>
    <p:sldId id="261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afshar17/International_Debt_Statistics_Sample_Analysis/tree/mai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2423160"/>
            <a:ext cx="3214307" cy="1953767"/>
          </a:xfrm>
        </p:spPr>
        <p:txBody>
          <a:bodyPr anchor="b">
            <a:normAutofit/>
          </a:bodyPr>
          <a:lstStyle/>
          <a:p>
            <a:r>
              <a:rPr lang="en-US" sz="3600" dirty="0"/>
              <a:t>International Debt Dataset Analysis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1600" dirty="0"/>
              <a:t>Debt owned by The World Bank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CE19-80A0-4730-B366-7DA12F39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Countries with Most Debt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1C560-2A26-4697-90C4-E94C04A8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70852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China</a:t>
            </a:r>
            <a:r>
              <a:rPr lang="en-US" sz="1500" dirty="0"/>
              <a:t> is the country with most amount of external debt held by The 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There is a significant drop in total external debt after the top 3 countries in this list.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Follow-up analysis to find out the cause for the drop would be the next recommended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84529C5D-75E7-4C70-87F9-5CD2793235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1496596"/>
                  </p:ext>
                </p:extLst>
              </p:nvPr>
            </p:nvGraphicFramePr>
            <p:xfrm>
              <a:off x="5714390" y="1621693"/>
              <a:ext cx="5927725" cy="33987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84529C5D-75E7-4C70-87F9-5CD2793235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4390" y="1621693"/>
                <a:ext cx="5927725" cy="33987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04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C7A9-5316-47DE-A173-EEF010ED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Bottom 10 Countries with Least Debt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268B4-E2C0-4C04-A556-788D211D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3336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Sao Tome and Principe</a:t>
            </a:r>
            <a:r>
              <a:rPr lang="en-US" sz="1500" dirty="0"/>
              <a:t> is the country with least amount of external debt held by The 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These particular countries likely have comparatively small external debts since they have much smaller populations than those higher on the list.</a:t>
            </a:r>
          </a:p>
          <a:p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D6D32CB1-6F76-4E50-8F42-529822282D9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3046735"/>
                  </p:ext>
                </p:extLst>
              </p:nvPr>
            </p:nvGraphicFramePr>
            <p:xfrm>
              <a:off x="5459413" y="812801"/>
              <a:ext cx="5927725" cy="3416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D6D32CB1-6F76-4E50-8F42-529822282D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413" y="812801"/>
                <a:ext cx="5927725" cy="3416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6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05AC-4DC3-48F1-85AC-9E08A692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Average Amount of Debt Across Debt Indicators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1C33B-CE7C-4675-8A88-6A40055B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55307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Principal Repayment on external debt, long-term (AMT, current $US) </a:t>
            </a:r>
            <a:r>
              <a:rPr lang="en-US" sz="1500" dirty="0"/>
              <a:t>is the debt indicator with highest average amount of debt held by The 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Majority of debt indicators with highest average amounts relate to 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repayments</a:t>
            </a:r>
            <a:r>
              <a:rPr lang="en-US" sz="1500" dirty="0"/>
              <a:t> or </a:t>
            </a:r>
            <a:r>
              <a:rPr lang="en-US" sz="1500" dirty="0">
                <a:solidFill>
                  <a:schemeClr val="accent5">
                    <a:lumMod val="75000"/>
                  </a:schemeClr>
                </a:solidFill>
              </a:rPr>
              <a:t>interest payments </a:t>
            </a:r>
            <a:r>
              <a:rPr lang="en-US" sz="1500" dirty="0"/>
              <a:t>on external debt.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0" name="Content Placeholder 9" title="Microsoft Power BI">
                <a:extLst>
                  <a:ext uri="{FF2B5EF4-FFF2-40B4-BE49-F238E27FC236}">
                    <a16:creationId xmlns:a16="http://schemas.microsoft.com/office/drawing/2014/main" id="{2165CD12-66F1-41D2-B5ED-41280AEB5035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459413" y="812800"/>
              <a:ext cx="5927725" cy="52943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ontent Placeholder 9" title="Microsoft Power BI">
                <a:extLst>
                  <a:ext uri="{FF2B5EF4-FFF2-40B4-BE49-F238E27FC236}">
                    <a16:creationId xmlns:a16="http://schemas.microsoft.com/office/drawing/2014/main" id="{2165CD12-66F1-41D2-B5ED-41280AEB50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413" y="812800"/>
                <a:ext cx="5927725" cy="5294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10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CA97-44E4-49D2-BFFE-51FB5170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Countries with Highest Average Long Term Debt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56D0B-4219-4D60-8363-1C31EEE9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055" cy="18894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75000"/>
                  </a:schemeClr>
                </a:solidFill>
              </a:rPr>
              <a:t>China and Brazil </a:t>
            </a:r>
            <a:r>
              <a:rPr lang="en-US" sz="1500" dirty="0"/>
              <a:t>are the two top countries with highest average long term debt.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India is ranked 6</a:t>
            </a:r>
            <a:r>
              <a:rPr lang="en-US" sz="1500" baseline="30000" dirty="0"/>
              <a:t>th</a:t>
            </a:r>
            <a:r>
              <a:rPr lang="en-US" sz="1500" dirty="0"/>
              <a:t> on the list. Follow up analysis would be to find out why it is not ranked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544D5355-0204-4D58-97EE-36CB32F3FF4A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459413" y="812800"/>
              <a:ext cx="5927725" cy="52943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544D5355-0204-4D58-97EE-36CB32F3FF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413" y="812800"/>
                <a:ext cx="5927725" cy="5294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86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3930-D120-4A94-A67A-D2548917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987425"/>
            <a:ext cx="3517567" cy="1892933"/>
          </a:xfrm>
        </p:spPr>
        <p:txBody>
          <a:bodyPr/>
          <a:lstStyle/>
          <a:p>
            <a:pPr algn="ctr"/>
            <a:r>
              <a:rPr lang="en-US" dirty="0"/>
              <a:t>Most Frequent Debt Indicators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5E700-FCE3-4028-AAD0-E061491EB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1"/>
            <a:ext cx="3517567" cy="2276295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frequent debt indicators are related 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interest payments </a:t>
            </a:r>
            <a:r>
              <a:rPr lang="en-US" b="1" dirty="0">
                <a:solidFill>
                  <a:schemeClr val="bg1"/>
                </a:solidFill>
              </a:rPr>
              <a:t>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reimbursements </a:t>
            </a:r>
            <a:r>
              <a:rPr lang="en-US" dirty="0"/>
              <a:t>on the external debt.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PPG, multilateral </a:t>
            </a:r>
            <a:r>
              <a:rPr lang="en-US" dirty="0"/>
              <a:t>stands for public and publicly guaranteed loans and credits from multilateral and intergovernmental agencies like the World Bank or regional dev. Banks.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4CDE8ADF-A52B-4813-9320-E13AEFCD839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459413" y="812800"/>
              <a:ext cx="5927725" cy="52943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ntent Placeholder 5" title="Microsoft Power BI">
                <a:extLst>
                  <a:ext uri="{FF2B5EF4-FFF2-40B4-BE49-F238E27FC236}">
                    <a16:creationId xmlns:a16="http://schemas.microsoft.com/office/drawing/2014/main" id="{4CDE8ADF-A52B-4813-9320-E13AEFCD83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413" y="812800"/>
                <a:ext cx="5927725" cy="5294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63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6814-CDD0-4EFE-A370-F37079CA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Top 20 Countries Relative to Average Total Debt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DE7F8-6D32-470C-BA34-B337935F8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20939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countries with Green bubbles have total debts that are </a:t>
            </a:r>
            <a:r>
              <a:rPr lang="en-US" sz="1600" dirty="0">
                <a:solidFill>
                  <a:schemeClr val="accent3"/>
                </a:solidFill>
              </a:rPr>
              <a:t>above </a:t>
            </a:r>
            <a:r>
              <a:rPr lang="en-US" sz="1600" dirty="0"/>
              <a:t>the Average Total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countries with Red bubbles have total debts that are </a:t>
            </a:r>
            <a:r>
              <a:rPr lang="en-US" sz="1600" dirty="0">
                <a:solidFill>
                  <a:schemeClr val="accent3"/>
                </a:solidFill>
              </a:rPr>
              <a:t>below</a:t>
            </a:r>
            <a:r>
              <a:rPr lang="en-US" sz="1600" dirty="0"/>
              <a:t> the Average Total Debt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37CAAF65-B3A8-4D0C-AB17-3D054C4C94A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459413" y="812800"/>
              <a:ext cx="5927725" cy="52943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Microsoft Power BI">
                <a:extLst>
                  <a:ext uri="{FF2B5EF4-FFF2-40B4-BE49-F238E27FC236}">
                    <a16:creationId xmlns:a16="http://schemas.microsoft.com/office/drawing/2014/main" id="{37CAAF65-B3A8-4D0C-AB17-3D054C4C94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413" y="812800"/>
                <a:ext cx="5927725" cy="5294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30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D72D-D76C-4348-AD84-0F940E61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Link to GitHub Project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DF96-05F4-44F5-9B96-F3DF572A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1"/>
            <a:ext cx="4639736" cy="798146"/>
          </a:xfrm>
        </p:spPr>
        <p:txBody>
          <a:bodyPr/>
          <a:lstStyle/>
          <a:p>
            <a:r>
              <a:rPr lang="en-US" dirty="0">
                <a:hlinkClick r:id="rId2"/>
              </a:rPr>
              <a:t>International Debt Statistics GitHub Project Page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89A0D-1659-4BAB-BAC6-1CFFC99A0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10754" y="2118946"/>
            <a:ext cx="4642510" cy="2919045"/>
          </a:xfrm>
        </p:spPr>
      </p:pic>
    </p:spTree>
    <p:extLst>
      <p:ext uri="{BB962C8B-B14F-4D97-AF65-F5344CB8AC3E}">
        <p14:creationId xmlns:p14="http://schemas.microsoft.com/office/powerpoint/2010/main" val="23282669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webextension1.xml><?xml version="1.0" encoding="utf-8"?>
<we:webextension xmlns:we="http://schemas.microsoft.com/office/webextensions/webextension/2010/11" id="{2456F9E0-2D19-4A67-BD57-F1B9050F2A30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aW0/bShD+K0d+4SVC67vDWwggVS2X0yBOpQpFa+84uHW87npNSZH/+5ldO4QmIQQKJUHmhXg9OzM7l29mJ7k1WFLkKZ2c0DEYe8Y+59/HVHz/xzQ6RtasnZ5+PO59/jg86R0f4jLPZcKzwti7NSQVI5AXSVHSVHHAxa+XHYOm6RkdqaeYpgV0jBxEwTOaJr+gJsZXUpRQdQy4yVMuqGI5kFSCYnuN5PiMss1dGyXSSCbXMIBI1qvEsn3i+J4TBHbg+iTyLR/JippAa7aURLHW4vs8kzTJUIxaM2PPjX2bMNtzQ+LaQeS7aj1OUtmQhJPDm1zg6fDMk1xZ5ZznJyizplEkF1OlrY5xJPhYEzdmLcrwRwlighsUHyhqyltjMH2Bn/+dfljFKVEsMplIpDQ+ZCg707aj6ZBBKIeMSlqAHBZ0nKeAxOdaXVKhWwaQooU0tz5Py7HWYE4fXooIPkM8e9BCK/TUmeDoRy044mUmxWSoIwRfNcrFCaTMUKJOBQOxP9GyDhIx9Zw1f/7eaCRgRGXz+PvLP1RS2UOvHZVZI59UldIOfWfsmephah+r6ryIif+7AgGNhTOWTM/1Ye4Uxcs7QZ+Lhik8zOEuCiv1d1kn31Pt/QTLrNa3Y1zxn30BmPNMWa9zl1o9dk2zCFfnFfzzaHm+9sujaf4QyqhFko3SBudmkFMHCSImuujwRsFo+A3TQqEL7uHL88Wcz5e/6yI8Dr4P7W5sOcw0QyBBxKgXkqCFx1WZmWDqR1RysXUAab4ngJx3w+ZD5ILG2w+S5jNAMtJa9q+okGsC5SvkzUtbQUVf3cgi6bd7rWof7TLiYrJ+yL9ggClfNFcAxXnMmXLAVcIYZIbOf7sbgmcSCLExDiJiOYR4Lfy/Rne8UO3b7rjtjrcW+N+gO948C6i4Ww2vEHeZ60cktIhveiGA3yUPw2szkvFsy+oGXZd1HZfYBHtyT81JWvC9X+EiZey2937r3rt2w+YD8ILGSyC4Sb/YMwMniF3fjVzfct3Apu4s/Zp+Dpmla2fhNrv1gqalnvwi+08Jql4Du17GLTsH57u94/Pdg09fjnb7Bztq0+UGOti8V2N/d2HbB/z1C2BaFigZ2D4V7TXw1YPs8Uug61I/cjyb+Cwkth9RM9BdyupuDm5kyBe6udWSTMu0LD/CdghQIPUDEqzoh94+Xx8d2Twa7EWaRFgh7lvJGIMY6VKphOuT5rXIBIqZ4W71UdX/pbiLOxj/me00BVV9QZZOM2WBYyHRfHKgFZ12Yyv566/2prW6eiCo72rDJk42AEjoOV7ITJM4DrVp12onG2uW/40ebC+p9DMMdt9nm70tc45tH3E/FltPhv88ga1tcdZJtDdvdp5RGSh2IHHQtbvUMklITOrU5batDO/5FyHWtleDdub99hPfp7f/iE0oeWtrwMNJtRT5v2zg/Van/bLbFy9lkdMIzmgGS+5MGIs0Y8rP692UOsrzSZORKzaon0be3ayq6n+Ss2ItpSkAAA==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402f9e09-1ecd-4c15-bc66-96ac3046ed9b&amp;visual=1f65f730d365b0538c75&quot;"/>
    <we:property name="artifactName" value="&quot;Top 10 Countries with Most Debt (owed to World Bank)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aW0/bShD+K0d+4SVC67vDWwggVS2X0yBOpQpFa+84uHW87npNSZH/+5ldO4QmIQQKJUHmhXg9OzM7l29mJ7k1WFLkKZ2c0DEYe8Y+59/HVHz/xzQ6RtasnZ5+PO59/jg86R0f4jLPZcKzwti7NSQVI5AXSVHSVHHAxa+XHYOm6RkdqaeYpgV0jBxEwTOaJr+gJsZXUpRQdQy4yVMuqGI5kFSCYnuN5PiMss1dGyXSSCbXMIBI1qvEsn3i+J4TBHbg+iTyLR/JippAa7aURLHW4vs8kzTJUIxaM2PPjX2bMNtzQ+LaQeS7aj1OUtmQhJPDm1zg6fDMk1xZ5ZznJyizplEkF1OlrY5xJPhYEzdmLcrwRwlighsUHyhqyltjMH2Bn/+dfljFKVEsMplIpDQ+ZCg707aj6ZBBKIeMSlqAHBZ0nKeAxOdaXVKhWwaQooU0tz5Py7HWYE4fXooIPkM8e9BCK/TUmeDoRy044mUmxWSoIwRfNcrFCaTMUKJOBQOxP9GyDhIx9Zw1f/7eaCRgRGXz+PvLP1RS2UOvHZVZI59UldIOfWfsmephah+r6ryIif+7AgGNhTOWTM/1Ye4Uxcs7QZ+Lhik8zOEuCiv1d1kn31Pt/QTLrNa3Y1zxn30BmPNMWa9zl1o9dk2zCFfnFfzzaHm+9sujaf4QyqhFko3SBudmkFMHCSImuujwRsFo+A3TQqEL7uHL88Wcz5e/6yI8Dr4P7W5sOcw0QyBBxKgXkqCFx1WZmWDqR1RysXUAab4ngJx3w+ZD5ILG2w+S5jNAMtJa9q+okGsC5SvkzUtbQUVf3cgi6bd7rWof7TLiYrJ+yL9ggClfNFcAxXnMmXLAVcIYZIbOf7sbgmcSCLExDiJiOYR4Lfy/Rne8UO3b7rjtjrcW+N+gO948C6i4Ww2vEHeZ60cktIhveiGA3yUPw2szkvFsy+oGXZd1HZfYBHtyT81JWvC9X+EiZey2937r3rt2w+YD8ILGSyC4Sb/YMwMniF3fjVzfct3Apu4s/Zp+Dpmla2fhNrv1gqalnvwi+08Jql4Du17GLTsH57u94/Pdg09fjnb7Bztq0+UGOti8V2N/d2HbB/z1C2BaFigZ2D4V7TXw1YPs8Uug61I/cjyb+Cwkth9RM9BdyupuDm5kyBe6udWSTMu0LD/CdghQIPUDEqzoh94+Xx8d2Twa7EWaRFgh7lvJGIMY6VKphOuT5rXIBIqZ4W71UdX/pbiLOxj/me00BVV9QZZOM2WBYyHRfHKgFZ12Yyv566/2prW6eiCo72rDJk42AEjoOV7ITJM4DrVp12onG2uW/40ebC+p9DMMdt9nm70tc45tH3E/FltPhv88ga1tcdZJtDdvdp5RGSh2IHHQtbvUMklITOrU5batDO/5FyHWtleDdub99hPfp7f/iE0oeWtrwMNJtRT5v2zg/Van/bLbFy9lkdMIzmgGS+5MGIs0Y8rP692UOsrzSZORKzaon0be3ayq6n+Ss2ItpSkAAA==&quot;"/>
    <we:property name="isFiltersActionButtonVisible" value="true"/>
    <we:property name="isVisualContainerHeaderHidden" value="false"/>
    <we:property name="reportEmbeddedTime" value="&quot;2025-02-07T01:08:15.041Z&quot;"/>
    <we:property name="creatorTenantId" value="&quot;b9df39db-3745-4fc8-8ca3-ed61f6939c13&quot;"/>
    <we:property name="creatorUserId" value="&quot;10032003C01921BD&quot;"/>
    <we:property name="creatorSessionId" value="&quot;4d487c09-c79c-4789-a11e-3b84b856a11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3BE21FB-4ACF-4683-88F8-9B1FD9C2FEDC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aW0/bShD+K0d+4SVC67vDWwggVS2X0yBOpQpFa+84uHW87npNSZH/+5ldO4QmIQQKJUHmhXg9OzM7l29mJ7k1WFLkKZ2c0DEYe8Y+59/HVHz/xzQ6RtasnZ5+PO59/jg86R0f4jLPZcKzwti7NSQVI5AXSVHSVHHAxa+XHYOm6RkdqaeYpgV0jBxEwTOaJr+gJsZXUpRQdQy4yVMuqGI5kFSCYnuN5PiMss1dGyXSSCbXMIBI1qvEsn3i+J4TBHbg+iTyLR/JippAa7aURLHW4vs8kzTJUIxaM2PPjX2bMNtzQ+LaQeS7aj1OUtmQhJPDm1zg6fDMk1xZ5ZznJyizplEkF1OlrY5xJPhYEzdmLcrwRwlighsUHyhqyltjMH2Bn/+dfljFKVEsMplIpDQ+ZCg707aj6ZBBKIeMSlqAHBZ0nKeAxOdaXVKhWwaQooU0tz5Py7HWYE4fXooIPkM8e9BCK/TUmeDoRy044mUmxWSoIwRfNcrFCaTMUKJOBQOxP9GyDhIx9Zw1f/7eaCRgRGXz+PvLP1RS2UOvHZVZI59UldIOfWfsmephah+r6ryIif+7AgGNhTOWTM/1Ye4Uxcs7QZ+Lhik8zOEuCiv1d1kn31Pt/QTLrNa3Y1zxn30BmPNMWa9zl1o9dk2zCFfnFfzzaHm+9sujaf4QyqhFko3SBudmkFMHCSImuujwRsFo+A3TQqEL7uHL88Wcz5e/6yIVU019UHzHnKkjXCWMQWbo7Antbmw5zDRDIEHEqBeSoIXOVVmbICxEVHKxdeBpvifwnHfD5sPngsbbD6DmMwA00lr2r6iQa4LoK+TNS1tBRV/d5CLpt3ttbB/tMuJisn7Iv2CAKV+shn+7G4JnEgixaQ4iYjmEeC38v0bnvNAJtJ1z2zlvLfC/Qee8eRbAI6tAirvM9SMSWsQ3vRDA75KHIbQZyXi2ZXWDrsu6jktsgn23p+YkLcDer2KRqldtf/3W/XXths0H2QWNl8Bsk36xZwZOELu+G7m+5bqBTd1Z+jU9GzJL187CbXbrBU1LPflF9p8SVL0Gb72MW3YOznd7x+e7B5++HO32D3bUpssNdLB5r47+7sK21v/1S15aFigZ2D4V7VXv1YPs8Yue61I/cjyb+Cwkth9RM9BdyuqODW5kyBc6ttWSTMu0LD/CdghQIPUDEqzoh94+Xx8dyzwa7EWaRFgh7lvJGIMY6VKphOuT5rXIBIqZ4W71UdX/pbiLOxj/me00BVV9QZZOM2WBYyHRfHKgFZ12Yyv566/2prW6eiCo72rDJk4vAEjoOV7ITJM4DrVp12qnF2uW/40eXi+p9DMMdt9nm70ts4xtH2M/FltPhv88ga1tcdZJtDdvdp5RGSh2IHHQtbvUMklITOrU5batDO/5FyHWtleDdq799lPdp7f/iE0oeWtrwMNJtRT5v2zg/Van/bLbFy9lkdMIzmgGS+5MGIs0Y8rP692UOsrzSZORKzaon0be3ayq6n/0YeQZpSkAAA==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79fcdbb8-bab0-46ec-8930-96bc7595d9e4&amp;visual=39be610eb5388c024006&quot;"/>
    <we:property name="artifactName" value="&quot;Bottom 10 Countries with Least Debt (owed to World Bank)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aW0/bShD+K0d+4SVC67vDWwggVS2X0yBOpQpFa+84uHW87npNSZH/+5ldO4QmIQQKJUHmhXg9OzM7l29mJ7k1WFLkKZ2c0DEYe8Y+59/HVHz/xzQ6RtasnZ5+PO59/jg86R0f4jLPZcKzwti7NSQVI5AXSVHSVHHAxa+XHYOm6RkdqaeYpgV0jBxEwTOaJr+gJsZXUpRQdQy4yVMuqGI5kFSCYnuN5PiMss1dGyXSSCbXMIBI1qvEsn3i+J4TBHbg+iTyLR/JippAa7aURLHW4vs8kzTJUIxaM2PPjX2bMNtzQ+LaQeS7aj1OUtmQhJPDm1zg6fDMk1xZ5ZznJyizplEkF1OlrY5xJPhYEzdmLcrwRwlighsUHyhqyltjMH2Bn/+dfljFKVEsMplIpDQ+ZCg707aj6ZBBKIeMSlqAHBZ0nKeAxOdaXVKhWwaQooU0tz5Py7HWYE4fXooIPkM8e9BCK/TUmeDoRy044mUmxWSoIwRfNcrFCaTMUKJOBQOxP9GyDhIx9Zw1f/7eaCRgRGXz+PvLP1RS2UOvHZVZI59UldIOfWfsmephah+r6ryIif+7AgGNhTOWTM/1Ye4Uxcs7QZ+Lhik8zOEuCiv1d1kn31Pt/QTLrNa3Y1zxn30BmPNMWa9zl1o9dk2zCFfnFfzzaHm+9sujaf4QyqhFko3SBudmkFMHCSImuujwRsFo+A3TQqEL7uHL88Wcz5e/6yIVU019UHzHnKkjXCWMQWbo7Antbmw5zDRDIEHEqBeSoIXOVVmbICxEVHKxdeBpvifwnHfD5sPngsbbD6DmMwA00lr2r6iQa4LoK+TNS1tBRV/d5CLpt3ttbB/tMuJisn7Iv2CAKV+shn+7G4JnEgixaQ4iYjmEeC38v0bnvNAJtJ1z2zlvLfC/Qee8eRbAI6tAirvM9SMSWsQ3vRDA75KHIbQZyXi2ZXWDrsu6jktsgn23p+YkLcDer2KRqldtf/3W/XXths0H2QWNl8Bsk36xZwZOELu+G7m+5bqBTd1Z+jU9GzJL187CbXbrBU1LPflF9p8SVL0Gb72MW3YOznd7x+e7B5++HO32D3bUpssNdLB5r47+7sK21v/1S15aFigZ2D4V7VXv1YPs8Yue61I/cjyb+Cwkth9RM9BdyuqODW5kyBc6ttWSTMu0LD/CdghQIPUDEqzoh94+Xx8dyzwa7EWaRFgh7lvJGIMY6VKphOuT5rXIBIqZ4W71UdX/pbiLOxj/me00BVV9QZZOM2WBYyHRfHKgFZ12Yyv566/2prW6eiCo72rDJk4vAEjoOV7ITJM4DrVp12qnF2uW/40eXi+p9DMMdt9nm70ts4xtH2M/FltPhv88ga1tcdZJtDdvdp5RGSh2IHHQtbvUMklITOrU5batDO/5FyHWtleDdq799lPdp7f/iE0oeWtrwMNJtRT5v2zg/Van/bLbFy9lkdMIzmgGS+5MGIs0Y8rP692UOsrzSZORKzaon0be3ayq6n/0YeQZpSkAAA==&quot;"/>
    <we:property name="isFiltersActionButtonVisible" value="true"/>
    <we:property name="isVisualContainerHeaderHidden" value="false"/>
    <we:property name="reportEmbeddedTime" value="&quot;2025-02-07T02:03:30.992Z&quot;"/>
    <we:property name="creatorTenantId" value="&quot;b9df39db-3745-4fc8-8ca3-ed61f6939c13&quot;"/>
    <we:property name="creatorUserId" value="&quot;10032003C01921BD&quot;"/>
    <we:property name="creatorSessionId" value="&quot;9671090b-3c0d-4f23-84c1-25f257b39a25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F5F887E-58A6-447A-AE19-2E5446035D33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aW1PbOhD+K2f8wkuGke8ObyHATKflchqG05kOk5GtdXDrWK4sU1Im//2sZIfQJCSBQpMw5oVYlnZXe/n2k5J7gyVFntLRGR2CcWAccv59SMX3f0yjZWT12Pn5x9PO54/9s87pMQ7zXCY8K4yDe0NSMQB5lRQlTZUEHPx63TJoml7QgXqKaVpAy8hBFDyjafILqsn4SooSxi0D7vKUC6pE9iSVoMTe4nR8Rt3mvo0aaSSTW+hBJKtRYtk+cXzPCQI7cH0S+ZaP04pqgrZs4RQlWqvv8kzSJEM1asyMPTf2bcJszw2JaweR76rxOEllPSUcHd/lAneHex7lyiuXPD9DndUcNeVqYrTVMk4EH+rJtVuLMvxRghjhAiUHimrmvdGbvMDP/04+LJOUKBGZTCTOND5kqDvTvqNpn0Eo+4xKWoDsF3SYp4CTL7W5ZIxh6UGKHtLSujwth9qCGXt4KSL4DPH0QSsdY6QuBMc4asURLzMpRn2dIfiqNi5OIGWGUnUuGIjDkdZ1lIhJ5KzZ/XcGAwEDKuvH31/+oZHKH3rspMxq/WQ8VtZh7IwDUz1M/GONW6/i4v9uQEDt4Ywlk319mNlF8fpB0PuiYQpPS3jIwrH6u66K77n+foZnltvbMm74z64ArHmmvNd6KK0Ou6VZhKOzBv55trzc+sXZNLsJ5dQiyQZpjXNTyKmSBBETQ3R8p2A0/IZlodAF1/DF9WLO1svfDZHKqbo/KLlDztQWbhLGIDN09YR2O7YcZpohkCBi1AtJ0EDnsqpNEBYiKrnYOfA03xN4zoZh++FzzuLdB1DzBQAaaSu7N1TINUH0Dermtb2gsq8iuTj12yMa20W/DLgYrZ/yr5hg17rG7XYInkkgRGIcRMRyCPEaiH8LdjzX7Rt23LDjnQX3DbDj7fPAagYNcZu5fkRCi/imFwL4bfI0vNZXMp5tWe2g7bK24xKbIO/21D1JA76Pu1iknN3w603z6yoM2w/AcxYvgOC6/GLPDJwgdn03cn3LdQObutPyqzkbCkvXrsJdDusVTUt984viPyVoegXsehiX7B1d7ndOL/ePPn052e8e7alF11sYYPNRj/09hA0P+OuHvLQsUDOwQyqao96bJ5mKx3KW4rrUjxzPJj4Lie1H1Aw0S1nO5uBOhnyOzS3XZFqmZfkR0iFAhdQPSLCED22+Xldey6xM9iJNIuwQj71kDEEMdKtUyvVO80plAsXUcfd6q+r/QtzFFYz/zPbqhqq+IEsnlTInsZDoPtnThk7Y2FL5+qu9Sa8eP5HUD71hE7cXK6k3kNBzvJCZJnEcatO21dxsrNn+t/ryekGnn2Kw+z5p9q7cc+z6Nfaq3Ho2/OcJ7CzFWafQNk52XtAZKDKQOGjbbWqZJCQmdap223SG9/yLEGvXu0Fz5735G9/n03/EJtS8sz3g6aJaiPxftvB8q8t+0emLl7LIaQQXNIMFZybMRZoxFef1TkotFfmkrsglC9RPIx9OVuPx/3rO0eqlKQAA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f9a79cf5-31fd-41a1-82fd-e2b73636917c&amp;visual=b39f24d11be08cda6b08&quot;"/>
    <we:property name="artifactName" value="&quot;Average amount of debt across Debt Indicators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aW1PbOhD+K2f8wkuGke8ObyHATKflchqG05kOk5GtdXDrWK4sU1Im//2sZIfQJCSBQpMw5oVYlnZXe/n2k5J7gyVFntLRGR2CcWAccv59SMX3f0yjZWT12Pn5x9PO54/9s87pMQ7zXCY8K4yDe0NSMQB5lRQlTZUEHPx63TJoml7QgXqKaVpAy8hBFDyjafILqsn4SooSxi0D7vKUC6pE9iSVoMTe4nR8Rt3mvo0aaSSTW+hBJKtRYtk+cXzPCQI7cH0S+ZaP04pqgrZs4RQlWqvv8kzSJEM1asyMPTf2bcJszw2JaweR76rxOEllPSUcHd/lAneHex7lyiuXPD9DndUcNeVqYrTVMk4EH+rJtVuLMvxRghjhAiUHimrmvdGbvMDP/04+LJOUKBGZTCTOND5kqDvTvqNpn0Eo+4xKWoDsF3SYp4CTL7W5ZIxh6UGKHtLSujwth9qCGXt4KSL4DPH0QSsdY6QuBMc4asURLzMpRn2dIfiqNi5OIGWGUnUuGIjDkdZ1lIhJ5KzZ/XcGAwEDKuvH31/+oZHKH3rspMxq/WQ8VtZh7IwDUz1M/GONW6/i4v9uQEDt4Ywlk319mNlF8fpB0PuiYQpPS3jIwrH6u66K77n+foZnltvbMm74z64ArHmmvNd6KK0Ou6VZhKOzBv55trzc+sXZNLsJ5dQiyQZpjXNTyKmSBBETQ3R8p2A0/IZlodAF1/DF9WLO1svfDZHKqbo/KLlDztQWbhLGIDN09YR2O7YcZpohkCBi1AtJ0EDnsqpNEBYiKrnYOfA03xN4zoZh++FzzuLdB1DzBQAaaSu7N1TINUH0Dermtb2gsq8iuTj12yMa20W/DLgYrZ/yr5hg17rG7XYInkkgRGIcRMRyCPEaiH8LdjzX7Rt23LDjnQX3DbDj7fPAagYNcZu5fkRCi/imFwL4bfI0vNZXMp5tWe2g7bK24xKbIO/21D1JA76Pu1iknN3w603z6yoM2w/AcxYvgOC6/GLPDJwgdn03cn3LdQObutPyqzkbCkvXrsJdDusVTUt984viPyVoegXsehiX7B1d7ndOL/ePPn052e8e7alF11sYYPNRj/09hA0P+OuHvLQsUDOwQyqao96bJ5mKx3KW4rrUjxzPJj4Lie1H1Aw0S1nO5uBOhnyOzS3XZFqmZfkR0iFAhdQPSLCED22+Xldey6xM9iJNIuwQj71kDEEMdKtUyvVO80plAsXUcfd6q+r/QtzFFYz/zPbqhqq+IEsnlTInsZDoPtnThk7Y2FL5+qu9Sa8eP5HUD71hE7cXK6k3kNBzvJCZJnEcatO21dxsrNn+t/ryekGnn2Kw+z5p9q7cc+z6Nfaq3Ho2/OcJ7CzFWafQNk52XtAZKDKQOGjbbWqZJCQmdap223SG9/yLEGvXu0Fz5735G9/n03/EJtS8sz3g6aJaiPxftvB8q8t+0emLl7LIaQQXNIMFZybMRZoxFef1TkotFfmkrsglC9RPIx9OVuPx/3rO0eqlKQAA&quot;"/>
    <we:property name="isFiltersActionButtonVisible" value="true"/>
    <we:property name="isVisualContainerHeaderHidden" value="false"/>
    <we:property name="reportEmbeddedTime" value="&quot;2025-02-07T02:09:54.368Z&quot;"/>
    <we:property name="creatorTenantId" value="&quot;b9df39db-3745-4fc8-8ca3-ed61f6939c13&quot;"/>
    <we:property name="creatorUserId" value="&quot;10032003C01921BD&quot;"/>
    <we:property name="creatorSessionId" value="&quot;fc121060-7fa8-4089-9dfc-e62ee252c1f9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7B0FA414-15B0-46C9-8D3E-2B422CE7305D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aW1PbOhD+K2f8wkuGke8ObyHATKflchqG05kOk5GtdXDrWK4sU1LG//2sZIfQEEKg0CSMeSGWpd3VXr79pOTWYEmRp3RyQsdg7Bn7nH8fU/H9H9PoGFkzdnr68bj3+ePwpHd8iMM8lwnPCmPv1pBUjEBeJEVJUyUBB79edgyapmd0pJ5imhbQMXIQBc9omvyCejK+kqKEqmPATZ5yQZXIgaQSlNhrnI7PqNvctVEjjWRyDQOIZD1KLNsnju85QWAHrk8i3/JxWlFP0JYtnKJEa/V9nkmaZKhGjZmx58a+TZjtuSFx7SDyXTUeJ6lspoSTw5tc4O5wz5NceeWc5yeos56jplxMjbY6xpHgYz25cWtRhj9KEBNcoORAUc+8NQbTF/j53+mHZZISJSKTicSZxocMdWfadzQdMgjlkFFJC5DDgo7zFHDyuTaXVBiWAaToIS2tz9NyrC2Ys4eXIoLPEM8etNIKI3UmOMZRK454mUkxGeoMwVeNcXECKTOUqlPBQOxPtK6DREwjZ83vvzcaCRhR2Tz+/vIPjVT+0GNHZdboJ1WlrMPYGXumepj6x6o6r+Li/65AQOPhjCXTfX2Y20Xx+kHQ+6JhCo9LuMvCSv1d1sX3XH8/wzPL7e0YV/xnXwDWPFPe69yVVo9d0yzC0XkD/zxbXm794mya34RyapFko7TBuRnk1EmCiIkhOrxRMBp+w7JQ6IJr+OJ6Mefr5e+GSOVU0x+U3DFnagtXCWOQGbp6QrsbWw4zzRBIEDHqhSRooXNZ1SYICxGVXGwdeJrvCTznw7D58PnA4u0HUPMFABppK/tXVMgVQfQN6ua1vaCyrya5OPXbPRrbR7+MuJisnvKvmGAqFsvh3+6G4JkEQiTNQUQshxCvhf+3YM4PmEDLnFvmvLXAvwbmvHkeeJpdQ9xlrh+R0CK+6YUAfpc8Dq/NdY1nW1Y36Lqs67jEJsjJPXWH0oLv/Q4XKWe33Hvd3LsOw+YD8AOLF0BwU36xZwZOELu+G7m+5bqBTd1Z+TV8DoWlK1fhNof1gqalvhVG8Z8SNL0Gdj2MS3YOznd7x+e7B5++HO32D3bUossNDLB5r8f+HsKWB/z1A2BaFqgZ2D4V7THwzZPsUjcb16V+5Hg28VlIbD+iZqCZyHLGBjcy5A8Y23LOY1qmZfkRUh5AhdQPSLCE86y/Jp+8lnkyoYs0ibAL3PeSMQYx0u1QKdc7zWuVCRQzx93qrar/C7EVVzD+M9tpmqb6giydVsMDiYVE98mBNnTKuJbK11/tTftx9Uji3uH/Jt5eAJDQc7yQmSZxHGrTrtXeXqzY4jf68npBN5/hrPs+qfS23GVs+zX2U7n1bPjPE9haGrNKoa2d0LygM1BkIHHQtbvUMklITOrU7bbtDO/5FyHWtneD9l57/be6z6f/iE2oeWt7wONFtRD5v6zlDLsc8HXZLzp98VIWOY3gjGaw4MyEuUgzpuK82kmpoyKfNBW5ZIH6aeTdyaqq/geQa3a6pSkAAA==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85ee02ed-c1f0-435d-923b-755a89ce8a2b&amp;visual=ef9d57c0b20716bee790&quot;"/>
    <we:property name="artifactName" value="&quot;Countries with Highest Average Long Term Debt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aW1PbOhD+K2f8wkuGke8ObyHATKflchqG05kOk5GtdXDrWK4sU1LG//2sZIfQEEKg0CSMeSGWpd3VXr79pOTWYEmRp3RyQsdg7Bn7nH8fU/H9H9PoGFkzdnr68bj3+ePwpHd8iMM8lwnPCmPv1pBUjEBeJEVJUyUBB79edgyapmd0pJ5imhbQMXIQBc9omvyCejK+kqKEqmPATZ5yQZXIgaQSlNhrnI7PqNvctVEjjWRyDQOIZD1KLNsnju85QWAHrk8i3/JxWlFP0JYtnKJEa/V9nkmaZKhGjZmx58a+TZjtuSFx7SDyXTUeJ6lspoSTw5tc4O5wz5NceeWc5yeos56jplxMjbY6xpHgYz25cWtRhj9KEBNcoORAUc+8NQbTF/j53+mHZZISJSKTicSZxocMdWfadzQdMgjlkFFJC5DDgo7zFHDyuTaXVBiWAaToIS2tz9NyrC2Ys4eXIoLPEM8etNIKI3UmOMZRK454mUkxGeoMwVeNcXECKTOUqlPBQOxPtK6DREwjZ83vvzcaCRhR2Tz+/vIPjVT+0GNHZdboJ1WlrMPYGXumepj6x6o6r+Li/65AQOPhjCXTfX2Y20Xx+kHQ+6JhCo9LuMvCSv1d1sX3XH8/wzPL7e0YV/xnXwDWPFPe69yVVo9d0yzC0XkD/zxbXm794mya34RyapFko7TBuRnk1EmCiIkhOrxRMBp+w7JQ6IJr+OJ6Mefr5e+GSOVU0x+U3DFnagtXCWOQGbp6QrsbWw4zzRBIEDHqhSRooXNZ1SYICxGVXGwdeJrvCTznw7D58PnA4u0HUPMFABppK/tXVMgVQfQN6ua1vaCyrya5OPXbPRrbR7+MuJisnvKvmGAqFsvh3+6G4JkEQiTNQUQshxCvhf+3YM4PmEDLnFvmvLXAvwbmvHkeeJpdQ9xlrh+R0CK+6YUAfpc8Dq/NdY1nW1Y36Lqs67jEJsjJPXWH0oLv/Q4XKWe33Hvd3LsOw+YD8AOLF0BwU36xZwZOELu+G7m+5bqBTd1Z+TV8DoWlK1fhNof1gqalvhVG8Z8SNL0Gdj2MS3YOznd7x+e7B5++HO32D3bUossNDLB5r8f+HsKWB/z1A2BaFqgZ2D4V7THwzZPsUjcb16V+5Hg28VlIbD+iZqCZyHLGBjcy5A8Y23LOY1qmZfkRUh5AhdQPSLCE86y/Jp+8lnkyoYs0ibAL3PeSMQYx0u1QKdc7zWuVCRQzx93qrar/C7EVVzD+M9tpmqb6giydVsMDiYVE98mBNnTKuJbK11/tTftx9Uji3uH/Jt5eAJDQc7yQmSZxHGrTrtXeXqzY4jf68npBN5/hrPs+qfS23GVs+zX2U7n1bPjPE9haGrNKoa2d0LygM1BkIHHQtbvUMklITOrU7bbtDO/5FyHWtneD9l57/be6z6f/iE2oeWt7wONFtRD5v6zlDLsc8HXZLzp98VIWOY3gjGaw4MyEuUgzpuK82kmpoyKfNBW5ZIH6aeTdyaqq/geQa3a6pSkAAA==&quot;"/>
    <we:property name="isFiltersActionButtonVisible" value="true"/>
    <we:property name="isVisualContainerHeaderHidden" value="false"/>
    <we:property name="reportEmbeddedTime" value="&quot;2025-02-07T02:49:45.782Z&quot;"/>
    <we:property name="creatorTenantId" value="&quot;b9df39db-3745-4fc8-8ca3-ed61f6939c13&quot;"/>
    <we:property name="creatorUserId" value="&quot;10032003C01921BD&quot;"/>
    <we:property name="creatorSessionId" value="&quot;cc278d3e-5b04-4774-9555-ccef80cd594c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5C6BCFA4-11B7-4229-8A18-26E8ED776A1A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aW0/jOhD+K0d54aVCzj3lrRSQVrtczhZxVjpClRNPSnbTOMdxWLoo//2MnZSybWnLLiwtCi80jj0znss3n93eGywp8pROzugYjAPjkPNvYyq+/WUaHSNrxs7PP572Pn8cnvVOj3GY5zLhWWEc3BuSihHIq6Qoaaok4OC/1x2DpukFHamnmKYFdIwcRMEzmiY/oJ6Mr6QooeoYcJenXFAlciCpBCX2FqfjM+o2923USCOZ3MIAIlmPEsv2ieN7ThDYgeuTyLd8nFbUE7RlS6co0Vp9n2eSJhmqUWNm7LmxbxNme25IXDuIfFeNx0kqmynh5PguF7g73PMkV1655PkZ6qznqClXU6OtjnEi+FhPbtxalOF/JYgJLlByoKhn3huD6Qv8/Pf0wypJiRKRyUTiTONDhroz7TuaDhmEcsiopAXIYUHHeQo4+VKbSyoMywBS9JCW1udpOdYWzNnDSxHBZ4hnD1pphZG6EBzjqBVHvMykmAx1huCrxrg4gZQZStW5YCAOJ1rXUSKmkbPm998bjQSMqGwef375m0Yqf+ixkzJr9JOqUtZh7IwDUz1M/WNVnRdx8T83IKDxcMaS6b4+zO2iePkg6H3RMIWnJTxkYaX+ruvie66/n+GZ1fZ2jBv+vS8Aa54p73UeSqvHbmkW4ei8gb+fLb9u/fJsmt+EcmqRZKO0wbkZ5NRJgoiJITq+UzAafsWyUOiCa/jyejHn6+XPhkjlVNMflNwxZ2oLNwljkBm6ekK7G1sOM80QSBAx6oUkaKFzVdUmCAsRlVzsHHia7wk858Ow/fC5YPHuA6j5CwAaaSv7N1TIDUH0Fermpb2gsq8muTj16yMa20e/jLiYbJ7yL5hgKhar4d/uhuCZBEIkzUFELIcQr4X/12DOC0ygZc4tc95Z4H8D5rx9HljPriHuMtePSGgR3/RCAL9LnobX5rrGsy2rG3Rd1nVcYhPk5J66Q2nB93GHi5SzW+791ty7DsP2A/CCxUsguCm/2DMDJ4hd341c33LdwKburPwaPofC0o2rcJfDekXTUt8Ko/hPCZpeA7sexiV7R5f7vdPL/aNPX072+0d7atH1FgbYfNRjfw5hywP++AEwLQvUDOyQivYY+OpJtv4Q6LrUjxzPJj4Lie1H1Aw0S1nN5uBOhnyBza3WZFqmZfkR0iFAhdQPSLCCD719va69slmb7EWaRNghHnvJGIMY6VaplOud5rXKBIqZ4+71VtX/pbiLKxj/nu01DVV9eZZOK2VBYiHRfXKgDZ2ysZXy9dd+015dPZHUD71hG282AEjoOV7ITJM4DrVp12pvNjZs/1t9sb2k088w2H2fNHtX7jl2/Yp7XW49G/7zBHaW4mxSaG9OdpZ0Bt2vkGXEQdfuUsskITGpU7fUFv3f8y9CrF1H/PZe++1vdZ9P8RF/UPPO4vzTRbUU3b9s4RlWl/2yExYvZZHTCC5oBkvORZiLNGMqzpudhjoq8klTkSsWqJ9GPpyequp/KgEt96UpAAA=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30c35e31-d44c-4a51-a309-64c79f98f4fa&amp;visual=ee0b646bd11044a3a926&quot;"/>
    <we:property name="artifactName" value="&quot;Most Frequent Debt Indicators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aW0/jOhD+K0d54aVCzj3lrRSQVrtczhZxVjpClRNPSnbTOMdxWLoo//2MnZSybWnLLiwtCi80jj0znss3n93eGywp8pROzugYjAPjkPNvYyq+/WUaHSNrxs7PP572Pn8cnvVOj3GY5zLhWWEc3BuSihHIq6Qoaaok4OC/1x2DpukFHamnmKYFdIwcRMEzmiY/oJ6Mr6QooeoYcJenXFAlciCpBCX2FqfjM+o2923USCOZ3MIAIlmPEsv2ieN7ThDYgeuTyLd8nFbUE7RlS6co0Vp9n2eSJhmqUWNm7LmxbxNme25IXDuIfFeNx0kqmynh5PguF7g73PMkV1655PkZ6qznqClXU6OtjnEi+FhPbtxalOF/JYgJLlByoKhn3huD6Qv8/Pf0wypJiRKRyUTiTONDhroz7TuaDhmEcsiopAXIYUHHeQo4+VKbSyoMywBS9JCW1udpOdYWzNnDSxHBZ4hnD1pphZG6EBzjqBVHvMykmAx1huCrxrg4gZQZStW5YCAOJ1rXUSKmkbPm998bjQSMqGwef375m0Yqf+ixkzJr9JOqUtZh7IwDUz1M/WNVnRdx8T83IKDxcMaS6b4+zO2iePkg6H3RMIWnJTxkYaX+ruvie66/n+GZ1fZ2jBv+vS8Aa54p73UeSqvHbmkW4ei8gb+fLb9u/fJsmt+EcmqRZKO0wbkZ5NRJgoiJITq+UzAafsWyUOiCa/jyejHn6+XPhkjlVNMflNwxZ2oLNwljkBm6ekK7G1sOM80QSBAx6oUkaKFzVdUmCAsRlVzsHHia7wk858Ow/fC5YPHuA6j5CwAaaSv7N1TIDUH0Fermpb2gsq8muTj16yMa20e/jLiYbJ7yL5hgKhar4d/uhuCZBEIkzUFELIcQr4X/12DOC0ygZc4tc95Z4H8D5rx9HljPriHuMtePSGgR3/RCAL9LnobX5rrGsy2rG3Rd1nVcYhPk5J66Q2nB93GHi5SzW+791ty7DsP2A/CCxUsguCm/2DMDJ4hd341c33LdwKburPwaPofC0o2rcJfDekXTUt8Ko/hPCZpeA7sexiV7R5f7vdPL/aNPX072+0d7atH1FgbYfNRjfw5hywP++AEwLQvUDOyQivYY+OpJtv4Q6LrUjxzPJj4Lie1H1Aw0S1nN5uBOhnyBza3WZFqmZfkR0iFAhdQPSLCCD719va69slmb7EWaRNghHnvJGIMY6VaplOud5rXKBIqZ4+71VtX/pbiLKxj/nu01DVV9eZZOK2VBYiHRfXKgDZ2ysZXy9dd+015dPZHUD71hG282AEjoOV7ITJM4DrVp12pvNjZs/1t9sb2k088w2H2fNHtX7jl2/Yp7XW49G/7zBHaW4mxSaG9OdpZ0Bt2vkGXEQdfuUsskITGpU7fUFv3f8y9CrF1H/PZe++1vdZ9P8RF/UPPO4vzTRbUU3b9s4RlWl/2yExYvZZHTCC5oBkvORZiLNGMqzpudhjoq8klTkSsWqJ9GPpyequp/KgEt96UpAAA=&quot;"/>
    <we:property name="isFiltersActionButtonVisible" value="true"/>
    <we:property name="isVisualContainerHeaderHidden" value="false"/>
    <we:property name="reportEmbeddedTime" value="&quot;2025-02-07T02:04:18.682Z&quot;"/>
    <we:property name="creatorTenantId" value="&quot;b9df39db-3745-4fc8-8ca3-ed61f6939c13&quot;"/>
    <we:property name="creatorUserId" value="&quot;10032003C01921BD&quot;"/>
    <we:property name="creatorSessionId" value="&quot;bc539973-429d-4057-89c7-49711b76bdae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0FD72352-46E6-4B01-8FC3-ABA643B21230}" frozen="1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8ed34283-09b3-4a54-a645-32d93fad31f7&amp;config=eyJjbHVzdGVyVXJsIjoiaHR0cHM6Ly9XQUJJLVdFU1QtVVMtRS1QUklNQVJZLXJlZGlyZWN0LmFuYWx5c2lzLndpbmRvd3MubmV0IiwiZW1iZWRGZWF0dXJlcyI6eyJ1c2FnZU1ldHJpY3NWTmV4dCI6dHJ1ZX19&amp;disableSensitivityBanner=true&quot;"/>
    <we:property name="bookmark" value="&quot;H4sIAAAAAAAAA+1aW1PbOhD+K2f8wkuGke8ObyHATKflchqG05kOk5GtdXDrWK4sU1Im//2sZIfQJCSBQpMwzgtYlnZXe/n2k5J7gyVFntLRGR2CcWAccv59SMX3f0yjZWT12Pn5x9PO54/9s87pMQ7zXCY8K4yDe0NSMQB5lRQlTZUEHPx63TJoml7QgXqKaVpAy8hBFDyjafILqsn4SooSxi0D7vKUC6pE9iSVoMTe4nR8Rt3mvo0aaSSTW+hBJKtRYtk+cXzPCQI7cH0S+ZaP04pqgrZs4RQlWqvv8kzSJEM1asyMPTf2bcJszw2JaweR76rxOEllPSUcHd/lAneHex7lyiuXPD9DndUcNeVqYrTVMk4EH+rJtVuLMvxRghjhAiUHimrmvdGbvMD//538s0xSokRkMpE40/iQoe5M+46mfQah7DMqaQGyX9BhngJOvtTmkjGGpQcpekhL6/K0HGoLZuzhpYjgM8TTB610jJG6EBzjqBVHvMykGPV1huCr2rg4gZQZStW5YCAOR1rXUSImkbNm998ZDAQMqKwff3/5h0Yqf+ixkzKr9ZPxWFmHsTMOTPUw8Y81br2Ki/+7AQG1hzOWTPb1YWYXxesHQe+Lhik8LeEhC8fqc10V33P9/QzPLLe3Zdzwn10BWPNMea/1UFoddkuzCEdnDfzzbHm59YuzaXYTyqlFkg3SGuemkFMlCSImhuj4TsFo+A3LQqELruGL68WcrZe/GyKVU3V/UHKHnKkt3CSMQWbo6gntdmw5zDRDIEHEqBeSoIHOZVWbICxEVHKxc+BpvifwnA3D9sPnnMW7D6DmCwA00lZ2b6iQa4LoG9TNa3tBZV9FcnHqt0c0tot+GXAxWj/lXzHBVCyWw7/dDsEzCYRImoOIWA4hXgP/b8Gc55hAw5wb5ryzwL8B5rx9HljNriFuM9ePSGgR3/RCAL9NnobX+rrGsy2rHbRd1nZcYhPk5J66Q2nA93GHi5SzG+69ae5dhWH7AXjO4gUQXJdf7JmBE8Su70aub7luYFN3Wn41n0Nh6dpVuMthvaJpqW+FUfynBE2vgF0P45K9o8v9zunl/tGnLyf73aM9teh6CwNsPuqxv4ew4QF//QCYlgVqBnZIRXMMfPMkW30IdF3qR45nE5+FxPYjagaapSxnc3AnQz7H5pZrMi3TsvwI6RCgQuoHJFjChzZfryuvbFYme5EmEXaIx14yhiAGulUq5XqneaUygWLquHu9VfV3Ie7iCsZ/Znt1Q1VfnqWTSpmTWEh0n+xpQydsbKl8/bXfpFePn0jqh96wjTcbACT0HC9kpkkch9q0bTU3G2u2/62+2F7Q6acY7L5Pmr0r9xy7fsW9KreeDf95AjtLcdYptI2TnRd0BooMJA7adptaJgmJSZ2q3Tad4T3/WsTa9W7Q3Hlv/sb3+fQfsQk172wPeLqoFiL/l42cb/Vn8QmLl7LIaQQXNIMF5yLMN5oxFcv1TkMtFd2krrolC9RPIx9OT+Px//SOPUSlKQAA&quot;"/>
    <we:property name="datasetId" value="&quot;e7d1798d-1ad8-477d-b4e3-3c1c6f3f23a3&quot;"/>
    <we:property name="pageName" value="&quot;0237047648838570c727&quot;"/>
    <we:property name="reportUrl" value="&quot;/links/t24B6nQUc6?ctid=b9df39db-3745-4fc8-8ca3-ed61f6939c13&amp;bookmarkGuid=c2379b8c-da6f-451e-a6ed-c042225254ff&amp;visual=a27cf8939a210b01a4de&quot;"/>
    <we:property name="artifactName" value="&quot;Top 20 Countries relative to Average Total Debt&quot;"/>
    <we:property name="reportName" value="&quot;International Debt Dataset Sample&quot;"/>
    <we:property name="reportState" value="&quot;CONNECTED&quot;"/>
    <we:property name="pageDisplayName" value="&quot;International Debt Dataset Visuals&quot;"/>
    <we:property name="backgroundColor" value="&quot;#FFF&quot;"/>
    <we:property name="initialStateBookmark" value="&quot;H4sIAAAAAAAAA+1aW1PbOhD+K2f8wkuGke8ObyHATKflchqG05kOk5GtdXDrWK4sU1Im//2sZIfQJCSBQpMwzgtYlnZXe/n2k5J7gyVFntLRGR2CcWAccv59SMX3f0yjZWT12Pn5x9PO54/9s87pMQ7zXCY8K4yDe0NSMQB5lRQlTZUEHPx63TJoml7QgXqKaVpAy8hBFDyjafILqsn4SooSxi0D7vKUC6pE9iSVoMTe4nR8Rt3mvo0aaSSTW+hBJKtRYtk+cXzPCQI7cH0S+ZaP04pqgrZs4RQlWqvv8kzSJEM1asyMPTf2bcJszw2JaweR76rxOEllPSUcHd/lAneHex7lyiuXPD9DndUcNeVqYrTVMk4EH+rJtVuLMvxRghjhAiUHimrmvdGbvMD//538s0xSokRkMpE40/iQoe5M+46mfQah7DMqaQGyX9BhngJOvtTmkjGGpQcpekhL6/K0HGoLZuzhpYjgM8TTB610jJG6EBzjqBVHvMykGPV1huCr2rg4gZQZStW5YCAOR1rXUSImkbNm998ZDAQMqKwff3/5h0Yqf+ixkzKr9ZPxWFmHsTMOTPUw8Y81br2Ki/+7AQG1hzOWTPb1YWYXxesHQe+Lhik8LeEhC8fqc10V33P9/QzPLLe3Zdzwn10BWPNMea/1UFoddkuzCEdnDfzzbHm59YuzaXYTyqlFkg3SGuemkFMlCSImhuj4TsFo+A3LQqELruGL68WcrZe/GyKVU3V/UHKHnKkt3CSMQWbo6gntdmw5zDRDIEHEqBeSoIHOZVWbICxEVHKxc+BpvifwnA3D9sPnnMW7D6DmCwA00lZ2b6iQa4LoG9TNa3tBZV9FcnHqt0c0tot+GXAxWj/lXzHBVCyWw7/dDsEzCYRImoOIWA4hXgP/b8Gc55hAw5wb5ryzwL8B5rx9HljNriFuM9ePSGgR3/RCAL9NnobX+rrGsy2rHbRd1nZcYhPk5J66Q2nA93GHi5SzG+69ae5dhWH7AXjO4gUQXJdf7JmBE8Su70aub7luYFN3Wn41n0Nh6dpVuMthvaJpqW+FUfynBE2vgF0P45K9o8v9zunl/tGnLyf73aM9teh6CwNsPuqxv4ew4QF//QCYlgVqBnZIRXMMfPMkW30IdF3qR45nE5+FxPYjagaapSxnc3AnQz7H5pZrMi3TsvwI6RCgQuoHJFjChzZfryuvbFYme5EmEXaIx14yhiAGulUq5XqneaUygWLquHu9VfV3Ie7iCsZ/Znt1Q1VfnqWTSpmTWEh0n+xpQydsbKl8/bXfpFePn0jqh96wjTcbACT0HC9kpkkch9q0bTU3G2u2/62+2F7Q6acY7L5Pmr0r9xy7fsW9KreeDf95AjtLcdYptI2TnRd0BooMJA7adptaJgmJSZ2q3Tad4T3/WsTa9W7Q3Hlv/sb3+fQfsQk172wPeLqoFiL/l42cb/Vn8QmLl7LIaQQXNIMF5yLMN5oxFcv1TkMtFd2krrolC9RPIx9OT+Px//SOPUSlKQAA&quot;"/>
    <we:property name="isFiltersActionButtonVisible" value="true"/>
    <we:property name="isVisualContainerHeaderHidden" value="false"/>
    <we:property name="reportEmbeddedTime" value="&quot;2025-02-07T02:05:00.301Z&quot;"/>
    <we:property name="creatorTenantId" value="&quot;b9df39db-3745-4fc8-8ca3-ed61f6939c13&quot;"/>
    <we:property name="creatorUserId" value="&quot;10032003C01921BD&quot;"/>
    <we:property name="creatorSessionId" value="&quot;9cf9dda4-5cd6-4fb5-aa29-be43d3a354c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{0E91849B-8321-4A28-855A-D0A52E3DE56C}tf22712842_win32</Template>
  <TotalTime>80</TotalTime>
  <Words>311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Custom</vt:lpstr>
      <vt:lpstr>International Debt Dataset Analysis </vt:lpstr>
      <vt:lpstr>Top 10 Countries with Most Debt</vt:lpstr>
      <vt:lpstr>Bottom 10 Countries with Least Debt</vt:lpstr>
      <vt:lpstr>Average Amount of Debt Across Debt Indicators</vt:lpstr>
      <vt:lpstr>Countries with Highest Average Long Term Debt</vt:lpstr>
      <vt:lpstr>Most Frequent Debt Indicators</vt:lpstr>
      <vt:lpstr>Top 20 Countries Relative to Average Total Debt</vt:lpstr>
      <vt:lpstr>Link to GitHub Project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Debt Dataset Analysis</dc:title>
  <dc:creator>Amir Afshar</dc:creator>
  <cp:lastModifiedBy>Amir Afshar</cp:lastModifiedBy>
  <cp:revision>18</cp:revision>
  <dcterms:created xsi:type="dcterms:W3CDTF">2025-02-04T04:35:30Z</dcterms:created>
  <dcterms:modified xsi:type="dcterms:W3CDTF">2025-02-07T20:33:37Z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