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57" r:id="rId6"/>
    <p:sldId id="258" r:id="rId7"/>
    <p:sldId id="259" r:id="rId8"/>
    <p:sldId id="260" r:id="rId9"/>
    <p:sldId id="261" r:id="rId10"/>
    <p:sldId id="262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2423160"/>
            <a:ext cx="3214307" cy="1953767"/>
          </a:xfrm>
        </p:spPr>
        <p:txBody>
          <a:bodyPr anchor="b">
            <a:normAutofit/>
          </a:bodyPr>
          <a:lstStyle/>
          <a:p>
            <a:r>
              <a:rPr lang="en-US" sz="3600" dirty="0"/>
              <a:t>International Debt Dataset Analysis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1600" dirty="0"/>
              <a:t>Debt owned by The World Bank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CE19-80A0-4730-B366-7DA12F39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10 Countries with Most Debt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98847078-B59C-4283-8067-D93D52A167C3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183188" y="987425"/>
              <a:ext cx="6172200" cy="48736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98847078-B59C-4283-8067-D93D52A167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3188" y="987425"/>
                <a:ext cx="6172200" cy="48736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1C560-2A26-4697-90C4-E94C04A88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1"/>
            <a:ext cx="3517567" cy="270852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China</a:t>
            </a:r>
            <a:r>
              <a:rPr lang="en-US" sz="1500" dirty="0"/>
              <a:t> is the country with most amount of external debt held by The World Bank.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It’s interesting to see that there is a significant drop in total external debt after the top 3 countries in this list.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It would be fascinating to find out why that is the case in a follow-up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4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C7A9-5316-47DE-A173-EEF010ED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Bottom 10 Countries with Least Debt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EA6526C2-9891-4B6D-BFD8-C29EC255608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183188" y="987425"/>
              <a:ext cx="6172200" cy="48736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EA6526C2-9891-4B6D-BFD8-C29EC25560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3188" y="987425"/>
                <a:ext cx="6172200" cy="48736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268B4-E2C0-4C04-A556-788D211DC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1"/>
            <a:ext cx="3517567" cy="23336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Sao Tome and Principe</a:t>
            </a:r>
            <a:r>
              <a:rPr lang="en-US" sz="1500" dirty="0"/>
              <a:t> is the country with least amount of external debt held by The World Bank.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My hypothesis is that these particular countries have comparatively small external debts since they have much smaller populations than those higher on the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3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05AC-4DC3-48F1-85AC-9E08A692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Average Amount of Debt Across Debt Indicators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F0A8A172-CFC2-4B90-AFD5-8B4FF93577C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183188" y="987425"/>
              <a:ext cx="6172200" cy="48736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F0A8A172-CFC2-4B90-AFD5-8B4FF93577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3188" y="987425"/>
                <a:ext cx="6172200" cy="48736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1C33B-CE7C-4675-8A88-6A40055BB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1"/>
            <a:ext cx="3517567" cy="255307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Principal Repayment on external debt, long-term (AMT, current $US) </a:t>
            </a:r>
            <a:r>
              <a:rPr lang="en-US" sz="1500" dirty="0"/>
              <a:t>is the debt indicator with highest average amount of debt held by The World Bank.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Majority of debt indicators with highest average amounts relate to </a:t>
            </a:r>
            <a:r>
              <a:rPr lang="en-US" sz="1500" dirty="0">
                <a:solidFill>
                  <a:schemeClr val="accent5">
                    <a:lumMod val="75000"/>
                  </a:schemeClr>
                </a:solidFill>
              </a:rPr>
              <a:t>repayments</a:t>
            </a:r>
            <a:r>
              <a:rPr lang="en-US" sz="1500" dirty="0"/>
              <a:t> or </a:t>
            </a:r>
            <a:r>
              <a:rPr lang="en-US" sz="1500" dirty="0">
                <a:solidFill>
                  <a:schemeClr val="accent5">
                    <a:lumMod val="75000"/>
                  </a:schemeClr>
                </a:solidFill>
              </a:rPr>
              <a:t>interest payments </a:t>
            </a:r>
            <a:r>
              <a:rPr lang="en-US" sz="1500" dirty="0"/>
              <a:t>on external debt.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0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CA97-44E4-49D2-BFFE-51FB5170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Countries with Highest Average Long Term Debt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800EC898-782E-4654-9C5D-BE3CCB773E4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183188" y="987425"/>
              <a:ext cx="6172200" cy="48736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800EC898-782E-4654-9C5D-BE3CCB773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3188" y="987425"/>
                <a:ext cx="6172200" cy="48736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56D0B-4219-4D60-8363-1C31EEE9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055" cy="25530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China and Brazil </a:t>
            </a:r>
            <a:r>
              <a:rPr lang="en-US" sz="1500" dirty="0"/>
              <a:t>are the two top countries with highest average long term debt.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This confirms our previous result in slide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Interesting note is that India is not higher on the list. One may wonder why that is the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6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3930-D120-4A94-A67A-D2548917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987425"/>
            <a:ext cx="3517567" cy="1892933"/>
          </a:xfrm>
        </p:spPr>
        <p:txBody>
          <a:bodyPr/>
          <a:lstStyle/>
          <a:p>
            <a:pPr algn="ctr"/>
            <a:r>
              <a:rPr lang="en-US" dirty="0"/>
              <a:t>Most Frequent Debt Indicators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Content Placeholder 5" title="Microsoft Power BI">
                <a:extLst>
                  <a:ext uri="{FF2B5EF4-FFF2-40B4-BE49-F238E27FC236}">
                    <a16:creationId xmlns:a16="http://schemas.microsoft.com/office/drawing/2014/main" id="{0576A8BC-2598-4450-885E-A1F6FF6A80F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183188" y="987425"/>
              <a:ext cx="6169024" cy="48736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ontent Placeholder 5" title="Microsoft Power BI">
                <a:extLst>
                  <a:ext uri="{FF2B5EF4-FFF2-40B4-BE49-F238E27FC236}">
                    <a16:creationId xmlns:a16="http://schemas.microsoft.com/office/drawing/2014/main" id="{0576A8BC-2598-4450-885E-A1F6FF6A80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3188" y="987425"/>
                <a:ext cx="6169024" cy="48736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5E700-FCE3-4028-AAD0-E061491EB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For this dataset, it’s evident that the most frequent debt indicators are related to</a:t>
            </a:r>
            <a:r>
              <a:rPr lang="en-US" sz="2100" b="1" dirty="0">
                <a:solidFill>
                  <a:schemeClr val="bg1"/>
                </a:solidFill>
              </a:rPr>
              <a:t> </a:t>
            </a:r>
            <a:r>
              <a:rPr lang="en-US" sz="2100" b="1" dirty="0">
                <a:solidFill>
                  <a:schemeClr val="accent5">
                    <a:lumMod val="75000"/>
                  </a:schemeClr>
                </a:solidFill>
              </a:rPr>
              <a:t>interest payments </a:t>
            </a:r>
            <a:r>
              <a:rPr lang="en-US" sz="2100" b="1" dirty="0">
                <a:solidFill>
                  <a:schemeClr val="bg1"/>
                </a:solidFill>
              </a:rPr>
              <a:t>or </a:t>
            </a:r>
            <a:r>
              <a:rPr lang="en-US" sz="2100" b="1" dirty="0">
                <a:solidFill>
                  <a:schemeClr val="accent5">
                    <a:lumMod val="75000"/>
                  </a:schemeClr>
                </a:solidFill>
              </a:rPr>
              <a:t>reimbursements </a:t>
            </a:r>
            <a:r>
              <a:rPr lang="en-US" sz="2100" dirty="0"/>
              <a:t>on the external debt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This makes sense based on the result in slide 4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accent5">
                    <a:lumMod val="75000"/>
                  </a:schemeClr>
                </a:solidFill>
              </a:rPr>
              <a:t>PPG, multilateral </a:t>
            </a:r>
            <a:r>
              <a:rPr lang="en-US" sz="2100" dirty="0"/>
              <a:t>stands for public and publicly guaranteed loans and credits from multilateral and intergovernmental agencies like the World Bank or regional dev. Banks.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3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310A-B575-4F1C-8CAB-962F06D0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20 Countries Relative to Average Total Debt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Microsoft Power BI">
                <a:extLst>
                  <a:ext uri="{FF2B5EF4-FFF2-40B4-BE49-F238E27FC236}">
                    <a16:creationId xmlns:a16="http://schemas.microsoft.com/office/drawing/2014/main" id="{D500DCDD-721F-4352-80E4-9179DB09E51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Microsoft Power BI">
                <a:extLst>
                  <a:ext uri="{FF2B5EF4-FFF2-40B4-BE49-F238E27FC236}">
                    <a16:creationId xmlns:a16="http://schemas.microsoft.com/office/drawing/2014/main" id="{D500DCDD-721F-4352-80E4-9179DB09E5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030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0CB11BCB-0B07-43CD-B4F3-8B0EBD6F32FB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Name" value="&quot;Top 10 Countries with Most Debt (owed to World Bank)&quot;"/>
    <we:property name="backgroundColor" value="&quot;#FFF&quot;"/>
    <we:property name="bookmark" value="&quot;H4sIAAAAAAAAA+1ZW1PbOhD+K2f8wouHke34Et5CgJlOy+U0DOfMdJiMbK2DWsVyZZmSw/i/n5XsAA0h0Da0wIQXInm1u/p299NavnYYr0pBZ0d0Cs6OsyvllylVX/7yHNcpurnj4/eHg4/vx0eDw32clqXmsqicnWtHUzUBfcarmgqjASc/nbsOFeKETswop6IC1ylBVbKggv8HrTA+0qqGxnXgqhRSUaNypKkGo/YSxXGMtr3tAC3STPNLGEGm21niBzHpxVEvSYIkjEkW+zGKVa2A9WypiFFtzQ9loSkv0IyZ8/IozOOAsCAKUxIGSRaHZj7nQnci6Wz/qlS4O9zzrDSonMryCG22MkbkbO607zoHSk6tcAdrVadfa1AzXGD0QNVKXjuj+QP8/ff8xypN3KgoNNco6bwr0HZhsaNizCDVY0Y1rUCPKzotBaDwqXWXNBiWEQhEyGobSlFPrQcL/shaZfAR8tuBNdpgpE6UxDhaw5msC61mY5sh+KhzLucgmGNMHSsGandmbe1xNY+cv7j/wWSiYEJ1N/z+4S86afCwcwd10dknTWO8w9g5O54ZzPHxG3ctEP9zAQo6hAvG5/t6t7CLav1BsPuiqYCHNdxkYWP+ztvi+1G8fwCZ1f66zoX8NlSANc8Meu5NaQ3YJS0ynF108Nez5ee9X55Ni5swoFa8mIiO524pp00SZEwM0f6VodH0M5aFYRdcI39bvawbAdwyTqVBP/d7zPNSIEnGaJSSZEOhq6qXIz1kVEv16kjUe0skuhiGl0+j9zx+/UTq/QSRZtbL4QVV+o2QaVdXbbOLop/vtLNDxGUi1ezpKb/GBDOx6F4TjOapZCYAF5wxKBxb/0E/hcgjkGLznGTE7xESbej/OTpob9NBbzroN0P8z99BP0O9rL+DfoxeIe+zMM5I6pPYi1KAuE8eptfu2iYKfL+f9EPW74UkINiTR+YuZUO+d0+4zIC96b3/dO/dhuHlE/A9j5dQcFd+eeQlvSQP4zALYz8Mk4CGt+XX9XOoTDy5Cl9zWM+oqO3tMKr/wNH1ltjtNC7Z2jvdHhyebu99+Pdge7i3ZRadv8AAe3fO2O9DuOkDfvsLoKgrtAxsl6rNa+CzJ9njL4FhSOOsFwUkZikJ4ox6ie1SVndzcKVTea+bW23J8z3fjzNshwAN0jghyYp+6M/X66NXNo8meyV4hifEXZScKaiJPSqNcbvTsjXJoboF7tpu1fxfyru4gslvxVZ3oJqPaGJeKfc0Vhrh0yPr6LwbW6nffv6bn9XNA0l9cza8vJsNm23LIJe1rkqawQktYAlQCAktmInt0+BxTbR51/msWGC+md7A2TT/AzL5/v2+HQAA&quot;"/>
    <we:property name="creatorSessionId" value="&quot;f1b50c03-2294-4123-a04d-5750fbaf6830&quot;"/>
    <we:property name="creatorTenantId" value="&quot;b9df39db-3745-4fc8-8ca3-ed61f6939c13&quot;"/>
    <we:property name="creatorUserId" value="&quot;10032003C01921BD&quot;"/>
    <we:property name="datasetId" value="&quot;e7d1798d-1ad8-477d-b4e3-3c1c6f3f23a3&quot;"/>
    <we:property name="embedUrl" value="&quot;/reportEmbed?reportId=8ed34283-09b3-4a54-a645-32d93fad31f7&amp;config=eyJjbHVzdGVyVXJsIjoiaHR0cHM6Ly9XQUJJLVdFU1QtVVMtRS1QUklNQVJZLXJlZGlyZWN0LmFuYWx5c2lzLndpbmRvd3MubmV0IiwiZW1iZWRGZWF0dXJlcyI6eyJ1c2FnZU1ldHJpY3NWTmV4dCI6dHJ1ZX19&amp;disableSensitivityBanner=true&quot;"/>
    <we:property name="initialStateBookmark" value="&quot;H4sIAAAAAAAAA+1ZW1PbOhD+K2f8wouHke34Et5CgJlOy+U0DOfMdJiMbK2DWsVyZZmSw/i/n5XsAA0h0Da0wIQXInm1u/p299NavnYYr0pBZ0d0Cs6OsyvllylVX/7yHNcpurnj4/eHg4/vx0eDw32clqXmsqicnWtHUzUBfcarmgqjASc/nbsOFeKETswop6IC1ylBVbKggv8HrTA+0qqGxnXgqhRSUaNypKkGo/YSxXGMtr3tAC3STPNLGEGm21niBzHpxVEvSYIkjEkW+zGKVa2A9WypiFFtzQ9loSkv0IyZ8/IozOOAsCAKUxIGSRaHZj7nQnci6Wz/qlS4O9zzrDSonMryCG22MkbkbO607zoHSk6tcAdrVadfa1AzXGD0QNVKXjuj+QP8/ff8xypN3KgoNNco6bwr0HZhsaNizCDVY0Y1rUCPKzotBaDwqXWXNBiWEQhEyGobSlFPrQcL/shaZfAR8tuBNdpgpE6UxDhaw5msC61mY5sh+KhzLucgmGNMHSsGandmbe1xNY+cv7j/wWSiYEJ1N/z+4S86afCwcwd10dknTWO8w9g5O54ZzPHxG3ctEP9zAQo6hAvG5/t6t7CLav1BsPuiqYCHNdxkYWP+ztvi+1G8fwCZ1f66zoX8NlSANc8Meu5NaQ3YJS0ynF108Nez5ee9X55Ni5swoFa8mIiO524pp00SZEwM0f6VodH0M5aFYRdcI39bvawbAdwyTqVBP/d7zPNSIEnGaJSSZEOhq6qXIz1kVEv16kjUe0skuhiGl0+j9zx+/UTq/QSRZtbL4QVV+o2QaVdXbbOLop/vtLNDxGUi1ezpKb/GBDOx6F4TjOapZCYAF5wxKBxb/0E/hcgjkGLznGTE7xESbej/OTpob9NBbzroN0P8z99BP0O9rL+DfoxeIe+zMM5I6pPYi1KAuE8eptfu2iYKfL+f9EPW74UkINiTR+YuZUO+d0+4zIC96b3/dO/dhuHlE/A9j5dQcFd+eeQlvSQP4zALYz8Mk4CGt+XX9XOoTDy5Cl9zWM+oqO3tMKr/wNH1ltjtNC7Z2jvdHhyebu99+Pdge7i3ZRadv8AAe3fO2O9DuOkDfvsLoKgrtAxsl6rNa+CzJ9njL4FhSOOsFwUkZikJ4ox6ie1SVndzcKVTea+bW23J8z3fjzNshwAN0jghyYp+6M/X66NXNo8meyV4hifEXZScKaiJPSqNcbvTsjXJoboF7tpu1fxfyru4gslvxVZ3oJqPaGJeKfc0Vhrh0yPr6LwbW6nffv6bn9XNA0l9cza8vJsNm23LIJe1rkqawQktYAlQCAktmInt0+BxTbR51/msWGC+md7A2TT/AzL5/v2+HQAA&quot;"/>
    <we:property name="isFiltersActionButtonVisible" value="true"/>
    <we:property name="isVisualContainerHeaderHidden" value="false"/>
    <we:property name="pageDisplayName" value="&quot;International Debt Dataset Visuals&quot;"/>
    <we:property name="pageName" value="&quot;0237047648838570c727&quot;"/>
    <we:property name="reportEmbeddedTime" value="&quot;2025-02-04T03:42:00.896Z&quot;"/>
    <we:property name="reportName" value="&quot;International Debt Dataset Sample&quot;"/>
    <we:property name="reportState" value="&quot;CONNECTED&quot;"/>
    <we:property name="reportUrl" value="&quot;/links/t24B6nQUc6?ctid=b9df39db-3745-4fc8-8ca3-ed61f6939c13&amp;bookmarkGuid=42b76253-3c6e-4548-8f04-08bc543c2a4e&amp;visual=1f65f730d365b0538c75&quot;"/>
    <we:property name="isFooterCollapsed" value="false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5AE15CD-60B8-46B8-83CF-371F17BA32CD}">
  <we:reference id="wa200003233" version="2.0.0.3" store="en-US" storeType="OMEX"/>
  <we:alternateReferences>
    <we:reference id="wa200003233" version="2.0.0.3" store="wa200003233" storeType="OMEX"/>
  </we:alternateReferences>
  <we:properties>
    <we:property name="embedUrl" value="&quot;/reportEmbed?reportId=8ed34283-09b3-4a54-a645-32d93fad31f7&amp;config=eyJjbHVzdGVyVXJsIjoiaHR0cHM6Ly9XQUJJLVdFU1QtVVMtRS1QUklNQVJZLXJlZGlyZWN0LmFuYWx5c2lzLndpbmRvd3MubmV0IiwiZW1iZWRGZWF0dXJlcyI6eyJ1c2FnZU1ldHJpY3NWTmV4dCI6dHJ1ZX19&amp;disableSensitivityBanner=true&quot;"/>
    <we:property name="bookmark" value="&quot;H4sIAAAAAAAAA+1ZW1PbOhD+K2f8wouHke34Et5CgJlOy+U0DOfMdJiMbK2DWsVyZZmSw/i/n5XsAA0h0Da0wIQXInm1u/p299NavnYYr0pBZ0d0Cs6OsyvllylVX/7yHNcpurnj4/eHg4/vx0eDw32clqXmsqicnWtHUzUBfcarmgqjASc/nbsOFeKETswop6IC1ylBVbKggv8HrTA+0qqGxnXgqhRSUaNypKkGo/YSxXGMtr3tAC3STPNLGEGm21niBzHpxVEvSYIkjEkW+zGKVa2A9WypiFFtzQ9loSkv0IyZ8/IozOOAsCAKUxIGSRaHZj7nQnci6Wz/qlS4O9zzrDSonMryCG22MkbkbO607zoHSk6tcAdrVadfa1AzXGD0QNVKXjuj+QP8/ff8xypN3KgoNNco6bwr0HZhsaNizCDVY0Y1rUCPKzotBaDwqXWXNBiWEQhEyGobSlFPrQcL/shaZfAR8tuBNdpgpE6UxDhaw5msC61mY5sh+KhzLucgmGNMHSsGandmbe1xNY+cv7j/wWSiYEJ1N/z+4S86afCwcwd10dknTWO8w9g5O54ZzPHxG3ctEP9zAQo6hAvG5/t6t7CLav1BsPuiqYCHNdxkYWP+ztvi+1G8fwCZ1f66zoX8NlSANc8Meu5NaQ3YJS0ynF108Nez5ee9X55Ni5swoFa8mIiO524pp00SZEwM0f6VodH0M5aFYRdcI39bvawbAZN33Rli1E8lM9u84IxB4dgKS4N+7veY56VAkozRKCXJhl5XVTZH6siolurVEaz3lgh2MQwvn2Lvefz6Sdb7CZLNrJfDC6r0GyHarq7aRhhFP99pdYeIy0Sq2dNTfo0JZmKxmv6DfgqRRyDFxjrJiN8jJNrQ/3N0196mu95012+G+J+/u36Gell/d22mIO+zMM5I6pPYi1KAuE8eptDu2iYKfL+f9EPW74UkINh3R+YuZUOwd0+xzJxXm/76T/fXbRhePsne83gJzXbll0de0kvyMA6zMPbDMAloeFt+Xc+GysSTq/A1h/WMitreDqP6Dxxdb8nbTuOSrb3T7cHh6fbeh38Ptod7W2bR+QsMsHfnHP0+hJuz/re/5Im6QsvAdqnavOo9e5I9/qIXhjTOelFAYpaSIM6ol9guZXXHBlc6lfc6ttWWPN/z/TjDdgjQII0Tkqzoh/58vT56LfNosleCZ3hC3EXJmYKa2KPSGLc7LVuTHKpb4K7tVs3/pbyLK5j8Vmx1B6r5iCbmlXJPY6URPj2yjs67sZX67ee/+VndPJDUN2fDy7u9sNm2DHJZ66qkGZzQApYAhZDQgpnYPg0e10Sbd53PigXmm+kNnE3zP7Kaoni+HQAA&quot;"/>
    <we:property name="datasetId" value="&quot;e7d1798d-1ad8-477d-b4e3-3c1c6f3f23a3&quot;"/>
    <we:property name="pageName" value="&quot;0237047648838570c727&quot;"/>
    <we:property name="reportUrl" value="&quot;/links/t24B6nQUc6?ctid=b9df39db-3745-4fc8-8ca3-ed61f6939c13&amp;bookmarkGuid=743f1364-5fe5-4fa7-8db8-a97ac7f066af&amp;visual=39be610eb5388c024006&quot;"/>
    <we:property name="artifactName" value="&quot;Bottom 10 Countries with Least Debt (owed to World Bank)&quot;"/>
    <we:property name="reportName" value="&quot;International Debt Dataset Sample&quot;"/>
    <we:property name="reportState" value="&quot;CONNECTED&quot;"/>
    <we:property name="pageDisplayName" value="&quot;International Debt Dataset Visuals&quot;"/>
    <we:property name="backgroundColor" value="&quot;#FFF&quot;"/>
    <we:property name="initialStateBookmark" value="&quot;H4sIAAAAAAAAA+1ZW1PbOhD+K2f8wouHke34Et5CgJlOy+U0DOfMdJiMbK2DWsVyZZmSw/i/n5XsAA0h0Da0wIQXInm1u/p299NavnYYr0pBZ0d0Cs6OsyvllylVX/7yHNcpurnj4/eHg4/vx0eDw32clqXmsqicnWtHUzUBfcarmgqjASc/nbsOFeKETswop6IC1ylBVbKggv8HrTA+0qqGxnXgqhRSUaNypKkGo/YSxXGMtr3tAC3STPNLGEGm21niBzHpxVEvSYIkjEkW+zGKVa2A9WypiFFtzQ9loSkv0IyZ8/IozOOAsCAKUxIGSRaHZj7nQnci6Wz/qlS4O9zzrDSonMryCG22MkbkbO607zoHSk6tcAdrVadfa1AzXGD0QNVKXjuj+QP8/ff8xypN3KgoNNco6bwr0HZhsaNizCDVY0Y1rUCPKzotBaDwqXWXNBiWEQhEyGobSlFPrQcL/shaZfAR8tuBNdpgpE6UxDhaw5msC61mY5sh+KhzLucgmGNMHSsGandmbe1xNY+cv7j/wWSiYEJ1N/z+4S86afCwcwd10dknTWO8w9g5O54ZzPHxG3ctEP9zAQo6hAvG5/t6t7CLav1BsPuiqYCHNdxkYWP+ztvi+1G8fwCZ1f66zoX8NlSANc8Meu5NaQ3YJS0ynF108Nez5ee9X55Ni5swoFa8mIiO524pp00SZEwM0f6VodH0M5aFYRdcI39bvawbAZN33Rli1E8lM9u84IxB4dgKS4N+7veY56VAkozRKCXJhl5XVTZH6siolurVEaz3lgh2MQwvn2Lvefz6Sdb7CZLNrJfDC6r0GyHarq7aRhhFP99pdYeIy0Sq2dNTfo0JZmKxmv6DfgqRRyDFxjrJiN8jJNrQ/3N0196mu95012+G+J+/u36Gell/d22mIO+zMM5I6pPYi1KAuE8eptDu2iYKfL+f9EPW74UkINh3R+YuZUOwd0+xzJxXm/76T/fXbRhePsne83gJzXbll0de0kvyMA6zMPbDMAloeFt+Xc+GysSTq/A1h/WMitreDqP6Dxxdb8nbTuOSrb3T7cHh6fbeh38Ptod7W2bR+QsMsHfnHP0+hJuz/re/5Im6QsvAdqnavOo9e5I9/qIXhjTOelFAYpaSIM6ol9guZXXHBlc6lfc6ttWWPN/z/TjDdgjQII0Tkqzoh/58vT56LfNosleCZ3hC3EXJmYKa2KPSGLc7LVuTHKpb4K7tVs3/pbyLK5j8Vmx1B6r5iCbmlXJPY6URPj2yjs67sZX67ee/+VndPJDUN2fDy7u9sNm2DHJZ66qkGZzQApYAhZDQgpnYPg0e10Sbd53PigXmm+kNnE3zP7Kaoni+HQAA&quot;"/>
    <we:property name="isFiltersActionButtonVisible" value="true"/>
    <we:property name="isVisualContainerHeaderHidden" value="false"/>
    <we:property name="reportEmbeddedTime" value="&quot;2025-02-04T03:43:09.953Z&quot;"/>
    <we:property name="creatorTenantId" value="&quot;b9df39db-3745-4fc8-8ca3-ed61f6939c13&quot;"/>
    <we:property name="creatorUserId" value="&quot;10032003C01921BD&quot;"/>
    <we:property name="creatorSessionId" value="&quot;32269c97-1e17-498c-81fc-9df8bf0fe6e3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525E985F-29D5-4B71-ABCC-DFE49821674A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Name" value="&quot;Average amount of debt across Debt Indicators&quot;"/>
    <we:property name="backgroundColor" value="&quot;#FFF&quot;"/>
    <we:property name="bookmark" value="&quot;H4sIAAAAAAAAA+1Z227bOBD9lYVe8mIElGRdnLfEaYAC3W52HWQXWAQBRY4ctrSopag0bqB/3yElJanjqGmbO+wXm9RwZnhm5nBMXXpcVKWky490Ad6Ot6fU5wXVn3/zvZFXtHNhwDjxecRjwsYRicdpOMGnqjRCFZW3c+kZqudgjkVVU2kV4eS/JyOPSnlI53aUU1nByCtBV6qgUnyFVhgfGV1DM/LgopRKU6tyZqgBq/YcxXGMLvjbIVqkzIhzmAEz7SwJwoSME3QoDdMoISwJEhSrWgHn2VoRq9qZn6rCUFGgGTvn53GUJyHhYRxlJApTlkR2PhfSdCLZ8t1FqXF3uOdlacE5UuVHtNnKWJHj3ulg5B1otXDCHbpVnf1Xg17iAqsHqlby0pv1D/D3n/2PIU3CqiiMMCjpvS/QduGwo/KUQ2ZOOTW0AnNa0UUpAYWPnLukwbDMQCJCTttUyXrhPFjxR9WawV+QXw+c0QYjdagVxtEZZqoujF6eukTBR51zuQDJPWvqD81B7y2drX2h+8gFq/vfnc81zKnpht8+/EUnLR5u7qAuOvukaax3GDtvx7eDHp+gGT0IxH+fgYYO4YKLfl/vV3ZRPXwQ3L5oJuFuDVdZ2NjPSVt8P4r3DyAz7O/IO1Nfphqw5rlFb3RVWrv8nBYMZ1cd/PVs+Xnv12fT6iYsqJUo5rLjuWvKaZMEGRND9O7C0mj2CcvCsguuUU9WLw+NgM277iix6heK222eCc6h8FyFZeEkD8bc9zMgKeM0zki6odehyhZIHYwapV8dwfpviWBXw/DyKfaWx6+fZP2fIFnmvJyeUW3eCNF2ddU2wij66UarO0Vc5kov75/yD5hgJ67Gw0kGsU8gw+Y5ZSQYExJvKP4xOmh/00FvOug3Q+6P30E/Qr08fQcN+YRHCSNZQBI/zgCSCbmbXrvbmzgMgkk6ifhkHJGQYN8d27uUDfnePMWYBXvTXz93f92G4eUT8C2P11BwV3557KfjNI+SiEVJEEVpSKPr8ut6NlQm712Frzmsx1TW7nYY1X8Q6HpL7G4al2ztH23v/n60vf/hn4Pt6f6WXXTyAgPs3zhjvw3hpg948j95sq7QMvA9qjd/9R49yWw8hruUKKIJG8chSXhGwoRRP3VdynA3BxcmU7e6uWFLfuAHQcKwHQI0SJOUpAP90PPX63evZb6b7JUUDE+Imyh5C9Bzd1Ra426nZWtSQHUN3KXbqv1ey7u4gqsvxVZ3oNqXaLKvlFsaK4PwmZlztO/GBvW713/9Wd3ckdRXZ8Nz3F4Mp5rLtnWQq9pUJWVwSAtYAxRCQgtuY3s/eEY22qLrfAYW2HemV3A2zf8TE9Z4xR0AAA==&quot;"/>
    <we:property name="creatorSessionId" value="&quot;17a0d619-1b3b-466a-b34d-57131d5818ee&quot;"/>
    <we:property name="creatorTenantId" value="&quot;b9df39db-3745-4fc8-8ca3-ed61f6939c13&quot;"/>
    <we:property name="creatorUserId" value="&quot;10032003C01921BD&quot;"/>
    <we:property name="datasetId" value="&quot;e7d1798d-1ad8-477d-b4e3-3c1c6f3f23a3&quot;"/>
    <we:property name="embedUrl" value="&quot;/reportEmbed?reportId=8ed34283-09b3-4a54-a645-32d93fad31f7&amp;config=eyJjbHVzdGVyVXJsIjoiaHR0cHM6Ly9XQUJJLVdFU1QtVVMtRS1QUklNQVJZLXJlZGlyZWN0LmFuYWx5c2lzLndpbmRvd3MubmV0IiwiZW1iZWRGZWF0dXJlcyI6eyJ1c2FnZU1ldHJpY3NWTmV4dCI6dHJ1ZX19&amp;disableSensitivityBanner=true&quot;"/>
    <we:property name="initialStateBookmark" value="&quot;H4sIAAAAAAAAA+1ZW2/bOgz+K4Nf+hIUsh1f0rc0bYFh62VL0XOAgyKQJTr1plg+stw1K/zfR8lO26Wp1229I3lJJFMk9ZH8xMiXDs/KQtD5AZ2Bs+VsS/l1RtXXd67Tc/J27vDww/7w84fJwXB/F6dloTOZl87WpaOpmoI+ycqKCqMBJ/877TlUiCM6NaOUihJ6TgGqlDkV2XdohPGRVhXUPQcuCiEVNSrHmmowas9RHMdo29300SJlOjuHMTDdzBLPj0g/Cvtx7MdBRFjkRShWNgLWs5UiRrU1P5K5plmOZsycm4ZBGvmE+2GQkMCPWRSY+TQTuhVJ5rsXhcLd4Z7nhUHlWBYHaLORMSInC6e9nrOn5MwKt7CWVfJ/BWqOC4weKBvJS2e8eIC/Py1+dGnKjIpcZxolnfc52s4tdlRMOCR6wqmmJehJSWeFABQ+tu6SGsMyBoEIWW0jKaqZ9WDJH1kpBp8hvR5YozVG6khJjKM1zGSVazWf2AzBR61zaQaCO8bUoeKgtufW1k6mFpHzlvc/nE4VTKluhz8//EsnDR52bq/KW/ukro13GDtnyzWDBT5e3XsQiP85AwUtwjnPFvt6v7SL8uGDYPdFEwF3a7jKwtp8Tpvi+128fwOZbn97zpn8NlKANc8Ner2r0hryc5oznF128O+z5c+9X51Ny5swoJZZPhUtz11TTpMkyJgYot0LQ6PJFywLwy64Rj5ZvTw0Aibv2jPEqJ9JbrZ5lnEOuWMrLPEHqdfnrpsAiRmnYULiNb12VXaG1MGolurVEaz7lgh2OQwvn2Jvefz6Sdb9A5Jl1svRGVX6jRBtW1dNI4yiX260uiPEZSrV/P4p/4AJdmpr3B8kELoEEmyeY0a8PiHhmuIfo4N21x30uoN+M+T++B30I9TL03fQkA54EDGSeCRywwQgGpC76bW9tgl9zxvEg4AP+gHxCfbdoblLWZPvzVOMGbDX/fVz99dNGF4+Ad/yeAUFt+WXhm7cj9MgClgQeUEQ+zS4Lr+2Z0Nl4t5V+JrDekJFZW+HUf3HDF1viN1O45KNnePN4f7x5s7Hf/c2RzsbZtHpCwywe+OM/TmE6z7gyf/kiapEy8C3qVr/1Xv0JDPx6O5SgoBGrB/6JOIJ8SNG3dh2Kd3dHFzoRN7q5rotuZ7reRHDdgjQII1iEnf0Q89fr7+8lvllspciY3hC3ETJmYGa2qPSGLc7LRqTGZTXwF3arZrvlbyLK7j8lm+0B6p5iSYWlXJLY6kRPj22ji66sU799vXf4qyu70jqq7PhOW4vulPNZtsqyGWly4IyOKI5rAAKIaE5N7G9Hzw9E+2s7Xw6Fph3pldw1vUPiu23+r4dAAA=&quot;"/>
    <we:property name="isFiltersActionButtonVisible" value="true"/>
    <we:property name="isVisualContainerHeaderHidden" value="false"/>
    <we:property name="pageDisplayName" value="&quot;International Debt Dataset Visuals&quot;"/>
    <we:property name="pageName" value="&quot;0237047648838570c727&quot;"/>
    <we:property name="reportEmbeddedTime" value="&quot;2025-02-04T03:44:32.416Z&quot;"/>
    <we:property name="reportName" value="&quot;International Debt Dataset Sample&quot;"/>
    <we:property name="reportState" value="&quot;CONNECTED&quot;"/>
    <we:property name="reportUrl" value="&quot;/links/t24B6nQUc6?ctid=b9df39db-3745-4fc8-8ca3-ed61f6939c13&amp;bookmarkGuid=dac74f72-d349-4217-ae18-41cbb81a0ea8&amp;visual=b39f24d11be08cda6b08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FDBCFF4E-137C-4CB4-8A91-2CAA9DF87A6B}">
  <we:reference id="wa200003233" version="2.0.0.3" store="en-US" storeType="OMEX"/>
  <we:alternateReferences>
    <we:reference id="wa200003233" version="2.0.0.3" store="wa200003233" storeType="OMEX"/>
  </we:alternateReferences>
  <we:properties>
    <we:property name="embedUrl" value="&quot;/reportEmbed?reportId=8ed34283-09b3-4a54-a645-32d93fad31f7&amp;config=eyJjbHVzdGVyVXJsIjoiaHR0cHM6Ly9XQUJJLVdFU1QtVVMtRS1QUklNQVJZLXJlZGlyZWN0LmFuYWx5c2lzLndpbmRvd3MubmV0IiwiZW1iZWRGZWF0dXJlcyI6eyJ1c2FnZU1ldHJpY3NWTmV4dCI6dHJ1ZX19&amp;disableSensitivityBanner=true&quot;"/>
    <we:property name="bookmark" value="&quot;H4sIAAAAAAAAA+1ZW1PbOhD+K2f8wkuGke34Et5CgJlOy+U0DOfMdBhGltZBrWK5skzJYfzfz0p2gIaQ0hYoMMlLInm1u/p299NGvvK4qEpJZwd0Ct6Wt63UlynVX/7yvZ5XdHOHh+/3hx/fnx0M93dxWpVGqKLytq48Q/UEzImoaiqtBpz8dNrzqJRHdGJHOZUV9LwSdKUKKsV/0ArjI6NraHoeXJZSaWpVjg01YNVeoDiO0ba/GaJFyoy4gDEw086SIExIP4n7aRqmUUJYEiQoVrUCzrOlIla1Mz9ShaGiQDN2zs/jKE9CwsM4ykgUpiyJ7HwupOlEstnuZalxd7jnWWlROVblAdpsZazIydzpoOftaTV1wh2sVZ19rUHPcIHVA1UreeWN5w/w99/zH6s0CauiMMKgpPeuQNuFw47KMw6ZOePU0ArMWUWnpQQUPnbukgbDMgaJCDltIyXrqfNgwR9VawYfIb8ZOKMNRupIK4yjM8xUXRg9O3MZgo8653IBknvW1KHmoLdnztaO0PPIBYv7H04mGibUdMPvH/6mkxYPN7dXF5190jTWO4ydt+XbwRyfoOk9CsT/nIOGDuGCi/m+3i3sonr8ILh90UzC/Rqus7Cxn9O2+H4W759AZrW/Pe9cfRtpwJrnFr3edWkN+QUtGM4uOvj72fLr3i/PpsVNWFArUUxkx3M3lNMmCTImhmj30tJo9hnLwrILrlHPVi+PjYDNu+4MseqnitttngvOofBchWXhIA/63PczICnjNM5IuqbXVZUtkDoYNUq/OoL13xLBLobh5VPsHY9fP8n6v0CyzHk5OqfavBGi7eqqbYRR9POtVneEuEyUnj085R8xwWwsVtN/OMgg9glk2FinjAR9QuI1/T9Fd+2vu+t1d/1miP/pu+snqJfn764hH/AoYSQLSOLHGUAyIPfTa3elE4dBMEgHER/0IxIS7Mlje8+yJt/bJxyzYK977z/de7dhePkEfMfjJRTclV8e+2k/zaMkYlESRFEa0uim/Lp+DpXJB1fhaw7rCZW1uzlG9R8Eut4Su5vGJRs7x5vD/ePNnQ//7m2OdjbsotMXGGD/1hn7fQjXfcCz/wGUdYWWgW9Tvf4b+ORJduoOmyiiCevHIUl4RsKEUT91ncjqjg0uTabudGyrex4/8IMgYdjyABqkSUrSFT3Pn6/JH17L/DChKykYngK3UfKmoCfuOLTG3U7L1qSA6ga4K7dV+72UW3EFV9+Kje7QtC/R5Lwa7misDMJnxs7Rece1Ur97/Tc/j5t7Evea/1/e7YXLtmWQq9pUJWVwRAtYAhRCQgtuY/sweHo22qLrblYssO9Mr+Fsmv8Br6PRWL4dAAA=&quot;"/>
    <we:property name="datasetId" value="&quot;e7d1798d-1ad8-477d-b4e3-3c1c6f3f23a3&quot;"/>
    <we:property name="pageName" value="&quot;0237047648838570c727&quot;"/>
    <we:property name="reportUrl" value="&quot;/links/t24B6nQUc6?ctid=b9df39db-3745-4fc8-8ca3-ed61f6939c13&amp;bookmarkGuid=2cb1c066-7268-4415-8354-7becdfccee1f&amp;visual=ef9d57c0b20716bee790&quot;"/>
    <we:property name="artifactName" value="&quot;Countries with Highest Average Long Term Debt&quot;"/>
    <we:property name="reportName" value="&quot;International Debt Dataset Sample&quot;"/>
    <we:property name="reportState" value="&quot;CONNECTED&quot;"/>
    <we:property name="pageDisplayName" value="&quot;International Debt Dataset Visuals&quot;"/>
    <we:property name="backgroundColor" value="&quot;#FFF&quot;"/>
    <we:property name="initialStateBookmark" value="&quot;H4sIAAAAAAAAA+1ZW1PbOhD+K2f8wkuGke34Et5CgJlOy+U0DOfMdBhGltZBrWK5skzJYfzfz0p2gIaQ0hYoMMlLInm1u/p299NGvvK4qEpJZwd0Ct6Wt63UlynVX/7yvZ5XdHOHh+/3hx/fnx0M93dxWpVGqKLytq48Q/UEzImoaiqtBpz8dNrzqJRHdGJHOZUV9LwSdKUKKsV/0ArjI6NraHoeXJZSaWpVjg01YNVeoDiO0ba/GaJFyoy4gDEw086SIExIP4n7aRqmUUJYEiQoVrUCzrOlIla1Mz9ShaGiQDN2zs/jKE9CwsM4ykgUpiyJ7HwupOlEstnuZalxd7jnWWlROVblAdpsZazIydzpoOftaTV1wh2sVZ19rUHPcIHVA1UreeWN5w/w99/zH6s0CauiMMKgpPeuQNuFw47KMw6ZOePU0ArMWUWnpQQUPnbukgbDMgaJCDltIyXrqfNgwR9VawYfIb8ZOKMNRupIK4yjM8xUXRg9O3MZgo8653IBknvW1KHmoLdnztaO0PPIBYv7H04mGibUdMPvH/6mkxYPN7dXF5190jTWO4ydt+XbwRyfoOk9CsT/nIOGDuGCi/m+3i3sonr8ILh90UzC/Rqus7Cxn9O2+H4W759AZrW/Pe9cfRtpwJrnFr3edWkN+QUtGM4uOvj72fLr3i/PpsVNWFArUUxkx3M3lNMmCTImhmj30tJo9hnLwrILrlHPVi+PjYDNu+4MseqnitttngvOofBchWXhIA/63PczICnjNM5IuqbXVZUtkDoYNUq/OoL13xLBLobh5VPsHY9fP8n6v0CyzHk5OqfavBGi7eqqbYRR9POtVneEuEyUnj085R8xwWwsVtN/OMgg9glk2FinjAR9QuI1/T9Fd+2vu+t1d/1miP/pu+snqJfn764hH/AoYSQLSOLHGUAyIPfTa3elE4dBMEgHER/0IxIS7Mlje8+yJt/bJxyzYK977z/de7dhePkEfMfjJRTclV8e+2k/zaMkYlESRFEa0uim/Lp+DpXJB1fhaw7rCZW1uzlG9R8Eut4Su5vGJRs7x5vD/ePNnQ//7m2OdjbsotMXGGD/1hn7fQjXfcCz/wGUdYWWgW9Tvf4b+ORJduoOmyiiCevHIUl4RsKEUT91ncjqjg0uTabudGyrex4/8IMgYdjyABqkSUrSFT3Pn6/JH17L/DChKykYngK3UfKmoCfuOLTG3U7L1qSA6ga4K7dV+72UW3EFV9+Kje7QtC/R5Lwa7misDMJnxs7Rece1Ur97/Tc/j5t7Evea/1/e7YXLtmWQq9pUJWVwRAtYAhRCQgtuY/sweHo22qLrblYssO9Mr+Fsmv8Br6PRWL4dAAA=&quot;"/>
    <we:property name="isFiltersActionButtonVisible" value="true"/>
    <we:property name="isVisualContainerHeaderHidden" value="false"/>
    <we:property name="reportEmbeddedTime" value="&quot;2025-02-04T03:46:06.103Z&quot;"/>
    <we:property name="creatorTenantId" value="&quot;b9df39db-3745-4fc8-8ca3-ed61f6939c13&quot;"/>
    <we:property name="creatorUserId" value="&quot;10032003C01921BD&quot;"/>
    <we:property name="creatorSessionId" value="&quot;a2539208-3c79-48fc-a64e-c2f644be8a35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D28D23BB-BC79-414B-8C39-A79166827DBB}">
  <we:reference id="wa200003233" version="2.0.0.3" store="en-US" storeType="OMEX"/>
  <we:alternateReferences>
    <we:reference id="wa200003233" version="2.0.0.3" store="wa200003233" storeType="OMEX"/>
  </we:alternateReferences>
  <we:properties>
    <we:property name="embedUrl" value="&quot;/reportEmbed?reportId=8ed34283-09b3-4a54-a645-32d93fad31f7&amp;config=eyJjbHVzdGVyVXJsIjoiaHR0cHM6Ly9XQUJJLVdFU1QtVVMtRS1QUklNQVJZLXJlZGlyZWN0LmFuYWx5c2lzLndpbmRvd3MubmV0IiwiZW1iZWRGZWF0dXJlcyI6eyJ1c2FnZU1ldHJpY3NWTmV4dCI6dHJ1ZX19&amp;disableSensitivityBanner=true&quot;"/>
    <we:property name="bookmark" value="&quot;H4sIAAAAAAAAA+1XbWvbMBD+K0OfzXDiOG/f2myFwui6ZXSDUcLZujhqZcmT5a5Z8X/fSXb6YtJuZWlpYf6kl9Pdo+fuHqMrxkVZSFgfQY5syva1Ps/BnL/psYCpZg3iYTwejSZ8OAqTHsTjJExoVxdWaFWy6RWzYDK0J6KsQDpHtPj9NGAg5TFkbrYEWWLACjSlViDFL2yMacuaCuuA4WUhtQHncm7BonN7QeY0Jwi9txFFhNSKC5xjapvVQcQnwKN4GA4H4yhNhoPJgMzKxsAj22riXPvwM60sCEVh3FqcptEwGiV80h/30l7c42Nw60shbWuSrN9fFoZuR3deF46cL7o4opiNjTM52YDuB+zA6Nwbt+yWVfKjQrOmA84Plo3lFZtvNmj8aTN4yJNwLpQVlizZoaLYynMHcsExsQsOFkq0ixLyQiIZf/Fww5rSMkdJDHlvMy2r3CPo4NGVSfEzLm8mPmhNmTo2mvLoAwvFRQpWm4UvFdps4S0FSs5csI+Go9lf+2jvhNnkrt9lYC/LDGZg2+ndzZ3BTDVHv3tQqRZJXNcOJ+WRTXth7TYbrvp1sBO6v67QYMs2Adnc8LBzn/IpEuJvBonE+31c12TtvtOmFR/L/SO4+RPigK30z5lB0gDuGAyuW22PX4BKabUL8d9rZxf4t9dW9zqO4FKoTLYKeCNGTcmwQuBsBcY6hU3OqF+c8NAh/WyN9HRkuHJsRJwOnd2S6RnRk2mz/vse2GHFnfqmDyc44WM+CEc8GsRxEtJP47/6PyQ2qa6UNeuXrf2Oj04hhrcUv//aFf9uEl6+3nfwvjK1315Nj9b4kvSHIr9anb+/qbaq+7fnkPVuI9Bu+7RxfnP3P5qyleAcVVP69W3iWY70hHEDXdmygBSPQTU9XDQxBHo7qkVQ3OXZj73ofxCEtUnzCcjKi6B78DAfhDIv2o584IB7Bm1akr7fdBzfaJgNAAA=&quot;"/>
    <we:property name="datasetId" value="&quot;e7d1798d-1ad8-477d-b4e3-3c1c6f3f23a3&quot;"/>
    <we:property name="pageName" value="&quot;43d9ad35606483cb6494&quot;"/>
    <we:property name="reportUrl" value="&quot;/links/t24B6nQUc6?ctid=b9df39db-3745-4fc8-8ca3-ed61f6939c13&amp;bookmarkGuid=a9bee3a0-5a0f-4b6e-8119-4e6bcee1f144&amp;visual=5cc3637bd9281c151d8a&quot;"/>
    <we:property name="artifactName" value="&quot;Most Frequent Debt Indicators&quot;"/>
    <we:property name="reportName" value="&quot;International Debt Dataset Sample&quot;"/>
    <we:property name="reportState" value="&quot;CONNECTED&quot;"/>
    <we:property name="pageDisplayName" value="&quot;Internetational Debt Dataset Additional Visuals&quot;"/>
    <we:property name="backgroundColor" value="&quot;#FFF&quot;"/>
    <we:property name="initialStateBookmark" value="&quot;H4sIAAAAAAAAA+1XbU/bMBD+K5M/R1PatKXtt9KBhBgvo4hNmlDlxNfU4NiZ7TAylP++s5PyEhU2tIJAWj755Xz3+Lm7J/INYdzkgpaHNAMyJttKXWZUX37okIDIZu3oaP9gcrI/P5wc7OCyyi1X0pDxDbFUp2DPuCmocB5w8ft5QKgQxzR1swUVBgKSgzZKUsF/QW2MW1YXUAUErnOhNHUuZ5ZacG6v0BznGLvzMcKINLH8CmaQ2Hq1F7ERZVF/EA56wyiJB71RD81MbeCRrTVxrn34qZKWcolh3Fo/SaJBtBWzUXfYSTr9DhtSt77gwjYmcblznWu8Hd65zB0rpyo/xJi1jTM5W4HuBmRXq8wbN7SaIv5RgC7xgPMDpra8IbPVBo6/rAZPeeLOhbTcoiXZkxhbeu6omDOI7ZxRSw3YuaFZLgCNTz3csMK0zEAgQ97bVIki8whaeFShEziBxd3EB60wU8daYR59YC4ZT6hVeu5rBDcbeAsOghEX7Egz0Nulj/aJ61Xuum0GJmmqIaW2mT7c3BjMRDHwu7uFbJD0q8rhxDyScSes3GbNVbcKNkL31yVoaNhGIKsb7rXuY14iIf5mNBbwuI/bmqzcd1634nO5fwY3f0IckKX6OdWAGsAcg8Ftq03YFZUJrrYh/nvtbAL/+tpqX8cRbLhMRaOAd2JUlwzJOUyXVFunsPEF9osTHjykXq2RXo4MV461iOOhi3syPUV6UqXLv++BDVbcuW/6cAQjNmS9cItFvX4/DvGn8V/9nxKbRBXS6vJta7/jo1WI4T3F7753xX+YhLev9y2870zt11fTszXeoP5g5Her84831Vp1//Yast5uBNxt3jTOb+b+R2Oy5IyBrEu/uk88yQCfMG6gCmtymsAxlXUP53UMDt4Oa5FK5vLsx170P3PEWqf5jIrCi6B78BAfBDPPm4584oB7Bq1aEr/fsNdcF5ENAAA=&quot;"/>
    <we:property name="isFiltersActionButtonVisible" value="true"/>
    <we:property name="isVisualContainerHeaderHidden" value="false"/>
    <we:property name="reportEmbeddedTime" value="&quot;2025-02-04T03:48:19.952Z&quot;"/>
    <we:property name="creatorTenantId" value="&quot;b9df39db-3745-4fc8-8ca3-ed61f6939c13&quot;"/>
    <we:property name="creatorUserId" value="&quot;10032003C01921BD&quot;"/>
    <we:property name="creatorSessionId" value="&quot;3ee3fbe0-4377-466e-be11-fcecddb6e19f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517A1D48-54EC-4258-867F-A08AF907035F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Name" value="&quot;Top 20 Countries relative to Average Total Debt&quot;"/>
    <we:property name="backgroundColor" value="&quot;#FFF&quot;"/>
    <we:property name="bookmark" value="&quot;H4sIAAAAAAAAA+1XbU/bMBD+K5M/R1PaJKXtN+iGhDQxtiI2aULVJb62BsfOHIfRofx3zk7KS1TY0AoCafnk2Je7x8/dPadcMS7KQsLqEHJkY7an9XkO5vxdjwVMNXtxhAkmWRLybMCTMMZBBHSqCyu0Ktn4ilkwC7QnoqxAOke0+YOFIxzxIY/DHR7FSZKGUTJgpwEDKY9g4WzmIEsMWIGm1Aqk+I2NCzqypsI6YHhZSG3ABZpasOiCXZA5vROw3vuIcEBmxQVOMbPNbhzxEXAKFg7iYZSlg3gUk1nZGHi8G02cax9+opUFoSiM20uyLBpEOykf9Ye9rJf0+BDc/lxI25qkq4+XhaE7ExOrwlF2rItDitnYOJOTNeh+wPaNzr1xy3lZpT8rNCv6wPnBsrG8YtP1Aa2/rBePeRLOhbLCkiU7UBRbee5AzjimdsbBQol2VkJeSCTjYw83rCktU5TEkPc20bLKPYIOHl2ZDL/i/PbFB60pU0dGUx59YKG4yMBqM/MFRIctvLlAyZkL9tlwNHsrH+2DMOvc9bsM7C4WBhdg29f7h1uDmWmO/nS/Ui2SpK4dTsojG/fC2h02XPXrYCt0f1uiwZZtArK+4UHnPuVzJMTfDFKJD/u4qcnaPadNKz6V+ydw8yfEAVvqXxODpAHcMRjctNouvwCV0W4X4r/Xzjbwb66t7nUcwaVQC9kq4K0YNSXDCoGTJRjrdDc9o35xwkMf6RdrpOcjw5VjI+L00dkdmZ4QPQttVn/fA1usOJeSdjY6z7mDPmZLwTkq5gVh44D7PxkeEaJMV8qa1eueC46PTpGGd6ZB/61Pg/tJeP2zoIP3jU2CzdX0ZP0vSZso8pudAQ831Ubl//4Skt9tBF/e9V1yWY70Y+MWurJlARkegWr6tGj8CPR2VG+guMulX3th/yQIT5PKE5CVFzr3w9MMD8quaLvukQ/cb9C67ei5BqFLD4uuDQAA&quot;"/>
    <we:property name="creatorSessionId" value="&quot;ed24aee6-21e5-4647-b9ca-7387261d2f61&quot;"/>
    <we:property name="creatorTenantId" value="&quot;b9df39db-3745-4fc8-8ca3-ed61f6939c13&quot;"/>
    <we:property name="creatorUserId" value="&quot;10032003C01921BD&quot;"/>
    <we:property name="datasetId" value="&quot;e7d1798d-1ad8-477d-b4e3-3c1c6f3f23a3&quot;"/>
    <we:property name="embedUrl" value="&quot;/reportEmbed?reportId=8ed34283-09b3-4a54-a645-32d93fad31f7&amp;config=eyJjbHVzdGVyVXJsIjoiaHR0cHM6Ly9XQUJJLVdFU1QtVVMtRS1QUklNQVJZLXJlZGlyZWN0LmFuYWx5c2lzLndpbmRvd3MubmV0IiwiZW1iZWRGZWF0dXJlcyI6eyJ1c2FnZU1ldHJpY3NWTmV4dCI6dHJ1ZX19&amp;disableSensitivityBanner=true&quot;"/>
    <we:property name="initialStateBookmark" value="&quot;H4sIAAAAAAAAA+1XbU/bMBD+K5M/R1PatKXtt9KBhBgvo4hNmlDlxNfU4NiZ7TAylP++s5PyEhU2tIJAWj7Z5/Pd4+felBvCuMkFLQ9pBmRMtpW6zKi+/NAhAZGN7Oho/2Bysj8/nBzsoFjllitpyPiGWKpTsGfcFFQ4Cyj8fh4QKsQxTd1uQYWBgOSgjZJU8F9QK+OR1QVUAYHrXChNncmZpRac2StUxz367nyM0CNNLL+CGSS2lvYiNqIs6g/CQW8YJfGgN+qhmqkVPLK1Ks60dz9V0lIu0Y2T9ZMkGkRbMRt1h52k0++wIXXyBRe2UYnLnetc4+vwzWXuWDlV+SH6rHWcytkKdDcgu1plXrmh1RTxjwJ0iRecHTC15g2ZrQ5w/WW1eMoSdyak5RY1yZ5E39JzR8WcQWznjFpqwM4NzXIBqHzq4YYVhmUGAhny1qZKFJlH0MKjCp3ACSzuNt5phZE61grj6B1zyXhCrdJznyN42MBbcBCMOGdHmoHeLr23T1yvYtdtMzBJUw0ptc324eHGYCaKgT/dLWSDpF9VDifGkYw7YeUOa666VbARur8uQUPDNgJZvXCv9R7zEgHxL6OxgMdt3OZk5b7zuhSfy/0zuPkT4oAs1c+pBuwBzDEY3JbahF1RmaC0DfHfc2cT+NfnVvs5jmDDZSqaDnjXjOqUITmH6ZJq6zpsfIH14hoPXlKvVkgvR4ZLx7qJ46WLe216ivSkSpd/XwMbzDgXkmb8OcuZgz4mS84YSOIbQjiCERuyXrjFol6/H4c4UP5PhqcaUaIKaXX5tueC46OVpOG9adB979PgYRDe/ixo4X1nk2B9Nj27/xvsTej53c6Ax4tqbef/9hotv10IPr2r++SSDPAXxi1UYU1OEzimsq7TvLbDwethvlHJXCz92jf2zxzx1KE8o6Lwjc798NTDA6PLm6p74oL7DVqVHX6/AXKwNWuRDQAA&quot;"/>
    <we:property name="isFiltersActionButtonVisible" value="true"/>
    <we:property name="isVisualContainerHeaderHidden" value="false"/>
    <we:property name="pageDisplayName" value="&quot;Internetational Debt Dataset Additional Visuals&quot;"/>
    <we:property name="pageName" value="&quot;43d9ad35606483cb6494&quot;"/>
    <we:property name="reportEmbeddedTime" value="&quot;2025-02-04T03:49:58.983Z&quot;"/>
    <we:property name="reportName" value="&quot;International Debt Dataset Sample&quot;"/>
    <we:property name="reportState" value="&quot;CONNECTED&quot;"/>
    <we:property name="reportUrl" value="&quot;/links/t24B6nQUc6?ctid=b9df39db-3745-4fc8-8ca3-ed61f6939c13&amp;bookmarkGuid=61f0eb06-693f-4d95-bd8e-be1d40c22cd8&amp;visual=09e9d8d407d3455b0356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{0E91849B-8321-4A28-855A-D0A52E3DE56C}tf22712842_win32</Template>
  <TotalTime>33</TotalTime>
  <Words>418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Custom</vt:lpstr>
      <vt:lpstr>International Debt Dataset Analysis </vt:lpstr>
      <vt:lpstr>Top 10 Countries with Most Debt</vt:lpstr>
      <vt:lpstr>Bottom 10 Countries with Least Debt</vt:lpstr>
      <vt:lpstr>Average Amount of Debt Across Debt Indicators</vt:lpstr>
      <vt:lpstr>Countries with Highest Average Long Term Debt</vt:lpstr>
      <vt:lpstr>Most Frequent Debt Indicators</vt:lpstr>
      <vt:lpstr>Top 20 Countries Relative to Average Total Debt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Debt Dataset Analysis</dc:title>
  <dc:creator>Amir Afshar</dc:creator>
  <cp:lastModifiedBy>Amir Afshar</cp:lastModifiedBy>
  <cp:revision>4</cp:revision>
  <dcterms:created xsi:type="dcterms:W3CDTF">2025-02-04T04:35:30Z</dcterms:created>
  <dcterms:modified xsi:type="dcterms:W3CDTF">2025-02-04T05:11:43Z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