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33" autoAdjust="0"/>
    <p:restoredTop sz="94660"/>
  </p:normalViewPr>
  <p:slideViewPr>
    <p:cSldViewPr snapToGrid="0">
      <p:cViewPr>
        <p:scale>
          <a:sx n="150" d="100"/>
          <a:sy n="150" d="100"/>
        </p:scale>
        <p:origin x="233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5:38:25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1 5362,'-25'47'577,"15"-22"-577,0 1-112,2-2-128,-1 0 224,4 0 16,2-3-32,-2-1 32,1-5 208,3-3 192,1-5-224,0-3-176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7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8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A52C-1B67-4BCB-883F-68EE379D7FA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D8E6-F4E8-46E8-8FA0-2EBAE736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DC16D-83EC-4040-C968-9B2A66CB225A}"/>
              </a:ext>
            </a:extLst>
          </p:cNvPr>
          <p:cNvSpPr txBox="1"/>
          <p:nvPr/>
        </p:nvSpPr>
        <p:spPr>
          <a:xfrm>
            <a:off x="200025" y="0"/>
            <a:ext cx="238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 variable that contains the address of a variable</a:t>
            </a:r>
          </a:p>
          <a:p>
            <a:r>
              <a:rPr lang="en-US" sz="600" dirty="0"/>
              <a:t>A pointer is a group of cells(often two or four) that can hold an address</a:t>
            </a:r>
          </a:p>
          <a:p>
            <a:r>
              <a:rPr lang="en-US" sz="600" dirty="0"/>
              <a:t>&amp; can be applied to variables and array elements | not to expressions, constants, register variables</a:t>
            </a:r>
          </a:p>
          <a:p>
            <a:r>
              <a:rPr lang="en-US" sz="600" dirty="0"/>
              <a:t>*indirection or dereferencing operator. </a:t>
            </a:r>
          </a:p>
          <a:p>
            <a:r>
              <a:rPr lang="en-US" sz="600" dirty="0"/>
              <a:t>Int *</a:t>
            </a:r>
            <a:r>
              <a:rPr lang="en-US" sz="600" dirty="0" err="1"/>
              <a:t>ip</a:t>
            </a:r>
            <a:r>
              <a:rPr lang="en-US" sz="600" dirty="0"/>
              <a:t> means the pointer is referencing an int</a:t>
            </a:r>
          </a:p>
          <a:p>
            <a:r>
              <a:rPr lang="en-US" sz="600" dirty="0"/>
              <a:t>a pointer is constrained to point to a particular kind of object: every pointer points to a specific data type. </a:t>
            </a:r>
          </a:p>
          <a:p>
            <a:r>
              <a:rPr lang="en-US" sz="600" dirty="0"/>
              <a:t>There is one exception: a ``pointer to void'' is used to hold any type of pointer but cannot be dereferenced itself.</a:t>
            </a:r>
          </a:p>
          <a:p>
            <a:r>
              <a:rPr lang="en-US" sz="600" dirty="0"/>
              <a:t>&amp; * have higher precedence than arithmetic operators</a:t>
            </a:r>
          </a:p>
          <a:p>
            <a:r>
              <a:rPr lang="en-US" sz="600" dirty="0"/>
              <a:t>*</a:t>
            </a:r>
            <a:r>
              <a:rPr lang="en-US" sz="600" dirty="0" err="1"/>
              <a:t>ip</a:t>
            </a:r>
            <a:r>
              <a:rPr lang="en-US" sz="600" dirty="0"/>
              <a:t> += 1 and ++*</a:t>
            </a:r>
            <a:r>
              <a:rPr lang="en-US" sz="600" dirty="0" err="1"/>
              <a:t>ip</a:t>
            </a:r>
            <a:r>
              <a:rPr lang="en-US" sz="600" dirty="0"/>
              <a:t> are the same</a:t>
            </a:r>
          </a:p>
          <a:p>
            <a:r>
              <a:rPr lang="en-US" sz="600" dirty="0"/>
              <a:t>(*</a:t>
            </a:r>
            <a:r>
              <a:rPr lang="en-US" sz="600" dirty="0" err="1"/>
              <a:t>ip</a:t>
            </a:r>
            <a:r>
              <a:rPr lang="en-US" sz="600" dirty="0"/>
              <a:t>)++ increments what </a:t>
            </a:r>
            <a:r>
              <a:rPr lang="en-US" sz="600" dirty="0" err="1"/>
              <a:t>ip</a:t>
            </a:r>
            <a:r>
              <a:rPr lang="en-US" sz="600" dirty="0"/>
              <a:t> points to-here brackets are necessary-else the pointer is incremented by 1</a:t>
            </a:r>
          </a:p>
          <a:p>
            <a:r>
              <a:rPr lang="en-US" sz="600" dirty="0"/>
              <a:t>Pointer arguments enable a function to access and change objects in the function that called it. </a:t>
            </a:r>
          </a:p>
          <a:p>
            <a:r>
              <a:rPr lang="en-US" sz="600" dirty="0"/>
              <a:t>“adding 1 to a pointer,'' and by extension, all pointer arithmetic, is that pa+1 points to the next object, and </a:t>
            </a:r>
            <a:r>
              <a:rPr lang="en-US" sz="600" dirty="0" err="1"/>
              <a:t>pa+i</a:t>
            </a:r>
            <a:r>
              <a:rPr lang="en-US" sz="600" dirty="0"/>
              <a:t> points to the </a:t>
            </a:r>
            <a:r>
              <a:rPr lang="en-US" sz="600" dirty="0" err="1"/>
              <a:t>i-th</a:t>
            </a:r>
            <a:r>
              <a:rPr lang="en-US" sz="600" dirty="0"/>
              <a:t> object beyond pa.</a:t>
            </a:r>
          </a:p>
          <a:p>
            <a:r>
              <a:rPr lang="en-US" sz="600" dirty="0"/>
              <a:t>a[</a:t>
            </a:r>
            <a:r>
              <a:rPr lang="en-US" sz="600" dirty="0" err="1"/>
              <a:t>i</a:t>
            </a:r>
            <a:r>
              <a:rPr lang="en-US" sz="600" dirty="0"/>
              <a:t>] = *(</a:t>
            </a:r>
            <a:r>
              <a:rPr lang="en-US" sz="600" dirty="0" err="1"/>
              <a:t>a+i</a:t>
            </a:r>
            <a:r>
              <a:rPr lang="en-US" sz="600" dirty="0"/>
              <a:t>)</a:t>
            </a:r>
          </a:p>
          <a:p>
            <a:r>
              <a:rPr lang="en-US" sz="600" dirty="0"/>
              <a:t>A pointer(pa) is a variable. </a:t>
            </a:r>
            <a:r>
              <a:rPr lang="en-US" sz="600" b="1" dirty="0"/>
              <a:t>so</a:t>
            </a:r>
            <a:r>
              <a:rPr lang="en-US" sz="600" dirty="0"/>
              <a:t> pa=a , pa++ are legal. a=pa, a++ are illegal</a:t>
            </a:r>
          </a:p>
          <a:p>
            <a:r>
              <a:rPr lang="en-US" sz="600" i="1" dirty="0"/>
              <a:t>/* </a:t>
            </a:r>
            <a:r>
              <a:rPr lang="en-US" sz="600" i="1" dirty="0" err="1"/>
              <a:t>strlen</a:t>
            </a:r>
            <a:r>
              <a:rPr lang="en-US" sz="600" i="1" dirty="0"/>
              <a:t>: return length of string s */ int </a:t>
            </a:r>
            <a:r>
              <a:rPr lang="en-US" sz="600" i="1" dirty="0" err="1"/>
              <a:t>strlen</a:t>
            </a:r>
            <a:r>
              <a:rPr lang="en-US" sz="600" i="1" dirty="0"/>
              <a:t>(char *s) { int n; for (n = 0; *s != '\0', s++) n++; return n; } </a:t>
            </a:r>
            <a:r>
              <a:rPr lang="en-US" sz="600" dirty="0"/>
              <a:t>s is a pointer. s++ does not effect the character string in the function that called </a:t>
            </a:r>
            <a:r>
              <a:rPr lang="en-US" sz="600" dirty="0" err="1"/>
              <a:t>strlen</a:t>
            </a:r>
            <a:r>
              <a:rPr lang="en-US" sz="600" dirty="0"/>
              <a:t>, but increments the private copy of the pointer. </a:t>
            </a:r>
            <a:r>
              <a:rPr lang="en-US" sz="600" i="1" dirty="0"/>
              <a:t>char s[];</a:t>
            </a:r>
            <a:r>
              <a:rPr lang="en-US" sz="600" dirty="0"/>
              <a:t> and </a:t>
            </a:r>
            <a:r>
              <a:rPr lang="en-US" sz="600" i="1" dirty="0"/>
              <a:t>char *s;</a:t>
            </a:r>
            <a:r>
              <a:rPr lang="en-US" sz="600" dirty="0"/>
              <a:t> are the same</a:t>
            </a:r>
          </a:p>
          <a:p>
            <a:r>
              <a:rPr lang="en-US" sz="600" dirty="0"/>
              <a:t>a[-1] , a[-2] </a:t>
            </a:r>
            <a:r>
              <a:rPr lang="en-US" sz="600" dirty="0">
                <a:sym typeface="Wingdings" panose="05000000000000000000" pitchFamily="2" charset="2"/>
              </a:rPr>
              <a:t> syntactically legal</a:t>
            </a:r>
          </a:p>
          <a:p>
            <a:r>
              <a:rPr lang="en-US" sz="600" dirty="0">
                <a:sym typeface="Wingdings" panose="05000000000000000000" pitchFamily="2" charset="2"/>
              </a:rPr>
              <a:t>C guarantees that 0</a:t>
            </a:r>
            <a:r>
              <a:rPr lang="en-US" sz="600" i="1" dirty="0">
                <a:sym typeface="Wingdings" panose="05000000000000000000" pitchFamily="2" charset="2"/>
              </a:rPr>
              <a:t>(NULL)</a:t>
            </a:r>
            <a:r>
              <a:rPr lang="en-US" sz="600" dirty="0">
                <a:sym typeface="Wingdings" panose="05000000000000000000" pitchFamily="2" charset="2"/>
              </a:rPr>
              <a:t> is never a valid address for data. Return 0 when pointer expected but cant be found</a:t>
            </a:r>
          </a:p>
          <a:p>
            <a:r>
              <a:rPr lang="en-US" sz="600" dirty="0"/>
              <a:t>If p and q point to members of the same array, then relations like ==, !=, =, etc., work properly. behavior is undefined for arithmetic or comparisons with pointers that do not point to members of the same array. (There is one exception: the address of the first element past the end of an array can be used in pointer arithmetic.)</a:t>
            </a:r>
          </a:p>
          <a:p>
            <a:r>
              <a:rPr lang="en-US" sz="600" dirty="0" err="1"/>
              <a:t>p+n</a:t>
            </a:r>
            <a:r>
              <a:rPr lang="en-US" sz="600" dirty="0" err="1">
                <a:sym typeface="Wingdings" panose="05000000000000000000" pitchFamily="2" charset="2"/>
              </a:rPr>
              <a:t></a:t>
            </a:r>
            <a:r>
              <a:rPr lang="en-US" sz="600" dirty="0" err="1"/>
              <a:t>n</a:t>
            </a:r>
            <a:r>
              <a:rPr lang="en-US" sz="600" dirty="0"/>
              <a:t> is scaled according to the size of the objects p points to</a:t>
            </a:r>
          </a:p>
          <a:p>
            <a:r>
              <a:rPr lang="en-US" sz="600" b="1" dirty="0"/>
              <a:t>(type-bytes-stores)</a:t>
            </a:r>
            <a:r>
              <a:rPr lang="en-US" sz="600" dirty="0"/>
              <a:t>1. (char-1-character)2. (int/long-4-integer)3. (float/double/long double-8-floating) || 1 byte</a:t>
            </a:r>
            <a:r>
              <a:rPr lang="en-US" sz="600" dirty="0">
                <a:sym typeface="Wingdings" panose="05000000000000000000" pitchFamily="2" charset="2"/>
              </a:rPr>
              <a:t> 8 bits</a:t>
            </a:r>
            <a:endParaRPr lang="en-US" sz="600" dirty="0"/>
          </a:p>
          <a:p>
            <a:r>
              <a:rPr lang="en-US" sz="600" dirty="0" err="1"/>
              <a:t>size_t</a:t>
            </a:r>
            <a:r>
              <a:rPr lang="en-US" sz="600" dirty="0"/>
              <a:t> is the unsigned integer type returned by the </a:t>
            </a:r>
            <a:r>
              <a:rPr lang="en-US" sz="600" dirty="0" err="1"/>
              <a:t>sizeof</a:t>
            </a:r>
            <a:r>
              <a:rPr lang="en-US" sz="600" dirty="0"/>
              <a:t> operator. All the pointer manipulations automatically take into account the size of the objects pointed to. </a:t>
            </a:r>
          </a:p>
          <a:p>
            <a:r>
              <a:rPr lang="en-US" sz="600" dirty="0"/>
              <a:t>It is not legal to add two pointers, or to multiply or divide or shift or mask them, or to add float or double to them, or even, except for void *, to assign a pointer of one type to a pointer of another type without a cast.</a:t>
            </a:r>
          </a:p>
          <a:p>
            <a:r>
              <a:rPr lang="en-US" sz="600" dirty="0" err="1"/>
              <a:t>printf</a:t>
            </a:r>
            <a:r>
              <a:rPr lang="en-US" sz="600" dirty="0"/>
              <a:t>("hello, world\n");</a:t>
            </a:r>
            <a:r>
              <a:rPr lang="en-US" sz="600" dirty="0" err="1"/>
              <a:t>printf</a:t>
            </a:r>
            <a:r>
              <a:rPr lang="en-US" sz="600" dirty="0"/>
              <a:t> receives a pointer to the beginning of the character array. That is, a string constant is accessed by a pointer to its first element.</a:t>
            </a:r>
          </a:p>
          <a:p>
            <a:r>
              <a:rPr lang="en-US" sz="600" dirty="0" err="1"/>
              <a:t>pmessage</a:t>
            </a:r>
            <a:r>
              <a:rPr lang="en-US" sz="600" dirty="0"/>
              <a:t> = "now is the time"; assigns to </a:t>
            </a:r>
            <a:r>
              <a:rPr lang="en-US" sz="600" dirty="0" err="1"/>
              <a:t>pmessage</a:t>
            </a:r>
            <a:r>
              <a:rPr lang="en-US" sz="600" dirty="0"/>
              <a:t> a pointer to the character array. This is not a string copy; the pointer may subsequently be modified to point elsewhere, but the result is undefined if you try to modify the string contents.</a:t>
            </a:r>
          </a:p>
          <a:p>
            <a:r>
              <a:rPr lang="en-US" sz="600" dirty="0"/>
              <a:t>int main() {  int x = 10;  int* p = &amp;x; // Pointer p holds the address of variable x   int** pp = &amp;p; // Pointer pp holds the address of pointer p</a:t>
            </a:r>
          </a:p>
          <a:p>
            <a:r>
              <a:rPr lang="en-US" sz="600" dirty="0" err="1"/>
              <a:t>printf</a:t>
            </a:r>
            <a:r>
              <a:rPr lang="en-US" sz="600" dirty="0"/>
              <a:t>("Value of x: %d\n", **pp); // Output: 10   return 0;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Multidimensional </a:t>
            </a:r>
            <a:r>
              <a:rPr lang="en-US" sz="600" dirty="0" err="1"/>
              <a:t>array</a:t>
            </a:r>
            <a:r>
              <a:rPr lang="en-US" sz="600" dirty="0" err="1">
                <a:sym typeface="Wingdings" panose="05000000000000000000" pitchFamily="2" charset="2"/>
              </a:rPr>
              <a:t>md_array</a:t>
            </a:r>
            <a:r>
              <a:rPr lang="en-US" sz="600" dirty="0">
                <a:sym typeface="Wingdings" panose="05000000000000000000" pitchFamily="2" charset="2"/>
              </a:rPr>
              <a:t>[</a:t>
            </a:r>
            <a:r>
              <a:rPr lang="en-US" sz="600" dirty="0" err="1">
                <a:sym typeface="Wingdings" panose="05000000000000000000" pitchFamily="2" charset="2"/>
              </a:rPr>
              <a:t>i</a:t>
            </a:r>
            <a:r>
              <a:rPr lang="en-US" sz="600" dirty="0">
                <a:sym typeface="Wingdings" panose="05000000000000000000" pitchFamily="2" charset="2"/>
              </a:rPr>
              <a:t>][j] /* [row][col] */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F815E-9C64-260D-44C2-E0617914049E}"/>
              </a:ext>
            </a:extLst>
          </p:cNvPr>
          <p:cNvSpPr txBox="1"/>
          <p:nvPr/>
        </p:nvSpPr>
        <p:spPr>
          <a:xfrm rot="5400000">
            <a:off x="-722642" y="846044"/>
            <a:ext cx="1765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1D2E5-438C-6813-37D9-90F8764E525E}"/>
              </a:ext>
            </a:extLst>
          </p:cNvPr>
          <p:cNvSpPr txBox="1"/>
          <p:nvPr/>
        </p:nvSpPr>
        <p:spPr>
          <a:xfrm>
            <a:off x="3387727" y="240393"/>
            <a:ext cx="1765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SORTING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D8A07-601A-86C1-0853-88BD60F89C28}"/>
              </a:ext>
            </a:extLst>
          </p:cNvPr>
          <p:cNvSpPr txBox="1"/>
          <p:nvPr/>
        </p:nvSpPr>
        <p:spPr>
          <a:xfrm>
            <a:off x="3387727" y="461944"/>
            <a:ext cx="8580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rgbClr val="FF0000"/>
                </a:solidFill>
              </a:rPr>
              <a:t>void </a:t>
            </a:r>
            <a:r>
              <a:rPr lang="en-US" sz="300" dirty="0" err="1">
                <a:solidFill>
                  <a:srgbClr val="FF0000"/>
                </a:solidFill>
              </a:rPr>
              <a:t>qsort</a:t>
            </a:r>
            <a:r>
              <a:rPr lang="en-US" sz="300" dirty="0">
                <a:solidFill>
                  <a:srgbClr val="FF0000"/>
                </a:solidFill>
              </a:rPr>
              <a:t>(char *v[], int left, int right)</a:t>
            </a:r>
          </a:p>
          <a:p>
            <a:r>
              <a:rPr lang="en-US" sz="300" dirty="0">
                <a:solidFill>
                  <a:srgbClr val="FF0000"/>
                </a:solidFill>
              </a:rPr>
              <a:t>{</a:t>
            </a:r>
          </a:p>
          <a:p>
            <a:r>
              <a:rPr lang="en-US" sz="300" dirty="0">
                <a:solidFill>
                  <a:srgbClr val="FF0000"/>
                </a:solidFill>
              </a:rPr>
              <a:t>    int </a:t>
            </a:r>
            <a:r>
              <a:rPr lang="en-US" sz="300" dirty="0" err="1">
                <a:solidFill>
                  <a:srgbClr val="FF0000"/>
                </a:solidFill>
              </a:rPr>
              <a:t>i</a:t>
            </a:r>
            <a:r>
              <a:rPr lang="en-US" sz="300" dirty="0">
                <a:solidFill>
                  <a:srgbClr val="FF0000"/>
                </a:solidFill>
              </a:rPr>
              <a:t>, last;</a:t>
            </a:r>
          </a:p>
          <a:p>
            <a:endParaRPr lang="en-US" sz="300" dirty="0">
              <a:solidFill>
                <a:srgbClr val="FF0000"/>
              </a:solidFill>
            </a:endParaRPr>
          </a:p>
          <a:p>
            <a:r>
              <a:rPr lang="en-US" sz="300" dirty="0">
                <a:solidFill>
                  <a:srgbClr val="FF0000"/>
                </a:solidFill>
              </a:rPr>
              <a:t>    if (left &gt;= right)</a:t>
            </a:r>
          </a:p>
          <a:p>
            <a:r>
              <a:rPr lang="en-US" sz="300" dirty="0">
                <a:solidFill>
                  <a:srgbClr val="FF0000"/>
                </a:solidFill>
              </a:rPr>
              <a:t>        return;</a:t>
            </a:r>
          </a:p>
          <a:p>
            <a:endParaRPr lang="en-US" sz="300" dirty="0">
              <a:solidFill>
                <a:srgbClr val="FF0000"/>
              </a:solidFill>
            </a:endParaRPr>
          </a:p>
          <a:p>
            <a:r>
              <a:rPr lang="en-US" sz="300" dirty="0">
                <a:solidFill>
                  <a:srgbClr val="FF0000"/>
                </a:solidFill>
              </a:rPr>
              <a:t>    swap(v, left, (left + right) / 2);</a:t>
            </a:r>
          </a:p>
          <a:p>
            <a:r>
              <a:rPr lang="en-US" sz="300" dirty="0">
                <a:solidFill>
                  <a:srgbClr val="FF0000"/>
                </a:solidFill>
              </a:rPr>
              <a:t>    last = left;</a:t>
            </a:r>
          </a:p>
          <a:p>
            <a:endParaRPr lang="en-US" sz="300" dirty="0">
              <a:solidFill>
                <a:srgbClr val="FF0000"/>
              </a:solidFill>
            </a:endParaRPr>
          </a:p>
          <a:p>
            <a:r>
              <a:rPr lang="en-US" sz="300" dirty="0">
                <a:solidFill>
                  <a:srgbClr val="FF0000"/>
                </a:solidFill>
              </a:rPr>
              <a:t>    for (</a:t>
            </a:r>
            <a:r>
              <a:rPr lang="en-US" sz="300" dirty="0" err="1">
                <a:solidFill>
                  <a:srgbClr val="FF0000"/>
                </a:solidFill>
              </a:rPr>
              <a:t>i</a:t>
            </a:r>
            <a:r>
              <a:rPr lang="en-US" sz="300" dirty="0">
                <a:solidFill>
                  <a:srgbClr val="FF0000"/>
                </a:solidFill>
              </a:rPr>
              <a:t> = left + 1; </a:t>
            </a:r>
            <a:r>
              <a:rPr lang="en-US" sz="300" dirty="0" err="1">
                <a:solidFill>
                  <a:srgbClr val="FF0000"/>
                </a:solidFill>
              </a:rPr>
              <a:t>i</a:t>
            </a:r>
            <a:r>
              <a:rPr lang="en-US" sz="300" dirty="0">
                <a:solidFill>
                  <a:srgbClr val="FF0000"/>
                </a:solidFill>
              </a:rPr>
              <a:t> &lt;= right; </a:t>
            </a:r>
            <a:r>
              <a:rPr lang="en-US" sz="300" dirty="0" err="1">
                <a:solidFill>
                  <a:srgbClr val="FF0000"/>
                </a:solidFill>
              </a:rPr>
              <a:t>i</a:t>
            </a:r>
            <a:r>
              <a:rPr lang="en-US" sz="300" dirty="0">
                <a:solidFill>
                  <a:srgbClr val="FF0000"/>
                </a:solidFill>
              </a:rPr>
              <a:t>++) {</a:t>
            </a:r>
          </a:p>
          <a:p>
            <a:r>
              <a:rPr lang="en-US" sz="300" dirty="0">
                <a:solidFill>
                  <a:srgbClr val="FF0000"/>
                </a:solidFill>
              </a:rPr>
              <a:t>        if (</a:t>
            </a:r>
            <a:r>
              <a:rPr lang="en-US" sz="300" dirty="0" err="1">
                <a:solidFill>
                  <a:srgbClr val="FF0000"/>
                </a:solidFill>
              </a:rPr>
              <a:t>strcmp</a:t>
            </a:r>
            <a:r>
              <a:rPr lang="en-US" sz="300" dirty="0">
                <a:solidFill>
                  <a:srgbClr val="FF0000"/>
                </a:solidFill>
              </a:rPr>
              <a:t>(v[</a:t>
            </a:r>
            <a:r>
              <a:rPr lang="en-US" sz="300" dirty="0" err="1">
                <a:solidFill>
                  <a:srgbClr val="FF0000"/>
                </a:solidFill>
              </a:rPr>
              <a:t>i</a:t>
            </a:r>
            <a:r>
              <a:rPr lang="en-US" sz="300" dirty="0">
                <a:solidFill>
                  <a:srgbClr val="FF0000"/>
                </a:solidFill>
              </a:rPr>
              <a:t>], v[left]) &lt; 0)</a:t>
            </a:r>
          </a:p>
          <a:p>
            <a:r>
              <a:rPr lang="en-US" sz="300" dirty="0">
                <a:solidFill>
                  <a:srgbClr val="FF0000"/>
                </a:solidFill>
              </a:rPr>
              <a:t>            swap(v, ++last, </a:t>
            </a:r>
            <a:r>
              <a:rPr lang="en-US" sz="300" dirty="0" err="1">
                <a:solidFill>
                  <a:srgbClr val="FF0000"/>
                </a:solidFill>
              </a:rPr>
              <a:t>i</a:t>
            </a:r>
            <a:r>
              <a:rPr lang="en-US" sz="300" dirty="0">
                <a:solidFill>
                  <a:srgbClr val="FF0000"/>
                </a:solidFill>
              </a:rPr>
              <a:t>);</a:t>
            </a:r>
          </a:p>
          <a:p>
            <a:r>
              <a:rPr lang="en-US" sz="300" dirty="0">
                <a:solidFill>
                  <a:srgbClr val="FF0000"/>
                </a:solidFill>
              </a:rPr>
              <a:t>    }</a:t>
            </a:r>
          </a:p>
          <a:p>
            <a:endParaRPr lang="en-US" sz="300" dirty="0">
              <a:solidFill>
                <a:srgbClr val="FF0000"/>
              </a:solidFill>
            </a:endParaRPr>
          </a:p>
          <a:p>
            <a:r>
              <a:rPr lang="en-US" sz="300" dirty="0">
                <a:solidFill>
                  <a:srgbClr val="FF0000"/>
                </a:solidFill>
              </a:rPr>
              <a:t>    swap(v, left, last);</a:t>
            </a:r>
          </a:p>
          <a:p>
            <a:endParaRPr lang="en-US" sz="300" dirty="0">
              <a:solidFill>
                <a:srgbClr val="FF0000"/>
              </a:solidFill>
            </a:endParaRPr>
          </a:p>
          <a:p>
            <a:r>
              <a:rPr lang="en-US" sz="300" dirty="0">
                <a:solidFill>
                  <a:srgbClr val="FF0000"/>
                </a:solidFill>
              </a:rPr>
              <a:t>    </a:t>
            </a:r>
            <a:r>
              <a:rPr lang="en-US" sz="300" dirty="0" err="1">
                <a:solidFill>
                  <a:srgbClr val="FF0000"/>
                </a:solidFill>
              </a:rPr>
              <a:t>qsort</a:t>
            </a:r>
            <a:r>
              <a:rPr lang="en-US" sz="300" dirty="0">
                <a:solidFill>
                  <a:srgbClr val="FF0000"/>
                </a:solidFill>
              </a:rPr>
              <a:t>(v, left, last - 1);</a:t>
            </a:r>
          </a:p>
          <a:p>
            <a:r>
              <a:rPr lang="en-US" sz="300" dirty="0">
                <a:solidFill>
                  <a:srgbClr val="FF0000"/>
                </a:solidFill>
              </a:rPr>
              <a:t>    </a:t>
            </a:r>
            <a:r>
              <a:rPr lang="en-US" sz="300" dirty="0" err="1">
                <a:solidFill>
                  <a:srgbClr val="FF0000"/>
                </a:solidFill>
              </a:rPr>
              <a:t>qsort</a:t>
            </a:r>
            <a:r>
              <a:rPr lang="en-US" sz="300" dirty="0">
                <a:solidFill>
                  <a:srgbClr val="FF0000"/>
                </a:solidFill>
              </a:rPr>
              <a:t>(v, last + 1, right);</a:t>
            </a:r>
          </a:p>
          <a:p>
            <a:r>
              <a:rPr lang="en-US" sz="300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657E4-860E-D8C4-2EF7-70135474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692" y="717338"/>
            <a:ext cx="860565" cy="61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785E9A-BC31-EC8C-DD3B-3DC2C994D49D}"/>
                  </a:ext>
                </a:extLst>
              </p14:cNvPr>
              <p14:cNvContentPartPr/>
              <p14:nvPr/>
            </p14:nvContentPartPr>
            <p14:xfrm>
              <a:off x="3742620" y="2089733"/>
              <a:ext cx="29160" cy="90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785E9A-BC31-EC8C-DD3B-3DC2C994D4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4980" y="2072093"/>
                <a:ext cx="64800" cy="1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35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93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2029</TotalTime>
  <Words>844</Words>
  <Application>Microsoft Office PowerPoint</Application>
  <PresentationFormat>A4 Paper (210x297 mm)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A.J.A. NAIM</dc:creator>
  <cp:lastModifiedBy>A.J.A. NAIM</cp:lastModifiedBy>
  <cp:revision>2</cp:revision>
  <dcterms:created xsi:type="dcterms:W3CDTF">2023-05-15T20:19:46Z</dcterms:created>
  <dcterms:modified xsi:type="dcterms:W3CDTF">2023-05-17T06:09:15Z</dcterms:modified>
</cp:coreProperties>
</file>