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iyMTZ/Bs9LVSg3krQDFfGaXAzC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5b2d35034_19_17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75b2d35034_19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5b2d35034_19_18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75b2d35034_19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5b2d35034_19_19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75b2d35034_19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5b2d35034_19_20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75b2d35034_19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5b2d35034_19_20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75b2d35034_19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5b2d35034_19_21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75b2d35034_19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5b2d35034_19_22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275b2d35034_19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5b2d35034_19_22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275b2d35034_19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5b2d35034_19_23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75b2d35034_19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5b2d35034_19_24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75b2d35034_19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5b2d35034_19_24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75b2d35034_19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1b334ea_0_17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7681b334ea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5b2d35034_19_25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75b2d35034_19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681b334ea_0_18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27681b334ea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681b334ea_0_18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27681b334ea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5b2d35034_19_26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75b2d35034_19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5b2d35034_19_26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275b2d35034_19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681b334ea_0_21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27681b334ea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5b2d35034_19_27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275b2d35034_19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9c55c845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759c55c8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b2d35034_6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75b2d35034_6_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75b2d35034_6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b2d35034_6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75b2d35034_6_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75b2d35034_6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5b2d35034_10_2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75b2d35034_1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b2d35034_3_4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75b2d35034_3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5b2d35034_3_5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75b2d35034_3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609600" y="822960"/>
            <a:ext cx="868680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609600" y="2834640"/>
            <a:ext cx="86868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 rot="5400000">
            <a:off x="4425950" y="-457331"/>
            <a:ext cx="4483101" cy="9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 rot="5400000">
            <a:off x="7299960" y="2423160"/>
            <a:ext cx="6096001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2470628" y="-108430"/>
            <a:ext cx="6096001" cy="7074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5b2d35034_19_287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75b2d35034_19_287"/>
          <p:cNvSpPr txBox="1"/>
          <p:nvPr>
            <p:ph idx="1" type="body"/>
          </p:nvPr>
        </p:nvSpPr>
        <p:spPr>
          <a:xfrm>
            <a:off x="1981200" y="1987419"/>
            <a:ext cx="93726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g275b2d35034_19_287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75b2d35034_19_287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75b2d35034_19_287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5b2d35034_19_284"/>
          <p:cNvSpPr txBox="1"/>
          <p:nvPr>
            <p:ph type="title"/>
          </p:nvPr>
        </p:nvSpPr>
        <p:spPr>
          <a:xfrm>
            <a:off x="609600" y="822960"/>
            <a:ext cx="86868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75b2d35034_19_284"/>
          <p:cNvSpPr txBox="1"/>
          <p:nvPr>
            <p:ph idx="1" type="body"/>
          </p:nvPr>
        </p:nvSpPr>
        <p:spPr>
          <a:xfrm>
            <a:off x="609600" y="2834640"/>
            <a:ext cx="86868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b2d35034_19_293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75b2d35034_19_293"/>
          <p:cNvSpPr txBox="1"/>
          <p:nvPr>
            <p:ph idx="1" type="body"/>
          </p:nvPr>
        </p:nvSpPr>
        <p:spPr>
          <a:xfrm>
            <a:off x="1981200" y="1981200"/>
            <a:ext cx="45720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97" name="Google Shape;97;g275b2d35034_19_293"/>
          <p:cNvSpPr txBox="1"/>
          <p:nvPr>
            <p:ph idx="2" type="body"/>
          </p:nvPr>
        </p:nvSpPr>
        <p:spPr>
          <a:xfrm>
            <a:off x="6781800" y="1981200"/>
            <a:ext cx="45720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98" name="Google Shape;98;g275b2d35034_19_293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75b2d35034_19_293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75b2d35034_19_293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b2d35034_19_300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75b2d35034_19_300"/>
          <p:cNvSpPr txBox="1"/>
          <p:nvPr>
            <p:ph idx="1" type="body"/>
          </p:nvPr>
        </p:nvSpPr>
        <p:spPr>
          <a:xfrm>
            <a:off x="1981200" y="1679448"/>
            <a:ext cx="4572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g275b2d35034_19_300"/>
          <p:cNvSpPr txBox="1"/>
          <p:nvPr>
            <p:ph idx="2" type="body"/>
          </p:nvPr>
        </p:nvSpPr>
        <p:spPr>
          <a:xfrm>
            <a:off x="1981200" y="2509935"/>
            <a:ext cx="45720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105" name="Google Shape;105;g275b2d35034_19_300"/>
          <p:cNvSpPr txBox="1"/>
          <p:nvPr>
            <p:ph idx="3" type="body"/>
          </p:nvPr>
        </p:nvSpPr>
        <p:spPr>
          <a:xfrm>
            <a:off x="6781800" y="1679448"/>
            <a:ext cx="4572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g275b2d35034_19_300"/>
          <p:cNvSpPr txBox="1"/>
          <p:nvPr>
            <p:ph idx="4" type="body"/>
          </p:nvPr>
        </p:nvSpPr>
        <p:spPr>
          <a:xfrm>
            <a:off x="6781800" y="2509935"/>
            <a:ext cx="45720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107" name="Google Shape;107;g275b2d35034_19_300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75b2d35034_19_300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75b2d35034_19_300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b2d35034_19_309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75b2d35034_19_309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75b2d35034_19_309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75b2d35034_19_309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5b2d35034_19_314"/>
          <p:cNvSpPr txBox="1"/>
          <p:nvPr>
            <p:ph type="title"/>
          </p:nvPr>
        </p:nvSpPr>
        <p:spPr>
          <a:xfrm>
            <a:off x="6559420" y="408993"/>
            <a:ext cx="4800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75b2d35034_19_314"/>
          <p:cNvSpPr txBox="1"/>
          <p:nvPr>
            <p:ph idx="1" type="body"/>
          </p:nvPr>
        </p:nvSpPr>
        <p:spPr>
          <a:xfrm>
            <a:off x="606491" y="381000"/>
            <a:ext cx="5489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9pPr>
          </a:lstStyle>
          <a:p/>
        </p:txBody>
      </p:sp>
      <p:sp>
        <p:nvSpPr>
          <p:cNvPr id="118" name="Google Shape;118;g275b2d35034_19_314"/>
          <p:cNvSpPr txBox="1"/>
          <p:nvPr>
            <p:ph idx="2" type="body"/>
          </p:nvPr>
        </p:nvSpPr>
        <p:spPr>
          <a:xfrm>
            <a:off x="6559420" y="2237793"/>
            <a:ext cx="4800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g275b2d35034_19_314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75b2d35034_19_314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75b2d35034_19_314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5b2d35034_19_32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75b2d35034_19_321"/>
          <p:cNvSpPr txBox="1"/>
          <p:nvPr>
            <p:ph type="title"/>
          </p:nvPr>
        </p:nvSpPr>
        <p:spPr>
          <a:xfrm>
            <a:off x="6556248" y="384048"/>
            <a:ext cx="480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125" name="Google Shape;125;g275b2d35034_19_321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g275b2d35034_19_321"/>
          <p:cNvSpPr txBox="1"/>
          <p:nvPr>
            <p:ph idx="1" type="body"/>
          </p:nvPr>
        </p:nvSpPr>
        <p:spPr>
          <a:xfrm>
            <a:off x="6556249" y="2240280"/>
            <a:ext cx="4799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5b2d35034_19_326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75b2d35034_19_326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75b2d35034_19_326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5b2d35034_19_330"/>
          <p:cNvSpPr txBox="1"/>
          <p:nvPr>
            <p:ph type="ctrTitle"/>
          </p:nvPr>
        </p:nvSpPr>
        <p:spPr>
          <a:xfrm>
            <a:off x="609600" y="75578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75b2d35034_19_330"/>
          <p:cNvSpPr txBox="1"/>
          <p:nvPr>
            <p:ph idx="1" type="subTitle"/>
          </p:nvPr>
        </p:nvSpPr>
        <p:spPr>
          <a:xfrm>
            <a:off x="609600" y="3956180"/>
            <a:ext cx="6858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g275b2d35034_19_330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75b2d35034_19_330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275b2d35034_19_330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5b2d35034_19_336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75b2d35034_19_336"/>
          <p:cNvSpPr txBox="1"/>
          <p:nvPr>
            <p:ph idx="1" type="body"/>
          </p:nvPr>
        </p:nvSpPr>
        <p:spPr>
          <a:xfrm rot="5400000">
            <a:off x="4425901" y="-457282"/>
            <a:ext cx="4483200" cy="9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g275b2d35034_19_336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75b2d35034_19_336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75b2d35034_19_336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5b2d35034_19_342"/>
          <p:cNvSpPr txBox="1"/>
          <p:nvPr>
            <p:ph type="title"/>
          </p:nvPr>
        </p:nvSpPr>
        <p:spPr>
          <a:xfrm rot="5400000">
            <a:off x="7299901" y="2423100"/>
            <a:ext cx="60960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75b2d35034_19_342"/>
          <p:cNvSpPr txBox="1"/>
          <p:nvPr>
            <p:ph idx="1" type="body"/>
          </p:nvPr>
        </p:nvSpPr>
        <p:spPr>
          <a:xfrm rot="5400000">
            <a:off x="2470608" y="-108451"/>
            <a:ext cx="6096000" cy="7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g275b2d35034_19_342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75b2d35034_19_342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75b2d35034_19_342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1981200" y="1981200"/>
            <a:ext cx="45720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6781800" y="1981200"/>
            <a:ext cx="45720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981200" y="1679448"/>
            <a:ext cx="4572000" cy="830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1981200" y="2509935"/>
            <a:ext cx="4572000" cy="396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5" name="Google Shape;35;p16"/>
          <p:cNvSpPr txBox="1"/>
          <p:nvPr>
            <p:ph idx="3" type="body"/>
          </p:nvPr>
        </p:nvSpPr>
        <p:spPr>
          <a:xfrm>
            <a:off x="6781800" y="1679448"/>
            <a:ext cx="4572000" cy="830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6"/>
          <p:cNvSpPr txBox="1"/>
          <p:nvPr>
            <p:ph idx="4" type="body"/>
          </p:nvPr>
        </p:nvSpPr>
        <p:spPr>
          <a:xfrm>
            <a:off x="6781800" y="2509935"/>
            <a:ext cx="4572000" cy="396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559420" y="408993"/>
            <a:ext cx="480093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06491" y="381000"/>
            <a:ext cx="548951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6559420" y="2237793"/>
            <a:ext cx="480093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9"/>
          <p:cNvSpPr txBox="1"/>
          <p:nvPr>
            <p:ph type="title"/>
          </p:nvPr>
        </p:nvSpPr>
        <p:spPr>
          <a:xfrm>
            <a:off x="6556248" y="384048"/>
            <a:ext cx="480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55" name="Google Shape;55;p19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6556249" y="2240280"/>
            <a:ext cx="479914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ctrTitle"/>
          </p:nvPr>
        </p:nvSpPr>
        <p:spPr>
          <a:xfrm>
            <a:off x="609600" y="75578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subTitle"/>
          </p:nvPr>
        </p:nvSpPr>
        <p:spPr>
          <a:xfrm>
            <a:off x="609600" y="3956180"/>
            <a:ext cx="68580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88235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88235"/>
          </a:scheme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b2d35034_19_278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75b2d35034_19_278"/>
          <p:cNvSpPr txBox="1"/>
          <p:nvPr>
            <p:ph idx="1" type="body"/>
          </p:nvPr>
        </p:nvSpPr>
        <p:spPr>
          <a:xfrm>
            <a:off x="1981200" y="1987419"/>
            <a:ext cx="93726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g275b2d35034_19_278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75b2d35034_19_278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75b2d35034_19_278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E9FF">
            <a:alpha val="88235"/>
          </a:srgbClr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title"/>
          </p:nvPr>
        </p:nvSpPr>
        <p:spPr>
          <a:xfrm>
            <a:off x="756950" y="1670400"/>
            <a:ext cx="96753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Genre Classification: A Machine Learning Based Comparative Study of Classical Bengali Literature</a:t>
            </a:r>
            <a:endParaRPr b="1" sz="7500"/>
          </a:p>
        </p:txBody>
      </p:sp>
      <p:sp>
        <p:nvSpPr>
          <p:cNvPr id="154" name="Google Shape;154;p1"/>
          <p:cNvSpPr txBox="1"/>
          <p:nvPr>
            <p:ph idx="1" type="body"/>
          </p:nvPr>
        </p:nvSpPr>
        <p:spPr>
          <a:xfrm>
            <a:off x="756950" y="1076100"/>
            <a:ext cx="3386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900">
                <a:latin typeface="Lato"/>
                <a:ea typeface="Lato"/>
                <a:cs typeface="Lato"/>
                <a:sym typeface="Lato"/>
              </a:rPr>
              <a:t>Project Idea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2307825" y="3918450"/>
            <a:ext cx="21768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756950" y="3306625"/>
            <a:ext cx="61749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Group No. 12</a:t>
            </a:r>
            <a:endParaRPr b="1" i="0" sz="22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Asadullah Al Galib - 21266015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Satabdi Rani Debi - 22266016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Maisha Mostofa Prima - 22266007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Nayema Ahmed - 20101469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MD Muntasir Mahadi - 20101516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Adib Muhammad Amit - RA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Ehsanur Rahman Rhythm - ST</a:t>
            </a:r>
            <a:endParaRPr b="0" i="0" sz="20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"/>
          <p:cNvCxnSpPr/>
          <p:nvPr/>
        </p:nvCxnSpPr>
        <p:spPr>
          <a:xfrm flipH="1" rot="10800000">
            <a:off x="899225" y="2936825"/>
            <a:ext cx="2105700" cy="141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1"/>
          <p:cNvPicPr preferRelativeResize="0"/>
          <p:nvPr/>
        </p:nvPicPr>
        <p:blipFill rotWithShape="1">
          <a:blip r:embed="rId3">
            <a:alphaModFix/>
          </a:blip>
          <a:srcRect b="20642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5b2d35034_19_174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Dataset Compilation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275b2d35034_19_174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Compilation of 4 datasets.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Authors: Bankim, Nazrul, Rabindranath, Saratchandra.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Crawler is designed using “requests” and “beautifulsoup”.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Content hierarchy: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Collect all individual items inside </a:t>
            </a:r>
            <a:r>
              <a:rPr b="1" lang="en-US" sz="1800"/>
              <a:t>each collection</a:t>
            </a:r>
            <a:r>
              <a:rPr lang="en-US" sz="1800"/>
              <a:t>, inside </a:t>
            </a:r>
            <a:r>
              <a:rPr b="1" lang="en-US" sz="1800"/>
              <a:t>each genre</a:t>
            </a:r>
            <a:r>
              <a:rPr lang="en-US" sz="1800"/>
              <a:t>, for </a:t>
            </a:r>
            <a:r>
              <a:rPr b="1" lang="en-US" sz="1800"/>
              <a:t>each author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Aggregate, format, preprocess text files.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Create separate CSV and TXT files for each genre, for each author.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All datasets published on kaggle. 2 have received </a:t>
            </a:r>
            <a:r>
              <a:rPr b="1" lang="en-US" sz="1800"/>
              <a:t>Bronze</a:t>
            </a:r>
            <a:r>
              <a:rPr lang="en-US" sz="1800"/>
              <a:t> medals.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Challenges: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 uniform content layout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Broken pagination links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Ad-hoc starting page</a:t>
            </a:r>
            <a:endParaRPr sz="1800"/>
          </a:p>
        </p:txBody>
      </p:sp>
      <p:pic>
        <p:nvPicPr>
          <p:cNvPr id="221" name="Google Shape;221;g275b2d35034_19_174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5b2d35034_19_180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Dataset Compilation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g275b2d35034_19_180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Compilation of 4 datasets.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Authors: Bankim, Nazrul, Rabindranath, Saratchandra.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Crawler is designed using “requests” and “beautifulsoup” libraries.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Content hierarchy: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Collect all individual items inside </a:t>
            </a:r>
            <a:r>
              <a:rPr b="1" lang="en-US" sz="1800"/>
              <a:t>each collection</a:t>
            </a:r>
            <a:r>
              <a:rPr lang="en-US" sz="1800"/>
              <a:t>, inside </a:t>
            </a:r>
            <a:r>
              <a:rPr b="1" lang="en-US" sz="1800"/>
              <a:t>each genre</a:t>
            </a:r>
            <a:r>
              <a:rPr lang="en-US" sz="1800"/>
              <a:t>, for </a:t>
            </a:r>
            <a:r>
              <a:rPr b="1" lang="en-US" sz="1800"/>
              <a:t>each author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Aggregate, format, preprocess text files.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Create separate CSV and TXT files for each genre, for each author.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All datasets published on kaggle. 2 have received </a:t>
            </a:r>
            <a:r>
              <a:rPr b="1" lang="en-US" sz="1800"/>
              <a:t>Bronze</a:t>
            </a:r>
            <a:r>
              <a:rPr lang="en-US" sz="1800"/>
              <a:t> medals.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Challenges: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 uniform content layout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Broken pagination links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Ad-hoc starting page</a:t>
            </a:r>
            <a:endParaRPr sz="1800"/>
          </a:p>
        </p:txBody>
      </p:sp>
      <p:pic>
        <p:nvPicPr>
          <p:cNvPr id="228" name="Google Shape;228;g275b2d35034_19_180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75b2d35034_19_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1023" y="287773"/>
            <a:ext cx="3849950" cy="29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275b2d35034_19_193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75b2d35034_19_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375" y="340725"/>
            <a:ext cx="4644045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75b2d35034_19_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8475" y="308750"/>
            <a:ext cx="4693201" cy="305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75b2d35034_19_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5225" y="3607025"/>
            <a:ext cx="4693200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75b2d35034_19_1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8475" y="3591200"/>
            <a:ext cx="4693201" cy="30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275b2d35034_19_201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75b2d35034_19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633" y="350050"/>
            <a:ext cx="4742392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75b2d35034_19_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9711" y="350050"/>
            <a:ext cx="4742390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75b2d35034_19_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5225" y="3519550"/>
            <a:ext cx="4693209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75b2d35034_19_2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69700" y="3519550"/>
            <a:ext cx="4742400" cy="298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5b2d35034_19_209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g275b2d35034_19_209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Remove special symbols and punctuation.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Remove items from unwanted genres.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Contents are split using Bengali line-ending symbols, i.e. '।', '?', and '!' and then merged using different genre thresholds.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“Splitting &amp; Merging” creates content of similar lengths.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54" name="Google Shape;254;g275b2d35034_19_209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5b2d35034_19_215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g275b2d35034_19_215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Remove special symbols and punctuation.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Remove items from unwanted genres.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Contents are split using Bengali line-ending symbols, i.e. '।', '?', and '!' and then merged using different genre thresholds.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“Splitting &amp; Merging” creates content of similar lengths.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61" name="Google Shape;261;g275b2d35034_19_215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75b2d35034_19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7000" y="202375"/>
            <a:ext cx="5046150" cy="51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5b2d35034_19_222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g275b2d35034_19_222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75b2d35034_19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275" y="1774000"/>
            <a:ext cx="5528421" cy="38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75b2d35034_19_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5075" y="1774000"/>
            <a:ext cx="5797001" cy="381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5b2d35034_19_229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Model Building &amp; Training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g275b2d35034_19_229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Two types of DL models: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LSTM (Regular &amp; Bi-directional)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Transformer-based Fine-tuned BERT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Three pre-trained language models are used: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Bangla-Electra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Bangla BERT Base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BERT Multilingual Base Model (Uncased)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77" name="Google Shape;277;g275b2d35034_19_229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5b2d35034_19_235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275b2d35034_19_235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Parameters: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Learning-rate (0.001)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Max vocabulary size (50000)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Max sequence length (150)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Embedding dimension (300)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Number of LSTM units (64)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Batch size (32, 64)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Dropout layer (False)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Regularization (False)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Number of LSTM layers (3)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Bi-directional LSTM (True, False)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Number of epochs (50)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84" name="Google Shape;284;g275b2d35034_19_235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275b2d35034_19_241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75b2d35034_19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525" y="162150"/>
            <a:ext cx="4829100" cy="31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75b2d35034_19_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5800" y="162150"/>
            <a:ext cx="4829100" cy="31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75b2d35034_19_2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575" y="3537875"/>
            <a:ext cx="4829011" cy="31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75b2d35034_19_2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95800" y="3537857"/>
            <a:ext cx="4829100" cy="314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1099050" y="1774000"/>
            <a:ext cx="9757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Genre classification of Bengali Literature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Remarkable writers: Kazi Nazrul Islam, Rabindranath tagore, Bankim Chandra Chattopadhyay and Sarat Chandra Chattopadhyay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Classification Model- Naive Bayes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Deep Learning Model - LSTM, Transformer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Genres- Novel, Poem, Song, Story, Essay, Drama and others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Contrast and evaluate genres of ancient literature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Performance based accuracy</a:t>
            </a:r>
            <a:br>
              <a:rPr lang="en-US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 b="20640" l="0" r="0" t="56129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275b2d35034_19_249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75b2d35034_19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9550" y="914200"/>
            <a:ext cx="7732905" cy="502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7681b334ea_0_174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7681b334ea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9550" y="914200"/>
            <a:ext cx="7732905" cy="502960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7681b334ea_0_174"/>
          <p:cNvSpPr txBox="1"/>
          <p:nvPr/>
        </p:nvSpPr>
        <p:spPr>
          <a:xfrm>
            <a:off x="4614250" y="2053600"/>
            <a:ext cx="3790200" cy="22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14% to 22% increase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5b2d35034_19_254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Result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275b2d35034_19_254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Different variants of LSTM and Bi-directional LSTM produced similar accuracy, precision, recall, and f1 scores.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Transformer-based BERT models produced much higher accuracy than simple LSTM models trained from scratch.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Pre-training played a significant role in downstream task, such as genre classification.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LSTM models - confused between story and novel genre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13" name="Google Shape;313;g275b2d35034_19_254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7681b334ea_0_180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7681b334ea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50" y="382175"/>
            <a:ext cx="3855676" cy="2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27681b334ea_0_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038" y="416638"/>
            <a:ext cx="3747925" cy="23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7681b334ea_0_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950" y="3035775"/>
            <a:ext cx="3855675" cy="244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7681b334ea_0_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18375" y="433875"/>
            <a:ext cx="3694053" cy="236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7681b334ea_0_1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2049" y="3035775"/>
            <a:ext cx="3694051" cy="236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7681b334ea_0_1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18374" y="3035775"/>
            <a:ext cx="3694032" cy="2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27681b334ea_0_185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7681b334ea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0" y="382150"/>
            <a:ext cx="3960099" cy="253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7681b334ea_0_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100" y="382150"/>
            <a:ext cx="3960099" cy="253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27681b334ea_0_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300" y="3219525"/>
            <a:ext cx="3960099" cy="25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7681b334ea_0_1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81300" y="382150"/>
            <a:ext cx="3960101" cy="253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7681b334ea_0_1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5300" y="3219527"/>
            <a:ext cx="3960099" cy="253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5b2d35034_19_260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Future 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g275b2d35034_19_260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Try more recent pre-trained language models, such as “MuRIL: Multilingual Representations for Indian Languages”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Conduct a more comprehensive hyperparameter tuning to exhaust all variables and measure model performance.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41" name="Google Shape;341;g275b2d35034_19_260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5b2d35034_19_266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g275b2d35034_19_266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Compiled entire literary collections from 4 authors.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Genre classification using simple classical method as well as deep learning approach.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Transformer-based models produced much better results.</a:t>
            </a:r>
            <a:endParaRPr sz="1800"/>
          </a:p>
        </p:txBody>
      </p:sp>
      <p:pic>
        <p:nvPicPr>
          <p:cNvPr id="348" name="Google Shape;348;g275b2d35034_19_266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681b334ea_0_216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Q&amp;A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g27681b334ea_0_216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5" name="Google Shape;355;g27681b334ea_0_216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5b2d35034_19_272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References: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g275b2d35034_19_272"/>
          <p:cNvSpPr txBox="1"/>
          <p:nvPr>
            <p:ph idx="1" type="body"/>
          </p:nvPr>
        </p:nvSpPr>
        <p:spPr>
          <a:xfrm>
            <a:off x="1099050" y="1774000"/>
            <a:ext cx="9757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https://commoncrawl.org/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Kakwani, D., Kunchukuttan, A., Golla, S., Gokul, N. C., Bhattacharyya, A., Khapra, M. M., &amp; Kumar, P. (2020, November). IndicNLPSuite: Monolingual corpora, evaluation benchmarks and pre-trained multilingual language models for Indian languages. In Findings of the Association for Computational Linguistics: EMNLP 2020 (pp. 4948-4961).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https://www.kaggle.com/aagalib/datasets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https://rabindra-rachanabali.nltr.org/node/16140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https://huggingface.co/monsoon-nlp/bangla-electra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https://huggingface.co/sagorsarker/bangla-bert-base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https://huggingface.co/bert-base-multilingual-uncased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Clark, K., Luong, M. T., Le, Q. V., &amp; Manning, C. D. (2020). Electra: Pre-training text encoders as discriminators rather than generators. arXiv preprint arXiv:2003.10555.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62" name="Google Shape;362;g275b2d35034_19_272"/>
          <p:cNvPicPr preferRelativeResize="0"/>
          <p:nvPr/>
        </p:nvPicPr>
        <p:blipFill rotWithShape="1">
          <a:blip r:embed="rId3">
            <a:alphaModFix/>
          </a:blip>
          <a:srcRect b="20639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59c55c845_0_0"/>
          <p:cNvSpPr txBox="1"/>
          <p:nvPr>
            <p:ph type="title"/>
          </p:nvPr>
        </p:nvSpPr>
        <p:spPr>
          <a:xfrm>
            <a:off x="987425" y="631725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Related 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g2759c55c845_0_0"/>
          <p:cNvSpPr txBox="1"/>
          <p:nvPr>
            <p:ph idx="1" type="body"/>
          </p:nvPr>
        </p:nvSpPr>
        <p:spPr>
          <a:xfrm>
            <a:off x="987425" y="1617500"/>
            <a:ext cx="9757800" cy="4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-US" sz="7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Learning meters of Arabic and English poems with RNN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4487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-US" sz="7300">
                <a:latin typeface="Lato"/>
                <a:ea typeface="Lato"/>
                <a:cs typeface="Lato"/>
                <a:sym typeface="Lato"/>
              </a:rPr>
              <a:t>Trained character-level recurrent neural networks (RNN) on English and Arabic poems to identify meters for pronunciation</a:t>
            </a:r>
            <a:endParaRPr sz="73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8630"/>
              <a:buNone/>
            </a:pPr>
            <a:r>
              <a:t/>
            </a:r>
            <a:endParaRPr sz="73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-US" sz="7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Book Genre Categorization Using Machine Learning Algorithms (K-Nearest Neighbor, Support Vector Machine and Logistic Regression) using Customized Dataset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-US" sz="7200">
                <a:latin typeface="Lato"/>
                <a:ea typeface="Lato"/>
                <a:cs typeface="Lato"/>
                <a:sym typeface="Lato"/>
              </a:rPr>
              <a:t>Compared K-NN, SVM, and LR machine learning algorithms for classifying book genres 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-US" sz="7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Genre Identification and the Compositional Effect of Genre in Literature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-US" sz="7200">
                <a:latin typeface="Lato"/>
                <a:ea typeface="Lato"/>
                <a:cs typeface="Lato"/>
                <a:sym typeface="Lato"/>
              </a:rPr>
              <a:t>Developed genre identification methods using the Gutenberg Dataset and Compared deep learning models (CNN, LSTM, HAN) and traditional methods (Naive Bayes, k-Nearest Neighbors, Random Forests, XGBoost)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-US" sz="7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Statistical and Deep Learning Approaches for Literary Genre Classification</a:t>
            </a:r>
            <a:r>
              <a:rPr lang="en-US" sz="4500">
                <a:latin typeface="Lato"/>
                <a:ea typeface="Lato"/>
                <a:cs typeface="Lato"/>
                <a:sym typeface="Lato"/>
              </a:rPr>
              <a:t>.</a:t>
            </a:r>
            <a:endParaRPr sz="45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-US" sz="7200">
                <a:latin typeface="Lato"/>
                <a:ea typeface="Lato"/>
                <a:cs typeface="Lato"/>
                <a:sym typeface="Lato"/>
              </a:rPr>
              <a:t>Evaluated three machine learning (Random Forest, Naive Bayes, SVM) and four deep learning methods (LSTM, CNN, RNN, BERT) and SVM achieved 85% accuracy</a:t>
            </a:r>
            <a:endParaRPr sz="1800"/>
          </a:p>
        </p:txBody>
      </p:sp>
      <p:pic>
        <p:nvPicPr>
          <p:cNvPr id="172" name="Google Shape;172;g2759c55c845_0_0"/>
          <p:cNvPicPr preferRelativeResize="0"/>
          <p:nvPr/>
        </p:nvPicPr>
        <p:blipFill rotWithShape="1">
          <a:blip r:embed="rId3">
            <a:alphaModFix/>
          </a:blip>
          <a:srcRect b="20642" l="0" r="0" t="56128"/>
          <a:stretch/>
        </p:blipFill>
        <p:spPr>
          <a:xfrm>
            <a:off x="8041775" y="5832400"/>
            <a:ext cx="4306750" cy="11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5b2d35034_6_14"/>
          <p:cNvSpPr txBox="1"/>
          <p:nvPr>
            <p:ph type="title"/>
          </p:nvPr>
        </p:nvSpPr>
        <p:spPr>
          <a:xfrm>
            <a:off x="787525" y="381000"/>
            <a:ext cx="10566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79" name="Google Shape;179;g275b2d35034_6_14"/>
          <p:cNvSpPr txBox="1"/>
          <p:nvPr>
            <p:ph idx="1" type="body"/>
          </p:nvPr>
        </p:nvSpPr>
        <p:spPr>
          <a:xfrm>
            <a:off x="787525" y="1214100"/>
            <a:ext cx="10795500" cy="5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➢"/>
            </a:pPr>
            <a:r>
              <a:rPr b="1" lang="en-US" sz="2020">
                <a:solidFill>
                  <a:schemeClr val="dk2"/>
                </a:solidFill>
              </a:rPr>
              <a:t>Naive Bayes:</a:t>
            </a:r>
            <a:r>
              <a:rPr lang="en-US" sz="2020">
                <a:solidFill>
                  <a:schemeClr val="dk2"/>
                </a:solidFill>
              </a:rPr>
              <a:t> 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Classification algorithm based on Bayes' theorem by Thomas Bayes in the 18th century.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Widely used for text classification tasks.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Probabilistic approach for classifying text data.</a:t>
            </a:r>
            <a:endParaRPr sz="202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b="1" lang="en-US" sz="2020">
                <a:solidFill>
                  <a:schemeClr val="dk2"/>
                </a:solidFill>
              </a:rPr>
              <a:t>Feature Independence</a:t>
            </a:r>
            <a:endParaRPr b="1"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 Assumes feature independence for simplification.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 Each feature impact is considered independently.</a:t>
            </a:r>
            <a:endParaRPr sz="202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b="1" lang="en-US" sz="2020">
                <a:solidFill>
                  <a:schemeClr val="dk2"/>
                </a:solidFill>
              </a:rPr>
              <a:t>Text Categorization</a:t>
            </a:r>
            <a:endParaRPr b="1"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Categorizes documents into predefined classes or categories.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Valuable for sentiment analysis, topic labeling, etc.</a:t>
            </a:r>
            <a:endParaRPr sz="202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b="1" lang="en-US" sz="2020">
                <a:solidFill>
                  <a:schemeClr val="dk2"/>
                </a:solidFill>
              </a:rPr>
              <a:t>Multilingual Applications</a:t>
            </a:r>
            <a:endParaRPr b="1"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Effective across languages like Hindi, Bengali, Turkish, Urdu.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Adaptable to different linguistic characteristics.</a:t>
            </a:r>
            <a:endParaRPr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sz="19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5b2d35034_6_8"/>
          <p:cNvSpPr txBox="1"/>
          <p:nvPr>
            <p:ph type="title"/>
          </p:nvPr>
        </p:nvSpPr>
        <p:spPr>
          <a:xfrm>
            <a:off x="929700" y="381000"/>
            <a:ext cx="104241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86" name="Google Shape;186;g275b2d35034_6_8"/>
          <p:cNvSpPr txBox="1"/>
          <p:nvPr>
            <p:ph idx="1" type="body"/>
          </p:nvPr>
        </p:nvSpPr>
        <p:spPr>
          <a:xfrm>
            <a:off x="929725" y="1389100"/>
            <a:ext cx="10424100" cy="5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b="1" lang="en-US" sz="2020">
                <a:solidFill>
                  <a:schemeClr val="dk2"/>
                </a:solidFill>
              </a:rPr>
              <a:t>Probability Calculation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Calculates conditional probabilities of class labels.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Determines the likelihood of document-class association.</a:t>
            </a:r>
            <a:endParaRPr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lang="en-US" sz="2020">
                <a:solidFill>
                  <a:schemeClr val="dk2"/>
                </a:solidFill>
              </a:rPr>
              <a:t>Performance and Assumption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Despite feature independence assumption, often performs well.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Successful in categorization, sentiment analysis, and more.</a:t>
            </a:r>
            <a:endParaRPr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lang="en-US" sz="2020">
                <a:solidFill>
                  <a:schemeClr val="dk2"/>
                </a:solidFill>
              </a:rPr>
              <a:t>Modern NLP and Conclusion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Remains relevant in modern NLP applications.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Key role in text classification due to simplicity and effectiveness.</a:t>
            </a:r>
            <a:endParaRPr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b="1"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619775" y="1417200"/>
            <a:ext cx="81207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</a:pPr>
            <a:r>
              <a:rPr lang="en-US"/>
              <a:t>METHODOLOGY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619775" y="2798150"/>
            <a:ext cx="98607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100">
                <a:solidFill>
                  <a:srgbClr val="1A9988"/>
                </a:solidFill>
              </a:rPr>
              <a:t>Long Short-Term Memory</a:t>
            </a:r>
            <a:endParaRPr sz="3100">
              <a:solidFill>
                <a:srgbClr val="1A99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>
              <a:solidFill>
                <a:srgbClr val="1A9988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LSTMs are designed to capture and retain long-range dependencies within sequential data, making them.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Gating mechanisms in LSTMs selectively capture dependencies within sequential data over time, enabling comprehension of intricate and prolonged dependencies.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LSTMs have expanded into sophisticated domains like machine translation and speech recognition due to their capacity to model intricate dependencies.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 Short-Term Memory mainly excel in applications such as sentiment analysis, spam detection, and document categorization.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75205" l="0" r="0" t="0"/>
          <a:stretch/>
        </p:blipFill>
        <p:spPr>
          <a:xfrm>
            <a:off x="4184691" y="-316480"/>
            <a:ext cx="8261683" cy="566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5b2d35034_10_20"/>
          <p:cNvSpPr txBox="1"/>
          <p:nvPr>
            <p:ph type="title"/>
          </p:nvPr>
        </p:nvSpPr>
        <p:spPr>
          <a:xfrm>
            <a:off x="619775" y="1417200"/>
            <a:ext cx="81207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</a:pPr>
            <a:r>
              <a:rPr lang="en-US"/>
              <a:t>METHODOLOGY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g275b2d35034_10_20"/>
          <p:cNvSpPr txBox="1"/>
          <p:nvPr>
            <p:ph idx="1" type="body"/>
          </p:nvPr>
        </p:nvSpPr>
        <p:spPr>
          <a:xfrm>
            <a:off x="619775" y="2798150"/>
            <a:ext cx="98607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100">
                <a:solidFill>
                  <a:srgbClr val="00778D"/>
                </a:solidFill>
              </a:rPr>
              <a:t>Transformers</a:t>
            </a:r>
            <a:endParaRPr sz="3100">
              <a:solidFill>
                <a:srgbClr val="00778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>
              <a:solidFill>
                <a:srgbClr val="1A9988"/>
              </a:solidFill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finds applications in various fields, including sentiment analysis, news categorization, content moderation, and more.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Transformers, like BERT (Bidirectional Encoder Representations from Transformers), have revolutionized text classification.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Deep learning models, fueled by large-scale datasets, have transformed text classification by learning representations from unprocessed data, reducing the need for complex feature engineering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Transformers and their related pre-trained language models have become powerful tools in the most recent era of text classification.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g275b2d35034_10_20"/>
          <p:cNvPicPr preferRelativeResize="0"/>
          <p:nvPr/>
        </p:nvPicPr>
        <p:blipFill rotWithShape="1">
          <a:blip r:embed="rId3">
            <a:alphaModFix/>
          </a:blip>
          <a:srcRect b="75205" l="0" r="0" t="0"/>
          <a:stretch/>
        </p:blipFill>
        <p:spPr>
          <a:xfrm>
            <a:off x="4184691" y="-316480"/>
            <a:ext cx="8261683" cy="566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5b2d35034_3_47"/>
          <p:cNvSpPr txBox="1"/>
          <p:nvPr>
            <p:ph type="title"/>
          </p:nvPr>
        </p:nvSpPr>
        <p:spPr>
          <a:xfrm>
            <a:off x="858325" y="554275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/>
              <a:t>Model Training of MNB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g275b2d35034_3_47"/>
          <p:cNvSpPr txBox="1"/>
          <p:nvPr>
            <p:ph idx="1" type="body"/>
          </p:nvPr>
        </p:nvSpPr>
        <p:spPr>
          <a:xfrm>
            <a:off x="1099050" y="1487075"/>
            <a:ext cx="97578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Tokenization using NLTK for Bengali language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Removal of stopwords and digits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Joining preprocessed content into coherent documents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Feature Extraction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TF-IDF vectorization for numerical feature vectors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Learning vocabulary and IDF values from training 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Employed stratified sampling ('stratify=y') due to data imbalance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Hyperparameter Tuning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Grid Search with cross-validation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Hyperparameters: 'alpha' and 'fit prior' for MNB classifier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Model Training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MNB classifier trained using optimized hyperparameters</a:t>
            </a:r>
            <a:endParaRPr sz="1800"/>
          </a:p>
        </p:txBody>
      </p:sp>
      <p:pic>
        <p:nvPicPr>
          <p:cNvPr id="207" name="Google Shape;207;g275b2d35034_3_47"/>
          <p:cNvPicPr preferRelativeResize="0"/>
          <p:nvPr/>
        </p:nvPicPr>
        <p:blipFill rotWithShape="1">
          <a:blip r:embed="rId3">
            <a:alphaModFix/>
          </a:blip>
          <a:srcRect b="20642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5b2d35034_3_54"/>
          <p:cNvSpPr txBox="1"/>
          <p:nvPr>
            <p:ph type="title"/>
          </p:nvPr>
        </p:nvSpPr>
        <p:spPr>
          <a:xfrm>
            <a:off x="928300" y="174975"/>
            <a:ext cx="9447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/>
              <a:t>Result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275b2d35034_3_54"/>
          <p:cNvSpPr txBox="1"/>
          <p:nvPr>
            <p:ph idx="1" type="body"/>
          </p:nvPr>
        </p:nvSpPr>
        <p:spPr>
          <a:xfrm>
            <a:off x="1099050" y="997200"/>
            <a:ext cx="9757800" cy="5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1530"/>
              <a:buFont typeface="Lato"/>
              <a:buChar char="➢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Performance Metrics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Accuracy, Confusion Matrix, Class-wise Accuracy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Classification Report: Precision, Recall, F1-score, Support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➢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Analysis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Nazrul: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Best Alpha: 0.01,  Best Fit prior: True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Accuracy: 64.71%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Rabindranath: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Best Alpha: 0.01,  Best Fit prior: True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Accuracy: 87.5%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Saratchandra: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Best Alpha: 1,  Best Fit prior: True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Accuracy: 43.48%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For All Authors: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Best Alpha: 0.01,  Best Fit prior: True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Accuracy: 84.44%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➢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Higher accuracy observed with random state 42</a:t>
            </a:r>
            <a:endParaRPr sz="153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g275b2d35034_3_54"/>
          <p:cNvPicPr preferRelativeResize="0"/>
          <p:nvPr/>
        </p:nvPicPr>
        <p:blipFill rotWithShape="1">
          <a:blip r:embed="rId3">
            <a:alphaModFix/>
          </a:blip>
          <a:srcRect b="20642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ireframe Building 16x9">
  <a:themeElements>
    <a:clrScheme name="WireframeBuilding">
      <a:dk1>
        <a:srgbClr val="404040"/>
      </a:dk1>
      <a:lt1>
        <a:srgbClr val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reframe Building 16x9">
  <a:themeElements>
    <a:clrScheme name="WireframeBuilding">
      <a:dk1>
        <a:srgbClr val="404040"/>
      </a:dk1>
      <a:lt1>
        <a:srgbClr val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WireframeBuilding">
      <a:dk1>
        <a:srgbClr val="404040"/>
      </a:dk1>
      <a:lt1>
        <a:srgbClr val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2023-08-12T05:26:30Z</dcterms:created>
  <dc:creator>Angkon Arohi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