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Roboto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4" roundtripDataSignature="AMtx7mgYDkkQLTfr8OIWc2ENn9/r7gFp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font" Target="fonts/Raleway-bold.fntdata"/><Relationship Id="rId24" Type="http://customschemas.google.com/relationships/presentationmetadata" Target="metadata"/><Relationship Id="rId12" Type="http://schemas.openxmlformats.org/officeDocument/2006/relationships/font" Target="fonts/Raleway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e4c9a39bf0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1e4c9a39bf0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39ce957a80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239ce957a80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39ce957a80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239ce957a80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8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8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7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17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3" name="Google Shape;23;p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1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1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1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11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1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13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14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15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ieeexplore.ieee.org/abstract/document/7436992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type="ctrTitle"/>
          </p:nvPr>
        </p:nvSpPr>
        <p:spPr>
          <a:xfrm>
            <a:off x="311700" y="292650"/>
            <a:ext cx="85206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80"/>
              <a:t>Project Idea</a:t>
            </a:r>
            <a:endParaRPr sz="4080"/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311700" y="1170650"/>
            <a:ext cx="8520600" cy="37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45720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Genre Classification: A Machine Learning Based Comparative Study of Classical Bengali Literature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b="1" lang="en" sz="2200"/>
              <a:t>Group No. 12</a:t>
            </a:r>
            <a:endParaRPr b="1" sz="22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" sz="2000"/>
              <a:t>Asadullah Al Galib - 21266015</a:t>
            </a:r>
            <a:endParaRPr sz="20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" sz="2000"/>
              <a:t>Satabdi Rani Debi - 22266016</a:t>
            </a:r>
            <a:endParaRPr sz="20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" sz="2000"/>
              <a:t>Maisha Mostofa Prima - 22266007</a:t>
            </a:r>
            <a:endParaRPr sz="20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" sz="2000"/>
              <a:t>Nayema Ahmed - 20101469</a:t>
            </a:r>
            <a:endParaRPr sz="20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" sz="2000"/>
              <a:t>MD Muntasir Mahadi - 20101516</a:t>
            </a:r>
            <a:endParaRPr sz="20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/>
              <a:t>Adib Muhammad Amit- RA</a:t>
            </a:r>
            <a:endParaRPr sz="20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" sz="2000"/>
              <a:t>Ehsanur Rahman Rhythm - ST</a:t>
            </a:r>
            <a:endParaRPr sz="2000"/>
          </a:p>
        </p:txBody>
      </p:sp>
      <p:sp>
        <p:nvSpPr>
          <p:cNvPr id="88" name="Google Shape;8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4" name="Google Shape;94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727650" y="1921575"/>
            <a:ext cx="7688700" cy="29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Classical Bengali Literature 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Notable writers: Kazi Nazrul Islam, Rabindranath Tagore, </a:t>
            </a:r>
            <a:r>
              <a:rPr lang="en">
                <a:solidFill>
                  <a:schemeClr val="dk2"/>
                </a:solidFill>
                <a:highlight>
                  <a:srgbClr val="FFFFFF"/>
                </a:highlight>
              </a:rPr>
              <a:t>Bankim Chandra Chattopadhyay and Sarat Chandra Chattopadhyay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Classification Models - SVM and Naive Bayes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Genres: Novel, poem, song, story, essay, drama, and others.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solidFill>
                <a:schemeClr val="dk2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Related Work</a:t>
            </a:r>
            <a:endParaRPr/>
          </a:p>
        </p:txBody>
      </p:sp>
      <p:sp>
        <p:nvSpPr>
          <p:cNvPr id="101" name="Google Shape;101;p3"/>
          <p:cNvSpPr txBox="1"/>
          <p:nvPr>
            <p:ph idx="1" type="body"/>
          </p:nvPr>
        </p:nvSpPr>
        <p:spPr>
          <a:xfrm>
            <a:off x="729450" y="2078875"/>
            <a:ext cx="7688700" cy="27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Book Genre Categorization Using Machine Learning Algorithms (K-Nearest Neighbor, Support Vector Machine and Logistic Regression) using Customized Dataset</a:t>
            </a:r>
            <a:endParaRPr sz="1400"/>
          </a:p>
          <a:p>
            <a:pPr indent="-3048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Three machine learning algorithms: KNN, SVM and LR</a:t>
            </a:r>
            <a:endParaRPr sz="1200"/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Genre Identification and the Compositional Effect of Genre in Literature</a:t>
            </a:r>
            <a:endParaRPr sz="1400"/>
          </a:p>
          <a:p>
            <a:pPr indent="-3048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Machine learning and deep learning algorithms: CNN, LSTM, HAN, Naive Bayes, KNN, Random Forests and XGBoost</a:t>
            </a:r>
            <a:endParaRPr sz="1200"/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Statistical and Deep Learning Approaches for Literary Genre Classification</a:t>
            </a:r>
            <a:endParaRPr sz="1400"/>
          </a:p>
          <a:p>
            <a:pPr indent="-3048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Machine learning algorithms: Random Forest, Naïve Bayes, and SVM</a:t>
            </a:r>
            <a:endParaRPr sz="1200"/>
          </a:p>
          <a:p>
            <a:pPr indent="-3048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Deep learning approaches : LSTM, CNN, RNN and BERT</a:t>
            </a:r>
            <a:endParaRPr sz="1200"/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Learning meters of Arabic and English poems with RNN</a:t>
            </a:r>
            <a:endParaRPr sz="1400"/>
          </a:p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102" name="Google Shape;10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4c9a39bf0_7_0"/>
          <p:cNvSpPr txBox="1"/>
          <p:nvPr>
            <p:ph idx="1" type="body"/>
          </p:nvPr>
        </p:nvSpPr>
        <p:spPr>
          <a:xfrm>
            <a:off x="558700" y="1441200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1835"/>
              <a:buFont typeface="Arial"/>
              <a:buNone/>
            </a:pPr>
            <a:r>
              <a:rPr b="1" lang="en" sz="310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Naive Bayes Algorithm:</a:t>
            </a:r>
            <a:endParaRPr b="1" sz="191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276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337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Naive Bayes is a probabilistic classification method based on Bayes' theorem.</a:t>
            </a:r>
            <a:endParaRPr sz="337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74710"/>
              <a:buFont typeface="Arial"/>
              <a:buNone/>
            </a:pPr>
            <a:r>
              <a:t/>
            </a:r>
            <a:endParaRPr sz="337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276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337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Processes text data by tokenizing words, stemming, and removing stop words.</a:t>
            </a:r>
            <a:endParaRPr sz="337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2599"/>
              <a:buFont typeface="Arial"/>
              <a:buNone/>
            </a:pPr>
            <a:r>
              <a:t/>
            </a:r>
            <a:endParaRPr sz="337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276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337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Calculates Term Frequency-Inverse Document Frequency to capture word     importance in the dataset.</a:t>
            </a:r>
            <a:endParaRPr sz="337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2599"/>
              <a:buFont typeface="Arial"/>
              <a:buNone/>
            </a:pPr>
            <a:r>
              <a:t/>
            </a:r>
            <a:endParaRPr sz="337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276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337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Trains separate algorithms for each personality trait using TF-IDF-weighted data.</a:t>
            </a:r>
            <a:endParaRPr sz="337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2599"/>
              <a:buFont typeface="Arial"/>
              <a:buNone/>
            </a:pPr>
            <a:r>
              <a:t/>
            </a:r>
            <a:endParaRPr sz="337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276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337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Calculates the probability of each personality trait based on words in the text. Assigns the text to the most probable personality trait based on calculated probabilities.</a:t>
            </a:r>
            <a:endParaRPr sz="337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2599"/>
              <a:buFont typeface="Arial"/>
              <a:buNone/>
            </a:pPr>
            <a:r>
              <a:t/>
            </a:r>
            <a:endParaRPr sz="337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08" name="Google Shape;108;g1e4c9a39bf0_7_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39ce957a80_1_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4395"/>
              <a:buFont typeface="Arial"/>
              <a:buNone/>
            </a:pPr>
            <a:r>
              <a:rPr lang="en" sz="18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Support Vector Machines (SVM):</a:t>
            </a:r>
            <a:endParaRPr sz="18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14" name="Google Shape;114;g239ce957a80_1_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146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46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SVM is a supervised learning algorithm used for classification and regression tasks.</a:t>
            </a:r>
            <a:endParaRPr sz="146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6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46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finds a hyperplane that best separates different classes of data in higher-dimensional space.</a:t>
            </a:r>
            <a:endParaRPr sz="146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6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46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SVM aims to maximize the margin between data points of different classes.</a:t>
            </a:r>
            <a:endParaRPr sz="146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6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46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Works for both linear and non-linear text data classification.</a:t>
            </a:r>
            <a:endParaRPr sz="146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6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46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Assigns a personality trait to text based on which side of the hyperplane it falls.</a:t>
            </a:r>
            <a:endParaRPr sz="146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6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46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Especially suitable for high-dimensional data like text features.</a:t>
            </a:r>
            <a:endParaRPr sz="146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69488"/>
              <a:buFont typeface="Arial"/>
              <a:buNone/>
            </a:pPr>
            <a:r>
              <a:t/>
            </a:r>
            <a:endParaRPr sz="146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15" name="Google Shape;115;g239ce957a80_1_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39ce957a80_1_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121" name="Google Shape;121;g239ce957a80_1_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100">
                <a:solidFill>
                  <a:srgbClr val="000000"/>
                </a:solidFill>
              </a:rPr>
              <a:t>S. Hochreiter and J. Schmidhuber, “Long short-term memory,” Neural Computation, vol. 9, no. 8, pp. 1735–1780, 1997.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</a:pPr>
            <a:r>
              <a:rPr lang="en" sz="1100">
                <a:solidFill>
                  <a:srgbClr val="000000"/>
                </a:solidFill>
              </a:rPr>
              <a:t>F. A. Gers, J. Schmidhuber, and F. Cummins, “Learning to forget: Continual prediction with LSTM,” Neural Computation, vol. 12, no. 10, pp. 2451–2471, 2000.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Pratama, B. Y., &amp; Sarno, R. (2015). Personality classification based on Twitter text using Naive Bayes, KNN and SVM. 2015 International Conference on Data and Software Engineering (ICoDSE). doi:10.1109/icodse.2015.7436992 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11" u="sng">
                <a:solidFill>
                  <a:srgbClr val="1155CC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https://ieeexplore.ieee.org/abstract/document/7436992</a:t>
            </a:r>
            <a:endParaRPr sz="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349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AutoNum type="arabicPeriod"/>
            </a:pPr>
            <a:r>
              <a:t/>
            </a:r>
            <a:endParaRPr sz="100">
              <a:solidFill>
                <a:srgbClr val="000000"/>
              </a:solidFill>
            </a:endParaRPr>
          </a:p>
        </p:txBody>
      </p:sp>
      <p:sp>
        <p:nvSpPr>
          <p:cNvPr id="122" name="Google Shape;122;g239ce957a80_1_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