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75" r:id="rId5"/>
    <p:sldId id="279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80" r:id="rId14"/>
    <p:sldId id="265" r:id="rId15"/>
    <p:sldId id="266" r:id="rId16"/>
    <p:sldId id="269" r:id="rId17"/>
    <p:sldId id="270" r:id="rId18"/>
    <p:sldId id="271" r:id="rId19"/>
    <p:sldId id="272" r:id="rId20"/>
    <p:sldId id="276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41C3C-9248-4952-B4BB-28564984C44E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588A04F-4BEF-4C38-973A-6BEDFFA24BCF}">
      <dgm:prSet/>
      <dgm:spPr/>
      <dgm:t>
        <a:bodyPr/>
        <a:lstStyle/>
        <a:p>
          <a:r>
            <a:rPr lang="en-CA"/>
            <a:t>VPN required for site-to-site connectivity, resource sharing, secure communication. </a:t>
          </a:r>
          <a:endParaRPr lang="en-US"/>
        </a:p>
      </dgm:t>
    </dgm:pt>
    <dgm:pt modelId="{87B3B894-E8F6-47B5-B74E-DF1B25796CF1}" type="parTrans" cxnId="{7C076ACF-49B0-4ADC-B88A-A0BF207F9E45}">
      <dgm:prSet/>
      <dgm:spPr/>
      <dgm:t>
        <a:bodyPr/>
        <a:lstStyle/>
        <a:p>
          <a:endParaRPr lang="en-US"/>
        </a:p>
      </dgm:t>
    </dgm:pt>
    <dgm:pt modelId="{9A062E9D-B31C-4E29-908E-69DF120D664D}" type="sibTrans" cxnId="{7C076ACF-49B0-4ADC-B88A-A0BF207F9E45}">
      <dgm:prSet/>
      <dgm:spPr/>
      <dgm:t>
        <a:bodyPr/>
        <a:lstStyle/>
        <a:p>
          <a:endParaRPr lang="en-US"/>
        </a:p>
      </dgm:t>
    </dgm:pt>
    <dgm:pt modelId="{43DDE0A3-F45A-411C-9F40-A93C2B1A6B7A}">
      <dgm:prSet/>
      <dgm:spPr/>
      <dgm:t>
        <a:bodyPr/>
        <a:lstStyle/>
        <a:p>
          <a:r>
            <a:rPr lang="en-CA" dirty="0"/>
            <a:t>Load Balancing (Proxy Server): Load balancer is an effective solution to balance the load between two sites, it can work as proxy server as well to hide the direct request of main server.  </a:t>
          </a:r>
          <a:endParaRPr lang="en-US" dirty="0"/>
        </a:p>
      </dgm:t>
    </dgm:pt>
    <dgm:pt modelId="{1B18D09E-47DD-47C1-B39D-411B91A1C8C7}" type="parTrans" cxnId="{67D17E2B-2073-48DA-A1B2-F2BCE2146889}">
      <dgm:prSet/>
      <dgm:spPr/>
      <dgm:t>
        <a:bodyPr/>
        <a:lstStyle/>
        <a:p>
          <a:endParaRPr lang="en-US"/>
        </a:p>
      </dgm:t>
    </dgm:pt>
    <dgm:pt modelId="{900B1A1C-8F89-4FD8-AC50-21E8C30FA50A}" type="sibTrans" cxnId="{67D17E2B-2073-48DA-A1B2-F2BCE2146889}">
      <dgm:prSet/>
      <dgm:spPr/>
      <dgm:t>
        <a:bodyPr/>
        <a:lstStyle/>
        <a:p>
          <a:endParaRPr lang="en-US"/>
        </a:p>
      </dgm:t>
    </dgm:pt>
    <dgm:pt modelId="{97EEE074-23A3-4B5E-A953-DFF7FC1E8992}">
      <dgm:prSet/>
      <dgm:spPr/>
      <dgm:t>
        <a:bodyPr/>
        <a:lstStyle/>
        <a:p>
          <a:r>
            <a:rPr lang="en-CA" dirty="0"/>
            <a:t>Failover Clustering: Details on regular testing of failover mechanisms and disaster recovery plans would ensure operational reliability.</a:t>
          </a:r>
          <a:endParaRPr lang="en-US" dirty="0"/>
        </a:p>
      </dgm:t>
    </dgm:pt>
    <dgm:pt modelId="{1E406234-9807-424D-BF48-CEB444D85284}" type="parTrans" cxnId="{D12FDDD2-62D7-41A8-BD4D-9574FEA89F73}">
      <dgm:prSet/>
      <dgm:spPr/>
      <dgm:t>
        <a:bodyPr/>
        <a:lstStyle/>
        <a:p>
          <a:endParaRPr lang="en-US"/>
        </a:p>
      </dgm:t>
    </dgm:pt>
    <dgm:pt modelId="{ECAEF47E-366A-4F4F-B4DB-F4FB95E81BF9}" type="sibTrans" cxnId="{D12FDDD2-62D7-41A8-BD4D-9574FEA89F73}">
      <dgm:prSet/>
      <dgm:spPr/>
      <dgm:t>
        <a:bodyPr/>
        <a:lstStyle/>
        <a:p>
          <a:endParaRPr lang="en-US"/>
        </a:p>
      </dgm:t>
    </dgm:pt>
    <dgm:pt modelId="{C5266039-46FA-4414-B47F-8F8E9B4533FA}" type="pres">
      <dgm:prSet presAssocID="{B2741C3C-9248-4952-B4BB-28564984C44E}" presName="linear" presStyleCnt="0">
        <dgm:presLayoutVars>
          <dgm:animLvl val="lvl"/>
          <dgm:resizeHandles val="exact"/>
        </dgm:presLayoutVars>
      </dgm:prSet>
      <dgm:spPr/>
    </dgm:pt>
    <dgm:pt modelId="{E84BE08A-2A11-44F6-824A-8C1A4725D665}" type="pres">
      <dgm:prSet presAssocID="{2588A04F-4BEF-4C38-973A-6BEDFFA24B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FDCDE3-15F4-4D32-BC6E-BE0F027DD2BE}" type="pres">
      <dgm:prSet presAssocID="{9A062E9D-B31C-4E29-908E-69DF120D664D}" presName="spacer" presStyleCnt="0"/>
      <dgm:spPr/>
    </dgm:pt>
    <dgm:pt modelId="{2F36BDA1-7BF0-4B69-B1E0-120EE141D2FE}" type="pres">
      <dgm:prSet presAssocID="{43DDE0A3-F45A-411C-9F40-A93C2B1A6B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5F2F52-C4FF-425A-8DC3-59A346231F34}" type="pres">
      <dgm:prSet presAssocID="{900B1A1C-8F89-4FD8-AC50-21E8C30FA50A}" presName="spacer" presStyleCnt="0"/>
      <dgm:spPr/>
    </dgm:pt>
    <dgm:pt modelId="{0802FE66-1E8B-4D11-8504-26D7A9EB2009}" type="pres">
      <dgm:prSet presAssocID="{97EEE074-23A3-4B5E-A953-DFF7FC1E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F32803-1EAE-4936-A6EB-4DCC8AA7EE7A}" type="presOf" srcId="{B2741C3C-9248-4952-B4BB-28564984C44E}" destId="{C5266039-46FA-4414-B47F-8F8E9B4533FA}" srcOrd="0" destOrd="0" presId="urn:microsoft.com/office/officeart/2005/8/layout/vList2"/>
    <dgm:cxn modelId="{D254AB17-06E2-448F-8B8D-7ADCA59D0A24}" type="presOf" srcId="{2588A04F-4BEF-4C38-973A-6BEDFFA24BCF}" destId="{E84BE08A-2A11-44F6-824A-8C1A4725D665}" srcOrd="0" destOrd="0" presId="urn:microsoft.com/office/officeart/2005/8/layout/vList2"/>
    <dgm:cxn modelId="{67D17E2B-2073-48DA-A1B2-F2BCE2146889}" srcId="{B2741C3C-9248-4952-B4BB-28564984C44E}" destId="{43DDE0A3-F45A-411C-9F40-A93C2B1A6B7A}" srcOrd="1" destOrd="0" parTransId="{1B18D09E-47DD-47C1-B39D-411B91A1C8C7}" sibTransId="{900B1A1C-8F89-4FD8-AC50-21E8C30FA50A}"/>
    <dgm:cxn modelId="{E574406F-7776-457D-ACC0-DC48DFC69F95}" type="presOf" srcId="{43DDE0A3-F45A-411C-9F40-A93C2B1A6B7A}" destId="{2F36BDA1-7BF0-4B69-B1E0-120EE141D2FE}" srcOrd="0" destOrd="0" presId="urn:microsoft.com/office/officeart/2005/8/layout/vList2"/>
    <dgm:cxn modelId="{FB690CAC-CA76-465C-B6A3-C285571656AF}" type="presOf" srcId="{97EEE074-23A3-4B5E-A953-DFF7FC1E8992}" destId="{0802FE66-1E8B-4D11-8504-26D7A9EB2009}" srcOrd="0" destOrd="0" presId="urn:microsoft.com/office/officeart/2005/8/layout/vList2"/>
    <dgm:cxn modelId="{7C076ACF-49B0-4ADC-B88A-A0BF207F9E45}" srcId="{B2741C3C-9248-4952-B4BB-28564984C44E}" destId="{2588A04F-4BEF-4C38-973A-6BEDFFA24BCF}" srcOrd="0" destOrd="0" parTransId="{87B3B894-E8F6-47B5-B74E-DF1B25796CF1}" sibTransId="{9A062E9D-B31C-4E29-908E-69DF120D664D}"/>
    <dgm:cxn modelId="{D12FDDD2-62D7-41A8-BD4D-9574FEA89F73}" srcId="{B2741C3C-9248-4952-B4BB-28564984C44E}" destId="{97EEE074-23A3-4B5E-A953-DFF7FC1E8992}" srcOrd="2" destOrd="0" parTransId="{1E406234-9807-424D-BF48-CEB444D85284}" sibTransId="{ECAEF47E-366A-4F4F-B4DB-F4FB95E81BF9}"/>
    <dgm:cxn modelId="{CBC01964-D04C-461C-A6A0-3C1CC6762BD9}" type="presParOf" srcId="{C5266039-46FA-4414-B47F-8F8E9B4533FA}" destId="{E84BE08A-2A11-44F6-824A-8C1A4725D665}" srcOrd="0" destOrd="0" presId="urn:microsoft.com/office/officeart/2005/8/layout/vList2"/>
    <dgm:cxn modelId="{D2A43FDD-A5C2-4B2B-8E59-16806C668B69}" type="presParOf" srcId="{C5266039-46FA-4414-B47F-8F8E9B4533FA}" destId="{3EFDCDE3-15F4-4D32-BC6E-BE0F027DD2BE}" srcOrd="1" destOrd="0" presId="urn:microsoft.com/office/officeart/2005/8/layout/vList2"/>
    <dgm:cxn modelId="{5F4E8865-DA3F-43BA-BEF4-F8FEA60E45C9}" type="presParOf" srcId="{C5266039-46FA-4414-B47F-8F8E9B4533FA}" destId="{2F36BDA1-7BF0-4B69-B1E0-120EE141D2FE}" srcOrd="2" destOrd="0" presId="urn:microsoft.com/office/officeart/2005/8/layout/vList2"/>
    <dgm:cxn modelId="{14E863C7-B0BC-43B5-8EA5-E578B1919ED3}" type="presParOf" srcId="{C5266039-46FA-4414-B47F-8F8E9B4533FA}" destId="{F75F2F52-C4FF-425A-8DC3-59A346231F34}" srcOrd="3" destOrd="0" presId="urn:microsoft.com/office/officeart/2005/8/layout/vList2"/>
    <dgm:cxn modelId="{416DB060-AC52-4D58-9F8D-95D3D9D0F9D2}" type="presParOf" srcId="{C5266039-46FA-4414-B47F-8F8E9B4533FA}" destId="{0802FE66-1E8B-4D11-8504-26D7A9EB20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132C9-707D-48D2-BA24-86D78589B7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9926B4-A0E4-45D4-BE51-C84E6D9C91BF}">
      <dgm:prSet custT="1"/>
      <dgm:spPr/>
      <dgm:t>
        <a:bodyPr/>
        <a:lstStyle/>
        <a:p>
          <a:r>
            <a:rPr lang="en-CA" sz="1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tried to configure all tools with a single container, but we failed to do so as we have different databases for each tool resulted in database conflict. </a:t>
          </a:r>
          <a:endParaRPr lang="en-US" sz="15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B63013-4DB4-4B2A-BF85-1A854733D5F1}" type="parTrans" cxnId="{FE90D32F-812E-4397-AACD-DD4FBC2D5D96}">
      <dgm:prSet/>
      <dgm:spPr/>
      <dgm:t>
        <a:bodyPr/>
        <a:lstStyle/>
        <a:p>
          <a:endParaRPr lang="en-US"/>
        </a:p>
      </dgm:t>
    </dgm:pt>
    <dgm:pt modelId="{7F5D8629-35E9-4A3C-9D3F-8C6CF1249DE0}" type="sibTrans" cxnId="{FE90D32F-812E-4397-AACD-DD4FBC2D5D96}">
      <dgm:prSet/>
      <dgm:spPr/>
      <dgm:t>
        <a:bodyPr/>
        <a:lstStyle/>
        <a:p>
          <a:endParaRPr lang="en-US"/>
        </a:p>
      </dgm:t>
    </dgm:pt>
    <dgm:pt modelId="{9EEF4480-0F03-4F13-94E7-0F691FFE1A79}">
      <dgm:prSet/>
      <dgm:spPr/>
      <dgm:t>
        <a:bodyPr/>
        <a:lstStyle/>
        <a:p>
          <a:r>
            <a:rPr lang="en-CA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configured Zammad with two docker containers but fail to synchronize the data.  </a:t>
          </a:r>
          <a:endParaRPr lang="en-US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6255BE-CAB4-46E1-AA61-FB573D3BA744}" type="parTrans" cxnId="{A9816404-285B-4529-977A-D5BA9D274F13}">
      <dgm:prSet/>
      <dgm:spPr/>
      <dgm:t>
        <a:bodyPr/>
        <a:lstStyle/>
        <a:p>
          <a:endParaRPr lang="en-US"/>
        </a:p>
      </dgm:t>
    </dgm:pt>
    <dgm:pt modelId="{B7E65AEA-C449-4355-878D-B0F115EEF4E3}" type="sibTrans" cxnId="{A9816404-285B-4529-977A-D5BA9D274F13}">
      <dgm:prSet/>
      <dgm:spPr/>
      <dgm:t>
        <a:bodyPr/>
        <a:lstStyle/>
        <a:p>
          <a:endParaRPr lang="en-US"/>
        </a:p>
      </dgm:t>
    </dgm:pt>
    <dgm:pt modelId="{4EE71BE8-C0EC-4FF2-B130-8EDC481A7A56}">
      <dgm:prSet/>
      <dgm:spPr/>
      <dgm:t>
        <a:bodyPr/>
        <a:lstStyle/>
        <a:p>
          <a:r>
            <a:rPr lang="en-CA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 Zabbix monitoring tool we have configured the communication media Gmail using SMTP configuration but the Gmail service delay to send the mail.</a:t>
          </a:r>
          <a:endParaRPr lang="en-US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CDA342-149A-4D97-919B-413B70FDD74B}" type="parTrans" cxnId="{8BA624F4-40ED-4278-B353-107A057019E4}">
      <dgm:prSet/>
      <dgm:spPr/>
      <dgm:t>
        <a:bodyPr/>
        <a:lstStyle/>
        <a:p>
          <a:endParaRPr lang="en-US"/>
        </a:p>
      </dgm:t>
    </dgm:pt>
    <dgm:pt modelId="{9551DBB6-637D-4E12-A10E-986620C12979}" type="sibTrans" cxnId="{8BA624F4-40ED-4278-B353-107A057019E4}">
      <dgm:prSet/>
      <dgm:spPr/>
      <dgm:t>
        <a:bodyPr/>
        <a:lstStyle/>
        <a:p>
          <a:endParaRPr lang="en-US"/>
        </a:p>
      </dgm:t>
    </dgm:pt>
    <dgm:pt modelId="{E260523E-9D73-4895-9CFF-5569ABF1B06C}" type="pres">
      <dgm:prSet presAssocID="{CDD132C9-707D-48D2-BA24-86D78589B766}" presName="root" presStyleCnt="0">
        <dgm:presLayoutVars>
          <dgm:dir/>
          <dgm:resizeHandles val="exact"/>
        </dgm:presLayoutVars>
      </dgm:prSet>
      <dgm:spPr/>
    </dgm:pt>
    <dgm:pt modelId="{0795541A-8F59-435B-9CC6-C0C8678F7D33}" type="pres">
      <dgm:prSet presAssocID="{359926B4-A0E4-45D4-BE51-C84E6D9C91BF}" presName="compNode" presStyleCnt="0"/>
      <dgm:spPr/>
    </dgm:pt>
    <dgm:pt modelId="{3231DEA8-E3CE-4050-BE83-626979CE3939}" type="pres">
      <dgm:prSet presAssocID="{359926B4-A0E4-45D4-BE51-C84E6D9C91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4BF009-89DB-4488-9C6B-0E7120F24650}" type="pres">
      <dgm:prSet presAssocID="{359926B4-A0E4-45D4-BE51-C84E6D9C91BF}" presName="spaceRect" presStyleCnt="0"/>
      <dgm:spPr/>
    </dgm:pt>
    <dgm:pt modelId="{E2D16986-DF69-4A85-9D61-2CF1F1C10AB8}" type="pres">
      <dgm:prSet presAssocID="{359926B4-A0E4-45D4-BE51-C84E6D9C91BF}" presName="textRect" presStyleLbl="revTx" presStyleIdx="0" presStyleCnt="3">
        <dgm:presLayoutVars>
          <dgm:chMax val="1"/>
          <dgm:chPref val="1"/>
        </dgm:presLayoutVars>
      </dgm:prSet>
      <dgm:spPr/>
    </dgm:pt>
    <dgm:pt modelId="{C1DAC2B8-68D5-44B7-BBF1-58C9BC13F134}" type="pres">
      <dgm:prSet presAssocID="{7F5D8629-35E9-4A3C-9D3F-8C6CF1249DE0}" presName="sibTrans" presStyleCnt="0"/>
      <dgm:spPr/>
    </dgm:pt>
    <dgm:pt modelId="{B07DBB35-771C-4DFD-A017-826D8BDBEB35}" type="pres">
      <dgm:prSet presAssocID="{9EEF4480-0F03-4F13-94E7-0F691FFE1A79}" presName="compNode" presStyleCnt="0"/>
      <dgm:spPr/>
    </dgm:pt>
    <dgm:pt modelId="{65165FF5-51B2-4473-80D4-20419B864CB9}" type="pres">
      <dgm:prSet presAssocID="{9EEF4480-0F03-4F13-94E7-0F691FFE1A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7B1F72-31AF-4F68-957D-2DC8CE562166}" type="pres">
      <dgm:prSet presAssocID="{9EEF4480-0F03-4F13-94E7-0F691FFE1A79}" presName="spaceRect" presStyleCnt="0"/>
      <dgm:spPr/>
    </dgm:pt>
    <dgm:pt modelId="{F4E3CCF8-9799-4F11-ADB4-906631494952}" type="pres">
      <dgm:prSet presAssocID="{9EEF4480-0F03-4F13-94E7-0F691FFE1A79}" presName="textRect" presStyleLbl="revTx" presStyleIdx="1" presStyleCnt="3">
        <dgm:presLayoutVars>
          <dgm:chMax val="1"/>
          <dgm:chPref val="1"/>
        </dgm:presLayoutVars>
      </dgm:prSet>
      <dgm:spPr/>
    </dgm:pt>
    <dgm:pt modelId="{7CED20FA-8163-45D9-9F3C-B6C79E616B3B}" type="pres">
      <dgm:prSet presAssocID="{B7E65AEA-C449-4355-878D-B0F115EEF4E3}" presName="sibTrans" presStyleCnt="0"/>
      <dgm:spPr/>
    </dgm:pt>
    <dgm:pt modelId="{1D5F75DF-AF45-4C2E-8651-5318FBAA919D}" type="pres">
      <dgm:prSet presAssocID="{4EE71BE8-C0EC-4FF2-B130-8EDC481A7A56}" presName="compNode" presStyleCnt="0"/>
      <dgm:spPr/>
    </dgm:pt>
    <dgm:pt modelId="{4774A22D-8AF9-4C21-A9C4-D332D3B57077}" type="pres">
      <dgm:prSet presAssocID="{4EE71BE8-C0EC-4FF2-B130-8EDC481A7A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D1411A6-898D-404A-B264-CFED7F18F33C}" type="pres">
      <dgm:prSet presAssocID="{4EE71BE8-C0EC-4FF2-B130-8EDC481A7A56}" presName="spaceRect" presStyleCnt="0"/>
      <dgm:spPr/>
    </dgm:pt>
    <dgm:pt modelId="{EF118303-AC08-4E0D-B308-4EAED66B2749}" type="pres">
      <dgm:prSet presAssocID="{4EE71BE8-C0EC-4FF2-B130-8EDC481A7A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816404-285B-4529-977A-D5BA9D274F13}" srcId="{CDD132C9-707D-48D2-BA24-86D78589B766}" destId="{9EEF4480-0F03-4F13-94E7-0F691FFE1A79}" srcOrd="1" destOrd="0" parTransId="{D06255BE-CAB4-46E1-AA61-FB573D3BA744}" sibTransId="{B7E65AEA-C449-4355-878D-B0F115EEF4E3}"/>
    <dgm:cxn modelId="{7A517415-EEF8-4956-8B1A-3DA9D8553636}" type="presOf" srcId="{CDD132C9-707D-48D2-BA24-86D78589B766}" destId="{E260523E-9D73-4895-9CFF-5569ABF1B06C}" srcOrd="0" destOrd="0" presId="urn:microsoft.com/office/officeart/2018/2/layout/IconLabelList"/>
    <dgm:cxn modelId="{FE90D32F-812E-4397-AACD-DD4FBC2D5D96}" srcId="{CDD132C9-707D-48D2-BA24-86D78589B766}" destId="{359926B4-A0E4-45D4-BE51-C84E6D9C91BF}" srcOrd="0" destOrd="0" parTransId="{E2B63013-4DB4-4B2A-BF85-1A854733D5F1}" sibTransId="{7F5D8629-35E9-4A3C-9D3F-8C6CF1249DE0}"/>
    <dgm:cxn modelId="{AFA19A72-1C17-4A56-B1CB-F5FCA25648C4}" type="presOf" srcId="{9EEF4480-0F03-4F13-94E7-0F691FFE1A79}" destId="{F4E3CCF8-9799-4F11-ADB4-906631494952}" srcOrd="0" destOrd="0" presId="urn:microsoft.com/office/officeart/2018/2/layout/IconLabelList"/>
    <dgm:cxn modelId="{6990057D-63D6-4FBF-8DFF-BE6CC1C58DB2}" type="presOf" srcId="{359926B4-A0E4-45D4-BE51-C84E6D9C91BF}" destId="{E2D16986-DF69-4A85-9D61-2CF1F1C10AB8}" srcOrd="0" destOrd="0" presId="urn:microsoft.com/office/officeart/2018/2/layout/IconLabelList"/>
    <dgm:cxn modelId="{31153E8B-7305-43EB-A6E9-DDC33BC10E9D}" type="presOf" srcId="{4EE71BE8-C0EC-4FF2-B130-8EDC481A7A56}" destId="{EF118303-AC08-4E0D-B308-4EAED66B2749}" srcOrd="0" destOrd="0" presId="urn:microsoft.com/office/officeart/2018/2/layout/IconLabelList"/>
    <dgm:cxn modelId="{8BA624F4-40ED-4278-B353-107A057019E4}" srcId="{CDD132C9-707D-48D2-BA24-86D78589B766}" destId="{4EE71BE8-C0EC-4FF2-B130-8EDC481A7A56}" srcOrd="2" destOrd="0" parTransId="{2DCDA342-149A-4D97-919B-413B70FDD74B}" sibTransId="{9551DBB6-637D-4E12-A10E-986620C12979}"/>
    <dgm:cxn modelId="{4A01AD53-704B-48B6-980D-92F126EB2FC7}" type="presParOf" srcId="{E260523E-9D73-4895-9CFF-5569ABF1B06C}" destId="{0795541A-8F59-435B-9CC6-C0C8678F7D33}" srcOrd="0" destOrd="0" presId="urn:microsoft.com/office/officeart/2018/2/layout/IconLabelList"/>
    <dgm:cxn modelId="{6EBBE1A3-1147-4D55-BFFA-16748148396D}" type="presParOf" srcId="{0795541A-8F59-435B-9CC6-C0C8678F7D33}" destId="{3231DEA8-E3CE-4050-BE83-626979CE3939}" srcOrd="0" destOrd="0" presId="urn:microsoft.com/office/officeart/2018/2/layout/IconLabelList"/>
    <dgm:cxn modelId="{80A5CCAC-9705-40C1-93DE-7324C14790DA}" type="presParOf" srcId="{0795541A-8F59-435B-9CC6-C0C8678F7D33}" destId="{CE4BF009-89DB-4488-9C6B-0E7120F24650}" srcOrd="1" destOrd="0" presId="urn:microsoft.com/office/officeart/2018/2/layout/IconLabelList"/>
    <dgm:cxn modelId="{BB0EB573-60E3-44DD-966D-1CE812412393}" type="presParOf" srcId="{0795541A-8F59-435B-9CC6-C0C8678F7D33}" destId="{E2D16986-DF69-4A85-9D61-2CF1F1C10AB8}" srcOrd="2" destOrd="0" presId="urn:microsoft.com/office/officeart/2018/2/layout/IconLabelList"/>
    <dgm:cxn modelId="{E59C6CDE-3608-40C9-B9D1-8EED59152C62}" type="presParOf" srcId="{E260523E-9D73-4895-9CFF-5569ABF1B06C}" destId="{C1DAC2B8-68D5-44B7-BBF1-58C9BC13F134}" srcOrd="1" destOrd="0" presId="urn:microsoft.com/office/officeart/2018/2/layout/IconLabelList"/>
    <dgm:cxn modelId="{BB991CC3-30C4-4A76-A23C-23A4456F9458}" type="presParOf" srcId="{E260523E-9D73-4895-9CFF-5569ABF1B06C}" destId="{B07DBB35-771C-4DFD-A017-826D8BDBEB35}" srcOrd="2" destOrd="0" presId="urn:microsoft.com/office/officeart/2018/2/layout/IconLabelList"/>
    <dgm:cxn modelId="{4F3607E3-53DF-4B6B-A847-F6842E82B4AC}" type="presParOf" srcId="{B07DBB35-771C-4DFD-A017-826D8BDBEB35}" destId="{65165FF5-51B2-4473-80D4-20419B864CB9}" srcOrd="0" destOrd="0" presId="urn:microsoft.com/office/officeart/2018/2/layout/IconLabelList"/>
    <dgm:cxn modelId="{CE352618-2C77-4D92-A6C3-47278EAB6FB6}" type="presParOf" srcId="{B07DBB35-771C-4DFD-A017-826D8BDBEB35}" destId="{987B1F72-31AF-4F68-957D-2DC8CE562166}" srcOrd="1" destOrd="0" presId="urn:microsoft.com/office/officeart/2018/2/layout/IconLabelList"/>
    <dgm:cxn modelId="{0EE6D433-6F1B-4B99-966F-E7887457E05B}" type="presParOf" srcId="{B07DBB35-771C-4DFD-A017-826D8BDBEB35}" destId="{F4E3CCF8-9799-4F11-ADB4-906631494952}" srcOrd="2" destOrd="0" presId="urn:microsoft.com/office/officeart/2018/2/layout/IconLabelList"/>
    <dgm:cxn modelId="{BAD31C2B-A1EA-4194-AAF9-3D58918321D5}" type="presParOf" srcId="{E260523E-9D73-4895-9CFF-5569ABF1B06C}" destId="{7CED20FA-8163-45D9-9F3C-B6C79E616B3B}" srcOrd="3" destOrd="0" presId="urn:microsoft.com/office/officeart/2018/2/layout/IconLabelList"/>
    <dgm:cxn modelId="{DD4EA5B3-7E70-483C-A729-1B57180378D7}" type="presParOf" srcId="{E260523E-9D73-4895-9CFF-5569ABF1B06C}" destId="{1D5F75DF-AF45-4C2E-8651-5318FBAA919D}" srcOrd="4" destOrd="0" presId="urn:microsoft.com/office/officeart/2018/2/layout/IconLabelList"/>
    <dgm:cxn modelId="{71F4EC77-467C-4A7E-B734-3814E442E489}" type="presParOf" srcId="{1D5F75DF-AF45-4C2E-8651-5318FBAA919D}" destId="{4774A22D-8AF9-4C21-A9C4-D332D3B57077}" srcOrd="0" destOrd="0" presId="urn:microsoft.com/office/officeart/2018/2/layout/IconLabelList"/>
    <dgm:cxn modelId="{FB5CFD3D-3AAB-4B51-A697-38932949A60B}" type="presParOf" srcId="{1D5F75DF-AF45-4C2E-8651-5318FBAA919D}" destId="{8D1411A6-898D-404A-B264-CFED7F18F33C}" srcOrd="1" destOrd="0" presId="urn:microsoft.com/office/officeart/2018/2/layout/IconLabelList"/>
    <dgm:cxn modelId="{11BEEE0D-DDA9-4A1B-BB08-AEE127599313}" type="presParOf" srcId="{1D5F75DF-AF45-4C2E-8651-5318FBAA919D}" destId="{EF118303-AC08-4E0D-B308-4EAED66B27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37DFA-5D07-463D-978B-3E8CC0614A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A27F81-D793-4449-8F06-A3B9E14F13DE}">
      <dgm:prSet/>
      <dgm:spPr/>
      <dgm:t>
        <a:bodyPr/>
        <a:lstStyle/>
        <a:p>
          <a:pPr>
            <a:defRPr cap="all"/>
          </a:pPr>
          <a:r>
            <a:rPr lang="en-CA"/>
            <a:t>Deployment of all tools using single Docker container.</a:t>
          </a:r>
          <a:endParaRPr lang="en-US"/>
        </a:p>
      </dgm:t>
    </dgm:pt>
    <dgm:pt modelId="{7B73BDE9-76A0-4AED-B2C3-7BCDF0FEF6C0}" type="parTrans" cxnId="{D5B02D54-99A8-4E95-BD47-0701B2015ABC}">
      <dgm:prSet/>
      <dgm:spPr/>
      <dgm:t>
        <a:bodyPr/>
        <a:lstStyle/>
        <a:p>
          <a:endParaRPr lang="en-US"/>
        </a:p>
      </dgm:t>
    </dgm:pt>
    <dgm:pt modelId="{FAD4F799-B8B6-4E10-A42D-B1BA0D557263}" type="sibTrans" cxnId="{D5B02D54-99A8-4E95-BD47-0701B2015ABC}">
      <dgm:prSet/>
      <dgm:spPr/>
      <dgm:t>
        <a:bodyPr/>
        <a:lstStyle/>
        <a:p>
          <a:endParaRPr lang="en-US"/>
        </a:p>
      </dgm:t>
    </dgm:pt>
    <dgm:pt modelId="{86C4A940-1FFB-4FA2-BEB0-68B1CBFA36E4}">
      <dgm:prSet/>
      <dgm:spPr/>
      <dgm:t>
        <a:bodyPr/>
        <a:lstStyle/>
        <a:p>
          <a:pPr>
            <a:defRPr cap="all"/>
          </a:pPr>
          <a:r>
            <a:rPr lang="en-CA"/>
            <a:t>Synchronize data between two sites via docker.</a:t>
          </a:r>
          <a:endParaRPr lang="en-US"/>
        </a:p>
      </dgm:t>
    </dgm:pt>
    <dgm:pt modelId="{434FC61F-BD2F-4C2A-87FD-8F23DC923B09}" type="parTrans" cxnId="{12C09491-20A1-4FAB-A370-D673BA273CB0}">
      <dgm:prSet/>
      <dgm:spPr/>
      <dgm:t>
        <a:bodyPr/>
        <a:lstStyle/>
        <a:p>
          <a:endParaRPr lang="en-US"/>
        </a:p>
      </dgm:t>
    </dgm:pt>
    <dgm:pt modelId="{4BAB1107-E14A-4425-BBF0-25A5B891C204}" type="sibTrans" cxnId="{12C09491-20A1-4FAB-A370-D673BA273CB0}">
      <dgm:prSet/>
      <dgm:spPr/>
      <dgm:t>
        <a:bodyPr/>
        <a:lstStyle/>
        <a:p>
          <a:endParaRPr lang="en-US"/>
        </a:p>
      </dgm:t>
    </dgm:pt>
    <dgm:pt modelId="{D1438CEF-5CFB-4A63-A220-DC39CEDD727E}">
      <dgm:prSet/>
      <dgm:spPr/>
      <dgm:t>
        <a:bodyPr/>
        <a:lstStyle/>
        <a:p>
          <a:pPr>
            <a:defRPr cap="all"/>
          </a:pPr>
          <a:r>
            <a:rPr lang="en-CA"/>
            <a:t>Configure SQL server to gather real time data from tools.</a:t>
          </a:r>
          <a:endParaRPr lang="en-US"/>
        </a:p>
      </dgm:t>
    </dgm:pt>
    <dgm:pt modelId="{A1900196-DDD9-41BE-B7A5-D7D6B6938905}" type="parTrans" cxnId="{A4A2A05A-4AAE-442B-9C2F-37E1FA77E4BE}">
      <dgm:prSet/>
      <dgm:spPr/>
      <dgm:t>
        <a:bodyPr/>
        <a:lstStyle/>
        <a:p>
          <a:endParaRPr lang="en-US"/>
        </a:p>
      </dgm:t>
    </dgm:pt>
    <dgm:pt modelId="{C19768B0-53DE-407A-B0F7-AE16AA621617}" type="sibTrans" cxnId="{A4A2A05A-4AAE-442B-9C2F-37E1FA77E4BE}">
      <dgm:prSet/>
      <dgm:spPr/>
      <dgm:t>
        <a:bodyPr/>
        <a:lstStyle/>
        <a:p>
          <a:endParaRPr lang="en-US"/>
        </a:p>
      </dgm:t>
    </dgm:pt>
    <dgm:pt modelId="{AF2D2B4A-2A82-4EAF-86F7-E1418536B7B5}" type="pres">
      <dgm:prSet presAssocID="{08337DFA-5D07-463D-978B-3E8CC0614AF1}" presName="root" presStyleCnt="0">
        <dgm:presLayoutVars>
          <dgm:dir/>
          <dgm:resizeHandles val="exact"/>
        </dgm:presLayoutVars>
      </dgm:prSet>
      <dgm:spPr/>
    </dgm:pt>
    <dgm:pt modelId="{3BBF3F08-183F-44CD-B220-ABC0AE4908AC}" type="pres">
      <dgm:prSet presAssocID="{27A27F81-D793-4449-8F06-A3B9E14F13DE}" presName="compNode" presStyleCnt="0"/>
      <dgm:spPr/>
    </dgm:pt>
    <dgm:pt modelId="{2FE6AEDC-723A-4F39-9F71-AECBB590E003}" type="pres">
      <dgm:prSet presAssocID="{27A27F81-D793-4449-8F06-A3B9E14F13DE}" presName="iconBgRect" presStyleLbl="bgShp" presStyleIdx="0" presStyleCnt="3"/>
      <dgm:spPr/>
    </dgm:pt>
    <dgm:pt modelId="{2D8AD09B-84CB-44E9-AB8B-F15C803487BF}" type="pres">
      <dgm:prSet presAssocID="{27A27F81-D793-4449-8F06-A3B9E14F13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BB55086-7D46-4802-B8AE-BE2F9FB83016}" type="pres">
      <dgm:prSet presAssocID="{27A27F81-D793-4449-8F06-A3B9E14F13DE}" presName="spaceRect" presStyleCnt="0"/>
      <dgm:spPr/>
    </dgm:pt>
    <dgm:pt modelId="{EA3A246E-7B13-4E34-ABD8-E577532842D0}" type="pres">
      <dgm:prSet presAssocID="{27A27F81-D793-4449-8F06-A3B9E14F13DE}" presName="textRect" presStyleLbl="revTx" presStyleIdx="0" presStyleCnt="3">
        <dgm:presLayoutVars>
          <dgm:chMax val="1"/>
          <dgm:chPref val="1"/>
        </dgm:presLayoutVars>
      </dgm:prSet>
      <dgm:spPr/>
    </dgm:pt>
    <dgm:pt modelId="{831334C9-56FB-4A81-9E5E-25F7606A6CFE}" type="pres">
      <dgm:prSet presAssocID="{FAD4F799-B8B6-4E10-A42D-B1BA0D557263}" presName="sibTrans" presStyleCnt="0"/>
      <dgm:spPr/>
    </dgm:pt>
    <dgm:pt modelId="{90AE10C4-8783-4C3A-B6C4-ACBF4177DF09}" type="pres">
      <dgm:prSet presAssocID="{86C4A940-1FFB-4FA2-BEB0-68B1CBFA36E4}" presName="compNode" presStyleCnt="0"/>
      <dgm:spPr/>
    </dgm:pt>
    <dgm:pt modelId="{251D0A0A-B154-4B9A-B8AA-02C9F73CDECF}" type="pres">
      <dgm:prSet presAssocID="{86C4A940-1FFB-4FA2-BEB0-68B1CBFA36E4}" presName="iconBgRect" presStyleLbl="bgShp" presStyleIdx="1" presStyleCnt="3"/>
      <dgm:spPr/>
    </dgm:pt>
    <dgm:pt modelId="{C8C144A5-2C8E-411F-91B9-2776FFB99994}" type="pres">
      <dgm:prSet presAssocID="{86C4A940-1FFB-4FA2-BEB0-68B1CBFA36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C477255-4EDE-404F-9693-5982337A63DF}" type="pres">
      <dgm:prSet presAssocID="{86C4A940-1FFB-4FA2-BEB0-68B1CBFA36E4}" presName="spaceRect" presStyleCnt="0"/>
      <dgm:spPr/>
    </dgm:pt>
    <dgm:pt modelId="{FE32F8B4-7414-4D48-8359-B60B2AE60DC2}" type="pres">
      <dgm:prSet presAssocID="{86C4A940-1FFB-4FA2-BEB0-68B1CBFA36E4}" presName="textRect" presStyleLbl="revTx" presStyleIdx="1" presStyleCnt="3">
        <dgm:presLayoutVars>
          <dgm:chMax val="1"/>
          <dgm:chPref val="1"/>
        </dgm:presLayoutVars>
      </dgm:prSet>
      <dgm:spPr/>
    </dgm:pt>
    <dgm:pt modelId="{EDE3EF05-DB38-4867-9E1D-7366145769AF}" type="pres">
      <dgm:prSet presAssocID="{4BAB1107-E14A-4425-BBF0-25A5B891C204}" presName="sibTrans" presStyleCnt="0"/>
      <dgm:spPr/>
    </dgm:pt>
    <dgm:pt modelId="{1ABE2A36-5CC9-4BCE-B022-AE016667DB4E}" type="pres">
      <dgm:prSet presAssocID="{D1438CEF-5CFB-4A63-A220-DC39CEDD727E}" presName="compNode" presStyleCnt="0"/>
      <dgm:spPr/>
    </dgm:pt>
    <dgm:pt modelId="{118BC7CA-8C24-4D93-89FC-9CC6AD5278EC}" type="pres">
      <dgm:prSet presAssocID="{D1438CEF-5CFB-4A63-A220-DC39CEDD727E}" presName="iconBgRect" presStyleLbl="bgShp" presStyleIdx="2" presStyleCnt="3"/>
      <dgm:spPr/>
    </dgm:pt>
    <dgm:pt modelId="{C6E2CC05-F281-4011-A0C3-AC475A49941D}" type="pres">
      <dgm:prSet presAssocID="{D1438CEF-5CFB-4A63-A220-DC39CEDD72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ED8DE7-9A6E-443F-AA17-4586B31B08DB}" type="pres">
      <dgm:prSet presAssocID="{D1438CEF-5CFB-4A63-A220-DC39CEDD727E}" presName="spaceRect" presStyleCnt="0"/>
      <dgm:spPr/>
    </dgm:pt>
    <dgm:pt modelId="{AEE68936-2372-41A4-A282-DA8C7FBF60F5}" type="pres">
      <dgm:prSet presAssocID="{D1438CEF-5CFB-4A63-A220-DC39CEDD72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49F148-78A8-4A17-AA5D-0E1B7FE3E672}" type="presOf" srcId="{D1438CEF-5CFB-4A63-A220-DC39CEDD727E}" destId="{AEE68936-2372-41A4-A282-DA8C7FBF60F5}" srcOrd="0" destOrd="0" presId="urn:microsoft.com/office/officeart/2018/5/layout/IconCircleLabelList"/>
    <dgm:cxn modelId="{F16D4A4F-EE03-428B-A938-7027AC446492}" type="presOf" srcId="{86C4A940-1FFB-4FA2-BEB0-68B1CBFA36E4}" destId="{FE32F8B4-7414-4D48-8359-B60B2AE60DC2}" srcOrd="0" destOrd="0" presId="urn:microsoft.com/office/officeart/2018/5/layout/IconCircleLabelList"/>
    <dgm:cxn modelId="{D5B02D54-99A8-4E95-BD47-0701B2015ABC}" srcId="{08337DFA-5D07-463D-978B-3E8CC0614AF1}" destId="{27A27F81-D793-4449-8F06-A3B9E14F13DE}" srcOrd="0" destOrd="0" parTransId="{7B73BDE9-76A0-4AED-B2C3-7BCDF0FEF6C0}" sibTransId="{FAD4F799-B8B6-4E10-A42D-B1BA0D557263}"/>
    <dgm:cxn modelId="{A4A2A05A-4AAE-442B-9C2F-37E1FA77E4BE}" srcId="{08337DFA-5D07-463D-978B-3E8CC0614AF1}" destId="{D1438CEF-5CFB-4A63-A220-DC39CEDD727E}" srcOrd="2" destOrd="0" parTransId="{A1900196-DDD9-41BE-B7A5-D7D6B6938905}" sibTransId="{C19768B0-53DE-407A-B0F7-AE16AA621617}"/>
    <dgm:cxn modelId="{F555E88D-E2CA-405F-8D56-5198AD53367D}" type="presOf" srcId="{08337DFA-5D07-463D-978B-3E8CC0614AF1}" destId="{AF2D2B4A-2A82-4EAF-86F7-E1418536B7B5}" srcOrd="0" destOrd="0" presId="urn:microsoft.com/office/officeart/2018/5/layout/IconCircleLabelList"/>
    <dgm:cxn modelId="{12C09491-20A1-4FAB-A370-D673BA273CB0}" srcId="{08337DFA-5D07-463D-978B-3E8CC0614AF1}" destId="{86C4A940-1FFB-4FA2-BEB0-68B1CBFA36E4}" srcOrd="1" destOrd="0" parTransId="{434FC61F-BD2F-4C2A-87FD-8F23DC923B09}" sibTransId="{4BAB1107-E14A-4425-BBF0-25A5B891C204}"/>
    <dgm:cxn modelId="{416932FB-A0FF-4A3A-AADC-C3A15904B994}" type="presOf" srcId="{27A27F81-D793-4449-8F06-A3B9E14F13DE}" destId="{EA3A246E-7B13-4E34-ABD8-E577532842D0}" srcOrd="0" destOrd="0" presId="urn:microsoft.com/office/officeart/2018/5/layout/IconCircleLabelList"/>
    <dgm:cxn modelId="{57EC03AD-C1F7-400F-8193-70B7A9F9C661}" type="presParOf" srcId="{AF2D2B4A-2A82-4EAF-86F7-E1418536B7B5}" destId="{3BBF3F08-183F-44CD-B220-ABC0AE4908AC}" srcOrd="0" destOrd="0" presId="urn:microsoft.com/office/officeart/2018/5/layout/IconCircleLabelList"/>
    <dgm:cxn modelId="{D555030F-E50B-4923-87D3-7993AAEE50BE}" type="presParOf" srcId="{3BBF3F08-183F-44CD-B220-ABC0AE4908AC}" destId="{2FE6AEDC-723A-4F39-9F71-AECBB590E003}" srcOrd="0" destOrd="0" presId="urn:microsoft.com/office/officeart/2018/5/layout/IconCircleLabelList"/>
    <dgm:cxn modelId="{011A3D91-DDB0-4AB2-9873-DFF385995A61}" type="presParOf" srcId="{3BBF3F08-183F-44CD-B220-ABC0AE4908AC}" destId="{2D8AD09B-84CB-44E9-AB8B-F15C803487BF}" srcOrd="1" destOrd="0" presId="urn:microsoft.com/office/officeart/2018/5/layout/IconCircleLabelList"/>
    <dgm:cxn modelId="{640C553C-B22A-4070-A9DA-327A40FECBF7}" type="presParOf" srcId="{3BBF3F08-183F-44CD-B220-ABC0AE4908AC}" destId="{8BB55086-7D46-4802-B8AE-BE2F9FB83016}" srcOrd="2" destOrd="0" presId="urn:microsoft.com/office/officeart/2018/5/layout/IconCircleLabelList"/>
    <dgm:cxn modelId="{6CA459BD-C778-4826-9AAE-76A3B73F9BB4}" type="presParOf" srcId="{3BBF3F08-183F-44CD-B220-ABC0AE4908AC}" destId="{EA3A246E-7B13-4E34-ABD8-E577532842D0}" srcOrd="3" destOrd="0" presId="urn:microsoft.com/office/officeart/2018/5/layout/IconCircleLabelList"/>
    <dgm:cxn modelId="{96C87E5D-7703-408F-851E-86A6C946EAF3}" type="presParOf" srcId="{AF2D2B4A-2A82-4EAF-86F7-E1418536B7B5}" destId="{831334C9-56FB-4A81-9E5E-25F7606A6CFE}" srcOrd="1" destOrd="0" presId="urn:microsoft.com/office/officeart/2018/5/layout/IconCircleLabelList"/>
    <dgm:cxn modelId="{031A003B-C67B-43F7-8318-8FB539AFBAAC}" type="presParOf" srcId="{AF2D2B4A-2A82-4EAF-86F7-E1418536B7B5}" destId="{90AE10C4-8783-4C3A-B6C4-ACBF4177DF09}" srcOrd="2" destOrd="0" presId="urn:microsoft.com/office/officeart/2018/5/layout/IconCircleLabelList"/>
    <dgm:cxn modelId="{B9BA50D9-40EE-49FC-A8A5-7583A8CB822C}" type="presParOf" srcId="{90AE10C4-8783-4C3A-B6C4-ACBF4177DF09}" destId="{251D0A0A-B154-4B9A-B8AA-02C9F73CDECF}" srcOrd="0" destOrd="0" presId="urn:microsoft.com/office/officeart/2018/5/layout/IconCircleLabelList"/>
    <dgm:cxn modelId="{2557DEE4-E5AC-4F7F-BFEF-A1B48CE52C7E}" type="presParOf" srcId="{90AE10C4-8783-4C3A-B6C4-ACBF4177DF09}" destId="{C8C144A5-2C8E-411F-91B9-2776FFB99994}" srcOrd="1" destOrd="0" presId="urn:microsoft.com/office/officeart/2018/5/layout/IconCircleLabelList"/>
    <dgm:cxn modelId="{19D634A4-2AFD-4495-9CAD-47C1D68A4484}" type="presParOf" srcId="{90AE10C4-8783-4C3A-B6C4-ACBF4177DF09}" destId="{2C477255-4EDE-404F-9693-5982337A63DF}" srcOrd="2" destOrd="0" presId="urn:microsoft.com/office/officeart/2018/5/layout/IconCircleLabelList"/>
    <dgm:cxn modelId="{C09C631D-4439-43FE-877A-5C50D7879830}" type="presParOf" srcId="{90AE10C4-8783-4C3A-B6C4-ACBF4177DF09}" destId="{FE32F8B4-7414-4D48-8359-B60B2AE60DC2}" srcOrd="3" destOrd="0" presId="urn:microsoft.com/office/officeart/2018/5/layout/IconCircleLabelList"/>
    <dgm:cxn modelId="{6003DE7B-A362-4BF9-983A-3A3845C19756}" type="presParOf" srcId="{AF2D2B4A-2A82-4EAF-86F7-E1418536B7B5}" destId="{EDE3EF05-DB38-4867-9E1D-7366145769AF}" srcOrd="3" destOrd="0" presId="urn:microsoft.com/office/officeart/2018/5/layout/IconCircleLabelList"/>
    <dgm:cxn modelId="{1F6BD0B0-9BA0-498B-ADD3-EA0FEE7F3554}" type="presParOf" srcId="{AF2D2B4A-2A82-4EAF-86F7-E1418536B7B5}" destId="{1ABE2A36-5CC9-4BCE-B022-AE016667DB4E}" srcOrd="4" destOrd="0" presId="urn:microsoft.com/office/officeart/2018/5/layout/IconCircleLabelList"/>
    <dgm:cxn modelId="{72DCDD36-3922-4332-BBF6-90FF69C698AB}" type="presParOf" srcId="{1ABE2A36-5CC9-4BCE-B022-AE016667DB4E}" destId="{118BC7CA-8C24-4D93-89FC-9CC6AD5278EC}" srcOrd="0" destOrd="0" presId="urn:microsoft.com/office/officeart/2018/5/layout/IconCircleLabelList"/>
    <dgm:cxn modelId="{0A048C6E-4483-4B2E-8C1F-759F296EFE44}" type="presParOf" srcId="{1ABE2A36-5CC9-4BCE-B022-AE016667DB4E}" destId="{C6E2CC05-F281-4011-A0C3-AC475A49941D}" srcOrd="1" destOrd="0" presId="urn:microsoft.com/office/officeart/2018/5/layout/IconCircleLabelList"/>
    <dgm:cxn modelId="{C4F4B7A7-BF62-45A3-9273-C12E867A97D4}" type="presParOf" srcId="{1ABE2A36-5CC9-4BCE-B022-AE016667DB4E}" destId="{FDED8DE7-9A6E-443F-AA17-4586B31B08DB}" srcOrd="2" destOrd="0" presId="urn:microsoft.com/office/officeart/2018/5/layout/IconCircleLabelList"/>
    <dgm:cxn modelId="{5FCC3F76-F4A1-46F5-9DFD-2B0D637876EA}" type="presParOf" srcId="{1ABE2A36-5CC9-4BCE-B022-AE016667DB4E}" destId="{AEE68936-2372-41A4-A282-DA8C7FBF60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BE08A-2A11-44F6-824A-8C1A4725D665}">
      <dsp:nvSpPr>
        <dsp:cNvPr id="0" name=""/>
        <dsp:cNvSpPr/>
      </dsp:nvSpPr>
      <dsp:spPr>
        <a:xfrm>
          <a:off x="0" y="56412"/>
          <a:ext cx="6085090" cy="14864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VPN required for site-to-site connectivity, resource sharing, secure communication. </a:t>
          </a:r>
          <a:endParaRPr lang="en-US" sz="2200" kern="1200"/>
        </a:p>
      </dsp:txBody>
      <dsp:txXfrm>
        <a:off x="72564" y="128976"/>
        <a:ext cx="5939962" cy="1341357"/>
      </dsp:txXfrm>
    </dsp:sp>
    <dsp:sp modelId="{2F36BDA1-7BF0-4B69-B1E0-120EE141D2FE}">
      <dsp:nvSpPr>
        <dsp:cNvPr id="0" name=""/>
        <dsp:cNvSpPr/>
      </dsp:nvSpPr>
      <dsp:spPr>
        <a:xfrm>
          <a:off x="0" y="1606257"/>
          <a:ext cx="6085090" cy="14864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Load Balancing (Proxy Server): Load balancer is an effective solution to balance the load between two sites, it can work as proxy server as well to hide the direct request of main server.  </a:t>
          </a:r>
          <a:endParaRPr lang="en-US" sz="2200" kern="1200" dirty="0"/>
        </a:p>
      </dsp:txBody>
      <dsp:txXfrm>
        <a:off x="72564" y="1678821"/>
        <a:ext cx="5939962" cy="1341357"/>
      </dsp:txXfrm>
    </dsp:sp>
    <dsp:sp modelId="{0802FE66-1E8B-4D11-8504-26D7A9EB2009}">
      <dsp:nvSpPr>
        <dsp:cNvPr id="0" name=""/>
        <dsp:cNvSpPr/>
      </dsp:nvSpPr>
      <dsp:spPr>
        <a:xfrm>
          <a:off x="0" y="3156102"/>
          <a:ext cx="6085090" cy="14864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Failover Clustering: Details on regular testing of failover mechanisms and disaster recovery plans would ensure operational reliability.</a:t>
          </a:r>
          <a:endParaRPr lang="en-US" sz="2200" kern="1200" dirty="0"/>
        </a:p>
      </dsp:txBody>
      <dsp:txXfrm>
        <a:off x="72564" y="3228666"/>
        <a:ext cx="5939962" cy="1341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DEA8-E3CE-4050-BE83-626979CE3939}">
      <dsp:nvSpPr>
        <dsp:cNvPr id="0" name=""/>
        <dsp:cNvSpPr/>
      </dsp:nvSpPr>
      <dsp:spPr>
        <a:xfrm>
          <a:off x="916421" y="504824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16986-DF69-4A85-9D61-2CF1F1C10AB8}">
      <dsp:nvSpPr>
        <dsp:cNvPr id="0" name=""/>
        <dsp:cNvSpPr/>
      </dsp:nvSpPr>
      <dsp:spPr>
        <a:xfrm>
          <a:off x="153146" y="2160902"/>
          <a:ext cx="2775546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tried to configure all tools with a single container, but we failed to do so as we have different databases for each tool resulted in database conflict. </a:t>
          </a:r>
          <a:endParaRPr lang="en-US" sz="15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53146" y="2160902"/>
        <a:ext cx="2775546" cy="1057500"/>
      </dsp:txXfrm>
    </dsp:sp>
    <dsp:sp modelId="{65165FF5-51B2-4473-80D4-20419B864CB9}">
      <dsp:nvSpPr>
        <dsp:cNvPr id="0" name=""/>
        <dsp:cNvSpPr/>
      </dsp:nvSpPr>
      <dsp:spPr>
        <a:xfrm>
          <a:off x="4177689" y="504824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3CCF8-9799-4F11-ADB4-906631494952}">
      <dsp:nvSpPr>
        <dsp:cNvPr id="0" name=""/>
        <dsp:cNvSpPr/>
      </dsp:nvSpPr>
      <dsp:spPr>
        <a:xfrm>
          <a:off x="3414414" y="2160902"/>
          <a:ext cx="2775546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 have configured Zammad with two docker containers but fail to synchronize the data.  </a:t>
          </a:r>
          <a:endParaRPr lang="en-US" sz="15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14414" y="2160902"/>
        <a:ext cx="2775546" cy="1057500"/>
      </dsp:txXfrm>
    </dsp:sp>
    <dsp:sp modelId="{4774A22D-8AF9-4C21-A9C4-D332D3B57077}">
      <dsp:nvSpPr>
        <dsp:cNvPr id="0" name=""/>
        <dsp:cNvSpPr/>
      </dsp:nvSpPr>
      <dsp:spPr>
        <a:xfrm>
          <a:off x="7438957" y="504824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8303-AC08-4E0D-B308-4EAED66B2749}">
      <dsp:nvSpPr>
        <dsp:cNvPr id="0" name=""/>
        <dsp:cNvSpPr/>
      </dsp:nvSpPr>
      <dsp:spPr>
        <a:xfrm>
          <a:off x="6675681" y="2160902"/>
          <a:ext cx="2775546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 Zabbix monitoring tool we have configured the communication media Gmail using SMTP configuration but the Gmail service delay to send the mail.</a:t>
          </a:r>
          <a:endParaRPr lang="en-US" sz="15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75681" y="2160902"/>
        <a:ext cx="2775546" cy="105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AEDC-723A-4F39-9F71-AECBB590E003}">
      <dsp:nvSpPr>
        <dsp:cNvPr id="0" name=""/>
        <dsp:cNvSpPr/>
      </dsp:nvSpPr>
      <dsp:spPr>
        <a:xfrm>
          <a:off x="639687" y="376613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AD09B-84CB-44E9-AB8B-F15C803487BF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246E-7B13-4E34-ABD8-E577532842D0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/>
            <a:t>Deployment of all tools using single Docker container.</a:t>
          </a:r>
          <a:endParaRPr lang="en-US" sz="1800" kern="1200"/>
        </a:p>
      </dsp:txBody>
      <dsp:txXfrm>
        <a:off x="91250" y="2626613"/>
        <a:ext cx="2812500" cy="720000"/>
      </dsp:txXfrm>
    </dsp:sp>
    <dsp:sp modelId="{251D0A0A-B154-4B9A-B8AA-02C9F73CDECF}">
      <dsp:nvSpPr>
        <dsp:cNvPr id="0" name=""/>
        <dsp:cNvSpPr/>
      </dsp:nvSpPr>
      <dsp:spPr>
        <a:xfrm>
          <a:off x="3944375" y="376613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144A5-2C8E-411F-91B9-2776FFB99994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2F8B4-7414-4D48-8359-B60B2AE60DC2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/>
            <a:t>Synchronize data between two sites via docker.</a:t>
          </a:r>
          <a:endParaRPr lang="en-US" sz="1800" kern="1200"/>
        </a:p>
      </dsp:txBody>
      <dsp:txXfrm>
        <a:off x="3395937" y="2626613"/>
        <a:ext cx="2812500" cy="720000"/>
      </dsp:txXfrm>
    </dsp:sp>
    <dsp:sp modelId="{118BC7CA-8C24-4D93-89FC-9CC6AD5278EC}">
      <dsp:nvSpPr>
        <dsp:cNvPr id="0" name=""/>
        <dsp:cNvSpPr/>
      </dsp:nvSpPr>
      <dsp:spPr>
        <a:xfrm>
          <a:off x="7249062" y="376613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2CC05-F281-4011-A0C3-AC475A49941D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68936-2372-41A4-A282-DA8C7FBF60F5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/>
            <a:t>Configure SQL server to gather real time data from tools.</a:t>
          </a:r>
          <a:endParaRPr lang="en-US" sz="1800" kern="1200"/>
        </a:p>
      </dsp:txBody>
      <dsp:txXfrm>
        <a:off x="6700625" y="2626613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2024-12-03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1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2024-12-03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5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2024-12-03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2024-12-03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2024-12-03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7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2024-12-03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2024-12-03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1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2024-12-03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2024-12-03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2024-12-03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99CE6B-5DE6-4A2D-B72E-5E8969F9F56F}" type="datetime1">
              <a:rPr lang="en-US" smtClean="0"/>
              <a:t>2024-12-03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2024-12-03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814B6BC1-34CE-F084-78C5-8DDCB288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-44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7908E-4971-3A04-0190-ECC5203EC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FFFFFE"/>
                </a:solidFill>
                <a:latin typeface="Abadi" panose="020B0604020104020204" pitchFamily="34" charset="0"/>
                <a:ea typeface="Roboto Mono SemiBold"/>
                <a:cs typeface="Aharoni" panose="02010803020104030203" pitchFamily="2" charset="-79"/>
                <a:sym typeface="Roboto Mono SemiBold"/>
              </a:rPr>
              <a:t>Deployment of Web Hosting Infrastructure and Centralized Management</a:t>
            </a:r>
            <a:endParaRPr lang="en-CA" sz="2800" dirty="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4D73C-237F-99D0-DE55-1A93EACC0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E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NTWK8216 - SECTION 2 – CAPSTONE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E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Prof. DREW HALLMAN</a:t>
            </a:r>
          </a:p>
          <a:p>
            <a:pPr algn="r">
              <a:lnSpc>
                <a:spcPct val="110000"/>
              </a:lnSpc>
            </a:pPr>
            <a:endParaRPr lang="en-CA" sz="15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4EDD-E4FB-C930-86A0-39B8040B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" dirty="0"/>
              <a:t>Zabbix Monitoring Tool cont..</a:t>
            </a:r>
            <a:endParaRPr lang="en-CA" dirty="0"/>
          </a:p>
        </p:txBody>
      </p:sp>
      <p:pic>
        <p:nvPicPr>
          <p:cNvPr id="5" name="Picture 4" descr="A red and white background with white text&#10;&#10;Description automatically generated">
            <a:extLst>
              <a:ext uri="{FF2B5EF4-FFF2-40B4-BE49-F238E27FC236}">
                <a16:creationId xmlns:a16="http://schemas.microsoft.com/office/drawing/2014/main" id="{D1395301-C031-0C5A-FB67-CE117116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09" y="2760840"/>
            <a:ext cx="3500715" cy="196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E392-4AA0-1C6F-79A6-0D29DBD9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570" y="2015734"/>
            <a:ext cx="6663352" cy="3450613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10000"/>
              </a:lnSpc>
              <a:buNone/>
            </a:pP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Zabbix?</a:t>
            </a:r>
            <a:endParaRPr lang="en-CA" sz="1300" b="1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10000"/>
              </a:lnSpc>
              <a:buNone/>
            </a:pP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Zabbix,</a:t>
            </a:r>
          </a:p>
          <a:p>
            <a:pPr marL="342900" marR="0" lvl="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Agent and Without Agent Monitoring</a:t>
            </a:r>
            <a:endParaRPr lang="en-US" sz="1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Analysis: CPU usage, memory consumption, disk usage, network traffic, and application-specific performance.</a:t>
            </a:r>
            <a:endParaRPr lang="en-US" sz="1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and Centralized Monitoring:</a:t>
            </a:r>
            <a:r>
              <a:rPr lang="en-US" sz="13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geographically distant environments with proxies, ensuring scalability for large scale systems.</a:t>
            </a:r>
          </a:p>
          <a:p>
            <a:pPr marL="342900" marR="0" lvl="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Media: </a:t>
            </a:r>
            <a:r>
              <a:rPr lang="en-US" sz="13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 sends real-time alerts and notifications by email, SMS, or integration with third-party tools like Zammad, rocket chat, office 365, telegram and more.</a:t>
            </a:r>
            <a:endParaRPr lang="en-US" sz="1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Dashboard: Offers flexibility and add specific wizard such as clock, graphs, host and more.</a:t>
            </a:r>
            <a:endParaRPr lang="en-US" sz="1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CA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BFF6-03F7-64BE-CA15-78C68093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Zammad Ticketing Tool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9CE3-7558-ACBF-BE97-20FC775D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2015734"/>
            <a:ext cx="7458520" cy="3450613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With Docker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Zammad is hosted in a Docker container, which guarantees mobility and economical use of resources.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LDAP Integration: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 with LDAP to enable smooth user administration and centralized authentication.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Ticketing: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creation, monitoring, and administration of customer support tickets, Zammad offers a single platform: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 </a:t>
            </a:r>
          </a:p>
          <a:p>
            <a:pPr marL="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dashboard facilitates simple navigation and prompt support request handling.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Resource Utilization:</a:t>
            </a:r>
          </a:p>
          <a:p>
            <a:pPr marL="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guarantees great performance, scalability, and lightweight deployment</a:t>
            </a:r>
          </a:p>
          <a:p>
            <a:pPr>
              <a:lnSpc>
                <a:spcPct val="110000"/>
              </a:lnSpc>
            </a:pPr>
            <a:endParaRPr lang="en-CA" sz="1400" b="1" dirty="0"/>
          </a:p>
        </p:txBody>
      </p:sp>
      <p:pic>
        <p:nvPicPr>
          <p:cNvPr id="8" name="Picture 7" descr="A logo with a bird&#10;&#10;Description automatically generated">
            <a:extLst>
              <a:ext uri="{FF2B5EF4-FFF2-40B4-BE49-F238E27FC236}">
                <a16:creationId xmlns:a16="http://schemas.microsoft.com/office/drawing/2014/main" id="{927EBF66-EC38-6006-8F00-630CDC8E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866443-2F0E-F905-0110-DAD3859B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Confluence Collaboration Tool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049CC249-8504-152B-D140-244A19EA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9" y="2600084"/>
            <a:ext cx="4074836" cy="22819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F57F-F096-4B73-056B-3F3C04AB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6531717" cy="3450613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Collaboration: </a:t>
            </a:r>
          </a:p>
          <a:p>
            <a:pPr>
              <a:lnSpc>
                <a:spcPct val="110000"/>
              </a:lnSpc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Serves a central location for arranging and exchanging project expertise and documents.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use of LDAP for user administration and centralized authentication.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Teamwork: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it possible for team members to collaborate in real time and update documents at the same time.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Spaces: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Designated areas for resources management and documentation unique to a project.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Productivity: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UI with tools to increase productivity, such as task tracking, templates, and search.</a:t>
            </a:r>
          </a:p>
          <a:p>
            <a:pPr>
              <a:lnSpc>
                <a:spcPct val="110000"/>
              </a:lnSpc>
            </a:pPr>
            <a:endParaRPr lang="en-CA" sz="13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096E-8576-94B6-B71C-CF196DE2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 Server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7956-C55A-5C47-E037-73C7C7EF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exchange server 2019 is a robust mail and calendaring server developed by Microsoft.</a:t>
            </a:r>
          </a:p>
          <a:p>
            <a:pPr>
              <a:lnSpc>
                <a:spcPct val="110000"/>
              </a:lnSpc>
            </a:pPr>
            <a:r>
              <a:rPr lang="en-CA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for enterprise-level messaging collaboration, and productivity.</a:t>
            </a:r>
          </a:p>
          <a:p>
            <a:pPr>
              <a:lnSpc>
                <a:spcPct val="110000"/>
              </a:lnSpc>
            </a:pPr>
            <a:r>
              <a:rPr lang="en-CA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email management for all users in the organization.</a:t>
            </a:r>
          </a:p>
          <a:p>
            <a:pPr>
              <a:lnSpc>
                <a:spcPct val="110000"/>
              </a:lnSpc>
            </a:pPr>
            <a:r>
              <a:rPr lang="en-CA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collaboration through shared calendars, contacts, and tasks.</a:t>
            </a:r>
          </a:p>
        </p:txBody>
      </p:sp>
      <p:pic>
        <p:nvPicPr>
          <p:cNvPr id="5" name="Picture 4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358CFFA0-5ECA-0F0E-50AC-2C73FC79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9935"/>
            <a:ext cx="4960443" cy="2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6D81-78C7-51B0-07DB-1A5329F4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HeadWind MDM Tool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C92C-2D45-7717-2AFA-72151F61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7332930" cy="3450613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Device Management: </a:t>
            </a:r>
          </a:p>
          <a:p>
            <a:pPr marL="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for easy management and observation of the project’s mobile devices.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Project Tools: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site that makes it easier to access programs like Zabbix, Zammad, and others.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Deployment: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Enforce device setting and permissions to guarantee adherence to security regulations.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Deployment via QR Codes: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device setup with automatic configuration utilizing distinct QR codes.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Configurations and Support BYOD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Project-specific policies and app deployments guarantee seamless operations.</a:t>
            </a:r>
          </a:p>
          <a:p>
            <a:pPr>
              <a:lnSpc>
                <a:spcPct val="110000"/>
              </a:lnSpc>
            </a:pPr>
            <a:endParaRPr lang="en-CA" sz="1400" b="1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2DF89D9-D999-5BA2-93EF-C0A4A1AF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62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F0B536B-4293-4CE5-7E47-41B76B7A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A697F-9989-2E1C-94B2-313C2E8C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Security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CC3C-7063-1DD7-966B-38DD0E09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vSAN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(Virtual Storage Area Network): vSAN is essential for disaster Recovery and backup. Which is physically located on Main Domain Controller (Capstone-DC) 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GPO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(Group Policy Object ): GPO enhance the security and applied on Domain or OU level.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applied GPO: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complexity (Domain Level)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Web Page of Company Website (Domain Level)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 LAN properties access for Users (Accounting, HR, Sales)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Instagram for Accounting Computers. (Computer policy) 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CA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3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4408-1AE8-9263-5398-1060AFD8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Advantages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8BF2-1272-2697-3EAD-9DCC6BDD79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Performance 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 with specific Configuration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Range DHCP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High-performance 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connections between both sites and resource Utilization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Allowing Multiple applications to run on single 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95A7-8DED-EC20-938A-BEF4AC1C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282814"/>
            <a:ext cx="4645152" cy="3441520"/>
          </a:xfrm>
        </p:spPr>
        <p:txBody>
          <a:bodyPr>
            <a:normAutofit fontScale="70000" lnSpcReduction="20000"/>
          </a:bodyPr>
          <a:lstStyle/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Active Directory (User Authentication)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</a:t>
            </a: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policies</a:t>
            </a:r>
          </a:p>
          <a:p>
            <a:pPr marL="171450" marR="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Backup and Recovery by Storage Area Network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Roboto"/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03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820FD-D747-5B3C-CA2F-479FDF69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CA" sz="3000" dirty="0"/>
              <a:t>Disadvantages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33F2-FC72-6BC9-D5C1-A27E662A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10000"/>
              </a:lnSpc>
              <a:spcAft>
                <a:spcPts val="800"/>
              </a:spcAft>
              <a:buNone/>
            </a:pPr>
            <a:endParaRPr lang="en-CA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>
              <a:lnSpc>
                <a:spcPct val="11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17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Geographical Troubleshooting Issues</a:t>
            </a:r>
          </a:p>
          <a:p>
            <a:pPr marL="171450" marR="0" indent="-171450">
              <a:lnSpc>
                <a:spcPct val="11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17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 in Data Synchronization</a:t>
            </a:r>
          </a:p>
          <a:p>
            <a:pPr marL="285750" marR="0" indent="-285750">
              <a:lnSpc>
                <a:spcPct val="11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17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 strong financial support to manage maintenance and Skilled Workers.</a:t>
            </a:r>
          </a:p>
          <a:p>
            <a:pPr marR="0">
              <a:lnSpc>
                <a:spcPct val="11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Point of </a:t>
            </a:r>
            <a:r>
              <a:rPr lang="en-CA" sz="17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lang="en-CA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>
              <a:lnSpc>
                <a:spcPct val="11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CA" sz="1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2647B10-E03B-D067-CC70-234592A6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1661A-1C76-27AF-A55A-74278E5D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dirty="0"/>
              <a:t>Area of improvements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13F73CF-CFB0-1583-B036-BF2AC9653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20763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6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FAF7-FE78-2054-1476-9E662C2D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1D8E62-2B74-5067-3167-784C419D0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82807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32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E989-4A59-3DC0-FDDB-1A43D28D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3" y="847750"/>
            <a:ext cx="5486400" cy="14235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Group 1</a:t>
            </a:r>
            <a:br>
              <a:rPr lang="en-CA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</a:br>
            <a:r>
              <a:rPr lang="en-CA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Group Members:</a:t>
            </a:r>
            <a:br>
              <a:rPr lang="en-CA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</a:br>
            <a:endParaRPr lang="en-CA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6666-E9A7-A2B0-8D81-86CAA64A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40" y="1976284"/>
            <a:ext cx="5486400" cy="352170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  <a:t>Aagam Shah (8934450)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  <a:t>Pragnesh Chaudhry (8937680)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  <a:t>Rishi Patel (8940502)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solidFill>
                  <a:srgbClr val="002060"/>
                </a:solidFill>
                <a:latin typeface="Abadi" panose="020B0604020104020204" pitchFamily="34" charset="0"/>
              </a:rPr>
              <a:t>Taranjit</a:t>
            </a:r>
            <a: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  <a:t> Chani (8861991)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  <a:t>Urvish Sanghani (8947081)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  <a:t>Yug Patel (8938573)</a:t>
            </a:r>
          </a:p>
          <a:p>
            <a:pPr marL="0" indent="0">
              <a:buNone/>
            </a:pPr>
            <a:br>
              <a:rPr lang="en-CA" dirty="0">
                <a:solidFill>
                  <a:srgbClr val="002060"/>
                </a:solidFill>
                <a:latin typeface="Abadi" panose="020B0604020104020204" pitchFamily="34" charset="0"/>
              </a:rPr>
            </a:br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5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8DE-8DD6-8416-2397-C62661BC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Future Upgradation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F09F51-3A70-2B45-BEF6-122BDC3A6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24837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72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red circular object with a dome&#10;&#10;Description automatically generated">
            <a:extLst>
              <a:ext uri="{FF2B5EF4-FFF2-40B4-BE49-F238E27FC236}">
                <a16:creationId xmlns:a16="http://schemas.microsoft.com/office/drawing/2014/main" id="{FF75C257-CD1E-44F4-4592-CB331873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3740-D4ED-707D-8548-3C8335C8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DDCB-8BB7-3BB4-6C35-4B70A2C8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>
              <a:buClr>
                <a:srgbClr val="8FFEE6"/>
              </a:buClr>
            </a:pPr>
            <a:r>
              <a:rPr lang="en-C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infrastructure provide by NextGen in Singapore and Los Angles is effective, safe, and scalable. To cut expenses and improve corporation, it makes use of virtualization, open-source technologies, and dependable communication. It guarantees operational success and worldwide competitiveness in spite of early difficulties.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3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5DC3EAF9-72B3-4C8A-B136-36D5FEA2F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EE4A92-D979-45B8-98F8-1AED89DF5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6A849-225F-8B6E-6E34-72F989A0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10" y="1606946"/>
            <a:ext cx="5596406" cy="315274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4C2E529-DF0A-4EAD-BAEC-8F2E222A9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29A7DB0-0CB3-4394-A827-586E0CC21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28F85-E278-6721-82AB-E9CBB67F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CA" sz="3000" dirty="0"/>
              <a:t>Project 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8827-70F6-17AF-5A9A-DCFD49C4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NextGen is building a reliable IT setup for its new offices in Los Angeles and Singapore, the plan includes providing the right computers for staff and front-end support, along with high-performance servers to ensure smooth and scalable operations. Both offices will be connected through a well-structured IP network for seamless communication. This setup will support NextGen’s growth by ensuring efficiency, security, and reliable operations.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03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30A9583B-FB2F-CF89-4677-15CF84BC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E5DFE-1524-D9D9-1119-9003231C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dirty="0"/>
              <a:t>topics will be covered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F644-4B1A-1B11-D945-2BEB3976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fontScale="92500" lnSpcReduction="20000"/>
          </a:bodyPr>
          <a:lstStyle/>
          <a:p>
            <a:pPr lvl="1"/>
            <a:r>
              <a:rPr lang="en-CA" dirty="0"/>
              <a:t>Project Introduction</a:t>
            </a:r>
          </a:p>
          <a:p>
            <a:pPr lvl="1"/>
            <a:r>
              <a:rPr lang="en-CA" dirty="0"/>
              <a:t>Diagram</a:t>
            </a:r>
          </a:p>
          <a:p>
            <a:pPr lvl="1"/>
            <a:r>
              <a:rPr lang="en-CA" dirty="0"/>
              <a:t>OU Structure </a:t>
            </a:r>
          </a:p>
          <a:p>
            <a:pPr lvl="1"/>
            <a:r>
              <a:rPr lang="en-CA" dirty="0"/>
              <a:t>Website (NextGen)</a:t>
            </a:r>
          </a:p>
          <a:p>
            <a:pPr lvl="1"/>
            <a:r>
              <a:rPr lang="en-CA" dirty="0"/>
              <a:t>Zabbix Monitoring Tool</a:t>
            </a:r>
          </a:p>
          <a:p>
            <a:pPr lvl="1"/>
            <a:r>
              <a:rPr lang="en-CA" dirty="0"/>
              <a:t>Zammad Ticketing Tool</a:t>
            </a:r>
          </a:p>
          <a:p>
            <a:pPr lvl="1"/>
            <a:r>
              <a:rPr lang="en-CA" dirty="0"/>
              <a:t>Confluence Collaboration Tool</a:t>
            </a:r>
          </a:p>
          <a:p>
            <a:pPr lvl="1"/>
            <a:r>
              <a:rPr lang="en-CA" dirty="0"/>
              <a:t>Exchange Server 2019</a:t>
            </a:r>
          </a:p>
          <a:p>
            <a:pPr lvl="1"/>
            <a:r>
              <a:rPr lang="en-CA" dirty="0"/>
              <a:t>HeadWind MDM Solution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Advantages &amp; Disadvantages</a:t>
            </a:r>
          </a:p>
          <a:p>
            <a:pPr lvl="1"/>
            <a:r>
              <a:rPr lang="en-CA" dirty="0"/>
              <a:t>Area of Improvements</a:t>
            </a:r>
          </a:p>
          <a:p>
            <a:pPr lvl="1"/>
            <a:r>
              <a:rPr lang="en-CA" dirty="0"/>
              <a:t>Challenges</a:t>
            </a:r>
          </a:p>
          <a:p>
            <a:pPr lvl="1"/>
            <a:r>
              <a:rPr lang="en-CA" dirty="0"/>
              <a:t>Future Planning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8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F2520-C1F6-350A-FFAC-88857215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diagram</a:t>
            </a:r>
          </a:p>
        </p:txBody>
      </p:sp>
      <p:pic>
        <p:nvPicPr>
          <p:cNvPr id="5" name="Content Placeholder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95760B5-A7FE-B43F-277E-EDC2D943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76" y="589936"/>
            <a:ext cx="6988375" cy="5566390"/>
          </a:xfrm>
        </p:spPr>
      </p:pic>
    </p:spTree>
    <p:extLst>
      <p:ext uri="{BB962C8B-B14F-4D97-AF65-F5344CB8AC3E}">
        <p14:creationId xmlns:p14="http://schemas.microsoft.com/office/powerpoint/2010/main" val="16746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281-DAF4-8CF8-2644-99EB3518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66" y="118719"/>
            <a:ext cx="9603275" cy="1049235"/>
          </a:xfrm>
        </p:spPr>
        <p:txBody>
          <a:bodyPr/>
          <a:lstStyle/>
          <a:p>
            <a:pPr algn="ctr"/>
            <a:r>
              <a:rPr lang="en-CA" dirty="0"/>
              <a:t>Ou Structure</a:t>
            </a: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51CCE43-DD1F-0656-6254-3ACE8CB8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7" y="806870"/>
            <a:ext cx="9162317" cy="5803202"/>
          </a:xfrm>
        </p:spPr>
      </p:pic>
    </p:spTree>
    <p:extLst>
      <p:ext uri="{BB962C8B-B14F-4D97-AF65-F5344CB8AC3E}">
        <p14:creationId xmlns:p14="http://schemas.microsoft.com/office/powerpoint/2010/main" val="13246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FF9AD3-F923-4F63-A382-D3F2F3E2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980" r="-1" b="97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2BB05-A035-246A-2A6F-1C43CD51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947300"/>
          </a:xfrm>
        </p:spPr>
        <p:txBody>
          <a:bodyPr anchor="ctr">
            <a:normAutofit fontScale="90000"/>
          </a:bodyPr>
          <a:lstStyle/>
          <a:p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NextGen Website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19DB-61DC-5038-A6D7-1B9FB8CA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662" y="1185633"/>
            <a:ext cx="6818136" cy="4699000"/>
          </a:xfrm>
        </p:spPr>
        <p:txBody>
          <a:bodyPr anchor="ctr">
            <a:no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Environment: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 platform based on a Linux Server that is safe and reliable.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HTTP Server: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for dependable efficient web hosting.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Integration: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containers simplify deployment for consistency and mobility.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And Maintainable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hosted website, Docker guarantees rapid updates and simplifier scaling.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Workflow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reliable, portable, and effective hosting solution is offered by the combination of Apache with Docker.</a:t>
            </a:r>
          </a:p>
          <a:p>
            <a:pPr>
              <a:lnSpc>
                <a:spcPct val="110000"/>
              </a:lnSpc>
            </a:pPr>
            <a:endParaRPr lang="en-CA" sz="1800" dirty="0"/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1C03C6D5-1EA1-86E4-54DE-61DFCE53F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1" y="248477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0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696-EFFC-4B00-B77B-61D6B016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NextGen Website Cont..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F9F4C786-70BC-9E23-FDFD-27116C472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62" y="2277991"/>
            <a:ext cx="2926098" cy="292609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6C496B4-0D42-0487-E635-5557D63B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69" y="2015734"/>
            <a:ext cx="7136285" cy="3450613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 Environment</a:t>
            </a:r>
          </a:p>
          <a:p>
            <a:pPr marL="0" indent="0">
              <a:lnSpc>
                <a:spcPct val="110000"/>
              </a:lnSpc>
              <a:buClr>
                <a:srgbClr val="03D4EF"/>
              </a:buClr>
              <a:buNone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is used to host the website on a Linux server in a Docker container, making deployment and upkeep simple.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Homepage: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and uncomplicated homepage layout with clickable buttons for key tools:</a:t>
            </a:r>
          </a:p>
          <a:p>
            <a:pPr marL="742950" lvl="1" indent="-285750">
              <a:lnSpc>
                <a:spcPct val="110000"/>
              </a:lnSpc>
              <a:buClr>
                <a:srgbClr val="03D4EF"/>
              </a:buClr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Zabbix, Zammad, Confluence, Headwind MDM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Navigation: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tool is clicked, a popup window with:</a:t>
            </a:r>
          </a:p>
          <a:p>
            <a:pPr marL="742950" lvl="1" indent="-285750">
              <a:lnSpc>
                <a:spcPct val="110000"/>
              </a:lnSpc>
              <a:buClr>
                <a:srgbClr val="03D4EF"/>
              </a:buClr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details about the tool.</a:t>
            </a:r>
          </a:p>
          <a:p>
            <a:pPr marL="742950" lvl="1" indent="-285750">
              <a:lnSpc>
                <a:spcPct val="110000"/>
              </a:lnSpc>
              <a:buClr>
                <a:srgbClr val="03D4EF"/>
              </a:buClr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“Visit tool” button that provides instant access to the dashboard of the tool.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Wingdings" panose="05000000000000000000" pitchFamily="2" charset="2"/>
              <a:buChar char="q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User Experience: 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Arial" panose="020B0604020202020204" pitchFamily="34" charset="0"/>
              <a:buChar char="•"/>
            </a:pPr>
            <a:r>
              <a:rPr lang="en-CA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appealing and simple-to-use interface is achieved by combining intuitive design with visual upgrades (from the photos folder.)</a:t>
            </a:r>
          </a:p>
          <a:p>
            <a:pPr marL="285750" indent="-285750">
              <a:lnSpc>
                <a:spcPct val="110000"/>
              </a:lnSpc>
              <a:buClr>
                <a:srgbClr val="03D4EF"/>
              </a:buClr>
              <a:buFont typeface="Wingdings" panose="05000000000000000000" pitchFamily="2" charset="2"/>
              <a:buChar char="q"/>
            </a:pPr>
            <a:endParaRPr lang="en-CA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Clr>
                <a:srgbClr val="03D4EF"/>
              </a:buClr>
            </a:pPr>
            <a:endParaRPr lang="en-CA" sz="1300" b="1" dirty="0"/>
          </a:p>
        </p:txBody>
      </p:sp>
    </p:spTree>
    <p:extLst>
      <p:ext uri="{BB962C8B-B14F-4D97-AF65-F5344CB8AC3E}">
        <p14:creationId xmlns:p14="http://schemas.microsoft.com/office/powerpoint/2010/main" val="13493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E68E-2154-BCE4-AE4D-E77FD9ED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 Monitoring Tool</a:t>
            </a:r>
            <a:b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CA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4756-96B2-4BCA-BA86-31B8D2C4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Zabbix?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 is an open-source enterprise-level monitoring tool that measures and tracks the performance and availability of IT infrastructure, services, applications, and other resources. It offers a single platform for gathering, evaluating and altering system metrics.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Apache web server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MySQL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Zabbix Version 6.4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LDAP for Role Based Access</a:t>
            </a:r>
          </a:p>
          <a:p>
            <a:pPr marL="171450" lvl="0" indent="-171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SMTP Configuration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CA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red and white background with white text&#10;&#10;Description automatically generated">
            <a:extLst>
              <a:ext uri="{FF2B5EF4-FFF2-40B4-BE49-F238E27FC236}">
                <a16:creationId xmlns:a16="http://schemas.microsoft.com/office/drawing/2014/main" id="{F07D3FAF-14F7-A8E9-FC99-9F6EDB92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39" y="2760840"/>
            <a:ext cx="3500715" cy="19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754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</TotalTime>
  <Words>1227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Abadi</vt:lpstr>
      <vt:lpstr>Aharoni</vt:lpstr>
      <vt:lpstr>Aptos</vt:lpstr>
      <vt:lpstr>Arial</vt:lpstr>
      <vt:lpstr>Calibri</vt:lpstr>
      <vt:lpstr>Gill Sans MT</vt:lpstr>
      <vt:lpstr>Roboto</vt:lpstr>
      <vt:lpstr>Roboto Mono SemiBold</vt:lpstr>
      <vt:lpstr>Times New Roman</vt:lpstr>
      <vt:lpstr>Wingdings</vt:lpstr>
      <vt:lpstr>Gallery</vt:lpstr>
      <vt:lpstr>Deployment of Web Hosting Infrastructure and Centralized Management</vt:lpstr>
      <vt:lpstr>Group 1 Group Members: </vt:lpstr>
      <vt:lpstr>Project Introduction</vt:lpstr>
      <vt:lpstr>topics will be covered</vt:lpstr>
      <vt:lpstr>diagram</vt:lpstr>
      <vt:lpstr>Ou Structure</vt:lpstr>
      <vt:lpstr>NextGen Website </vt:lpstr>
      <vt:lpstr>NextGen Website Cont..</vt:lpstr>
      <vt:lpstr>Zabbix Monitoring Tool </vt:lpstr>
      <vt:lpstr>Zabbix Monitoring Tool cont..</vt:lpstr>
      <vt:lpstr>Zammad Ticketing Tool</vt:lpstr>
      <vt:lpstr>Confluence Collaboration Tool</vt:lpstr>
      <vt:lpstr>Exchange Server 2019</vt:lpstr>
      <vt:lpstr>HeadWind MDM Tool</vt:lpstr>
      <vt:lpstr>Security</vt:lpstr>
      <vt:lpstr>Advantages</vt:lpstr>
      <vt:lpstr>Disadvantages</vt:lpstr>
      <vt:lpstr>Area of improvements</vt:lpstr>
      <vt:lpstr>challenges</vt:lpstr>
      <vt:lpstr>Future Upgradation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Web Hosting Infrastructure and Centralized Management</dc:title>
  <dc:creator>Yug Pradipkumar Patel</dc:creator>
  <cp:lastModifiedBy>pragneshkumar chaudhary</cp:lastModifiedBy>
  <cp:revision>26</cp:revision>
  <dcterms:created xsi:type="dcterms:W3CDTF">2024-12-02T22:30:46Z</dcterms:created>
  <dcterms:modified xsi:type="dcterms:W3CDTF">2024-12-03T17:39:29Z</dcterms:modified>
</cp:coreProperties>
</file>