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0" r:id="rId6"/>
    <p:sldId id="319" r:id="rId7"/>
    <p:sldId id="318" r:id="rId8"/>
    <p:sldId id="325" r:id="rId9"/>
    <p:sldId id="315" r:id="rId10"/>
    <p:sldId id="314" r:id="rId11"/>
    <p:sldId id="316" r:id="rId12"/>
    <p:sldId id="312" r:id="rId13"/>
    <p:sldId id="323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estoga.desire2learn.com/d2l/le/content/1254016/viewContent/26471323/View" TargetMode="External"/><Relationship Id="rId2" Type="http://schemas.openxmlformats.org/officeDocument/2006/relationships/hyperlink" Target="https://www.shiftbase.com/glossary/work-life-balanc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2"/>
            <a:ext cx="5185821" cy="93181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Work-Life 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8E9EE-BAA8-F0D0-AD92-4A8098605F7B}"/>
              </a:ext>
            </a:extLst>
          </p:cNvPr>
          <p:cNvSpPr txBox="1"/>
          <p:nvPr/>
        </p:nvSpPr>
        <p:spPr>
          <a:xfrm>
            <a:off x="3354354" y="2336115"/>
            <a:ext cx="477201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Name: </a:t>
            </a:r>
            <a:r>
              <a:rPr lang="en-US" sz="2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Galaxy</a:t>
            </a:r>
          </a:p>
          <a:p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Aagam Shah (8935540)</a:t>
            </a:r>
          </a:p>
          <a:p>
            <a:pPr marL="342900" indent="-342900">
              <a:buAutoNum type="arabicPeriod"/>
            </a:pPr>
            <a:r>
              <a:rPr lang="en-US" sz="2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Pragnesh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Chaudhary (8937680)</a:t>
            </a:r>
          </a:p>
          <a:p>
            <a:pPr marL="342900" indent="-342900"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Rishi Patel (8940502)</a:t>
            </a:r>
          </a:p>
          <a:p>
            <a:pPr marL="342900" indent="-342900">
              <a:buAutoNum type="arabicPeriod"/>
            </a:pPr>
            <a:r>
              <a:rPr lang="en-US" sz="2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Urvish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Sangani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(8947081)</a:t>
            </a:r>
          </a:p>
          <a:p>
            <a:pPr marL="342900" indent="-342900"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Yug Patel (8938573)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CBD263B-858C-E247-B449-12032BCFFFA1}"/>
              </a:ext>
            </a:extLst>
          </p:cNvPr>
          <p:cNvSpPr/>
          <p:nvPr/>
        </p:nvSpPr>
        <p:spPr>
          <a:xfrm>
            <a:off x="9320981" y="3745986"/>
            <a:ext cx="2871019" cy="2982535"/>
          </a:xfrm>
          <a:custGeom>
            <a:avLst/>
            <a:gdLst/>
            <a:ahLst/>
            <a:cxnLst/>
            <a:rect l="l" t="t" r="r" b="b"/>
            <a:pathLst>
              <a:path w="11406864" h="12648741">
                <a:moveTo>
                  <a:pt x="0" y="0"/>
                </a:moveTo>
                <a:lnTo>
                  <a:pt x="11406865" y="0"/>
                </a:lnTo>
                <a:lnTo>
                  <a:pt x="11406865" y="12648740"/>
                </a:lnTo>
                <a:lnTo>
                  <a:pt x="0" y="12648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8580196D-AD02-7DDE-FE7B-CCABB1930E57}"/>
              </a:ext>
            </a:extLst>
          </p:cNvPr>
          <p:cNvSpPr/>
          <p:nvPr/>
        </p:nvSpPr>
        <p:spPr>
          <a:xfrm>
            <a:off x="0" y="4286865"/>
            <a:ext cx="2713703" cy="2591823"/>
          </a:xfrm>
          <a:custGeom>
            <a:avLst/>
            <a:gdLst/>
            <a:ahLst/>
            <a:cxnLst/>
            <a:rect l="l" t="t" r="r" b="b"/>
            <a:pathLst>
              <a:path w="4294383" h="4114800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6748A-55F7-565A-7ACA-8B76C5E3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4184-3BD2-3458-D3D2-75CD152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9" y="425194"/>
            <a:ext cx="9150675" cy="1039813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2E2-2532-11F9-8E3C-75CAF1D115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4232" y="2108722"/>
            <a:ext cx="10855631" cy="4119463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Bonifacio, R. (2024, November 22). Work-Life Balance Definition: A complete guide- </a:t>
            </a:r>
            <a:r>
              <a:rPr lang="en-US" sz="2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shiftbase</a:t>
            </a: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6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Shiftbase</a:t>
            </a: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6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https://www.shiftbase.com/glossary/work-life-balance</a:t>
            </a:r>
            <a:endParaRPr lang="en-US" sz="26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Kau, J., (2024). Module 12: Shaping Culture &amp; Values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https://conestoga.desire2learn.com/d2l/le/content/1254016/viewContent/26471323/View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6DBB-E505-27DA-9882-3910DE2B59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75" y="1037752"/>
            <a:ext cx="5627196" cy="182119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A661375-86F5-4C2D-659F-5C3F9E9077F8}"/>
              </a:ext>
            </a:extLst>
          </p:cNvPr>
          <p:cNvSpPr/>
          <p:nvPr/>
        </p:nvSpPr>
        <p:spPr>
          <a:xfrm>
            <a:off x="988327" y="3003342"/>
            <a:ext cx="5107673" cy="3854658"/>
          </a:xfrm>
          <a:custGeom>
            <a:avLst/>
            <a:gdLst/>
            <a:ahLst/>
            <a:cxnLst/>
            <a:rect l="l" t="t" r="r" b="b"/>
            <a:pathLst>
              <a:path w="10257487" h="9399589">
                <a:moveTo>
                  <a:pt x="0" y="0"/>
                </a:moveTo>
                <a:lnTo>
                  <a:pt x="10257487" y="0"/>
                </a:lnTo>
                <a:lnTo>
                  <a:pt x="10257487" y="9399589"/>
                </a:lnTo>
                <a:lnTo>
                  <a:pt x="0" y="9399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78" y="787746"/>
            <a:ext cx="9201611" cy="19739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first and make your life worth, rather than just staying on work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CC66E055-1E7B-10B3-9040-4658577B5014}"/>
              </a:ext>
            </a:extLst>
          </p:cNvPr>
          <p:cNvSpPr/>
          <p:nvPr/>
        </p:nvSpPr>
        <p:spPr>
          <a:xfrm>
            <a:off x="7875639" y="3429000"/>
            <a:ext cx="4220032" cy="3385146"/>
          </a:xfrm>
          <a:custGeom>
            <a:avLst/>
            <a:gdLst/>
            <a:ahLst/>
            <a:cxnLst/>
            <a:rect l="l" t="t" r="r" b="b"/>
            <a:pathLst>
              <a:path w="9831757" h="7990537">
                <a:moveTo>
                  <a:pt x="0" y="0"/>
                </a:moveTo>
                <a:lnTo>
                  <a:pt x="9831757" y="0"/>
                </a:lnTo>
                <a:lnTo>
                  <a:pt x="9831757" y="7990537"/>
                </a:lnTo>
                <a:lnTo>
                  <a:pt x="0" y="7990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6DAB2E9-FDC9-B85A-780C-9B73C13983A1}"/>
              </a:ext>
            </a:extLst>
          </p:cNvPr>
          <p:cNvSpPr/>
          <p:nvPr/>
        </p:nvSpPr>
        <p:spPr>
          <a:xfrm>
            <a:off x="96330" y="4424516"/>
            <a:ext cx="2774690" cy="2433484"/>
          </a:xfrm>
          <a:custGeom>
            <a:avLst/>
            <a:gdLst/>
            <a:ahLst/>
            <a:cxnLst/>
            <a:rect l="l" t="t" r="r" b="b"/>
            <a:pathLst>
              <a:path w="6038975" h="5533897">
                <a:moveTo>
                  <a:pt x="0" y="0"/>
                </a:moveTo>
                <a:lnTo>
                  <a:pt x="6038975" y="0"/>
                </a:lnTo>
                <a:lnTo>
                  <a:pt x="6038975" y="5533897"/>
                </a:lnTo>
                <a:lnTo>
                  <a:pt x="0" y="5533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1E09D242-F3A4-36C2-FE3F-7A0A8CD8046C}"/>
              </a:ext>
            </a:extLst>
          </p:cNvPr>
          <p:cNvSpPr/>
          <p:nvPr/>
        </p:nvSpPr>
        <p:spPr>
          <a:xfrm>
            <a:off x="2223291" y="4283989"/>
            <a:ext cx="506389" cy="505950"/>
          </a:xfrm>
          <a:custGeom>
            <a:avLst/>
            <a:gdLst/>
            <a:ahLst/>
            <a:cxnLst/>
            <a:rect l="l" t="t" r="r" b="b"/>
            <a:pathLst>
              <a:path w="1570629" h="1570629">
                <a:moveTo>
                  <a:pt x="0" y="0"/>
                </a:moveTo>
                <a:lnTo>
                  <a:pt x="1570628" y="0"/>
                </a:lnTo>
                <a:lnTo>
                  <a:pt x="1570628" y="1570629"/>
                </a:lnTo>
                <a:lnTo>
                  <a:pt x="0" y="1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334" y="931420"/>
            <a:ext cx="3463102" cy="80968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ZA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18968" y="2029741"/>
            <a:ext cx="8386916" cy="3643471"/>
          </a:xfrm>
        </p:spPr>
        <p:txBody>
          <a:bodyPr>
            <a:noAutofit/>
          </a:bodyPr>
          <a:lstStyle/>
          <a:p>
            <a:r>
              <a:rPr lang="en-CA" sz="2600" i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2600" i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ssue</a:t>
            </a:r>
            <a:r>
              <a:rPr lang="en-CA" sz="26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Work-Life Balance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CA" sz="2600" i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“Equally prioritizing, managing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handling personal life as well as professional roles and responsibilities to have healthy well-being in day-to-day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life without stress or struggles.” (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Bonifacio, 2024), </a:t>
            </a:r>
          </a:p>
          <a:p>
            <a:r>
              <a:rPr lang="en-CA" sz="2600" i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</a:t>
            </a:r>
            <a:r>
              <a:rPr lang="en-CA" sz="26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Health, social, mental, bonding with family, friends</a:t>
            </a: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 connections, Satisfaction of working, Productivity,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so on. </a:t>
            </a:r>
          </a:p>
          <a:p>
            <a:r>
              <a:rPr lang="en-CA" sz="2600" i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it is an issue?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 of Heavy workload, working beyond limits, cultural issues, stress, inflation, Tension, etc.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C295BAF-3991-EBDF-7ECC-A44C9FFCAD60}"/>
              </a:ext>
            </a:extLst>
          </p:cNvPr>
          <p:cNvSpPr/>
          <p:nvPr/>
        </p:nvSpPr>
        <p:spPr>
          <a:xfrm>
            <a:off x="1" y="4145352"/>
            <a:ext cx="1995948" cy="2710630"/>
          </a:xfrm>
          <a:custGeom>
            <a:avLst/>
            <a:gdLst/>
            <a:ahLst/>
            <a:cxnLst/>
            <a:rect l="l" t="t" r="r" b="b"/>
            <a:pathLst>
              <a:path w="5785681" h="8117665">
                <a:moveTo>
                  <a:pt x="0" y="0"/>
                </a:moveTo>
                <a:lnTo>
                  <a:pt x="5785681" y="0"/>
                </a:lnTo>
                <a:lnTo>
                  <a:pt x="5785681" y="8117664"/>
                </a:lnTo>
                <a:lnTo>
                  <a:pt x="0" y="8117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1B4E020-DECD-A6A2-D694-9B62C9DAEB44}"/>
              </a:ext>
            </a:extLst>
          </p:cNvPr>
          <p:cNvSpPr/>
          <p:nvPr/>
        </p:nvSpPr>
        <p:spPr>
          <a:xfrm>
            <a:off x="9281651" y="4227871"/>
            <a:ext cx="2762803" cy="2630128"/>
          </a:xfrm>
          <a:custGeom>
            <a:avLst/>
            <a:gdLst/>
            <a:ahLst/>
            <a:cxnLst/>
            <a:rect l="l" t="t" r="r" b="b"/>
            <a:pathLst>
              <a:path w="9710193" h="7538641">
                <a:moveTo>
                  <a:pt x="0" y="0"/>
                </a:moveTo>
                <a:lnTo>
                  <a:pt x="9710193" y="0"/>
                </a:lnTo>
                <a:lnTo>
                  <a:pt x="9710193" y="7538641"/>
                </a:lnTo>
                <a:lnTo>
                  <a:pt x="0" y="7538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7AA1F13-1CFE-BF46-902E-27FE88EC74CD}"/>
              </a:ext>
            </a:extLst>
          </p:cNvPr>
          <p:cNvSpPr/>
          <p:nvPr/>
        </p:nvSpPr>
        <p:spPr>
          <a:xfrm>
            <a:off x="258392" y="182484"/>
            <a:ext cx="1855792" cy="1636547"/>
          </a:xfrm>
          <a:custGeom>
            <a:avLst/>
            <a:gdLst/>
            <a:ahLst/>
            <a:cxnLst/>
            <a:rect l="l" t="t" r="r" b="b"/>
            <a:pathLst>
              <a:path w="2424971" h="2323563">
                <a:moveTo>
                  <a:pt x="0" y="0"/>
                </a:moveTo>
                <a:lnTo>
                  <a:pt x="2424971" y="0"/>
                </a:lnTo>
                <a:lnTo>
                  <a:pt x="2424971" y="2323563"/>
                </a:lnTo>
                <a:lnTo>
                  <a:pt x="0" y="2323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298BD87-7710-046E-88D8-072AA1FC5DD5}"/>
              </a:ext>
            </a:extLst>
          </p:cNvPr>
          <p:cNvSpPr/>
          <p:nvPr/>
        </p:nvSpPr>
        <p:spPr>
          <a:xfrm flipH="1">
            <a:off x="9917505" y="0"/>
            <a:ext cx="2274495" cy="1788620"/>
          </a:xfrm>
          <a:custGeom>
            <a:avLst/>
            <a:gdLst/>
            <a:ahLst/>
            <a:cxnLst/>
            <a:rect l="l" t="t" r="r" b="b"/>
            <a:pathLst>
              <a:path w="2803112" h="2237393">
                <a:moveTo>
                  <a:pt x="2803112" y="0"/>
                </a:moveTo>
                <a:lnTo>
                  <a:pt x="0" y="0"/>
                </a:lnTo>
                <a:lnTo>
                  <a:pt x="0" y="2237393"/>
                </a:lnTo>
                <a:lnTo>
                  <a:pt x="2803112" y="2237393"/>
                </a:lnTo>
                <a:lnTo>
                  <a:pt x="28031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606" y="251319"/>
            <a:ext cx="6351952" cy="1427585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Analysis: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606" y="1678904"/>
            <a:ext cx="9472711" cy="4119463"/>
          </a:xfrm>
        </p:spPr>
        <p:txBody>
          <a:bodyPr>
            <a:normAutofit/>
          </a:bodyPr>
          <a:lstStyle/>
          <a:p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Work-life balance will challenge current </a:t>
            </a:r>
            <a:r>
              <a:rPr lang="en-CA" sz="2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Transactional </a:t>
            </a:r>
            <a:r>
              <a:rPr lang="en-CA" sz="2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A" sz="26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eadership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Completion, </a:t>
            </a:r>
          </a:p>
          <a:p>
            <a:pPr lvl="1"/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ewards Method, </a:t>
            </a:r>
          </a:p>
          <a:p>
            <a:pPr lvl="1"/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raditional Thinking </a:t>
            </a:r>
          </a:p>
          <a:p>
            <a:pPr lvl="1"/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ld defined Rules preferred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” </a:t>
            </a:r>
          </a:p>
          <a:p>
            <a:pPr marL="457200" lvl="1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(Kau, 2024, Module 6, Slide 12)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6D448D0-5537-0C11-F2F0-8479A6FAF94B}"/>
              </a:ext>
            </a:extLst>
          </p:cNvPr>
          <p:cNvSpPr/>
          <p:nvPr/>
        </p:nvSpPr>
        <p:spPr>
          <a:xfrm>
            <a:off x="9912036" y="4630994"/>
            <a:ext cx="2279963" cy="2227006"/>
          </a:xfrm>
          <a:custGeom>
            <a:avLst/>
            <a:gdLst/>
            <a:ahLst/>
            <a:cxnLst/>
            <a:rect l="l" t="t" r="r" b="b"/>
            <a:pathLst>
              <a:path w="9308909" h="7853334">
                <a:moveTo>
                  <a:pt x="0" y="0"/>
                </a:moveTo>
                <a:lnTo>
                  <a:pt x="9308909" y="0"/>
                </a:lnTo>
                <a:lnTo>
                  <a:pt x="9308909" y="7853334"/>
                </a:lnTo>
                <a:lnTo>
                  <a:pt x="0" y="785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0EDE2D4-AEC4-96BE-0160-29749C8EAC4D}"/>
              </a:ext>
            </a:extLst>
          </p:cNvPr>
          <p:cNvSpPr/>
          <p:nvPr/>
        </p:nvSpPr>
        <p:spPr>
          <a:xfrm>
            <a:off x="177475" y="4738735"/>
            <a:ext cx="2102487" cy="2119265"/>
          </a:xfrm>
          <a:custGeom>
            <a:avLst/>
            <a:gdLst/>
            <a:ahLst/>
            <a:cxnLst/>
            <a:rect l="l" t="t" r="r" b="b"/>
            <a:pathLst>
              <a:path w="2945057" h="2859382">
                <a:moveTo>
                  <a:pt x="0" y="0"/>
                </a:moveTo>
                <a:lnTo>
                  <a:pt x="2945057" y="0"/>
                </a:lnTo>
                <a:lnTo>
                  <a:pt x="2945057" y="2859382"/>
                </a:lnTo>
                <a:lnTo>
                  <a:pt x="0" y="2859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E718C-87B6-1809-88FD-9E990F910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B867-0A1F-2BEA-430B-685A0DEC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24" y="300641"/>
            <a:ext cx="5830842" cy="1427585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Analysis: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B355-187A-1010-63D0-5E5398B6F9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85224" y="1728226"/>
            <a:ext cx="9787343" cy="4119463"/>
          </a:xfrm>
        </p:spPr>
        <p:txBody>
          <a:bodyPr>
            <a:normAutofit fontScale="47500" lnSpcReduction="20000"/>
          </a:bodyPr>
          <a:lstStyle/>
          <a:p>
            <a:r>
              <a:rPr lang="en-CA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CA" sz="5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style to overcome challenges: </a:t>
            </a:r>
            <a:r>
              <a:rPr lang="en-CA" sz="55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Transformational Leadership</a:t>
            </a:r>
            <a:r>
              <a:rPr lang="en-CA" sz="5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CA" sz="5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the current culture and changes necessary to adopt are:</a:t>
            </a:r>
          </a:p>
          <a:p>
            <a:pPr lvl="1"/>
            <a:r>
              <a:rPr lang="en-CA" sz="5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behavior like Hard work recognition</a:t>
            </a:r>
          </a:p>
          <a:p>
            <a:pPr lvl="1"/>
            <a:r>
              <a:rPr lang="en-CA" sz="5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Moral, Ethics, etc.</a:t>
            </a:r>
          </a:p>
          <a:p>
            <a:pPr lvl="1"/>
            <a:r>
              <a:rPr lang="en-CA" sz="5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Rules to bring new thinking.</a:t>
            </a:r>
          </a:p>
          <a:p>
            <a:pPr lvl="1"/>
            <a:r>
              <a:rPr lang="en-CA" sz="5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Brings communication, building bonds” </a:t>
            </a:r>
          </a:p>
          <a:p>
            <a:pPr marL="457200" lvl="1" indent="0">
              <a:buNone/>
            </a:pPr>
            <a:r>
              <a:rPr lang="en-CA" sz="5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(Kau, 2024, Module 6, Slide 12)</a:t>
            </a:r>
            <a:endParaRPr lang="en-CA" sz="5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DD76-23A2-DCE3-85AB-FD72878664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65601-5AE2-46FC-B138-694DDD2B510D}" type="slidenum">
              <a:rPr kumimoji="0" lang="en-US" sz="12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780E317E-33AF-4B20-B51A-67E9D21BBFB4}"/>
              </a:ext>
            </a:extLst>
          </p:cNvPr>
          <p:cNvSpPr/>
          <p:nvPr/>
        </p:nvSpPr>
        <p:spPr>
          <a:xfrm>
            <a:off x="9912036" y="4630994"/>
            <a:ext cx="2279963" cy="2227006"/>
          </a:xfrm>
          <a:custGeom>
            <a:avLst/>
            <a:gdLst/>
            <a:ahLst/>
            <a:cxnLst/>
            <a:rect l="l" t="t" r="r" b="b"/>
            <a:pathLst>
              <a:path w="9308909" h="7853334">
                <a:moveTo>
                  <a:pt x="0" y="0"/>
                </a:moveTo>
                <a:lnTo>
                  <a:pt x="9308909" y="0"/>
                </a:lnTo>
                <a:lnTo>
                  <a:pt x="9308909" y="7853334"/>
                </a:lnTo>
                <a:lnTo>
                  <a:pt x="0" y="785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F61061D-9A5B-68B5-7EA7-088878ADDB74}"/>
              </a:ext>
            </a:extLst>
          </p:cNvPr>
          <p:cNvSpPr/>
          <p:nvPr/>
        </p:nvSpPr>
        <p:spPr>
          <a:xfrm>
            <a:off x="177475" y="4748567"/>
            <a:ext cx="2102487" cy="2119265"/>
          </a:xfrm>
          <a:custGeom>
            <a:avLst/>
            <a:gdLst/>
            <a:ahLst/>
            <a:cxnLst/>
            <a:rect l="l" t="t" r="r" b="b"/>
            <a:pathLst>
              <a:path w="2945057" h="2859382">
                <a:moveTo>
                  <a:pt x="0" y="0"/>
                </a:moveTo>
                <a:lnTo>
                  <a:pt x="2945057" y="0"/>
                </a:lnTo>
                <a:lnTo>
                  <a:pt x="2945057" y="2859382"/>
                </a:lnTo>
                <a:lnTo>
                  <a:pt x="0" y="2859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65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654" y="396553"/>
            <a:ext cx="7449044" cy="1427585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Route of Action: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62864" y="1824138"/>
            <a:ext cx="8514723" cy="41194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systematic process of handling work-life balance is Transformational Leadership. The advantages are empathy, empowerment, and inclusivity while incorporating practices.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Work Culture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a Vision of work-life balance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Celebrate Success</a:t>
            </a:r>
          </a:p>
          <a:p>
            <a:pPr marL="0" lvl="1" indent="0">
              <a:buNone/>
            </a:pPr>
            <a:r>
              <a:rPr lang="en-US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Appreciate Efforts, motivations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933C470-8229-64E0-45A3-B1423A380663}"/>
              </a:ext>
            </a:extLst>
          </p:cNvPr>
          <p:cNvSpPr/>
          <p:nvPr/>
        </p:nvSpPr>
        <p:spPr>
          <a:xfrm>
            <a:off x="9665110" y="4807974"/>
            <a:ext cx="2313386" cy="2050026"/>
          </a:xfrm>
          <a:custGeom>
            <a:avLst/>
            <a:gdLst/>
            <a:ahLst/>
            <a:cxnLst/>
            <a:rect l="l" t="t" r="r" b="b"/>
            <a:pathLst>
              <a:path w="9174906" h="7022974">
                <a:moveTo>
                  <a:pt x="0" y="0"/>
                </a:moveTo>
                <a:lnTo>
                  <a:pt x="9174907" y="0"/>
                </a:lnTo>
                <a:lnTo>
                  <a:pt x="9174907" y="7022974"/>
                </a:lnTo>
                <a:lnTo>
                  <a:pt x="0" y="702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F73241B-BAEC-6214-FFE0-0BA73B074F7D}"/>
              </a:ext>
            </a:extLst>
          </p:cNvPr>
          <p:cNvSpPr/>
          <p:nvPr/>
        </p:nvSpPr>
        <p:spPr>
          <a:xfrm flipH="1">
            <a:off x="133240" y="4807974"/>
            <a:ext cx="2197005" cy="2141466"/>
          </a:xfrm>
          <a:custGeom>
            <a:avLst/>
            <a:gdLst/>
            <a:ahLst/>
            <a:cxnLst/>
            <a:rect l="l" t="t" r="r" b="b"/>
            <a:pathLst>
              <a:path w="6712406" h="6199822">
                <a:moveTo>
                  <a:pt x="6712406" y="0"/>
                </a:moveTo>
                <a:lnTo>
                  <a:pt x="0" y="0"/>
                </a:lnTo>
                <a:lnTo>
                  <a:pt x="0" y="6199822"/>
                </a:lnTo>
                <a:lnTo>
                  <a:pt x="6712406" y="6199822"/>
                </a:lnTo>
                <a:lnTo>
                  <a:pt x="67124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42" y="258227"/>
            <a:ext cx="6760786" cy="1216612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0542" y="1339193"/>
            <a:ext cx="9832258" cy="1835073"/>
          </a:xfrm>
        </p:spPr>
        <p:txBody>
          <a:bodyPr>
            <a:normAutofit fontScale="70000" lnSpcReduction="20000"/>
          </a:bodyPr>
          <a:lstStyle/>
          <a:p>
            <a:r>
              <a:rPr lang="en-CA" sz="37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will the organization action the plan? </a:t>
            </a:r>
          </a:p>
          <a:p>
            <a:r>
              <a:rPr lang="en-US" sz="3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plan will be executed at different forums, platforms,</a:t>
            </a:r>
            <a:r>
              <a:rPr lang="en-CA" sz="3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levels such as team meetings, trainings, events, emails, review sessions, etc.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5252FB83-2AB6-2ADB-73A4-A22BF6762244}"/>
              </a:ext>
            </a:extLst>
          </p:cNvPr>
          <p:cNvSpPr txBox="1">
            <a:spLocks/>
          </p:cNvSpPr>
          <p:nvPr/>
        </p:nvSpPr>
        <p:spPr>
          <a:xfrm>
            <a:off x="6253318" y="3038619"/>
            <a:ext cx="5438056" cy="347916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and how long will it take?</a:t>
            </a:r>
          </a:p>
          <a:p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1: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Publishing Communication</a:t>
            </a:r>
          </a:p>
          <a:p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2: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Conduct Surveys, Feedback</a:t>
            </a:r>
          </a:p>
          <a:p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3: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Organization-wide Rollout</a:t>
            </a:r>
          </a:p>
          <a:p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4:</a:t>
            </a: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Monitoring Culture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A5AAC7AB-79F8-04E9-5FAB-3520128C2ABA}"/>
              </a:ext>
            </a:extLst>
          </p:cNvPr>
          <p:cNvSpPr txBox="1">
            <a:spLocks/>
          </p:cNvSpPr>
          <p:nvPr/>
        </p:nvSpPr>
        <p:spPr>
          <a:xfrm>
            <a:off x="2133074" y="3038619"/>
            <a:ext cx="3424229" cy="326032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be involved?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CEO, CFO, Executives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C02DB7F0-E92E-8EA3-E7A3-035AB7618071}"/>
              </a:ext>
            </a:extLst>
          </p:cNvPr>
          <p:cNvSpPr/>
          <p:nvPr/>
        </p:nvSpPr>
        <p:spPr>
          <a:xfrm>
            <a:off x="58702" y="4963179"/>
            <a:ext cx="1720938" cy="1835074"/>
          </a:xfrm>
          <a:custGeom>
            <a:avLst/>
            <a:gdLst/>
            <a:ahLst/>
            <a:cxnLst/>
            <a:rect l="l" t="t" r="r" b="b"/>
            <a:pathLst>
              <a:path w="9615411" h="10150626">
                <a:moveTo>
                  <a:pt x="0" y="0"/>
                </a:moveTo>
                <a:lnTo>
                  <a:pt x="9615411" y="0"/>
                </a:lnTo>
                <a:lnTo>
                  <a:pt x="9615411" y="10150626"/>
                </a:lnTo>
                <a:lnTo>
                  <a:pt x="0" y="1015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37876266-E6BA-B055-F523-B197E740D011}"/>
              </a:ext>
            </a:extLst>
          </p:cNvPr>
          <p:cNvSpPr/>
          <p:nvPr/>
        </p:nvSpPr>
        <p:spPr>
          <a:xfrm>
            <a:off x="10363199" y="70496"/>
            <a:ext cx="1893339" cy="1630485"/>
          </a:xfrm>
          <a:custGeom>
            <a:avLst/>
            <a:gdLst/>
            <a:ahLst/>
            <a:cxnLst/>
            <a:rect l="l" t="t" r="r" b="b"/>
            <a:pathLst>
              <a:path w="5479758" h="4114800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66829"/>
            <a:ext cx="10152120" cy="1427585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Return on Investment (ROI):</a:t>
            </a:r>
            <a:endParaRPr lang="en-ZA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2900" y="1549964"/>
            <a:ext cx="10388557" cy="1066019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Behavioural and Numerical Measures, we can know how the plan can be improved and by observing its acceptance.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45479" y="3447097"/>
            <a:ext cx="3911892" cy="2869163"/>
          </a:xfrm>
        </p:spPr>
        <p:txBody>
          <a:bodyPr>
            <a:noAutofit/>
          </a:bodyPr>
          <a:lstStyle/>
          <a:p>
            <a:r>
              <a:rPr lang="en-CA" sz="26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will you measure it?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Half Yearly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0E56FB5-DB5F-9390-E05A-6050FEAA817F}"/>
              </a:ext>
            </a:extLst>
          </p:cNvPr>
          <p:cNvSpPr txBox="1">
            <a:spLocks/>
          </p:cNvSpPr>
          <p:nvPr/>
        </p:nvSpPr>
        <p:spPr>
          <a:xfrm>
            <a:off x="1949714" y="2728999"/>
            <a:ext cx="7125460" cy="402593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can be measured by managers, leaders, HR, etc.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Feedback, Surveys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Appraisals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 KPI’s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E8828CB-F4CB-344F-1DE5-4EF41354398A}"/>
              </a:ext>
            </a:extLst>
          </p:cNvPr>
          <p:cNvSpPr/>
          <p:nvPr/>
        </p:nvSpPr>
        <p:spPr>
          <a:xfrm flipH="1">
            <a:off x="111352" y="4739147"/>
            <a:ext cx="1628958" cy="2126175"/>
          </a:xfrm>
          <a:custGeom>
            <a:avLst/>
            <a:gdLst/>
            <a:ahLst/>
            <a:cxnLst/>
            <a:rect l="l" t="t" r="r" b="b"/>
            <a:pathLst>
              <a:path w="4912369" h="5425308">
                <a:moveTo>
                  <a:pt x="4912370" y="0"/>
                </a:moveTo>
                <a:lnTo>
                  <a:pt x="0" y="0"/>
                </a:lnTo>
                <a:lnTo>
                  <a:pt x="0" y="5425307"/>
                </a:lnTo>
                <a:lnTo>
                  <a:pt x="4912370" y="5425307"/>
                </a:lnTo>
                <a:lnTo>
                  <a:pt x="49123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80673EA9-8699-BEE6-E949-668AE396680D}"/>
              </a:ext>
            </a:extLst>
          </p:cNvPr>
          <p:cNvSpPr/>
          <p:nvPr/>
        </p:nvSpPr>
        <p:spPr>
          <a:xfrm>
            <a:off x="10185722" y="4739148"/>
            <a:ext cx="1967110" cy="2126174"/>
          </a:xfrm>
          <a:custGeom>
            <a:avLst/>
            <a:gdLst/>
            <a:ahLst/>
            <a:cxnLst/>
            <a:rect l="l" t="t" r="r" b="b"/>
            <a:pathLst>
              <a:path w="5639181" h="5680493">
                <a:moveTo>
                  <a:pt x="0" y="0"/>
                </a:moveTo>
                <a:lnTo>
                  <a:pt x="5639181" y="0"/>
                </a:lnTo>
                <a:lnTo>
                  <a:pt x="5639181" y="5680493"/>
                </a:lnTo>
                <a:lnTo>
                  <a:pt x="0" y="5680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036" y="285136"/>
            <a:ext cx="3316546" cy="963561"/>
          </a:xfrm>
        </p:spPr>
        <p:txBody>
          <a:bodyPr/>
          <a:lstStyle/>
          <a:p>
            <a:r>
              <a:rPr lang="en-CA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ZA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5622" y="1248697"/>
            <a:ext cx="10271746" cy="5532120"/>
          </a:xfrm>
        </p:spPr>
        <p:txBody>
          <a:bodyPr>
            <a:normAutofit fontScale="92500" lnSpcReduction="20000"/>
          </a:bodyPr>
          <a:lstStyle/>
          <a:p>
            <a:pPr marL="0" marR="0" lv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CA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key take away items.</a:t>
            </a:r>
            <a:endParaRPr lang="en-US" sz="28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important to bring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to increase human well-being, increase productivity, have a stable work culture, and manage a balanced social, physical, and personal life in order to reduce stress and 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workloads.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leadership required to do so are Management, Program Managers, Managers,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Leaders; HR is necessary to encourage, motivate, inspire, promote work culture, and create a culture with positive surroundings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plan moving forward is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flexibility in terms of finance, workability, better vision, and recognition of efforts, skills, and 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accomplishments.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E8B1A8-D5BA-D37B-842F-B0D70FDAA568}"/>
              </a:ext>
            </a:extLst>
          </p:cNvPr>
          <p:cNvSpPr/>
          <p:nvPr/>
        </p:nvSpPr>
        <p:spPr>
          <a:xfrm>
            <a:off x="0" y="0"/>
            <a:ext cx="1730477" cy="1833717"/>
          </a:xfrm>
          <a:custGeom>
            <a:avLst/>
            <a:gdLst/>
            <a:ahLst/>
            <a:cxnLst/>
            <a:rect l="l" t="t" r="r" b="b"/>
            <a:pathLst>
              <a:path w="7222744" h="7566684">
                <a:moveTo>
                  <a:pt x="0" y="0"/>
                </a:moveTo>
                <a:lnTo>
                  <a:pt x="7222744" y="0"/>
                </a:lnTo>
                <a:lnTo>
                  <a:pt x="7222744" y="7566684"/>
                </a:lnTo>
                <a:lnTo>
                  <a:pt x="0" y="756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75E25C2-69CD-C3D8-E902-4FF9D17D3748}"/>
              </a:ext>
            </a:extLst>
          </p:cNvPr>
          <p:cNvSpPr/>
          <p:nvPr/>
        </p:nvSpPr>
        <p:spPr>
          <a:xfrm>
            <a:off x="1" y="5024283"/>
            <a:ext cx="1917289" cy="1833717"/>
          </a:xfrm>
          <a:custGeom>
            <a:avLst/>
            <a:gdLst/>
            <a:ahLst/>
            <a:cxnLst/>
            <a:rect l="l" t="t" r="r" b="b"/>
            <a:pathLst>
              <a:path w="9944383" h="9926302">
                <a:moveTo>
                  <a:pt x="0" y="0"/>
                </a:moveTo>
                <a:lnTo>
                  <a:pt x="9944383" y="0"/>
                </a:lnTo>
                <a:lnTo>
                  <a:pt x="9944383" y="9926302"/>
                </a:lnTo>
                <a:lnTo>
                  <a:pt x="0" y="9926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purl.org/dc/dcmitype/"/>
    <ds:schemaRef ds:uri="http://purl.org/dc/elements/1.1/"/>
    <ds:schemaRef ds:uri="71af3243-3dd4-4a8d-8c0d-dd76da1f02a5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230e9df3-be65-4c73-a93b-d1236ebd677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{68DC2733-7CB3-4213-8D8C-E15EA24DC6C4}tf78544816_win32</Template>
  <TotalTime>365</TotalTime>
  <Words>621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Tisa Offc Serif Pro</vt:lpstr>
      <vt:lpstr>Univers Light</vt:lpstr>
      <vt:lpstr>Custom</vt:lpstr>
      <vt:lpstr>Work-Life Balance</vt:lpstr>
      <vt:lpstr>Place first and make your life worth, rather than just staying on work</vt:lpstr>
      <vt:lpstr>Introduction</vt:lpstr>
      <vt:lpstr>Leadership Analysis:</vt:lpstr>
      <vt:lpstr>Leadership Analysis:</vt:lpstr>
      <vt:lpstr>Proposed Route of Action:</vt:lpstr>
      <vt:lpstr>Implementation:</vt:lpstr>
      <vt:lpstr>Measuring Return on Investment (ROI):</vt:lpstr>
      <vt:lpstr>Summary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Aagam Sanjay Shah</dc:creator>
  <cp:lastModifiedBy>Urvish Lalitbhai Sangani</cp:lastModifiedBy>
  <cp:revision>74</cp:revision>
  <dcterms:created xsi:type="dcterms:W3CDTF">2024-12-06T11:22:52Z</dcterms:created>
  <dcterms:modified xsi:type="dcterms:W3CDTF">2024-12-07T22:15:06Z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