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73" r:id="rId5"/>
    <p:sldId id="263" r:id="rId6"/>
    <p:sldId id="264" r:id="rId7"/>
    <p:sldId id="265" r:id="rId8"/>
    <p:sldId id="266" r:id="rId9"/>
    <p:sldId id="267" r:id="rId10"/>
    <p:sldId id="256" r:id="rId11"/>
    <p:sldId id="257" r:id="rId12"/>
    <p:sldId id="258" r:id="rId13"/>
    <p:sldId id="269" r:id="rId14"/>
    <p:sldId id="270" r:id="rId15"/>
    <p:sldId id="271" r:id="rId16"/>
    <p:sldId id="272" r:id="rId17"/>
    <p:sldId id="274"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E7F1F3-E89A-4F6D-AEE9-6979A93AE653}"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D4276825-04F9-4071-9B4F-49E41B6F8689}">
      <dgm:prSet/>
      <dgm:spPr/>
      <dgm:t>
        <a:bodyPr/>
        <a:lstStyle/>
        <a:p>
          <a:r>
            <a:rPr lang="en-US"/>
            <a:t>SaveYou Inc. is a new company focused on providing cyber insurance, consultation services, and solutions for companies and individuals.</a:t>
          </a:r>
        </a:p>
      </dgm:t>
    </dgm:pt>
    <dgm:pt modelId="{89A97DBC-5AA7-4134-A5EC-EB689863F507}" type="parTrans" cxnId="{9195E8E7-2031-4427-9FC8-2C68BB3DCBB5}">
      <dgm:prSet/>
      <dgm:spPr/>
      <dgm:t>
        <a:bodyPr/>
        <a:lstStyle/>
        <a:p>
          <a:endParaRPr lang="en-US"/>
        </a:p>
      </dgm:t>
    </dgm:pt>
    <dgm:pt modelId="{9F8D35DE-FAB3-42D7-B836-343FDC0811DA}" type="sibTrans" cxnId="{9195E8E7-2031-4427-9FC8-2C68BB3DCBB5}">
      <dgm:prSet/>
      <dgm:spPr/>
      <dgm:t>
        <a:bodyPr/>
        <a:lstStyle/>
        <a:p>
          <a:endParaRPr lang="en-US"/>
        </a:p>
      </dgm:t>
    </dgm:pt>
    <dgm:pt modelId="{011F1439-1148-4A42-86DF-CBC387137EDE}">
      <dgm:prSet/>
      <dgm:spPr/>
      <dgm:t>
        <a:bodyPr/>
        <a:lstStyle/>
        <a:p>
          <a:r>
            <a:rPr lang="en-US"/>
            <a:t>The company has experienced a huge surge in business since the start of the pandemic.</a:t>
          </a:r>
        </a:p>
      </dgm:t>
    </dgm:pt>
    <dgm:pt modelId="{D3D33BEC-7647-4123-8B8A-BF637B7BF3E0}" type="parTrans" cxnId="{91464C9B-1E04-4B78-BA0C-0CCE3111731E}">
      <dgm:prSet/>
      <dgm:spPr/>
      <dgm:t>
        <a:bodyPr/>
        <a:lstStyle/>
        <a:p>
          <a:endParaRPr lang="en-US"/>
        </a:p>
      </dgm:t>
    </dgm:pt>
    <dgm:pt modelId="{88559EF0-1953-4DDA-9C86-949119DE0AFF}" type="sibTrans" cxnId="{91464C9B-1E04-4B78-BA0C-0CCE3111731E}">
      <dgm:prSet/>
      <dgm:spPr/>
      <dgm:t>
        <a:bodyPr/>
        <a:lstStyle/>
        <a:p>
          <a:endParaRPr lang="en-US"/>
        </a:p>
      </dgm:t>
    </dgm:pt>
    <dgm:pt modelId="{552488F5-347B-4BFE-9351-A84F5AE1533F}">
      <dgm:prSet/>
      <dgm:spPr/>
      <dgm:t>
        <a:bodyPr/>
        <a:lstStyle/>
        <a:p>
          <a:r>
            <a:rPr lang="en-US"/>
            <a:t>Expertie of the company is to provide security from identify theft and ransomware attacks and provide solutions to them.</a:t>
          </a:r>
        </a:p>
      </dgm:t>
    </dgm:pt>
    <dgm:pt modelId="{23248AA7-1396-4B9E-9EA7-DD63876C23A8}" type="parTrans" cxnId="{05DE3AFF-BBBE-481A-A4CB-17BA1E5872BF}">
      <dgm:prSet/>
      <dgm:spPr/>
      <dgm:t>
        <a:bodyPr/>
        <a:lstStyle/>
        <a:p>
          <a:endParaRPr lang="en-US"/>
        </a:p>
      </dgm:t>
    </dgm:pt>
    <dgm:pt modelId="{60BAA68E-8009-4351-A3FE-D1553F4C4213}" type="sibTrans" cxnId="{05DE3AFF-BBBE-481A-A4CB-17BA1E5872BF}">
      <dgm:prSet/>
      <dgm:spPr/>
      <dgm:t>
        <a:bodyPr/>
        <a:lstStyle/>
        <a:p>
          <a:endParaRPr lang="en-US"/>
        </a:p>
      </dgm:t>
    </dgm:pt>
    <dgm:pt modelId="{CA4A6C00-F401-48C5-B96B-3E33E5202978}">
      <dgm:prSet/>
      <dgm:spPr/>
      <dgm:t>
        <a:bodyPr/>
        <a:lstStyle/>
        <a:p>
          <a:r>
            <a:rPr lang="en-US"/>
            <a:t>The company is expanding offices in Germany and Singapore and, in the future, in South America.</a:t>
          </a:r>
        </a:p>
      </dgm:t>
    </dgm:pt>
    <dgm:pt modelId="{ADF6596D-7B3B-4B60-8474-A7FE53492BCE}" type="parTrans" cxnId="{65DF0F86-C0D5-40F0-80AF-ED90BECF863F}">
      <dgm:prSet/>
      <dgm:spPr/>
      <dgm:t>
        <a:bodyPr/>
        <a:lstStyle/>
        <a:p>
          <a:endParaRPr lang="en-US"/>
        </a:p>
      </dgm:t>
    </dgm:pt>
    <dgm:pt modelId="{21D3440C-C824-49BF-9E1E-CD519E1395CF}" type="sibTrans" cxnId="{65DF0F86-C0D5-40F0-80AF-ED90BECF863F}">
      <dgm:prSet/>
      <dgm:spPr/>
      <dgm:t>
        <a:bodyPr/>
        <a:lstStyle/>
        <a:p>
          <a:endParaRPr lang="en-US"/>
        </a:p>
      </dgm:t>
    </dgm:pt>
    <dgm:pt modelId="{63095480-A846-4D54-8E78-23B7643433FD}" type="pres">
      <dgm:prSet presAssocID="{76E7F1F3-E89A-4F6D-AEE9-6979A93AE653}" presName="vert0" presStyleCnt="0">
        <dgm:presLayoutVars>
          <dgm:dir/>
          <dgm:animOne val="branch"/>
          <dgm:animLvl val="lvl"/>
        </dgm:presLayoutVars>
      </dgm:prSet>
      <dgm:spPr/>
    </dgm:pt>
    <dgm:pt modelId="{81E96CF1-623C-44D4-8C35-476447812E28}" type="pres">
      <dgm:prSet presAssocID="{D4276825-04F9-4071-9B4F-49E41B6F8689}" presName="thickLine" presStyleLbl="alignNode1" presStyleIdx="0" presStyleCnt="4"/>
      <dgm:spPr/>
    </dgm:pt>
    <dgm:pt modelId="{AAC53F7E-3AF7-475E-81A5-3F0A4DB77EA3}" type="pres">
      <dgm:prSet presAssocID="{D4276825-04F9-4071-9B4F-49E41B6F8689}" presName="horz1" presStyleCnt="0"/>
      <dgm:spPr/>
    </dgm:pt>
    <dgm:pt modelId="{C4E3B753-9120-4690-8558-893ED7B7A5BF}" type="pres">
      <dgm:prSet presAssocID="{D4276825-04F9-4071-9B4F-49E41B6F8689}" presName="tx1" presStyleLbl="revTx" presStyleIdx="0" presStyleCnt="4"/>
      <dgm:spPr/>
    </dgm:pt>
    <dgm:pt modelId="{806E1D34-CD05-43D0-B96F-2D87BE9DFE35}" type="pres">
      <dgm:prSet presAssocID="{D4276825-04F9-4071-9B4F-49E41B6F8689}" presName="vert1" presStyleCnt="0"/>
      <dgm:spPr/>
    </dgm:pt>
    <dgm:pt modelId="{285AC731-E346-44D8-8273-FC71F510941D}" type="pres">
      <dgm:prSet presAssocID="{011F1439-1148-4A42-86DF-CBC387137EDE}" presName="thickLine" presStyleLbl="alignNode1" presStyleIdx="1" presStyleCnt="4"/>
      <dgm:spPr/>
    </dgm:pt>
    <dgm:pt modelId="{87EC1BD5-0947-4CB0-B30F-AEFEB3D4D930}" type="pres">
      <dgm:prSet presAssocID="{011F1439-1148-4A42-86DF-CBC387137EDE}" presName="horz1" presStyleCnt="0"/>
      <dgm:spPr/>
    </dgm:pt>
    <dgm:pt modelId="{90199A51-7A4D-4EEB-8EDA-1CF81180C8CD}" type="pres">
      <dgm:prSet presAssocID="{011F1439-1148-4A42-86DF-CBC387137EDE}" presName="tx1" presStyleLbl="revTx" presStyleIdx="1" presStyleCnt="4"/>
      <dgm:spPr/>
    </dgm:pt>
    <dgm:pt modelId="{EAFB857D-27E4-4B38-8BB7-DC1270A2709E}" type="pres">
      <dgm:prSet presAssocID="{011F1439-1148-4A42-86DF-CBC387137EDE}" presName="vert1" presStyleCnt="0"/>
      <dgm:spPr/>
    </dgm:pt>
    <dgm:pt modelId="{87DA7DCC-31E3-42BE-BAA7-D52F76B9D475}" type="pres">
      <dgm:prSet presAssocID="{552488F5-347B-4BFE-9351-A84F5AE1533F}" presName="thickLine" presStyleLbl="alignNode1" presStyleIdx="2" presStyleCnt="4"/>
      <dgm:spPr/>
    </dgm:pt>
    <dgm:pt modelId="{221F4849-C87D-4B99-9EC4-20076CA3980D}" type="pres">
      <dgm:prSet presAssocID="{552488F5-347B-4BFE-9351-A84F5AE1533F}" presName="horz1" presStyleCnt="0"/>
      <dgm:spPr/>
    </dgm:pt>
    <dgm:pt modelId="{279FF17F-1CD4-456B-9478-4FBFCA94CA25}" type="pres">
      <dgm:prSet presAssocID="{552488F5-347B-4BFE-9351-A84F5AE1533F}" presName="tx1" presStyleLbl="revTx" presStyleIdx="2" presStyleCnt="4"/>
      <dgm:spPr/>
    </dgm:pt>
    <dgm:pt modelId="{BD07CF67-1A86-49E1-BB2C-F56DF4CD43F2}" type="pres">
      <dgm:prSet presAssocID="{552488F5-347B-4BFE-9351-A84F5AE1533F}" presName="vert1" presStyleCnt="0"/>
      <dgm:spPr/>
    </dgm:pt>
    <dgm:pt modelId="{AF165B11-94EB-4F75-B035-7843DBE85ECE}" type="pres">
      <dgm:prSet presAssocID="{CA4A6C00-F401-48C5-B96B-3E33E5202978}" presName="thickLine" presStyleLbl="alignNode1" presStyleIdx="3" presStyleCnt="4"/>
      <dgm:spPr/>
    </dgm:pt>
    <dgm:pt modelId="{630DB899-2044-4EB7-9FC5-425BB956B9FD}" type="pres">
      <dgm:prSet presAssocID="{CA4A6C00-F401-48C5-B96B-3E33E5202978}" presName="horz1" presStyleCnt="0"/>
      <dgm:spPr/>
    </dgm:pt>
    <dgm:pt modelId="{2A604656-6C5B-4BA1-96B5-1B55B599A59A}" type="pres">
      <dgm:prSet presAssocID="{CA4A6C00-F401-48C5-B96B-3E33E5202978}" presName="tx1" presStyleLbl="revTx" presStyleIdx="3" presStyleCnt="4"/>
      <dgm:spPr/>
    </dgm:pt>
    <dgm:pt modelId="{E7725330-AFFF-4ABA-9CBA-88F46347E776}" type="pres">
      <dgm:prSet presAssocID="{CA4A6C00-F401-48C5-B96B-3E33E5202978}" presName="vert1" presStyleCnt="0"/>
      <dgm:spPr/>
    </dgm:pt>
  </dgm:ptLst>
  <dgm:cxnLst>
    <dgm:cxn modelId="{0EE80330-DCB4-43F1-88A3-5B5E81E74607}" type="presOf" srcId="{76E7F1F3-E89A-4F6D-AEE9-6979A93AE653}" destId="{63095480-A846-4D54-8E78-23B7643433FD}" srcOrd="0" destOrd="0" presId="urn:microsoft.com/office/officeart/2008/layout/LinedList"/>
    <dgm:cxn modelId="{536F1743-A600-44BF-BF01-36CC88665172}" type="presOf" srcId="{CA4A6C00-F401-48C5-B96B-3E33E5202978}" destId="{2A604656-6C5B-4BA1-96B5-1B55B599A59A}" srcOrd="0" destOrd="0" presId="urn:microsoft.com/office/officeart/2008/layout/LinedList"/>
    <dgm:cxn modelId="{DDCB0264-E229-46E1-9D34-F59D8D1E72E8}" type="presOf" srcId="{552488F5-347B-4BFE-9351-A84F5AE1533F}" destId="{279FF17F-1CD4-456B-9478-4FBFCA94CA25}" srcOrd="0" destOrd="0" presId="urn:microsoft.com/office/officeart/2008/layout/LinedList"/>
    <dgm:cxn modelId="{3116A053-EB79-4E08-8702-212FC29FA8A6}" type="presOf" srcId="{D4276825-04F9-4071-9B4F-49E41B6F8689}" destId="{C4E3B753-9120-4690-8558-893ED7B7A5BF}" srcOrd="0" destOrd="0" presId="urn:microsoft.com/office/officeart/2008/layout/LinedList"/>
    <dgm:cxn modelId="{65DF0F86-C0D5-40F0-80AF-ED90BECF863F}" srcId="{76E7F1F3-E89A-4F6D-AEE9-6979A93AE653}" destId="{CA4A6C00-F401-48C5-B96B-3E33E5202978}" srcOrd="3" destOrd="0" parTransId="{ADF6596D-7B3B-4B60-8474-A7FE53492BCE}" sibTransId="{21D3440C-C824-49BF-9E1E-CD519E1395CF}"/>
    <dgm:cxn modelId="{7D14D192-A5AD-4C1F-81FD-8267F91E2733}" type="presOf" srcId="{011F1439-1148-4A42-86DF-CBC387137EDE}" destId="{90199A51-7A4D-4EEB-8EDA-1CF81180C8CD}" srcOrd="0" destOrd="0" presId="urn:microsoft.com/office/officeart/2008/layout/LinedList"/>
    <dgm:cxn modelId="{91464C9B-1E04-4B78-BA0C-0CCE3111731E}" srcId="{76E7F1F3-E89A-4F6D-AEE9-6979A93AE653}" destId="{011F1439-1148-4A42-86DF-CBC387137EDE}" srcOrd="1" destOrd="0" parTransId="{D3D33BEC-7647-4123-8B8A-BF637B7BF3E0}" sibTransId="{88559EF0-1953-4DDA-9C86-949119DE0AFF}"/>
    <dgm:cxn modelId="{9195E8E7-2031-4427-9FC8-2C68BB3DCBB5}" srcId="{76E7F1F3-E89A-4F6D-AEE9-6979A93AE653}" destId="{D4276825-04F9-4071-9B4F-49E41B6F8689}" srcOrd="0" destOrd="0" parTransId="{89A97DBC-5AA7-4134-A5EC-EB689863F507}" sibTransId="{9F8D35DE-FAB3-42D7-B836-343FDC0811DA}"/>
    <dgm:cxn modelId="{05DE3AFF-BBBE-481A-A4CB-17BA1E5872BF}" srcId="{76E7F1F3-E89A-4F6D-AEE9-6979A93AE653}" destId="{552488F5-347B-4BFE-9351-A84F5AE1533F}" srcOrd="2" destOrd="0" parTransId="{23248AA7-1396-4B9E-9EA7-DD63876C23A8}" sibTransId="{60BAA68E-8009-4351-A3FE-D1553F4C4213}"/>
    <dgm:cxn modelId="{10B14AAB-F60E-4838-A0E7-69933634BB8A}" type="presParOf" srcId="{63095480-A846-4D54-8E78-23B7643433FD}" destId="{81E96CF1-623C-44D4-8C35-476447812E28}" srcOrd="0" destOrd="0" presId="urn:microsoft.com/office/officeart/2008/layout/LinedList"/>
    <dgm:cxn modelId="{5AC76196-AD7A-41B2-AD5F-BBEA88CF572F}" type="presParOf" srcId="{63095480-A846-4D54-8E78-23B7643433FD}" destId="{AAC53F7E-3AF7-475E-81A5-3F0A4DB77EA3}" srcOrd="1" destOrd="0" presId="urn:microsoft.com/office/officeart/2008/layout/LinedList"/>
    <dgm:cxn modelId="{A28710F1-5FC8-4AD9-A712-3F8056E63729}" type="presParOf" srcId="{AAC53F7E-3AF7-475E-81A5-3F0A4DB77EA3}" destId="{C4E3B753-9120-4690-8558-893ED7B7A5BF}" srcOrd="0" destOrd="0" presId="urn:microsoft.com/office/officeart/2008/layout/LinedList"/>
    <dgm:cxn modelId="{A42C20E5-6672-4068-8138-26EEF11FDA3D}" type="presParOf" srcId="{AAC53F7E-3AF7-475E-81A5-3F0A4DB77EA3}" destId="{806E1D34-CD05-43D0-B96F-2D87BE9DFE35}" srcOrd="1" destOrd="0" presId="urn:microsoft.com/office/officeart/2008/layout/LinedList"/>
    <dgm:cxn modelId="{02AC313F-8D05-4C9A-A042-43901CACDE4C}" type="presParOf" srcId="{63095480-A846-4D54-8E78-23B7643433FD}" destId="{285AC731-E346-44D8-8273-FC71F510941D}" srcOrd="2" destOrd="0" presId="urn:microsoft.com/office/officeart/2008/layout/LinedList"/>
    <dgm:cxn modelId="{CC46D885-0EAF-4AB0-98C8-6FF01693F05E}" type="presParOf" srcId="{63095480-A846-4D54-8E78-23B7643433FD}" destId="{87EC1BD5-0947-4CB0-B30F-AEFEB3D4D930}" srcOrd="3" destOrd="0" presId="urn:microsoft.com/office/officeart/2008/layout/LinedList"/>
    <dgm:cxn modelId="{C8EA3460-D288-4F28-A185-6FF50E586423}" type="presParOf" srcId="{87EC1BD5-0947-4CB0-B30F-AEFEB3D4D930}" destId="{90199A51-7A4D-4EEB-8EDA-1CF81180C8CD}" srcOrd="0" destOrd="0" presId="urn:microsoft.com/office/officeart/2008/layout/LinedList"/>
    <dgm:cxn modelId="{089C2086-B561-48B7-9522-CD905CA49540}" type="presParOf" srcId="{87EC1BD5-0947-4CB0-B30F-AEFEB3D4D930}" destId="{EAFB857D-27E4-4B38-8BB7-DC1270A2709E}" srcOrd="1" destOrd="0" presId="urn:microsoft.com/office/officeart/2008/layout/LinedList"/>
    <dgm:cxn modelId="{27D095A1-687E-4068-81BA-195A4ED7C28F}" type="presParOf" srcId="{63095480-A846-4D54-8E78-23B7643433FD}" destId="{87DA7DCC-31E3-42BE-BAA7-D52F76B9D475}" srcOrd="4" destOrd="0" presId="urn:microsoft.com/office/officeart/2008/layout/LinedList"/>
    <dgm:cxn modelId="{4C939CA8-C1F6-4940-928D-89BC64DE2674}" type="presParOf" srcId="{63095480-A846-4D54-8E78-23B7643433FD}" destId="{221F4849-C87D-4B99-9EC4-20076CA3980D}" srcOrd="5" destOrd="0" presId="urn:microsoft.com/office/officeart/2008/layout/LinedList"/>
    <dgm:cxn modelId="{C390423D-FB63-44D7-A9BD-B424BACFF6B8}" type="presParOf" srcId="{221F4849-C87D-4B99-9EC4-20076CA3980D}" destId="{279FF17F-1CD4-456B-9478-4FBFCA94CA25}" srcOrd="0" destOrd="0" presId="urn:microsoft.com/office/officeart/2008/layout/LinedList"/>
    <dgm:cxn modelId="{BB1ED64E-1984-48A0-9DA3-C105618CC38A}" type="presParOf" srcId="{221F4849-C87D-4B99-9EC4-20076CA3980D}" destId="{BD07CF67-1A86-49E1-BB2C-F56DF4CD43F2}" srcOrd="1" destOrd="0" presId="urn:microsoft.com/office/officeart/2008/layout/LinedList"/>
    <dgm:cxn modelId="{BE98A95F-73CA-496F-A484-D2341BDB6379}" type="presParOf" srcId="{63095480-A846-4D54-8E78-23B7643433FD}" destId="{AF165B11-94EB-4F75-B035-7843DBE85ECE}" srcOrd="6" destOrd="0" presId="urn:microsoft.com/office/officeart/2008/layout/LinedList"/>
    <dgm:cxn modelId="{4FA8CCB8-316F-47E8-8232-DB81AF8791C3}" type="presParOf" srcId="{63095480-A846-4D54-8E78-23B7643433FD}" destId="{630DB899-2044-4EB7-9FC5-425BB956B9FD}" srcOrd="7" destOrd="0" presId="urn:microsoft.com/office/officeart/2008/layout/LinedList"/>
    <dgm:cxn modelId="{7DF4FF9B-813B-4A16-9F0A-F79078264935}" type="presParOf" srcId="{630DB899-2044-4EB7-9FC5-425BB956B9FD}" destId="{2A604656-6C5B-4BA1-96B5-1B55B599A59A}" srcOrd="0" destOrd="0" presId="urn:microsoft.com/office/officeart/2008/layout/LinedList"/>
    <dgm:cxn modelId="{B6869E5E-115B-47F5-B23C-90192B88D8CB}" type="presParOf" srcId="{630DB899-2044-4EB7-9FC5-425BB956B9FD}" destId="{E7725330-AFFF-4ABA-9CBA-88F46347E77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58F097-EFBA-4B78-9C27-E7E2AB05752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1CD439A2-AA6C-4245-97A6-98B993F79AB5}" type="pres">
      <dgm:prSet presAssocID="{7058F097-EFBA-4B78-9C27-E7E2AB057527}" presName="vert0" presStyleCnt="0">
        <dgm:presLayoutVars>
          <dgm:dir/>
          <dgm:animOne val="branch"/>
          <dgm:animLvl val="lvl"/>
        </dgm:presLayoutVars>
      </dgm:prSet>
      <dgm:spPr/>
    </dgm:pt>
  </dgm:ptLst>
  <dgm:cxnLst>
    <dgm:cxn modelId="{2B43C828-D48A-4E03-ACAB-FFFEDF7D15F5}" type="presOf" srcId="{7058F097-EFBA-4B78-9C27-E7E2AB057527}" destId="{1CD439A2-AA6C-4245-97A6-98B993F79AB5}" srcOrd="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58F097-EFBA-4B78-9C27-E7E2AB05752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1CD439A2-AA6C-4245-97A6-98B993F79AB5}" type="pres">
      <dgm:prSet presAssocID="{7058F097-EFBA-4B78-9C27-E7E2AB057527}" presName="vert0" presStyleCnt="0">
        <dgm:presLayoutVars>
          <dgm:dir/>
          <dgm:animOne val="branch"/>
          <dgm:animLvl val="lvl"/>
        </dgm:presLayoutVars>
      </dgm:prSet>
      <dgm:spPr/>
    </dgm:pt>
  </dgm:ptLst>
  <dgm:cxnLst>
    <dgm:cxn modelId="{2B43C828-D48A-4E03-ACAB-FFFEDF7D15F5}" type="presOf" srcId="{7058F097-EFBA-4B78-9C27-E7E2AB057527}" destId="{1CD439A2-AA6C-4245-97A6-98B993F79AB5}" srcOrd="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79B0D6B-A911-4F24-BDA5-413093358E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BDD7771-2AE6-4A78-86D5-299261F0A928}">
      <dgm:prSet/>
      <dgm:spPr/>
      <dgm:t>
        <a:bodyPr/>
        <a:lstStyle/>
        <a:p>
          <a:r>
            <a:rPr lang="en-CA"/>
            <a:t>What mobile devices will you allow?</a:t>
          </a:r>
          <a:endParaRPr lang="en-US"/>
        </a:p>
      </dgm:t>
    </dgm:pt>
    <dgm:pt modelId="{E2594DDF-C059-460C-8BDD-EE4E7790D84A}" type="parTrans" cxnId="{0BAC5BCD-4128-4694-8373-930661C00F2E}">
      <dgm:prSet/>
      <dgm:spPr/>
      <dgm:t>
        <a:bodyPr/>
        <a:lstStyle/>
        <a:p>
          <a:endParaRPr lang="en-US"/>
        </a:p>
      </dgm:t>
    </dgm:pt>
    <dgm:pt modelId="{DB3F1C39-69C1-4B1D-AFDA-59C1248B4FAF}" type="sibTrans" cxnId="{0BAC5BCD-4128-4694-8373-930661C00F2E}">
      <dgm:prSet/>
      <dgm:spPr/>
      <dgm:t>
        <a:bodyPr/>
        <a:lstStyle/>
        <a:p>
          <a:endParaRPr lang="en-US"/>
        </a:p>
      </dgm:t>
    </dgm:pt>
    <dgm:pt modelId="{6244748B-F250-4B19-ADD5-16E63FFCBDFD}">
      <dgm:prSet/>
      <dgm:spPr/>
      <dgm:t>
        <a:bodyPr/>
        <a:lstStyle/>
        <a:p>
          <a:r>
            <a:rPr lang="en-CA">
              <a:sym typeface="Wingdings" panose="05000000000000000000" pitchFamily="2" charset="2"/>
            </a:rPr>
            <a:t></a:t>
          </a:r>
          <a:r>
            <a:rPr lang="en-CA"/>
            <a:t> Only devices approved by the company and adhering to strict security guidelines will be permitted by the organization. Regular security evaluations will be conducted to guarantee compliance.</a:t>
          </a:r>
          <a:endParaRPr lang="en-US"/>
        </a:p>
      </dgm:t>
    </dgm:pt>
    <dgm:pt modelId="{730BC96F-9846-4201-854D-C962159155A2}" type="parTrans" cxnId="{6F8F4443-EDCA-4234-B5BE-B78CD4F042E2}">
      <dgm:prSet/>
      <dgm:spPr/>
      <dgm:t>
        <a:bodyPr/>
        <a:lstStyle/>
        <a:p>
          <a:endParaRPr lang="en-US"/>
        </a:p>
      </dgm:t>
    </dgm:pt>
    <dgm:pt modelId="{89FEC63B-2575-43BF-AF14-B7F8EDD37BEB}" type="sibTrans" cxnId="{6F8F4443-EDCA-4234-B5BE-B78CD4F042E2}">
      <dgm:prSet/>
      <dgm:spPr/>
      <dgm:t>
        <a:bodyPr/>
        <a:lstStyle/>
        <a:p>
          <a:endParaRPr lang="en-US"/>
        </a:p>
      </dgm:t>
    </dgm:pt>
    <dgm:pt modelId="{BA104EA5-840C-470B-B9E1-4190EC2E5251}">
      <dgm:prSet/>
      <dgm:spPr/>
      <dgm:t>
        <a:bodyPr/>
        <a:lstStyle/>
        <a:p>
          <a:r>
            <a:rPr lang="en-CA"/>
            <a:t>What policies (restrictions) will you apply to those devices?</a:t>
          </a:r>
          <a:endParaRPr lang="en-US"/>
        </a:p>
      </dgm:t>
    </dgm:pt>
    <dgm:pt modelId="{B771EC97-272B-4BD6-96D9-D9B0D9D97B61}" type="parTrans" cxnId="{4302CD71-7102-43D2-8F58-53F540FCCC17}">
      <dgm:prSet/>
      <dgm:spPr/>
      <dgm:t>
        <a:bodyPr/>
        <a:lstStyle/>
        <a:p>
          <a:endParaRPr lang="en-US"/>
        </a:p>
      </dgm:t>
    </dgm:pt>
    <dgm:pt modelId="{3A358284-6852-4D34-A6F7-AA50074FD7DB}" type="sibTrans" cxnId="{4302CD71-7102-43D2-8F58-53F540FCCC17}">
      <dgm:prSet/>
      <dgm:spPr/>
      <dgm:t>
        <a:bodyPr/>
        <a:lstStyle/>
        <a:p>
          <a:endParaRPr lang="en-US"/>
        </a:p>
      </dgm:t>
    </dgm:pt>
    <dgm:pt modelId="{847A31D9-1EB9-4FAB-BE9F-BEF6B2F940CF}">
      <dgm:prSet/>
      <dgm:spPr/>
      <dgm:t>
        <a:bodyPr/>
        <a:lstStyle/>
        <a:p>
          <a:r>
            <a:rPr lang="en-CA" dirty="0">
              <a:sym typeface="Wingdings" panose="05000000000000000000" pitchFamily="2" charset="2"/>
            </a:rPr>
            <a:t></a:t>
          </a:r>
          <a:r>
            <a:rPr lang="en-CA" dirty="0"/>
            <a:t>Applying strict rules on the configurations and features allowed on devices. This ensures turning off functions like USB debugging, limiting the installation of apps from unidentified sources, and imposing passcode constraints on devices.</a:t>
          </a:r>
          <a:endParaRPr lang="en-US" dirty="0"/>
        </a:p>
      </dgm:t>
    </dgm:pt>
    <dgm:pt modelId="{C6C9B428-8831-49D6-B8DA-A304194D2F78}" type="parTrans" cxnId="{77D1CB70-B004-4446-9477-E090B7B98882}">
      <dgm:prSet/>
      <dgm:spPr/>
      <dgm:t>
        <a:bodyPr/>
        <a:lstStyle/>
        <a:p>
          <a:endParaRPr lang="en-US"/>
        </a:p>
      </dgm:t>
    </dgm:pt>
    <dgm:pt modelId="{A17C6176-060D-4A05-96E4-1A6674150107}" type="sibTrans" cxnId="{77D1CB70-B004-4446-9477-E090B7B98882}">
      <dgm:prSet/>
      <dgm:spPr/>
      <dgm:t>
        <a:bodyPr/>
        <a:lstStyle/>
        <a:p>
          <a:endParaRPr lang="en-US"/>
        </a:p>
      </dgm:t>
    </dgm:pt>
    <dgm:pt modelId="{73006CEC-45B0-4287-AB96-3FFCCA1E7940}" type="pres">
      <dgm:prSet presAssocID="{D79B0D6B-A911-4F24-BDA5-413093358E6A}" presName="linear" presStyleCnt="0">
        <dgm:presLayoutVars>
          <dgm:animLvl val="lvl"/>
          <dgm:resizeHandles val="exact"/>
        </dgm:presLayoutVars>
      </dgm:prSet>
      <dgm:spPr/>
    </dgm:pt>
    <dgm:pt modelId="{4193D886-6CD7-4E8E-8D78-5A9577FF2E08}" type="pres">
      <dgm:prSet presAssocID="{DBDD7771-2AE6-4A78-86D5-299261F0A928}" presName="parentText" presStyleLbl="node1" presStyleIdx="0" presStyleCnt="2">
        <dgm:presLayoutVars>
          <dgm:chMax val="0"/>
          <dgm:bulletEnabled val="1"/>
        </dgm:presLayoutVars>
      </dgm:prSet>
      <dgm:spPr/>
    </dgm:pt>
    <dgm:pt modelId="{FB018823-9692-4094-A353-F1DE713AEB24}" type="pres">
      <dgm:prSet presAssocID="{DBDD7771-2AE6-4A78-86D5-299261F0A928}" presName="childText" presStyleLbl="revTx" presStyleIdx="0" presStyleCnt="2">
        <dgm:presLayoutVars>
          <dgm:bulletEnabled val="1"/>
        </dgm:presLayoutVars>
      </dgm:prSet>
      <dgm:spPr/>
    </dgm:pt>
    <dgm:pt modelId="{7581EEF1-7CA2-4EDF-9BBC-467CAA38149D}" type="pres">
      <dgm:prSet presAssocID="{BA104EA5-840C-470B-B9E1-4190EC2E5251}" presName="parentText" presStyleLbl="node1" presStyleIdx="1" presStyleCnt="2">
        <dgm:presLayoutVars>
          <dgm:chMax val="0"/>
          <dgm:bulletEnabled val="1"/>
        </dgm:presLayoutVars>
      </dgm:prSet>
      <dgm:spPr/>
    </dgm:pt>
    <dgm:pt modelId="{8CA32CE4-4CD8-4E84-8564-48242E3804CC}" type="pres">
      <dgm:prSet presAssocID="{BA104EA5-840C-470B-B9E1-4190EC2E5251}" presName="childText" presStyleLbl="revTx" presStyleIdx="1" presStyleCnt="2">
        <dgm:presLayoutVars>
          <dgm:bulletEnabled val="1"/>
        </dgm:presLayoutVars>
      </dgm:prSet>
      <dgm:spPr/>
    </dgm:pt>
  </dgm:ptLst>
  <dgm:cxnLst>
    <dgm:cxn modelId="{6F8F4443-EDCA-4234-B5BE-B78CD4F042E2}" srcId="{DBDD7771-2AE6-4A78-86D5-299261F0A928}" destId="{6244748B-F250-4B19-ADD5-16E63FFCBDFD}" srcOrd="0" destOrd="0" parTransId="{730BC96F-9846-4201-854D-C962159155A2}" sibTransId="{89FEC63B-2575-43BF-AF14-B7F8EDD37BEB}"/>
    <dgm:cxn modelId="{46E81C6F-9CFD-498B-9BEE-101F19EE1606}" type="presOf" srcId="{DBDD7771-2AE6-4A78-86D5-299261F0A928}" destId="{4193D886-6CD7-4E8E-8D78-5A9577FF2E08}" srcOrd="0" destOrd="0" presId="urn:microsoft.com/office/officeart/2005/8/layout/vList2"/>
    <dgm:cxn modelId="{77D1CB70-B004-4446-9477-E090B7B98882}" srcId="{BA104EA5-840C-470B-B9E1-4190EC2E5251}" destId="{847A31D9-1EB9-4FAB-BE9F-BEF6B2F940CF}" srcOrd="0" destOrd="0" parTransId="{C6C9B428-8831-49D6-B8DA-A304194D2F78}" sibTransId="{A17C6176-060D-4A05-96E4-1A6674150107}"/>
    <dgm:cxn modelId="{4302CD71-7102-43D2-8F58-53F540FCCC17}" srcId="{D79B0D6B-A911-4F24-BDA5-413093358E6A}" destId="{BA104EA5-840C-470B-B9E1-4190EC2E5251}" srcOrd="1" destOrd="0" parTransId="{B771EC97-272B-4BD6-96D9-D9B0D9D97B61}" sibTransId="{3A358284-6852-4D34-A6F7-AA50074FD7DB}"/>
    <dgm:cxn modelId="{57B2607B-68C4-4315-BF26-CB2023A9293F}" type="presOf" srcId="{6244748B-F250-4B19-ADD5-16E63FFCBDFD}" destId="{FB018823-9692-4094-A353-F1DE713AEB24}" srcOrd="0" destOrd="0" presId="urn:microsoft.com/office/officeart/2005/8/layout/vList2"/>
    <dgm:cxn modelId="{713CFCCA-DA93-43B5-A229-B3693F44318C}" type="presOf" srcId="{847A31D9-1EB9-4FAB-BE9F-BEF6B2F940CF}" destId="{8CA32CE4-4CD8-4E84-8564-48242E3804CC}" srcOrd="0" destOrd="0" presId="urn:microsoft.com/office/officeart/2005/8/layout/vList2"/>
    <dgm:cxn modelId="{0BAC5BCD-4128-4694-8373-930661C00F2E}" srcId="{D79B0D6B-A911-4F24-BDA5-413093358E6A}" destId="{DBDD7771-2AE6-4A78-86D5-299261F0A928}" srcOrd="0" destOrd="0" parTransId="{E2594DDF-C059-460C-8BDD-EE4E7790D84A}" sibTransId="{DB3F1C39-69C1-4B1D-AFDA-59C1248B4FAF}"/>
    <dgm:cxn modelId="{883890E6-28E7-4980-9B91-AC6D065D7583}" type="presOf" srcId="{D79B0D6B-A911-4F24-BDA5-413093358E6A}" destId="{73006CEC-45B0-4287-AB96-3FFCCA1E7940}" srcOrd="0" destOrd="0" presId="urn:microsoft.com/office/officeart/2005/8/layout/vList2"/>
    <dgm:cxn modelId="{7DA03AE9-DDC9-4C28-9FC3-ED67EBFDC571}" type="presOf" srcId="{BA104EA5-840C-470B-B9E1-4190EC2E5251}" destId="{7581EEF1-7CA2-4EDF-9BBC-467CAA38149D}" srcOrd="0" destOrd="0" presId="urn:microsoft.com/office/officeart/2005/8/layout/vList2"/>
    <dgm:cxn modelId="{B0C941E3-C366-4EA2-9827-D1BA367034A8}" type="presParOf" srcId="{73006CEC-45B0-4287-AB96-3FFCCA1E7940}" destId="{4193D886-6CD7-4E8E-8D78-5A9577FF2E08}" srcOrd="0" destOrd="0" presId="urn:microsoft.com/office/officeart/2005/8/layout/vList2"/>
    <dgm:cxn modelId="{D9E31695-7700-4133-9149-8F33FB469750}" type="presParOf" srcId="{73006CEC-45B0-4287-AB96-3FFCCA1E7940}" destId="{FB018823-9692-4094-A353-F1DE713AEB24}" srcOrd="1" destOrd="0" presId="urn:microsoft.com/office/officeart/2005/8/layout/vList2"/>
    <dgm:cxn modelId="{CD702D03-637D-4FA4-8FD5-5DADFCD7A444}" type="presParOf" srcId="{73006CEC-45B0-4287-AB96-3FFCCA1E7940}" destId="{7581EEF1-7CA2-4EDF-9BBC-467CAA38149D}" srcOrd="2" destOrd="0" presId="urn:microsoft.com/office/officeart/2005/8/layout/vList2"/>
    <dgm:cxn modelId="{FB32DDD9-9600-430F-A4C3-9E2E4BEF93C0}" type="presParOf" srcId="{73006CEC-45B0-4287-AB96-3FFCCA1E7940}" destId="{8CA32CE4-4CD8-4E84-8564-48242E3804CC}"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97B6310-88E2-498D-B893-6F48323BCC6A}" type="doc">
      <dgm:prSet loTypeId="urn:microsoft.com/office/officeart/2016/7/layout/BasicLinearProcessNumbered" loCatId="process" qsTypeId="urn:microsoft.com/office/officeart/2005/8/quickstyle/simple1" qsCatId="simple" csTypeId="urn:microsoft.com/office/officeart/2005/8/colors/colorful5" csCatId="colorful"/>
      <dgm:spPr/>
      <dgm:t>
        <a:bodyPr/>
        <a:lstStyle/>
        <a:p>
          <a:endParaRPr lang="en-US"/>
        </a:p>
      </dgm:t>
    </dgm:pt>
    <dgm:pt modelId="{15C75C23-E6C9-4AFF-9E1B-CC1EEF0C76FA}">
      <dgm:prSet/>
      <dgm:spPr/>
      <dgm:t>
        <a:bodyPr/>
        <a:lstStyle/>
        <a:p>
          <a:r>
            <a:rPr lang="en-CA"/>
            <a:t>BYOD has advantages, but there are security issues as well. To reduce these threats, the Organization will thus put strong security measures in place, such as containerization.</a:t>
          </a:r>
          <a:endParaRPr lang="en-US"/>
        </a:p>
      </dgm:t>
    </dgm:pt>
    <dgm:pt modelId="{34110DD7-CC09-4FBB-A9B2-0EDE3E26647D}" type="parTrans" cxnId="{8269B9AA-5894-4256-A431-482FD69F89BB}">
      <dgm:prSet/>
      <dgm:spPr/>
      <dgm:t>
        <a:bodyPr/>
        <a:lstStyle/>
        <a:p>
          <a:endParaRPr lang="en-US"/>
        </a:p>
      </dgm:t>
    </dgm:pt>
    <dgm:pt modelId="{480F6738-EB10-4DEB-8742-5A1E63E30DE6}" type="sibTrans" cxnId="{8269B9AA-5894-4256-A431-482FD69F89BB}">
      <dgm:prSet phldrT="1" phldr="0"/>
      <dgm:spPr/>
      <dgm:t>
        <a:bodyPr/>
        <a:lstStyle/>
        <a:p>
          <a:r>
            <a:rPr lang="en-US"/>
            <a:t>1</a:t>
          </a:r>
        </a:p>
      </dgm:t>
    </dgm:pt>
    <dgm:pt modelId="{BAE2DF47-0120-4748-AB04-2E719A63BAA8}">
      <dgm:prSet/>
      <dgm:spPr/>
      <dgm:t>
        <a:bodyPr/>
        <a:lstStyle/>
        <a:p>
          <a:r>
            <a:rPr lang="en-CA"/>
            <a:t>To implement security regulations and track compliance, employees who bring their own devices (BYOD) must consent to install the company's mobile device management (MDM) software.</a:t>
          </a:r>
          <a:endParaRPr lang="en-US"/>
        </a:p>
      </dgm:t>
    </dgm:pt>
    <dgm:pt modelId="{3370C2FB-15AA-4F4B-B1AD-CA5C1205BDCE}" type="parTrans" cxnId="{EAE4A311-29EA-4A72-92EF-309D35E46672}">
      <dgm:prSet/>
      <dgm:spPr/>
      <dgm:t>
        <a:bodyPr/>
        <a:lstStyle/>
        <a:p>
          <a:endParaRPr lang="en-US"/>
        </a:p>
      </dgm:t>
    </dgm:pt>
    <dgm:pt modelId="{BED12B74-4100-4A35-AE27-72973E68869B}" type="sibTrans" cxnId="{EAE4A311-29EA-4A72-92EF-309D35E46672}">
      <dgm:prSet phldrT="2" phldr="0"/>
      <dgm:spPr/>
      <dgm:t>
        <a:bodyPr/>
        <a:lstStyle/>
        <a:p>
          <a:r>
            <a:rPr lang="en-US"/>
            <a:t>2</a:t>
          </a:r>
        </a:p>
      </dgm:t>
    </dgm:pt>
    <dgm:pt modelId="{CAC714F0-53BC-424E-A682-E96B169710C9}">
      <dgm:prSet/>
      <dgm:spPr/>
      <dgm:t>
        <a:bodyPr/>
        <a:lstStyle/>
        <a:p>
          <a:r>
            <a:rPr lang="en-US"/>
            <a:t>The organization will hold frequent security training seminars to train employees on how to secure their personal gadgets when using company resources</a:t>
          </a:r>
          <a:r>
            <a:rPr lang="en-CA"/>
            <a:t>.</a:t>
          </a:r>
          <a:endParaRPr lang="en-US"/>
        </a:p>
      </dgm:t>
    </dgm:pt>
    <dgm:pt modelId="{76DFC86B-172A-4345-8B16-F35AE25CB541}" type="parTrans" cxnId="{C5309C12-85F2-4E48-BE6E-8A01375217D6}">
      <dgm:prSet/>
      <dgm:spPr/>
      <dgm:t>
        <a:bodyPr/>
        <a:lstStyle/>
        <a:p>
          <a:endParaRPr lang="en-US"/>
        </a:p>
      </dgm:t>
    </dgm:pt>
    <dgm:pt modelId="{3A8CD516-2C44-42EC-B30D-519618F98EF1}" type="sibTrans" cxnId="{C5309C12-85F2-4E48-BE6E-8A01375217D6}">
      <dgm:prSet phldrT="3" phldr="0"/>
      <dgm:spPr/>
      <dgm:t>
        <a:bodyPr/>
        <a:lstStyle/>
        <a:p>
          <a:r>
            <a:rPr lang="en-US"/>
            <a:t>3</a:t>
          </a:r>
        </a:p>
      </dgm:t>
    </dgm:pt>
    <dgm:pt modelId="{E3FE1FE9-831F-4885-A91D-9342D38DCB61}" type="pres">
      <dgm:prSet presAssocID="{F97B6310-88E2-498D-B893-6F48323BCC6A}" presName="Name0" presStyleCnt="0">
        <dgm:presLayoutVars>
          <dgm:animLvl val="lvl"/>
          <dgm:resizeHandles val="exact"/>
        </dgm:presLayoutVars>
      </dgm:prSet>
      <dgm:spPr/>
    </dgm:pt>
    <dgm:pt modelId="{AAE2BDD6-44F8-4C88-8CCD-573D55E9C923}" type="pres">
      <dgm:prSet presAssocID="{15C75C23-E6C9-4AFF-9E1B-CC1EEF0C76FA}" presName="compositeNode" presStyleCnt="0">
        <dgm:presLayoutVars>
          <dgm:bulletEnabled val="1"/>
        </dgm:presLayoutVars>
      </dgm:prSet>
      <dgm:spPr/>
    </dgm:pt>
    <dgm:pt modelId="{0D83D37B-D683-40C4-B725-A617F2E874C3}" type="pres">
      <dgm:prSet presAssocID="{15C75C23-E6C9-4AFF-9E1B-CC1EEF0C76FA}" presName="bgRect" presStyleLbl="bgAccFollowNode1" presStyleIdx="0" presStyleCnt="3"/>
      <dgm:spPr/>
    </dgm:pt>
    <dgm:pt modelId="{9600AF86-E869-4BDE-86F3-345548754509}" type="pres">
      <dgm:prSet presAssocID="{480F6738-EB10-4DEB-8742-5A1E63E30DE6}" presName="sibTransNodeCircle" presStyleLbl="alignNode1" presStyleIdx="0" presStyleCnt="6">
        <dgm:presLayoutVars>
          <dgm:chMax val="0"/>
          <dgm:bulletEnabled/>
        </dgm:presLayoutVars>
      </dgm:prSet>
      <dgm:spPr/>
    </dgm:pt>
    <dgm:pt modelId="{2F2993C4-3D19-47C7-A056-1409CCF6FE41}" type="pres">
      <dgm:prSet presAssocID="{15C75C23-E6C9-4AFF-9E1B-CC1EEF0C76FA}" presName="bottomLine" presStyleLbl="alignNode1" presStyleIdx="1" presStyleCnt="6">
        <dgm:presLayoutVars/>
      </dgm:prSet>
      <dgm:spPr/>
    </dgm:pt>
    <dgm:pt modelId="{9E636F45-AEEE-404A-ACEF-B2317D56B32A}" type="pres">
      <dgm:prSet presAssocID="{15C75C23-E6C9-4AFF-9E1B-CC1EEF0C76FA}" presName="nodeText" presStyleLbl="bgAccFollowNode1" presStyleIdx="0" presStyleCnt="3">
        <dgm:presLayoutVars>
          <dgm:bulletEnabled val="1"/>
        </dgm:presLayoutVars>
      </dgm:prSet>
      <dgm:spPr/>
    </dgm:pt>
    <dgm:pt modelId="{5F9300DF-6EED-4346-852A-FEF416ADE603}" type="pres">
      <dgm:prSet presAssocID="{480F6738-EB10-4DEB-8742-5A1E63E30DE6}" presName="sibTrans" presStyleCnt="0"/>
      <dgm:spPr/>
    </dgm:pt>
    <dgm:pt modelId="{5A9D8F1C-5D52-4E6C-8627-FEB591180B61}" type="pres">
      <dgm:prSet presAssocID="{BAE2DF47-0120-4748-AB04-2E719A63BAA8}" presName="compositeNode" presStyleCnt="0">
        <dgm:presLayoutVars>
          <dgm:bulletEnabled val="1"/>
        </dgm:presLayoutVars>
      </dgm:prSet>
      <dgm:spPr/>
    </dgm:pt>
    <dgm:pt modelId="{DF87E35C-E7EE-4983-9051-DEDA6291B849}" type="pres">
      <dgm:prSet presAssocID="{BAE2DF47-0120-4748-AB04-2E719A63BAA8}" presName="bgRect" presStyleLbl="bgAccFollowNode1" presStyleIdx="1" presStyleCnt="3"/>
      <dgm:spPr/>
    </dgm:pt>
    <dgm:pt modelId="{8A121DF9-22FC-43F7-B05C-FA7262751813}" type="pres">
      <dgm:prSet presAssocID="{BED12B74-4100-4A35-AE27-72973E68869B}" presName="sibTransNodeCircle" presStyleLbl="alignNode1" presStyleIdx="2" presStyleCnt="6">
        <dgm:presLayoutVars>
          <dgm:chMax val="0"/>
          <dgm:bulletEnabled/>
        </dgm:presLayoutVars>
      </dgm:prSet>
      <dgm:spPr/>
    </dgm:pt>
    <dgm:pt modelId="{EC16DC88-D50F-4EF3-BF90-DCDFCFCF807D}" type="pres">
      <dgm:prSet presAssocID="{BAE2DF47-0120-4748-AB04-2E719A63BAA8}" presName="bottomLine" presStyleLbl="alignNode1" presStyleIdx="3" presStyleCnt="6">
        <dgm:presLayoutVars/>
      </dgm:prSet>
      <dgm:spPr/>
    </dgm:pt>
    <dgm:pt modelId="{CAE06799-8CE2-4C23-B42C-C4987061C6FE}" type="pres">
      <dgm:prSet presAssocID="{BAE2DF47-0120-4748-AB04-2E719A63BAA8}" presName="nodeText" presStyleLbl="bgAccFollowNode1" presStyleIdx="1" presStyleCnt="3">
        <dgm:presLayoutVars>
          <dgm:bulletEnabled val="1"/>
        </dgm:presLayoutVars>
      </dgm:prSet>
      <dgm:spPr/>
    </dgm:pt>
    <dgm:pt modelId="{03F740C7-89BE-410D-B251-B40FB11FAFC2}" type="pres">
      <dgm:prSet presAssocID="{BED12B74-4100-4A35-AE27-72973E68869B}" presName="sibTrans" presStyleCnt="0"/>
      <dgm:spPr/>
    </dgm:pt>
    <dgm:pt modelId="{909D8C85-C534-4BB1-9284-9E95D825A15D}" type="pres">
      <dgm:prSet presAssocID="{CAC714F0-53BC-424E-A682-E96B169710C9}" presName="compositeNode" presStyleCnt="0">
        <dgm:presLayoutVars>
          <dgm:bulletEnabled val="1"/>
        </dgm:presLayoutVars>
      </dgm:prSet>
      <dgm:spPr/>
    </dgm:pt>
    <dgm:pt modelId="{55742B15-0A04-4B3F-98D9-B2AE446AEF23}" type="pres">
      <dgm:prSet presAssocID="{CAC714F0-53BC-424E-A682-E96B169710C9}" presName="bgRect" presStyleLbl="bgAccFollowNode1" presStyleIdx="2" presStyleCnt="3"/>
      <dgm:spPr/>
    </dgm:pt>
    <dgm:pt modelId="{4C969119-DDF0-4F19-8DCE-E69634C2A2F3}" type="pres">
      <dgm:prSet presAssocID="{3A8CD516-2C44-42EC-B30D-519618F98EF1}" presName="sibTransNodeCircle" presStyleLbl="alignNode1" presStyleIdx="4" presStyleCnt="6">
        <dgm:presLayoutVars>
          <dgm:chMax val="0"/>
          <dgm:bulletEnabled/>
        </dgm:presLayoutVars>
      </dgm:prSet>
      <dgm:spPr/>
    </dgm:pt>
    <dgm:pt modelId="{8F95B863-6461-4E9B-BC0B-CAA9A45C60AB}" type="pres">
      <dgm:prSet presAssocID="{CAC714F0-53BC-424E-A682-E96B169710C9}" presName="bottomLine" presStyleLbl="alignNode1" presStyleIdx="5" presStyleCnt="6">
        <dgm:presLayoutVars/>
      </dgm:prSet>
      <dgm:spPr/>
    </dgm:pt>
    <dgm:pt modelId="{636B7C80-C99C-44B9-A1AF-DFA265D20E10}" type="pres">
      <dgm:prSet presAssocID="{CAC714F0-53BC-424E-A682-E96B169710C9}" presName="nodeText" presStyleLbl="bgAccFollowNode1" presStyleIdx="2" presStyleCnt="3">
        <dgm:presLayoutVars>
          <dgm:bulletEnabled val="1"/>
        </dgm:presLayoutVars>
      </dgm:prSet>
      <dgm:spPr/>
    </dgm:pt>
  </dgm:ptLst>
  <dgm:cxnLst>
    <dgm:cxn modelId="{2D90D201-4C57-410D-9086-2BFF789F2DED}" type="presOf" srcId="{F97B6310-88E2-498D-B893-6F48323BCC6A}" destId="{E3FE1FE9-831F-4885-A91D-9342D38DCB61}" srcOrd="0" destOrd="0" presId="urn:microsoft.com/office/officeart/2016/7/layout/BasicLinearProcessNumbered"/>
    <dgm:cxn modelId="{0009DA08-1A8C-48BE-8E6D-57CF5B917FE6}" type="presOf" srcId="{BED12B74-4100-4A35-AE27-72973E68869B}" destId="{8A121DF9-22FC-43F7-B05C-FA7262751813}" srcOrd="0" destOrd="0" presId="urn:microsoft.com/office/officeart/2016/7/layout/BasicLinearProcessNumbered"/>
    <dgm:cxn modelId="{B897C10F-0514-4398-9091-F162F6D9E4D4}" type="presOf" srcId="{3A8CD516-2C44-42EC-B30D-519618F98EF1}" destId="{4C969119-DDF0-4F19-8DCE-E69634C2A2F3}" srcOrd="0" destOrd="0" presId="urn:microsoft.com/office/officeart/2016/7/layout/BasicLinearProcessNumbered"/>
    <dgm:cxn modelId="{EAE4A311-29EA-4A72-92EF-309D35E46672}" srcId="{F97B6310-88E2-498D-B893-6F48323BCC6A}" destId="{BAE2DF47-0120-4748-AB04-2E719A63BAA8}" srcOrd="1" destOrd="0" parTransId="{3370C2FB-15AA-4F4B-B1AD-CA5C1205BDCE}" sibTransId="{BED12B74-4100-4A35-AE27-72973E68869B}"/>
    <dgm:cxn modelId="{C5309C12-85F2-4E48-BE6E-8A01375217D6}" srcId="{F97B6310-88E2-498D-B893-6F48323BCC6A}" destId="{CAC714F0-53BC-424E-A682-E96B169710C9}" srcOrd="2" destOrd="0" parTransId="{76DFC86B-172A-4345-8B16-F35AE25CB541}" sibTransId="{3A8CD516-2C44-42EC-B30D-519618F98EF1}"/>
    <dgm:cxn modelId="{6CFB1A16-2BB0-4FB8-A160-677EA5EB8CDE}" type="presOf" srcId="{480F6738-EB10-4DEB-8742-5A1E63E30DE6}" destId="{9600AF86-E869-4BDE-86F3-345548754509}" srcOrd="0" destOrd="0" presId="urn:microsoft.com/office/officeart/2016/7/layout/BasicLinearProcessNumbered"/>
    <dgm:cxn modelId="{BF307A21-D7B0-4F8E-9AEC-F126E751DBFF}" type="presOf" srcId="{BAE2DF47-0120-4748-AB04-2E719A63BAA8}" destId="{DF87E35C-E7EE-4983-9051-DEDA6291B849}" srcOrd="0" destOrd="0" presId="urn:microsoft.com/office/officeart/2016/7/layout/BasicLinearProcessNumbered"/>
    <dgm:cxn modelId="{388B1335-A808-4548-BECB-B400637FB0C1}" type="presOf" srcId="{CAC714F0-53BC-424E-A682-E96B169710C9}" destId="{636B7C80-C99C-44B9-A1AF-DFA265D20E10}" srcOrd="1" destOrd="0" presId="urn:microsoft.com/office/officeart/2016/7/layout/BasicLinearProcessNumbered"/>
    <dgm:cxn modelId="{4E98916E-2A8C-4170-9A56-4B14409D2F95}" type="presOf" srcId="{BAE2DF47-0120-4748-AB04-2E719A63BAA8}" destId="{CAE06799-8CE2-4C23-B42C-C4987061C6FE}" srcOrd="1" destOrd="0" presId="urn:microsoft.com/office/officeart/2016/7/layout/BasicLinearProcessNumbered"/>
    <dgm:cxn modelId="{ABD89A97-066B-4A75-A332-724682E2841B}" type="presOf" srcId="{CAC714F0-53BC-424E-A682-E96B169710C9}" destId="{55742B15-0A04-4B3F-98D9-B2AE446AEF23}" srcOrd="0" destOrd="0" presId="urn:microsoft.com/office/officeart/2016/7/layout/BasicLinearProcessNumbered"/>
    <dgm:cxn modelId="{8269B9AA-5894-4256-A431-482FD69F89BB}" srcId="{F97B6310-88E2-498D-B893-6F48323BCC6A}" destId="{15C75C23-E6C9-4AFF-9E1B-CC1EEF0C76FA}" srcOrd="0" destOrd="0" parTransId="{34110DD7-CC09-4FBB-A9B2-0EDE3E26647D}" sibTransId="{480F6738-EB10-4DEB-8742-5A1E63E30DE6}"/>
    <dgm:cxn modelId="{A407C7C4-5ECF-4CE5-849D-2CB28D3450E9}" type="presOf" srcId="{15C75C23-E6C9-4AFF-9E1B-CC1EEF0C76FA}" destId="{9E636F45-AEEE-404A-ACEF-B2317D56B32A}" srcOrd="1" destOrd="0" presId="urn:microsoft.com/office/officeart/2016/7/layout/BasicLinearProcessNumbered"/>
    <dgm:cxn modelId="{B2C97DD8-700F-46AD-BF2E-FA801FA47903}" type="presOf" srcId="{15C75C23-E6C9-4AFF-9E1B-CC1EEF0C76FA}" destId="{0D83D37B-D683-40C4-B725-A617F2E874C3}" srcOrd="0" destOrd="0" presId="urn:microsoft.com/office/officeart/2016/7/layout/BasicLinearProcessNumbered"/>
    <dgm:cxn modelId="{05F57FDE-4E63-4EF4-B104-E81613572E1F}" type="presParOf" srcId="{E3FE1FE9-831F-4885-A91D-9342D38DCB61}" destId="{AAE2BDD6-44F8-4C88-8CCD-573D55E9C923}" srcOrd="0" destOrd="0" presId="urn:microsoft.com/office/officeart/2016/7/layout/BasicLinearProcessNumbered"/>
    <dgm:cxn modelId="{2495F06C-CA51-49BE-B00B-6D9E3FBC47B6}" type="presParOf" srcId="{AAE2BDD6-44F8-4C88-8CCD-573D55E9C923}" destId="{0D83D37B-D683-40C4-B725-A617F2E874C3}" srcOrd="0" destOrd="0" presId="urn:microsoft.com/office/officeart/2016/7/layout/BasicLinearProcessNumbered"/>
    <dgm:cxn modelId="{121A4774-C0A9-44A2-BFF3-5C5F43331099}" type="presParOf" srcId="{AAE2BDD6-44F8-4C88-8CCD-573D55E9C923}" destId="{9600AF86-E869-4BDE-86F3-345548754509}" srcOrd="1" destOrd="0" presId="urn:microsoft.com/office/officeart/2016/7/layout/BasicLinearProcessNumbered"/>
    <dgm:cxn modelId="{F715EDD1-D1C1-46EC-840F-184738C8294E}" type="presParOf" srcId="{AAE2BDD6-44F8-4C88-8CCD-573D55E9C923}" destId="{2F2993C4-3D19-47C7-A056-1409CCF6FE41}" srcOrd="2" destOrd="0" presId="urn:microsoft.com/office/officeart/2016/7/layout/BasicLinearProcessNumbered"/>
    <dgm:cxn modelId="{1D1DC5A7-05C2-4EF1-9E55-7121D9942CE9}" type="presParOf" srcId="{AAE2BDD6-44F8-4C88-8CCD-573D55E9C923}" destId="{9E636F45-AEEE-404A-ACEF-B2317D56B32A}" srcOrd="3" destOrd="0" presId="urn:microsoft.com/office/officeart/2016/7/layout/BasicLinearProcessNumbered"/>
    <dgm:cxn modelId="{946556DC-3253-42AE-9C96-863803D485B0}" type="presParOf" srcId="{E3FE1FE9-831F-4885-A91D-9342D38DCB61}" destId="{5F9300DF-6EED-4346-852A-FEF416ADE603}" srcOrd="1" destOrd="0" presId="urn:microsoft.com/office/officeart/2016/7/layout/BasicLinearProcessNumbered"/>
    <dgm:cxn modelId="{0F643FBE-11B5-4F85-87A0-7D6A2B190816}" type="presParOf" srcId="{E3FE1FE9-831F-4885-A91D-9342D38DCB61}" destId="{5A9D8F1C-5D52-4E6C-8627-FEB591180B61}" srcOrd="2" destOrd="0" presId="urn:microsoft.com/office/officeart/2016/7/layout/BasicLinearProcessNumbered"/>
    <dgm:cxn modelId="{45531C09-16B6-4026-9E51-DAF5D2B210CF}" type="presParOf" srcId="{5A9D8F1C-5D52-4E6C-8627-FEB591180B61}" destId="{DF87E35C-E7EE-4983-9051-DEDA6291B849}" srcOrd="0" destOrd="0" presId="urn:microsoft.com/office/officeart/2016/7/layout/BasicLinearProcessNumbered"/>
    <dgm:cxn modelId="{5E5A46F9-3775-4F75-9C73-D5CC42BEABC5}" type="presParOf" srcId="{5A9D8F1C-5D52-4E6C-8627-FEB591180B61}" destId="{8A121DF9-22FC-43F7-B05C-FA7262751813}" srcOrd="1" destOrd="0" presId="urn:microsoft.com/office/officeart/2016/7/layout/BasicLinearProcessNumbered"/>
    <dgm:cxn modelId="{FA59C0CE-AA21-44E4-AAC2-96A8430C642C}" type="presParOf" srcId="{5A9D8F1C-5D52-4E6C-8627-FEB591180B61}" destId="{EC16DC88-D50F-4EF3-BF90-DCDFCFCF807D}" srcOrd="2" destOrd="0" presId="urn:microsoft.com/office/officeart/2016/7/layout/BasicLinearProcessNumbered"/>
    <dgm:cxn modelId="{3AAC3E5C-2C46-40BB-AA0E-C509607D827C}" type="presParOf" srcId="{5A9D8F1C-5D52-4E6C-8627-FEB591180B61}" destId="{CAE06799-8CE2-4C23-B42C-C4987061C6FE}" srcOrd="3" destOrd="0" presId="urn:microsoft.com/office/officeart/2016/7/layout/BasicLinearProcessNumbered"/>
    <dgm:cxn modelId="{83765928-27A4-4E90-B550-03B44B9B7F44}" type="presParOf" srcId="{E3FE1FE9-831F-4885-A91D-9342D38DCB61}" destId="{03F740C7-89BE-410D-B251-B40FB11FAFC2}" srcOrd="3" destOrd="0" presId="urn:microsoft.com/office/officeart/2016/7/layout/BasicLinearProcessNumbered"/>
    <dgm:cxn modelId="{94AF7295-4947-4125-9D5F-25236BFDF969}" type="presParOf" srcId="{E3FE1FE9-831F-4885-A91D-9342D38DCB61}" destId="{909D8C85-C534-4BB1-9284-9E95D825A15D}" srcOrd="4" destOrd="0" presId="urn:microsoft.com/office/officeart/2016/7/layout/BasicLinearProcessNumbered"/>
    <dgm:cxn modelId="{8600F2BA-4589-411B-AF95-0A2AD1BD7A9C}" type="presParOf" srcId="{909D8C85-C534-4BB1-9284-9E95D825A15D}" destId="{55742B15-0A04-4B3F-98D9-B2AE446AEF23}" srcOrd="0" destOrd="0" presId="urn:microsoft.com/office/officeart/2016/7/layout/BasicLinearProcessNumbered"/>
    <dgm:cxn modelId="{9A04A856-7E40-4F27-B2F3-77345EBB562C}" type="presParOf" srcId="{909D8C85-C534-4BB1-9284-9E95D825A15D}" destId="{4C969119-DDF0-4F19-8DCE-E69634C2A2F3}" srcOrd="1" destOrd="0" presId="urn:microsoft.com/office/officeart/2016/7/layout/BasicLinearProcessNumbered"/>
    <dgm:cxn modelId="{B0D00870-76F5-43DF-894F-33527D644971}" type="presParOf" srcId="{909D8C85-C534-4BB1-9284-9E95D825A15D}" destId="{8F95B863-6461-4E9B-BC0B-CAA9A45C60AB}" srcOrd="2" destOrd="0" presId="urn:microsoft.com/office/officeart/2016/7/layout/BasicLinearProcessNumbered"/>
    <dgm:cxn modelId="{78BD579A-510C-4C05-88FB-D43D186F995C}" type="presParOf" srcId="{909D8C85-C534-4BB1-9284-9E95D825A15D}" destId="{636B7C80-C99C-44B9-A1AF-DFA265D20E10}"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E96CF1-623C-44D4-8C35-476447812E28}">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E3B753-9120-4690-8558-893ED7B7A5BF}">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SaveYou Inc. is a new company focused on providing cyber insurance, consultation services, and solutions for companies and individuals.</a:t>
          </a:r>
        </a:p>
      </dsp:txBody>
      <dsp:txXfrm>
        <a:off x="0" y="0"/>
        <a:ext cx="6900512" cy="1384035"/>
      </dsp:txXfrm>
    </dsp:sp>
    <dsp:sp modelId="{285AC731-E346-44D8-8273-FC71F510941D}">
      <dsp:nvSpPr>
        <dsp:cNvPr id="0" name=""/>
        <dsp:cNvSpPr/>
      </dsp:nvSpPr>
      <dsp:spPr>
        <a:xfrm>
          <a:off x="0" y="1384035"/>
          <a:ext cx="6900512"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199A51-7A4D-4EEB-8EDA-1CF81180C8CD}">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The company has experienced a huge surge in business since the start of the pandemic.</a:t>
          </a:r>
        </a:p>
      </dsp:txBody>
      <dsp:txXfrm>
        <a:off x="0" y="1384035"/>
        <a:ext cx="6900512" cy="1384035"/>
      </dsp:txXfrm>
    </dsp:sp>
    <dsp:sp modelId="{87DA7DCC-31E3-42BE-BAA7-D52F76B9D475}">
      <dsp:nvSpPr>
        <dsp:cNvPr id="0" name=""/>
        <dsp:cNvSpPr/>
      </dsp:nvSpPr>
      <dsp:spPr>
        <a:xfrm>
          <a:off x="0" y="2768070"/>
          <a:ext cx="6900512"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9FF17F-1CD4-456B-9478-4FBFCA94CA25}">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Expertie of the company is to provide security from identify theft and ransomware attacks and provide solutions to them.</a:t>
          </a:r>
        </a:p>
      </dsp:txBody>
      <dsp:txXfrm>
        <a:off x="0" y="2768070"/>
        <a:ext cx="6900512" cy="1384035"/>
      </dsp:txXfrm>
    </dsp:sp>
    <dsp:sp modelId="{AF165B11-94EB-4F75-B035-7843DBE85ECE}">
      <dsp:nvSpPr>
        <dsp:cNvPr id="0" name=""/>
        <dsp:cNvSpPr/>
      </dsp:nvSpPr>
      <dsp:spPr>
        <a:xfrm>
          <a:off x="0" y="4152105"/>
          <a:ext cx="690051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604656-6C5B-4BA1-96B5-1B55B599A59A}">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The company is expanding offices in Germany and Singapore and, in the future, in South America.</a:t>
          </a:r>
        </a:p>
      </dsp:txBody>
      <dsp:txXfrm>
        <a:off x="0" y="4152105"/>
        <a:ext cx="6900512" cy="13840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93D886-6CD7-4E8E-8D78-5A9577FF2E08}">
      <dsp:nvSpPr>
        <dsp:cNvPr id="0" name=""/>
        <dsp:cNvSpPr/>
      </dsp:nvSpPr>
      <dsp:spPr>
        <a:xfrm>
          <a:off x="0" y="17964"/>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CA" sz="3300" kern="1200"/>
            <a:t>What mobile devices will you allow?</a:t>
          </a:r>
          <a:endParaRPr lang="en-US" sz="3300" kern="1200"/>
        </a:p>
      </dsp:txBody>
      <dsp:txXfrm>
        <a:off x="38638" y="56602"/>
        <a:ext cx="10438324" cy="714229"/>
      </dsp:txXfrm>
    </dsp:sp>
    <dsp:sp modelId="{FB018823-9692-4094-A353-F1DE713AEB24}">
      <dsp:nvSpPr>
        <dsp:cNvPr id="0" name=""/>
        <dsp:cNvSpPr/>
      </dsp:nvSpPr>
      <dsp:spPr>
        <a:xfrm>
          <a:off x="0" y="809469"/>
          <a:ext cx="10515600" cy="1195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CA" sz="2600" kern="1200">
              <a:sym typeface="Wingdings" panose="05000000000000000000" pitchFamily="2" charset="2"/>
            </a:rPr>
            <a:t></a:t>
          </a:r>
          <a:r>
            <a:rPr lang="en-CA" sz="2600" kern="1200"/>
            <a:t> Only devices approved by the company and adhering to strict security guidelines will be permitted by the organization. Regular security evaluations will be conducted to guarantee compliance.</a:t>
          </a:r>
          <a:endParaRPr lang="en-US" sz="2600" kern="1200"/>
        </a:p>
      </dsp:txBody>
      <dsp:txXfrm>
        <a:off x="0" y="809469"/>
        <a:ext cx="10515600" cy="1195424"/>
      </dsp:txXfrm>
    </dsp:sp>
    <dsp:sp modelId="{7581EEF1-7CA2-4EDF-9BBC-467CAA38149D}">
      <dsp:nvSpPr>
        <dsp:cNvPr id="0" name=""/>
        <dsp:cNvSpPr/>
      </dsp:nvSpPr>
      <dsp:spPr>
        <a:xfrm>
          <a:off x="0" y="2004894"/>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CA" sz="3300" kern="1200"/>
            <a:t>What policies (restrictions) will you apply to those devices?</a:t>
          </a:r>
          <a:endParaRPr lang="en-US" sz="3300" kern="1200"/>
        </a:p>
      </dsp:txBody>
      <dsp:txXfrm>
        <a:off x="38638" y="2043532"/>
        <a:ext cx="10438324" cy="714229"/>
      </dsp:txXfrm>
    </dsp:sp>
    <dsp:sp modelId="{8CA32CE4-4CD8-4E84-8564-48242E3804CC}">
      <dsp:nvSpPr>
        <dsp:cNvPr id="0" name=""/>
        <dsp:cNvSpPr/>
      </dsp:nvSpPr>
      <dsp:spPr>
        <a:xfrm>
          <a:off x="0" y="2796399"/>
          <a:ext cx="10515600" cy="1536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CA" sz="2600" kern="1200" dirty="0">
              <a:sym typeface="Wingdings" panose="05000000000000000000" pitchFamily="2" charset="2"/>
            </a:rPr>
            <a:t></a:t>
          </a:r>
          <a:r>
            <a:rPr lang="en-CA" sz="2600" kern="1200" dirty="0"/>
            <a:t>Applying strict rules on the configurations and features allowed on devices. This ensures turning off functions like USB debugging, limiting the installation of apps from unidentified sources, and imposing passcode constraints on devices.</a:t>
          </a:r>
          <a:endParaRPr lang="en-US" sz="2600" kern="1200" dirty="0"/>
        </a:p>
      </dsp:txBody>
      <dsp:txXfrm>
        <a:off x="0" y="2796399"/>
        <a:ext cx="10515600" cy="15369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83D37B-D683-40C4-B725-A617F2E874C3}">
      <dsp:nvSpPr>
        <dsp:cNvPr id="0" name=""/>
        <dsp:cNvSpPr/>
      </dsp:nvSpPr>
      <dsp:spPr>
        <a:xfrm>
          <a:off x="0" y="0"/>
          <a:ext cx="3286125" cy="3948876"/>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755650">
            <a:lnSpc>
              <a:spcPct val="90000"/>
            </a:lnSpc>
            <a:spcBef>
              <a:spcPct val="0"/>
            </a:spcBef>
            <a:spcAft>
              <a:spcPct val="35000"/>
            </a:spcAft>
            <a:buNone/>
          </a:pPr>
          <a:r>
            <a:rPr lang="en-CA" sz="1700" kern="1200"/>
            <a:t>BYOD has advantages, but there are security issues as well. To reduce these threats, the Organization will thus put strong security measures in place, such as containerization.</a:t>
          </a:r>
          <a:endParaRPr lang="en-US" sz="1700" kern="1200"/>
        </a:p>
      </dsp:txBody>
      <dsp:txXfrm>
        <a:off x="0" y="1500572"/>
        <a:ext cx="3286125" cy="2369325"/>
      </dsp:txXfrm>
    </dsp:sp>
    <dsp:sp modelId="{9600AF86-E869-4BDE-86F3-345548754509}">
      <dsp:nvSpPr>
        <dsp:cNvPr id="0" name=""/>
        <dsp:cNvSpPr/>
      </dsp:nvSpPr>
      <dsp:spPr>
        <a:xfrm>
          <a:off x="1050731" y="394887"/>
          <a:ext cx="1184662" cy="1184662"/>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361" tIns="12700" rIns="92361"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224221" y="568377"/>
        <a:ext cx="837682" cy="837682"/>
      </dsp:txXfrm>
    </dsp:sp>
    <dsp:sp modelId="{2F2993C4-3D19-47C7-A056-1409CCF6FE41}">
      <dsp:nvSpPr>
        <dsp:cNvPr id="0" name=""/>
        <dsp:cNvSpPr/>
      </dsp:nvSpPr>
      <dsp:spPr>
        <a:xfrm>
          <a:off x="0" y="3948804"/>
          <a:ext cx="3286125" cy="72"/>
        </a:xfrm>
        <a:prstGeom prst="rect">
          <a:avLst/>
        </a:prstGeom>
        <a:solidFill>
          <a:schemeClr val="accent5">
            <a:hueOff val="-1351709"/>
            <a:satOff val="-3484"/>
            <a:lumOff val="-2353"/>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87E35C-E7EE-4983-9051-DEDA6291B849}">
      <dsp:nvSpPr>
        <dsp:cNvPr id="0" name=""/>
        <dsp:cNvSpPr/>
      </dsp:nvSpPr>
      <dsp:spPr>
        <a:xfrm>
          <a:off x="3614737" y="0"/>
          <a:ext cx="3286125" cy="3948876"/>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755650">
            <a:lnSpc>
              <a:spcPct val="90000"/>
            </a:lnSpc>
            <a:spcBef>
              <a:spcPct val="0"/>
            </a:spcBef>
            <a:spcAft>
              <a:spcPct val="35000"/>
            </a:spcAft>
            <a:buNone/>
          </a:pPr>
          <a:r>
            <a:rPr lang="en-CA" sz="1700" kern="1200"/>
            <a:t>To implement security regulations and track compliance, employees who bring their own devices (BYOD) must consent to install the company's mobile device management (MDM) software.</a:t>
          </a:r>
          <a:endParaRPr lang="en-US" sz="1700" kern="1200"/>
        </a:p>
      </dsp:txBody>
      <dsp:txXfrm>
        <a:off x="3614737" y="1500572"/>
        <a:ext cx="3286125" cy="2369325"/>
      </dsp:txXfrm>
    </dsp:sp>
    <dsp:sp modelId="{8A121DF9-22FC-43F7-B05C-FA7262751813}">
      <dsp:nvSpPr>
        <dsp:cNvPr id="0" name=""/>
        <dsp:cNvSpPr/>
      </dsp:nvSpPr>
      <dsp:spPr>
        <a:xfrm>
          <a:off x="4665468" y="394887"/>
          <a:ext cx="1184662" cy="1184662"/>
        </a:xfrm>
        <a:prstGeom prst="ellipse">
          <a:avLst/>
        </a:prstGeom>
        <a:solidFill>
          <a:schemeClr val="accent5">
            <a:hueOff val="-2703417"/>
            <a:satOff val="-6968"/>
            <a:lumOff val="-4706"/>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361" tIns="12700" rIns="92361"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838958" y="568377"/>
        <a:ext cx="837682" cy="837682"/>
      </dsp:txXfrm>
    </dsp:sp>
    <dsp:sp modelId="{EC16DC88-D50F-4EF3-BF90-DCDFCFCF807D}">
      <dsp:nvSpPr>
        <dsp:cNvPr id="0" name=""/>
        <dsp:cNvSpPr/>
      </dsp:nvSpPr>
      <dsp:spPr>
        <a:xfrm>
          <a:off x="3614737" y="3948804"/>
          <a:ext cx="3286125" cy="72"/>
        </a:xfrm>
        <a:prstGeom prst="rect">
          <a:avLst/>
        </a:prstGeom>
        <a:solidFill>
          <a:schemeClr val="accent5">
            <a:hueOff val="-4055126"/>
            <a:satOff val="-10451"/>
            <a:lumOff val="-7059"/>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742B15-0A04-4B3F-98D9-B2AE446AEF23}">
      <dsp:nvSpPr>
        <dsp:cNvPr id="0" name=""/>
        <dsp:cNvSpPr/>
      </dsp:nvSpPr>
      <dsp:spPr>
        <a:xfrm>
          <a:off x="7229475" y="0"/>
          <a:ext cx="3286125" cy="3948876"/>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755650">
            <a:lnSpc>
              <a:spcPct val="90000"/>
            </a:lnSpc>
            <a:spcBef>
              <a:spcPct val="0"/>
            </a:spcBef>
            <a:spcAft>
              <a:spcPct val="35000"/>
            </a:spcAft>
            <a:buNone/>
          </a:pPr>
          <a:r>
            <a:rPr lang="en-US" sz="1700" kern="1200"/>
            <a:t>The organization will hold frequent security training seminars to train employees on how to secure their personal gadgets when using company resources</a:t>
          </a:r>
          <a:r>
            <a:rPr lang="en-CA" sz="1700" kern="1200"/>
            <a:t>.</a:t>
          </a:r>
          <a:endParaRPr lang="en-US" sz="1700" kern="1200"/>
        </a:p>
      </dsp:txBody>
      <dsp:txXfrm>
        <a:off x="7229475" y="1500572"/>
        <a:ext cx="3286125" cy="2369325"/>
      </dsp:txXfrm>
    </dsp:sp>
    <dsp:sp modelId="{4C969119-DDF0-4F19-8DCE-E69634C2A2F3}">
      <dsp:nvSpPr>
        <dsp:cNvPr id="0" name=""/>
        <dsp:cNvSpPr/>
      </dsp:nvSpPr>
      <dsp:spPr>
        <a:xfrm>
          <a:off x="8280206" y="394887"/>
          <a:ext cx="1184662" cy="1184662"/>
        </a:xfrm>
        <a:prstGeom prst="ellipse">
          <a:avLst/>
        </a:prstGeom>
        <a:solidFill>
          <a:schemeClr val="accent5">
            <a:hueOff val="-5406834"/>
            <a:satOff val="-13935"/>
            <a:lumOff val="-9412"/>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361" tIns="12700" rIns="92361"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53696" y="568377"/>
        <a:ext cx="837682" cy="837682"/>
      </dsp:txXfrm>
    </dsp:sp>
    <dsp:sp modelId="{8F95B863-6461-4E9B-BC0B-CAA9A45C60AB}">
      <dsp:nvSpPr>
        <dsp:cNvPr id="0" name=""/>
        <dsp:cNvSpPr/>
      </dsp:nvSpPr>
      <dsp:spPr>
        <a:xfrm>
          <a:off x="7229475" y="3948804"/>
          <a:ext cx="3286125" cy="72"/>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A0FE4-8E76-1875-BAA1-D4F07DCB17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A2CB728-C045-99C1-5303-DE4794D99F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95F6A3-47C6-BA7D-5B6C-F3B2DB457DED}"/>
              </a:ext>
            </a:extLst>
          </p:cNvPr>
          <p:cNvSpPr>
            <a:spLocks noGrp="1"/>
          </p:cNvSpPr>
          <p:nvPr>
            <p:ph type="dt" sz="half" idx="10"/>
          </p:nvPr>
        </p:nvSpPr>
        <p:spPr/>
        <p:txBody>
          <a:bodyPr/>
          <a:lstStyle/>
          <a:p>
            <a:fld id="{9D01F496-6600-414E-A4E7-66813D0EF8DA}" type="datetimeFigureOut">
              <a:rPr lang="en-IN" smtClean="0"/>
              <a:t>09-04-2024</a:t>
            </a:fld>
            <a:endParaRPr lang="en-IN"/>
          </a:p>
        </p:txBody>
      </p:sp>
      <p:sp>
        <p:nvSpPr>
          <p:cNvPr id="5" name="Footer Placeholder 4">
            <a:extLst>
              <a:ext uri="{FF2B5EF4-FFF2-40B4-BE49-F238E27FC236}">
                <a16:creationId xmlns:a16="http://schemas.microsoft.com/office/drawing/2014/main" id="{1DE428B6-5557-3142-F08B-E6DB5048F7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03EA15-7D46-76FA-1D7A-ADD6B0C06B66}"/>
              </a:ext>
            </a:extLst>
          </p:cNvPr>
          <p:cNvSpPr>
            <a:spLocks noGrp="1"/>
          </p:cNvSpPr>
          <p:nvPr>
            <p:ph type="sldNum" sz="quarter" idx="12"/>
          </p:nvPr>
        </p:nvSpPr>
        <p:spPr/>
        <p:txBody>
          <a:bodyPr/>
          <a:lstStyle/>
          <a:p>
            <a:fld id="{FB663AD6-BC1F-43F7-8442-90DF00F7BA23}" type="slidenum">
              <a:rPr lang="en-IN" smtClean="0"/>
              <a:t>‹#›</a:t>
            </a:fld>
            <a:endParaRPr lang="en-IN"/>
          </a:p>
        </p:txBody>
      </p:sp>
    </p:spTree>
    <p:extLst>
      <p:ext uri="{BB962C8B-B14F-4D97-AF65-F5344CB8AC3E}">
        <p14:creationId xmlns:p14="http://schemas.microsoft.com/office/powerpoint/2010/main" val="3532583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597EE-5193-679F-BB4F-6360A1A9B35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F38F62-806A-A8C3-47B0-B4718FE57E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E24C03-5341-196C-2B6A-243359B25471}"/>
              </a:ext>
            </a:extLst>
          </p:cNvPr>
          <p:cNvSpPr>
            <a:spLocks noGrp="1"/>
          </p:cNvSpPr>
          <p:nvPr>
            <p:ph type="dt" sz="half" idx="10"/>
          </p:nvPr>
        </p:nvSpPr>
        <p:spPr/>
        <p:txBody>
          <a:bodyPr/>
          <a:lstStyle/>
          <a:p>
            <a:fld id="{9D01F496-6600-414E-A4E7-66813D0EF8DA}" type="datetimeFigureOut">
              <a:rPr lang="en-IN" smtClean="0"/>
              <a:t>09-04-2024</a:t>
            </a:fld>
            <a:endParaRPr lang="en-IN"/>
          </a:p>
        </p:txBody>
      </p:sp>
      <p:sp>
        <p:nvSpPr>
          <p:cNvPr id="5" name="Footer Placeholder 4">
            <a:extLst>
              <a:ext uri="{FF2B5EF4-FFF2-40B4-BE49-F238E27FC236}">
                <a16:creationId xmlns:a16="http://schemas.microsoft.com/office/drawing/2014/main" id="{B011D9AD-00EB-11C9-0663-C9007A5807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CF65A9-0CE0-D007-AC65-DCB9D71BD6B9}"/>
              </a:ext>
            </a:extLst>
          </p:cNvPr>
          <p:cNvSpPr>
            <a:spLocks noGrp="1"/>
          </p:cNvSpPr>
          <p:nvPr>
            <p:ph type="sldNum" sz="quarter" idx="12"/>
          </p:nvPr>
        </p:nvSpPr>
        <p:spPr/>
        <p:txBody>
          <a:bodyPr/>
          <a:lstStyle/>
          <a:p>
            <a:fld id="{FB663AD6-BC1F-43F7-8442-90DF00F7BA23}" type="slidenum">
              <a:rPr lang="en-IN" smtClean="0"/>
              <a:t>‹#›</a:t>
            </a:fld>
            <a:endParaRPr lang="en-IN"/>
          </a:p>
        </p:txBody>
      </p:sp>
    </p:spTree>
    <p:extLst>
      <p:ext uri="{BB962C8B-B14F-4D97-AF65-F5344CB8AC3E}">
        <p14:creationId xmlns:p14="http://schemas.microsoft.com/office/powerpoint/2010/main" val="962600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9C2545-80B7-D62A-174A-A7CDB5077D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B1ACD4-0036-60C4-27B2-768A76756A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8558FC-A18D-03FF-0077-94CB8B6D8EE6}"/>
              </a:ext>
            </a:extLst>
          </p:cNvPr>
          <p:cNvSpPr>
            <a:spLocks noGrp="1"/>
          </p:cNvSpPr>
          <p:nvPr>
            <p:ph type="dt" sz="half" idx="10"/>
          </p:nvPr>
        </p:nvSpPr>
        <p:spPr/>
        <p:txBody>
          <a:bodyPr/>
          <a:lstStyle/>
          <a:p>
            <a:fld id="{9D01F496-6600-414E-A4E7-66813D0EF8DA}" type="datetimeFigureOut">
              <a:rPr lang="en-IN" smtClean="0"/>
              <a:t>09-04-2024</a:t>
            </a:fld>
            <a:endParaRPr lang="en-IN"/>
          </a:p>
        </p:txBody>
      </p:sp>
      <p:sp>
        <p:nvSpPr>
          <p:cNvPr id="5" name="Footer Placeholder 4">
            <a:extLst>
              <a:ext uri="{FF2B5EF4-FFF2-40B4-BE49-F238E27FC236}">
                <a16:creationId xmlns:a16="http://schemas.microsoft.com/office/drawing/2014/main" id="{ACD32C2F-E523-A59B-600C-ACE0C12017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B745D7-C891-940D-6F06-420DC8E41D3E}"/>
              </a:ext>
            </a:extLst>
          </p:cNvPr>
          <p:cNvSpPr>
            <a:spLocks noGrp="1"/>
          </p:cNvSpPr>
          <p:nvPr>
            <p:ph type="sldNum" sz="quarter" idx="12"/>
          </p:nvPr>
        </p:nvSpPr>
        <p:spPr/>
        <p:txBody>
          <a:bodyPr/>
          <a:lstStyle/>
          <a:p>
            <a:fld id="{FB663AD6-BC1F-43F7-8442-90DF00F7BA23}" type="slidenum">
              <a:rPr lang="en-IN" smtClean="0"/>
              <a:t>‹#›</a:t>
            </a:fld>
            <a:endParaRPr lang="en-IN"/>
          </a:p>
        </p:txBody>
      </p:sp>
    </p:spTree>
    <p:extLst>
      <p:ext uri="{BB962C8B-B14F-4D97-AF65-F5344CB8AC3E}">
        <p14:creationId xmlns:p14="http://schemas.microsoft.com/office/powerpoint/2010/main" val="1214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B665C-A27B-D5BC-C62D-87DB3A2802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C58FD1-7B7A-0A51-4359-03B95DD544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2408FC-A7E3-250B-1539-3EB8CE52499F}"/>
              </a:ext>
            </a:extLst>
          </p:cNvPr>
          <p:cNvSpPr>
            <a:spLocks noGrp="1"/>
          </p:cNvSpPr>
          <p:nvPr>
            <p:ph type="dt" sz="half" idx="10"/>
          </p:nvPr>
        </p:nvSpPr>
        <p:spPr/>
        <p:txBody>
          <a:bodyPr/>
          <a:lstStyle/>
          <a:p>
            <a:fld id="{9D01F496-6600-414E-A4E7-66813D0EF8DA}" type="datetimeFigureOut">
              <a:rPr lang="en-IN" smtClean="0"/>
              <a:t>09-04-2024</a:t>
            </a:fld>
            <a:endParaRPr lang="en-IN"/>
          </a:p>
        </p:txBody>
      </p:sp>
      <p:sp>
        <p:nvSpPr>
          <p:cNvPr id="5" name="Footer Placeholder 4">
            <a:extLst>
              <a:ext uri="{FF2B5EF4-FFF2-40B4-BE49-F238E27FC236}">
                <a16:creationId xmlns:a16="http://schemas.microsoft.com/office/drawing/2014/main" id="{CCBF79B5-761F-F62A-C752-D177974C87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E2CE31-8DBE-654A-4414-744AD0C66AE6}"/>
              </a:ext>
            </a:extLst>
          </p:cNvPr>
          <p:cNvSpPr>
            <a:spLocks noGrp="1"/>
          </p:cNvSpPr>
          <p:nvPr>
            <p:ph type="sldNum" sz="quarter" idx="12"/>
          </p:nvPr>
        </p:nvSpPr>
        <p:spPr/>
        <p:txBody>
          <a:bodyPr/>
          <a:lstStyle/>
          <a:p>
            <a:fld id="{FB663AD6-BC1F-43F7-8442-90DF00F7BA23}" type="slidenum">
              <a:rPr lang="en-IN" smtClean="0"/>
              <a:t>‹#›</a:t>
            </a:fld>
            <a:endParaRPr lang="en-IN"/>
          </a:p>
        </p:txBody>
      </p:sp>
    </p:spTree>
    <p:extLst>
      <p:ext uri="{BB962C8B-B14F-4D97-AF65-F5344CB8AC3E}">
        <p14:creationId xmlns:p14="http://schemas.microsoft.com/office/powerpoint/2010/main" val="3729054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7081C-F4F1-09A3-770A-E67B7111EE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E8D3EDD-4899-E4F7-171D-6DEC5624A3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9D69B2-53D2-17BB-B124-33C6C3718A37}"/>
              </a:ext>
            </a:extLst>
          </p:cNvPr>
          <p:cNvSpPr>
            <a:spLocks noGrp="1"/>
          </p:cNvSpPr>
          <p:nvPr>
            <p:ph type="dt" sz="half" idx="10"/>
          </p:nvPr>
        </p:nvSpPr>
        <p:spPr/>
        <p:txBody>
          <a:bodyPr/>
          <a:lstStyle/>
          <a:p>
            <a:fld id="{9D01F496-6600-414E-A4E7-66813D0EF8DA}" type="datetimeFigureOut">
              <a:rPr lang="en-IN" smtClean="0"/>
              <a:t>09-04-2024</a:t>
            </a:fld>
            <a:endParaRPr lang="en-IN"/>
          </a:p>
        </p:txBody>
      </p:sp>
      <p:sp>
        <p:nvSpPr>
          <p:cNvPr id="5" name="Footer Placeholder 4">
            <a:extLst>
              <a:ext uri="{FF2B5EF4-FFF2-40B4-BE49-F238E27FC236}">
                <a16:creationId xmlns:a16="http://schemas.microsoft.com/office/drawing/2014/main" id="{8835CBD1-592D-7E4C-B179-004299118E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0FF710-E40C-BEB5-5E80-63DC4C81DAF0}"/>
              </a:ext>
            </a:extLst>
          </p:cNvPr>
          <p:cNvSpPr>
            <a:spLocks noGrp="1"/>
          </p:cNvSpPr>
          <p:nvPr>
            <p:ph type="sldNum" sz="quarter" idx="12"/>
          </p:nvPr>
        </p:nvSpPr>
        <p:spPr/>
        <p:txBody>
          <a:bodyPr/>
          <a:lstStyle/>
          <a:p>
            <a:fld id="{FB663AD6-BC1F-43F7-8442-90DF00F7BA23}" type="slidenum">
              <a:rPr lang="en-IN" smtClean="0"/>
              <a:t>‹#›</a:t>
            </a:fld>
            <a:endParaRPr lang="en-IN"/>
          </a:p>
        </p:txBody>
      </p:sp>
    </p:spTree>
    <p:extLst>
      <p:ext uri="{BB962C8B-B14F-4D97-AF65-F5344CB8AC3E}">
        <p14:creationId xmlns:p14="http://schemas.microsoft.com/office/powerpoint/2010/main" val="1641551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1A280-9F0C-A96E-2D68-C068425145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A85847-C7CD-AB65-3BE2-5B3D4B12F3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74C4786-2BF4-1C0B-9A9F-67619F6E69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6AA66EB-7512-EB6D-FEAF-6581BA298B61}"/>
              </a:ext>
            </a:extLst>
          </p:cNvPr>
          <p:cNvSpPr>
            <a:spLocks noGrp="1"/>
          </p:cNvSpPr>
          <p:nvPr>
            <p:ph type="dt" sz="half" idx="10"/>
          </p:nvPr>
        </p:nvSpPr>
        <p:spPr/>
        <p:txBody>
          <a:bodyPr/>
          <a:lstStyle/>
          <a:p>
            <a:fld id="{9D01F496-6600-414E-A4E7-66813D0EF8DA}" type="datetimeFigureOut">
              <a:rPr lang="en-IN" smtClean="0"/>
              <a:t>09-04-2024</a:t>
            </a:fld>
            <a:endParaRPr lang="en-IN"/>
          </a:p>
        </p:txBody>
      </p:sp>
      <p:sp>
        <p:nvSpPr>
          <p:cNvPr id="6" name="Footer Placeholder 5">
            <a:extLst>
              <a:ext uri="{FF2B5EF4-FFF2-40B4-BE49-F238E27FC236}">
                <a16:creationId xmlns:a16="http://schemas.microsoft.com/office/drawing/2014/main" id="{7B3A5759-D877-E49D-0384-6E7224A5A2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4EB8ED-BDCE-3A5C-8A62-3FA312061E43}"/>
              </a:ext>
            </a:extLst>
          </p:cNvPr>
          <p:cNvSpPr>
            <a:spLocks noGrp="1"/>
          </p:cNvSpPr>
          <p:nvPr>
            <p:ph type="sldNum" sz="quarter" idx="12"/>
          </p:nvPr>
        </p:nvSpPr>
        <p:spPr/>
        <p:txBody>
          <a:bodyPr/>
          <a:lstStyle/>
          <a:p>
            <a:fld id="{FB663AD6-BC1F-43F7-8442-90DF00F7BA23}" type="slidenum">
              <a:rPr lang="en-IN" smtClean="0"/>
              <a:t>‹#›</a:t>
            </a:fld>
            <a:endParaRPr lang="en-IN"/>
          </a:p>
        </p:txBody>
      </p:sp>
    </p:spTree>
    <p:extLst>
      <p:ext uri="{BB962C8B-B14F-4D97-AF65-F5344CB8AC3E}">
        <p14:creationId xmlns:p14="http://schemas.microsoft.com/office/powerpoint/2010/main" val="3384003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6E228-C4EB-E45D-87CD-5A948E8E204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339EA4-CBB2-D6F3-8C62-D24B0B752B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F97895-FFA4-79EC-0F91-5F6271D877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3D771CF-7C44-D786-3C09-30C1D09F2D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3F35E0-1952-8D32-6D7C-75733362DA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9DEA610-6803-2B9B-AEF4-9A8F3FFF5021}"/>
              </a:ext>
            </a:extLst>
          </p:cNvPr>
          <p:cNvSpPr>
            <a:spLocks noGrp="1"/>
          </p:cNvSpPr>
          <p:nvPr>
            <p:ph type="dt" sz="half" idx="10"/>
          </p:nvPr>
        </p:nvSpPr>
        <p:spPr/>
        <p:txBody>
          <a:bodyPr/>
          <a:lstStyle/>
          <a:p>
            <a:fld id="{9D01F496-6600-414E-A4E7-66813D0EF8DA}" type="datetimeFigureOut">
              <a:rPr lang="en-IN" smtClean="0"/>
              <a:t>09-04-2024</a:t>
            </a:fld>
            <a:endParaRPr lang="en-IN"/>
          </a:p>
        </p:txBody>
      </p:sp>
      <p:sp>
        <p:nvSpPr>
          <p:cNvPr id="8" name="Footer Placeholder 7">
            <a:extLst>
              <a:ext uri="{FF2B5EF4-FFF2-40B4-BE49-F238E27FC236}">
                <a16:creationId xmlns:a16="http://schemas.microsoft.com/office/drawing/2014/main" id="{26DF68F4-C31D-0197-85A9-21387933915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10544F9-6379-CD59-3905-E3316BBD7211}"/>
              </a:ext>
            </a:extLst>
          </p:cNvPr>
          <p:cNvSpPr>
            <a:spLocks noGrp="1"/>
          </p:cNvSpPr>
          <p:nvPr>
            <p:ph type="sldNum" sz="quarter" idx="12"/>
          </p:nvPr>
        </p:nvSpPr>
        <p:spPr/>
        <p:txBody>
          <a:bodyPr/>
          <a:lstStyle/>
          <a:p>
            <a:fld id="{FB663AD6-BC1F-43F7-8442-90DF00F7BA23}" type="slidenum">
              <a:rPr lang="en-IN" smtClean="0"/>
              <a:t>‹#›</a:t>
            </a:fld>
            <a:endParaRPr lang="en-IN"/>
          </a:p>
        </p:txBody>
      </p:sp>
    </p:spTree>
    <p:extLst>
      <p:ext uri="{BB962C8B-B14F-4D97-AF65-F5344CB8AC3E}">
        <p14:creationId xmlns:p14="http://schemas.microsoft.com/office/powerpoint/2010/main" val="2857055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E832-0C4D-7233-D168-80A58B447F4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5E2FC19-5393-924D-1E71-90CB951F8F28}"/>
              </a:ext>
            </a:extLst>
          </p:cNvPr>
          <p:cNvSpPr>
            <a:spLocks noGrp="1"/>
          </p:cNvSpPr>
          <p:nvPr>
            <p:ph type="dt" sz="half" idx="10"/>
          </p:nvPr>
        </p:nvSpPr>
        <p:spPr/>
        <p:txBody>
          <a:bodyPr/>
          <a:lstStyle/>
          <a:p>
            <a:fld id="{9D01F496-6600-414E-A4E7-66813D0EF8DA}" type="datetimeFigureOut">
              <a:rPr lang="en-IN" smtClean="0"/>
              <a:t>09-04-2024</a:t>
            </a:fld>
            <a:endParaRPr lang="en-IN"/>
          </a:p>
        </p:txBody>
      </p:sp>
      <p:sp>
        <p:nvSpPr>
          <p:cNvPr id="4" name="Footer Placeholder 3">
            <a:extLst>
              <a:ext uri="{FF2B5EF4-FFF2-40B4-BE49-F238E27FC236}">
                <a16:creationId xmlns:a16="http://schemas.microsoft.com/office/drawing/2014/main" id="{BAC7BB92-F119-CFBE-9E42-5BE2FFE15A4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7BEFFA4-AD61-63C0-03DF-2853FD3334CB}"/>
              </a:ext>
            </a:extLst>
          </p:cNvPr>
          <p:cNvSpPr>
            <a:spLocks noGrp="1"/>
          </p:cNvSpPr>
          <p:nvPr>
            <p:ph type="sldNum" sz="quarter" idx="12"/>
          </p:nvPr>
        </p:nvSpPr>
        <p:spPr/>
        <p:txBody>
          <a:bodyPr/>
          <a:lstStyle/>
          <a:p>
            <a:fld id="{FB663AD6-BC1F-43F7-8442-90DF00F7BA23}" type="slidenum">
              <a:rPr lang="en-IN" smtClean="0"/>
              <a:t>‹#›</a:t>
            </a:fld>
            <a:endParaRPr lang="en-IN"/>
          </a:p>
        </p:txBody>
      </p:sp>
    </p:spTree>
    <p:extLst>
      <p:ext uri="{BB962C8B-B14F-4D97-AF65-F5344CB8AC3E}">
        <p14:creationId xmlns:p14="http://schemas.microsoft.com/office/powerpoint/2010/main" val="3256122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7DC2E8-9872-C28B-6EBC-2688DC0D9598}"/>
              </a:ext>
            </a:extLst>
          </p:cNvPr>
          <p:cNvSpPr>
            <a:spLocks noGrp="1"/>
          </p:cNvSpPr>
          <p:nvPr>
            <p:ph type="dt" sz="half" idx="10"/>
          </p:nvPr>
        </p:nvSpPr>
        <p:spPr/>
        <p:txBody>
          <a:bodyPr/>
          <a:lstStyle/>
          <a:p>
            <a:fld id="{9D01F496-6600-414E-A4E7-66813D0EF8DA}" type="datetimeFigureOut">
              <a:rPr lang="en-IN" smtClean="0"/>
              <a:t>09-04-2024</a:t>
            </a:fld>
            <a:endParaRPr lang="en-IN"/>
          </a:p>
        </p:txBody>
      </p:sp>
      <p:sp>
        <p:nvSpPr>
          <p:cNvPr id="3" name="Footer Placeholder 2">
            <a:extLst>
              <a:ext uri="{FF2B5EF4-FFF2-40B4-BE49-F238E27FC236}">
                <a16:creationId xmlns:a16="http://schemas.microsoft.com/office/drawing/2014/main" id="{05EC2EA4-B6A1-3C0B-FD49-DD961C8B1C8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65A89E-B9AB-BE93-1EDE-6DF7909FCCBC}"/>
              </a:ext>
            </a:extLst>
          </p:cNvPr>
          <p:cNvSpPr>
            <a:spLocks noGrp="1"/>
          </p:cNvSpPr>
          <p:nvPr>
            <p:ph type="sldNum" sz="quarter" idx="12"/>
          </p:nvPr>
        </p:nvSpPr>
        <p:spPr/>
        <p:txBody>
          <a:bodyPr/>
          <a:lstStyle/>
          <a:p>
            <a:fld id="{FB663AD6-BC1F-43F7-8442-90DF00F7BA23}" type="slidenum">
              <a:rPr lang="en-IN" smtClean="0"/>
              <a:t>‹#›</a:t>
            </a:fld>
            <a:endParaRPr lang="en-IN"/>
          </a:p>
        </p:txBody>
      </p:sp>
    </p:spTree>
    <p:extLst>
      <p:ext uri="{BB962C8B-B14F-4D97-AF65-F5344CB8AC3E}">
        <p14:creationId xmlns:p14="http://schemas.microsoft.com/office/powerpoint/2010/main" val="583633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F1D41-65DC-4936-4042-4E12B9A42F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2A0F817-E4D0-4B37-53F4-B8134939E2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A75A543-3718-7884-4A65-E9AE047D37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1AB8F4-AD53-5CA6-4888-44E79CD5C376}"/>
              </a:ext>
            </a:extLst>
          </p:cNvPr>
          <p:cNvSpPr>
            <a:spLocks noGrp="1"/>
          </p:cNvSpPr>
          <p:nvPr>
            <p:ph type="dt" sz="half" idx="10"/>
          </p:nvPr>
        </p:nvSpPr>
        <p:spPr/>
        <p:txBody>
          <a:bodyPr/>
          <a:lstStyle/>
          <a:p>
            <a:fld id="{9D01F496-6600-414E-A4E7-66813D0EF8DA}" type="datetimeFigureOut">
              <a:rPr lang="en-IN" smtClean="0"/>
              <a:t>09-04-2024</a:t>
            </a:fld>
            <a:endParaRPr lang="en-IN"/>
          </a:p>
        </p:txBody>
      </p:sp>
      <p:sp>
        <p:nvSpPr>
          <p:cNvPr id="6" name="Footer Placeholder 5">
            <a:extLst>
              <a:ext uri="{FF2B5EF4-FFF2-40B4-BE49-F238E27FC236}">
                <a16:creationId xmlns:a16="http://schemas.microsoft.com/office/drawing/2014/main" id="{FE420F67-A034-0259-5C2B-A7C7EC8013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73FE14-CBA5-4D67-9868-A1C72A9CCBB4}"/>
              </a:ext>
            </a:extLst>
          </p:cNvPr>
          <p:cNvSpPr>
            <a:spLocks noGrp="1"/>
          </p:cNvSpPr>
          <p:nvPr>
            <p:ph type="sldNum" sz="quarter" idx="12"/>
          </p:nvPr>
        </p:nvSpPr>
        <p:spPr/>
        <p:txBody>
          <a:bodyPr/>
          <a:lstStyle/>
          <a:p>
            <a:fld id="{FB663AD6-BC1F-43F7-8442-90DF00F7BA23}" type="slidenum">
              <a:rPr lang="en-IN" smtClean="0"/>
              <a:t>‹#›</a:t>
            </a:fld>
            <a:endParaRPr lang="en-IN"/>
          </a:p>
        </p:txBody>
      </p:sp>
    </p:spTree>
    <p:extLst>
      <p:ext uri="{BB962C8B-B14F-4D97-AF65-F5344CB8AC3E}">
        <p14:creationId xmlns:p14="http://schemas.microsoft.com/office/powerpoint/2010/main" val="1594474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D7F31-A60A-38AA-6D44-58FA947231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CEEFA47-C2FC-C7C4-992C-1C4A0E8A44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A20AAC0-83E6-B8E5-B5AC-53B53D483F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CC7BA3-FDE6-A4F7-8552-BB95A555B773}"/>
              </a:ext>
            </a:extLst>
          </p:cNvPr>
          <p:cNvSpPr>
            <a:spLocks noGrp="1"/>
          </p:cNvSpPr>
          <p:nvPr>
            <p:ph type="dt" sz="half" idx="10"/>
          </p:nvPr>
        </p:nvSpPr>
        <p:spPr/>
        <p:txBody>
          <a:bodyPr/>
          <a:lstStyle/>
          <a:p>
            <a:fld id="{9D01F496-6600-414E-A4E7-66813D0EF8DA}" type="datetimeFigureOut">
              <a:rPr lang="en-IN" smtClean="0"/>
              <a:t>09-04-2024</a:t>
            </a:fld>
            <a:endParaRPr lang="en-IN"/>
          </a:p>
        </p:txBody>
      </p:sp>
      <p:sp>
        <p:nvSpPr>
          <p:cNvPr id="6" name="Footer Placeholder 5">
            <a:extLst>
              <a:ext uri="{FF2B5EF4-FFF2-40B4-BE49-F238E27FC236}">
                <a16:creationId xmlns:a16="http://schemas.microsoft.com/office/drawing/2014/main" id="{B3D3F92C-CBA0-0C87-988A-40C56772B3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A33EBA-D3C5-32AC-425F-241D9F27978F}"/>
              </a:ext>
            </a:extLst>
          </p:cNvPr>
          <p:cNvSpPr>
            <a:spLocks noGrp="1"/>
          </p:cNvSpPr>
          <p:nvPr>
            <p:ph type="sldNum" sz="quarter" idx="12"/>
          </p:nvPr>
        </p:nvSpPr>
        <p:spPr/>
        <p:txBody>
          <a:bodyPr/>
          <a:lstStyle/>
          <a:p>
            <a:fld id="{FB663AD6-BC1F-43F7-8442-90DF00F7BA23}" type="slidenum">
              <a:rPr lang="en-IN" smtClean="0"/>
              <a:t>‹#›</a:t>
            </a:fld>
            <a:endParaRPr lang="en-IN"/>
          </a:p>
        </p:txBody>
      </p:sp>
    </p:spTree>
    <p:extLst>
      <p:ext uri="{BB962C8B-B14F-4D97-AF65-F5344CB8AC3E}">
        <p14:creationId xmlns:p14="http://schemas.microsoft.com/office/powerpoint/2010/main" val="768645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608C58-ACD3-2E9C-290C-F705B5151B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649214-E3BA-809F-ADB9-D4D5629C4A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A8375D-16EC-95A5-4382-ED499A7676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01F496-6600-414E-A4E7-66813D0EF8DA}" type="datetimeFigureOut">
              <a:rPr lang="en-IN" smtClean="0"/>
              <a:t>09-04-2024</a:t>
            </a:fld>
            <a:endParaRPr lang="en-IN"/>
          </a:p>
        </p:txBody>
      </p:sp>
      <p:sp>
        <p:nvSpPr>
          <p:cNvPr id="5" name="Footer Placeholder 4">
            <a:extLst>
              <a:ext uri="{FF2B5EF4-FFF2-40B4-BE49-F238E27FC236}">
                <a16:creationId xmlns:a16="http://schemas.microsoft.com/office/drawing/2014/main" id="{A2D24821-51A7-3D8C-389E-6370789B49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A2B4172-4E1E-20DE-377E-E57790469A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663AD6-BC1F-43F7-8442-90DF00F7BA23}" type="slidenum">
              <a:rPr lang="en-IN" smtClean="0"/>
              <a:t>‹#›</a:t>
            </a:fld>
            <a:endParaRPr lang="en-IN"/>
          </a:p>
        </p:txBody>
      </p:sp>
    </p:spTree>
    <p:extLst>
      <p:ext uri="{BB962C8B-B14F-4D97-AF65-F5344CB8AC3E}">
        <p14:creationId xmlns:p14="http://schemas.microsoft.com/office/powerpoint/2010/main" val="1974276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18" Type="http://schemas.openxmlformats.org/officeDocument/2006/relationships/image" Target="../media/image22.png"/><Relationship Id="rId3" Type="http://schemas.openxmlformats.org/officeDocument/2006/relationships/image" Target="../media/image7.svg"/><Relationship Id="rId7" Type="http://schemas.openxmlformats.org/officeDocument/2006/relationships/image" Target="../media/image11.svg"/><Relationship Id="rId12" Type="http://schemas.openxmlformats.org/officeDocument/2006/relationships/image" Target="../media/image16.png"/><Relationship Id="rId17" Type="http://schemas.openxmlformats.org/officeDocument/2006/relationships/image" Target="../media/image21.svg"/><Relationship Id="rId2" Type="http://schemas.openxmlformats.org/officeDocument/2006/relationships/image" Target="../media/image6.png"/><Relationship Id="rId16"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5" Type="http://schemas.openxmlformats.org/officeDocument/2006/relationships/image" Target="../media/image19.svg"/><Relationship Id="rId10" Type="http://schemas.openxmlformats.org/officeDocument/2006/relationships/image" Target="../media/image14.png"/><Relationship Id="rId19" Type="http://schemas.openxmlformats.org/officeDocument/2006/relationships/image" Target="../media/image23.svg"/><Relationship Id="rId4" Type="http://schemas.openxmlformats.org/officeDocument/2006/relationships/image" Target="../media/image8.png"/><Relationship Id="rId9" Type="http://schemas.openxmlformats.org/officeDocument/2006/relationships/image" Target="../media/image13.svg"/><Relationship Id="rId1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Killer whale fins">
            <a:extLst>
              <a:ext uri="{FF2B5EF4-FFF2-40B4-BE49-F238E27FC236}">
                <a16:creationId xmlns:a16="http://schemas.microsoft.com/office/drawing/2014/main" id="{96E686E9-760B-8BBA-D0C4-24E2BBA0C091}"/>
              </a:ext>
            </a:extLst>
          </p:cNvPr>
          <p:cNvPicPr>
            <a:picLocks noChangeAspect="1"/>
          </p:cNvPicPr>
          <p:nvPr/>
        </p:nvPicPr>
        <p:blipFill rotWithShape="1">
          <a:blip r:embed="rId2"/>
          <a:srcRect l="1709" r="4173" b="-1"/>
          <a:stretch/>
        </p:blipFill>
        <p:spPr>
          <a:xfrm>
            <a:off x="2522356"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DD55F4-AEF8-EC94-B83D-B42EEC91C754}"/>
              </a:ext>
            </a:extLst>
          </p:cNvPr>
          <p:cNvSpPr>
            <a:spLocks noGrp="1"/>
          </p:cNvSpPr>
          <p:nvPr>
            <p:ph type="title"/>
          </p:nvPr>
        </p:nvSpPr>
        <p:spPr>
          <a:xfrm>
            <a:off x="838200" y="365125"/>
            <a:ext cx="3822189" cy="1899912"/>
          </a:xfrm>
        </p:spPr>
        <p:txBody>
          <a:bodyPr>
            <a:normAutofit/>
          </a:bodyPr>
          <a:lstStyle/>
          <a:p>
            <a:r>
              <a:rPr lang="en-US" sz="4000"/>
              <a:t>Shark Ninjas</a:t>
            </a:r>
          </a:p>
        </p:txBody>
      </p:sp>
      <p:sp>
        <p:nvSpPr>
          <p:cNvPr id="3" name="Content Placeholder 2">
            <a:extLst>
              <a:ext uri="{FF2B5EF4-FFF2-40B4-BE49-F238E27FC236}">
                <a16:creationId xmlns:a16="http://schemas.microsoft.com/office/drawing/2014/main" id="{1C255FCC-CC70-7C76-2314-908AF48EFD44}"/>
              </a:ext>
            </a:extLst>
          </p:cNvPr>
          <p:cNvSpPr>
            <a:spLocks noGrp="1"/>
          </p:cNvSpPr>
          <p:nvPr>
            <p:ph idx="1"/>
          </p:nvPr>
        </p:nvSpPr>
        <p:spPr>
          <a:xfrm>
            <a:off x="838200" y="2434201"/>
            <a:ext cx="3822189" cy="3742762"/>
          </a:xfrm>
        </p:spPr>
        <p:txBody>
          <a:bodyPr>
            <a:normAutofit/>
          </a:bodyPr>
          <a:lstStyle/>
          <a:p>
            <a:pPr fontAlgn="base">
              <a:buFont typeface="Arial" panose="020B0604020202020204" pitchFamily="34" charset="0"/>
              <a:buChar char="•"/>
            </a:pPr>
            <a:r>
              <a:rPr lang="en-US" sz="2000" b="1" i="0">
                <a:effectLst/>
                <a:highlight>
                  <a:srgbClr val="FFFFFF"/>
                </a:highlight>
                <a:latin typeface="Aptos" panose="020B0004020202020204" pitchFamily="34" charset="0"/>
              </a:rPr>
              <a:t>Group Members:</a:t>
            </a:r>
            <a:endParaRPr lang="en-US" sz="2000" b="0" i="0">
              <a:effectLst/>
              <a:highlight>
                <a:srgbClr val="FFFFFF"/>
              </a:highlight>
              <a:latin typeface="Aptos" panose="020B0004020202020204" pitchFamily="34" charset="0"/>
            </a:endParaRPr>
          </a:p>
          <a:p>
            <a:pPr fontAlgn="base">
              <a:buFont typeface="Arial" panose="020B0604020202020204" pitchFamily="34" charset="0"/>
              <a:buChar char="•"/>
            </a:pPr>
            <a:r>
              <a:rPr lang="en-US" sz="2000" b="0" i="0">
                <a:effectLst/>
                <a:highlight>
                  <a:srgbClr val="FFFFFF"/>
                </a:highlight>
                <a:latin typeface="Aptos" panose="020B0004020202020204" pitchFamily="34" charset="0"/>
              </a:rPr>
              <a:t>1. Aagam Sanjay Shah (8935540)</a:t>
            </a:r>
          </a:p>
          <a:p>
            <a:pPr fontAlgn="base">
              <a:buFont typeface="Arial" panose="020B0604020202020204" pitchFamily="34" charset="0"/>
              <a:buChar char="•"/>
            </a:pPr>
            <a:r>
              <a:rPr lang="en-US" sz="2000" b="0" i="0">
                <a:effectLst/>
                <a:highlight>
                  <a:srgbClr val="FFFFFF"/>
                </a:highlight>
                <a:latin typeface="Aptos" panose="020B0004020202020204" pitchFamily="34" charset="0"/>
              </a:rPr>
              <a:t>2. Arun Natarajan (8949959)</a:t>
            </a:r>
          </a:p>
          <a:p>
            <a:pPr fontAlgn="base">
              <a:buFont typeface="Arial" panose="020B0604020202020204" pitchFamily="34" charset="0"/>
              <a:buChar char="•"/>
            </a:pPr>
            <a:r>
              <a:rPr lang="en-US" sz="2000" b="0" i="0">
                <a:effectLst/>
                <a:highlight>
                  <a:srgbClr val="FFFFFF"/>
                </a:highlight>
                <a:latin typeface="Aptos" panose="020B0004020202020204" pitchFamily="34" charset="0"/>
              </a:rPr>
              <a:t>3. Gurjant Gir (8879347)</a:t>
            </a:r>
          </a:p>
          <a:p>
            <a:pPr fontAlgn="base">
              <a:buFont typeface="Arial" panose="020B0604020202020204" pitchFamily="34" charset="0"/>
              <a:buChar char="•"/>
            </a:pPr>
            <a:r>
              <a:rPr lang="en-US" sz="2000" b="0" i="0">
                <a:effectLst/>
                <a:highlight>
                  <a:srgbClr val="FFFFFF"/>
                </a:highlight>
                <a:latin typeface="Aptos" panose="020B0004020202020204" pitchFamily="34" charset="0"/>
              </a:rPr>
              <a:t>4. Pournami Jaya Prakash (8939749)</a:t>
            </a:r>
          </a:p>
          <a:p>
            <a:pPr fontAlgn="base">
              <a:buFont typeface="Arial" panose="020B0604020202020204" pitchFamily="34" charset="0"/>
              <a:buChar char="•"/>
            </a:pPr>
            <a:r>
              <a:rPr lang="en-US" sz="2000" b="0" i="0">
                <a:effectLst/>
                <a:highlight>
                  <a:srgbClr val="FFFFFF"/>
                </a:highlight>
                <a:latin typeface="Aptos" panose="020B0004020202020204" pitchFamily="34" charset="0"/>
              </a:rPr>
              <a:t>5. Rahul Rajan (8913186)</a:t>
            </a:r>
          </a:p>
          <a:p>
            <a:pPr marL="0" indent="0">
              <a:buNone/>
            </a:pPr>
            <a:endParaRPr lang="en-US" sz="2000"/>
          </a:p>
        </p:txBody>
      </p:sp>
    </p:spTree>
    <p:extLst>
      <p:ext uri="{BB962C8B-B14F-4D97-AF65-F5344CB8AC3E}">
        <p14:creationId xmlns:p14="http://schemas.microsoft.com/office/powerpoint/2010/main" val="1531112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 name="Picture 19" descr="Close-up of a server network panel with lights and cables">
            <a:extLst>
              <a:ext uri="{FF2B5EF4-FFF2-40B4-BE49-F238E27FC236}">
                <a16:creationId xmlns:a16="http://schemas.microsoft.com/office/drawing/2014/main" id="{A170CD90-367D-5D5F-8171-D0428A58601C}"/>
              </a:ext>
            </a:extLst>
          </p:cNvPr>
          <p:cNvPicPr>
            <a:picLocks noChangeAspect="1"/>
          </p:cNvPicPr>
          <p:nvPr/>
        </p:nvPicPr>
        <p:blipFill rotWithShape="1">
          <a:blip r:embed="rId2"/>
          <a:srcRect l="9129" r="43610" b="-1"/>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26"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995AB05-8F1B-8F66-0636-2AFB542D326C}"/>
              </a:ext>
            </a:extLst>
          </p:cNvPr>
          <p:cNvSpPr>
            <a:spLocks noGrp="1"/>
          </p:cNvSpPr>
          <p:nvPr>
            <p:ph type="ctrTitle"/>
          </p:nvPr>
        </p:nvSpPr>
        <p:spPr>
          <a:xfrm>
            <a:off x="5827048" y="407987"/>
            <a:ext cx="5721484" cy="1325563"/>
          </a:xfrm>
        </p:spPr>
        <p:txBody>
          <a:bodyPr vert="horz" lIns="91440" tIns="45720" rIns="91440" bIns="45720" rtlCol="0" anchor="ctr">
            <a:normAutofit/>
          </a:bodyPr>
          <a:lstStyle/>
          <a:p>
            <a:pPr algn="l"/>
            <a:r>
              <a:rPr lang="en-US" sz="4400"/>
              <a:t>High availability and fault tolerance</a:t>
            </a:r>
          </a:p>
        </p:txBody>
      </p:sp>
      <p:sp>
        <p:nvSpPr>
          <p:cNvPr id="7" name="TextBox 6">
            <a:extLst>
              <a:ext uri="{FF2B5EF4-FFF2-40B4-BE49-F238E27FC236}">
                <a16:creationId xmlns:a16="http://schemas.microsoft.com/office/drawing/2014/main" id="{F399316D-1EFB-F383-0760-D67D9E717740}"/>
              </a:ext>
            </a:extLst>
          </p:cNvPr>
          <p:cNvSpPr txBox="1"/>
          <p:nvPr/>
        </p:nvSpPr>
        <p:spPr>
          <a:xfrm>
            <a:off x="5827048" y="1868487"/>
            <a:ext cx="5721484"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effectLst/>
              </a:rPr>
              <a:t>How will you guarantee the service is always available?</a:t>
            </a:r>
          </a:p>
          <a:p>
            <a:pPr indent="-228600">
              <a:lnSpc>
                <a:spcPct val="90000"/>
              </a:lnSpc>
              <a:spcAft>
                <a:spcPts val="600"/>
              </a:spcAft>
              <a:buFont typeface="Arial" panose="020B0604020202020204" pitchFamily="34" charset="0"/>
              <a:buChar char="•"/>
            </a:pPr>
            <a:endParaRPr lang="en-US"/>
          </a:p>
          <a:p>
            <a:pPr marL="742950" lvl="1" indent="-228600">
              <a:lnSpc>
                <a:spcPct val="90000"/>
              </a:lnSpc>
              <a:spcAft>
                <a:spcPts val="600"/>
              </a:spcAft>
              <a:buFont typeface="Arial" panose="020B0604020202020204" pitchFamily="34" charset="0"/>
              <a:buChar char="•"/>
            </a:pPr>
            <a:r>
              <a:rPr lang="en-US">
                <a:effectLst/>
              </a:rPr>
              <a:t>Ensure hardware redundancy  - Deploy infrastructure on multiple datacenters or cloud availability zones.</a:t>
            </a:r>
          </a:p>
          <a:p>
            <a:pPr lvl="1" indent="-228600">
              <a:lnSpc>
                <a:spcPct val="90000"/>
              </a:lnSpc>
              <a:spcAft>
                <a:spcPts val="600"/>
              </a:spcAft>
              <a:buFont typeface="Arial" panose="020B0604020202020204" pitchFamily="34" charset="0"/>
              <a:buChar char="•"/>
            </a:pPr>
            <a:endParaRPr lang="en-US">
              <a:effectLst/>
            </a:endParaRPr>
          </a:p>
          <a:p>
            <a:pPr marL="742950" lvl="1" indent="-228600">
              <a:lnSpc>
                <a:spcPct val="90000"/>
              </a:lnSpc>
              <a:spcAft>
                <a:spcPts val="600"/>
              </a:spcAft>
              <a:buFont typeface="Arial" panose="020B0604020202020204" pitchFamily="34" charset="0"/>
              <a:buChar char="•"/>
            </a:pPr>
            <a:r>
              <a:rPr lang="en-US">
                <a:effectLst/>
              </a:rPr>
              <a:t>Distributing traffic  - Implement load balancer to improve performance and prevent outage due to traffic.</a:t>
            </a:r>
          </a:p>
          <a:p>
            <a:pPr lvl="1" indent="-228600">
              <a:lnSpc>
                <a:spcPct val="90000"/>
              </a:lnSpc>
              <a:spcAft>
                <a:spcPts val="600"/>
              </a:spcAft>
              <a:buFont typeface="Arial" panose="020B0604020202020204" pitchFamily="34" charset="0"/>
              <a:buChar char="•"/>
            </a:pPr>
            <a:endParaRPr lang="en-US"/>
          </a:p>
          <a:p>
            <a:pPr marL="742950" lvl="1" indent="-228600">
              <a:lnSpc>
                <a:spcPct val="90000"/>
              </a:lnSpc>
              <a:spcAft>
                <a:spcPts val="600"/>
              </a:spcAft>
              <a:buFont typeface="Arial" panose="020B0604020202020204" pitchFamily="34" charset="0"/>
              <a:buChar char="•"/>
            </a:pPr>
            <a:r>
              <a:rPr lang="en-US">
                <a:effectLst/>
              </a:rPr>
              <a:t>Monitoring – Deploy tools that alerts service or server downtimes.</a:t>
            </a:r>
            <a:endParaRPr lang="en-US"/>
          </a:p>
        </p:txBody>
      </p:sp>
      <p:sp>
        <p:nvSpPr>
          <p:cNvPr id="4" name="Title 1">
            <a:extLst>
              <a:ext uri="{FF2B5EF4-FFF2-40B4-BE49-F238E27FC236}">
                <a16:creationId xmlns:a16="http://schemas.microsoft.com/office/drawing/2014/main" id="{E746D04A-56ED-A699-C03B-78D0AAF6D5C5}"/>
              </a:ext>
            </a:extLst>
          </p:cNvPr>
          <p:cNvSpPr txBox="1">
            <a:spLocks/>
          </p:cNvSpPr>
          <p:nvPr/>
        </p:nvSpPr>
        <p:spPr>
          <a:xfrm>
            <a:off x="1021772" y="2313854"/>
            <a:ext cx="9909464" cy="3920691"/>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dirty="0"/>
          </a:p>
        </p:txBody>
      </p:sp>
    </p:spTree>
    <p:extLst>
      <p:ext uri="{BB962C8B-B14F-4D97-AF65-F5344CB8AC3E}">
        <p14:creationId xmlns:p14="http://schemas.microsoft.com/office/powerpoint/2010/main" val="243354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95AB05-8F1B-8F66-0636-2AFB542D326C}"/>
              </a:ext>
            </a:extLst>
          </p:cNvPr>
          <p:cNvSpPr>
            <a:spLocks noGrp="1"/>
          </p:cNvSpPr>
          <p:nvPr>
            <p:ph type="ctrTitle"/>
          </p:nvPr>
        </p:nvSpPr>
        <p:spPr>
          <a:xfrm>
            <a:off x="838200" y="365125"/>
            <a:ext cx="5558489" cy="1325563"/>
          </a:xfrm>
        </p:spPr>
        <p:txBody>
          <a:bodyPr vert="horz" lIns="91440" tIns="45720" rIns="91440" bIns="45720" rtlCol="0" anchor="ctr">
            <a:normAutofit/>
          </a:bodyPr>
          <a:lstStyle/>
          <a:p>
            <a:pPr algn="l"/>
            <a:r>
              <a:rPr lang="en-US" sz="4400" kern="1200">
                <a:solidFill>
                  <a:schemeClr val="tx1"/>
                </a:solidFill>
                <a:latin typeface="+mj-lt"/>
                <a:ea typeface="+mj-ea"/>
                <a:cs typeface="+mj-cs"/>
              </a:rPr>
              <a:t>High availability and fault tolerance</a:t>
            </a:r>
          </a:p>
        </p:txBody>
      </p:sp>
      <p:sp>
        <p:nvSpPr>
          <p:cNvPr id="33" name="Freeform: Shape 32">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a:extLst>
              <a:ext uri="{FF2B5EF4-FFF2-40B4-BE49-F238E27FC236}">
                <a16:creationId xmlns:a16="http://schemas.microsoft.com/office/drawing/2014/main" id="{F399316D-1EFB-F383-0760-D67D9E717740}"/>
              </a:ext>
            </a:extLst>
          </p:cNvPr>
          <p:cNvSpPr txBox="1"/>
          <p:nvPr/>
        </p:nvSpPr>
        <p:spPr>
          <a:xfrm>
            <a:off x="838200" y="1825625"/>
            <a:ext cx="5558489"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effectLst/>
              </a:rPr>
              <a:t>How will you create a fault tolerant solution?</a:t>
            </a:r>
          </a:p>
          <a:p>
            <a:pPr indent="-228600">
              <a:lnSpc>
                <a:spcPct val="90000"/>
              </a:lnSpc>
              <a:spcAft>
                <a:spcPts val="600"/>
              </a:spcAft>
              <a:buFont typeface="Arial" panose="020B0604020202020204" pitchFamily="34" charset="0"/>
              <a:buChar char="•"/>
            </a:pPr>
            <a:endParaRPr lang="en-US"/>
          </a:p>
          <a:p>
            <a:pPr marL="742950" lvl="1" indent="-228600">
              <a:lnSpc>
                <a:spcPct val="90000"/>
              </a:lnSpc>
              <a:spcAft>
                <a:spcPts val="600"/>
              </a:spcAft>
              <a:buFont typeface="Arial" panose="020B0604020202020204" pitchFamily="34" charset="0"/>
              <a:buChar char="•"/>
            </a:pPr>
            <a:r>
              <a:rPr lang="en-US">
                <a:effectLst/>
              </a:rPr>
              <a:t>Building redundant mobile infrastructure – Each component must be redundant so that they can be switched over during failure.</a:t>
            </a:r>
          </a:p>
          <a:p>
            <a:pPr marL="742950" lvl="1" indent="-228600">
              <a:lnSpc>
                <a:spcPct val="90000"/>
              </a:lnSpc>
              <a:spcAft>
                <a:spcPts val="600"/>
              </a:spcAft>
              <a:buFont typeface="Arial" panose="020B0604020202020204" pitchFamily="34" charset="0"/>
              <a:buChar char="•"/>
            </a:pPr>
            <a:endParaRPr lang="en-US">
              <a:effectLst/>
            </a:endParaRPr>
          </a:p>
          <a:p>
            <a:pPr marL="742950" lvl="1" indent="-228600">
              <a:lnSpc>
                <a:spcPct val="90000"/>
              </a:lnSpc>
              <a:spcAft>
                <a:spcPts val="600"/>
              </a:spcAft>
              <a:buFont typeface="Arial" panose="020B0604020202020204" pitchFamily="34" charset="0"/>
              <a:buChar char="•"/>
            </a:pPr>
            <a:r>
              <a:rPr lang="en-US">
                <a:effectLst/>
              </a:rPr>
              <a:t>Failover clusters – Automatically switch to redundant components during failure.</a:t>
            </a:r>
          </a:p>
          <a:p>
            <a:pPr lvl="1" indent="-228600">
              <a:lnSpc>
                <a:spcPct val="90000"/>
              </a:lnSpc>
              <a:spcAft>
                <a:spcPts val="600"/>
              </a:spcAft>
              <a:buFont typeface="Arial" panose="020B0604020202020204" pitchFamily="34" charset="0"/>
              <a:buChar char="•"/>
            </a:pPr>
            <a:endParaRPr lang="en-US"/>
          </a:p>
          <a:p>
            <a:pPr marL="742950" lvl="1" indent="-228600">
              <a:lnSpc>
                <a:spcPct val="90000"/>
              </a:lnSpc>
              <a:spcAft>
                <a:spcPts val="600"/>
              </a:spcAft>
              <a:buFont typeface="Arial" panose="020B0604020202020204" pitchFamily="34" charset="0"/>
              <a:buChar char="•"/>
            </a:pPr>
            <a:r>
              <a:rPr lang="en-US">
                <a:effectLst/>
              </a:rPr>
              <a:t>Caching and offline functionality  –Cache stores data on local and offline functionality gets updated to database once connectivity is resolved.</a:t>
            </a:r>
            <a:endParaRPr lang="en-US"/>
          </a:p>
        </p:txBody>
      </p:sp>
      <p:sp>
        <p:nvSpPr>
          <p:cNvPr id="35" name="Oval 34">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Block Arc 36">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eeform: Shape 38">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41" name="Straight Connector 40">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3" name="Freeform: Shape 42">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5" name="Arc 44">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E746D04A-56ED-A699-C03B-78D0AAF6D5C5}"/>
              </a:ext>
            </a:extLst>
          </p:cNvPr>
          <p:cNvSpPr txBox="1">
            <a:spLocks/>
          </p:cNvSpPr>
          <p:nvPr/>
        </p:nvSpPr>
        <p:spPr>
          <a:xfrm>
            <a:off x="1021772" y="2313854"/>
            <a:ext cx="9909464" cy="3920691"/>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dirty="0"/>
          </a:p>
        </p:txBody>
      </p:sp>
    </p:spTree>
    <p:extLst>
      <p:ext uri="{BB962C8B-B14F-4D97-AF65-F5344CB8AC3E}">
        <p14:creationId xmlns:p14="http://schemas.microsoft.com/office/powerpoint/2010/main" val="3421910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04A8AE1-9605-41DC-920F-A4B8E8F23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Arc 22">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90889" flipH="1">
            <a:off x="715850" y="795372"/>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399316D-1EFB-F383-0760-D67D9E717740}"/>
              </a:ext>
            </a:extLst>
          </p:cNvPr>
          <p:cNvSpPr txBox="1"/>
          <p:nvPr/>
        </p:nvSpPr>
        <p:spPr>
          <a:xfrm>
            <a:off x="838200" y="1461360"/>
            <a:ext cx="5536397" cy="393528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effectLst/>
              </a:rPr>
              <a:t>What components could fail, identify any SPOF’s</a:t>
            </a:r>
          </a:p>
          <a:p>
            <a:pPr indent="-228600">
              <a:lnSpc>
                <a:spcPct val="90000"/>
              </a:lnSpc>
              <a:spcAft>
                <a:spcPts val="600"/>
              </a:spcAft>
              <a:buFont typeface="Arial" panose="020B0604020202020204" pitchFamily="34" charset="0"/>
              <a:buChar char="•"/>
            </a:pPr>
            <a:endParaRPr lang="en-US"/>
          </a:p>
          <a:p>
            <a:pPr marL="742950" lvl="1" indent="-228600">
              <a:lnSpc>
                <a:spcPct val="90000"/>
              </a:lnSpc>
              <a:spcAft>
                <a:spcPts val="600"/>
              </a:spcAft>
              <a:buFont typeface="Arial" panose="020B0604020202020204" pitchFamily="34" charset="0"/>
              <a:buChar char="•"/>
            </a:pPr>
            <a:r>
              <a:rPr lang="en-US">
                <a:effectLst/>
              </a:rPr>
              <a:t>Datacenter or cloud provider – SPOF, if relies on single datacenter or cloud provider.</a:t>
            </a:r>
          </a:p>
          <a:p>
            <a:pPr lvl="1" indent="-228600">
              <a:lnSpc>
                <a:spcPct val="90000"/>
              </a:lnSpc>
              <a:spcAft>
                <a:spcPts val="600"/>
              </a:spcAft>
              <a:buFont typeface="Arial" panose="020B0604020202020204" pitchFamily="34" charset="0"/>
              <a:buChar char="•"/>
            </a:pPr>
            <a:endParaRPr lang="en-US">
              <a:effectLst/>
            </a:endParaRPr>
          </a:p>
          <a:p>
            <a:pPr marL="742950" lvl="1" indent="-228600">
              <a:lnSpc>
                <a:spcPct val="90000"/>
              </a:lnSpc>
              <a:spcAft>
                <a:spcPts val="600"/>
              </a:spcAft>
              <a:buFont typeface="Arial" panose="020B0604020202020204" pitchFamily="34" charset="0"/>
              <a:buChar char="•"/>
            </a:pPr>
            <a:r>
              <a:rPr lang="en-US">
                <a:effectLst/>
              </a:rPr>
              <a:t>Security Attacks –</a:t>
            </a:r>
            <a:r>
              <a:rPr lang="en-US"/>
              <a:t> Failure to servers or network devices.</a:t>
            </a:r>
          </a:p>
          <a:p>
            <a:pPr marL="742950" lvl="1" indent="-228600">
              <a:lnSpc>
                <a:spcPct val="90000"/>
              </a:lnSpc>
              <a:spcAft>
                <a:spcPts val="600"/>
              </a:spcAft>
              <a:buFont typeface="Arial" panose="020B0604020202020204" pitchFamily="34" charset="0"/>
              <a:buChar char="•"/>
            </a:pPr>
            <a:endParaRPr lang="en-US"/>
          </a:p>
          <a:p>
            <a:pPr marL="742950" lvl="1" indent="-228600">
              <a:lnSpc>
                <a:spcPct val="90000"/>
              </a:lnSpc>
              <a:spcAft>
                <a:spcPts val="600"/>
              </a:spcAft>
              <a:buFont typeface="Arial" panose="020B0604020202020204" pitchFamily="34" charset="0"/>
              <a:buChar char="•"/>
            </a:pPr>
            <a:r>
              <a:rPr lang="en-US"/>
              <a:t> </a:t>
            </a:r>
            <a:r>
              <a:rPr lang="en-US">
                <a:effectLst/>
              </a:rPr>
              <a:t>Network Components – Devices such as switch, router can fail. SPOF, if devices are not redundant.</a:t>
            </a:r>
            <a:endParaRPr lang="en-US"/>
          </a:p>
        </p:txBody>
      </p:sp>
      <p:sp>
        <p:nvSpPr>
          <p:cNvPr id="25" name="Oval 24">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2396"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17460" y="4737713"/>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995AB05-8F1B-8F66-0636-2AFB542D326C}"/>
              </a:ext>
            </a:extLst>
          </p:cNvPr>
          <p:cNvSpPr>
            <a:spLocks noGrp="1"/>
          </p:cNvSpPr>
          <p:nvPr>
            <p:ph type="ctrTitle"/>
          </p:nvPr>
        </p:nvSpPr>
        <p:spPr>
          <a:xfrm>
            <a:off x="7474281" y="1396686"/>
            <a:ext cx="3240506" cy="4064628"/>
          </a:xfrm>
        </p:spPr>
        <p:txBody>
          <a:bodyPr vert="horz" lIns="91440" tIns="45720" rIns="91440" bIns="45720" rtlCol="0" anchor="ctr">
            <a:normAutofit/>
          </a:bodyPr>
          <a:lstStyle/>
          <a:p>
            <a:pPr algn="l"/>
            <a:r>
              <a:rPr lang="en-US" sz="4400" kern="1200" dirty="0">
                <a:solidFill>
                  <a:srgbClr val="FFFFFF"/>
                </a:solidFill>
                <a:latin typeface="+mj-lt"/>
                <a:ea typeface="+mj-ea"/>
                <a:cs typeface="+mj-cs"/>
              </a:rPr>
              <a:t>High availability and fault tolerance</a:t>
            </a:r>
          </a:p>
        </p:txBody>
      </p:sp>
      <p:sp>
        <p:nvSpPr>
          <p:cNvPr id="4" name="Title 1">
            <a:extLst>
              <a:ext uri="{FF2B5EF4-FFF2-40B4-BE49-F238E27FC236}">
                <a16:creationId xmlns:a16="http://schemas.microsoft.com/office/drawing/2014/main" id="{E746D04A-56ED-A699-C03B-78D0AAF6D5C5}"/>
              </a:ext>
            </a:extLst>
          </p:cNvPr>
          <p:cNvSpPr txBox="1">
            <a:spLocks/>
          </p:cNvSpPr>
          <p:nvPr/>
        </p:nvSpPr>
        <p:spPr>
          <a:xfrm>
            <a:off x="1021772" y="2313854"/>
            <a:ext cx="9909464" cy="3920691"/>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dirty="0"/>
          </a:p>
        </p:txBody>
      </p:sp>
    </p:spTree>
    <p:extLst>
      <p:ext uri="{BB962C8B-B14F-4D97-AF65-F5344CB8AC3E}">
        <p14:creationId xmlns:p14="http://schemas.microsoft.com/office/powerpoint/2010/main" val="2801192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95AB05-8F1B-8F66-0636-2AFB542D326C}"/>
              </a:ext>
            </a:extLst>
          </p:cNvPr>
          <p:cNvSpPr>
            <a:spLocks noGrp="1"/>
          </p:cNvSpPr>
          <p:nvPr>
            <p:ph type="ctrTitle"/>
          </p:nvPr>
        </p:nvSpPr>
        <p:spPr>
          <a:xfrm>
            <a:off x="838200" y="365125"/>
            <a:ext cx="5558489" cy="1325563"/>
          </a:xfrm>
        </p:spPr>
        <p:txBody>
          <a:bodyPr vert="horz" lIns="91440" tIns="45720" rIns="91440" bIns="45720" rtlCol="0" anchor="ctr">
            <a:normAutofit/>
          </a:bodyPr>
          <a:lstStyle/>
          <a:p>
            <a:pPr algn="l"/>
            <a:r>
              <a:rPr lang="en-US" sz="4400" kern="1200">
                <a:solidFill>
                  <a:schemeClr val="tx1"/>
                </a:solidFill>
                <a:latin typeface="+mj-lt"/>
                <a:ea typeface="+mj-ea"/>
                <a:cs typeface="+mj-cs"/>
              </a:rPr>
              <a:t>Disaster Recovery</a:t>
            </a:r>
          </a:p>
        </p:txBody>
      </p:sp>
      <p:sp>
        <p:nvSpPr>
          <p:cNvPr id="23" name="Freeform: Shape 22">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a:extLst>
              <a:ext uri="{FF2B5EF4-FFF2-40B4-BE49-F238E27FC236}">
                <a16:creationId xmlns:a16="http://schemas.microsoft.com/office/drawing/2014/main" id="{F399316D-1EFB-F383-0760-D67D9E717740}"/>
              </a:ext>
            </a:extLst>
          </p:cNvPr>
          <p:cNvSpPr txBox="1"/>
          <p:nvPr/>
        </p:nvSpPr>
        <p:spPr>
          <a:xfrm>
            <a:off x="838200" y="1825625"/>
            <a:ext cx="5558489" cy="4351338"/>
          </a:xfrm>
          <a:prstGeom prst="rect">
            <a:avLst/>
          </a:prstGeom>
        </p:spPr>
        <p:txBody>
          <a:bodyPr vert="horz" lIns="91440" tIns="45720" rIns="91440" bIns="45720" rtlCol="0">
            <a:normAutofit/>
          </a:bodyPr>
          <a:lstStyle/>
          <a:p>
            <a:pPr marL="285750" indent="-228600">
              <a:lnSpc>
                <a:spcPct val="90000"/>
              </a:lnSpc>
              <a:spcAft>
                <a:spcPts val="800"/>
              </a:spcAft>
              <a:buFont typeface="Arial" panose="020B0604020202020204" pitchFamily="34" charset="0"/>
              <a:buChar char="•"/>
            </a:pPr>
            <a:r>
              <a:rPr lang="en-US">
                <a:effectLst/>
              </a:rPr>
              <a:t>What will you do in case of a major disaster (Disaster Recovery) :</a:t>
            </a:r>
          </a:p>
          <a:p>
            <a:pPr indent="-228600">
              <a:lnSpc>
                <a:spcPct val="90000"/>
              </a:lnSpc>
              <a:spcAft>
                <a:spcPts val="600"/>
              </a:spcAft>
              <a:buFont typeface="Arial" panose="020B0604020202020204" pitchFamily="34" charset="0"/>
              <a:buChar char="•"/>
            </a:pPr>
            <a:endParaRPr lang="en-US" dirty="0"/>
          </a:p>
          <a:p>
            <a:pPr marL="742950" lvl="1" indent="-228600">
              <a:lnSpc>
                <a:spcPct val="90000"/>
              </a:lnSpc>
              <a:spcAft>
                <a:spcPts val="600"/>
              </a:spcAft>
              <a:buFont typeface="Arial" panose="020B0604020202020204" pitchFamily="34" charset="0"/>
              <a:buChar char="•"/>
            </a:pPr>
            <a:r>
              <a:rPr lang="en-US">
                <a:effectLst/>
              </a:rPr>
              <a:t>Utilizing Redundancy </a:t>
            </a:r>
            <a:r>
              <a:rPr lang="en-US" dirty="0">
                <a:effectLst/>
              </a:rPr>
              <a:t>– Redundant components in different regions can come online.</a:t>
            </a:r>
          </a:p>
          <a:p>
            <a:pPr lvl="1" indent="-228600">
              <a:lnSpc>
                <a:spcPct val="90000"/>
              </a:lnSpc>
              <a:spcAft>
                <a:spcPts val="600"/>
              </a:spcAft>
              <a:buFont typeface="Arial" panose="020B0604020202020204" pitchFamily="34" charset="0"/>
              <a:buChar char="•"/>
            </a:pPr>
            <a:endParaRPr lang="en-US" dirty="0">
              <a:effectLst/>
            </a:endParaRPr>
          </a:p>
          <a:p>
            <a:pPr marL="742950" lvl="1" indent="-228600">
              <a:lnSpc>
                <a:spcPct val="90000"/>
              </a:lnSpc>
              <a:spcAft>
                <a:spcPts val="600"/>
              </a:spcAft>
              <a:buFont typeface="Arial" panose="020B0604020202020204" pitchFamily="34" charset="0"/>
              <a:buChar char="•"/>
            </a:pPr>
            <a:r>
              <a:rPr lang="en-US">
                <a:effectLst/>
              </a:rPr>
              <a:t>Disaster Recovery Plans </a:t>
            </a:r>
            <a:r>
              <a:rPr lang="en-US" dirty="0">
                <a:effectLst/>
              </a:rPr>
              <a:t>–</a:t>
            </a:r>
            <a:r>
              <a:rPr lang="en-US" dirty="0"/>
              <a:t> Identify disasters and document procedures and escalation matrix.</a:t>
            </a:r>
          </a:p>
          <a:p>
            <a:pPr marL="742950" lvl="1" indent="-228600">
              <a:lnSpc>
                <a:spcPct val="90000"/>
              </a:lnSpc>
              <a:spcAft>
                <a:spcPts val="600"/>
              </a:spcAft>
              <a:buFont typeface="Arial" panose="020B0604020202020204" pitchFamily="34" charset="0"/>
              <a:buChar char="•"/>
            </a:pPr>
            <a:endParaRPr lang="en-US" dirty="0"/>
          </a:p>
          <a:p>
            <a:pPr marL="742950" lvl="1" indent="-228600">
              <a:lnSpc>
                <a:spcPct val="90000"/>
              </a:lnSpc>
              <a:spcAft>
                <a:spcPts val="600"/>
              </a:spcAft>
              <a:buFont typeface="Arial" panose="020B0604020202020204" pitchFamily="34" charset="0"/>
              <a:buChar char="•"/>
            </a:pPr>
            <a:r>
              <a:rPr lang="en-US" dirty="0"/>
              <a:t> </a:t>
            </a:r>
            <a:r>
              <a:rPr lang="en-US">
                <a:effectLst/>
              </a:rPr>
              <a:t>Backup Systems </a:t>
            </a:r>
            <a:r>
              <a:rPr lang="en-US" dirty="0">
                <a:effectLst/>
              </a:rPr>
              <a:t>– Data recovery through backup devices.</a:t>
            </a:r>
            <a:endParaRPr lang="en-US" dirty="0"/>
          </a:p>
        </p:txBody>
      </p:sp>
      <p:sp>
        <p:nvSpPr>
          <p:cNvPr id="25" name="Oval 24">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Block Arc 26">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Freeform: Shape 28">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31" name="Straight Connector 30">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3" name="Freeform: Shape 32">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5" name="Arc 34">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 name="Freeform: Shape 36">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E746D04A-56ED-A699-C03B-78D0AAF6D5C5}"/>
              </a:ext>
            </a:extLst>
          </p:cNvPr>
          <p:cNvSpPr txBox="1">
            <a:spLocks/>
          </p:cNvSpPr>
          <p:nvPr/>
        </p:nvSpPr>
        <p:spPr>
          <a:xfrm>
            <a:off x="1021772" y="2313854"/>
            <a:ext cx="9909464" cy="3920691"/>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dirty="0"/>
          </a:p>
        </p:txBody>
      </p:sp>
    </p:spTree>
    <p:extLst>
      <p:ext uri="{BB962C8B-B14F-4D97-AF65-F5344CB8AC3E}">
        <p14:creationId xmlns:p14="http://schemas.microsoft.com/office/powerpoint/2010/main" val="3922347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95AB05-8F1B-8F66-0636-2AFB542D326C}"/>
              </a:ext>
            </a:extLst>
          </p:cNvPr>
          <p:cNvSpPr>
            <a:spLocks noGrp="1"/>
          </p:cNvSpPr>
          <p:nvPr>
            <p:ph type="ctrTitle"/>
          </p:nvPr>
        </p:nvSpPr>
        <p:spPr>
          <a:xfrm>
            <a:off x="956826" y="1112969"/>
            <a:ext cx="3937298" cy="4166010"/>
          </a:xfrm>
        </p:spPr>
        <p:txBody>
          <a:bodyPr vert="horz" lIns="91440" tIns="45720" rIns="91440" bIns="45720" rtlCol="0" anchor="ctr">
            <a:normAutofit/>
          </a:bodyPr>
          <a:lstStyle/>
          <a:p>
            <a:pPr algn="l"/>
            <a:r>
              <a:rPr lang="en-US" sz="4400" kern="1200" dirty="0">
                <a:solidFill>
                  <a:srgbClr val="FFFFFF"/>
                </a:solidFill>
                <a:latin typeface="+mj-lt"/>
                <a:ea typeface="+mj-ea"/>
                <a:cs typeface="+mj-cs"/>
              </a:rPr>
              <a:t>Disaster Recovery</a:t>
            </a:r>
          </a:p>
        </p:txBody>
      </p:sp>
      <p:sp>
        <p:nvSpPr>
          <p:cNvPr id="25" name="Freeform: Shape 24">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a:extLst>
              <a:ext uri="{FF2B5EF4-FFF2-40B4-BE49-F238E27FC236}">
                <a16:creationId xmlns:a16="http://schemas.microsoft.com/office/drawing/2014/main" id="{F399316D-1EFB-F383-0760-D67D9E717740}"/>
              </a:ext>
            </a:extLst>
          </p:cNvPr>
          <p:cNvSpPr txBox="1"/>
          <p:nvPr/>
        </p:nvSpPr>
        <p:spPr>
          <a:xfrm>
            <a:off x="6096000" y="820880"/>
            <a:ext cx="5257799" cy="4889350"/>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a:effectLst/>
              </a:rPr>
              <a:t>How will you account for major disasters such as natural disasters                       (flood, fire, storm), war, failing of electrical grid :</a:t>
            </a:r>
          </a:p>
          <a:p>
            <a:pPr indent="-228600">
              <a:lnSpc>
                <a:spcPct val="90000"/>
              </a:lnSpc>
              <a:spcAft>
                <a:spcPts val="600"/>
              </a:spcAft>
              <a:buFont typeface="Arial" panose="020B0604020202020204" pitchFamily="34" charset="0"/>
              <a:buChar char="•"/>
            </a:pPr>
            <a:endParaRPr lang="en-US" dirty="0"/>
          </a:p>
          <a:p>
            <a:pPr marL="857250" lvl="1" indent="-228600">
              <a:lnSpc>
                <a:spcPct val="90000"/>
              </a:lnSpc>
              <a:spcAft>
                <a:spcPts val="600"/>
              </a:spcAft>
              <a:buFont typeface="Arial" panose="020B0604020202020204" pitchFamily="34" charset="0"/>
              <a:buChar char="•"/>
            </a:pPr>
            <a:r>
              <a:rPr lang="en-US">
                <a:effectLst/>
              </a:rPr>
              <a:t>Natural disasters (flood, fire, storm)</a:t>
            </a:r>
            <a:r>
              <a:rPr lang="en-US" dirty="0">
                <a:effectLst/>
              </a:rPr>
              <a:t>.</a:t>
            </a:r>
            <a:endParaRPr lang="en-US">
              <a:effectLst/>
            </a:endParaRPr>
          </a:p>
          <a:p>
            <a:pPr lvl="1" indent="-228600">
              <a:lnSpc>
                <a:spcPct val="90000"/>
              </a:lnSpc>
              <a:spcAft>
                <a:spcPts val="600"/>
              </a:spcAft>
              <a:buFont typeface="Arial" panose="020B0604020202020204" pitchFamily="34" charset="0"/>
              <a:buChar char="•"/>
            </a:pPr>
            <a:endParaRPr lang="en-US" dirty="0">
              <a:effectLst/>
            </a:endParaRPr>
          </a:p>
          <a:p>
            <a:pPr marL="1200150" lvl="2" indent="-228600">
              <a:lnSpc>
                <a:spcPct val="90000"/>
              </a:lnSpc>
              <a:spcAft>
                <a:spcPts val="600"/>
              </a:spcAft>
              <a:buFont typeface="Arial" panose="020B0604020202020204" pitchFamily="34" charset="0"/>
              <a:buChar char="•"/>
            </a:pPr>
            <a:r>
              <a:rPr lang="en-US">
                <a:effectLst/>
              </a:rPr>
              <a:t>Regional redundancy </a:t>
            </a:r>
            <a:r>
              <a:rPr lang="en-US" dirty="0">
                <a:effectLst/>
              </a:rPr>
              <a:t>–</a:t>
            </a:r>
            <a:r>
              <a:rPr lang="en-US" dirty="0"/>
              <a:t> Datacenters in different geographical area.</a:t>
            </a:r>
          </a:p>
          <a:p>
            <a:pPr marL="742950" lvl="1" indent="-228600">
              <a:lnSpc>
                <a:spcPct val="90000"/>
              </a:lnSpc>
              <a:spcAft>
                <a:spcPts val="600"/>
              </a:spcAft>
              <a:buFont typeface="Arial" panose="020B0604020202020204" pitchFamily="34" charset="0"/>
              <a:buChar char="•"/>
            </a:pPr>
            <a:endParaRPr lang="en-US" dirty="0"/>
          </a:p>
          <a:p>
            <a:pPr marL="1200150" lvl="2" indent="-228600">
              <a:lnSpc>
                <a:spcPct val="90000"/>
              </a:lnSpc>
              <a:spcAft>
                <a:spcPts val="600"/>
              </a:spcAft>
              <a:buFont typeface="Arial" panose="020B0604020202020204" pitchFamily="34" charset="0"/>
              <a:buChar char="•"/>
            </a:pPr>
            <a:r>
              <a:rPr lang="en-US" dirty="0"/>
              <a:t> </a:t>
            </a:r>
            <a:r>
              <a:rPr lang="en-US">
                <a:effectLst/>
              </a:rPr>
              <a:t>Site security measures </a:t>
            </a:r>
            <a:r>
              <a:rPr lang="en-US" dirty="0">
                <a:effectLst/>
              </a:rPr>
              <a:t>– Site should be built in such a way that it is resistant from </a:t>
            </a:r>
            <a:r>
              <a:rPr lang="en-US">
                <a:effectLst/>
              </a:rPr>
              <a:t>flood, fire, storm.</a:t>
            </a:r>
            <a:r>
              <a:rPr lang="en-US" dirty="0">
                <a:effectLst/>
              </a:rPr>
              <a:t> </a:t>
            </a:r>
          </a:p>
          <a:p>
            <a:pPr marL="1200150" lvl="2" indent="-228600">
              <a:lnSpc>
                <a:spcPct val="90000"/>
              </a:lnSpc>
              <a:spcAft>
                <a:spcPts val="600"/>
              </a:spcAft>
              <a:buFont typeface="Arial" panose="020B0604020202020204" pitchFamily="34" charset="0"/>
              <a:buChar char="•"/>
            </a:pPr>
            <a:endParaRPr lang="en-US" dirty="0"/>
          </a:p>
          <a:p>
            <a:pPr marL="1200150" lvl="2" indent="-228600">
              <a:lnSpc>
                <a:spcPct val="90000"/>
              </a:lnSpc>
              <a:spcAft>
                <a:spcPts val="600"/>
              </a:spcAft>
              <a:buFont typeface="Arial" panose="020B0604020202020204" pitchFamily="34" charset="0"/>
              <a:buChar char="•"/>
            </a:pPr>
            <a:r>
              <a:rPr lang="en-US">
                <a:effectLst/>
              </a:rPr>
              <a:t>Backup Systems – Redundant backup systems in multiple regions can recover data.</a:t>
            </a:r>
            <a:endParaRPr lang="en-US" dirty="0"/>
          </a:p>
        </p:txBody>
      </p:sp>
      <p:sp>
        <p:nvSpPr>
          <p:cNvPr id="31" name="Freeform: Shape 30">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E746D04A-56ED-A699-C03B-78D0AAF6D5C5}"/>
              </a:ext>
            </a:extLst>
          </p:cNvPr>
          <p:cNvSpPr txBox="1">
            <a:spLocks/>
          </p:cNvSpPr>
          <p:nvPr/>
        </p:nvSpPr>
        <p:spPr>
          <a:xfrm>
            <a:off x="1021772" y="2313854"/>
            <a:ext cx="9909464" cy="3920691"/>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dirty="0"/>
          </a:p>
        </p:txBody>
      </p:sp>
    </p:spTree>
    <p:extLst>
      <p:ext uri="{BB962C8B-B14F-4D97-AF65-F5344CB8AC3E}">
        <p14:creationId xmlns:p14="http://schemas.microsoft.com/office/powerpoint/2010/main" val="1511257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95AB05-8F1B-8F66-0636-2AFB542D326C}"/>
              </a:ext>
            </a:extLst>
          </p:cNvPr>
          <p:cNvSpPr>
            <a:spLocks noGrp="1"/>
          </p:cNvSpPr>
          <p:nvPr>
            <p:ph type="ctrTitle"/>
          </p:nvPr>
        </p:nvSpPr>
        <p:spPr>
          <a:xfrm>
            <a:off x="1389278" y="1233241"/>
            <a:ext cx="3240506" cy="4064628"/>
          </a:xfrm>
        </p:spPr>
        <p:txBody>
          <a:bodyPr vert="horz" lIns="91440" tIns="45720" rIns="91440" bIns="45720" rtlCol="0" anchor="ctr">
            <a:normAutofit/>
          </a:bodyPr>
          <a:lstStyle/>
          <a:p>
            <a:pPr algn="l"/>
            <a:r>
              <a:rPr lang="en-US" sz="4400" kern="1200" dirty="0">
                <a:solidFill>
                  <a:srgbClr val="FFFFFF"/>
                </a:solidFill>
                <a:latin typeface="+mj-lt"/>
                <a:ea typeface="+mj-ea"/>
                <a:cs typeface="+mj-cs"/>
              </a:rPr>
              <a:t>Disaster Recovery</a:t>
            </a:r>
          </a:p>
        </p:txBody>
      </p:sp>
      <p:sp>
        <p:nvSpPr>
          <p:cNvPr id="25" name="Freeform: Shape 24">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a:extLst>
              <a:ext uri="{FF2B5EF4-FFF2-40B4-BE49-F238E27FC236}">
                <a16:creationId xmlns:a16="http://schemas.microsoft.com/office/drawing/2014/main" id="{F399316D-1EFB-F383-0760-D67D9E717740}"/>
              </a:ext>
            </a:extLst>
          </p:cNvPr>
          <p:cNvSpPr txBox="1"/>
          <p:nvPr/>
        </p:nvSpPr>
        <p:spPr>
          <a:xfrm>
            <a:off x="6096000" y="820880"/>
            <a:ext cx="5257799" cy="4889350"/>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a:effectLst/>
              </a:rPr>
              <a:t>How will you account for major disasters such as natural disasters                       (flood, fire, storm), war, failing of electrical grid :</a:t>
            </a:r>
          </a:p>
          <a:p>
            <a:pPr lvl="1" indent="-228600">
              <a:lnSpc>
                <a:spcPct val="90000"/>
              </a:lnSpc>
              <a:spcAft>
                <a:spcPts val="600"/>
              </a:spcAft>
              <a:buFont typeface="Arial" panose="020B0604020202020204" pitchFamily="34" charset="0"/>
              <a:buChar char="•"/>
            </a:pPr>
            <a:endParaRPr lang="en-US" dirty="0">
              <a:effectLst/>
            </a:endParaRPr>
          </a:p>
          <a:p>
            <a:pPr marL="228600" lvl="1" indent="-228600">
              <a:lnSpc>
                <a:spcPct val="90000"/>
              </a:lnSpc>
              <a:spcAft>
                <a:spcPts val="600"/>
              </a:spcAft>
              <a:buFont typeface="Arial" panose="020B0604020202020204" pitchFamily="34" charset="0"/>
              <a:buChar char="•"/>
            </a:pPr>
            <a:r>
              <a:rPr lang="en-US" dirty="0"/>
              <a:t>   2.  War –</a:t>
            </a:r>
            <a:endParaRPr lang="en-US"/>
          </a:p>
          <a:p>
            <a:pPr marL="228600" lvl="1" indent="-228600">
              <a:lnSpc>
                <a:spcPct val="90000"/>
              </a:lnSpc>
              <a:spcAft>
                <a:spcPts val="600"/>
              </a:spcAft>
              <a:buFont typeface="Arial" panose="020B0604020202020204" pitchFamily="34" charset="0"/>
              <a:buChar char="•"/>
            </a:pPr>
            <a:endParaRPr lang="en-US">
              <a:effectLst/>
            </a:endParaRPr>
          </a:p>
          <a:p>
            <a:pPr marL="1200150" lvl="2" indent="-228600">
              <a:lnSpc>
                <a:spcPct val="90000"/>
              </a:lnSpc>
              <a:spcAft>
                <a:spcPts val="600"/>
              </a:spcAft>
              <a:buFont typeface="Arial" panose="020B0604020202020204" pitchFamily="34" charset="0"/>
              <a:buChar char="•"/>
            </a:pPr>
            <a:r>
              <a:rPr lang="en-US">
                <a:effectLst/>
              </a:rPr>
              <a:t>Monitoring and control </a:t>
            </a:r>
            <a:r>
              <a:rPr lang="en-US" dirty="0">
                <a:effectLst/>
              </a:rPr>
              <a:t>–</a:t>
            </a:r>
            <a:r>
              <a:rPr lang="en-US" dirty="0"/>
              <a:t> Site should be guarded. Access restrictions to each person to the site.</a:t>
            </a:r>
          </a:p>
          <a:p>
            <a:pPr marL="742950" lvl="1" indent="-228600">
              <a:lnSpc>
                <a:spcPct val="90000"/>
              </a:lnSpc>
              <a:spcAft>
                <a:spcPts val="600"/>
              </a:spcAft>
              <a:buFont typeface="Arial" panose="020B0604020202020204" pitchFamily="34" charset="0"/>
              <a:buChar char="•"/>
            </a:pPr>
            <a:endParaRPr lang="en-US" dirty="0"/>
          </a:p>
          <a:p>
            <a:pPr marL="1200150" lvl="2" indent="-228600">
              <a:lnSpc>
                <a:spcPct val="90000"/>
              </a:lnSpc>
              <a:spcAft>
                <a:spcPts val="600"/>
              </a:spcAft>
              <a:buFont typeface="Arial" panose="020B0604020202020204" pitchFamily="34" charset="0"/>
              <a:buChar char="•"/>
            </a:pPr>
            <a:r>
              <a:rPr lang="en-US" dirty="0"/>
              <a:t> </a:t>
            </a:r>
            <a:r>
              <a:rPr lang="en-US">
                <a:effectLst/>
              </a:rPr>
              <a:t>Escalation </a:t>
            </a:r>
            <a:r>
              <a:rPr lang="en-US" dirty="0">
                <a:effectLst/>
              </a:rPr>
              <a:t>– </a:t>
            </a:r>
            <a:r>
              <a:rPr lang="en-US">
                <a:effectLst/>
              </a:rPr>
              <a:t>Involvement with law authorities.</a:t>
            </a:r>
            <a:r>
              <a:rPr lang="en-US" dirty="0">
                <a:effectLst/>
              </a:rPr>
              <a:t> </a:t>
            </a:r>
          </a:p>
          <a:p>
            <a:pPr marL="1200150" lvl="2" indent="-228600">
              <a:lnSpc>
                <a:spcPct val="90000"/>
              </a:lnSpc>
              <a:spcAft>
                <a:spcPts val="600"/>
              </a:spcAft>
              <a:buFont typeface="Arial" panose="020B0604020202020204" pitchFamily="34" charset="0"/>
              <a:buChar char="•"/>
            </a:pPr>
            <a:endParaRPr lang="en-US" dirty="0"/>
          </a:p>
        </p:txBody>
      </p:sp>
      <p:sp>
        <p:nvSpPr>
          <p:cNvPr id="31" name="Freeform: Shape 30">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E746D04A-56ED-A699-C03B-78D0AAF6D5C5}"/>
              </a:ext>
            </a:extLst>
          </p:cNvPr>
          <p:cNvSpPr txBox="1">
            <a:spLocks/>
          </p:cNvSpPr>
          <p:nvPr/>
        </p:nvSpPr>
        <p:spPr>
          <a:xfrm>
            <a:off x="1021772" y="2313854"/>
            <a:ext cx="9909464" cy="3920691"/>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dirty="0"/>
          </a:p>
        </p:txBody>
      </p:sp>
    </p:spTree>
    <p:extLst>
      <p:ext uri="{BB962C8B-B14F-4D97-AF65-F5344CB8AC3E}">
        <p14:creationId xmlns:p14="http://schemas.microsoft.com/office/powerpoint/2010/main" val="3385063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95AB05-8F1B-8F66-0636-2AFB542D326C}"/>
              </a:ext>
            </a:extLst>
          </p:cNvPr>
          <p:cNvSpPr>
            <a:spLocks noGrp="1"/>
          </p:cNvSpPr>
          <p:nvPr>
            <p:ph type="ctrTitle"/>
          </p:nvPr>
        </p:nvSpPr>
        <p:spPr>
          <a:xfrm>
            <a:off x="1171074" y="1396686"/>
            <a:ext cx="3240506" cy="4064628"/>
          </a:xfrm>
        </p:spPr>
        <p:txBody>
          <a:bodyPr vert="horz" lIns="91440" tIns="45720" rIns="91440" bIns="45720" rtlCol="0" anchor="ctr">
            <a:normAutofit/>
          </a:bodyPr>
          <a:lstStyle/>
          <a:p>
            <a:pPr algn="l"/>
            <a:r>
              <a:rPr lang="en-US" sz="4400" kern="1200" dirty="0">
                <a:solidFill>
                  <a:srgbClr val="FFFFFF"/>
                </a:solidFill>
                <a:latin typeface="+mj-lt"/>
                <a:ea typeface="+mj-ea"/>
                <a:cs typeface="+mj-cs"/>
              </a:rPr>
              <a:t>Disaster Recovery</a:t>
            </a:r>
          </a:p>
        </p:txBody>
      </p:sp>
      <p:sp>
        <p:nvSpPr>
          <p:cNvPr id="25" name="Arc 24">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7" name="Oval 26">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399316D-1EFB-F383-0760-D67D9E717740}"/>
              </a:ext>
            </a:extLst>
          </p:cNvPr>
          <p:cNvSpPr txBox="1"/>
          <p:nvPr/>
        </p:nvSpPr>
        <p:spPr>
          <a:xfrm>
            <a:off x="5370153" y="1526033"/>
            <a:ext cx="5536397" cy="393528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500">
                <a:effectLst/>
              </a:rPr>
              <a:t>How will you account for major disasters such as natural disasters                       (flood, fire, storm), war, failing of electrical grid :</a:t>
            </a:r>
          </a:p>
          <a:p>
            <a:pPr lvl="1" indent="-228600">
              <a:lnSpc>
                <a:spcPct val="90000"/>
              </a:lnSpc>
              <a:spcAft>
                <a:spcPts val="600"/>
              </a:spcAft>
              <a:buFont typeface="Arial" panose="020B0604020202020204" pitchFamily="34" charset="0"/>
              <a:buChar char="•"/>
            </a:pPr>
            <a:endParaRPr lang="en-US" sz="1500">
              <a:effectLst/>
            </a:endParaRPr>
          </a:p>
          <a:p>
            <a:pPr marL="228600" lvl="1" indent="-228600">
              <a:lnSpc>
                <a:spcPct val="90000"/>
              </a:lnSpc>
              <a:spcAft>
                <a:spcPts val="600"/>
              </a:spcAft>
              <a:buFont typeface="Arial" panose="020B0604020202020204" pitchFamily="34" charset="0"/>
              <a:buChar char="•"/>
            </a:pPr>
            <a:r>
              <a:rPr lang="en-US" sz="1500"/>
              <a:t>   3. </a:t>
            </a:r>
            <a:r>
              <a:rPr lang="en-US" sz="1500">
                <a:effectLst/>
              </a:rPr>
              <a:t>Failing of electrical grid </a:t>
            </a:r>
            <a:r>
              <a:rPr lang="en-US" sz="1500"/>
              <a:t>–</a:t>
            </a:r>
          </a:p>
          <a:p>
            <a:pPr marL="228600" lvl="1" indent="-228600">
              <a:lnSpc>
                <a:spcPct val="90000"/>
              </a:lnSpc>
              <a:spcAft>
                <a:spcPts val="600"/>
              </a:spcAft>
              <a:buFont typeface="Arial" panose="020B0604020202020204" pitchFamily="34" charset="0"/>
              <a:buChar char="•"/>
            </a:pPr>
            <a:endParaRPr lang="en-US" sz="1500">
              <a:effectLst/>
            </a:endParaRPr>
          </a:p>
          <a:p>
            <a:pPr marL="1200150" lvl="2" indent="-228600">
              <a:lnSpc>
                <a:spcPct val="90000"/>
              </a:lnSpc>
              <a:spcAft>
                <a:spcPts val="600"/>
              </a:spcAft>
              <a:buFont typeface="Arial" panose="020B0604020202020204" pitchFamily="34" charset="0"/>
              <a:buChar char="•"/>
            </a:pPr>
            <a:r>
              <a:rPr lang="en-US" sz="1500">
                <a:effectLst/>
              </a:rPr>
              <a:t>Backup power units –</a:t>
            </a:r>
            <a:r>
              <a:rPr lang="en-US" sz="1500"/>
              <a:t> Recovery through multiple power units.</a:t>
            </a:r>
          </a:p>
          <a:p>
            <a:pPr marL="742950" lvl="1" indent="-228600">
              <a:lnSpc>
                <a:spcPct val="90000"/>
              </a:lnSpc>
              <a:spcAft>
                <a:spcPts val="600"/>
              </a:spcAft>
              <a:buFont typeface="Arial" panose="020B0604020202020204" pitchFamily="34" charset="0"/>
              <a:buChar char="•"/>
            </a:pPr>
            <a:endParaRPr lang="en-US" sz="1500"/>
          </a:p>
          <a:p>
            <a:pPr marL="1200150" lvl="2" indent="-228600">
              <a:lnSpc>
                <a:spcPct val="90000"/>
              </a:lnSpc>
              <a:spcAft>
                <a:spcPts val="600"/>
              </a:spcAft>
              <a:buFont typeface="Arial" panose="020B0604020202020204" pitchFamily="34" charset="0"/>
              <a:buChar char="•"/>
            </a:pPr>
            <a:r>
              <a:rPr lang="en-US" sz="1500"/>
              <a:t> </a:t>
            </a:r>
            <a:r>
              <a:rPr lang="en-US" sz="1500">
                <a:effectLst/>
              </a:rPr>
              <a:t>Efficient methods – Technologies to detect interruptions.</a:t>
            </a:r>
          </a:p>
          <a:p>
            <a:pPr marL="1200150" lvl="2" indent="-228600">
              <a:lnSpc>
                <a:spcPct val="90000"/>
              </a:lnSpc>
              <a:spcAft>
                <a:spcPts val="600"/>
              </a:spcAft>
              <a:buFont typeface="Arial" panose="020B0604020202020204" pitchFamily="34" charset="0"/>
              <a:buChar char="•"/>
            </a:pPr>
            <a:endParaRPr lang="en-US" sz="1500"/>
          </a:p>
          <a:p>
            <a:pPr marL="1200150" lvl="2" indent="-228600">
              <a:lnSpc>
                <a:spcPct val="90000"/>
              </a:lnSpc>
              <a:spcAft>
                <a:spcPts val="600"/>
              </a:spcAft>
              <a:buFont typeface="Arial" panose="020B0604020202020204" pitchFamily="34" charset="0"/>
              <a:buChar char="•"/>
            </a:pPr>
            <a:r>
              <a:rPr lang="en-US" sz="1500">
                <a:effectLst/>
              </a:rPr>
              <a:t>Discrete power units – Main architecture components should have separate power units. </a:t>
            </a:r>
          </a:p>
          <a:p>
            <a:pPr marL="1200150" lvl="2" indent="-228600">
              <a:lnSpc>
                <a:spcPct val="90000"/>
              </a:lnSpc>
              <a:spcAft>
                <a:spcPts val="600"/>
              </a:spcAft>
              <a:buFont typeface="Arial" panose="020B0604020202020204" pitchFamily="34" charset="0"/>
              <a:buChar char="•"/>
            </a:pPr>
            <a:endParaRPr lang="en-US" sz="1500"/>
          </a:p>
        </p:txBody>
      </p:sp>
      <p:sp>
        <p:nvSpPr>
          <p:cNvPr id="4" name="Title 1">
            <a:extLst>
              <a:ext uri="{FF2B5EF4-FFF2-40B4-BE49-F238E27FC236}">
                <a16:creationId xmlns:a16="http://schemas.microsoft.com/office/drawing/2014/main" id="{E746D04A-56ED-A699-C03B-78D0AAF6D5C5}"/>
              </a:ext>
            </a:extLst>
          </p:cNvPr>
          <p:cNvSpPr txBox="1">
            <a:spLocks/>
          </p:cNvSpPr>
          <p:nvPr/>
        </p:nvSpPr>
        <p:spPr>
          <a:xfrm>
            <a:off x="1021772" y="2313854"/>
            <a:ext cx="9909464" cy="3920691"/>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dirty="0"/>
          </a:p>
        </p:txBody>
      </p:sp>
    </p:spTree>
    <p:extLst>
      <p:ext uri="{BB962C8B-B14F-4D97-AF65-F5344CB8AC3E}">
        <p14:creationId xmlns:p14="http://schemas.microsoft.com/office/powerpoint/2010/main" val="3855197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descr="Online Network with solid fill">
            <a:extLst>
              <a:ext uri="{FF2B5EF4-FFF2-40B4-BE49-F238E27FC236}">
                <a16:creationId xmlns:a16="http://schemas.microsoft.com/office/drawing/2014/main" id="{1E38E386-F672-C02C-2B3D-0C5E57211A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11631" y="2996876"/>
            <a:ext cx="1343278" cy="1149069"/>
          </a:xfrm>
          <a:prstGeom prst="rect">
            <a:avLst/>
          </a:prstGeom>
        </p:spPr>
      </p:pic>
      <p:pic>
        <p:nvPicPr>
          <p:cNvPr id="6" name="Graphic 5" descr="Computer with solid fill">
            <a:extLst>
              <a:ext uri="{FF2B5EF4-FFF2-40B4-BE49-F238E27FC236}">
                <a16:creationId xmlns:a16="http://schemas.microsoft.com/office/drawing/2014/main" id="{0F0F276B-784F-7B81-78D6-220718C1E2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76157" y="2291394"/>
            <a:ext cx="1444679" cy="1288993"/>
          </a:xfrm>
          <a:prstGeom prst="rect">
            <a:avLst/>
          </a:prstGeom>
        </p:spPr>
      </p:pic>
      <p:pic>
        <p:nvPicPr>
          <p:cNvPr id="3" name="Graphic 2" descr="Database outline">
            <a:extLst>
              <a:ext uri="{FF2B5EF4-FFF2-40B4-BE49-F238E27FC236}">
                <a16:creationId xmlns:a16="http://schemas.microsoft.com/office/drawing/2014/main" id="{99424BDF-8A3A-CAAD-2595-06617B946C3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744201" y="989251"/>
            <a:ext cx="1076915" cy="1302143"/>
          </a:xfrm>
          <a:prstGeom prst="rect">
            <a:avLst/>
          </a:prstGeom>
        </p:spPr>
      </p:pic>
      <p:pic>
        <p:nvPicPr>
          <p:cNvPr id="4" name="Graphic 3" descr="Database outline">
            <a:extLst>
              <a:ext uri="{FF2B5EF4-FFF2-40B4-BE49-F238E27FC236}">
                <a16:creationId xmlns:a16="http://schemas.microsoft.com/office/drawing/2014/main" id="{8EA8BA5E-A493-FAAE-3856-9A802428406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581686" y="4378465"/>
            <a:ext cx="1239430" cy="1302143"/>
          </a:xfrm>
          <a:prstGeom prst="rect">
            <a:avLst/>
          </a:prstGeom>
        </p:spPr>
      </p:pic>
      <p:pic>
        <p:nvPicPr>
          <p:cNvPr id="12" name="Graphic 11" descr="Internet Of Things outline">
            <a:extLst>
              <a:ext uri="{FF2B5EF4-FFF2-40B4-BE49-F238E27FC236}">
                <a16:creationId xmlns:a16="http://schemas.microsoft.com/office/drawing/2014/main" id="{7B8232FF-9AA9-2B0B-FA74-AC11521871A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737349" y="2495170"/>
            <a:ext cx="1673028" cy="1673028"/>
          </a:xfrm>
          <a:prstGeom prst="rect">
            <a:avLst/>
          </a:prstGeom>
        </p:spPr>
      </p:pic>
      <p:pic>
        <p:nvPicPr>
          <p:cNvPr id="14" name="Graphic 13" descr="Full Brick Wall outline">
            <a:extLst>
              <a:ext uri="{FF2B5EF4-FFF2-40B4-BE49-F238E27FC236}">
                <a16:creationId xmlns:a16="http://schemas.microsoft.com/office/drawing/2014/main" id="{765E15B2-4806-834D-67CD-EE884635CCC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208113" y="2495170"/>
            <a:ext cx="1444679" cy="1444679"/>
          </a:xfrm>
          <a:prstGeom prst="rect">
            <a:avLst/>
          </a:prstGeom>
        </p:spPr>
      </p:pic>
      <p:pic>
        <p:nvPicPr>
          <p:cNvPr id="22" name="Graphic 21" descr="Cell Tower with solid fill">
            <a:extLst>
              <a:ext uri="{FF2B5EF4-FFF2-40B4-BE49-F238E27FC236}">
                <a16:creationId xmlns:a16="http://schemas.microsoft.com/office/drawing/2014/main" id="{4CB7AD80-C217-5DCE-1E45-235D47A2FAF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813964" y="4378465"/>
            <a:ext cx="914400" cy="914400"/>
          </a:xfrm>
          <a:prstGeom prst="rect">
            <a:avLst/>
          </a:prstGeom>
        </p:spPr>
      </p:pic>
      <p:pic>
        <p:nvPicPr>
          <p:cNvPr id="24" name="Graphic 23" descr="Wireless router with solid fill">
            <a:extLst>
              <a:ext uri="{FF2B5EF4-FFF2-40B4-BE49-F238E27FC236}">
                <a16:creationId xmlns:a16="http://schemas.microsoft.com/office/drawing/2014/main" id="{E36DDB33-6E24-8255-B62C-CF4A21B0902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813964" y="1622115"/>
            <a:ext cx="914400" cy="914400"/>
          </a:xfrm>
          <a:prstGeom prst="rect">
            <a:avLst/>
          </a:prstGeom>
        </p:spPr>
      </p:pic>
      <p:pic>
        <p:nvPicPr>
          <p:cNvPr id="26" name="Graphic 25" descr="Smart Phone with solid fill">
            <a:extLst>
              <a:ext uri="{FF2B5EF4-FFF2-40B4-BE49-F238E27FC236}">
                <a16:creationId xmlns:a16="http://schemas.microsoft.com/office/drawing/2014/main" id="{9AF3F8F7-25E8-1AAB-6F6E-2DA0A732C54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92860" y="1622115"/>
            <a:ext cx="914400" cy="914400"/>
          </a:xfrm>
          <a:prstGeom prst="rect">
            <a:avLst/>
          </a:prstGeom>
        </p:spPr>
      </p:pic>
      <p:pic>
        <p:nvPicPr>
          <p:cNvPr id="27" name="Graphic 26" descr="Smart Phone with solid fill">
            <a:extLst>
              <a:ext uri="{FF2B5EF4-FFF2-40B4-BE49-F238E27FC236}">
                <a16:creationId xmlns:a16="http://schemas.microsoft.com/office/drawing/2014/main" id="{7F79881E-5D3A-2C18-16EB-FB3B488AB31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92860" y="4469162"/>
            <a:ext cx="914400" cy="914400"/>
          </a:xfrm>
          <a:prstGeom prst="rect">
            <a:avLst/>
          </a:prstGeom>
        </p:spPr>
      </p:pic>
      <p:sp>
        <p:nvSpPr>
          <p:cNvPr id="28" name="TextBox 27">
            <a:extLst>
              <a:ext uri="{FF2B5EF4-FFF2-40B4-BE49-F238E27FC236}">
                <a16:creationId xmlns:a16="http://schemas.microsoft.com/office/drawing/2014/main" id="{699908CD-BFA9-3615-6A60-EEECDF53F069}"/>
              </a:ext>
            </a:extLst>
          </p:cNvPr>
          <p:cNvSpPr txBox="1"/>
          <p:nvPr/>
        </p:nvSpPr>
        <p:spPr>
          <a:xfrm>
            <a:off x="10660757" y="447885"/>
            <a:ext cx="1243802" cy="646331"/>
          </a:xfrm>
          <a:prstGeom prst="rect">
            <a:avLst/>
          </a:prstGeom>
          <a:noFill/>
        </p:spPr>
        <p:txBody>
          <a:bodyPr wrap="none" rtlCol="0">
            <a:spAutoFit/>
          </a:bodyPr>
          <a:lstStyle/>
          <a:p>
            <a:r>
              <a:rPr lang="en-US" dirty="0"/>
              <a:t>Global web</a:t>
            </a:r>
          </a:p>
          <a:p>
            <a:r>
              <a:rPr lang="en-US" dirty="0"/>
              <a:t>   servers</a:t>
            </a:r>
            <a:endParaRPr lang="en-IN" dirty="0"/>
          </a:p>
        </p:txBody>
      </p:sp>
      <p:sp>
        <p:nvSpPr>
          <p:cNvPr id="30" name="TextBox 29">
            <a:extLst>
              <a:ext uri="{FF2B5EF4-FFF2-40B4-BE49-F238E27FC236}">
                <a16:creationId xmlns:a16="http://schemas.microsoft.com/office/drawing/2014/main" id="{76CED0A8-ECE2-DFEA-3A55-82AFC5201E6E}"/>
              </a:ext>
            </a:extLst>
          </p:cNvPr>
          <p:cNvSpPr txBox="1"/>
          <p:nvPr/>
        </p:nvSpPr>
        <p:spPr>
          <a:xfrm>
            <a:off x="10454909" y="5684083"/>
            <a:ext cx="1576394" cy="369332"/>
          </a:xfrm>
          <a:prstGeom prst="rect">
            <a:avLst/>
          </a:prstGeom>
          <a:noFill/>
        </p:spPr>
        <p:txBody>
          <a:bodyPr wrap="none" rtlCol="0">
            <a:spAutoFit/>
          </a:bodyPr>
          <a:lstStyle/>
          <a:p>
            <a:r>
              <a:rPr lang="en-US" dirty="0"/>
              <a:t>Content severs</a:t>
            </a:r>
            <a:endParaRPr lang="en-IN" dirty="0"/>
          </a:p>
        </p:txBody>
      </p:sp>
      <p:sp>
        <p:nvSpPr>
          <p:cNvPr id="31" name="TextBox 30">
            <a:extLst>
              <a:ext uri="{FF2B5EF4-FFF2-40B4-BE49-F238E27FC236}">
                <a16:creationId xmlns:a16="http://schemas.microsoft.com/office/drawing/2014/main" id="{04E3B43D-7BD8-FDEF-FA50-5B1E63D49CCB}"/>
              </a:ext>
            </a:extLst>
          </p:cNvPr>
          <p:cNvSpPr txBox="1"/>
          <p:nvPr/>
        </p:nvSpPr>
        <p:spPr>
          <a:xfrm>
            <a:off x="8634202" y="4378465"/>
            <a:ext cx="1501245" cy="369332"/>
          </a:xfrm>
          <a:prstGeom prst="rect">
            <a:avLst/>
          </a:prstGeom>
          <a:noFill/>
        </p:spPr>
        <p:txBody>
          <a:bodyPr wrap="none" rtlCol="0">
            <a:spAutoFit/>
          </a:bodyPr>
          <a:lstStyle/>
          <a:p>
            <a:r>
              <a:rPr lang="en-US" dirty="0"/>
              <a:t>Global service</a:t>
            </a:r>
            <a:endParaRPr lang="en-IN" dirty="0"/>
          </a:p>
        </p:txBody>
      </p:sp>
      <p:sp>
        <p:nvSpPr>
          <p:cNvPr id="32" name="TextBox 31">
            <a:extLst>
              <a:ext uri="{FF2B5EF4-FFF2-40B4-BE49-F238E27FC236}">
                <a16:creationId xmlns:a16="http://schemas.microsoft.com/office/drawing/2014/main" id="{09BDD41C-85F8-E401-CCC0-51C3B2569FB6}"/>
              </a:ext>
            </a:extLst>
          </p:cNvPr>
          <p:cNvSpPr txBox="1"/>
          <p:nvPr/>
        </p:nvSpPr>
        <p:spPr>
          <a:xfrm>
            <a:off x="6384296" y="3809781"/>
            <a:ext cx="1003731" cy="369332"/>
          </a:xfrm>
          <a:prstGeom prst="rect">
            <a:avLst/>
          </a:prstGeom>
          <a:noFill/>
        </p:spPr>
        <p:txBody>
          <a:bodyPr wrap="square" rtlCol="0">
            <a:spAutoFit/>
          </a:bodyPr>
          <a:lstStyle/>
          <a:p>
            <a:r>
              <a:rPr lang="en-US" dirty="0"/>
              <a:t>Firewall</a:t>
            </a:r>
            <a:endParaRPr lang="en-IN" dirty="0"/>
          </a:p>
        </p:txBody>
      </p:sp>
      <p:sp>
        <p:nvSpPr>
          <p:cNvPr id="33" name="TextBox 32">
            <a:extLst>
              <a:ext uri="{FF2B5EF4-FFF2-40B4-BE49-F238E27FC236}">
                <a16:creationId xmlns:a16="http://schemas.microsoft.com/office/drawing/2014/main" id="{3EEF92CA-E087-D4AE-96DE-B9408BD0DDC1}"/>
              </a:ext>
            </a:extLst>
          </p:cNvPr>
          <p:cNvSpPr txBox="1"/>
          <p:nvPr/>
        </p:nvSpPr>
        <p:spPr>
          <a:xfrm>
            <a:off x="4144643" y="4101466"/>
            <a:ext cx="858440" cy="646331"/>
          </a:xfrm>
          <a:prstGeom prst="rect">
            <a:avLst/>
          </a:prstGeom>
          <a:noFill/>
        </p:spPr>
        <p:txBody>
          <a:bodyPr wrap="none" rtlCol="0">
            <a:spAutoFit/>
          </a:bodyPr>
          <a:lstStyle/>
          <a:p>
            <a:r>
              <a:rPr lang="en-US" dirty="0"/>
              <a:t> Cloud </a:t>
            </a:r>
          </a:p>
          <a:p>
            <a:r>
              <a:rPr lang="en-US" dirty="0"/>
              <a:t>Service</a:t>
            </a:r>
            <a:endParaRPr lang="en-IN" dirty="0"/>
          </a:p>
        </p:txBody>
      </p:sp>
      <p:sp>
        <p:nvSpPr>
          <p:cNvPr id="34" name="TextBox 33">
            <a:extLst>
              <a:ext uri="{FF2B5EF4-FFF2-40B4-BE49-F238E27FC236}">
                <a16:creationId xmlns:a16="http://schemas.microsoft.com/office/drawing/2014/main" id="{AE4846AD-7145-ACDA-1A92-AAAA7ACB041F}"/>
              </a:ext>
            </a:extLst>
          </p:cNvPr>
          <p:cNvSpPr txBox="1"/>
          <p:nvPr/>
        </p:nvSpPr>
        <p:spPr>
          <a:xfrm>
            <a:off x="4096809" y="3303388"/>
            <a:ext cx="954107" cy="276999"/>
          </a:xfrm>
          <a:prstGeom prst="rect">
            <a:avLst/>
          </a:prstGeom>
          <a:noFill/>
        </p:spPr>
        <p:txBody>
          <a:bodyPr wrap="none" rtlCol="0">
            <a:spAutoFit/>
          </a:bodyPr>
          <a:lstStyle/>
          <a:p>
            <a:r>
              <a:rPr lang="en-US" sz="1200" dirty="0"/>
              <a:t>MDM/MAM</a:t>
            </a:r>
            <a:endParaRPr lang="en-IN" sz="1200" dirty="0"/>
          </a:p>
        </p:txBody>
      </p:sp>
      <p:sp>
        <p:nvSpPr>
          <p:cNvPr id="35" name="TextBox 34">
            <a:extLst>
              <a:ext uri="{FF2B5EF4-FFF2-40B4-BE49-F238E27FC236}">
                <a16:creationId xmlns:a16="http://schemas.microsoft.com/office/drawing/2014/main" id="{0CF2DF81-95D5-7CE1-ECB8-715CD09D28B9}"/>
              </a:ext>
            </a:extLst>
          </p:cNvPr>
          <p:cNvSpPr txBox="1"/>
          <p:nvPr/>
        </p:nvSpPr>
        <p:spPr>
          <a:xfrm>
            <a:off x="1653584" y="2479535"/>
            <a:ext cx="1354345" cy="646331"/>
          </a:xfrm>
          <a:prstGeom prst="rect">
            <a:avLst/>
          </a:prstGeom>
          <a:noFill/>
        </p:spPr>
        <p:txBody>
          <a:bodyPr wrap="none" rtlCol="0">
            <a:spAutoFit/>
          </a:bodyPr>
          <a:lstStyle/>
          <a:p>
            <a:r>
              <a:rPr lang="en-US" dirty="0"/>
              <a:t>      WIFI </a:t>
            </a:r>
          </a:p>
          <a:p>
            <a:r>
              <a:rPr lang="en-US" dirty="0"/>
              <a:t>Access point</a:t>
            </a:r>
            <a:endParaRPr lang="en-IN" dirty="0"/>
          </a:p>
        </p:txBody>
      </p:sp>
      <p:sp>
        <p:nvSpPr>
          <p:cNvPr id="36" name="TextBox 35">
            <a:extLst>
              <a:ext uri="{FF2B5EF4-FFF2-40B4-BE49-F238E27FC236}">
                <a16:creationId xmlns:a16="http://schemas.microsoft.com/office/drawing/2014/main" id="{4C817621-4DD1-E6B9-07F2-0E7EA2AA42D5}"/>
              </a:ext>
            </a:extLst>
          </p:cNvPr>
          <p:cNvSpPr txBox="1"/>
          <p:nvPr/>
        </p:nvSpPr>
        <p:spPr>
          <a:xfrm>
            <a:off x="1386466" y="5327459"/>
            <a:ext cx="1769395" cy="369332"/>
          </a:xfrm>
          <a:prstGeom prst="rect">
            <a:avLst/>
          </a:prstGeom>
          <a:noFill/>
        </p:spPr>
        <p:txBody>
          <a:bodyPr wrap="none" rtlCol="0">
            <a:spAutoFit/>
          </a:bodyPr>
          <a:lstStyle/>
          <a:p>
            <a:r>
              <a:rPr lang="en-US" dirty="0"/>
              <a:t>Mobile networks</a:t>
            </a:r>
            <a:endParaRPr lang="en-IN" dirty="0"/>
          </a:p>
        </p:txBody>
      </p:sp>
      <p:sp>
        <p:nvSpPr>
          <p:cNvPr id="37" name="TextBox 36">
            <a:extLst>
              <a:ext uri="{FF2B5EF4-FFF2-40B4-BE49-F238E27FC236}">
                <a16:creationId xmlns:a16="http://schemas.microsoft.com/office/drawing/2014/main" id="{388F7753-F6C9-BF68-F066-4190B1B1018C}"/>
              </a:ext>
            </a:extLst>
          </p:cNvPr>
          <p:cNvSpPr txBox="1"/>
          <p:nvPr/>
        </p:nvSpPr>
        <p:spPr>
          <a:xfrm>
            <a:off x="0" y="5335550"/>
            <a:ext cx="1385187" cy="584775"/>
          </a:xfrm>
          <a:prstGeom prst="rect">
            <a:avLst/>
          </a:prstGeom>
          <a:noFill/>
        </p:spPr>
        <p:txBody>
          <a:bodyPr wrap="none" rtlCol="0">
            <a:spAutoFit/>
          </a:bodyPr>
          <a:lstStyle/>
          <a:p>
            <a:r>
              <a:rPr lang="en-US" sz="1600" dirty="0"/>
              <a:t>IOS or android</a:t>
            </a:r>
          </a:p>
          <a:p>
            <a:r>
              <a:rPr lang="en-US" sz="1600" dirty="0"/>
              <a:t>devices</a:t>
            </a:r>
            <a:endParaRPr lang="en-IN" sz="1600" dirty="0"/>
          </a:p>
        </p:txBody>
      </p:sp>
      <p:sp>
        <p:nvSpPr>
          <p:cNvPr id="38" name="TextBox 37">
            <a:extLst>
              <a:ext uri="{FF2B5EF4-FFF2-40B4-BE49-F238E27FC236}">
                <a16:creationId xmlns:a16="http://schemas.microsoft.com/office/drawing/2014/main" id="{13FFCB2D-7634-033C-DEC7-0968A39ED3AE}"/>
              </a:ext>
            </a:extLst>
          </p:cNvPr>
          <p:cNvSpPr txBox="1"/>
          <p:nvPr/>
        </p:nvSpPr>
        <p:spPr>
          <a:xfrm>
            <a:off x="17094" y="2523457"/>
            <a:ext cx="1385187" cy="584775"/>
          </a:xfrm>
          <a:prstGeom prst="rect">
            <a:avLst/>
          </a:prstGeom>
          <a:noFill/>
        </p:spPr>
        <p:txBody>
          <a:bodyPr wrap="none" rtlCol="0">
            <a:spAutoFit/>
          </a:bodyPr>
          <a:lstStyle/>
          <a:p>
            <a:r>
              <a:rPr lang="en-US" sz="1600" dirty="0"/>
              <a:t>IOS or android</a:t>
            </a:r>
          </a:p>
          <a:p>
            <a:r>
              <a:rPr lang="en-US" sz="1600" dirty="0"/>
              <a:t>devices</a:t>
            </a:r>
            <a:endParaRPr lang="en-IN" sz="1600" dirty="0"/>
          </a:p>
        </p:txBody>
      </p:sp>
      <p:cxnSp>
        <p:nvCxnSpPr>
          <p:cNvPr id="40" name="Straight Connector 39">
            <a:extLst>
              <a:ext uri="{FF2B5EF4-FFF2-40B4-BE49-F238E27FC236}">
                <a16:creationId xmlns:a16="http://schemas.microsoft.com/office/drawing/2014/main" id="{21D36E84-E5D6-414A-E229-05BE3BDDE964}"/>
              </a:ext>
            </a:extLst>
          </p:cNvPr>
          <p:cNvCxnSpPr/>
          <p:nvPr/>
        </p:nvCxnSpPr>
        <p:spPr>
          <a:xfrm flipV="1">
            <a:off x="9920836" y="1707419"/>
            <a:ext cx="946768" cy="890124"/>
          </a:xfrm>
          <a:prstGeom prst="line">
            <a:avLst/>
          </a:prstGeom>
          <a:ln w="25400">
            <a:solidFill>
              <a:srgbClr val="FF0000">
                <a:alpha val="97000"/>
              </a:srgbClr>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16F57F16-53ED-13F9-D7C0-DDFB72FD157F}"/>
              </a:ext>
            </a:extLst>
          </p:cNvPr>
          <p:cNvCxnSpPr>
            <a:cxnSpLocks/>
          </p:cNvCxnSpPr>
          <p:nvPr/>
        </p:nvCxnSpPr>
        <p:spPr>
          <a:xfrm>
            <a:off x="9789340" y="4164362"/>
            <a:ext cx="1014028" cy="831458"/>
          </a:xfrm>
          <a:prstGeom prst="line">
            <a:avLst/>
          </a:prstGeom>
          <a:ln w="25400">
            <a:solidFill>
              <a:srgbClr val="FF0000">
                <a:alpha val="97000"/>
              </a:srgbClr>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7C0A4BB-66E9-D0AA-98B4-7E8692BD00EA}"/>
              </a:ext>
            </a:extLst>
          </p:cNvPr>
          <p:cNvCxnSpPr>
            <a:cxnSpLocks/>
          </p:cNvCxnSpPr>
          <p:nvPr/>
        </p:nvCxnSpPr>
        <p:spPr>
          <a:xfrm>
            <a:off x="7514974" y="3217509"/>
            <a:ext cx="876467" cy="0"/>
          </a:xfrm>
          <a:prstGeom prst="line">
            <a:avLst/>
          </a:prstGeom>
          <a:ln w="25400">
            <a:solidFill>
              <a:srgbClr val="FF0000">
                <a:alpha val="97000"/>
              </a:srgbClr>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06F9BF7-422E-89BE-8B3D-45E5C6786CD9}"/>
              </a:ext>
            </a:extLst>
          </p:cNvPr>
          <p:cNvCxnSpPr>
            <a:cxnSpLocks/>
          </p:cNvCxnSpPr>
          <p:nvPr/>
        </p:nvCxnSpPr>
        <p:spPr>
          <a:xfrm>
            <a:off x="5410377" y="3263827"/>
            <a:ext cx="904621" cy="0"/>
          </a:xfrm>
          <a:prstGeom prst="line">
            <a:avLst/>
          </a:prstGeom>
          <a:ln w="25400">
            <a:solidFill>
              <a:srgbClr val="FF0000">
                <a:alpha val="97000"/>
              </a:srgbClr>
            </a:solidFill>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4BBF4282-B25B-8CD6-1A6C-0DCDBF841CA3}"/>
              </a:ext>
            </a:extLst>
          </p:cNvPr>
          <p:cNvCxnSpPr>
            <a:cxnSpLocks/>
          </p:cNvCxnSpPr>
          <p:nvPr/>
        </p:nvCxnSpPr>
        <p:spPr>
          <a:xfrm flipV="1">
            <a:off x="2534546" y="3772784"/>
            <a:ext cx="1345332" cy="1214422"/>
          </a:xfrm>
          <a:prstGeom prst="line">
            <a:avLst/>
          </a:prstGeom>
          <a:ln w="25400">
            <a:solidFill>
              <a:srgbClr val="FF0000">
                <a:alpha val="97000"/>
              </a:srgbClr>
            </a:solidFill>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DFDBE5B2-CC44-D254-719C-BC644BB4F298}"/>
              </a:ext>
            </a:extLst>
          </p:cNvPr>
          <p:cNvCxnSpPr>
            <a:cxnSpLocks/>
          </p:cNvCxnSpPr>
          <p:nvPr/>
        </p:nvCxnSpPr>
        <p:spPr>
          <a:xfrm>
            <a:off x="2691509" y="2393442"/>
            <a:ext cx="1135445" cy="623073"/>
          </a:xfrm>
          <a:prstGeom prst="line">
            <a:avLst/>
          </a:prstGeom>
          <a:ln w="25400">
            <a:solidFill>
              <a:srgbClr val="FF0000">
                <a:alpha val="97000"/>
              </a:srgbClr>
            </a:solidFill>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9CBAF146-25CC-D091-8788-AB95D4F3F641}"/>
              </a:ext>
            </a:extLst>
          </p:cNvPr>
          <p:cNvCxnSpPr>
            <a:cxnSpLocks/>
          </p:cNvCxnSpPr>
          <p:nvPr/>
        </p:nvCxnSpPr>
        <p:spPr>
          <a:xfrm>
            <a:off x="943006" y="2198147"/>
            <a:ext cx="870958" cy="0"/>
          </a:xfrm>
          <a:prstGeom prst="line">
            <a:avLst/>
          </a:prstGeom>
          <a:ln w="25400">
            <a:solidFill>
              <a:srgbClr val="FF0000">
                <a:alpha val="97000"/>
              </a:srgbClr>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78139852-BB6E-E2CE-BBA0-2A6D70D7BF6E}"/>
              </a:ext>
            </a:extLst>
          </p:cNvPr>
          <p:cNvCxnSpPr>
            <a:cxnSpLocks/>
          </p:cNvCxnSpPr>
          <p:nvPr/>
        </p:nvCxnSpPr>
        <p:spPr>
          <a:xfrm>
            <a:off x="887852" y="4905943"/>
            <a:ext cx="1062329" cy="0"/>
          </a:xfrm>
          <a:prstGeom prst="line">
            <a:avLst/>
          </a:prstGeom>
          <a:ln w="25400">
            <a:solidFill>
              <a:srgbClr val="FF0000">
                <a:alpha val="97000"/>
              </a:srgbClr>
            </a:solidFill>
          </a:ln>
        </p:spPr>
        <p:style>
          <a:lnRef idx="1">
            <a:schemeClr val="dk1"/>
          </a:lnRef>
          <a:fillRef idx="0">
            <a:schemeClr val="dk1"/>
          </a:fillRef>
          <a:effectRef idx="0">
            <a:schemeClr val="dk1"/>
          </a:effectRef>
          <a:fontRef idx="minor">
            <a:schemeClr val="tx1"/>
          </a:fontRef>
        </p:style>
      </p:cxnSp>
      <p:pic>
        <p:nvPicPr>
          <p:cNvPr id="59" name="Graphic 58" descr="Key outline">
            <a:extLst>
              <a:ext uri="{FF2B5EF4-FFF2-40B4-BE49-F238E27FC236}">
                <a16:creationId xmlns:a16="http://schemas.microsoft.com/office/drawing/2014/main" id="{E60DE7BE-B9E3-852D-5B8F-F60CB3D22097}"/>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rot="19553457">
            <a:off x="9953449" y="1705216"/>
            <a:ext cx="627133" cy="627133"/>
          </a:xfrm>
          <a:prstGeom prst="rect">
            <a:avLst/>
          </a:prstGeom>
        </p:spPr>
      </p:pic>
      <p:pic>
        <p:nvPicPr>
          <p:cNvPr id="60" name="Graphic 59" descr="Key outline">
            <a:extLst>
              <a:ext uri="{FF2B5EF4-FFF2-40B4-BE49-F238E27FC236}">
                <a16:creationId xmlns:a16="http://schemas.microsoft.com/office/drawing/2014/main" id="{3E51AF67-3521-7154-C93B-285382BA2D3C}"/>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rot="13486248">
            <a:off x="10064470" y="4535852"/>
            <a:ext cx="627133" cy="627133"/>
          </a:xfrm>
          <a:prstGeom prst="rect">
            <a:avLst/>
          </a:prstGeom>
        </p:spPr>
      </p:pic>
      <p:pic>
        <p:nvPicPr>
          <p:cNvPr id="61" name="Graphic 60" descr="Key outline">
            <a:extLst>
              <a:ext uri="{FF2B5EF4-FFF2-40B4-BE49-F238E27FC236}">
                <a16:creationId xmlns:a16="http://schemas.microsoft.com/office/drawing/2014/main" id="{6F3EDB07-13A2-8F0C-AE20-42A39D5047A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rot="2205219">
            <a:off x="3050750" y="2222742"/>
            <a:ext cx="627133" cy="627133"/>
          </a:xfrm>
          <a:prstGeom prst="rect">
            <a:avLst/>
          </a:prstGeom>
        </p:spPr>
      </p:pic>
      <p:pic>
        <p:nvPicPr>
          <p:cNvPr id="62" name="Graphic 61" descr="Key outline">
            <a:extLst>
              <a:ext uri="{FF2B5EF4-FFF2-40B4-BE49-F238E27FC236}">
                <a16:creationId xmlns:a16="http://schemas.microsoft.com/office/drawing/2014/main" id="{BC7170B8-9D2F-7F30-5CED-7C2FFF61CD9A}"/>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rot="18900098">
            <a:off x="3121501" y="4144432"/>
            <a:ext cx="627133" cy="627133"/>
          </a:xfrm>
          <a:prstGeom prst="rect">
            <a:avLst/>
          </a:prstGeom>
        </p:spPr>
      </p:pic>
      <p:sp>
        <p:nvSpPr>
          <p:cNvPr id="63" name="TextBox 62">
            <a:extLst>
              <a:ext uri="{FF2B5EF4-FFF2-40B4-BE49-F238E27FC236}">
                <a16:creationId xmlns:a16="http://schemas.microsoft.com/office/drawing/2014/main" id="{55150EA4-4C23-8305-E6F2-690D415866EE}"/>
              </a:ext>
            </a:extLst>
          </p:cNvPr>
          <p:cNvSpPr txBox="1"/>
          <p:nvPr/>
        </p:nvSpPr>
        <p:spPr>
          <a:xfrm>
            <a:off x="1032489" y="1831638"/>
            <a:ext cx="583814" cy="369332"/>
          </a:xfrm>
          <a:prstGeom prst="rect">
            <a:avLst/>
          </a:prstGeom>
          <a:noFill/>
        </p:spPr>
        <p:txBody>
          <a:bodyPr wrap="none" rtlCol="0">
            <a:spAutoFit/>
          </a:bodyPr>
          <a:lstStyle/>
          <a:p>
            <a:r>
              <a:rPr lang="en-US" dirty="0">
                <a:solidFill>
                  <a:srgbClr val="FF0000"/>
                </a:solidFill>
              </a:rPr>
              <a:t>VPN</a:t>
            </a:r>
            <a:endParaRPr lang="en-IN" dirty="0">
              <a:solidFill>
                <a:srgbClr val="FF0000"/>
              </a:solidFill>
            </a:endParaRPr>
          </a:p>
        </p:txBody>
      </p:sp>
    </p:spTree>
    <p:extLst>
      <p:ext uri="{BB962C8B-B14F-4D97-AF65-F5344CB8AC3E}">
        <p14:creationId xmlns:p14="http://schemas.microsoft.com/office/powerpoint/2010/main" val="958210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erson holding a phone and touching a screen&#10;&#10;Description automatically generated">
            <a:extLst>
              <a:ext uri="{FF2B5EF4-FFF2-40B4-BE49-F238E27FC236}">
                <a16:creationId xmlns:a16="http://schemas.microsoft.com/office/drawing/2014/main" id="{4D988990-4691-ABD9-4487-104A6D236BBB}"/>
              </a:ext>
            </a:extLst>
          </p:cNvPr>
          <p:cNvPicPr>
            <a:picLocks noChangeAspect="1"/>
          </p:cNvPicPr>
          <p:nvPr/>
        </p:nvPicPr>
        <p:blipFill rotWithShape="1">
          <a:blip r:embed="rId2">
            <a:extLst>
              <a:ext uri="{28A0092B-C50C-407E-A947-70E740481C1C}">
                <a14:useLocalDpi xmlns:a14="http://schemas.microsoft.com/office/drawing/2010/main" val="0"/>
              </a:ext>
            </a:extLst>
          </a:blip>
          <a:srcRect r="517" b="-3"/>
          <a:stretch/>
        </p:blipFill>
        <p:spPr>
          <a:xfrm rot="5400000">
            <a:off x="-165955" y="1410905"/>
            <a:ext cx="5607882" cy="4032621"/>
          </a:xfrm>
          <a:prstGeom prst="rect">
            <a:avLst/>
          </a:prstGeom>
        </p:spPr>
      </p:pic>
      <p:sp>
        <p:nvSpPr>
          <p:cNvPr id="23" name="Right Triangle 22">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029" y="623275"/>
            <a:ext cx="657079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2">
            <a:extLst>
              <a:ext uri="{FF2B5EF4-FFF2-40B4-BE49-F238E27FC236}">
                <a16:creationId xmlns:a16="http://schemas.microsoft.com/office/drawing/2014/main" id="{1962FF30-89C7-7EE1-F0FD-765F68DBDA8E}"/>
              </a:ext>
            </a:extLst>
          </p:cNvPr>
          <p:cNvSpPr>
            <a:spLocks noChangeArrowheads="1"/>
          </p:cNvSpPr>
          <p:nvPr/>
        </p:nvSpPr>
        <p:spPr bwMode="auto">
          <a:xfrm>
            <a:off x="5465659" y="1061884"/>
            <a:ext cx="5782444" cy="502428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fontScale="92500"/>
          </a:bodyPr>
          <a:lstStyle/>
          <a:p>
            <a:pPr marL="28575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900" b="0" i="0" u="none" strike="noStrike" cap="none" normalizeH="0" baseline="0" dirty="0">
                <a:ln>
                  <a:noFill/>
                </a:ln>
                <a:effectLst/>
              </a:rPr>
              <a:t>This design prioritizes security and scalability for </a:t>
            </a:r>
            <a:r>
              <a:rPr kumimoji="0" lang="en-US" altLang="en-US" sz="1900" b="0" i="0" u="none" strike="noStrike" cap="none" normalizeH="0" baseline="0" dirty="0" err="1">
                <a:ln>
                  <a:noFill/>
                </a:ln>
                <a:effectLst/>
              </a:rPr>
              <a:t>SaveYou's</a:t>
            </a:r>
            <a:r>
              <a:rPr kumimoji="0" lang="en-US" altLang="en-US" sz="1900" b="0" i="0" u="none" strike="noStrike" cap="none" normalizeH="0" baseline="0" dirty="0">
                <a:ln>
                  <a:noFill/>
                </a:ln>
                <a:effectLst/>
              </a:rPr>
              <a:t> global workforce. </a:t>
            </a:r>
          </a:p>
          <a:p>
            <a:pPr marL="28575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900" b="0" i="0" u="none" strike="noStrike" cap="none" normalizeH="0" baseline="0" dirty="0">
                <a:ln>
                  <a:noFill/>
                </a:ln>
                <a:effectLst/>
              </a:rPr>
              <a:t>In accordance with data residency rules, the cloud-based </a:t>
            </a:r>
          </a:p>
          <a:p>
            <a:pPr marL="28575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900" b="0" i="0" u="none" strike="noStrike" cap="none" normalizeH="0" baseline="0" dirty="0">
                <a:ln>
                  <a:noFill/>
                </a:ln>
                <a:effectLst/>
              </a:rPr>
              <a:t>MDM/MAM platform with geographically spread servers enables safe mobile</a:t>
            </a:r>
            <a:r>
              <a:rPr lang="en-US" altLang="en-US" sz="1900" dirty="0"/>
              <a:t> </a:t>
            </a:r>
            <a:r>
              <a:rPr kumimoji="0" lang="en-US" altLang="en-US" sz="1900" b="0" i="0" u="none" strike="noStrike" cap="none" normalizeH="0" baseline="0" dirty="0">
                <a:ln>
                  <a:noFill/>
                </a:ln>
                <a:effectLst/>
              </a:rPr>
              <a:t>device management.</a:t>
            </a:r>
          </a:p>
          <a:p>
            <a:pPr marL="28575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900" b="0" i="0" u="none" strike="noStrike" cap="none" normalizeH="0" baseline="0" dirty="0">
                <a:ln>
                  <a:noFill/>
                </a:ln>
                <a:effectLst/>
              </a:rPr>
              <a:t>A simple login process is ensured by integration with local</a:t>
            </a:r>
          </a:p>
          <a:p>
            <a:pPr marL="28575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900" b="0" i="0" u="none" strike="noStrike" cap="none" normalizeH="0" baseline="0" dirty="0">
                <a:ln>
                  <a:noFill/>
                </a:ln>
                <a:effectLst/>
              </a:rPr>
              <a:t>IdPs, and multilanguage support serves the needs of an international workforce. </a:t>
            </a:r>
          </a:p>
          <a:p>
            <a:pPr marL="28575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900" b="0" i="0" u="none" strike="noStrike" cap="none" normalizeH="0" baseline="0" dirty="0">
                <a:ln>
                  <a:noFill/>
                </a:ln>
                <a:effectLst/>
              </a:rPr>
              <a:t>Information is protected both in transit and at rest with data encryption. </a:t>
            </a:r>
          </a:p>
          <a:p>
            <a:pPr marL="28575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900" b="0" i="0" u="none" strike="noStrike" cap="none" normalizeH="0" baseline="0" dirty="0">
                <a:ln>
                  <a:noFill/>
                </a:ln>
                <a:effectLst/>
              </a:rPr>
              <a:t>BYOD</a:t>
            </a:r>
            <a:r>
              <a:rPr lang="en-US" altLang="en-US" sz="1900" dirty="0"/>
              <a:t> </a:t>
            </a:r>
            <a:r>
              <a:rPr kumimoji="0" lang="en-US" altLang="en-US" sz="1900" b="0" i="0" u="none" strike="noStrike" cap="none" normalizeH="0" baseline="0" dirty="0">
                <a:ln>
                  <a:noFill/>
                </a:ln>
                <a:effectLst/>
              </a:rPr>
              <a:t>is supported with strict security policies enforced on authorized devices. </a:t>
            </a:r>
          </a:p>
          <a:p>
            <a:pPr marL="28575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900" b="0" i="0" u="none" strike="noStrike" cap="none" normalizeH="0" baseline="0" dirty="0">
                <a:ln>
                  <a:noFill/>
                </a:ln>
                <a:effectLst/>
              </a:rPr>
              <a:t>The cloud platform's high availability features ensure uninterrupted service. </a:t>
            </a:r>
          </a:p>
          <a:p>
            <a:pPr marL="28575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900" b="0" i="0" u="none" strike="noStrike" cap="none" normalizeH="0" baseline="0" dirty="0">
                <a:ln>
                  <a:noFill/>
                </a:ln>
                <a:effectLst/>
              </a:rPr>
              <a:t>A fault-tolerant solution is provided by the design, which addresses potential SPOFs through redundancy.</a:t>
            </a:r>
            <a:endParaRPr kumimoji="0" lang="en-US" altLang="en-US" sz="800" b="0" i="0" u="none" strike="noStrike" cap="none" normalizeH="0" baseline="0" dirty="0">
              <a:ln>
                <a:noFill/>
              </a:ln>
              <a:effectLst/>
            </a:endParaRPr>
          </a:p>
        </p:txBody>
      </p:sp>
    </p:spTree>
    <p:extLst>
      <p:ext uri="{BB962C8B-B14F-4D97-AF65-F5344CB8AC3E}">
        <p14:creationId xmlns:p14="http://schemas.microsoft.com/office/powerpoint/2010/main" val="37259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DD55F4-AEF8-EC94-B83D-B42EEC91C754}"/>
              </a:ext>
            </a:extLst>
          </p:cNvPr>
          <p:cNvSpPr>
            <a:spLocks noGrp="1"/>
          </p:cNvSpPr>
          <p:nvPr>
            <p:ph type="title"/>
          </p:nvPr>
        </p:nvSpPr>
        <p:spPr>
          <a:xfrm>
            <a:off x="640080" y="325369"/>
            <a:ext cx="4368602" cy="1956841"/>
          </a:xfrm>
        </p:spPr>
        <p:txBody>
          <a:bodyPr anchor="b">
            <a:normAutofit/>
          </a:bodyPr>
          <a:lstStyle/>
          <a:p>
            <a:r>
              <a:rPr lang="en-US" sz="5400"/>
              <a:t>Any Questions?</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255FCC-CC70-7C76-2314-908AF48EFD44}"/>
              </a:ext>
            </a:extLst>
          </p:cNvPr>
          <p:cNvSpPr>
            <a:spLocks noGrp="1"/>
          </p:cNvSpPr>
          <p:nvPr>
            <p:ph idx="1"/>
          </p:nvPr>
        </p:nvSpPr>
        <p:spPr>
          <a:xfrm>
            <a:off x="640080" y="2872899"/>
            <a:ext cx="4243589" cy="3320668"/>
          </a:xfrm>
        </p:spPr>
        <p:txBody>
          <a:bodyPr>
            <a:normAutofit/>
          </a:bodyPr>
          <a:lstStyle/>
          <a:p>
            <a:pPr marL="0" indent="0" fontAlgn="base">
              <a:buNone/>
            </a:pPr>
            <a:r>
              <a:rPr lang="en-US" sz="2200" b="1">
                <a:highlight>
                  <a:srgbClr val="FFFFFF"/>
                </a:highlight>
                <a:latin typeface="Aptos" panose="020B0004020202020204" pitchFamily="34" charset="0"/>
              </a:rPr>
              <a:t>-Thank You</a:t>
            </a:r>
            <a:endParaRPr lang="en-US" sz="2200" b="0" i="0">
              <a:effectLst/>
              <a:highlight>
                <a:srgbClr val="FFFFFF"/>
              </a:highlight>
              <a:latin typeface="Aptos" panose="020B0004020202020204" pitchFamily="34" charset="0"/>
            </a:endParaRPr>
          </a:p>
        </p:txBody>
      </p:sp>
      <p:pic>
        <p:nvPicPr>
          <p:cNvPr id="6" name="Picture 5" descr="Different coloured question marks">
            <a:extLst>
              <a:ext uri="{FF2B5EF4-FFF2-40B4-BE49-F238E27FC236}">
                <a16:creationId xmlns:a16="http://schemas.microsoft.com/office/drawing/2014/main" id="{4E152643-5B38-D613-7818-F76036687B21}"/>
              </a:ext>
            </a:extLst>
          </p:cNvPr>
          <p:cNvPicPr>
            <a:picLocks noChangeAspect="1"/>
          </p:cNvPicPr>
          <p:nvPr/>
        </p:nvPicPr>
        <p:blipFill rotWithShape="1">
          <a:blip r:embed="rId2"/>
          <a:srcRect l="20097" r="2348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59228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DD55F4-AEF8-EC94-B83D-B42EEC91C754}"/>
              </a:ext>
            </a:extLst>
          </p:cNvPr>
          <p:cNvSpPr>
            <a:spLocks noGrp="1"/>
          </p:cNvSpPr>
          <p:nvPr>
            <p:ph type="title"/>
          </p:nvPr>
        </p:nvSpPr>
        <p:spPr>
          <a:xfrm>
            <a:off x="635000" y="640823"/>
            <a:ext cx="3418659" cy="5583148"/>
          </a:xfrm>
        </p:spPr>
        <p:txBody>
          <a:bodyPr anchor="ctr">
            <a:normAutofit/>
          </a:bodyPr>
          <a:lstStyle/>
          <a:p>
            <a:r>
              <a:rPr lang="en-US" sz="5000"/>
              <a:t>SaveYou Inc. Introduction</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FABAF1D-3C11-8BDE-A16E-7D9445D5BA86}"/>
              </a:ext>
            </a:extLst>
          </p:cNvPr>
          <p:cNvGraphicFramePr>
            <a:graphicFrameLocks noGrp="1"/>
          </p:cNvGraphicFramePr>
          <p:nvPr>
            <p:ph idx="1"/>
            <p:extLst>
              <p:ext uri="{D42A27DB-BD31-4B8C-83A1-F6EECF244321}">
                <p14:modId xmlns:p14="http://schemas.microsoft.com/office/powerpoint/2010/main" val="291967831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1473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DD55F4-AEF8-EC94-B83D-B42EEC91C754}"/>
              </a:ext>
            </a:extLst>
          </p:cNvPr>
          <p:cNvSpPr>
            <a:spLocks noGrp="1"/>
          </p:cNvSpPr>
          <p:nvPr>
            <p:ph type="title"/>
          </p:nvPr>
        </p:nvSpPr>
        <p:spPr>
          <a:xfrm>
            <a:off x="635000" y="640823"/>
            <a:ext cx="3253695" cy="5583148"/>
          </a:xfrm>
        </p:spPr>
        <p:txBody>
          <a:bodyPr anchor="ctr">
            <a:normAutofit/>
          </a:bodyPr>
          <a:lstStyle/>
          <a:p>
            <a:r>
              <a:rPr lang="en-US" sz="4600" dirty="0"/>
              <a:t>Business Requirement</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B3DE688-29AF-BEEA-4E9C-9CB7ADB017BA}"/>
              </a:ext>
            </a:extLst>
          </p:cNvPr>
          <p:cNvGraphicFramePr>
            <a:graphicFrameLocks noGrp="1"/>
          </p:cNvGraphicFramePr>
          <p:nvPr>
            <p:ph idx="1"/>
            <p:extLst>
              <p:ext uri="{D42A27DB-BD31-4B8C-83A1-F6EECF244321}">
                <p14:modId xmlns:p14="http://schemas.microsoft.com/office/powerpoint/2010/main" val="2324809414"/>
              </p:ext>
            </p:extLst>
          </p:nvPr>
        </p:nvGraphicFramePr>
        <p:xfrm>
          <a:off x="4973837" y="4362842"/>
          <a:ext cx="6900512" cy="51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5" name="Table 24">
            <a:extLst>
              <a:ext uri="{FF2B5EF4-FFF2-40B4-BE49-F238E27FC236}">
                <a16:creationId xmlns:a16="http://schemas.microsoft.com/office/drawing/2014/main" id="{9D45595D-6D17-AF02-2ABE-C04CB33B388D}"/>
              </a:ext>
            </a:extLst>
          </p:cNvPr>
          <p:cNvGraphicFramePr>
            <a:graphicFrameLocks noGrp="1"/>
          </p:cNvGraphicFramePr>
          <p:nvPr>
            <p:extLst>
              <p:ext uri="{D42A27DB-BD31-4B8C-83A1-F6EECF244321}">
                <p14:modId xmlns:p14="http://schemas.microsoft.com/office/powerpoint/2010/main" val="382211469"/>
              </p:ext>
            </p:extLst>
          </p:nvPr>
        </p:nvGraphicFramePr>
        <p:xfrm>
          <a:off x="4630994" y="766763"/>
          <a:ext cx="6746305" cy="5523040"/>
        </p:xfrm>
        <a:graphic>
          <a:graphicData uri="http://schemas.openxmlformats.org/drawingml/2006/table">
            <a:tbl>
              <a:tblPr firstRow="1" bandRow="1">
                <a:tableStyleId>{5C22544A-7EE6-4342-B048-85BDC9FD1C3A}</a:tableStyleId>
              </a:tblPr>
              <a:tblGrid>
                <a:gridCol w="6746305">
                  <a:extLst>
                    <a:ext uri="{9D8B030D-6E8A-4147-A177-3AD203B41FA5}">
                      <a16:colId xmlns:a16="http://schemas.microsoft.com/office/drawing/2014/main" val="1779091382"/>
                    </a:ext>
                  </a:extLst>
                </a:gridCol>
              </a:tblGrid>
              <a:tr h="460442">
                <a:tc>
                  <a:txBody>
                    <a:bodyPr/>
                    <a:lstStyle/>
                    <a:p>
                      <a:r>
                        <a:rPr lang="en-IN" dirty="0"/>
                        <a:t>1. Secure Access</a:t>
                      </a:r>
                    </a:p>
                  </a:txBody>
                  <a:tcPr/>
                </a:tc>
                <a:extLst>
                  <a:ext uri="{0D108BD9-81ED-4DB2-BD59-A6C34878D82A}">
                    <a16:rowId xmlns:a16="http://schemas.microsoft.com/office/drawing/2014/main" val="2674564129"/>
                  </a:ext>
                </a:extLst>
              </a:tr>
              <a:tr h="14964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VPN - </a:t>
                      </a:r>
                      <a:r>
                        <a:rPr lang="en-IN" dirty="0"/>
                        <a:t>Introducing Virtual Private Network (VPN) integration for all mobile applications that access corporate resources and data. Through data encryption, VPNs protect users utilizing public Wi-Fi networks from prying eyes</a:t>
                      </a:r>
                      <a:endParaRPr lang="en-US" dirty="0"/>
                    </a:p>
                    <a:p>
                      <a:endParaRPr lang="en-IN" dirty="0"/>
                    </a:p>
                  </a:txBody>
                  <a:tcPr/>
                </a:tc>
                <a:extLst>
                  <a:ext uri="{0D108BD9-81ED-4DB2-BD59-A6C34878D82A}">
                    <a16:rowId xmlns:a16="http://schemas.microsoft.com/office/drawing/2014/main" val="3720478936"/>
                  </a:ext>
                </a:extLst>
              </a:tr>
              <a:tr h="11511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App Whitelisting: </a:t>
                      </a:r>
                      <a:r>
                        <a:rPr lang="en-US" dirty="0"/>
                        <a:t>The likelihood of an attack can be decreased by restricting the use of mobile devices to pre-approved business applications. </a:t>
                      </a:r>
                    </a:p>
                    <a:p>
                      <a:endParaRPr lang="en-IN" dirty="0"/>
                    </a:p>
                  </a:txBody>
                  <a:tcPr/>
                </a:tc>
                <a:extLst>
                  <a:ext uri="{0D108BD9-81ED-4DB2-BD59-A6C34878D82A}">
                    <a16:rowId xmlns:a16="http://schemas.microsoft.com/office/drawing/2014/main" val="4018537764"/>
                  </a:ext>
                </a:extLst>
              </a:tr>
              <a:tr h="1151107">
                <a:tc>
                  <a:txBody>
                    <a:bodyPr/>
                    <a:lstStyle/>
                    <a:p>
                      <a:pPr lvl="0"/>
                      <a:r>
                        <a:rPr lang="en-CA" dirty="0"/>
                        <a:t>Biometric Authentication: </a:t>
                      </a:r>
                      <a:r>
                        <a:rPr lang="en-US" dirty="0"/>
                        <a:t>use strong passwords and pins for business app logins in addition to fingerprint and face recognition technologies for device unlocking.
</a:t>
                      </a:r>
                    </a:p>
                  </a:txBody>
                  <a:tcPr/>
                </a:tc>
                <a:extLst>
                  <a:ext uri="{0D108BD9-81ED-4DB2-BD59-A6C34878D82A}">
                    <a16:rowId xmlns:a16="http://schemas.microsoft.com/office/drawing/2014/main" val="2487173968"/>
                  </a:ext>
                </a:extLst>
              </a:tr>
              <a:tr h="1151107">
                <a:tc>
                  <a:txBody>
                    <a:bodyPr/>
                    <a:lstStyle/>
                    <a:p>
                      <a:pPr lvl="0"/>
                      <a:r>
                        <a:rPr lang="en-CA" dirty="0"/>
                        <a:t>Session Timeout: </a:t>
                      </a:r>
                      <a:r>
                        <a:rPr lang="en-US" dirty="0"/>
                        <a:t>By setting a time limit for each session and having apps automatically log out after a while of inactivity, it reduces the chance of unauthorized access occurring if your device is left unattended</a:t>
                      </a:r>
                    </a:p>
                  </a:txBody>
                  <a:tcPr/>
                </a:tc>
                <a:extLst>
                  <a:ext uri="{0D108BD9-81ED-4DB2-BD59-A6C34878D82A}">
                    <a16:rowId xmlns:a16="http://schemas.microsoft.com/office/drawing/2014/main" val="984783372"/>
                  </a:ext>
                </a:extLst>
              </a:tr>
            </a:tbl>
          </a:graphicData>
        </a:graphic>
      </p:graphicFrame>
    </p:spTree>
    <p:extLst>
      <p:ext uri="{BB962C8B-B14F-4D97-AF65-F5344CB8AC3E}">
        <p14:creationId xmlns:p14="http://schemas.microsoft.com/office/powerpoint/2010/main" val="800411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DD55F4-AEF8-EC94-B83D-B42EEC91C754}"/>
              </a:ext>
            </a:extLst>
          </p:cNvPr>
          <p:cNvSpPr>
            <a:spLocks noGrp="1"/>
          </p:cNvSpPr>
          <p:nvPr>
            <p:ph type="title"/>
          </p:nvPr>
        </p:nvSpPr>
        <p:spPr>
          <a:xfrm>
            <a:off x="635000" y="640823"/>
            <a:ext cx="3253695" cy="5583148"/>
          </a:xfrm>
        </p:spPr>
        <p:txBody>
          <a:bodyPr anchor="ctr">
            <a:normAutofit/>
          </a:bodyPr>
          <a:lstStyle/>
          <a:p>
            <a:r>
              <a:rPr lang="en-US" sz="4600" dirty="0"/>
              <a:t>Business Requirement</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B3DE688-29AF-BEEA-4E9C-9CB7ADB017BA}"/>
              </a:ext>
            </a:extLst>
          </p:cNvPr>
          <p:cNvGraphicFramePr>
            <a:graphicFrameLocks noGrp="1"/>
          </p:cNvGraphicFramePr>
          <p:nvPr>
            <p:ph idx="1"/>
          </p:nvPr>
        </p:nvGraphicFramePr>
        <p:xfrm>
          <a:off x="4973837" y="4362842"/>
          <a:ext cx="6900512" cy="51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5" name="Table 24">
            <a:extLst>
              <a:ext uri="{FF2B5EF4-FFF2-40B4-BE49-F238E27FC236}">
                <a16:creationId xmlns:a16="http://schemas.microsoft.com/office/drawing/2014/main" id="{9D45595D-6D17-AF02-2ABE-C04CB33B388D}"/>
              </a:ext>
            </a:extLst>
          </p:cNvPr>
          <p:cNvGraphicFramePr>
            <a:graphicFrameLocks noGrp="1"/>
          </p:cNvGraphicFramePr>
          <p:nvPr>
            <p:extLst>
              <p:ext uri="{D42A27DB-BD31-4B8C-83A1-F6EECF244321}">
                <p14:modId xmlns:p14="http://schemas.microsoft.com/office/powerpoint/2010/main" val="872890707"/>
              </p:ext>
            </p:extLst>
          </p:nvPr>
        </p:nvGraphicFramePr>
        <p:xfrm>
          <a:off x="4659234" y="1690995"/>
          <a:ext cx="6746305" cy="3107987"/>
        </p:xfrm>
        <a:graphic>
          <a:graphicData uri="http://schemas.openxmlformats.org/drawingml/2006/table">
            <a:tbl>
              <a:tblPr firstRow="1" bandRow="1">
                <a:tableStyleId>{5C22544A-7EE6-4342-B048-85BDC9FD1C3A}</a:tableStyleId>
              </a:tblPr>
              <a:tblGrid>
                <a:gridCol w="6746305">
                  <a:extLst>
                    <a:ext uri="{9D8B030D-6E8A-4147-A177-3AD203B41FA5}">
                      <a16:colId xmlns:a16="http://schemas.microsoft.com/office/drawing/2014/main" val="1779091382"/>
                    </a:ext>
                  </a:extLst>
                </a:gridCol>
              </a:tblGrid>
              <a:tr h="460442">
                <a:tc>
                  <a:txBody>
                    <a:bodyPr/>
                    <a:lstStyle/>
                    <a:p>
                      <a:r>
                        <a:rPr lang="en-IN" dirty="0"/>
                        <a:t>2. Robust Security</a:t>
                      </a:r>
                    </a:p>
                  </a:txBody>
                  <a:tcPr/>
                </a:tc>
                <a:extLst>
                  <a:ext uri="{0D108BD9-81ED-4DB2-BD59-A6C34878D82A}">
                    <a16:rowId xmlns:a16="http://schemas.microsoft.com/office/drawing/2014/main" val="2674564129"/>
                  </a:ext>
                </a:extLst>
              </a:tr>
              <a:tr h="14964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Jailbreak/Rootkit Detection: introducing techniques to identify devices that have been rooted or jailbroken in order to prevent possible security breaches.</a:t>
                      </a:r>
                      <a:endParaRPr lang="en-IN" dirty="0"/>
                    </a:p>
                  </a:txBody>
                  <a:tcPr/>
                </a:tc>
                <a:extLst>
                  <a:ext uri="{0D108BD9-81ED-4DB2-BD59-A6C34878D82A}">
                    <a16:rowId xmlns:a16="http://schemas.microsoft.com/office/drawing/2014/main" val="3720478936"/>
                  </a:ext>
                </a:extLst>
              </a:tr>
              <a:tr h="11511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Application Sandboxing: To reduce the effect of potential malware infections, use application sandboxing to segregate business apps from the underlying device operating system.</a:t>
                      </a:r>
                      <a:endParaRPr lang="en-IN" dirty="0"/>
                    </a:p>
                  </a:txBody>
                  <a:tcPr/>
                </a:tc>
                <a:extLst>
                  <a:ext uri="{0D108BD9-81ED-4DB2-BD59-A6C34878D82A}">
                    <a16:rowId xmlns:a16="http://schemas.microsoft.com/office/drawing/2014/main" val="4018537764"/>
                  </a:ext>
                </a:extLst>
              </a:tr>
            </a:tbl>
          </a:graphicData>
        </a:graphic>
      </p:graphicFrame>
    </p:spTree>
    <p:extLst>
      <p:ext uri="{BB962C8B-B14F-4D97-AF65-F5344CB8AC3E}">
        <p14:creationId xmlns:p14="http://schemas.microsoft.com/office/powerpoint/2010/main" val="1277059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DD55F4-AEF8-EC94-B83D-B42EEC91C754}"/>
              </a:ext>
            </a:extLst>
          </p:cNvPr>
          <p:cNvSpPr>
            <a:spLocks noGrp="1"/>
          </p:cNvSpPr>
          <p:nvPr>
            <p:ph type="title"/>
          </p:nvPr>
        </p:nvSpPr>
        <p:spPr>
          <a:xfrm>
            <a:off x="1075767" y="1188637"/>
            <a:ext cx="2988234" cy="4480726"/>
          </a:xfrm>
        </p:spPr>
        <p:txBody>
          <a:bodyPr>
            <a:normAutofit/>
          </a:bodyPr>
          <a:lstStyle/>
          <a:p>
            <a:pPr algn="r"/>
            <a:r>
              <a:rPr lang="en-US" sz="4100"/>
              <a:t>Business Requirement</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C255FCC-CC70-7C76-2314-908AF48EFD44}"/>
              </a:ext>
            </a:extLst>
          </p:cNvPr>
          <p:cNvSpPr>
            <a:spLocks noGrp="1"/>
          </p:cNvSpPr>
          <p:nvPr>
            <p:ph idx="1"/>
          </p:nvPr>
        </p:nvSpPr>
        <p:spPr>
          <a:xfrm>
            <a:off x="5255260" y="1648870"/>
            <a:ext cx="4702848" cy="3560260"/>
          </a:xfrm>
        </p:spPr>
        <p:txBody>
          <a:bodyPr anchor="ctr">
            <a:normAutofit/>
          </a:bodyPr>
          <a:lstStyle/>
          <a:p>
            <a:pPr marL="457200" indent="-457200">
              <a:buAutoNum type="arabicPeriod" startAt="3"/>
            </a:pPr>
            <a:r>
              <a:rPr lang="en-US" sz="2000" kern="0" dirty="0">
                <a:latin typeface="Aptos" panose="020B0004020202020204" pitchFamily="34" charset="0"/>
                <a:ea typeface="Aptos" panose="020B0004020202020204" pitchFamily="34" charset="0"/>
                <a:cs typeface="Times New Roman" panose="02020603050405020304" pitchFamily="18" charset="0"/>
              </a:rPr>
              <a:t>Disaster Recovery and Residency</a:t>
            </a:r>
          </a:p>
          <a:p>
            <a:pPr marL="457200" indent="-457200">
              <a:buAutoNum type="arabicPeriod" startAt="3"/>
            </a:pPr>
            <a:endParaRPr lang="en-US" sz="2000" kern="0" dirty="0">
              <a:effectLst/>
              <a:latin typeface="Aptos" panose="020B0004020202020204" pitchFamily="34" charset="0"/>
              <a:ea typeface="Aptos" panose="020B0004020202020204" pitchFamily="34" charset="0"/>
              <a:cs typeface="Times New Roman" panose="02020603050405020304" pitchFamily="18" charset="0"/>
            </a:endParaRPr>
          </a:p>
          <a:p>
            <a:r>
              <a:rPr lang="en-US" sz="2000" kern="0" dirty="0">
                <a:latin typeface="Aptos" panose="020B0004020202020204" pitchFamily="34" charset="0"/>
                <a:ea typeface="Aptos" panose="020B0004020202020204" pitchFamily="34" charset="0"/>
                <a:cs typeface="Times New Roman" panose="02020603050405020304" pitchFamily="18" charset="0"/>
              </a:rPr>
              <a:t>Disaster recovery through redundant architecture and backup systems</a:t>
            </a:r>
          </a:p>
          <a:p>
            <a:pPr marL="0" indent="0">
              <a:buNone/>
            </a:pPr>
            <a:endParaRPr lang="en-US" sz="2000" kern="0" dirty="0">
              <a:effectLst/>
              <a:latin typeface="Aptos" panose="020B0004020202020204" pitchFamily="34" charset="0"/>
              <a:ea typeface="Aptos" panose="020B0004020202020204" pitchFamily="34" charset="0"/>
              <a:cs typeface="Times New Roman" panose="02020603050405020304" pitchFamily="18" charset="0"/>
            </a:endParaRPr>
          </a:p>
          <a:p>
            <a:r>
              <a:rPr lang="en-US" sz="2000" kern="0" dirty="0">
                <a:effectLst/>
                <a:latin typeface="Aptos" panose="020B0004020202020204" pitchFamily="34" charset="0"/>
                <a:ea typeface="Aptos" panose="020B0004020202020204" pitchFamily="34" charset="0"/>
                <a:cs typeface="Times New Roman" panose="02020603050405020304" pitchFamily="18" charset="0"/>
              </a:rPr>
              <a:t>MDM/MAM should be in a geographically distributed cloud platform that adhere data residency regulations.</a:t>
            </a:r>
          </a:p>
          <a:p>
            <a:pPr marL="0" indent="0">
              <a:buNone/>
            </a:pPr>
            <a:endParaRPr lang="en-US" sz="2000" kern="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786392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DD55F4-AEF8-EC94-B83D-B42EEC91C754}"/>
              </a:ext>
            </a:extLst>
          </p:cNvPr>
          <p:cNvSpPr>
            <a:spLocks noGrp="1"/>
          </p:cNvSpPr>
          <p:nvPr>
            <p:ph type="title"/>
          </p:nvPr>
        </p:nvSpPr>
        <p:spPr>
          <a:xfrm>
            <a:off x="761800" y="762001"/>
            <a:ext cx="5334197" cy="1708242"/>
          </a:xfrm>
        </p:spPr>
        <p:txBody>
          <a:bodyPr anchor="ctr">
            <a:normAutofit/>
          </a:bodyPr>
          <a:lstStyle/>
          <a:p>
            <a:r>
              <a:rPr lang="en-US" sz="4000"/>
              <a:t>Mobile Solution Design</a:t>
            </a:r>
          </a:p>
        </p:txBody>
      </p:sp>
      <p:sp>
        <p:nvSpPr>
          <p:cNvPr id="3" name="Content Placeholder 2">
            <a:extLst>
              <a:ext uri="{FF2B5EF4-FFF2-40B4-BE49-F238E27FC236}">
                <a16:creationId xmlns:a16="http://schemas.microsoft.com/office/drawing/2014/main" id="{1C255FCC-CC70-7C76-2314-908AF48EFD44}"/>
              </a:ext>
            </a:extLst>
          </p:cNvPr>
          <p:cNvSpPr>
            <a:spLocks noGrp="1"/>
          </p:cNvSpPr>
          <p:nvPr>
            <p:ph idx="1"/>
          </p:nvPr>
        </p:nvSpPr>
        <p:spPr>
          <a:xfrm>
            <a:off x="761800" y="2470244"/>
            <a:ext cx="5334197" cy="3769835"/>
          </a:xfrm>
        </p:spPr>
        <p:txBody>
          <a:bodyPr anchor="ctr">
            <a:normAutofit/>
          </a:bodyPr>
          <a:lstStyle/>
          <a:p>
            <a:pPr marL="342900" marR="0" lvl="0" indent="-342900">
              <a:spcBef>
                <a:spcPts val="0"/>
              </a:spcBef>
              <a:spcAft>
                <a:spcPts val="0"/>
              </a:spcAft>
              <a:buFont typeface="Symbol" panose="05050102010706020507" pitchFamily="18" charset="2"/>
              <a:buChar char=""/>
            </a:pPr>
            <a:r>
              <a:rPr lang="en-CA" sz="1900">
                <a:effectLst/>
                <a:latin typeface="Aptos" panose="020B0004020202020204" pitchFamily="34" charset="0"/>
                <a:ea typeface="Aptos" panose="020B0004020202020204" pitchFamily="34" charset="0"/>
                <a:cs typeface="Times New Roman" panose="02020603050405020304" pitchFamily="18" charset="0"/>
              </a:rPr>
              <a:t>How to secure data in motion?</a:t>
            </a:r>
            <a:endParaRPr lang="en-US" sz="1900">
              <a:effectLst/>
              <a:latin typeface="Aptos" panose="020B0004020202020204" pitchFamily="34" charset="0"/>
              <a:ea typeface="Aptos" panose="020B0004020202020204" pitchFamily="34" charset="0"/>
              <a:cs typeface="Times New Roman" panose="02020603050405020304" pitchFamily="18" charset="0"/>
            </a:endParaRPr>
          </a:p>
          <a:p>
            <a:pPr marL="742950" marR="0" indent="-285750">
              <a:spcBef>
                <a:spcPts val="0"/>
              </a:spcBef>
              <a:spcAft>
                <a:spcPts val="800"/>
              </a:spcAft>
              <a:buFont typeface="Wingdings" panose="05000000000000000000" pitchFamily="2" charset="2"/>
              <a:buChar char="à"/>
            </a:pPr>
            <a:r>
              <a:rPr lang="en-CA" sz="1900">
                <a:effectLst/>
                <a:latin typeface="Aptos" panose="020B0004020202020204" pitchFamily="34" charset="0"/>
                <a:ea typeface="Aptos" panose="020B0004020202020204" pitchFamily="34" charset="0"/>
                <a:cs typeface="Times New Roman" panose="02020603050405020304" pitchFamily="18" charset="0"/>
              </a:rPr>
              <a:t>Encrypting all data sent between corporate computers and mobile devices from beginning to end. This guarantees that even if it is intercepted, unauthorized persons cannot access the data.</a:t>
            </a:r>
          </a:p>
          <a:p>
            <a:pPr marL="342900" marR="0" lvl="0" indent="-342900">
              <a:spcBef>
                <a:spcPts val="0"/>
              </a:spcBef>
              <a:spcAft>
                <a:spcPts val="0"/>
              </a:spcAft>
              <a:buFont typeface="Symbol" panose="05050102010706020507" pitchFamily="18" charset="2"/>
              <a:buChar char=""/>
            </a:pPr>
            <a:r>
              <a:rPr lang="en-CA" sz="1900">
                <a:effectLst/>
                <a:latin typeface="Aptos" panose="020B0004020202020204" pitchFamily="34" charset="0"/>
                <a:ea typeface="Aptos" panose="020B0004020202020204" pitchFamily="34" charset="0"/>
                <a:cs typeface="Times New Roman" panose="02020603050405020304" pitchFamily="18" charset="0"/>
              </a:rPr>
              <a:t>How will you ensure security for data at rest?</a:t>
            </a:r>
            <a:endParaRPr lang="en-US" sz="1900">
              <a:effectLst/>
              <a:latin typeface="Aptos" panose="020B0004020202020204" pitchFamily="34" charset="0"/>
              <a:ea typeface="Aptos" panose="020B0004020202020204" pitchFamily="34" charset="0"/>
              <a:cs typeface="Times New Roman" panose="02020603050405020304" pitchFamily="18" charset="0"/>
            </a:endParaRPr>
          </a:p>
          <a:p>
            <a:pPr marL="685800" marR="0">
              <a:spcBef>
                <a:spcPts val="0"/>
              </a:spcBef>
              <a:spcAft>
                <a:spcPts val="0"/>
              </a:spcAft>
            </a:pPr>
            <a:r>
              <a:rPr lang="en-CA" sz="1900">
                <a:effectLst/>
                <a:latin typeface="Aptos" panose="020B0004020202020204" pitchFamily="34" charset="0"/>
                <a:ea typeface="Aptos" panose="020B0004020202020204" pitchFamily="34" charset="0"/>
                <a:cs typeface="Times New Roman" panose="02020603050405020304" pitchFamily="18" charset="0"/>
                <a:sym typeface="Wingdings" panose="05000000000000000000" pitchFamily="2" charset="2"/>
              </a:rPr>
              <a:t></a:t>
            </a:r>
            <a:r>
              <a:rPr lang="en-CA" sz="1900">
                <a:effectLst/>
                <a:latin typeface="Aptos" panose="020B0004020202020204" pitchFamily="34" charset="0"/>
                <a:ea typeface="Aptos" panose="020B0004020202020204" pitchFamily="34" charset="0"/>
                <a:cs typeface="Times New Roman" panose="02020603050405020304" pitchFamily="18" charset="0"/>
              </a:rPr>
              <a:t> Protect data stored in the app on the mobile device by using robust encryption methods. This keeps sensitive data safe if the device is lost or stolen.</a:t>
            </a:r>
            <a:endParaRPr lang="en-US" sz="1900"/>
          </a:p>
        </p:txBody>
      </p:sp>
      <p:pic>
        <p:nvPicPr>
          <p:cNvPr id="5" name="Picture 4" descr="Mobile device with apps">
            <a:extLst>
              <a:ext uri="{FF2B5EF4-FFF2-40B4-BE49-F238E27FC236}">
                <a16:creationId xmlns:a16="http://schemas.microsoft.com/office/drawing/2014/main" id="{3388EEB0-BA8A-2323-E5D1-910DB5D3B4ED}"/>
              </a:ext>
            </a:extLst>
          </p:cNvPr>
          <p:cNvPicPr>
            <a:picLocks noChangeAspect="1"/>
          </p:cNvPicPr>
          <p:nvPr/>
        </p:nvPicPr>
        <p:blipFill rotWithShape="1">
          <a:blip r:embed="rId2"/>
          <a:srcRect l="47945" r="8372"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75396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D55F4-AEF8-EC94-B83D-B42EEC91C754}"/>
              </a:ext>
            </a:extLst>
          </p:cNvPr>
          <p:cNvSpPr>
            <a:spLocks noGrp="1"/>
          </p:cNvSpPr>
          <p:nvPr>
            <p:ph type="title"/>
          </p:nvPr>
        </p:nvSpPr>
        <p:spPr/>
        <p:txBody>
          <a:bodyPr/>
          <a:lstStyle/>
          <a:p>
            <a:r>
              <a:rPr lang="en-US"/>
              <a:t>Mobile Solution Design</a:t>
            </a:r>
            <a:endParaRPr lang="en-US" dirty="0"/>
          </a:p>
        </p:txBody>
      </p:sp>
      <p:graphicFrame>
        <p:nvGraphicFramePr>
          <p:cNvPr id="11" name="Content Placeholder 2">
            <a:extLst>
              <a:ext uri="{FF2B5EF4-FFF2-40B4-BE49-F238E27FC236}">
                <a16:creationId xmlns:a16="http://schemas.microsoft.com/office/drawing/2014/main" id="{C6C5729F-4797-837D-FE17-4DB4BB25E92E}"/>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5972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DD55F4-AEF8-EC94-B83D-B42EEC91C754}"/>
              </a:ext>
            </a:extLst>
          </p:cNvPr>
          <p:cNvSpPr>
            <a:spLocks noGrp="1"/>
          </p:cNvSpPr>
          <p:nvPr>
            <p:ph type="title"/>
          </p:nvPr>
        </p:nvSpPr>
        <p:spPr>
          <a:xfrm>
            <a:off x="804672" y="802955"/>
            <a:ext cx="4977976" cy="1454051"/>
          </a:xfrm>
        </p:spPr>
        <p:txBody>
          <a:bodyPr>
            <a:normAutofit/>
          </a:bodyPr>
          <a:lstStyle/>
          <a:p>
            <a:r>
              <a:rPr lang="en-US" sz="3600">
                <a:solidFill>
                  <a:schemeClr val="tx2"/>
                </a:solidFill>
              </a:rPr>
              <a:t>Allowing BYOD</a:t>
            </a:r>
          </a:p>
        </p:txBody>
      </p:sp>
      <p:sp>
        <p:nvSpPr>
          <p:cNvPr id="3" name="Content Placeholder 2">
            <a:extLst>
              <a:ext uri="{FF2B5EF4-FFF2-40B4-BE49-F238E27FC236}">
                <a16:creationId xmlns:a16="http://schemas.microsoft.com/office/drawing/2014/main" id="{1C255FCC-CC70-7C76-2314-908AF48EFD44}"/>
              </a:ext>
            </a:extLst>
          </p:cNvPr>
          <p:cNvSpPr>
            <a:spLocks noGrp="1"/>
          </p:cNvSpPr>
          <p:nvPr>
            <p:ph idx="1"/>
          </p:nvPr>
        </p:nvSpPr>
        <p:spPr>
          <a:xfrm>
            <a:off x="804672" y="2421682"/>
            <a:ext cx="4977578" cy="3639289"/>
          </a:xfrm>
        </p:spPr>
        <p:txBody>
          <a:bodyPr anchor="ctr">
            <a:normAutofit/>
          </a:bodyPr>
          <a:lstStyle/>
          <a:p>
            <a:r>
              <a:rPr lang="en-US" sz="1800" kern="0">
                <a:solidFill>
                  <a:schemeClr val="tx2"/>
                </a:solidFill>
                <a:effectLst/>
                <a:latin typeface="Times New Roman" panose="02020603050405020304" pitchFamily="18" charset="0"/>
                <a:ea typeface="Times New Roman" panose="02020603050405020304" pitchFamily="18" charset="0"/>
              </a:rPr>
              <a:t>BYOD encourages employees to utilize their or organization-provided devices to work; familiarity and personalization may increase productivity and be easy to use with employee availability</a:t>
            </a:r>
          </a:p>
          <a:p>
            <a:r>
              <a:rPr lang="en-CA" sz="1800" kern="0">
                <a:solidFill>
                  <a:schemeClr val="tx2"/>
                </a:solidFill>
                <a:effectLst/>
                <a:latin typeface="Aptos" panose="020B0004020202020204" pitchFamily="34" charset="0"/>
                <a:ea typeface="Aptos" panose="020B0004020202020204" pitchFamily="34" charset="0"/>
                <a:cs typeface="Times New Roman" panose="02020603050405020304" pitchFamily="18" charset="0"/>
              </a:rPr>
              <a:t>Using employees' personal devices can help organizations save money on device purchases and maintenance.</a:t>
            </a:r>
            <a:endParaRPr lang="en-US" sz="1800" kern="0">
              <a:solidFill>
                <a:schemeClr val="tx2"/>
              </a:solidFill>
              <a:latin typeface="Times New Roman" panose="02020603050405020304" pitchFamily="18" charset="0"/>
              <a:ea typeface="Aptos" panose="020B0004020202020204" pitchFamily="34" charset="0"/>
              <a:cs typeface="Times New Roman" panose="02020603050405020304" pitchFamily="18" charset="0"/>
            </a:endParaRPr>
          </a:p>
          <a:p>
            <a:r>
              <a:rPr lang="en-CA" sz="1800" kern="0">
                <a:solidFill>
                  <a:schemeClr val="tx2"/>
                </a:solidFill>
                <a:effectLst/>
                <a:latin typeface="Aptos" panose="020B0004020202020204" pitchFamily="34" charset="0"/>
                <a:ea typeface="Aptos" panose="020B0004020202020204" pitchFamily="34" charset="0"/>
                <a:cs typeface="Times New Roman" panose="02020603050405020304" pitchFamily="18" charset="0"/>
              </a:rPr>
              <a:t>By allowing employees to bring their own devices, BYOD policies can improve participation and employee productivity</a:t>
            </a:r>
            <a:endParaRPr lang="en-US" sz="1800">
              <a:solidFill>
                <a:schemeClr val="tx2"/>
              </a:solidFill>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Smart Phone">
            <a:extLst>
              <a:ext uri="{FF2B5EF4-FFF2-40B4-BE49-F238E27FC236}">
                <a16:creationId xmlns:a16="http://schemas.microsoft.com/office/drawing/2014/main" id="{5753A07D-E172-943A-FA87-DEA05AE562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2587024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DD55F4-AEF8-EC94-B83D-B42EEC91C754}"/>
              </a:ext>
            </a:extLst>
          </p:cNvPr>
          <p:cNvSpPr>
            <a:spLocks noGrp="1"/>
          </p:cNvSpPr>
          <p:nvPr>
            <p:ph type="title"/>
          </p:nvPr>
        </p:nvSpPr>
        <p:spPr>
          <a:xfrm>
            <a:off x="838200" y="365125"/>
            <a:ext cx="10515600" cy="1325563"/>
          </a:xfrm>
        </p:spPr>
        <p:txBody>
          <a:bodyPr>
            <a:normAutofit/>
          </a:bodyPr>
          <a:lstStyle/>
          <a:p>
            <a:r>
              <a:rPr lang="en-US" sz="5400"/>
              <a:t>Why Allowing BYOD</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A3FFF44-6E9C-81B8-7F84-B3F10B925C1A}"/>
              </a:ext>
            </a:extLst>
          </p:cNvPr>
          <p:cNvGraphicFramePr>
            <a:graphicFrameLocks noGrp="1"/>
          </p:cNvGraphicFramePr>
          <p:nvPr>
            <p:ph idx="1"/>
            <p:extLst>
              <p:ext uri="{D42A27DB-BD31-4B8C-83A1-F6EECF244321}">
                <p14:modId xmlns:p14="http://schemas.microsoft.com/office/powerpoint/2010/main" val="3457767148"/>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21259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1247</Words>
  <Application>Microsoft Office PowerPoint</Application>
  <PresentationFormat>Widescreen</PresentationFormat>
  <Paragraphs>136</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Aptos</vt:lpstr>
      <vt:lpstr>Arial</vt:lpstr>
      <vt:lpstr>Calibri</vt:lpstr>
      <vt:lpstr>Calibri Light</vt:lpstr>
      <vt:lpstr>Symbol</vt:lpstr>
      <vt:lpstr>Times New Roman</vt:lpstr>
      <vt:lpstr>Wingdings</vt:lpstr>
      <vt:lpstr>Office Theme</vt:lpstr>
      <vt:lpstr>Shark Ninjas</vt:lpstr>
      <vt:lpstr>SaveYou Inc. Introduction</vt:lpstr>
      <vt:lpstr>Business Requirement</vt:lpstr>
      <vt:lpstr>Business Requirement</vt:lpstr>
      <vt:lpstr>Business Requirement</vt:lpstr>
      <vt:lpstr>Mobile Solution Design</vt:lpstr>
      <vt:lpstr>Mobile Solution Design</vt:lpstr>
      <vt:lpstr>Allowing BYOD</vt:lpstr>
      <vt:lpstr>Why Allowing BYOD</vt:lpstr>
      <vt:lpstr>High availability and fault tolerance</vt:lpstr>
      <vt:lpstr>High availability and fault tolerance</vt:lpstr>
      <vt:lpstr>High availability and fault tolerance</vt:lpstr>
      <vt:lpstr>Disaster Recovery</vt:lpstr>
      <vt:lpstr>Disaster Recovery</vt:lpstr>
      <vt:lpstr>Disaster Recovery</vt:lpstr>
      <vt:lpstr>Disaster Recovery</vt:lpstr>
      <vt:lpstr>PowerPoint Presentation</vt:lpstr>
      <vt:lpstr>PowerPoint Presentation</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2 : </dc:title>
  <dc:creator>Rahul Rajan</dc:creator>
  <cp:lastModifiedBy>Aagam Sanjay Shah</cp:lastModifiedBy>
  <cp:revision>107</cp:revision>
  <dcterms:created xsi:type="dcterms:W3CDTF">2024-04-06T22:57:23Z</dcterms:created>
  <dcterms:modified xsi:type="dcterms:W3CDTF">2024-04-09T19:39:09Z</dcterms:modified>
</cp:coreProperties>
</file>