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3.1-3.3</a:t>
            </a:r>
          </a:p>
        </p:txBody>
      </p:sp>
    </p:spTree>
    <p:extLst>
      <p:ext uri="{BB962C8B-B14F-4D97-AF65-F5344CB8AC3E}">
        <p14:creationId xmlns:p14="http://schemas.microsoft.com/office/powerpoint/2010/main" val="409194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895" y="757776"/>
            <a:ext cx="6717506" cy="8255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9700" y="897992"/>
            <a:ext cx="1017705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Instance </a:t>
            </a:r>
            <a:r>
              <a:rPr spc="156" dirty="0"/>
              <a:t>Variables </a:t>
            </a:r>
            <a:r>
              <a:rPr spc="188" dirty="0"/>
              <a:t>and</a:t>
            </a:r>
            <a:r>
              <a:rPr spc="-188" dirty="0"/>
              <a:t> </a:t>
            </a:r>
            <a:r>
              <a:rPr spc="156" dirty="0"/>
              <a:t>Encapsulation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28777" y="1806536"/>
            <a:ext cx="2421318" cy="181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2211379" y="1832462"/>
            <a:ext cx="2545556" cy="548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063"/>
            <a:r>
              <a:rPr sz="1813" b="1" dirty="0">
                <a:latin typeface="Arial"/>
                <a:cs typeface="Arial"/>
              </a:rPr>
              <a:t>Figure 1 </a:t>
            </a:r>
            <a:r>
              <a:rPr sz="1813" dirty="0">
                <a:latin typeface="Arial"/>
                <a:cs typeface="Arial"/>
              </a:rPr>
              <a:t>Tally</a:t>
            </a:r>
            <a:r>
              <a:rPr sz="1813" spc="-88" dirty="0">
                <a:latin typeface="Arial"/>
                <a:cs typeface="Arial"/>
              </a:rPr>
              <a:t> </a:t>
            </a:r>
            <a:r>
              <a:rPr sz="1813" dirty="0">
                <a:latin typeface="Arial"/>
                <a:cs typeface="Arial"/>
              </a:rPr>
              <a:t>counter</a:t>
            </a: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4894" y="4364946"/>
            <a:ext cx="7759631" cy="81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5599"/>
              </a:lnSpc>
            </a:pPr>
            <a:r>
              <a:rPr sz="2400" dirty="0">
                <a:latin typeface="Arial"/>
                <a:cs typeface="Arial"/>
              </a:rPr>
              <a:t>Each counter needs to store a variable that keeps track of the  number of simulated button</a:t>
            </a:r>
            <a:r>
              <a:rPr sz="2400" spc="-6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clicks.</a:t>
            </a:r>
          </a:p>
        </p:txBody>
      </p:sp>
    </p:spTree>
    <p:extLst>
      <p:ext uri="{BB962C8B-B14F-4D97-AF65-F5344CB8AC3E}">
        <p14:creationId xmlns:p14="http://schemas.microsoft.com/office/powerpoint/2010/main" val="30960638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6636" y="1212743"/>
            <a:ext cx="6717506" cy="8255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1651" y="346530"/>
            <a:ext cx="1200150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Instance</a:t>
            </a:r>
            <a:r>
              <a:rPr spc="-19" dirty="0"/>
              <a:t> </a:t>
            </a:r>
            <a:r>
              <a:rPr spc="156" dirty="0"/>
              <a:t>Variables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36788" y="1418498"/>
            <a:ext cx="8628436" cy="220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b="1" dirty="0">
                <a:latin typeface="Arial"/>
                <a:cs typeface="Arial"/>
              </a:rPr>
              <a:t>Instance variables </a:t>
            </a:r>
            <a:r>
              <a:rPr sz="2400" dirty="0">
                <a:latin typeface="Arial"/>
                <a:cs typeface="Arial"/>
              </a:rPr>
              <a:t>store the data of an</a:t>
            </a:r>
            <a:r>
              <a:rPr sz="2400" spc="-3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object.</a:t>
            </a:r>
          </a:p>
          <a:p>
            <a:pPr marL="15875">
              <a:spcBef>
                <a:spcPts val="744"/>
              </a:spcBef>
            </a:pPr>
            <a:r>
              <a:rPr sz="2400" b="1" dirty="0">
                <a:latin typeface="Arial"/>
                <a:cs typeface="Arial"/>
              </a:rPr>
              <a:t>Instance of a class: </a:t>
            </a:r>
            <a:r>
              <a:rPr sz="2400" dirty="0">
                <a:latin typeface="Arial"/>
                <a:cs typeface="Arial"/>
              </a:rPr>
              <a:t>an object of 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class.</a:t>
            </a:r>
          </a:p>
          <a:p>
            <a:pPr marL="15875" marR="6350">
              <a:lnSpc>
                <a:spcPct val="115599"/>
              </a:lnSpc>
              <a:spcBef>
                <a:spcPts val="488"/>
              </a:spcBef>
            </a:pPr>
            <a:r>
              <a:rPr sz="2400" dirty="0">
                <a:latin typeface="Arial"/>
                <a:cs typeface="Arial"/>
              </a:rPr>
              <a:t>An instance variable is a storage location present in each object of  the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class.</a:t>
            </a:r>
          </a:p>
          <a:p>
            <a:pPr marL="15875">
              <a:spcBef>
                <a:spcPts val="744"/>
              </a:spcBef>
            </a:pPr>
            <a:r>
              <a:rPr sz="2400" dirty="0">
                <a:latin typeface="Arial"/>
                <a:cs typeface="Arial"/>
              </a:rPr>
              <a:t>The class declaration specifies the instance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80343" y="3640806"/>
            <a:ext cx="6696869" cy="1456328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70644" rIns="0" bIns="0" rtlCol="0">
            <a:spAutoFit/>
          </a:bodyPr>
          <a:lstStyle/>
          <a:p>
            <a:pPr marL="64294">
              <a:spcBef>
                <a:spcPts val="556"/>
              </a:spcBef>
            </a:pPr>
            <a:r>
              <a:rPr spc="13" dirty="0">
                <a:latin typeface="Courier" charset="0"/>
                <a:cs typeface="Courier" charset="0"/>
              </a:rPr>
              <a:t>public class</a:t>
            </a:r>
            <a:r>
              <a:rPr spc="-38" dirty="0">
                <a:latin typeface="Courier" charset="0"/>
                <a:cs typeface="Courier" charset="0"/>
              </a:rPr>
              <a:t> </a:t>
            </a:r>
            <a:r>
              <a:rPr spc="13" dirty="0">
                <a:latin typeface="Courier" charset="0"/>
                <a:cs typeface="Courier" charset="0"/>
              </a:rPr>
              <a:t>Counter</a:t>
            </a:r>
            <a:endParaRPr dirty="0">
              <a:latin typeface="Courier" charset="0"/>
              <a:cs typeface="Courier" charset="0"/>
            </a:endParaRPr>
          </a:p>
          <a:p>
            <a:pPr marL="64294">
              <a:spcBef>
                <a:spcPts val="19"/>
              </a:spcBef>
            </a:pPr>
            <a:r>
              <a:rPr spc="13" dirty="0">
                <a:latin typeface="Courier" charset="0"/>
                <a:cs typeface="Courier" charset="0"/>
              </a:rPr>
              <a:t>{</a:t>
            </a:r>
            <a:endParaRPr dirty="0">
              <a:latin typeface="Courier" charset="0"/>
              <a:cs typeface="Courier" charset="0"/>
            </a:endParaRPr>
          </a:p>
          <a:p>
            <a:pPr marL="315119">
              <a:spcBef>
                <a:spcPts val="19"/>
              </a:spcBef>
            </a:pPr>
            <a:r>
              <a:rPr spc="13" dirty="0">
                <a:solidFill>
                  <a:srgbClr val="006BB8"/>
                </a:solidFill>
                <a:latin typeface="Courier" charset="0"/>
                <a:cs typeface="Courier" charset="0"/>
              </a:rPr>
              <a:t>private int</a:t>
            </a:r>
            <a:r>
              <a:rPr spc="-5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pc="13" dirty="0">
                <a:solidFill>
                  <a:srgbClr val="006BB8"/>
                </a:solidFill>
                <a:latin typeface="Courier" charset="0"/>
                <a:cs typeface="Courier" charset="0"/>
              </a:rPr>
              <a:t>value;</a:t>
            </a:r>
            <a:endParaRPr dirty="0">
              <a:latin typeface="Courier" charset="0"/>
              <a:cs typeface="Courier" charset="0"/>
            </a:endParaRPr>
          </a:p>
          <a:p>
            <a:pPr marL="315119">
              <a:spcBef>
                <a:spcPts val="19"/>
              </a:spcBef>
            </a:pPr>
            <a:r>
              <a:rPr spc="13" dirty="0">
                <a:latin typeface="Courier" charset="0"/>
                <a:cs typeface="Courier" charset="0"/>
              </a:rPr>
              <a:t>...</a:t>
            </a:r>
            <a:endParaRPr dirty="0">
              <a:latin typeface="Courier" charset="0"/>
              <a:cs typeface="Courier" charset="0"/>
            </a:endParaRPr>
          </a:p>
          <a:p>
            <a:pPr marL="64294">
              <a:spcBef>
                <a:spcPts val="19"/>
              </a:spcBef>
            </a:pPr>
            <a:r>
              <a:rPr spc="13" dirty="0">
                <a:latin typeface="Courier" charset="0"/>
                <a:cs typeface="Courier" charset="0"/>
              </a:rPr>
              <a:t>}</a:t>
            </a:r>
            <a:endParaRPr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6636" y="5110889"/>
            <a:ext cx="6837363" cy="1499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5599"/>
              </a:lnSpc>
            </a:pPr>
            <a:r>
              <a:rPr sz="2800" dirty="0">
                <a:latin typeface="Arial"/>
                <a:cs typeface="Arial"/>
              </a:rPr>
              <a:t>An object's instance variables store the data required for executing  its</a:t>
            </a:r>
            <a:r>
              <a:rPr sz="2800" spc="-10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methods</a:t>
            </a:r>
            <a:r>
              <a:rPr lang="en-US" sz="2800" dirty="0">
                <a:latin typeface="Arial"/>
                <a:cs typeface="Arial"/>
              </a:rPr>
              <a:t> and tracking its state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674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9024" y="1553778"/>
            <a:ext cx="6717506" cy="8255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500" y="857250"/>
            <a:ext cx="1200150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Instance</a:t>
            </a:r>
            <a:r>
              <a:rPr spc="-19" dirty="0"/>
              <a:t> </a:t>
            </a:r>
            <a:r>
              <a:rPr spc="156" dirty="0"/>
              <a:t>Variables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11941" y="2617163"/>
            <a:ext cx="9345706" cy="270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800" dirty="0">
                <a:latin typeface="Arial"/>
                <a:cs typeface="Arial"/>
              </a:rPr>
              <a:t>An instance variable declaration consists of the following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parts:</a:t>
            </a:r>
          </a:p>
          <a:p>
            <a:pPr marL="431006" marR="3665538">
              <a:lnSpc>
                <a:spcPct val="137700"/>
              </a:lnSpc>
              <a:spcBef>
                <a:spcPts val="556"/>
              </a:spcBef>
            </a:pPr>
            <a:r>
              <a:rPr spc="6" dirty="0">
                <a:latin typeface="Arial"/>
                <a:cs typeface="Arial"/>
              </a:rPr>
              <a:t>access </a:t>
            </a:r>
            <a:r>
              <a:rPr dirty="0">
                <a:latin typeface="Arial"/>
                <a:cs typeface="Arial"/>
              </a:rPr>
              <a:t>specifier </a:t>
            </a:r>
            <a:r>
              <a:rPr spc="6" dirty="0">
                <a:latin typeface="Arial"/>
                <a:cs typeface="Arial"/>
              </a:rPr>
              <a:t>(</a:t>
            </a:r>
            <a:r>
              <a:rPr spc="6" dirty="0">
                <a:latin typeface="Courier" charset="0"/>
                <a:cs typeface="Courier" charset="0"/>
              </a:rPr>
              <a:t>private</a:t>
            </a:r>
            <a:r>
              <a:rPr spc="6" dirty="0">
                <a:latin typeface="Arial"/>
                <a:cs typeface="Arial"/>
              </a:rPr>
              <a:t>) </a:t>
            </a:r>
            <a:endParaRPr lang="en-US" spc="6" dirty="0">
              <a:latin typeface="Arial"/>
              <a:cs typeface="Arial"/>
            </a:endParaRPr>
          </a:p>
          <a:p>
            <a:pPr marL="431006" marR="3665538">
              <a:lnSpc>
                <a:spcPct val="137700"/>
              </a:lnSpc>
              <a:spcBef>
                <a:spcPts val="556"/>
              </a:spcBef>
            </a:pPr>
            <a:r>
              <a:rPr spc="6" dirty="0">
                <a:latin typeface="Arial"/>
                <a:cs typeface="Arial"/>
              </a:rPr>
              <a:t> type </a:t>
            </a:r>
            <a:r>
              <a:rPr dirty="0">
                <a:latin typeface="Arial"/>
                <a:cs typeface="Arial"/>
              </a:rPr>
              <a:t>of </a:t>
            </a:r>
            <a:r>
              <a:rPr spc="6" dirty="0">
                <a:latin typeface="Arial"/>
                <a:cs typeface="Arial"/>
              </a:rPr>
              <a:t>variable (such as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6" dirty="0">
                <a:latin typeface="Courier" charset="0"/>
                <a:cs typeface="Courier" charset="0"/>
              </a:rPr>
              <a:t>int</a:t>
            </a:r>
            <a:r>
              <a:rPr spc="6" dirty="0"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  <a:p>
            <a:pPr marL="431006">
              <a:spcBef>
                <a:spcPts val="619"/>
              </a:spcBef>
            </a:pPr>
            <a:r>
              <a:rPr spc="6" dirty="0">
                <a:latin typeface="Arial"/>
                <a:cs typeface="Arial"/>
              </a:rPr>
              <a:t>name </a:t>
            </a:r>
            <a:r>
              <a:rPr dirty="0">
                <a:latin typeface="Arial"/>
                <a:cs typeface="Arial"/>
              </a:rPr>
              <a:t>of </a:t>
            </a:r>
            <a:r>
              <a:rPr spc="6" dirty="0">
                <a:latin typeface="Arial"/>
                <a:cs typeface="Arial"/>
              </a:rPr>
              <a:t>variable (such as</a:t>
            </a:r>
            <a:r>
              <a:rPr spc="-106" dirty="0">
                <a:latin typeface="Arial"/>
                <a:cs typeface="Arial"/>
              </a:rPr>
              <a:t> </a:t>
            </a:r>
            <a:r>
              <a:rPr spc="6" dirty="0">
                <a:latin typeface="Courier" charset="0"/>
                <a:cs typeface="Courier" charset="0"/>
              </a:rPr>
              <a:t>value</a:t>
            </a:r>
            <a:r>
              <a:rPr spc="6" dirty="0"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  <a:p>
            <a:pPr marL="15875">
              <a:spcBef>
                <a:spcPts val="1075"/>
              </a:spcBef>
            </a:pPr>
            <a:r>
              <a:rPr sz="2800" dirty="0">
                <a:latin typeface="Arial"/>
                <a:cs typeface="Arial"/>
              </a:rPr>
              <a:t>You should declare all instance variables as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private.</a:t>
            </a:r>
          </a:p>
        </p:txBody>
      </p:sp>
    </p:spTree>
    <p:extLst>
      <p:ext uri="{BB962C8B-B14F-4D97-AF65-F5344CB8AC3E}">
        <p14:creationId xmlns:p14="http://schemas.microsoft.com/office/powerpoint/2010/main" val="14282957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695" y="884667"/>
            <a:ext cx="6717506" cy="8255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4895" y="129758"/>
            <a:ext cx="7785756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Instance</a:t>
            </a:r>
            <a:r>
              <a:rPr spc="-19" dirty="0"/>
              <a:t> </a:t>
            </a:r>
            <a:r>
              <a:rPr spc="156" dirty="0"/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5863" y="1414068"/>
            <a:ext cx="83699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dirty="0">
                <a:latin typeface="Arial"/>
                <a:cs typeface="Arial"/>
              </a:rPr>
              <a:t>Each object of a class has its own set of instance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variables</a:t>
            </a:r>
            <a:r>
              <a:rPr sz="1813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2655132" y="2697880"/>
            <a:ext cx="6636786" cy="3433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428027796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2130" y="1534359"/>
            <a:ext cx="6717506" cy="8255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042" y="561416"/>
            <a:ext cx="10306529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31" dirty="0">
                <a:solidFill>
                  <a:srgbClr val="125859"/>
                </a:solidFill>
              </a:rPr>
              <a:t>Syntax </a:t>
            </a:r>
            <a:r>
              <a:rPr spc="13" dirty="0">
                <a:solidFill>
                  <a:srgbClr val="125859"/>
                </a:solidFill>
              </a:rPr>
              <a:t>3.1 </a:t>
            </a:r>
            <a:r>
              <a:rPr spc="142" dirty="0"/>
              <a:t>Instance </a:t>
            </a:r>
            <a:r>
              <a:rPr spc="131" dirty="0"/>
              <a:t>Variable</a:t>
            </a:r>
            <a:r>
              <a:rPr spc="-81" dirty="0"/>
              <a:t> </a:t>
            </a:r>
            <a:r>
              <a:rPr spc="138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713865" y="2426098"/>
            <a:ext cx="7080511" cy="3544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159337646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5158" y="162120"/>
            <a:ext cx="620056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Instance</a:t>
            </a:r>
            <a:r>
              <a:rPr spc="-19" dirty="0"/>
              <a:t> </a:t>
            </a:r>
            <a:r>
              <a:rPr spc="156" dirty="0"/>
              <a:t>Variables</a:t>
            </a:r>
          </a:p>
        </p:txBody>
      </p:sp>
      <p:pic>
        <p:nvPicPr>
          <p:cNvPr id="5" name="Picture 4" descr="horstmann_6e_figun_03_p08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47" y="1082360"/>
            <a:ext cx="7387590" cy="588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5699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565" y="1651742"/>
            <a:ext cx="6717506" cy="8255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500" y="857250"/>
            <a:ext cx="809737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25" dirty="0"/>
              <a:t> </a:t>
            </a:r>
            <a:r>
              <a:rPr spc="169" dirty="0"/>
              <a:t>Constructors</a:t>
            </a:r>
          </a:p>
        </p:txBody>
      </p:sp>
      <p:sp>
        <p:nvSpPr>
          <p:cNvPr id="4" name="object 4"/>
          <p:cNvSpPr/>
          <p:nvPr/>
        </p:nvSpPr>
        <p:spPr>
          <a:xfrm>
            <a:off x="2138900" y="2385717"/>
            <a:ext cx="72231" cy="72231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2106881" y="2965948"/>
            <a:ext cx="72231" cy="72231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2138900" y="3527792"/>
            <a:ext cx="72231" cy="72231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9" name="object 9"/>
          <p:cNvSpPr txBox="1"/>
          <p:nvPr/>
        </p:nvSpPr>
        <p:spPr>
          <a:xfrm>
            <a:off x="2324895" y="2258561"/>
            <a:ext cx="8236987" cy="2375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lang="en-US" sz="2800" dirty="0">
                <a:latin typeface="Arial"/>
                <a:cs typeface="Arial"/>
              </a:rPr>
              <a:t>Creates and </a:t>
            </a:r>
            <a:r>
              <a:rPr sz="2800" dirty="0">
                <a:latin typeface="Arial"/>
                <a:cs typeface="Arial"/>
              </a:rPr>
              <a:t>Initialize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sz="2800" spc="-9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</a:t>
            </a:r>
          </a:p>
          <a:p>
            <a:pPr marL="15875">
              <a:spcBef>
                <a:spcPts val="744"/>
              </a:spcBef>
            </a:pPr>
            <a:r>
              <a:rPr sz="2800" dirty="0">
                <a:latin typeface="Arial"/>
                <a:cs typeface="Arial"/>
              </a:rPr>
              <a:t>Set the initial data for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</a:t>
            </a:r>
          </a:p>
          <a:p>
            <a:pPr marL="15875">
              <a:spcBef>
                <a:spcPts val="825"/>
              </a:spcBef>
            </a:pPr>
            <a:r>
              <a:rPr sz="2800" dirty="0">
                <a:latin typeface="Arial"/>
                <a:cs typeface="Arial"/>
              </a:rPr>
              <a:t>Similar to a method with two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differences:</a:t>
            </a:r>
          </a:p>
          <a:p>
            <a:pPr marL="431006" marR="6350">
              <a:lnSpc>
                <a:spcPct val="132800"/>
              </a:lnSpc>
              <a:spcBef>
                <a:spcPts val="556"/>
              </a:spcBef>
            </a:pPr>
            <a:r>
              <a:rPr spc="6" dirty="0">
                <a:latin typeface="Arial"/>
                <a:cs typeface="Arial"/>
              </a:rPr>
              <a:t>The name </a:t>
            </a:r>
            <a:r>
              <a:rPr dirty="0">
                <a:latin typeface="Arial"/>
                <a:cs typeface="Arial"/>
              </a:rPr>
              <a:t>of </a:t>
            </a:r>
            <a:r>
              <a:rPr spc="6" dirty="0">
                <a:latin typeface="Arial"/>
                <a:cs typeface="Arial"/>
              </a:rPr>
              <a:t>the constructor </a:t>
            </a:r>
            <a:r>
              <a:rPr dirty="0">
                <a:latin typeface="Arial"/>
                <a:cs typeface="Arial"/>
              </a:rPr>
              <a:t>is </a:t>
            </a:r>
            <a:r>
              <a:rPr spc="6" dirty="0">
                <a:latin typeface="Arial"/>
                <a:cs typeface="Arial"/>
              </a:rPr>
              <a:t>always the same as the name </a:t>
            </a:r>
            <a:r>
              <a:rPr dirty="0">
                <a:latin typeface="Arial"/>
                <a:cs typeface="Arial"/>
              </a:rPr>
              <a:t>of </a:t>
            </a:r>
            <a:r>
              <a:rPr spc="6" dirty="0">
                <a:latin typeface="Arial"/>
                <a:cs typeface="Arial"/>
              </a:rPr>
              <a:t>the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6" dirty="0">
                <a:latin typeface="Arial"/>
                <a:cs typeface="Arial"/>
              </a:rPr>
              <a:t>class  </a:t>
            </a:r>
            <a:endParaRPr lang="en-US" spc="6" dirty="0">
              <a:latin typeface="Arial"/>
              <a:cs typeface="Arial"/>
            </a:endParaRPr>
          </a:p>
          <a:p>
            <a:pPr marL="431006" marR="6350">
              <a:lnSpc>
                <a:spcPct val="132800"/>
              </a:lnSpc>
              <a:spcBef>
                <a:spcPts val="556"/>
              </a:spcBef>
            </a:pPr>
            <a:r>
              <a:rPr spc="6" dirty="0">
                <a:latin typeface="Arial"/>
                <a:cs typeface="Arial"/>
              </a:rPr>
              <a:t>Constructors have no return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spc="6" dirty="0">
                <a:latin typeface="Arial"/>
                <a:cs typeface="Arial"/>
              </a:rPr>
              <a:t>type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3356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6977"/>
            <a:ext cx="9601200" cy="1485900"/>
          </a:xfrm>
        </p:spPr>
        <p:txBody>
          <a:bodyPr/>
          <a:lstStyle/>
          <a:p>
            <a:r>
              <a:rPr lang="en-US" dirty="0"/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3" y="1227909"/>
            <a:ext cx="9771017" cy="52120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Public Class </a:t>
            </a:r>
            <a:r>
              <a:rPr lang="en-US" dirty="0" err="1">
                <a:latin typeface="Courier"/>
              </a:rPr>
              <a:t>ClassName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Instance Variables</a:t>
            </a:r>
          </a:p>
          <a:p>
            <a:pPr marL="0" indent="0">
              <a:buNone/>
            </a:pP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	Constructors</a:t>
            </a:r>
          </a:p>
          <a:p>
            <a:pPr marL="0" indent="0">
              <a:buNone/>
            </a:pP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	Methods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5260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</TotalTime>
  <Words>212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</vt:lpstr>
      <vt:lpstr>Franklin Gothic Book</vt:lpstr>
      <vt:lpstr>Times New Roman</vt:lpstr>
      <vt:lpstr>Crop</vt:lpstr>
      <vt:lpstr>Class Design</vt:lpstr>
      <vt:lpstr>Instance Variables and Encapsulation</vt:lpstr>
      <vt:lpstr>Instance Variables</vt:lpstr>
      <vt:lpstr>Instance Variables</vt:lpstr>
      <vt:lpstr>Instance Variables</vt:lpstr>
      <vt:lpstr>Syntax 3.1 Instance Variable Declaration</vt:lpstr>
      <vt:lpstr>Instance Variables</vt:lpstr>
      <vt:lpstr> Constructors</vt:lpstr>
      <vt:lpstr>Class Design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Ellis</dc:creator>
  <cp:lastModifiedBy>Arun Agarwal</cp:lastModifiedBy>
  <cp:revision>3</cp:revision>
  <dcterms:created xsi:type="dcterms:W3CDTF">2016-09-15T01:46:09Z</dcterms:created>
  <dcterms:modified xsi:type="dcterms:W3CDTF">2018-10-06T21:31:32Z</dcterms:modified>
</cp:coreProperties>
</file>