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AEEB-26AF-46FE-B0EC-F1417EA62D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20BF-B4E3-4A90-B635-C03A0106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Tracing Objects and Local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3.4-3.6</a:t>
            </a:r>
          </a:p>
        </p:txBody>
      </p:sp>
    </p:spTree>
    <p:extLst>
      <p:ext uri="{BB962C8B-B14F-4D97-AF65-F5344CB8AC3E}">
        <p14:creationId xmlns:p14="http://schemas.microsoft.com/office/powerpoint/2010/main" val="43638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0" dirty="0"/>
              <a:t>E</a:t>
            </a:r>
            <a:r>
              <a:rPr spc="188" dirty="0"/>
              <a:t>n</a:t>
            </a:r>
            <a:r>
              <a:rPr spc="69" dirty="0"/>
              <a:t>c</a:t>
            </a:r>
            <a:r>
              <a:rPr spc="156" dirty="0"/>
              <a:t>a</a:t>
            </a:r>
            <a:r>
              <a:rPr spc="219" dirty="0"/>
              <a:t>p</a:t>
            </a:r>
            <a:r>
              <a:rPr spc="344" dirty="0"/>
              <a:t>s</a:t>
            </a:r>
            <a:r>
              <a:rPr spc="188" dirty="0"/>
              <a:t>u</a:t>
            </a:r>
            <a:r>
              <a:rPr spc="81" dirty="0"/>
              <a:t>l</a:t>
            </a:r>
            <a:r>
              <a:rPr spc="156" dirty="0"/>
              <a:t>a</a:t>
            </a:r>
            <a:r>
              <a:rPr spc="38" dirty="0"/>
              <a:t>t</a:t>
            </a:r>
            <a:r>
              <a:rPr spc="75" dirty="0"/>
              <a:t>i</a:t>
            </a:r>
            <a:r>
              <a:rPr spc="200" dirty="0"/>
              <a:t>o</a:t>
            </a:r>
            <a:r>
              <a:rPr spc="188" dirty="0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4024" y="1828801"/>
            <a:ext cx="8404803" cy="3927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5599"/>
              </a:lnSpc>
            </a:pPr>
            <a:r>
              <a:rPr sz="2400" b="1" dirty="0">
                <a:latin typeface="Arial"/>
                <a:cs typeface="Arial"/>
              </a:rPr>
              <a:t>Encapsulation </a:t>
            </a:r>
            <a:r>
              <a:rPr sz="2400" dirty="0">
                <a:latin typeface="Arial"/>
                <a:cs typeface="Arial"/>
              </a:rPr>
              <a:t>is the process of hiding implementation details and  providing methods for data</a:t>
            </a:r>
            <a:r>
              <a:rPr sz="2400" spc="-6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access.</a:t>
            </a:r>
          </a:p>
          <a:p>
            <a:pPr marL="15875">
              <a:spcBef>
                <a:spcPts val="744"/>
              </a:spcBef>
            </a:pPr>
            <a:r>
              <a:rPr sz="2400" dirty="0">
                <a:latin typeface="Arial"/>
                <a:cs typeface="Arial"/>
              </a:rPr>
              <a:t>To encapsulate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data:</a:t>
            </a:r>
          </a:p>
          <a:p>
            <a:pPr marL="431006" marR="2566194">
              <a:lnSpc>
                <a:spcPct val="137700"/>
              </a:lnSpc>
              <a:spcBef>
                <a:spcPts val="556"/>
              </a:spcBef>
            </a:pPr>
            <a:r>
              <a:rPr sz="1600" spc="6" dirty="0">
                <a:latin typeface="Arial"/>
                <a:cs typeface="Arial"/>
              </a:rPr>
              <a:t>Declare instance variables as </a:t>
            </a:r>
            <a:r>
              <a:rPr sz="1600" spc="6" dirty="0">
                <a:latin typeface="Courier" charset="0"/>
                <a:cs typeface="Courier" charset="0"/>
              </a:rPr>
              <a:t>private </a:t>
            </a:r>
            <a:r>
              <a:rPr sz="1600" spc="6" dirty="0">
                <a:latin typeface="Arial"/>
                <a:cs typeface="Arial"/>
              </a:rPr>
              <a:t>and  Declare public methods </a:t>
            </a:r>
            <a:r>
              <a:rPr sz="1600" dirty="0">
                <a:latin typeface="Arial"/>
                <a:cs typeface="Arial"/>
              </a:rPr>
              <a:t>that </a:t>
            </a:r>
            <a:r>
              <a:rPr sz="1600" spc="6" dirty="0">
                <a:latin typeface="Arial"/>
                <a:cs typeface="Arial"/>
              </a:rPr>
              <a:t>access the</a:t>
            </a:r>
            <a:r>
              <a:rPr sz="1600" spc="-94" dirty="0">
                <a:latin typeface="Arial"/>
                <a:cs typeface="Arial"/>
              </a:rPr>
              <a:t> </a:t>
            </a:r>
            <a:r>
              <a:rPr sz="1600" spc="6" dirty="0">
                <a:latin typeface="Arial"/>
                <a:cs typeface="Arial"/>
              </a:rPr>
              <a:t>variables</a:t>
            </a:r>
            <a:endParaRPr sz="1600" dirty="0">
              <a:latin typeface="Arial"/>
              <a:cs typeface="Arial"/>
            </a:endParaRPr>
          </a:p>
          <a:p>
            <a:pPr marL="15875" marR="134143">
              <a:lnSpc>
                <a:spcPct val="115599"/>
              </a:lnSpc>
              <a:spcBef>
                <a:spcPts val="738"/>
              </a:spcBef>
            </a:pPr>
            <a:r>
              <a:rPr sz="2400" dirty="0">
                <a:latin typeface="Arial"/>
                <a:cs typeface="Arial"/>
              </a:rPr>
              <a:t>Encapsulation allows a programmer to use a class without having  to know its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implementation.</a:t>
            </a:r>
          </a:p>
          <a:p>
            <a:pPr marL="15875" marR="160338">
              <a:lnSpc>
                <a:spcPct val="115599"/>
              </a:lnSpc>
              <a:spcBef>
                <a:spcPts val="406"/>
              </a:spcBef>
            </a:pPr>
            <a:r>
              <a:rPr sz="2400" dirty="0">
                <a:latin typeface="Arial"/>
                <a:cs typeface="Arial"/>
              </a:rPr>
              <a:t>Information hiding makes it simpler for the implementor of a class  to locate errors and change</a:t>
            </a:r>
            <a:r>
              <a:rPr sz="2400" spc="-4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7059346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895" y="753330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6" dirty="0"/>
              <a:t>Self </a:t>
            </a:r>
            <a:r>
              <a:rPr spc="163" dirty="0"/>
              <a:t>Check</a:t>
            </a:r>
            <a:r>
              <a:rPr spc="-106" dirty="0"/>
              <a:t> </a:t>
            </a:r>
            <a:r>
              <a:rPr spc="13" dirty="0"/>
              <a:t>3.1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4895" y="2313065"/>
            <a:ext cx="7177881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ts val="1788"/>
              </a:lnSpc>
            </a:pPr>
            <a:r>
              <a:rPr sz="2400" spc="6" dirty="0">
                <a:latin typeface="Arial"/>
                <a:cs typeface="Arial"/>
              </a:rPr>
              <a:t>Supply the body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a method </a:t>
            </a:r>
            <a:r>
              <a:rPr sz="2400" spc="6" dirty="0">
                <a:latin typeface="Courier" charset="0"/>
                <a:cs typeface="Courier" charset="0"/>
              </a:rPr>
              <a:t>public void unclick()</a:t>
            </a:r>
            <a:r>
              <a:rPr sz="2400" spc="-543" dirty="0">
                <a:latin typeface="Courier" charset="0"/>
                <a:cs typeface="Courier" charset="0"/>
              </a:rPr>
              <a:t>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6" dirty="0">
                <a:latin typeface="Arial"/>
                <a:cs typeface="Arial"/>
              </a:rPr>
              <a:t>undoes an unwanted  button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click.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1750" y="3876546"/>
            <a:ext cx="6696869" cy="154866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70644" rIns="0" bIns="0" rtlCol="0">
            <a:spAutoFit/>
          </a:bodyPr>
          <a:lstStyle/>
          <a:p>
            <a:pPr marL="64294">
              <a:spcBef>
                <a:spcPts val="556"/>
              </a:spcBef>
            </a:pPr>
            <a:r>
              <a:rPr sz="2400" spc="13" dirty="0">
                <a:latin typeface="Courier" charset="0"/>
                <a:cs typeface="Courier" charset="0"/>
              </a:rPr>
              <a:t>public void</a:t>
            </a:r>
            <a:r>
              <a:rPr sz="2400" spc="-38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Courier" charset="0"/>
                <a:cs typeface="Courier" charset="0"/>
              </a:rPr>
              <a:t>unclick()</a:t>
            </a:r>
            <a:endParaRPr sz="2400" dirty="0">
              <a:latin typeface="Courier" charset="0"/>
              <a:cs typeface="Courier" charset="0"/>
            </a:endParaRPr>
          </a:p>
          <a:p>
            <a:pPr marL="64294">
              <a:spcBef>
                <a:spcPts val="19"/>
              </a:spcBef>
            </a:pPr>
            <a:r>
              <a:rPr sz="2400" spc="13" dirty="0">
                <a:latin typeface="Courier" charset="0"/>
                <a:cs typeface="Courier" charset="0"/>
              </a:rPr>
              <a:t>{</a:t>
            </a:r>
            <a:endParaRPr sz="2400" dirty="0">
              <a:latin typeface="Courier" charset="0"/>
              <a:cs typeface="Courier" charset="0"/>
            </a:endParaRPr>
          </a:p>
          <a:p>
            <a:pPr marL="315119">
              <a:spcBef>
                <a:spcPts val="19"/>
              </a:spcBef>
            </a:pPr>
            <a:r>
              <a:rPr lang="en-US" sz="2400"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count</a:t>
            </a:r>
            <a:r>
              <a:rPr sz="2400"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 = </a:t>
            </a:r>
            <a:r>
              <a:rPr lang="en-US" sz="2400"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count</a:t>
            </a:r>
            <a:r>
              <a:rPr sz="2400"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 -</a:t>
            </a:r>
            <a:r>
              <a:rPr sz="2400" spc="-56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2400"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1;</a:t>
            </a:r>
            <a:endParaRPr sz="2400" dirty="0">
              <a:latin typeface="Courier" charset="0"/>
              <a:cs typeface="Courier" charset="0"/>
            </a:endParaRPr>
          </a:p>
          <a:p>
            <a:pPr marL="64294">
              <a:spcBef>
                <a:spcPts val="19"/>
              </a:spcBef>
            </a:pPr>
            <a:r>
              <a:rPr sz="2400" spc="13" dirty="0">
                <a:latin typeface="Courier" charset="0"/>
                <a:cs typeface="Courier" charset="0"/>
              </a:rPr>
              <a:t>}</a:t>
            </a:r>
            <a:endParaRPr sz="24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497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0115" y="448787"/>
            <a:ext cx="8320367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50" dirty="0"/>
              <a:t>Problem </a:t>
            </a:r>
            <a:r>
              <a:rPr spc="125" dirty="0"/>
              <a:t>Solving: </a:t>
            </a:r>
            <a:r>
              <a:rPr spc="169" dirty="0"/>
              <a:t>Tracing</a:t>
            </a:r>
            <a:r>
              <a:rPr spc="-119" dirty="0"/>
              <a:t> </a:t>
            </a:r>
            <a:r>
              <a:rPr spc="138" dirty="0"/>
              <a:t>Objects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7426" y="1592095"/>
            <a:ext cx="7355515" cy="4477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5599"/>
              </a:lnSpc>
            </a:pPr>
            <a:r>
              <a:rPr sz="2800" dirty="0">
                <a:latin typeface="Arial"/>
                <a:cs typeface="Arial"/>
              </a:rPr>
              <a:t>Important skill: the ability to simulate the actions of a program with  pencil and</a:t>
            </a:r>
            <a:r>
              <a:rPr sz="2800" spc="-9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paper.</a:t>
            </a:r>
          </a:p>
          <a:p>
            <a:pPr marL="15875">
              <a:spcBef>
                <a:spcPts val="744"/>
              </a:spcBef>
            </a:pPr>
            <a:r>
              <a:rPr lang="en-US" sz="2800" dirty="0">
                <a:latin typeface="Arial"/>
                <a:cs typeface="Arial"/>
              </a:rPr>
              <a:t>On Paper track each object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431006">
              <a:spcBef>
                <a:spcPts val="1100"/>
              </a:spcBef>
            </a:pPr>
            <a:r>
              <a:rPr lang="en-US" spc="6" dirty="0">
                <a:latin typeface="Arial"/>
                <a:cs typeface="Arial"/>
              </a:rPr>
              <a:t>Create a block to represent each instance </a:t>
            </a:r>
            <a:endParaRPr dirty="0">
              <a:latin typeface="Arial"/>
              <a:cs typeface="Arial"/>
            </a:endParaRPr>
          </a:p>
          <a:p>
            <a:pPr marL="431006">
              <a:spcBef>
                <a:spcPts val="619"/>
              </a:spcBef>
            </a:pPr>
            <a:r>
              <a:rPr lang="en-US" spc="6" dirty="0">
                <a:latin typeface="Arial"/>
                <a:cs typeface="Arial"/>
              </a:rPr>
              <a:t>Have a space to represent each instance variable within</a:t>
            </a:r>
            <a:endParaRPr dirty="0">
              <a:latin typeface="Arial"/>
              <a:cs typeface="Arial"/>
            </a:endParaRPr>
          </a:p>
          <a:p>
            <a:pPr marL="15875">
              <a:spcBef>
                <a:spcPts val="1156"/>
              </a:spcBef>
            </a:pPr>
            <a:r>
              <a:rPr sz="2800" dirty="0" err="1">
                <a:latin typeface="Courier" charset="0"/>
                <a:cs typeface="Courier" charset="0"/>
              </a:rPr>
              <a:t>CashRegister</a:t>
            </a:r>
            <a:r>
              <a:rPr sz="2800" spc="-675" dirty="0">
                <a:latin typeface="Courier" charset="0"/>
                <a:cs typeface="Courier" charset="0"/>
              </a:rPr>
              <a:t> </a:t>
            </a:r>
            <a:r>
              <a:rPr sz="2800" dirty="0">
                <a:latin typeface="Arial"/>
                <a:cs typeface="Arial"/>
              </a:rPr>
              <a:t>class</a:t>
            </a:r>
            <a:endParaRPr lang="en-US" sz="2800" dirty="0">
              <a:latin typeface="Arial"/>
              <a:cs typeface="Arial"/>
            </a:endParaRPr>
          </a:p>
          <a:p>
            <a:pPr marL="15875">
              <a:spcBef>
                <a:spcPts val="1156"/>
              </a:spcBef>
            </a:pPr>
            <a:r>
              <a:rPr lang="en-US" sz="2800" dirty="0">
                <a:latin typeface="Arial"/>
                <a:cs typeface="Arial"/>
              </a:rPr>
              <a:t> Methods: </a:t>
            </a:r>
            <a:r>
              <a:rPr lang="en-US" sz="2800" dirty="0" err="1">
                <a:latin typeface="Arial"/>
                <a:cs typeface="Arial"/>
              </a:rPr>
              <a:t>recordPurchase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recievePayment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giveChange</a:t>
            </a:r>
            <a:endParaRPr lang="en-US" sz="2800" dirty="0">
              <a:latin typeface="Arial"/>
              <a:cs typeface="Arial"/>
            </a:endParaRPr>
          </a:p>
          <a:p>
            <a:pPr marL="15875">
              <a:spcBef>
                <a:spcPts val="1156"/>
              </a:spcBef>
            </a:pPr>
            <a:r>
              <a:rPr lang="en-US" sz="2800" dirty="0">
                <a:latin typeface="Arial"/>
                <a:cs typeface="Arial"/>
              </a:rPr>
              <a:t>Instance variables: purchase and payment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1815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3562" y="345566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50" dirty="0"/>
              <a:t>Problem </a:t>
            </a:r>
            <a:r>
              <a:rPr spc="125" dirty="0"/>
              <a:t>Solving: </a:t>
            </a:r>
            <a:r>
              <a:rPr spc="169" dirty="0"/>
              <a:t>Tracing</a:t>
            </a:r>
            <a:r>
              <a:rPr spc="-119" dirty="0"/>
              <a:t> </a:t>
            </a:r>
            <a:r>
              <a:rPr spc="138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3773" y="1181902"/>
            <a:ext cx="4363969" cy="1676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063" marR="6350" indent="-357188">
              <a:lnSpc>
                <a:spcPct val="115599"/>
              </a:lnSpc>
              <a:buFont typeface="Arial" charset="0"/>
              <a:buChar char="•"/>
            </a:pPr>
            <a:r>
              <a:rPr sz="2400" dirty="0">
                <a:latin typeface="Arial"/>
                <a:cs typeface="Arial"/>
              </a:rPr>
              <a:t>When an object is constructed, fill in the initial values of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</a:t>
            </a:r>
            <a:r>
              <a:rPr lang="en-US" sz="2400" spc="-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variables.</a:t>
            </a:r>
          </a:p>
        </p:txBody>
      </p:sp>
      <p:sp>
        <p:nvSpPr>
          <p:cNvPr id="6" name="object 6"/>
          <p:cNvSpPr/>
          <p:nvPr/>
        </p:nvSpPr>
        <p:spPr>
          <a:xfrm>
            <a:off x="7239000" y="1890937"/>
            <a:ext cx="2373009" cy="1221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1200974" y="3013172"/>
            <a:ext cx="5587333" cy="2139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063" marR="215106" indent="-357188">
              <a:lnSpc>
                <a:spcPct val="115599"/>
              </a:lnSpc>
              <a:buFont typeface="Arial" charset="0"/>
              <a:buChar char="•"/>
            </a:pPr>
            <a:r>
              <a:rPr sz="2400" dirty="0">
                <a:latin typeface="Arial"/>
                <a:cs typeface="Arial"/>
              </a:rPr>
              <a:t>Update the values of the instance variables when a mutator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 is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called.</a:t>
            </a:r>
          </a:p>
          <a:p>
            <a:pPr marL="373063" indent="-357188">
              <a:spcBef>
                <a:spcPts val="906"/>
              </a:spcBef>
              <a:buFont typeface="Arial" charset="0"/>
              <a:buChar char="•"/>
            </a:pPr>
            <a:r>
              <a:rPr sz="2400" dirty="0">
                <a:latin typeface="Arial"/>
                <a:cs typeface="Arial"/>
              </a:rPr>
              <a:t>After a call to </a:t>
            </a:r>
            <a:r>
              <a:rPr sz="2400" dirty="0">
                <a:latin typeface="Courier" charset="0"/>
                <a:cs typeface="Courier" charset="0"/>
              </a:rPr>
              <a:t>cashRegister's recordPurchase</a:t>
            </a:r>
            <a:r>
              <a:rPr sz="2400" spc="-605" dirty="0">
                <a:latin typeface="Courier" charset="0"/>
                <a:cs typeface="Courier" charset="0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</a:p>
        </p:txBody>
      </p:sp>
      <p:sp>
        <p:nvSpPr>
          <p:cNvPr id="10" name="object 10"/>
          <p:cNvSpPr/>
          <p:nvPr/>
        </p:nvSpPr>
        <p:spPr>
          <a:xfrm>
            <a:off x="7104530" y="3645403"/>
            <a:ext cx="2373009" cy="1318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 txBox="1"/>
          <p:nvPr/>
        </p:nvSpPr>
        <p:spPr>
          <a:xfrm>
            <a:off x="1243773" y="5341134"/>
            <a:ext cx="38822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063" indent="-357188">
              <a:buFont typeface="Arial" charset="0"/>
              <a:buChar char="•"/>
            </a:pPr>
            <a:r>
              <a:rPr sz="2400" dirty="0">
                <a:latin typeface="Arial"/>
                <a:cs typeface="Arial"/>
              </a:rPr>
              <a:t>More than one object: create </a:t>
            </a:r>
            <a:r>
              <a:rPr lang="en-US" sz="2400" dirty="0">
                <a:latin typeface="Arial"/>
                <a:cs typeface="Arial"/>
              </a:rPr>
              <a:t>blocks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6399157" y="5341134"/>
            <a:ext cx="4052696" cy="1202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32117386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called like any other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automatically called when an object variable is within a print or </a:t>
            </a:r>
            <a:r>
              <a:rPr lang="en-US" dirty="0" err="1"/>
              <a:t>println</a:t>
            </a:r>
            <a:r>
              <a:rPr lang="en-US" dirty="0"/>
              <a:t>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Provides a string representation of an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155343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-235767"/>
            <a:ext cx="10515600" cy="1325563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BankAccount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3" y="689155"/>
            <a:ext cx="11297195" cy="5920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Include the following:</a:t>
            </a:r>
          </a:p>
          <a:p>
            <a:pPr lvl="1"/>
            <a:r>
              <a:rPr lang="en-US" dirty="0"/>
              <a:t>Fields:   	name 		Stores the name of the account holder</a:t>
            </a:r>
          </a:p>
          <a:p>
            <a:pPr marL="457200" lvl="1" indent="0">
              <a:buNone/>
            </a:pPr>
            <a:r>
              <a:rPr lang="en-US" dirty="0"/>
              <a:t>	         	</a:t>
            </a:r>
            <a:r>
              <a:rPr lang="en-US" dirty="0" err="1"/>
              <a:t>accNum</a:t>
            </a:r>
            <a:r>
              <a:rPr lang="en-US" dirty="0"/>
              <a:t>	Stores the account number</a:t>
            </a:r>
          </a:p>
          <a:p>
            <a:pPr marL="457200" lvl="1" indent="0">
              <a:buNone/>
            </a:pPr>
            <a:r>
              <a:rPr lang="en-US" dirty="0"/>
              <a:t>		balance	Stores the account balance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Constructors:</a:t>
            </a:r>
          </a:p>
          <a:p>
            <a:pPr marL="457200" lvl="1" indent="0">
              <a:buNone/>
            </a:pPr>
            <a:r>
              <a:rPr lang="en-US" dirty="0"/>
              <a:t>		--  takes two parameters to initialize the name and account number </a:t>
            </a:r>
          </a:p>
          <a:p>
            <a:pPr marL="457200" lvl="1" indent="0">
              <a:buNone/>
            </a:pPr>
            <a:r>
              <a:rPr lang="en-US" dirty="0"/>
              <a:t>				and initializes balance to 0</a:t>
            </a:r>
          </a:p>
          <a:p>
            <a:pPr marL="457200" lvl="1" indent="0">
              <a:buNone/>
            </a:pPr>
            <a:r>
              <a:rPr lang="en-US" dirty="0"/>
              <a:t>		-- takes three parameters to initialize all three fields</a:t>
            </a:r>
          </a:p>
          <a:p>
            <a:pPr marL="457200" lvl="1" indent="0">
              <a:buNone/>
            </a:pPr>
            <a:r>
              <a:rPr lang="en-US" dirty="0"/>
              <a:t>Methods:</a:t>
            </a:r>
          </a:p>
          <a:p>
            <a:pPr marL="457200" lvl="1" indent="0">
              <a:buNone/>
            </a:pPr>
            <a:r>
              <a:rPr lang="en-US" dirty="0"/>
              <a:t>		deposit   --takes a parameter for the amount to deposit and </a:t>
            </a:r>
          </a:p>
          <a:p>
            <a:pPr marL="457200" lvl="1" indent="0">
              <a:buNone/>
            </a:pPr>
            <a:r>
              <a:rPr lang="en-US" dirty="0"/>
              <a:t>			increments balance appropriately</a:t>
            </a:r>
          </a:p>
          <a:p>
            <a:pPr marL="457200" lvl="1" indent="0">
              <a:buNone/>
            </a:pPr>
            <a:r>
              <a:rPr lang="en-US" dirty="0"/>
              <a:t>		withdraw  --takes a parameter for the amount to withdraw and</a:t>
            </a:r>
          </a:p>
          <a:p>
            <a:pPr marL="457200" lvl="1" indent="0">
              <a:buNone/>
            </a:pPr>
            <a:r>
              <a:rPr lang="en-US" dirty="0"/>
              <a:t>			decrements balance appropriately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getBalance</a:t>
            </a:r>
            <a:r>
              <a:rPr lang="en-US" dirty="0"/>
              <a:t> -- takes no parameters and returns the balance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toString</a:t>
            </a:r>
            <a:r>
              <a:rPr lang="en-US" dirty="0"/>
              <a:t>  -- takes no parameters and returns the value of each field</a:t>
            </a:r>
          </a:p>
        </p:txBody>
      </p:sp>
    </p:spTree>
    <p:extLst>
      <p:ext uri="{BB962C8B-B14F-4D97-AF65-F5344CB8AC3E}">
        <p14:creationId xmlns:p14="http://schemas.microsoft.com/office/powerpoint/2010/main" val="298312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Tracing Objects and Local Variables</vt:lpstr>
      <vt:lpstr>Encapsulation</vt:lpstr>
      <vt:lpstr>Self Check 3.1</vt:lpstr>
      <vt:lpstr>Problem Solving: Tracing Objects</vt:lpstr>
      <vt:lpstr>Problem Solving: Tracing Objects</vt:lpstr>
      <vt:lpstr>toString Method</vt:lpstr>
      <vt:lpstr>Create a BankAccount class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Ellis</dc:creator>
  <cp:lastModifiedBy>Arun Agarwal</cp:lastModifiedBy>
  <cp:revision>6</cp:revision>
  <dcterms:created xsi:type="dcterms:W3CDTF">2016-09-19T13:49:13Z</dcterms:created>
  <dcterms:modified xsi:type="dcterms:W3CDTF">2018-10-06T21:32:03Z</dcterms:modified>
</cp:coreProperties>
</file>