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4.1-4.2</a:t>
            </a:r>
          </a:p>
        </p:txBody>
      </p:sp>
    </p:spTree>
    <p:extLst>
      <p:ext uri="{BB962C8B-B14F-4D97-AF65-F5344CB8AC3E}">
        <p14:creationId xmlns:p14="http://schemas.microsoft.com/office/powerpoint/2010/main" val="253403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840" y="609967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4.1 </a:t>
            </a:r>
            <a:r>
              <a:rPr spc="138" dirty="0"/>
              <a:t>Constant</a:t>
            </a:r>
            <a:r>
              <a:rPr spc="-6" dirty="0"/>
              <a:t> </a:t>
            </a:r>
            <a:r>
              <a:rPr spc="100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69423" y="1502229"/>
            <a:ext cx="9679577" cy="5081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189610839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048" y="160234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8" dirty="0"/>
              <a:t>Arithmetic</a:t>
            </a:r>
            <a:r>
              <a:rPr spc="6" dirty="0"/>
              <a:t> </a:t>
            </a:r>
            <a:r>
              <a:rPr spc="125" dirty="0"/>
              <a:t>Operators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712" y="675766"/>
            <a:ext cx="11865257" cy="188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800" spc="13" dirty="0">
                <a:latin typeface="Arial"/>
                <a:cs typeface="Arial"/>
              </a:rPr>
              <a:t>Four basic</a:t>
            </a:r>
            <a:r>
              <a:rPr sz="2800" spc="-56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operators:</a:t>
            </a:r>
            <a:endParaRPr sz="2800" dirty="0">
              <a:latin typeface="Arial"/>
              <a:cs typeface="Arial"/>
            </a:endParaRPr>
          </a:p>
          <a:p>
            <a:pPr marL="351631" marR="4995863">
              <a:lnSpc>
                <a:spcPct val="137900"/>
              </a:lnSpc>
              <a:spcBef>
                <a:spcPts val="438"/>
              </a:spcBef>
            </a:pPr>
            <a:r>
              <a:rPr sz="2000" dirty="0">
                <a:latin typeface="Arial"/>
                <a:cs typeface="Arial"/>
              </a:rPr>
              <a:t>addition: </a:t>
            </a:r>
            <a:r>
              <a:rPr sz="2000" dirty="0">
                <a:latin typeface="Courier" charset="0"/>
                <a:cs typeface="Courier" charset="0"/>
              </a:rPr>
              <a:t>+  </a:t>
            </a:r>
            <a:r>
              <a:rPr sz="2000" dirty="0">
                <a:latin typeface="Arial"/>
                <a:cs typeface="Arial"/>
              </a:rPr>
              <a:t>subtraction: </a:t>
            </a:r>
            <a:r>
              <a:rPr sz="2000" dirty="0">
                <a:latin typeface="Courier" charset="0"/>
                <a:cs typeface="Courier" charset="0"/>
              </a:rPr>
              <a:t>-  </a:t>
            </a:r>
            <a:r>
              <a:rPr sz="2000" dirty="0">
                <a:latin typeface="Arial"/>
                <a:cs typeface="Arial"/>
              </a:rPr>
              <a:t>multiplication:</a:t>
            </a:r>
            <a:r>
              <a:rPr sz="2000" spc="-119" dirty="0">
                <a:latin typeface="Arial"/>
                <a:cs typeface="Arial"/>
              </a:rPr>
              <a:t> </a:t>
            </a:r>
            <a:r>
              <a:rPr sz="2000" dirty="0">
                <a:latin typeface="Courier" charset="0"/>
                <a:cs typeface="Courier" charset="0"/>
              </a:rPr>
              <a:t>*</a:t>
            </a:r>
            <a:r>
              <a:rPr lang="en-US" sz="2000" dirty="0">
                <a:latin typeface="Courier" charset="0"/>
                <a:cs typeface="Courier" charset="0"/>
              </a:rPr>
              <a:t> </a:t>
            </a:r>
            <a:r>
              <a:rPr sz="2000" dirty="0">
                <a:latin typeface="Arial"/>
                <a:cs typeface="Arial"/>
              </a:rPr>
              <a:t>division:</a:t>
            </a:r>
            <a:r>
              <a:rPr sz="2000" dirty="0">
                <a:latin typeface="Courier" charset="0"/>
                <a:cs typeface="Courier" charset="0"/>
              </a:rPr>
              <a:t>/</a:t>
            </a:r>
          </a:p>
          <a:p>
            <a:pPr marL="15875">
              <a:spcBef>
                <a:spcPts val="900"/>
              </a:spcBef>
            </a:pPr>
            <a:r>
              <a:rPr sz="2800" spc="13" dirty="0">
                <a:latin typeface="Arial"/>
                <a:cs typeface="Arial"/>
              </a:rPr>
              <a:t>Expression: combination of variables, </a:t>
            </a:r>
            <a:r>
              <a:rPr sz="2800" spc="6" dirty="0">
                <a:latin typeface="Arial"/>
                <a:cs typeface="Arial"/>
              </a:rPr>
              <a:t>literals, </a:t>
            </a:r>
            <a:r>
              <a:rPr sz="2800" spc="13" dirty="0">
                <a:latin typeface="Arial"/>
                <a:cs typeface="Arial"/>
              </a:rPr>
              <a:t>operators, and/or </a:t>
            </a:r>
            <a:r>
              <a:rPr sz="2800" spc="19" dirty="0">
                <a:latin typeface="Arial"/>
                <a:cs typeface="Arial"/>
              </a:rPr>
              <a:t>method</a:t>
            </a:r>
            <a:r>
              <a:rPr sz="2800" spc="81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calls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712" y="2859960"/>
            <a:ext cx="970785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3200" spc="13" dirty="0">
                <a:latin typeface="Arial"/>
                <a:cs typeface="Arial"/>
              </a:rPr>
              <a:t>Parentheses control the order of the</a:t>
            </a:r>
            <a:r>
              <a:rPr sz="3200" spc="19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computation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712" y="3606573"/>
            <a:ext cx="1093530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3200" spc="13" dirty="0">
                <a:latin typeface="Arial"/>
                <a:cs typeface="Arial"/>
              </a:rPr>
              <a:t>Multiplication </a:t>
            </a:r>
            <a:r>
              <a:rPr sz="3200" spc="19" dirty="0">
                <a:latin typeface="Arial"/>
                <a:cs typeface="Arial"/>
              </a:rPr>
              <a:t>and </a:t>
            </a:r>
            <a:r>
              <a:rPr sz="3200" spc="13" dirty="0">
                <a:latin typeface="Arial"/>
                <a:cs typeface="Arial"/>
              </a:rPr>
              <a:t>division </a:t>
            </a:r>
            <a:r>
              <a:rPr sz="3200" spc="19" dirty="0">
                <a:latin typeface="Arial"/>
                <a:cs typeface="Arial"/>
              </a:rPr>
              <a:t>have a </a:t>
            </a:r>
            <a:r>
              <a:rPr sz="3200" spc="13" dirty="0">
                <a:latin typeface="Arial"/>
                <a:cs typeface="Arial"/>
              </a:rPr>
              <a:t>higher precedence than addition </a:t>
            </a:r>
            <a:r>
              <a:rPr sz="3200" spc="19" dirty="0">
                <a:latin typeface="Arial"/>
                <a:cs typeface="Arial"/>
              </a:rPr>
              <a:t>and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subtraction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712" y="4845628"/>
            <a:ext cx="9527823" cy="116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3200" spc="13" dirty="0">
                <a:latin typeface="Arial"/>
                <a:cs typeface="Arial"/>
              </a:rPr>
              <a:t>Mixing integers </a:t>
            </a:r>
            <a:r>
              <a:rPr sz="3200" spc="19" dirty="0">
                <a:latin typeface="Arial"/>
                <a:cs typeface="Arial"/>
              </a:rPr>
              <a:t>and </a:t>
            </a:r>
            <a:r>
              <a:rPr sz="3200" spc="13" dirty="0">
                <a:latin typeface="Arial"/>
                <a:cs typeface="Arial"/>
              </a:rPr>
              <a:t>floating-point values in </a:t>
            </a:r>
            <a:r>
              <a:rPr sz="3200" spc="19" dirty="0">
                <a:latin typeface="Arial"/>
                <a:cs typeface="Arial"/>
              </a:rPr>
              <a:t>an </a:t>
            </a:r>
            <a:r>
              <a:rPr sz="3200" spc="13" dirty="0">
                <a:latin typeface="Arial"/>
                <a:cs typeface="Arial"/>
              </a:rPr>
              <a:t>arithmetic expression yields </a:t>
            </a:r>
            <a:r>
              <a:rPr sz="3200" spc="19" dirty="0">
                <a:latin typeface="Arial"/>
                <a:cs typeface="Arial"/>
              </a:rPr>
              <a:t>a </a:t>
            </a:r>
            <a:r>
              <a:rPr sz="3200" spc="13" dirty="0">
                <a:latin typeface="Arial"/>
                <a:cs typeface="Arial"/>
              </a:rPr>
              <a:t>floating-  point</a:t>
            </a:r>
            <a:r>
              <a:rPr sz="3200" spc="-88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value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0048" y="6261911"/>
            <a:ext cx="9535336" cy="36388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sz="2000" dirty="0">
                <a:latin typeface="Courier" charset="0"/>
                <a:cs typeface="Courier" charset="0"/>
              </a:rPr>
              <a:t>7 + 4.0 is the floating-point value</a:t>
            </a:r>
            <a:r>
              <a:rPr sz="2000" spc="38" dirty="0">
                <a:latin typeface="Courier" charset="0"/>
                <a:cs typeface="Courier" charset="0"/>
              </a:rPr>
              <a:t> </a:t>
            </a:r>
            <a:r>
              <a:rPr sz="2000" dirty="0">
                <a:latin typeface="Courier" charset="0"/>
                <a:cs typeface="Courier" charset="0"/>
              </a:rPr>
              <a:t>11.0</a:t>
            </a:r>
          </a:p>
        </p:txBody>
      </p:sp>
    </p:spTree>
    <p:extLst>
      <p:ext uri="{BB962C8B-B14F-4D97-AF65-F5344CB8AC3E}">
        <p14:creationId xmlns:p14="http://schemas.microsoft.com/office/powerpoint/2010/main" val="27919493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95" y="223817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6" dirty="0"/>
              <a:t>Integer </a:t>
            </a:r>
            <a:r>
              <a:rPr spc="150" dirty="0"/>
              <a:t>Division </a:t>
            </a:r>
            <a:r>
              <a:rPr spc="142" dirty="0"/>
              <a:t>and</a:t>
            </a:r>
            <a:r>
              <a:rPr spc="-213" dirty="0"/>
              <a:t> </a:t>
            </a:r>
            <a:r>
              <a:rPr spc="113" dirty="0"/>
              <a:t>Remainder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8449" y="948123"/>
            <a:ext cx="11263551" cy="574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527050">
              <a:lnSpc>
                <a:spcPct val="118100"/>
              </a:lnSpc>
            </a:pPr>
            <a:r>
              <a:rPr sz="2800" spc="13" dirty="0">
                <a:latin typeface="Arial"/>
                <a:cs typeface="Arial"/>
              </a:rPr>
              <a:t>Division works as </a:t>
            </a:r>
            <a:r>
              <a:rPr sz="2800" spc="19" dirty="0">
                <a:latin typeface="Arial"/>
                <a:cs typeface="Arial"/>
              </a:rPr>
              <a:t>you </a:t>
            </a:r>
            <a:r>
              <a:rPr sz="2800" spc="13" dirty="0">
                <a:latin typeface="Arial"/>
                <a:cs typeface="Arial"/>
              </a:rPr>
              <a:t>would expect, as long as at least </a:t>
            </a:r>
            <a:r>
              <a:rPr sz="2800" spc="19" dirty="0">
                <a:latin typeface="Arial"/>
                <a:cs typeface="Arial"/>
              </a:rPr>
              <a:t>one </a:t>
            </a:r>
            <a:r>
              <a:rPr sz="2800" spc="13" dirty="0">
                <a:latin typeface="Arial"/>
                <a:cs typeface="Arial"/>
              </a:rPr>
              <a:t>of the </a:t>
            </a:r>
            <a:r>
              <a:rPr sz="2800" spc="19" dirty="0">
                <a:latin typeface="Arial"/>
                <a:cs typeface="Arial"/>
              </a:rPr>
              <a:t>numbers </a:t>
            </a:r>
            <a:r>
              <a:rPr sz="2800" spc="13" dirty="0">
                <a:latin typeface="Arial"/>
                <a:cs typeface="Arial"/>
              </a:rPr>
              <a:t>is </a:t>
            </a:r>
            <a:r>
              <a:rPr sz="2800" spc="19" dirty="0">
                <a:latin typeface="Arial"/>
                <a:cs typeface="Arial"/>
              </a:rPr>
              <a:t>a  </a:t>
            </a:r>
            <a:r>
              <a:rPr sz="2800" spc="13" dirty="0">
                <a:latin typeface="Arial"/>
                <a:cs typeface="Arial"/>
              </a:rPr>
              <a:t>floating-point</a:t>
            </a:r>
            <a:r>
              <a:rPr sz="2800" spc="-56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number.</a:t>
            </a:r>
            <a:endParaRPr sz="2800" dirty="0">
              <a:latin typeface="Arial"/>
              <a:cs typeface="Arial"/>
            </a:endParaRPr>
          </a:p>
          <a:p>
            <a:pPr marL="15875">
              <a:spcBef>
                <a:spcPts val="636"/>
              </a:spcBef>
            </a:pPr>
            <a:r>
              <a:rPr sz="2800" spc="13" dirty="0">
                <a:latin typeface="Arial"/>
                <a:cs typeface="Arial"/>
              </a:rPr>
              <a:t>Example: </a:t>
            </a:r>
            <a:r>
              <a:rPr sz="2800" spc="6" dirty="0">
                <a:latin typeface="Arial"/>
                <a:cs typeface="Arial"/>
              </a:rPr>
              <a:t>all </a:t>
            </a:r>
            <a:r>
              <a:rPr sz="2800" spc="13" dirty="0">
                <a:latin typeface="Arial"/>
                <a:cs typeface="Arial"/>
              </a:rPr>
              <a:t>of the following evaluate 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1.75</a:t>
            </a:r>
            <a:endParaRPr sz="2800" dirty="0">
              <a:latin typeface="Arial"/>
              <a:cs typeface="Arial"/>
            </a:endParaRPr>
          </a:p>
          <a:p>
            <a:pPr marL="351631">
              <a:spcBef>
                <a:spcPts val="1024"/>
              </a:spcBef>
            </a:pPr>
            <a:r>
              <a:rPr sz="2400" dirty="0">
                <a:latin typeface="Arial"/>
                <a:cs typeface="Arial"/>
              </a:rPr>
              <a:t>7.0 /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4.0</a:t>
            </a:r>
          </a:p>
          <a:p>
            <a:pPr marL="351631">
              <a:spcBef>
                <a:spcPts val="463"/>
              </a:spcBef>
            </a:pPr>
            <a:r>
              <a:rPr sz="2400" spc="6" dirty="0">
                <a:latin typeface="Arial"/>
                <a:cs typeface="Arial"/>
              </a:rPr>
              <a:t>7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4.0</a:t>
            </a:r>
          </a:p>
          <a:p>
            <a:pPr marL="351631">
              <a:spcBef>
                <a:spcPts val="463"/>
              </a:spcBef>
            </a:pPr>
            <a:r>
              <a:rPr sz="2400" dirty="0">
                <a:latin typeface="Arial"/>
                <a:cs typeface="Arial"/>
              </a:rPr>
              <a:t>7.0 /</a:t>
            </a:r>
            <a:r>
              <a:rPr sz="2400" spc="-106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1055"/>
              </a:spcBef>
            </a:pPr>
            <a:r>
              <a:rPr sz="2800" spc="6" dirty="0">
                <a:latin typeface="Arial"/>
                <a:cs typeface="Arial"/>
              </a:rPr>
              <a:t>If </a:t>
            </a:r>
            <a:r>
              <a:rPr sz="2800" spc="13" dirty="0">
                <a:latin typeface="Arial"/>
                <a:cs typeface="Arial"/>
              </a:rPr>
              <a:t>both </a:t>
            </a:r>
            <a:r>
              <a:rPr sz="2800" spc="19" dirty="0">
                <a:latin typeface="Arial"/>
                <a:cs typeface="Arial"/>
              </a:rPr>
              <a:t>numbers </a:t>
            </a:r>
            <a:r>
              <a:rPr sz="2800" spc="13" dirty="0">
                <a:latin typeface="Arial"/>
                <a:cs typeface="Arial"/>
              </a:rPr>
              <a:t>are integers, the result is </a:t>
            </a:r>
            <a:r>
              <a:rPr sz="2800" spc="19" dirty="0">
                <a:latin typeface="Arial"/>
                <a:cs typeface="Arial"/>
              </a:rPr>
              <a:t>an </a:t>
            </a:r>
            <a:r>
              <a:rPr sz="2800" spc="13" dirty="0">
                <a:latin typeface="Arial"/>
                <a:cs typeface="Arial"/>
              </a:rPr>
              <a:t>integer. </a:t>
            </a:r>
            <a:r>
              <a:rPr sz="2800" spc="19" dirty="0">
                <a:latin typeface="Arial"/>
                <a:cs typeface="Arial"/>
              </a:rPr>
              <a:t>The </a:t>
            </a:r>
            <a:r>
              <a:rPr sz="2800" spc="13" dirty="0">
                <a:latin typeface="Arial"/>
                <a:cs typeface="Arial"/>
              </a:rPr>
              <a:t>remainder is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13" dirty="0">
                <a:latin typeface="Arial"/>
                <a:cs typeface="Arial"/>
              </a:rPr>
              <a:t>discarded</a:t>
            </a:r>
            <a:endParaRPr sz="28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sz="2000" dirty="0">
                <a:latin typeface="Arial"/>
                <a:cs typeface="Arial"/>
              </a:rPr>
              <a:t>7 / 4 evaluates 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  <a:p>
            <a:pPr marL="15875">
              <a:spcBef>
                <a:spcPts val="963"/>
              </a:spcBef>
            </a:pPr>
            <a:r>
              <a:rPr sz="2800" spc="19" dirty="0">
                <a:latin typeface="Arial"/>
                <a:cs typeface="Arial"/>
              </a:rPr>
              <a:t>Use </a:t>
            </a:r>
            <a:r>
              <a:rPr sz="2800" spc="19" dirty="0">
                <a:latin typeface="Courier" charset="0"/>
                <a:cs typeface="Courier" charset="0"/>
              </a:rPr>
              <a:t>%</a:t>
            </a:r>
            <a:r>
              <a:rPr sz="2800" spc="-381" dirty="0">
                <a:latin typeface="Courier" charset="0"/>
                <a:cs typeface="Courier" charset="0"/>
              </a:rPr>
              <a:t> </a:t>
            </a:r>
            <a:r>
              <a:rPr sz="2800" spc="13" dirty="0">
                <a:latin typeface="Arial"/>
                <a:cs typeface="Arial"/>
              </a:rPr>
              <a:t>operator to get the remainder with (pronounced "modulus", "modulo", or "mod")</a:t>
            </a:r>
            <a:endParaRPr sz="2800" dirty="0">
              <a:latin typeface="Arial"/>
              <a:cs typeface="Arial"/>
            </a:endParaRPr>
          </a:p>
          <a:p>
            <a:pPr marL="351631">
              <a:spcBef>
                <a:spcPts val="950"/>
              </a:spcBef>
            </a:pPr>
            <a:r>
              <a:rPr sz="2000" dirty="0">
                <a:latin typeface="Arial"/>
                <a:cs typeface="Arial"/>
              </a:rPr>
              <a:t>7 % 4 is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14407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778" y="265341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6" dirty="0"/>
              <a:t>Integer </a:t>
            </a:r>
            <a:r>
              <a:rPr spc="150" dirty="0"/>
              <a:t>Division </a:t>
            </a:r>
            <a:r>
              <a:rPr spc="142" dirty="0"/>
              <a:t>and</a:t>
            </a:r>
            <a:r>
              <a:rPr spc="-213" dirty="0"/>
              <a:t> </a:t>
            </a:r>
            <a:r>
              <a:rPr spc="113" dirty="0"/>
              <a:t>Remainder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1636" y="2065602"/>
            <a:ext cx="8427302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To </a:t>
            </a:r>
            <a:r>
              <a:rPr sz="2400" spc="13" dirty="0">
                <a:latin typeface="Arial"/>
                <a:cs typeface="Arial"/>
              </a:rPr>
              <a:t>determine the value in dollars </a:t>
            </a:r>
            <a:r>
              <a:rPr sz="2400" spc="19" dirty="0">
                <a:latin typeface="Arial"/>
                <a:cs typeface="Arial"/>
              </a:rPr>
              <a:t>and </a:t>
            </a:r>
            <a:r>
              <a:rPr sz="2400" spc="13" dirty="0">
                <a:latin typeface="Arial"/>
                <a:cs typeface="Arial"/>
              </a:rPr>
              <a:t>cents of </a:t>
            </a:r>
            <a:r>
              <a:rPr sz="2400" spc="19" dirty="0">
                <a:latin typeface="Arial"/>
                <a:cs typeface="Arial"/>
              </a:rPr>
              <a:t>1729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pennies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dirty="0">
                <a:latin typeface="Arial"/>
                <a:cs typeface="Arial"/>
              </a:rPr>
              <a:t>Obtain the dollars through an integer division by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4186" y="2959163"/>
            <a:ext cx="8354752" cy="354264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6038" rIns="0" bIns="0" rtlCol="0">
            <a:spAutoFit/>
          </a:bodyPr>
          <a:lstStyle/>
          <a:p>
            <a:pPr marL="49213">
              <a:spcBef>
                <a:spcPts val="363"/>
              </a:spcBef>
            </a:pPr>
            <a:r>
              <a:rPr sz="2000" spc="25" dirty="0">
                <a:latin typeface="Courier" charset="0"/>
                <a:cs typeface="Courier" charset="0"/>
              </a:rPr>
              <a:t>int dollars = pennies / 100; // Sets dollars to</a:t>
            </a:r>
            <a:r>
              <a:rPr sz="2000" spc="-31" dirty="0">
                <a:latin typeface="Courier" charset="0"/>
                <a:cs typeface="Courier" charset="0"/>
              </a:rPr>
              <a:t> </a:t>
            </a:r>
            <a:r>
              <a:rPr sz="2000" spc="25" dirty="0">
                <a:latin typeface="Courier" charset="0"/>
                <a:cs typeface="Courier" charset="0"/>
              </a:rPr>
              <a:t>17</a:t>
            </a:r>
            <a:endParaRPr sz="2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993" y="3651461"/>
            <a:ext cx="62975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dirty="0">
                <a:latin typeface="Arial"/>
                <a:cs typeface="Arial"/>
              </a:rPr>
              <a:t>To obtain the remainder, use the %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11204" y="4210164"/>
            <a:ext cx="8807734" cy="41581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6038" rIns="0" bIns="0" rtlCol="0">
            <a:spAutoFit/>
          </a:bodyPr>
          <a:lstStyle/>
          <a:p>
            <a:pPr marL="49213">
              <a:spcBef>
                <a:spcPts val="363"/>
              </a:spcBef>
            </a:pPr>
            <a:r>
              <a:rPr sz="2400" spc="25" dirty="0">
                <a:latin typeface="Courier" charset="0"/>
                <a:cs typeface="Courier" charset="0"/>
              </a:rPr>
              <a:t>int cents = pennies % 100; // Sets cents to</a:t>
            </a:r>
            <a:r>
              <a:rPr sz="2400" spc="-38" dirty="0">
                <a:latin typeface="Courier" charset="0"/>
                <a:cs typeface="Courier" charset="0"/>
              </a:rPr>
              <a:t> </a:t>
            </a:r>
            <a:r>
              <a:rPr sz="2400" spc="25" dirty="0">
                <a:latin typeface="Courier" charset="0"/>
                <a:cs typeface="Courier" charset="0"/>
              </a:rPr>
              <a:t>29</a:t>
            </a:r>
            <a:endParaRPr sz="24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349" y="903512"/>
            <a:ext cx="1602644" cy="199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2111204" y="5055829"/>
            <a:ext cx="8807734" cy="871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13" dirty="0">
                <a:latin typeface="Arial"/>
                <a:cs typeface="Arial"/>
              </a:rPr>
              <a:t>Integer division </a:t>
            </a:r>
            <a:r>
              <a:rPr sz="2400" spc="19" dirty="0">
                <a:latin typeface="Arial"/>
                <a:cs typeface="Arial"/>
              </a:rPr>
              <a:t>and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%</a:t>
            </a:r>
            <a:r>
              <a:rPr sz="2400" spc="-475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operator yield the dollar </a:t>
            </a:r>
            <a:r>
              <a:rPr sz="2400" spc="19" dirty="0">
                <a:latin typeface="Arial"/>
                <a:cs typeface="Arial"/>
              </a:rPr>
              <a:t>and </a:t>
            </a:r>
            <a:r>
              <a:rPr sz="2400" spc="13" dirty="0">
                <a:latin typeface="Arial"/>
                <a:cs typeface="Arial"/>
              </a:rPr>
              <a:t>cent values of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piggybank </a:t>
            </a:r>
            <a:r>
              <a:rPr sz="2400" spc="6" dirty="0">
                <a:latin typeface="Arial"/>
                <a:cs typeface="Arial"/>
              </a:rPr>
              <a:t>full  </a:t>
            </a:r>
            <a:r>
              <a:rPr sz="2400" spc="13" dirty="0">
                <a:latin typeface="Arial"/>
                <a:cs typeface="Arial"/>
              </a:rPr>
              <a:t>of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pennies.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37143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469" y="492400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6" dirty="0"/>
              <a:t>Integer </a:t>
            </a:r>
            <a:r>
              <a:rPr spc="150" dirty="0"/>
              <a:t>Division </a:t>
            </a:r>
            <a:r>
              <a:rPr spc="142" dirty="0"/>
              <a:t>and</a:t>
            </a:r>
            <a:r>
              <a:rPr spc="-213" dirty="0"/>
              <a:t> </a:t>
            </a:r>
            <a:r>
              <a:rPr spc="113" dirty="0"/>
              <a:t>Remainder</a:t>
            </a:r>
          </a:p>
        </p:txBody>
      </p:sp>
      <p:sp>
        <p:nvSpPr>
          <p:cNvPr id="3" name="object 3"/>
          <p:cNvSpPr/>
          <p:nvPr/>
        </p:nvSpPr>
        <p:spPr>
          <a:xfrm>
            <a:off x="1040225" y="1187201"/>
            <a:ext cx="9710505" cy="525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226552195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15" y="463759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25" dirty="0"/>
              <a:t>Powers </a:t>
            </a:r>
            <a:r>
              <a:rPr spc="142" dirty="0"/>
              <a:t>and</a:t>
            </a:r>
            <a:r>
              <a:rPr spc="-138" dirty="0"/>
              <a:t> </a:t>
            </a:r>
            <a:r>
              <a:rPr spc="156" dirty="0"/>
              <a:t>Roots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513" y="1134170"/>
            <a:ext cx="11888641" cy="24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41000"/>
              </a:lnSpc>
            </a:pPr>
            <a:r>
              <a:rPr sz="2400" spc="19" dirty="0">
                <a:latin typeface="Courier" charset="0"/>
                <a:cs typeface="Courier" charset="0"/>
              </a:rPr>
              <a:t>Math </a:t>
            </a:r>
            <a:r>
              <a:rPr sz="2400" spc="13" dirty="0">
                <a:latin typeface="Arial"/>
                <a:cs typeface="Arial"/>
              </a:rPr>
              <a:t>class contains </a:t>
            </a:r>
            <a:r>
              <a:rPr sz="2400" spc="19" dirty="0">
                <a:latin typeface="Arial"/>
                <a:cs typeface="Arial"/>
              </a:rPr>
              <a:t>methods </a:t>
            </a:r>
            <a:r>
              <a:rPr sz="2400" spc="19" dirty="0">
                <a:latin typeface="Courier" charset="0"/>
                <a:cs typeface="Courier" charset="0"/>
              </a:rPr>
              <a:t>sqrt </a:t>
            </a:r>
            <a:r>
              <a:rPr sz="2400" spc="19" dirty="0">
                <a:latin typeface="Arial"/>
                <a:cs typeface="Arial"/>
              </a:rPr>
              <a:t>and </a:t>
            </a:r>
            <a:r>
              <a:rPr sz="2400" spc="19" dirty="0">
                <a:latin typeface="Courier" charset="0"/>
                <a:cs typeface="Courier" charset="0"/>
              </a:rPr>
              <a:t>pow </a:t>
            </a:r>
            <a:r>
              <a:rPr sz="2400" spc="13" dirty="0">
                <a:latin typeface="Arial"/>
                <a:cs typeface="Arial"/>
              </a:rPr>
              <a:t>to </a:t>
            </a:r>
            <a:r>
              <a:rPr sz="2400" spc="19" dirty="0">
                <a:latin typeface="Arial"/>
                <a:cs typeface="Arial"/>
              </a:rPr>
              <a:t>compute </a:t>
            </a:r>
            <a:r>
              <a:rPr sz="2400" spc="13" dirty="0">
                <a:latin typeface="Arial"/>
                <a:cs typeface="Arial"/>
              </a:rPr>
              <a:t>square roots </a:t>
            </a:r>
            <a:r>
              <a:rPr sz="2400" spc="19" dirty="0">
                <a:latin typeface="Arial"/>
                <a:cs typeface="Arial"/>
              </a:rPr>
              <a:t>and powers  To </a:t>
            </a:r>
            <a:r>
              <a:rPr sz="2400" spc="13" dirty="0">
                <a:latin typeface="Arial"/>
                <a:cs typeface="Arial"/>
              </a:rPr>
              <a:t>take the square root of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number,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9" dirty="0">
                <a:latin typeface="Courier" charset="0"/>
                <a:cs typeface="Courier" charset="0"/>
              </a:rPr>
              <a:t>Math.sqrt</a:t>
            </a:r>
            <a:r>
              <a:rPr sz="2400" spc="19" dirty="0">
                <a:latin typeface="Arial"/>
                <a:cs typeface="Arial"/>
              </a:rPr>
              <a:t>; </a:t>
            </a:r>
            <a:r>
              <a:rPr sz="2400" spc="13" dirty="0">
                <a:latin typeface="Arial"/>
                <a:cs typeface="Arial"/>
              </a:rPr>
              <a:t>for example,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Math.sqrt(x)</a:t>
            </a:r>
            <a:endParaRPr sz="2400" dirty="0">
              <a:latin typeface="Courier" charset="0"/>
              <a:cs typeface="Courier" charset="0"/>
            </a:endParaRPr>
          </a:p>
          <a:p>
            <a:pPr marL="15875">
              <a:spcBef>
                <a:spcPts val="1163"/>
              </a:spcBef>
            </a:pPr>
            <a:r>
              <a:rPr sz="2400" spc="19" dirty="0">
                <a:latin typeface="Arial"/>
                <a:cs typeface="Arial"/>
              </a:rPr>
              <a:t>To compute </a:t>
            </a:r>
            <a:r>
              <a:rPr sz="2400" i="1" spc="6" dirty="0">
                <a:latin typeface="Arial"/>
                <a:cs typeface="Arial"/>
              </a:rPr>
              <a:t>x</a:t>
            </a:r>
            <a:r>
              <a:rPr sz="2800" i="1" spc="9" baseline="23391" dirty="0">
                <a:latin typeface="Arial"/>
                <a:cs typeface="Arial"/>
              </a:rPr>
              <a:t>n</a:t>
            </a:r>
            <a:r>
              <a:rPr sz="2400" spc="6" dirty="0">
                <a:latin typeface="Arial"/>
                <a:cs typeface="Arial"/>
              </a:rPr>
              <a:t>, </a:t>
            </a:r>
            <a:r>
              <a:rPr sz="2400" spc="19" dirty="0">
                <a:latin typeface="Arial"/>
                <a:cs typeface="Arial"/>
              </a:rPr>
              <a:t>you </a:t>
            </a:r>
            <a:r>
              <a:rPr sz="2400" spc="13" dirty="0">
                <a:latin typeface="Arial"/>
                <a:cs typeface="Arial"/>
              </a:rPr>
              <a:t>write </a:t>
            </a:r>
            <a:r>
              <a:rPr sz="2400" spc="19" dirty="0">
                <a:latin typeface="Courier" charset="0"/>
                <a:cs typeface="Courier" charset="0"/>
              </a:rPr>
              <a:t>Math.pow(x,</a:t>
            </a:r>
            <a:r>
              <a:rPr sz="2400" spc="-94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n)</a:t>
            </a:r>
            <a:endParaRPr sz="2400" dirty="0">
              <a:latin typeface="Courier" charset="0"/>
              <a:cs typeface="Courier" charset="0"/>
            </a:endParaRPr>
          </a:p>
          <a:p>
            <a:pPr marL="351631">
              <a:spcBef>
                <a:spcPts val="1211"/>
              </a:spcBef>
            </a:pPr>
            <a:r>
              <a:rPr dirty="0">
                <a:latin typeface="Arial"/>
                <a:cs typeface="Arial"/>
              </a:rPr>
              <a:t>To compute </a:t>
            </a:r>
            <a:r>
              <a:rPr i="1" spc="-6" dirty="0">
                <a:latin typeface="Arial"/>
                <a:cs typeface="Arial"/>
              </a:rPr>
              <a:t>x</a:t>
            </a:r>
            <a:r>
              <a:rPr sz="2400" i="1" spc="-9" baseline="22222" dirty="0">
                <a:latin typeface="Arial"/>
                <a:cs typeface="Arial"/>
              </a:rPr>
              <a:t>2 </a:t>
            </a:r>
            <a:r>
              <a:rPr dirty="0">
                <a:latin typeface="Arial"/>
                <a:cs typeface="Arial"/>
              </a:rPr>
              <a:t>it is significantly more efficient simply to compute </a:t>
            </a:r>
            <a:r>
              <a:rPr dirty="0">
                <a:latin typeface="Courier" charset="0"/>
                <a:cs typeface="Courier" charset="0"/>
              </a:rPr>
              <a:t>x *</a:t>
            </a:r>
            <a:r>
              <a:rPr spc="-75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x</a:t>
            </a:r>
          </a:p>
          <a:p>
            <a:pPr marL="15875">
              <a:spcBef>
                <a:spcPts val="900"/>
              </a:spcBef>
            </a:pPr>
            <a:r>
              <a:rPr sz="2400" spc="13" dirty="0">
                <a:latin typeface="Arial"/>
                <a:cs typeface="Arial"/>
              </a:rPr>
              <a:t>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Java,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904" y="3597712"/>
            <a:ext cx="2400724" cy="1192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2400198" y="5081056"/>
            <a:ext cx="5620396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can be </a:t>
            </a:r>
            <a:r>
              <a:rPr sz="2400" spc="13" dirty="0">
                <a:latin typeface="Arial"/>
                <a:cs typeface="Arial"/>
              </a:rPr>
              <a:t>represented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as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5875"/>
            <a:r>
              <a:rPr sz="2400" spc="19" dirty="0">
                <a:latin typeface="Courier" charset="0"/>
                <a:cs typeface="Courier" charset="0"/>
              </a:rPr>
              <a:t>b * Math.pow(1 + r / 100,</a:t>
            </a:r>
            <a:r>
              <a:rPr sz="2400" spc="-63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n)</a:t>
            </a:r>
            <a:endParaRPr sz="24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457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891" y="296458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3" dirty="0"/>
              <a:t>Mathematical</a:t>
            </a:r>
            <a:r>
              <a:rPr spc="-75" dirty="0"/>
              <a:t> </a:t>
            </a:r>
            <a:r>
              <a:rPr spc="163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24740" y="869447"/>
            <a:ext cx="7798529" cy="5792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300831830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589" y="199803"/>
            <a:ext cx="9662160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31" dirty="0"/>
              <a:t>Converting </a:t>
            </a:r>
            <a:r>
              <a:rPr spc="88" dirty="0"/>
              <a:t>Floating-Point </a:t>
            </a:r>
            <a:r>
              <a:rPr spc="163" dirty="0"/>
              <a:t>Numbers </a:t>
            </a:r>
            <a:r>
              <a:rPr spc="88" dirty="0"/>
              <a:t>to </a:t>
            </a:r>
            <a:r>
              <a:rPr spc="125" dirty="0"/>
              <a:t>Integers</a:t>
            </a:r>
            <a:r>
              <a:rPr spc="-188" dirty="0"/>
              <a:t> </a:t>
            </a:r>
            <a:r>
              <a:rPr spc="-125" dirty="0"/>
              <a:t>- </a:t>
            </a:r>
            <a:r>
              <a:rPr spc="156" dirty="0"/>
              <a:t>Cast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1741" y="1148551"/>
            <a:ext cx="8624852" cy="198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19" dirty="0">
                <a:latin typeface="Arial"/>
                <a:cs typeface="Arial"/>
              </a:rPr>
              <a:t>The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compiler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disallows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the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assignment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of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double</a:t>
            </a:r>
            <a:r>
              <a:rPr sz="2400" spc="-463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to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an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int</a:t>
            </a:r>
            <a:r>
              <a:rPr sz="2400" spc="-463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because</a:t>
            </a:r>
            <a:r>
              <a:rPr sz="2400" spc="6" dirty="0">
                <a:latin typeface="Arial"/>
                <a:cs typeface="Arial"/>
              </a:rPr>
              <a:t> it </a:t>
            </a:r>
            <a:r>
              <a:rPr sz="2400" spc="13" dirty="0">
                <a:latin typeface="Arial"/>
                <a:cs typeface="Arial"/>
              </a:rPr>
              <a:t>is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potentially  dangerous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dirty="0">
                <a:latin typeface="Arial"/>
                <a:cs typeface="Arial"/>
              </a:rPr>
              <a:t>The fractional part is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lost</a:t>
            </a:r>
          </a:p>
          <a:p>
            <a:pPr marL="351631" marR="4756150">
              <a:lnSpc>
                <a:spcPct val="131400"/>
              </a:lnSpc>
            </a:pPr>
            <a:r>
              <a:rPr dirty="0">
                <a:latin typeface="Arial"/>
                <a:cs typeface="Arial"/>
              </a:rPr>
              <a:t>The magnitude may be too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large  </a:t>
            </a:r>
            <a:r>
              <a:rPr lang="en-US" dirty="0">
                <a:latin typeface="Arial"/>
                <a:cs typeface="Arial"/>
              </a:rPr>
              <a:t>		</a:t>
            </a:r>
            <a:r>
              <a:rPr dirty="0">
                <a:latin typeface="Arial"/>
                <a:cs typeface="Arial"/>
              </a:rPr>
              <a:t>This is an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error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188" y="3130200"/>
            <a:ext cx="8671561" cy="60048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6038" rIns="0" bIns="0" rtlCol="0">
            <a:spAutoFit/>
          </a:bodyPr>
          <a:lstStyle/>
          <a:p>
            <a:pPr marL="49213">
              <a:spcBef>
                <a:spcPts val="363"/>
              </a:spcBef>
            </a:pPr>
            <a:r>
              <a:rPr spc="25" dirty="0">
                <a:latin typeface="Courier" charset="0"/>
                <a:cs typeface="Courier" charset="0"/>
              </a:rPr>
              <a:t>double balance = total +</a:t>
            </a:r>
            <a:r>
              <a:rPr spc="-56" dirty="0">
                <a:latin typeface="Courier" charset="0"/>
                <a:cs typeface="Courier" charset="0"/>
              </a:rPr>
              <a:t> </a:t>
            </a:r>
            <a:r>
              <a:rPr spc="25" dirty="0">
                <a:latin typeface="Courier" charset="0"/>
                <a:cs typeface="Courier" charset="0"/>
              </a:rPr>
              <a:t>tax;</a:t>
            </a:r>
            <a:endParaRPr dirty="0">
              <a:latin typeface="Courier" charset="0"/>
              <a:cs typeface="Courier" charset="0"/>
            </a:endParaRPr>
          </a:p>
          <a:p>
            <a:pPr marL="49213">
              <a:spcBef>
                <a:spcPts val="19"/>
              </a:spcBef>
            </a:pPr>
            <a:r>
              <a:rPr spc="25" dirty="0">
                <a:latin typeface="Courier" charset="0"/>
                <a:cs typeface="Courier" charset="0"/>
              </a:rPr>
              <a:t>int dollars = balance; // Error: Cannot assign double to</a:t>
            </a:r>
            <a:r>
              <a:rPr spc="-13" dirty="0">
                <a:latin typeface="Courier" charset="0"/>
                <a:cs typeface="Courier" charset="0"/>
              </a:rPr>
              <a:t> </a:t>
            </a:r>
            <a:r>
              <a:rPr spc="25" dirty="0">
                <a:latin typeface="Courier" charset="0"/>
                <a:cs typeface="Courier" charset="0"/>
              </a:rPr>
              <a:t>int</a:t>
            </a:r>
            <a:endParaRPr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480" y="3938117"/>
            <a:ext cx="984721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cast operator (</a:t>
            </a:r>
            <a:r>
              <a:rPr sz="2400" spc="13" dirty="0">
                <a:latin typeface="Courier" charset="0"/>
                <a:cs typeface="Courier" charset="0"/>
              </a:rPr>
              <a:t>int</a:t>
            </a:r>
            <a:r>
              <a:rPr sz="2400" spc="13" dirty="0">
                <a:latin typeface="Arial"/>
                <a:cs typeface="Arial"/>
              </a:rPr>
              <a:t>) to convert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convert floating-point value to </a:t>
            </a:r>
            <a:r>
              <a:rPr sz="2400" spc="19" dirty="0">
                <a:latin typeface="Arial"/>
                <a:cs typeface="Arial"/>
              </a:rPr>
              <a:t>an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integer.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5480" y="4673861"/>
            <a:ext cx="9662160" cy="61010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 marR="5022056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double balance = total + tax;  int dollars = </a:t>
            </a:r>
            <a:r>
              <a:rPr b="1" spc="175" dirty="0">
                <a:solidFill>
                  <a:srgbClr val="FF0000"/>
                </a:solidFill>
                <a:latin typeface="Comic Sans MS"/>
                <a:cs typeface="Comic Sans MS"/>
              </a:rPr>
              <a:t>(int)</a:t>
            </a:r>
            <a:r>
              <a:rPr b="1" spc="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>
                <a:latin typeface="Courier" charset="0"/>
                <a:cs typeface="Courier" charset="0"/>
              </a:rPr>
              <a:t>balance;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6162" y="5625163"/>
            <a:ext cx="9160431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Cast discards fractional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part</a:t>
            </a:r>
            <a:r>
              <a:rPr lang="en-US" sz="2400" spc="13" dirty="0">
                <a:latin typeface="Arial"/>
                <a:cs typeface="Arial"/>
              </a:rPr>
              <a:t> (truncation)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06"/>
              </a:spcBef>
            </a:pPr>
            <a:r>
              <a:rPr sz="2400" spc="19" dirty="0">
                <a:latin typeface="Arial"/>
                <a:cs typeface="Arial"/>
              </a:rPr>
              <a:t>You use a </a:t>
            </a:r>
            <a:r>
              <a:rPr sz="2400" spc="13" dirty="0">
                <a:latin typeface="Arial"/>
                <a:cs typeface="Arial"/>
              </a:rPr>
              <a:t>cast (</a:t>
            </a:r>
            <a:r>
              <a:rPr sz="2400" i="1" spc="13" dirty="0">
                <a:latin typeface="Arial"/>
                <a:cs typeface="Arial"/>
              </a:rPr>
              <a:t>typeName</a:t>
            </a:r>
            <a:r>
              <a:rPr sz="2400" spc="13" dirty="0">
                <a:latin typeface="Arial"/>
                <a:cs typeface="Arial"/>
              </a:rPr>
              <a:t>) to convert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value to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different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type.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03654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7104" y="993574"/>
            <a:ext cx="7070725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5977" y="0"/>
                </a:lnTo>
              </a:path>
            </a:pathLst>
          </a:custGeom>
          <a:ln w="53421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1229" y="332534"/>
            <a:ext cx="7703480" cy="5899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299"/>
              </a:lnSpc>
            </a:pPr>
            <a:r>
              <a:rPr spc="131" dirty="0"/>
              <a:t>Converting </a:t>
            </a:r>
            <a:r>
              <a:rPr spc="88" dirty="0"/>
              <a:t>Floating-Point </a:t>
            </a:r>
            <a:r>
              <a:rPr spc="163" dirty="0"/>
              <a:t>Numbers </a:t>
            </a:r>
            <a:r>
              <a:rPr spc="88" dirty="0"/>
              <a:t>to </a:t>
            </a:r>
            <a:r>
              <a:rPr spc="125" dirty="0"/>
              <a:t>Integers</a:t>
            </a:r>
            <a:r>
              <a:rPr spc="-356" dirty="0"/>
              <a:t> </a:t>
            </a:r>
            <a:r>
              <a:rPr spc="-125" dirty="0"/>
              <a:t>-  </a:t>
            </a:r>
            <a:r>
              <a:rPr spc="163" dirty="0"/>
              <a:t>Rounding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6909" y="2566997"/>
            <a:ext cx="93363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Courier" charset="0"/>
                <a:cs typeface="Courier" charset="0"/>
              </a:rPr>
              <a:t>Math.round</a:t>
            </a:r>
            <a:r>
              <a:rPr sz="2400" spc="-511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converts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floating-point </a:t>
            </a:r>
            <a:r>
              <a:rPr sz="2400" spc="19" dirty="0">
                <a:latin typeface="Arial"/>
                <a:cs typeface="Arial"/>
              </a:rPr>
              <a:t>number </a:t>
            </a:r>
            <a:r>
              <a:rPr sz="2400" spc="13" dirty="0">
                <a:latin typeface="Arial"/>
                <a:cs typeface="Arial"/>
              </a:rPr>
              <a:t>to nearest integer: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6337" y="3432394"/>
            <a:ext cx="7053263" cy="36388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sz="2000" dirty="0">
                <a:latin typeface="Courier" charset="0"/>
                <a:cs typeface="Courier" charset="0"/>
              </a:rPr>
              <a:t>long rounded =</a:t>
            </a:r>
            <a:r>
              <a:rPr sz="2000" spc="31" dirty="0">
                <a:latin typeface="Courier" charset="0"/>
                <a:cs typeface="Courier" charset="0"/>
              </a:rPr>
              <a:t> </a:t>
            </a:r>
            <a:r>
              <a:rPr sz="2000" dirty="0">
                <a:latin typeface="Courier" charset="0"/>
                <a:cs typeface="Courier" charset="0"/>
              </a:rPr>
              <a:t>Math.round(balance);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9054" y="4396221"/>
            <a:ext cx="67827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3" dirty="0">
                <a:latin typeface="Arial"/>
                <a:cs typeface="Arial"/>
              </a:rPr>
              <a:t>balance is 13.75, then </a:t>
            </a:r>
            <a:r>
              <a:rPr sz="2400" spc="19" dirty="0">
                <a:latin typeface="Courier" charset="0"/>
                <a:cs typeface="Courier" charset="0"/>
              </a:rPr>
              <a:t>rounded</a:t>
            </a:r>
            <a:r>
              <a:rPr sz="2400" spc="-511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is set to 14.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76011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091" y="544652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4.2</a:t>
            </a:r>
            <a:r>
              <a:rPr spc="-106" dirty="0">
                <a:solidFill>
                  <a:srgbClr val="125859"/>
                </a:solidFill>
              </a:rPr>
              <a:t> </a:t>
            </a:r>
            <a:r>
              <a:rPr spc="156" dirty="0"/>
              <a:t>Cast</a:t>
            </a:r>
          </a:p>
        </p:txBody>
      </p:sp>
      <p:sp>
        <p:nvSpPr>
          <p:cNvPr id="3" name="object 3"/>
          <p:cNvSpPr/>
          <p:nvPr/>
        </p:nvSpPr>
        <p:spPr>
          <a:xfrm>
            <a:off x="1605524" y="1553391"/>
            <a:ext cx="8988453" cy="416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809833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125" y="1306058"/>
            <a:ext cx="629412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z="3600" spc="142" dirty="0"/>
              <a:t>Number</a:t>
            </a:r>
            <a:r>
              <a:rPr sz="3600" spc="-69" dirty="0"/>
              <a:t> </a:t>
            </a:r>
            <a:r>
              <a:rPr sz="3600" spc="150" dirty="0"/>
              <a:t>Types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8434" y="2589417"/>
            <a:ext cx="6818811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3200" spc="13" dirty="0">
                <a:latin typeface="Arial"/>
                <a:cs typeface="Arial"/>
              </a:rPr>
              <a:t>Every value in Java is</a:t>
            </a:r>
            <a:r>
              <a:rPr sz="3200" spc="-63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either:</a:t>
            </a:r>
            <a:endParaRPr sz="32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sz="2400" dirty="0">
                <a:latin typeface="Arial"/>
                <a:cs typeface="Arial"/>
              </a:rPr>
              <a:t>a reference to 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</a:t>
            </a:r>
          </a:p>
          <a:p>
            <a:pPr marL="351631"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one of the eight primitive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endParaRPr lang="en-US" sz="2400" dirty="0">
              <a:latin typeface="Arial"/>
              <a:cs typeface="Arial"/>
            </a:endParaRPr>
          </a:p>
          <a:p>
            <a:pPr marL="351631">
              <a:spcBef>
                <a:spcPts val="425"/>
              </a:spcBef>
            </a:pPr>
            <a:r>
              <a:rPr sz="3200" spc="13" dirty="0">
                <a:latin typeface="Arial"/>
                <a:cs typeface="Arial"/>
              </a:rPr>
              <a:t>Java </a:t>
            </a:r>
            <a:r>
              <a:rPr sz="3200" spc="19" dirty="0">
                <a:latin typeface="Arial"/>
                <a:cs typeface="Arial"/>
              </a:rPr>
              <a:t>has </a:t>
            </a:r>
            <a:r>
              <a:rPr sz="3200" spc="13" dirty="0">
                <a:latin typeface="Arial"/>
                <a:cs typeface="Arial"/>
              </a:rPr>
              <a:t>eight primitive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types:</a:t>
            </a:r>
            <a:endParaRPr sz="32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lang="en-US" sz="2400" dirty="0">
                <a:latin typeface="Arial"/>
                <a:cs typeface="Arial"/>
              </a:rPr>
              <a:t>		</a:t>
            </a:r>
            <a:r>
              <a:rPr sz="2400" dirty="0">
                <a:latin typeface="Arial"/>
                <a:cs typeface="Arial"/>
              </a:rPr>
              <a:t>four integer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endParaRPr lang="en-US"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lang="en-US" sz="2400" dirty="0">
                <a:latin typeface="Arial"/>
                <a:cs typeface="Arial"/>
              </a:rPr>
              <a:t>		</a:t>
            </a:r>
            <a:endParaRPr sz="2400" dirty="0">
              <a:latin typeface="Arial"/>
              <a:cs typeface="Arial"/>
            </a:endParaRPr>
          </a:p>
          <a:p>
            <a:pPr marL="351631" marR="711200">
              <a:lnSpc>
                <a:spcPts val="1838"/>
              </a:lnSpc>
              <a:spcBef>
                <a:spcPts val="75"/>
              </a:spcBef>
            </a:pPr>
            <a:r>
              <a:rPr lang="en-US" sz="2400" dirty="0">
                <a:latin typeface="Arial"/>
                <a:cs typeface="Arial"/>
              </a:rPr>
              <a:t>		</a:t>
            </a:r>
            <a:r>
              <a:rPr sz="2400" dirty="0">
                <a:latin typeface="Arial"/>
                <a:cs typeface="Arial"/>
              </a:rPr>
              <a:t>two floating-point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  two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60509235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623" y="570777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8" dirty="0"/>
              <a:t>Arithmetic</a:t>
            </a:r>
            <a:r>
              <a:rPr spc="6" dirty="0"/>
              <a:t> </a:t>
            </a:r>
            <a:r>
              <a:rPr spc="142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54182" y="1099016"/>
            <a:ext cx="8783042" cy="5536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271552207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155" y="675280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1" dirty="0"/>
              <a:t>Self </a:t>
            </a:r>
            <a:r>
              <a:rPr spc="119" dirty="0"/>
              <a:t>Check</a:t>
            </a:r>
            <a:r>
              <a:rPr spc="-88" dirty="0"/>
              <a:t> </a:t>
            </a:r>
            <a:r>
              <a:rPr dirty="0"/>
              <a:t>4.7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672" y="1813199"/>
            <a:ext cx="10123125" cy="1174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000" spc="13" dirty="0">
                <a:latin typeface="Arial"/>
                <a:cs typeface="Arial"/>
              </a:rPr>
              <a:t>In Java, </a:t>
            </a:r>
            <a:r>
              <a:rPr sz="2000" spc="19" dirty="0">
                <a:latin typeface="Arial"/>
                <a:cs typeface="Arial"/>
              </a:rPr>
              <a:t>how do you compute </a:t>
            </a:r>
            <a:r>
              <a:rPr sz="2000" spc="13" dirty="0">
                <a:latin typeface="Arial"/>
                <a:cs typeface="Arial"/>
              </a:rPr>
              <a:t>the side length of </a:t>
            </a:r>
            <a:r>
              <a:rPr sz="2000" spc="19" dirty="0">
                <a:latin typeface="Arial"/>
                <a:cs typeface="Arial"/>
              </a:rPr>
              <a:t>a square whose area </a:t>
            </a:r>
            <a:r>
              <a:rPr sz="2000" spc="13" dirty="0">
                <a:latin typeface="Arial"/>
                <a:cs typeface="Arial"/>
              </a:rPr>
              <a:t>is stored in the variable</a:t>
            </a:r>
            <a:r>
              <a:rPr sz="2000" spc="19" dirty="0">
                <a:latin typeface="Arial"/>
                <a:cs typeface="Arial"/>
              </a:rPr>
              <a:t> </a:t>
            </a:r>
            <a:r>
              <a:rPr sz="2000" spc="19" dirty="0">
                <a:latin typeface="Courier" charset="0"/>
                <a:cs typeface="Courier" charset="0"/>
              </a:rPr>
              <a:t>area</a:t>
            </a:r>
            <a:r>
              <a:rPr sz="2000" spc="19" dirty="0">
                <a:latin typeface="Arial"/>
                <a:cs typeface="Arial"/>
              </a:rPr>
              <a:t>?</a:t>
            </a:r>
            <a:endParaRPr sz="2000" dirty="0">
              <a:latin typeface="Arial"/>
              <a:cs typeface="Arial"/>
            </a:endParaRPr>
          </a:p>
          <a:p>
            <a:pPr marL="296068">
              <a:spcBef>
                <a:spcPts val="950"/>
              </a:spcBef>
            </a:pPr>
            <a:r>
              <a:rPr sz="2800" b="1" spc="19" dirty="0">
                <a:latin typeface="Arial"/>
                <a:cs typeface="Arial"/>
              </a:rPr>
              <a:t>Answer:  </a:t>
            </a:r>
            <a:r>
              <a:rPr sz="2800" spc="19" dirty="0">
                <a:latin typeface="Courier" charset="0"/>
                <a:cs typeface="Courier" charset="0"/>
              </a:rPr>
              <a:t>double sideLength =</a:t>
            </a:r>
            <a:r>
              <a:rPr sz="2800" spc="13" dirty="0">
                <a:latin typeface="Courier" charset="0"/>
                <a:cs typeface="Courier" charset="0"/>
              </a:rPr>
              <a:t> </a:t>
            </a:r>
            <a:r>
              <a:rPr sz="2800" spc="19" dirty="0">
                <a:latin typeface="Courier" charset="0"/>
                <a:cs typeface="Courier" charset="0"/>
              </a:rPr>
              <a:t>Math.sqrt(area);</a:t>
            </a:r>
            <a:endParaRPr sz="28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008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217" y="285267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1" dirty="0"/>
              <a:t>Self </a:t>
            </a:r>
            <a:r>
              <a:rPr spc="119" dirty="0"/>
              <a:t>Check</a:t>
            </a:r>
            <a:r>
              <a:rPr spc="-88" dirty="0"/>
              <a:t> </a:t>
            </a:r>
            <a:r>
              <a:rPr dirty="0"/>
              <a:t>4.8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9309" y="1320879"/>
            <a:ext cx="53531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The volume </a:t>
            </a:r>
            <a:r>
              <a:rPr sz="2400" spc="13" dirty="0">
                <a:latin typeface="Arial"/>
                <a:cs typeface="Arial"/>
              </a:rPr>
              <a:t>of </a:t>
            </a:r>
            <a:r>
              <a:rPr sz="2400" spc="19" dirty="0">
                <a:latin typeface="Arial"/>
                <a:cs typeface="Arial"/>
              </a:rPr>
              <a:t>a sphere </a:t>
            </a:r>
            <a:r>
              <a:rPr sz="2400" spc="13" dirty="0">
                <a:latin typeface="Arial"/>
                <a:cs typeface="Arial"/>
              </a:rPr>
              <a:t>is given</a:t>
            </a:r>
            <a:r>
              <a:rPr sz="2400" spc="-106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by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4193" y="1044499"/>
            <a:ext cx="2003418" cy="94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 txBox="1"/>
          <p:nvPr/>
        </p:nvSpPr>
        <p:spPr>
          <a:xfrm>
            <a:off x="1178235" y="2261935"/>
            <a:ext cx="10582691" cy="324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3" dirty="0">
                <a:latin typeface="Arial"/>
                <a:cs typeface="Arial"/>
              </a:rPr>
              <a:t>the radius is given </a:t>
            </a:r>
            <a:r>
              <a:rPr sz="2400" spc="19" dirty="0">
                <a:latin typeface="Arial"/>
                <a:cs typeface="Arial"/>
              </a:rPr>
              <a:t>by a </a:t>
            </a:r>
            <a:r>
              <a:rPr sz="2400" spc="13" dirty="0">
                <a:latin typeface="Arial"/>
                <a:cs typeface="Arial"/>
              </a:rPr>
              <a:t>variable </a:t>
            </a:r>
            <a:r>
              <a:rPr sz="2400" spc="19" dirty="0">
                <a:latin typeface="Courier" charset="0"/>
                <a:cs typeface="Courier" charset="0"/>
              </a:rPr>
              <a:t>radius</a:t>
            </a:r>
            <a:r>
              <a:rPr sz="2400" spc="-381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of type </a:t>
            </a:r>
            <a:r>
              <a:rPr sz="2400" spc="19" dirty="0">
                <a:latin typeface="Courier" charset="0"/>
                <a:cs typeface="Courier" charset="0"/>
              </a:rPr>
              <a:t>double</a:t>
            </a:r>
            <a:r>
              <a:rPr sz="2400" spc="19" dirty="0">
                <a:latin typeface="Arial"/>
                <a:cs typeface="Arial"/>
              </a:rPr>
              <a:t>, </a:t>
            </a:r>
            <a:r>
              <a:rPr sz="2400" spc="13" dirty="0">
                <a:latin typeface="Arial"/>
                <a:cs typeface="Arial"/>
              </a:rPr>
              <a:t>write </a:t>
            </a:r>
            <a:r>
              <a:rPr sz="2400" spc="19" dirty="0">
                <a:latin typeface="Arial"/>
                <a:cs typeface="Arial"/>
              </a:rPr>
              <a:t>a Java expression </a:t>
            </a:r>
            <a:r>
              <a:rPr sz="2400" spc="13" dirty="0">
                <a:latin typeface="Arial"/>
                <a:cs typeface="Arial"/>
              </a:rPr>
              <a:t>for the </a:t>
            </a:r>
            <a:r>
              <a:rPr sz="2400" spc="19" dirty="0">
                <a:latin typeface="Arial"/>
                <a:cs typeface="Arial"/>
              </a:rPr>
              <a:t>volume.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40494"/>
            <a:r>
              <a:rPr sz="3200" b="1" spc="19" dirty="0">
                <a:latin typeface="Arial"/>
                <a:cs typeface="Arial"/>
              </a:rPr>
              <a:t>Answer:</a:t>
            </a:r>
            <a:endParaRPr sz="3200" dirty="0">
              <a:latin typeface="Arial"/>
              <a:cs typeface="Arial"/>
            </a:endParaRPr>
          </a:p>
          <a:p>
            <a:pPr marL="140494">
              <a:spcBef>
                <a:spcPts val="375"/>
              </a:spcBef>
            </a:pPr>
            <a:r>
              <a:rPr sz="3200" spc="19" dirty="0">
                <a:latin typeface="Courier" charset="0"/>
                <a:cs typeface="Courier" charset="0"/>
              </a:rPr>
              <a:t>4 * PI * Math.pow(radius, 3) /</a:t>
            </a:r>
            <a:r>
              <a:rPr sz="3200" spc="-56" dirty="0">
                <a:latin typeface="Courier" charset="0"/>
                <a:cs typeface="Courier" charset="0"/>
              </a:rPr>
              <a:t> </a:t>
            </a:r>
            <a:r>
              <a:rPr sz="3200" spc="19" dirty="0">
                <a:latin typeface="Courier" charset="0"/>
                <a:cs typeface="Courier" charset="0"/>
              </a:rPr>
              <a:t>3</a:t>
            </a:r>
            <a:endParaRPr sz="3200" dirty="0">
              <a:latin typeface="Courier" charset="0"/>
              <a:cs typeface="Courier" charset="0"/>
            </a:endParaRPr>
          </a:p>
          <a:p>
            <a:pPr marL="140494">
              <a:spcBef>
                <a:spcPts val="375"/>
              </a:spcBef>
            </a:pPr>
            <a:r>
              <a:rPr sz="3200" spc="13" dirty="0">
                <a:latin typeface="Arial"/>
                <a:cs typeface="Arial"/>
              </a:rPr>
              <a:t>or </a:t>
            </a:r>
            <a:r>
              <a:rPr sz="3200" spc="19" dirty="0">
                <a:latin typeface="Courier" charset="0"/>
                <a:cs typeface="Courier" charset="0"/>
              </a:rPr>
              <a:t>(4.0 / 3) * PI * Math.pow(radius,</a:t>
            </a:r>
            <a:r>
              <a:rPr sz="3200" spc="-44" dirty="0">
                <a:latin typeface="Courier" charset="0"/>
                <a:cs typeface="Courier" charset="0"/>
              </a:rPr>
              <a:t> </a:t>
            </a:r>
            <a:r>
              <a:rPr sz="3200" spc="19" dirty="0">
                <a:latin typeface="Courier" charset="0"/>
                <a:cs typeface="Courier" charset="0"/>
              </a:rPr>
              <a:t>3),</a:t>
            </a:r>
            <a:endParaRPr sz="3200" dirty="0">
              <a:latin typeface="Courier" charset="0"/>
              <a:cs typeface="Courier" charset="0"/>
            </a:endParaRPr>
          </a:p>
          <a:p>
            <a:pPr marL="140494">
              <a:spcBef>
                <a:spcPts val="375"/>
              </a:spcBef>
            </a:pPr>
            <a:r>
              <a:rPr sz="3200" spc="13" dirty="0">
                <a:latin typeface="Arial"/>
                <a:cs typeface="Arial"/>
              </a:rPr>
              <a:t>but not </a:t>
            </a:r>
            <a:r>
              <a:rPr sz="3200" spc="19" dirty="0">
                <a:latin typeface="Courier" charset="0"/>
                <a:cs typeface="Courier" charset="0"/>
              </a:rPr>
              <a:t>(4 / 3) * PI * Math.pow(radius,</a:t>
            </a:r>
            <a:r>
              <a:rPr sz="3200" spc="-44" dirty="0">
                <a:latin typeface="Courier" charset="0"/>
                <a:cs typeface="Courier" charset="0"/>
              </a:rPr>
              <a:t> </a:t>
            </a:r>
            <a:r>
              <a:rPr sz="3200" spc="19" dirty="0">
                <a:latin typeface="Courier" charset="0"/>
                <a:cs typeface="Courier" charset="0"/>
              </a:rPr>
              <a:t>3)</a:t>
            </a:r>
            <a:endParaRPr sz="32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06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702" y="675280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1" dirty="0"/>
              <a:t>Self </a:t>
            </a:r>
            <a:r>
              <a:rPr spc="119" dirty="0"/>
              <a:t>Check</a:t>
            </a:r>
            <a:r>
              <a:rPr spc="-88" dirty="0"/>
              <a:t> </a:t>
            </a:r>
            <a:r>
              <a:rPr dirty="0"/>
              <a:t>4.9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6513" y="1696504"/>
            <a:ext cx="7455944" cy="977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What are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Arial"/>
                <a:cs typeface="Arial"/>
              </a:rPr>
              <a:t>values </a:t>
            </a:r>
            <a:r>
              <a:rPr sz="2400" spc="13" dirty="0">
                <a:latin typeface="Arial"/>
                <a:cs typeface="Arial"/>
              </a:rPr>
              <a:t>of </a:t>
            </a:r>
            <a:r>
              <a:rPr sz="2400" spc="19" dirty="0">
                <a:latin typeface="Arial"/>
                <a:cs typeface="Arial"/>
              </a:rPr>
              <a:t>1729 </a:t>
            </a:r>
            <a:r>
              <a:rPr sz="2400" spc="6" dirty="0">
                <a:latin typeface="Arial"/>
                <a:cs typeface="Arial"/>
              </a:rPr>
              <a:t>/ </a:t>
            </a:r>
            <a:r>
              <a:rPr sz="2400" spc="19" dirty="0">
                <a:latin typeface="Arial"/>
                <a:cs typeface="Arial"/>
              </a:rPr>
              <a:t>100 and 1729 </a:t>
            </a:r>
            <a:r>
              <a:rPr sz="2400" spc="19" dirty="0">
                <a:latin typeface="Courier" charset="0"/>
                <a:cs typeface="Courier" charset="0"/>
              </a:rPr>
              <a:t>%</a:t>
            </a:r>
            <a:r>
              <a:rPr sz="2400" spc="-506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100?</a:t>
            </a:r>
            <a:endParaRPr sz="2400" dirty="0">
              <a:latin typeface="Arial"/>
              <a:cs typeface="Arial"/>
            </a:endParaRPr>
          </a:p>
          <a:p>
            <a:pPr marL="296068">
              <a:spcBef>
                <a:spcPts val="888"/>
              </a:spcBef>
            </a:pPr>
            <a:r>
              <a:rPr sz="3200" b="1" spc="19" dirty="0">
                <a:latin typeface="Arial"/>
                <a:cs typeface="Arial"/>
              </a:rPr>
              <a:t>Answer: </a:t>
            </a:r>
            <a:r>
              <a:rPr sz="3200" spc="19" dirty="0">
                <a:latin typeface="Arial"/>
                <a:cs typeface="Arial"/>
              </a:rPr>
              <a:t>17 and</a:t>
            </a:r>
            <a:r>
              <a:rPr sz="3200" spc="-138" dirty="0">
                <a:latin typeface="Arial"/>
                <a:cs typeface="Arial"/>
              </a:rPr>
              <a:t> </a:t>
            </a:r>
            <a:r>
              <a:rPr sz="3200" spc="19" dirty="0">
                <a:latin typeface="Arial"/>
                <a:cs typeface="Arial"/>
              </a:rPr>
              <a:t>29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39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097" y="244206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1" dirty="0"/>
              <a:t>Self </a:t>
            </a:r>
            <a:r>
              <a:rPr spc="119" dirty="0"/>
              <a:t>Check</a:t>
            </a:r>
            <a:r>
              <a:rPr spc="-94" dirty="0"/>
              <a:t> </a:t>
            </a:r>
            <a:r>
              <a:rPr spc="31" dirty="0"/>
              <a:t>4.10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8349" y="1512472"/>
            <a:ext cx="7781856" cy="224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6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n</a:t>
            </a:r>
            <a:r>
              <a:rPr sz="2400" spc="-388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positive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number,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what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(</a:t>
            </a:r>
            <a:r>
              <a:rPr sz="2400" spc="13" dirty="0">
                <a:latin typeface="Courier" charset="0"/>
                <a:cs typeface="Courier" charset="0"/>
              </a:rPr>
              <a:t>n</a:t>
            </a:r>
            <a:r>
              <a:rPr sz="2400" spc="-388" dirty="0">
                <a:latin typeface="Courier" charset="0"/>
                <a:cs typeface="Courier" charset="0"/>
              </a:rPr>
              <a:t> </a:t>
            </a:r>
            <a:r>
              <a:rPr sz="2400" spc="6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10)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%</a:t>
            </a:r>
            <a:r>
              <a:rPr sz="2400" spc="-388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10?</a:t>
            </a:r>
            <a:endParaRPr sz="2400" dirty="0">
              <a:latin typeface="Arial"/>
              <a:cs typeface="Arial"/>
            </a:endParaRPr>
          </a:p>
          <a:p>
            <a:pPr marL="296068" marR="6350">
              <a:lnSpc>
                <a:spcPct val="121900"/>
              </a:lnSpc>
              <a:spcBef>
                <a:spcPts val="574"/>
              </a:spcBef>
            </a:pPr>
            <a:r>
              <a:rPr sz="3200" b="1" spc="19" dirty="0">
                <a:latin typeface="Arial"/>
                <a:cs typeface="Arial"/>
              </a:rPr>
              <a:t>Answer:</a:t>
            </a:r>
            <a:r>
              <a:rPr sz="3200" b="1" spc="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It </a:t>
            </a:r>
            <a:r>
              <a:rPr sz="3200" spc="13" dirty="0">
                <a:latin typeface="Arial"/>
                <a:cs typeface="Arial"/>
              </a:rPr>
              <a:t>is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the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second-to-last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digit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of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6" dirty="0">
                <a:latin typeface="Courier" charset="0"/>
                <a:cs typeface="Courier" charset="0"/>
              </a:rPr>
              <a:t>n</a:t>
            </a:r>
            <a:r>
              <a:rPr sz="3200" spc="6" dirty="0">
                <a:latin typeface="Arial"/>
                <a:cs typeface="Arial"/>
              </a:rPr>
              <a:t>. </a:t>
            </a:r>
            <a:r>
              <a:rPr sz="3200" spc="13" dirty="0">
                <a:latin typeface="Arial"/>
                <a:cs typeface="Arial"/>
              </a:rPr>
              <a:t>For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example,</a:t>
            </a:r>
            <a:r>
              <a:rPr sz="3200" spc="6" dirty="0">
                <a:latin typeface="Arial"/>
                <a:cs typeface="Arial"/>
              </a:rPr>
              <a:t> if </a:t>
            </a:r>
            <a:r>
              <a:rPr sz="3200" spc="19" dirty="0">
                <a:latin typeface="Courier" charset="0"/>
                <a:cs typeface="Courier" charset="0"/>
              </a:rPr>
              <a:t>n</a:t>
            </a:r>
            <a:r>
              <a:rPr sz="3200" spc="-463" dirty="0">
                <a:latin typeface="Courier" charset="0"/>
                <a:cs typeface="Courier" charset="0"/>
              </a:rPr>
              <a:t> </a:t>
            </a:r>
            <a:r>
              <a:rPr sz="3200" spc="13" dirty="0">
                <a:latin typeface="Arial"/>
                <a:cs typeface="Arial"/>
              </a:rPr>
              <a:t>is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1729,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then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9" dirty="0">
                <a:latin typeface="Courier" charset="0"/>
                <a:cs typeface="Courier" charset="0"/>
              </a:rPr>
              <a:t>n</a:t>
            </a:r>
            <a:r>
              <a:rPr sz="3200" spc="-463" dirty="0">
                <a:latin typeface="Courier" charset="0"/>
                <a:cs typeface="Courier" charset="0"/>
              </a:rPr>
              <a:t> </a:t>
            </a:r>
            <a:r>
              <a:rPr sz="3200" spc="6" dirty="0">
                <a:latin typeface="Arial"/>
                <a:cs typeface="Arial"/>
              </a:rPr>
              <a:t>/ </a:t>
            </a:r>
            <a:r>
              <a:rPr sz="3200" spc="19" dirty="0">
                <a:latin typeface="Arial"/>
                <a:cs typeface="Arial"/>
              </a:rPr>
              <a:t>10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is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172,  </a:t>
            </a:r>
            <a:r>
              <a:rPr sz="3200" spc="19" dirty="0">
                <a:latin typeface="Arial"/>
                <a:cs typeface="Arial"/>
              </a:rPr>
              <a:t>and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(</a:t>
            </a:r>
            <a:r>
              <a:rPr sz="3200" spc="13" dirty="0">
                <a:latin typeface="Courier" charset="0"/>
                <a:cs typeface="Courier" charset="0"/>
              </a:rPr>
              <a:t>n</a:t>
            </a:r>
            <a:r>
              <a:rPr sz="3200" spc="-481" dirty="0">
                <a:latin typeface="Courier" charset="0"/>
                <a:cs typeface="Courier" charset="0"/>
              </a:rPr>
              <a:t> </a:t>
            </a:r>
            <a:r>
              <a:rPr sz="3200" spc="6" dirty="0">
                <a:latin typeface="Arial"/>
                <a:cs typeface="Arial"/>
              </a:rPr>
              <a:t>/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10)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19" dirty="0">
                <a:latin typeface="Courier" charset="0"/>
                <a:cs typeface="Courier" charset="0"/>
              </a:rPr>
              <a:t>%</a:t>
            </a:r>
            <a:r>
              <a:rPr sz="3200" spc="-481" dirty="0">
                <a:latin typeface="Courier" charset="0"/>
                <a:cs typeface="Courier" charset="0"/>
              </a:rPr>
              <a:t> </a:t>
            </a:r>
            <a:r>
              <a:rPr sz="3200" spc="19" dirty="0">
                <a:latin typeface="Arial"/>
                <a:cs typeface="Arial"/>
              </a:rPr>
              <a:t>10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is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13" dirty="0">
                <a:latin typeface="Arial"/>
                <a:cs typeface="Arial"/>
              </a:rPr>
              <a:t>2.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273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876" y="966596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81" dirty="0"/>
              <a:t>Primitive</a:t>
            </a:r>
            <a:r>
              <a:rPr spc="-56" dirty="0"/>
              <a:t> </a:t>
            </a:r>
            <a:r>
              <a:rPr spc="150" dirty="0"/>
              <a:t>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03" y="1798166"/>
            <a:ext cx="10265306" cy="47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734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1" y="1328423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Number</a:t>
            </a:r>
            <a:r>
              <a:rPr spc="-56" dirty="0"/>
              <a:t> </a:t>
            </a:r>
            <a:r>
              <a:rPr spc="88" dirty="0"/>
              <a:t>Literals</a:t>
            </a:r>
          </a:p>
        </p:txBody>
      </p:sp>
      <p:sp>
        <p:nvSpPr>
          <p:cNvPr id="3" name="object 3"/>
          <p:cNvSpPr/>
          <p:nvPr/>
        </p:nvSpPr>
        <p:spPr>
          <a:xfrm>
            <a:off x="2705031" y="3050086"/>
            <a:ext cx="8306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705031" y="3442020"/>
            <a:ext cx="8306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705031" y="3881491"/>
            <a:ext cx="8306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935774" y="2809995"/>
            <a:ext cx="5084820" cy="1540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 algn="just">
              <a:lnSpc>
                <a:spcPct val="139100"/>
              </a:lnSpc>
            </a:pPr>
            <a:r>
              <a:rPr sz="2400" spc="19" dirty="0">
                <a:latin typeface="Arial"/>
                <a:cs typeface="Arial"/>
              </a:rPr>
              <a:t>A number </a:t>
            </a:r>
            <a:r>
              <a:rPr sz="2400" spc="13" dirty="0">
                <a:latin typeface="Arial"/>
                <a:cs typeface="Arial"/>
              </a:rPr>
              <a:t>that appears in your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code  </a:t>
            </a:r>
            <a:r>
              <a:rPr sz="2400" spc="6" dirty="0">
                <a:latin typeface="Arial"/>
                <a:cs typeface="Arial"/>
              </a:rPr>
              <a:t>If it </a:t>
            </a:r>
            <a:r>
              <a:rPr sz="2400" spc="19" dirty="0">
                <a:latin typeface="Arial"/>
                <a:cs typeface="Arial"/>
              </a:rPr>
              <a:t>has a </a:t>
            </a:r>
            <a:r>
              <a:rPr sz="2400" spc="13" dirty="0">
                <a:latin typeface="Arial"/>
                <a:cs typeface="Arial"/>
              </a:rPr>
              <a:t>decimal, </a:t>
            </a:r>
            <a:r>
              <a:rPr sz="2400" spc="6" dirty="0">
                <a:latin typeface="Arial"/>
                <a:cs typeface="Arial"/>
              </a:rPr>
              <a:t>it </a:t>
            </a:r>
            <a:r>
              <a:rPr sz="2400" spc="13" dirty="0">
                <a:latin typeface="Arial"/>
                <a:cs typeface="Arial"/>
              </a:rPr>
              <a:t>is floating point  </a:t>
            </a:r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3" dirty="0">
                <a:latin typeface="Arial"/>
                <a:cs typeface="Arial"/>
              </a:rPr>
              <a:t>not, </a:t>
            </a:r>
            <a:r>
              <a:rPr sz="2400" spc="6" dirty="0">
                <a:latin typeface="Arial"/>
                <a:cs typeface="Arial"/>
              </a:rPr>
              <a:t>it </a:t>
            </a:r>
            <a:r>
              <a:rPr sz="2400" spc="13" dirty="0">
                <a:latin typeface="Arial"/>
                <a:cs typeface="Arial"/>
              </a:rPr>
              <a:t>is </a:t>
            </a:r>
            <a:r>
              <a:rPr sz="2400" spc="19" dirty="0">
                <a:latin typeface="Arial"/>
                <a:cs typeface="Arial"/>
              </a:rPr>
              <a:t>an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327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8984" y="326571"/>
            <a:ext cx="8974182" cy="633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300883507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883" y="684553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9" dirty="0"/>
              <a:t>Overflow</a:t>
            </a:r>
          </a:p>
        </p:txBody>
      </p:sp>
      <p:sp>
        <p:nvSpPr>
          <p:cNvPr id="4" name="object 4"/>
          <p:cNvSpPr/>
          <p:nvPr/>
        </p:nvSpPr>
        <p:spPr>
          <a:xfrm>
            <a:off x="9859330" y="1430794"/>
            <a:ext cx="2104744" cy="2940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3068646" y="2503248"/>
            <a:ext cx="42069" cy="42069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389377" y="1125146"/>
            <a:ext cx="5147060" cy="2296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1780381">
              <a:lnSpc>
                <a:spcPct val="137200"/>
              </a:lnSpc>
            </a:pPr>
            <a:r>
              <a:rPr sz="2000" spc="13" dirty="0">
                <a:latin typeface="Arial"/>
                <a:cs typeface="Arial"/>
              </a:rPr>
              <a:t>Generally </a:t>
            </a:r>
            <a:r>
              <a:rPr sz="2000" spc="19" dirty="0">
                <a:latin typeface="Arial"/>
                <a:cs typeface="Arial"/>
              </a:rPr>
              <a:t>use an </a:t>
            </a:r>
            <a:r>
              <a:rPr sz="2000" spc="19" dirty="0">
                <a:latin typeface="Courier" charset="0"/>
                <a:cs typeface="Courier" charset="0"/>
              </a:rPr>
              <a:t>int</a:t>
            </a:r>
            <a:r>
              <a:rPr sz="2000" spc="-556" dirty="0">
                <a:latin typeface="Courier" charset="0"/>
                <a:cs typeface="Courier" charset="0"/>
              </a:rPr>
              <a:t> </a:t>
            </a:r>
            <a:r>
              <a:rPr sz="2000" spc="13" dirty="0">
                <a:latin typeface="Arial"/>
                <a:cs typeface="Arial"/>
              </a:rPr>
              <a:t>for integers  Overflow occurs</a:t>
            </a:r>
            <a:r>
              <a:rPr sz="2000" spc="-56" dirty="0">
                <a:latin typeface="Arial"/>
                <a:cs typeface="Arial"/>
              </a:rPr>
              <a:t> </a:t>
            </a:r>
            <a:r>
              <a:rPr sz="2000" spc="19" dirty="0">
                <a:latin typeface="Arial"/>
                <a:cs typeface="Arial"/>
              </a:rPr>
              <a:t>when</a:t>
            </a:r>
            <a:endParaRPr sz="20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sz="1600" dirty="0">
                <a:latin typeface="Arial"/>
                <a:cs typeface="Arial"/>
              </a:rPr>
              <a:t>The result of a computation exceeds the range for the number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type</a:t>
            </a:r>
          </a:p>
          <a:p>
            <a:pPr marL="15875">
              <a:spcBef>
                <a:spcPts val="900"/>
              </a:spcBef>
            </a:pPr>
            <a:r>
              <a:rPr sz="2000" spc="19" dirty="0">
                <a:latin typeface="Arial"/>
                <a:cs typeface="Arial"/>
              </a:rPr>
              <a:t>Example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3908" y="3387137"/>
            <a:ext cx="7053263" cy="88710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int n =</a:t>
            </a:r>
            <a:r>
              <a:rPr spc="-6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1000000;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System.out.println(n * n); // Prints</a:t>
            </a:r>
            <a:r>
              <a:rPr spc="88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–727379968,</a:t>
            </a:r>
          </a:p>
          <a:p>
            <a:pPr marL="1877219"/>
            <a:r>
              <a:rPr dirty="0">
                <a:latin typeface="Courier" charset="0"/>
                <a:cs typeface="Courier" charset="0"/>
              </a:rPr>
              <a:t>// which is clearly</a:t>
            </a:r>
            <a:r>
              <a:rPr spc="-25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wrong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28628" y="4371621"/>
            <a:ext cx="7535350" cy="208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31" marR="2120106">
              <a:lnSpc>
                <a:spcPct val="133900"/>
              </a:lnSpc>
            </a:pPr>
            <a:r>
              <a:rPr spc="-6" dirty="0">
                <a:latin typeface="Arial"/>
                <a:cs typeface="Arial"/>
              </a:rPr>
              <a:t>10</a:t>
            </a:r>
            <a:r>
              <a:rPr sz="2400" spc="-9" baseline="22222" dirty="0">
                <a:latin typeface="Arial"/>
                <a:cs typeface="Arial"/>
              </a:rPr>
              <a:t>12 </a:t>
            </a:r>
            <a:r>
              <a:rPr dirty="0">
                <a:latin typeface="Arial"/>
                <a:cs typeface="Arial"/>
              </a:rPr>
              <a:t>is larger that the largest </a:t>
            </a:r>
            <a:r>
              <a:rPr dirty="0">
                <a:latin typeface="Courier" charset="0"/>
                <a:cs typeface="Courier" charset="0"/>
              </a:rPr>
              <a:t>int  </a:t>
            </a:r>
            <a:r>
              <a:rPr dirty="0">
                <a:latin typeface="Arial"/>
                <a:cs typeface="Arial"/>
              </a:rPr>
              <a:t>The result is truncated to fit in an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Courier" charset="0"/>
                <a:cs typeface="Courier" charset="0"/>
              </a:rPr>
              <a:t>int  </a:t>
            </a:r>
            <a:r>
              <a:rPr dirty="0">
                <a:latin typeface="Arial"/>
                <a:cs typeface="Arial"/>
              </a:rPr>
              <a:t>No warning is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given</a:t>
            </a:r>
          </a:p>
          <a:p>
            <a:pPr marL="15875">
              <a:spcBef>
                <a:spcPts val="963"/>
              </a:spcBef>
            </a:pPr>
            <a:r>
              <a:rPr sz="2400" spc="13" dirty="0">
                <a:latin typeface="Arial"/>
                <a:cs typeface="Arial"/>
              </a:rPr>
              <a:t>Solution: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9" dirty="0">
                <a:latin typeface="Courier" charset="0"/>
                <a:cs typeface="Courier" charset="0"/>
              </a:rPr>
              <a:t>long</a:t>
            </a:r>
            <a:r>
              <a:rPr sz="2400" spc="-556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instead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69"/>
              </a:spcBef>
            </a:pPr>
            <a:r>
              <a:rPr sz="2400" spc="13" dirty="0">
                <a:latin typeface="Arial"/>
                <a:cs typeface="Arial"/>
              </a:rPr>
              <a:t>Generally </a:t>
            </a:r>
            <a:r>
              <a:rPr sz="2400" spc="19" dirty="0">
                <a:latin typeface="Arial"/>
                <a:cs typeface="Arial"/>
              </a:rPr>
              <a:t>do </a:t>
            </a:r>
            <a:r>
              <a:rPr sz="2400" spc="13" dirty="0">
                <a:latin typeface="Arial"/>
                <a:cs typeface="Arial"/>
              </a:rPr>
              <a:t>not </a:t>
            </a:r>
            <a:r>
              <a:rPr sz="2400" spc="19" dirty="0">
                <a:latin typeface="Arial"/>
                <a:cs typeface="Arial"/>
              </a:rPr>
              <a:t>have </a:t>
            </a:r>
            <a:r>
              <a:rPr sz="2400" spc="13" dirty="0">
                <a:latin typeface="Arial"/>
                <a:cs typeface="Arial"/>
              </a:rPr>
              <a:t>overflow with the </a:t>
            </a:r>
            <a:r>
              <a:rPr sz="2400" spc="19" dirty="0">
                <a:latin typeface="Courier" charset="0"/>
                <a:cs typeface="Courier" charset="0"/>
              </a:rPr>
              <a:t>double</a:t>
            </a:r>
            <a:r>
              <a:rPr sz="2400" spc="-506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data type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7809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85" y="818972"/>
            <a:ext cx="6881948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63" dirty="0"/>
              <a:t>Rounding</a:t>
            </a:r>
            <a:r>
              <a:rPr spc="-44" dirty="0"/>
              <a:t> </a:t>
            </a:r>
            <a:r>
              <a:rPr spc="113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34831" y="436579"/>
            <a:ext cx="3043550" cy="243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4" name="object 4"/>
          <p:cNvSpPr/>
          <p:nvPr/>
        </p:nvSpPr>
        <p:spPr>
          <a:xfrm>
            <a:off x="2130435" y="4025913"/>
            <a:ext cx="5873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130435" y="4593514"/>
            <a:ext cx="5873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130435" y="5152768"/>
            <a:ext cx="5873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24310" y="1767765"/>
            <a:ext cx="8132261" cy="310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800" spc="13" dirty="0"/>
              <a:t>Rounding errors occur </a:t>
            </a:r>
            <a:r>
              <a:rPr sz="2800" spc="19" dirty="0"/>
              <a:t>when an </a:t>
            </a:r>
            <a:r>
              <a:rPr sz="2800" spc="13" dirty="0"/>
              <a:t>exact representation of </a:t>
            </a:r>
            <a:r>
              <a:rPr sz="2800" spc="19" dirty="0"/>
              <a:t>a </a:t>
            </a:r>
            <a:r>
              <a:rPr sz="2800" spc="13" dirty="0"/>
              <a:t>floating-point </a:t>
            </a:r>
            <a:r>
              <a:rPr sz="2800" spc="19" dirty="0"/>
              <a:t>number </a:t>
            </a:r>
            <a:r>
              <a:rPr sz="2800" spc="13" dirty="0"/>
              <a:t>is not  possible.</a:t>
            </a:r>
          </a:p>
          <a:p>
            <a:pPr marL="15875" marR="203200">
              <a:lnSpc>
                <a:spcPct val="118100"/>
              </a:lnSpc>
              <a:spcBef>
                <a:spcPts val="394"/>
              </a:spcBef>
            </a:pPr>
            <a:r>
              <a:rPr sz="2800" spc="13" dirty="0"/>
              <a:t>Floating-point </a:t>
            </a:r>
            <a:r>
              <a:rPr sz="2800" spc="19" dirty="0"/>
              <a:t>numbers have </a:t>
            </a:r>
            <a:r>
              <a:rPr sz="2800" spc="13" dirty="0"/>
              <a:t>limited precision. Not every value </a:t>
            </a:r>
            <a:r>
              <a:rPr sz="2800" spc="19" dirty="0"/>
              <a:t>can be </a:t>
            </a:r>
            <a:r>
              <a:rPr sz="2800" spc="13" dirty="0"/>
              <a:t>represented  precisely, </a:t>
            </a:r>
            <a:r>
              <a:rPr sz="2800" spc="19" dirty="0"/>
              <a:t>and </a:t>
            </a:r>
            <a:r>
              <a:rPr sz="2800" spc="13" dirty="0"/>
              <a:t>roundoff errors </a:t>
            </a:r>
            <a:r>
              <a:rPr sz="2800" spc="19" dirty="0"/>
              <a:t>can</a:t>
            </a:r>
            <a:r>
              <a:rPr sz="2800" spc="-69" dirty="0"/>
              <a:t> </a:t>
            </a:r>
            <a:r>
              <a:rPr sz="2800" spc="13" dirty="0"/>
              <a:t>occur.</a:t>
            </a:r>
          </a:p>
          <a:p>
            <a:pPr marL="15875">
              <a:spcBef>
                <a:spcPts val="636"/>
              </a:spcBef>
            </a:pPr>
            <a:r>
              <a:rPr sz="2800" spc="19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8100" y="5082109"/>
            <a:ext cx="8344679" cy="61010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double f =</a:t>
            </a:r>
            <a:r>
              <a:rPr spc="-6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4.35;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System.out.println(100 * f); // Prints</a:t>
            </a:r>
            <a:r>
              <a:rPr spc="13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434.99999999999994</a:t>
            </a:r>
          </a:p>
        </p:txBody>
      </p:sp>
      <p:sp>
        <p:nvSpPr>
          <p:cNvPr id="9" name="object 9"/>
          <p:cNvSpPr/>
          <p:nvPr/>
        </p:nvSpPr>
        <p:spPr>
          <a:xfrm>
            <a:off x="2130435" y="5929045"/>
            <a:ext cx="58738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3624309" y="6048936"/>
            <a:ext cx="465754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9" dirty="0">
                <a:latin typeface="Courier" charset="0"/>
                <a:cs typeface="Courier" charset="0"/>
              </a:rPr>
              <a:t>double</a:t>
            </a:r>
            <a:r>
              <a:rPr sz="2400" spc="-563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type in </a:t>
            </a:r>
            <a:r>
              <a:rPr sz="2400" spc="19" dirty="0">
                <a:latin typeface="Arial"/>
                <a:cs typeface="Arial"/>
              </a:rPr>
              <a:t>most </a:t>
            </a:r>
            <a:r>
              <a:rPr sz="2400" spc="13" dirty="0">
                <a:latin typeface="Arial"/>
                <a:cs typeface="Arial"/>
              </a:rPr>
              <a:t>cases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0810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211" y="565225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3" dirty="0"/>
              <a:t>Constants:</a:t>
            </a:r>
            <a:r>
              <a:rPr spc="-31" dirty="0"/>
              <a:t> </a:t>
            </a:r>
            <a:r>
              <a:rPr spc="369" dirty="0">
                <a:latin typeface="Trebuchet MS"/>
                <a:cs typeface="Trebuchet MS"/>
              </a:rPr>
              <a:t>final</a:t>
            </a:r>
          </a:p>
        </p:txBody>
      </p:sp>
      <p:sp>
        <p:nvSpPr>
          <p:cNvPr id="5" name="object 5"/>
          <p:cNvSpPr/>
          <p:nvPr/>
        </p:nvSpPr>
        <p:spPr>
          <a:xfrm>
            <a:off x="2702887" y="1595868"/>
            <a:ext cx="42069" cy="42069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1037676" y="1357821"/>
            <a:ext cx="9530175" cy="2501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41000"/>
              </a:lnSpc>
            </a:pP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symbolic </a:t>
            </a:r>
            <a:r>
              <a:rPr sz="2400" spc="19" dirty="0">
                <a:latin typeface="Arial"/>
                <a:cs typeface="Arial"/>
              </a:rPr>
              <a:t>names </a:t>
            </a:r>
            <a:r>
              <a:rPr sz="2400" spc="13" dirty="0">
                <a:latin typeface="Arial"/>
                <a:cs typeface="Arial"/>
              </a:rPr>
              <a:t>for </a:t>
            </a:r>
            <a:r>
              <a:rPr sz="2400" spc="6" dirty="0">
                <a:latin typeface="Arial"/>
                <a:cs typeface="Arial"/>
              </a:rPr>
              <a:t>all </a:t>
            </a:r>
            <a:r>
              <a:rPr sz="2400" spc="13" dirty="0">
                <a:latin typeface="Arial"/>
                <a:cs typeface="Arial"/>
              </a:rPr>
              <a:t>values, </a:t>
            </a:r>
            <a:r>
              <a:rPr sz="2400" spc="19" dirty="0">
                <a:latin typeface="Arial"/>
                <a:cs typeface="Arial"/>
              </a:rPr>
              <a:t>even </a:t>
            </a:r>
            <a:r>
              <a:rPr sz="2400" spc="13" dirty="0">
                <a:latin typeface="Arial"/>
                <a:cs typeface="Arial"/>
              </a:rPr>
              <a:t>those that appear obvious. 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9" dirty="0">
                <a:latin typeface="Courier" charset="0"/>
                <a:cs typeface="Courier" charset="0"/>
              </a:rPr>
              <a:t>final</a:t>
            </a:r>
            <a:r>
              <a:rPr sz="2400" spc="-556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variable is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constant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dirty="0">
                <a:latin typeface="Arial"/>
                <a:cs typeface="Arial"/>
              </a:rPr>
              <a:t>Once its value has been set, it cannot be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changed</a:t>
            </a:r>
          </a:p>
          <a:p>
            <a:pPr marL="15875" marR="421481">
              <a:lnSpc>
                <a:spcPct val="141000"/>
              </a:lnSpc>
              <a:spcBef>
                <a:spcPts val="194"/>
              </a:spcBef>
            </a:pPr>
            <a:r>
              <a:rPr sz="2400" spc="19" dirty="0">
                <a:latin typeface="Arial"/>
                <a:cs typeface="Arial"/>
              </a:rPr>
              <a:t>Named </a:t>
            </a:r>
            <a:r>
              <a:rPr sz="2400" spc="13" dirty="0">
                <a:latin typeface="Arial"/>
                <a:cs typeface="Arial"/>
              </a:rPr>
              <a:t>constants </a:t>
            </a:r>
            <a:r>
              <a:rPr sz="2400" spc="19" dirty="0">
                <a:latin typeface="Arial"/>
                <a:cs typeface="Arial"/>
              </a:rPr>
              <a:t>make </a:t>
            </a:r>
            <a:r>
              <a:rPr sz="2400" spc="13" dirty="0">
                <a:latin typeface="Arial"/>
                <a:cs typeface="Arial"/>
              </a:rPr>
              <a:t>programs easier to read </a:t>
            </a:r>
            <a:r>
              <a:rPr sz="2400" spc="19" dirty="0">
                <a:latin typeface="Arial"/>
                <a:cs typeface="Arial"/>
              </a:rPr>
              <a:t>and </a:t>
            </a:r>
            <a:r>
              <a:rPr sz="2400" spc="13" dirty="0">
                <a:latin typeface="Arial"/>
                <a:cs typeface="Arial"/>
              </a:rPr>
              <a:t>maintain.  Convention: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all-uppercase </a:t>
            </a:r>
            <a:r>
              <a:rPr sz="2400" spc="19" dirty="0">
                <a:latin typeface="Arial"/>
                <a:cs typeface="Arial"/>
              </a:rPr>
              <a:t>names </a:t>
            </a:r>
            <a:r>
              <a:rPr sz="2400" spc="13" dirty="0">
                <a:latin typeface="Arial"/>
                <a:cs typeface="Arial"/>
              </a:rPr>
              <a:t>for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constants: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065" y="4220729"/>
            <a:ext cx="9582427" cy="171809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 marR="4683919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final double QUARTER_VALUE = 0.25;  final double DIME_VALUE = 0.1;  final double NICKEL_VALUE = 0.05;  final double PENNY_VALUE =</a:t>
            </a:r>
            <a:r>
              <a:rPr spc="1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0.01;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payment = dollars + quarters * QUARTER_VALUE + dimes *</a:t>
            </a:r>
            <a:r>
              <a:rPr spc="1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DIME_VALUE</a:t>
            </a:r>
          </a:p>
          <a:p>
            <a:pPr marL="457994"/>
            <a:r>
              <a:rPr dirty="0">
                <a:latin typeface="Courier" charset="0"/>
                <a:cs typeface="Courier" charset="0"/>
              </a:rPr>
              <a:t>+ nickels * NICKEL_VALUE + pennies *</a:t>
            </a:r>
            <a:r>
              <a:rPr spc="8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PENNY_VALUE;</a:t>
            </a:r>
          </a:p>
        </p:txBody>
      </p:sp>
    </p:spTree>
    <p:extLst>
      <p:ext uri="{BB962C8B-B14F-4D97-AF65-F5344CB8AC3E}">
        <p14:creationId xmlns:p14="http://schemas.microsoft.com/office/powerpoint/2010/main" val="28315274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376474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3" dirty="0"/>
              <a:t>Constants: </a:t>
            </a:r>
            <a:r>
              <a:rPr spc="350" dirty="0">
                <a:latin typeface="Trebuchet MS"/>
                <a:cs typeface="Trebuchet MS"/>
              </a:rPr>
              <a:t>static</a:t>
            </a:r>
            <a:r>
              <a:rPr spc="475" dirty="0">
                <a:latin typeface="Trebuchet MS"/>
                <a:cs typeface="Trebuchet MS"/>
              </a:rPr>
              <a:t> </a:t>
            </a:r>
            <a:r>
              <a:rPr spc="369" dirty="0">
                <a:latin typeface="Trebuchet MS"/>
                <a:cs typeface="Trebuchet MS"/>
              </a:rPr>
              <a:t>final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7043" y="966365"/>
            <a:ext cx="9225745" cy="261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3" dirty="0">
                <a:latin typeface="Arial"/>
                <a:cs typeface="Arial"/>
              </a:rPr>
              <a:t>constant values are </a:t>
            </a:r>
            <a:r>
              <a:rPr sz="2400" spc="19" dirty="0">
                <a:latin typeface="Arial"/>
                <a:cs typeface="Arial"/>
              </a:rPr>
              <a:t>needed </a:t>
            </a:r>
            <a:r>
              <a:rPr sz="2400" spc="13" dirty="0">
                <a:latin typeface="Arial"/>
                <a:cs typeface="Arial"/>
              </a:rPr>
              <a:t>in several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methods,</a:t>
            </a:r>
            <a:endParaRPr sz="2400" dirty="0">
              <a:latin typeface="Arial"/>
              <a:cs typeface="Arial"/>
            </a:endParaRPr>
          </a:p>
          <a:p>
            <a:pPr marL="351631" marR="2764631">
              <a:lnSpc>
                <a:spcPct val="136300"/>
              </a:lnSpc>
              <a:spcBef>
                <a:spcPts val="394"/>
              </a:spcBef>
            </a:pPr>
            <a:r>
              <a:rPr dirty="0">
                <a:latin typeface="Arial"/>
                <a:cs typeface="Arial"/>
              </a:rPr>
              <a:t>Declare them together with the instance variables of a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class  Tag them as </a:t>
            </a:r>
            <a:r>
              <a:rPr dirty="0">
                <a:latin typeface="Courier" charset="0"/>
                <a:cs typeface="Courier" charset="0"/>
              </a:rPr>
              <a:t>static</a:t>
            </a:r>
            <a:r>
              <a:rPr spc="-494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and </a:t>
            </a:r>
            <a:r>
              <a:rPr dirty="0">
                <a:latin typeface="Courier" charset="0"/>
                <a:cs typeface="Courier" charset="0"/>
              </a:rPr>
              <a:t>final</a:t>
            </a:r>
          </a:p>
          <a:p>
            <a:pPr marL="351631">
              <a:spcBef>
                <a:spcPts val="488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dirty="0">
                <a:latin typeface="Courier" charset="0"/>
                <a:cs typeface="Courier" charset="0"/>
              </a:rPr>
              <a:t>static</a:t>
            </a:r>
            <a:r>
              <a:rPr spc="-50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reserved word means that the constant belongs to the class</a:t>
            </a:r>
          </a:p>
          <a:p>
            <a:pPr marL="15875" marR="6350">
              <a:lnSpc>
                <a:spcPct val="144800"/>
              </a:lnSpc>
              <a:spcBef>
                <a:spcPts val="194"/>
              </a:spcBef>
            </a:pPr>
            <a:r>
              <a:rPr sz="2400" spc="13" dirty="0">
                <a:latin typeface="Arial"/>
                <a:cs typeface="Arial"/>
              </a:rPr>
              <a:t>Give </a:t>
            </a:r>
            <a:r>
              <a:rPr sz="2400" spc="19" dirty="0">
                <a:latin typeface="Courier" charset="0"/>
                <a:cs typeface="Courier" charset="0"/>
              </a:rPr>
              <a:t>static final</a:t>
            </a:r>
            <a:r>
              <a:rPr sz="2400" spc="-425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constants public access to enable other classes to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them:  Declaration of constants in the </a:t>
            </a:r>
            <a:r>
              <a:rPr sz="2400" spc="19" dirty="0">
                <a:latin typeface="Courier" charset="0"/>
                <a:cs typeface="Courier" charset="0"/>
              </a:rPr>
              <a:t>Math</a:t>
            </a:r>
            <a:r>
              <a:rPr sz="2400" spc="-506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650" y="3688291"/>
            <a:ext cx="11212149" cy="171809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public class</a:t>
            </a:r>
            <a:r>
              <a:rPr spc="-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Math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{</a:t>
            </a:r>
          </a:p>
          <a:p>
            <a:pPr marL="254794"/>
            <a:r>
              <a:rPr dirty="0">
                <a:latin typeface="Courier" charset="0"/>
                <a:cs typeface="Courier" charset="0"/>
              </a:rPr>
              <a:t>. .</a:t>
            </a:r>
            <a:r>
              <a:rPr spc="-11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.</a:t>
            </a:r>
          </a:p>
          <a:p>
            <a:pPr marL="254794" marR="3061494"/>
            <a:r>
              <a:rPr dirty="0">
                <a:latin typeface="Courier" charset="0"/>
                <a:cs typeface="Courier" charset="0"/>
              </a:rPr>
              <a:t>public static final double E = 2.7182818284590452354;  public static final double PI =</a:t>
            </a:r>
            <a:r>
              <a:rPr spc="119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3.14159265358979323846;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740" y="5565394"/>
            <a:ext cx="37879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Using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constant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9952" y="6003281"/>
            <a:ext cx="8442836" cy="42543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sz="2400" dirty="0">
                <a:latin typeface="Courier" charset="0"/>
                <a:cs typeface="Courier" charset="0"/>
              </a:rPr>
              <a:t>double circumference = Math.PI *</a:t>
            </a:r>
            <a:r>
              <a:rPr sz="2400" spc="56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Courier" charset="0"/>
                <a:cs typeface="Courier" charset="0"/>
              </a:rPr>
              <a:t>diameter;</a:t>
            </a:r>
          </a:p>
        </p:txBody>
      </p:sp>
    </p:spTree>
    <p:extLst>
      <p:ext uri="{BB962C8B-B14F-4D97-AF65-F5344CB8AC3E}">
        <p14:creationId xmlns:p14="http://schemas.microsoft.com/office/powerpoint/2010/main" val="183092765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</TotalTime>
  <Words>1097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Comic Sans MS</vt:lpstr>
      <vt:lpstr>Courier</vt:lpstr>
      <vt:lpstr>Gill Sans MT</vt:lpstr>
      <vt:lpstr>Times New Roman</vt:lpstr>
      <vt:lpstr>Trebuchet MS</vt:lpstr>
      <vt:lpstr>Parcel</vt:lpstr>
      <vt:lpstr>Fundamental Data types</vt:lpstr>
      <vt:lpstr>Number Types</vt:lpstr>
      <vt:lpstr>Primitive Types</vt:lpstr>
      <vt:lpstr>Number Literals</vt:lpstr>
      <vt:lpstr>PowerPoint Presentation</vt:lpstr>
      <vt:lpstr>Overflow</vt:lpstr>
      <vt:lpstr>Rounding Errors</vt:lpstr>
      <vt:lpstr>Constants: final</vt:lpstr>
      <vt:lpstr>Constants: static final</vt:lpstr>
      <vt:lpstr>Syntax 4.1 Constant Declaration</vt:lpstr>
      <vt:lpstr>Arithmetic Operators</vt:lpstr>
      <vt:lpstr>Integer Division and Remainder</vt:lpstr>
      <vt:lpstr>Integer Division and Remainder</vt:lpstr>
      <vt:lpstr>Integer Division and Remainder</vt:lpstr>
      <vt:lpstr>Powers and Roots</vt:lpstr>
      <vt:lpstr>Mathematical Methods</vt:lpstr>
      <vt:lpstr>Converting Floating-Point Numbers to Integers - Cast</vt:lpstr>
      <vt:lpstr>Converting Floating-Point Numbers to Integers -  Rounding</vt:lpstr>
      <vt:lpstr>Syntax 4.2 Cast</vt:lpstr>
      <vt:lpstr>Arithmetic Expressions</vt:lpstr>
      <vt:lpstr>Self Check 4.7</vt:lpstr>
      <vt:lpstr>Self Check 4.8</vt:lpstr>
      <vt:lpstr>Self Check 4.9</vt:lpstr>
      <vt:lpstr>Self Check 4.10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Data types</dc:title>
  <dc:creator>Matthew Ellis</dc:creator>
  <cp:lastModifiedBy>Arun Agarwal</cp:lastModifiedBy>
  <cp:revision>10</cp:revision>
  <dcterms:created xsi:type="dcterms:W3CDTF">2016-09-29T12:47:41Z</dcterms:created>
  <dcterms:modified xsi:type="dcterms:W3CDTF">2018-10-06T21:32:18Z</dcterms:modified>
</cp:coreProperties>
</file>