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82B1-90A0-4218-9BEE-B6FA674DB76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BB00-4103-4371-9A85-D693D390E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336396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Pg</a:t>
            </a:r>
            <a:r>
              <a:rPr lang="en-US" sz="3200" dirty="0"/>
              <a:t> 148 #11 – 16</a:t>
            </a:r>
          </a:p>
          <a:p>
            <a:r>
              <a:rPr lang="en-US" sz="3200" dirty="0"/>
              <a:t>Write a short program (Main method only) which will input the length of the side lengths of a rectangle, and will print the area, perimeter, and diagonal length each on their own line.   Make sure that each value is rounded to 2 decimal places if necessary, and that all values are aligned vertically.  Use the Pythagorean theorem for the diagonals.</a:t>
            </a:r>
          </a:p>
        </p:txBody>
      </p:sp>
    </p:spTree>
    <p:extLst>
      <p:ext uri="{BB962C8B-B14F-4D97-AF65-F5344CB8AC3E}">
        <p14:creationId xmlns:p14="http://schemas.microsoft.com/office/powerpoint/2010/main" val="10531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50" y="946328"/>
            <a:ext cx="4326591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Reading</a:t>
            </a:r>
            <a:r>
              <a:rPr spc="-63" dirty="0"/>
              <a:t> </a:t>
            </a:r>
            <a:r>
              <a:rPr spc="119" dirty="0"/>
              <a:t>Input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1750" y="1972356"/>
            <a:ext cx="6947352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000" spc="19" dirty="0">
                <a:latin typeface="Arial"/>
                <a:cs typeface="Arial"/>
              </a:rPr>
              <a:t>When a </a:t>
            </a:r>
            <a:r>
              <a:rPr sz="2000" spc="13" dirty="0">
                <a:latin typeface="Arial"/>
                <a:cs typeface="Arial"/>
              </a:rPr>
              <a:t>program asks for user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3" dirty="0">
                <a:latin typeface="Arial"/>
                <a:cs typeface="Arial"/>
              </a:rPr>
              <a:t>input</a:t>
            </a:r>
            <a:endParaRPr sz="20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sz="1600" dirty="0">
                <a:latin typeface="Arial"/>
                <a:cs typeface="Arial"/>
              </a:rPr>
              <a:t>It should first print a message that tells the user which input is</a:t>
            </a:r>
            <a:r>
              <a:rPr sz="1600" spc="-1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expected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6538" y="3082341"/>
            <a:ext cx="9620250" cy="292709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46038" rIns="0" bIns="0" rtlCol="0">
            <a:spAutoFit/>
          </a:bodyPr>
          <a:lstStyle/>
          <a:p>
            <a:pPr marL="49213">
              <a:spcBef>
                <a:spcPts val="363"/>
              </a:spcBef>
            </a:pPr>
            <a:r>
              <a:rPr sz="1600" spc="25" dirty="0">
                <a:latin typeface="Courier" charset="0"/>
                <a:cs typeface="Courier" charset="0"/>
              </a:rPr>
              <a:t>System.out.print("Please enter the number of bottles: "); // Display</a:t>
            </a:r>
            <a:r>
              <a:rPr sz="1600" spc="19" dirty="0">
                <a:latin typeface="Courier" charset="0"/>
                <a:cs typeface="Courier" charset="0"/>
              </a:rPr>
              <a:t> </a:t>
            </a:r>
            <a:r>
              <a:rPr sz="1600" spc="25" dirty="0">
                <a:latin typeface="Courier" charset="0"/>
                <a:cs typeface="Courier" charset="0"/>
              </a:rPr>
              <a:t>prompt</a:t>
            </a:r>
            <a:endParaRPr sz="16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750" y="3632742"/>
            <a:ext cx="8459264" cy="2546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This </a:t>
            </a:r>
            <a:r>
              <a:rPr sz="2400" spc="19" dirty="0">
                <a:latin typeface="Arial"/>
                <a:cs typeface="Arial"/>
              </a:rPr>
              <a:t>message </a:t>
            </a:r>
            <a:r>
              <a:rPr sz="2400" spc="13" dirty="0">
                <a:latin typeface="Arial"/>
                <a:cs typeface="Arial"/>
              </a:rPr>
              <a:t>is called </a:t>
            </a:r>
            <a:r>
              <a:rPr sz="2400" spc="19" dirty="0">
                <a:latin typeface="Arial"/>
                <a:cs typeface="Arial"/>
              </a:rPr>
              <a:t>a</a:t>
            </a:r>
            <a:r>
              <a:rPr sz="2400" spc="-106" dirty="0">
                <a:latin typeface="Arial"/>
                <a:cs typeface="Arial"/>
              </a:rPr>
              <a:t> </a:t>
            </a:r>
            <a:r>
              <a:rPr sz="2400" b="1" spc="19" dirty="0">
                <a:latin typeface="Arial"/>
                <a:cs typeface="Arial"/>
              </a:rPr>
              <a:t>prompt</a:t>
            </a:r>
            <a:endParaRPr sz="2400" dirty="0">
              <a:latin typeface="Arial"/>
              <a:cs typeface="Arial"/>
            </a:endParaRPr>
          </a:p>
          <a:p>
            <a:pPr marL="351631" marR="128588">
              <a:lnSpc>
                <a:spcPct val="131400"/>
              </a:lnSpc>
              <a:spcBef>
                <a:spcPts val="525"/>
              </a:spcBef>
            </a:pPr>
            <a:r>
              <a:rPr dirty="0">
                <a:latin typeface="Arial"/>
                <a:cs typeface="Arial"/>
              </a:rPr>
              <a:t>Use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Courier" charset="0"/>
                <a:cs typeface="Courier" charset="0"/>
              </a:rPr>
              <a:t>print</a:t>
            </a:r>
            <a:r>
              <a:rPr spc="-388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Arial"/>
                <a:cs typeface="Arial"/>
              </a:rPr>
              <a:t>method,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Courier" charset="0"/>
                <a:cs typeface="Courier" charset="0"/>
              </a:rPr>
              <a:t>println,</a:t>
            </a:r>
            <a:r>
              <a:rPr spc="-388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display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prompt  Leave a space after the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colon</a:t>
            </a:r>
          </a:p>
          <a:p>
            <a:pPr marL="15875">
              <a:spcBef>
                <a:spcPts val="963"/>
              </a:spcBef>
            </a:pPr>
            <a:r>
              <a:rPr sz="2400" spc="19" dirty="0">
                <a:latin typeface="Courier" charset="0"/>
                <a:cs typeface="Courier" charset="0"/>
              </a:rPr>
              <a:t>System.in</a:t>
            </a:r>
            <a:r>
              <a:rPr sz="2400" spc="-531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has </a:t>
            </a:r>
            <a:r>
              <a:rPr sz="2400" spc="13" dirty="0">
                <a:latin typeface="Arial"/>
                <a:cs typeface="Arial"/>
              </a:rPr>
              <a:t>minimal set of features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dirty="0">
                <a:latin typeface="Arial"/>
                <a:cs typeface="Arial"/>
              </a:rPr>
              <a:t>Must be combined with other classes to be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useful</a:t>
            </a:r>
          </a:p>
          <a:p>
            <a:pPr marL="15875">
              <a:spcBef>
                <a:spcPts val="963"/>
              </a:spcBef>
            </a:pPr>
            <a:r>
              <a:rPr sz="2400" spc="19" dirty="0">
                <a:latin typeface="Arial"/>
                <a:cs typeface="Arial"/>
              </a:rPr>
              <a:t>Use a </a:t>
            </a:r>
            <a:r>
              <a:rPr sz="2400" spc="13" dirty="0">
                <a:latin typeface="Arial"/>
                <a:cs typeface="Arial"/>
              </a:rPr>
              <a:t>class called </a:t>
            </a:r>
            <a:r>
              <a:rPr sz="2400" spc="19" dirty="0">
                <a:latin typeface="Courier" charset="0"/>
                <a:cs typeface="Courier" charset="0"/>
              </a:rPr>
              <a:t>Scanner</a:t>
            </a:r>
            <a:r>
              <a:rPr sz="2400" spc="-519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to read keyboard input.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7047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730" y="192861"/>
            <a:ext cx="7115859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Reading </a:t>
            </a:r>
            <a:r>
              <a:rPr spc="119" dirty="0"/>
              <a:t>Input </a:t>
            </a:r>
            <a:r>
              <a:rPr spc="-125" dirty="0"/>
              <a:t>-</a:t>
            </a:r>
            <a:r>
              <a:rPr spc="-213" dirty="0"/>
              <a:t> </a:t>
            </a:r>
            <a:r>
              <a:rPr spc="142" dirty="0">
                <a:latin typeface="Trebuchet MS"/>
                <a:cs typeface="Trebuchet MS"/>
              </a:rPr>
              <a:t>Scanner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5730" y="1006378"/>
            <a:ext cx="460149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To </a:t>
            </a:r>
            <a:r>
              <a:rPr sz="2400" spc="13" dirty="0">
                <a:latin typeface="Arial"/>
                <a:cs typeface="Arial"/>
              </a:rPr>
              <a:t>obtain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9" dirty="0">
                <a:latin typeface="Courier" charset="0"/>
                <a:cs typeface="Courier" charset="0"/>
              </a:rPr>
              <a:t>Scanner</a:t>
            </a:r>
            <a:r>
              <a:rPr sz="2400" spc="-569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object: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8751" y="1056627"/>
            <a:ext cx="7053263" cy="30232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sz="1600" dirty="0">
                <a:latin typeface="Courier" charset="0"/>
                <a:cs typeface="Courier" charset="0"/>
              </a:rPr>
              <a:t>Scanner in = new</a:t>
            </a:r>
            <a:r>
              <a:rPr sz="1600" spc="31" dirty="0">
                <a:latin typeface="Courier" charset="0"/>
                <a:cs typeface="Courier" charset="0"/>
              </a:rPr>
              <a:t> </a:t>
            </a:r>
            <a:r>
              <a:rPr sz="1600" dirty="0">
                <a:latin typeface="Courier" charset="0"/>
                <a:cs typeface="Courier" charset="0"/>
              </a:rPr>
              <a:t>Scanner(System.in);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3914" y="1517815"/>
            <a:ext cx="76147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pc="19" dirty="0">
                <a:latin typeface="Arial"/>
                <a:cs typeface="Arial"/>
              </a:rPr>
              <a:t>Use </a:t>
            </a:r>
            <a:r>
              <a:rPr spc="13" dirty="0">
                <a:latin typeface="Arial"/>
                <a:cs typeface="Arial"/>
              </a:rPr>
              <a:t>the </a:t>
            </a:r>
            <a:r>
              <a:rPr spc="13" dirty="0">
                <a:latin typeface="Courier" charset="0"/>
                <a:cs typeface="Courier" charset="0"/>
              </a:rPr>
              <a:t>Scanner</a:t>
            </a:r>
            <a:r>
              <a:rPr spc="13" dirty="0">
                <a:latin typeface="Arial"/>
                <a:cs typeface="Arial"/>
              </a:rPr>
              <a:t>'s </a:t>
            </a:r>
            <a:r>
              <a:rPr spc="19" dirty="0">
                <a:latin typeface="Courier" charset="0"/>
                <a:cs typeface="Courier" charset="0"/>
              </a:rPr>
              <a:t>nextInt </a:t>
            </a:r>
            <a:r>
              <a:rPr spc="19" dirty="0">
                <a:latin typeface="Arial"/>
                <a:cs typeface="Arial"/>
              </a:rPr>
              <a:t>method </a:t>
            </a:r>
            <a:r>
              <a:rPr spc="13" dirty="0">
                <a:latin typeface="Arial"/>
                <a:cs typeface="Arial"/>
              </a:rPr>
              <a:t>to read </a:t>
            </a:r>
            <a:r>
              <a:rPr spc="19" dirty="0">
                <a:latin typeface="Arial"/>
                <a:cs typeface="Arial"/>
              </a:rPr>
              <a:t>an </a:t>
            </a:r>
            <a:r>
              <a:rPr spc="13" dirty="0">
                <a:latin typeface="Arial"/>
                <a:cs typeface="Arial"/>
              </a:rPr>
              <a:t>integer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13" dirty="0">
                <a:latin typeface="Arial"/>
                <a:cs typeface="Arial"/>
              </a:rPr>
              <a:t>value: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0461" y="1907614"/>
            <a:ext cx="8935851" cy="548548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 marR="3129756">
              <a:spcBef>
                <a:spcPts val="438"/>
              </a:spcBef>
            </a:pPr>
            <a:r>
              <a:rPr sz="1600" dirty="0">
                <a:latin typeface="Courier" charset="0"/>
                <a:cs typeface="Courier" charset="0"/>
              </a:rPr>
              <a:t>System.out.print("Please enter the number of bottles: ");  int bottles =</a:t>
            </a:r>
            <a:r>
              <a:rPr sz="1600" spc="-6" dirty="0">
                <a:latin typeface="Courier" charset="0"/>
                <a:cs typeface="Courier" charset="0"/>
              </a:rPr>
              <a:t> </a:t>
            </a:r>
            <a:r>
              <a:rPr sz="1600" dirty="0">
                <a:latin typeface="Courier" charset="0"/>
                <a:cs typeface="Courier" charset="0"/>
              </a:rPr>
              <a:t>in.nextInt();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43182" y="2656007"/>
            <a:ext cx="8654806" cy="2048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When </a:t>
            </a:r>
            <a:r>
              <a:rPr sz="2400" spc="13" dirty="0">
                <a:latin typeface="Arial"/>
                <a:cs typeface="Arial"/>
              </a:rPr>
              <a:t>the </a:t>
            </a:r>
            <a:r>
              <a:rPr sz="2400" spc="19" dirty="0">
                <a:latin typeface="Courier" charset="0"/>
                <a:cs typeface="Courier" charset="0"/>
              </a:rPr>
              <a:t>nextInt</a:t>
            </a:r>
            <a:r>
              <a:rPr sz="2400" spc="-569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method </a:t>
            </a:r>
            <a:r>
              <a:rPr sz="2400" spc="13" dirty="0">
                <a:latin typeface="Arial"/>
                <a:cs typeface="Arial"/>
              </a:rPr>
              <a:t>is called,</a:t>
            </a:r>
            <a:endParaRPr sz="2400" dirty="0">
              <a:latin typeface="Arial"/>
              <a:cs typeface="Arial"/>
            </a:endParaRPr>
          </a:p>
          <a:p>
            <a:pPr marL="351631" marR="6350">
              <a:lnSpc>
                <a:spcPct val="136300"/>
              </a:lnSpc>
              <a:spcBef>
                <a:spcPts val="394"/>
              </a:spcBef>
            </a:pPr>
            <a:r>
              <a:rPr dirty="0">
                <a:latin typeface="Arial"/>
                <a:cs typeface="Arial"/>
              </a:rPr>
              <a:t>The program waits until the user types a number and presses the Enter key;  After the user supplies the input, the number is placed into the </a:t>
            </a:r>
            <a:r>
              <a:rPr dirty="0">
                <a:latin typeface="Courier" charset="0"/>
                <a:cs typeface="Courier" charset="0"/>
              </a:rPr>
              <a:t>bottles</a:t>
            </a:r>
            <a:r>
              <a:rPr spc="-506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Arial"/>
                <a:cs typeface="Arial"/>
              </a:rPr>
              <a:t>variable;  The program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continues.</a:t>
            </a:r>
          </a:p>
          <a:p>
            <a:pPr marL="15875">
              <a:spcBef>
                <a:spcPts val="963"/>
              </a:spcBef>
            </a:pPr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3" dirty="0">
                <a:latin typeface="Arial"/>
                <a:cs typeface="Arial"/>
              </a:rPr>
              <a:t>the </a:t>
            </a:r>
            <a:r>
              <a:rPr sz="2400" spc="19" dirty="0">
                <a:latin typeface="Courier" charset="0"/>
                <a:cs typeface="Courier" charset="0"/>
              </a:rPr>
              <a:t>nextDouble</a:t>
            </a:r>
            <a:r>
              <a:rPr sz="2400" spc="-525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method </a:t>
            </a:r>
            <a:r>
              <a:rPr sz="2400" spc="13" dirty="0">
                <a:latin typeface="Arial"/>
                <a:cs typeface="Arial"/>
              </a:rPr>
              <a:t>to read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floating-point number: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3961" y="4694662"/>
            <a:ext cx="9848039" cy="610103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 marR="4683919">
              <a:spcBef>
                <a:spcPts val="438"/>
              </a:spcBef>
            </a:pPr>
            <a:r>
              <a:rPr dirty="0">
                <a:latin typeface="Courier" charset="0"/>
                <a:cs typeface="Courier" charset="0"/>
              </a:rPr>
              <a:t>System.out.print("Enter price: ");  double price =</a:t>
            </a:r>
            <a:r>
              <a:rPr spc="13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in.nextDouble();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2700" y="5381381"/>
            <a:ext cx="7191375" cy="871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8100"/>
              </a:lnSpc>
            </a:pPr>
            <a:r>
              <a:rPr sz="2400" spc="19" dirty="0">
                <a:latin typeface="Arial"/>
                <a:cs typeface="Arial"/>
              </a:rPr>
              <a:t>To use </a:t>
            </a:r>
            <a:r>
              <a:rPr sz="2400" spc="13" dirty="0">
                <a:latin typeface="Arial"/>
                <a:cs typeface="Arial"/>
              </a:rPr>
              <a:t>the </a:t>
            </a:r>
            <a:r>
              <a:rPr sz="2400" spc="19" dirty="0">
                <a:latin typeface="Courier" charset="0"/>
                <a:cs typeface="Courier" charset="0"/>
              </a:rPr>
              <a:t>Scanner</a:t>
            </a:r>
            <a:r>
              <a:rPr sz="2400" spc="-469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class, import </a:t>
            </a:r>
            <a:r>
              <a:rPr sz="2400" spc="6" dirty="0">
                <a:latin typeface="Arial"/>
                <a:cs typeface="Arial"/>
              </a:rPr>
              <a:t>it </a:t>
            </a:r>
            <a:r>
              <a:rPr sz="2400" spc="13" dirty="0">
                <a:latin typeface="Arial"/>
                <a:cs typeface="Arial"/>
              </a:rPr>
              <a:t>by placing the following at the top of your program  </a:t>
            </a:r>
            <a:r>
              <a:rPr sz="2400" spc="6" dirty="0">
                <a:latin typeface="Arial"/>
                <a:cs typeface="Arial"/>
              </a:rPr>
              <a:t>file: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3961" y="6329646"/>
            <a:ext cx="7053263" cy="33310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dirty="0">
                <a:latin typeface="Courier" charset="0"/>
                <a:cs typeface="Courier" charset="0"/>
              </a:rPr>
              <a:t>import</a:t>
            </a:r>
            <a:r>
              <a:rPr spc="-6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java.util.Scanner;</a:t>
            </a:r>
          </a:p>
        </p:txBody>
      </p:sp>
    </p:spTree>
    <p:extLst>
      <p:ext uri="{BB962C8B-B14F-4D97-AF65-F5344CB8AC3E}">
        <p14:creationId xmlns:p14="http://schemas.microsoft.com/office/powerpoint/2010/main" val="389014936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50" y="946328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00" dirty="0">
                <a:solidFill>
                  <a:srgbClr val="125859"/>
                </a:solidFill>
              </a:rPr>
              <a:t>Syntax </a:t>
            </a:r>
            <a:r>
              <a:rPr dirty="0">
                <a:solidFill>
                  <a:srgbClr val="125859"/>
                </a:solidFill>
              </a:rPr>
              <a:t>4.3 </a:t>
            </a:r>
            <a:r>
              <a:rPr spc="119" dirty="0"/>
              <a:t>Input</a:t>
            </a:r>
            <a:r>
              <a:rPr spc="-75" dirty="0"/>
              <a:t> </a:t>
            </a:r>
            <a:r>
              <a:rPr spc="88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27548" y="1833834"/>
            <a:ext cx="9420817" cy="4620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373689360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50" y="946328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94" dirty="0"/>
              <a:t>Formatted</a:t>
            </a:r>
            <a:r>
              <a:rPr spc="-75" dirty="0"/>
              <a:t> </a:t>
            </a:r>
            <a:r>
              <a:rPr spc="125" dirty="0"/>
              <a:t>Output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84815" y="2375385"/>
            <a:ext cx="9798974" cy="2721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3" dirty="0">
                <a:latin typeface="Arial"/>
                <a:cs typeface="Arial"/>
              </a:rPr>
              <a:t>the </a:t>
            </a:r>
            <a:r>
              <a:rPr sz="2400" spc="19" dirty="0">
                <a:latin typeface="Courier" charset="0"/>
                <a:cs typeface="Courier" charset="0"/>
              </a:rPr>
              <a:t>printf</a:t>
            </a:r>
            <a:r>
              <a:rPr sz="2400" spc="-525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method </a:t>
            </a:r>
            <a:r>
              <a:rPr sz="2400" spc="13" dirty="0">
                <a:latin typeface="Arial"/>
                <a:cs typeface="Arial"/>
              </a:rPr>
              <a:t>to specify </a:t>
            </a:r>
            <a:r>
              <a:rPr sz="2400" spc="19" dirty="0">
                <a:latin typeface="Arial"/>
                <a:cs typeface="Arial"/>
              </a:rPr>
              <a:t>how </a:t>
            </a:r>
            <a:r>
              <a:rPr sz="2400" spc="13" dirty="0">
                <a:latin typeface="Arial"/>
                <a:cs typeface="Arial"/>
              </a:rPr>
              <a:t>values should </a:t>
            </a:r>
            <a:r>
              <a:rPr sz="2400" spc="19" dirty="0">
                <a:latin typeface="Arial"/>
                <a:cs typeface="Arial"/>
              </a:rPr>
              <a:t>be </a:t>
            </a:r>
            <a:r>
              <a:rPr sz="2400" spc="13" dirty="0">
                <a:latin typeface="Arial"/>
                <a:cs typeface="Arial"/>
              </a:rPr>
              <a:t>formatted.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706"/>
              </a:spcBef>
            </a:pPr>
            <a:r>
              <a:rPr sz="2400" spc="19" dirty="0">
                <a:latin typeface="Courier" charset="0"/>
                <a:cs typeface="Courier" charset="0"/>
              </a:rPr>
              <a:t>Printf</a:t>
            </a:r>
            <a:r>
              <a:rPr sz="2400" spc="-588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lets </a:t>
            </a:r>
            <a:r>
              <a:rPr sz="2400" spc="19" dirty="0">
                <a:latin typeface="Arial"/>
                <a:cs typeface="Arial"/>
              </a:rPr>
              <a:t>you </a:t>
            </a:r>
            <a:r>
              <a:rPr sz="2400" spc="13" dirty="0">
                <a:latin typeface="Arial"/>
                <a:cs typeface="Arial"/>
              </a:rPr>
              <a:t>print this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1094"/>
              </a:spcBef>
            </a:pPr>
            <a:r>
              <a:rPr sz="2000" spc="6" dirty="0">
                <a:latin typeface="Courier" charset="0"/>
                <a:cs typeface="Courier" charset="0"/>
              </a:rPr>
              <a:t>Price per liter:</a:t>
            </a:r>
            <a:r>
              <a:rPr sz="2000" spc="-100" dirty="0">
                <a:latin typeface="Courier" charset="0"/>
                <a:cs typeface="Courier" charset="0"/>
              </a:rPr>
              <a:t> </a:t>
            </a:r>
            <a:r>
              <a:rPr sz="2000" spc="6" dirty="0">
                <a:latin typeface="Courier" charset="0"/>
                <a:cs typeface="Courier" charset="0"/>
              </a:rPr>
              <a:t>1.22</a:t>
            </a:r>
            <a:endParaRPr sz="2000" dirty="0">
              <a:latin typeface="Courier" charset="0"/>
              <a:cs typeface="Courier" charset="0"/>
            </a:endParaRPr>
          </a:p>
          <a:p>
            <a:pPr marL="15875">
              <a:spcBef>
                <a:spcPts val="994"/>
              </a:spcBef>
            </a:pPr>
            <a:r>
              <a:rPr sz="2400" spc="13" dirty="0">
                <a:latin typeface="Arial"/>
                <a:cs typeface="Arial"/>
              </a:rPr>
              <a:t>Instead of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this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1094"/>
              </a:spcBef>
            </a:pPr>
            <a:r>
              <a:rPr sz="2000" spc="6" dirty="0">
                <a:latin typeface="Courier" charset="0"/>
                <a:cs typeface="Courier" charset="0"/>
              </a:rPr>
              <a:t>Price per liter:</a:t>
            </a:r>
            <a:r>
              <a:rPr sz="2000" spc="-81" dirty="0">
                <a:latin typeface="Courier" charset="0"/>
                <a:cs typeface="Courier" charset="0"/>
              </a:rPr>
              <a:t> </a:t>
            </a:r>
            <a:r>
              <a:rPr sz="2000" spc="6" dirty="0">
                <a:latin typeface="Courier" charset="0"/>
                <a:cs typeface="Courier" charset="0"/>
              </a:rPr>
              <a:t>1.215962441314554</a:t>
            </a:r>
            <a:endParaRPr sz="2000" dirty="0">
              <a:latin typeface="Courier" charset="0"/>
              <a:cs typeface="Courier" charset="0"/>
            </a:endParaRPr>
          </a:p>
          <a:p>
            <a:pPr marL="15875">
              <a:spcBef>
                <a:spcPts val="994"/>
              </a:spcBef>
            </a:pPr>
            <a:r>
              <a:rPr sz="2400" spc="13" dirty="0">
                <a:latin typeface="Arial"/>
                <a:cs typeface="Arial"/>
              </a:rPr>
              <a:t>This </a:t>
            </a:r>
            <a:r>
              <a:rPr sz="2400" spc="19" dirty="0">
                <a:latin typeface="Arial"/>
                <a:cs typeface="Arial"/>
              </a:rPr>
              <a:t>command </a:t>
            </a:r>
            <a:r>
              <a:rPr sz="2400" spc="13" dirty="0">
                <a:latin typeface="Arial"/>
                <a:cs typeface="Arial"/>
              </a:rPr>
              <a:t>displays the price with two digits after the decimal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point: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3331" y="5515866"/>
            <a:ext cx="7053263" cy="33310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dirty="0">
                <a:latin typeface="Courier" charset="0"/>
                <a:cs typeface="Courier" charset="0"/>
              </a:rPr>
              <a:t>System.out.printf("%.2f",</a:t>
            </a:r>
            <a:r>
              <a:rPr spc="31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price);</a:t>
            </a:r>
          </a:p>
        </p:txBody>
      </p:sp>
    </p:spTree>
    <p:extLst>
      <p:ext uri="{BB962C8B-B14F-4D97-AF65-F5344CB8AC3E}">
        <p14:creationId xmlns:p14="http://schemas.microsoft.com/office/powerpoint/2010/main" val="19599806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385" y="210952"/>
            <a:ext cx="5499175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94" dirty="0"/>
              <a:t>Formatted</a:t>
            </a:r>
            <a:r>
              <a:rPr spc="-75" dirty="0"/>
              <a:t> </a:t>
            </a:r>
            <a:r>
              <a:rPr spc="125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5687" y="1265450"/>
            <a:ext cx="50058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You can </a:t>
            </a:r>
            <a:r>
              <a:rPr sz="2400" spc="13" dirty="0">
                <a:latin typeface="Arial"/>
                <a:cs typeface="Arial"/>
              </a:rPr>
              <a:t>also specify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i="1" spc="13" dirty="0">
                <a:latin typeface="Arial"/>
                <a:cs typeface="Arial"/>
              </a:rPr>
              <a:t>field</a:t>
            </a:r>
            <a:r>
              <a:rPr sz="2400" i="1" spc="-119" dirty="0">
                <a:latin typeface="Arial"/>
                <a:cs typeface="Arial"/>
              </a:rPr>
              <a:t> </a:t>
            </a:r>
            <a:r>
              <a:rPr sz="2400" i="1" spc="13" dirty="0">
                <a:latin typeface="Arial"/>
                <a:cs typeface="Arial"/>
              </a:rPr>
              <a:t>width</a:t>
            </a:r>
            <a:r>
              <a:rPr sz="2400" spc="13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0969" y="1777170"/>
            <a:ext cx="7053263" cy="33310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</a:pPr>
            <a:r>
              <a:rPr dirty="0">
                <a:latin typeface="Courier" charset="0"/>
                <a:cs typeface="Courier" charset="0"/>
              </a:rPr>
              <a:t>System.out.printf("%10.2f",</a:t>
            </a:r>
            <a:r>
              <a:rPr spc="44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price);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6558" y="2192034"/>
            <a:ext cx="5375160" cy="77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This prints </a:t>
            </a:r>
            <a:r>
              <a:rPr sz="2400" spc="19" dirty="0">
                <a:latin typeface="Arial"/>
                <a:cs typeface="Arial"/>
              </a:rPr>
              <a:t>10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characters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950"/>
              </a:spcBef>
            </a:pPr>
            <a:r>
              <a:rPr dirty="0">
                <a:latin typeface="Arial"/>
                <a:cs typeface="Arial"/>
              </a:rPr>
              <a:t>Six spaces followed by the four characters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1.22</a:t>
            </a:r>
          </a:p>
        </p:txBody>
      </p:sp>
      <p:sp>
        <p:nvSpPr>
          <p:cNvPr id="8" name="object 8"/>
          <p:cNvSpPr/>
          <p:nvPr/>
        </p:nvSpPr>
        <p:spPr>
          <a:xfrm>
            <a:off x="2329712" y="2915882"/>
            <a:ext cx="3640782" cy="673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 txBox="1"/>
          <p:nvPr/>
        </p:nvSpPr>
        <p:spPr>
          <a:xfrm>
            <a:off x="2316558" y="3813179"/>
            <a:ext cx="277360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This</a:t>
            </a:r>
            <a:r>
              <a:rPr sz="2400" spc="-88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command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6559" y="4405817"/>
            <a:ext cx="7053263" cy="30232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119856">
              <a:spcBef>
                <a:spcPts val="438"/>
              </a:spcBef>
            </a:pPr>
            <a:r>
              <a:rPr sz="1600" dirty="0">
                <a:latin typeface="Courier" charset="0"/>
                <a:cs typeface="Courier" charset="0"/>
              </a:rPr>
              <a:t>System.out.printf("Price per liter:%10.2f",</a:t>
            </a:r>
            <a:r>
              <a:rPr sz="1600" spc="113" dirty="0">
                <a:latin typeface="Courier" charset="0"/>
                <a:cs typeface="Courier" charset="0"/>
              </a:rPr>
              <a:t> </a:t>
            </a:r>
            <a:r>
              <a:rPr sz="1600" dirty="0">
                <a:latin typeface="Courier" charset="0"/>
                <a:cs typeface="Courier" charset="0"/>
              </a:rPr>
              <a:t>price);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16559" y="5139490"/>
            <a:ext cx="14331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Prints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9712" y="5633197"/>
            <a:ext cx="7053263" cy="33310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5563" rIns="0" bIns="0" rtlCol="0">
            <a:spAutoFit/>
          </a:bodyPr>
          <a:lstStyle/>
          <a:p>
            <a:pPr marL="52388">
              <a:spcBef>
                <a:spcPts val="438"/>
              </a:spcBef>
              <a:tabLst>
                <a:tab pos="1539081" algn="l"/>
              </a:tabLst>
            </a:pPr>
            <a:r>
              <a:rPr dirty="0">
                <a:latin typeface="Courier" charset="0"/>
                <a:cs typeface="Courier" charset="0"/>
              </a:rPr>
              <a:t>Price</a:t>
            </a:r>
            <a:r>
              <a:rPr spc="281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per</a:t>
            </a:r>
            <a:r>
              <a:rPr spc="281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liter: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urier" charset="0"/>
                <a:cs typeface="Courier" charset="0"/>
              </a:rPr>
              <a:t>1.22</a:t>
            </a:r>
          </a:p>
        </p:txBody>
      </p:sp>
    </p:spTree>
    <p:extLst>
      <p:ext uri="{BB962C8B-B14F-4D97-AF65-F5344CB8AC3E}">
        <p14:creationId xmlns:p14="http://schemas.microsoft.com/office/powerpoint/2010/main" val="23296123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1442" y="2084697"/>
            <a:ext cx="3710299" cy="3941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1750" y="946328"/>
            <a:ext cx="131445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94" dirty="0"/>
              <a:t>Formatted</a:t>
            </a:r>
            <a:r>
              <a:rPr spc="-75" dirty="0"/>
              <a:t> </a:t>
            </a:r>
            <a:r>
              <a:rPr spc="125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70226" y="2316118"/>
            <a:ext cx="40005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500" spc="19" dirty="0">
                <a:latin typeface="Arial"/>
                <a:cs typeface="Arial"/>
              </a:rPr>
              <a:t>You use </a:t>
            </a:r>
            <a:r>
              <a:rPr sz="2500" spc="13" dirty="0">
                <a:latin typeface="Arial"/>
                <a:cs typeface="Arial"/>
              </a:rPr>
              <a:t>the </a:t>
            </a:r>
            <a:r>
              <a:rPr sz="2500" spc="19" dirty="0">
                <a:latin typeface="Courier" charset="0"/>
                <a:cs typeface="Courier" charset="0"/>
              </a:rPr>
              <a:t>printf</a:t>
            </a:r>
            <a:r>
              <a:rPr sz="2500" spc="-463" dirty="0">
                <a:latin typeface="Courier" charset="0"/>
                <a:cs typeface="Courier" charset="0"/>
              </a:rPr>
              <a:t> </a:t>
            </a:r>
            <a:r>
              <a:rPr sz="2500" spc="19" dirty="0">
                <a:latin typeface="Arial"/>
                <a:cs typeface="Arial"/>
              </a:rPr>
              <a:t>method </a:t>
            </a:r>
            <a:r>
              <a:rPr sz="2500" spc="13" dirty="0">
                <a:latin typeface="Arial"/>
                <a:cs typeface="Arial"/>
              </a:rPr>
              <a:t>to line </a:t>
            </a:r>
            <a:r>
              <a:rPr sz="2500" spc="19" dirty="0">
                <a:latin typeface="Arial"/>
                <a:cs typeface="Arial"/>
              </a:rPr>
              <a:t>up your </a:t>
            </a:r>
            <a:r>
              <a:rPr sz="2500" spc="13" dirty="0">
                <a:latin typeface="Arial"/>
                <a:cs typeface="Arial"/>
              </a:rPr>
              <a:t>output in </a:t>
            </a:r>
            <a:r>
              <a:rPr sz="2500" spc="19" dirty="0">
                <a:latin typeface="Arial"/>
                <a:cs typeface="Arial"/>
              </a:rPr>
              <a:t>neat columns.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9473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4578" y="365125"/>
            <a:ext cx="9116336" cy="6114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565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891" y="368911"/>
            <a:ext cx="516684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94" dirty="0"/>
              <a:t>Formatted</a:t>
            </a:r>
            <a:r>
              <a:rPr spc="-75" dirty="0"/>
              <a:t> </a:t>
            </a:r>
            <a:r>
              <a:rPr spc="125" dirty="0"/>
              <a:t>Output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2733" y="1364341"/>
            <a:ext cx="9791769" cy="1011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37200"/>
              </a:lnSpc>
            </a:pPr>
            <a:r>
              <a:rPr sz="2400" spc="19" dirty="0">
                <a:latin typeface="Arial"/>
                <a:cs typeface="Arial"/>
              </a:rPr>
              <a:t>You can </a:t>
            </a:r>
            <a:r>
              <a:rPr sz="2400" spc="13" dirty="0">
                <a:latin typeface="Arial"/>
                <a:cs typeface="Arial"/>
              </a:rPr>
              <a:t>print multiple values with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single call to the </a:t>
            </a:r>
            <a:r>
              <a:rPr sz="2400" spc="19" dirty="0">
                <a:latin typeface="Courier" charset="0"/>
                <a:cs typeface="Courier" charset="0"/>
              </a:rPr>
              <a:t>printf</a:t>
            </a:r>
            <a:r>
              <a:rPr sz="2400" spc="-525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method.  </a:t>
            </a:r>
            <a:r>
              <a:rPr sz="2400" spc="19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4658" y="2486573"/>
            <a:ext cx="12508988" cy="298319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323056" marR="3805238" indent="-270669">
              <a:spcBef>
                <a:spcPts val="406"/>
              </a:spcBef>
            </a:pPr>
            <a:r>
              <a:rPr sz="1600" dirty="0">
                <a:latin typeface="Courier" charset="0"/>
                <a:cs typeface="Courier" charset="0"/>
              </a:rPr>
              <a:t>System.out.printf("Quantity: %d Total: %10.2f",  quantity,</a:t>
            </a:r>
            <a:r>
              <a:rPr sz="1600" spc="-50" dirty="0">
                <a:latin typeface="Courier" charset="0"/>
                <a:cs typeface="Courier" charset="0"/>
              </a:rPr>
              <a:t> </a:t>
            </a:r>
            <a:r>
              <a:rPr sz="1600" dirty="0">
                <a:latin typeface="Courier" charset="0"/>
                <a:cs typeface="Courier" charset="0"/>
              </a:rPr>
              <a:t>total);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42734" y="3132264"/>
            <a:ext cx="297718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Output</a:t>
            </a:r>
            <a:r>
              <a:rPr sz="2400" spc="-5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explained: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1259" y="3501624"/>
            <a:ext cx="9632905" cy="2858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156274889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Times New Roman</vt:lpstr>
      <vt:lpstr>Trebuchet MS</vt:lpstr>
      <vt:lpstr>Office Theme</vt:lpstr>
      <vt:lpstr>Input and Output</vt:lpstr>
      <vt:lpstr>Reading Input</vt:lpstr>
      <vt:lpstr>Reading Input - Scanner</vt:lpstr>
      <vt:lpstr>Syntax 4.3 Input Statement</vt:lpstr>
      <vt:lpstr>Formatted Output</vt:lpstr>
      <vt:lpstr>Formatted Output</vt:lpstr>
      <vt:lpstr>Formatted Output</vt:lpstr>
      <vt:lpstr>PowerPoint Presentation</vt:lpstr>
      <vt:lpstr>Formatted Output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Ellis</dc:creator>
  <cp:lastModifiedBy>Arun Agarwal</cp:lastModifiedBy>
  <cp:revision>6</cp:revision>
  <dcterms:created xsi:type="dcterms:W3CDTF">2016-10-04T12:06:49Z</dcterms:created>
  <dcterms:modified xsi:type="dcterms:W3CDTF">2018-10-06T21:31:53Z</dcterms:modified>
</cp:coreProperties>
</file>