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86759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628" y="296097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56" dirty="0"/>
              <a:t>Substrings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7717" y="1176189"/>
            <a:ext cx="10075340" cy="131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8100"/>
              </a:lnSpc>
            </a:pPr>
            <a:r>
              <a:rPr sz="2400" spc="6" dirty="0">
                <a:latin typeface="Arial"/>
                <a:cs typeface="Arial"/>
              </a:rPr>
              <a:t>If </a:t>
            </a:r>
            <a:r>
              <a:rPr sz="2400" spc="19" dirty="0">
                <a:latin typeface="Arial"/>
                <a:cs typeface="Arial"/>
              </a:rPr>
              <a:t>you </a:t>
            </a:r>
            <a:r>
              <a:rPr sz="2400" spc="13" dirty="0">
                <a:latin typeface="Arial"/>
                <a:cs typeface="Arial"/>
              </a:rPr>
              <a:t>omit the </a:t>
            </a:r>
            <a:r>
              <a:rPr sz="2400" spc="19" dirty="0">
                <a:latin typeface="Arial"/>
                <a:cs typeface="Arial"/>
              </a:rPr>
              <a:t>end </a:t>
            </a:r>
            <a:r>
              <a:rPr sz="2400" spc="13" dirty="0">
                <a:latin typeface="Arial"/>
                <a:cs typeface="Arial"/>
              </a:rPr>
              <a:t>position </a:t>
            </a:r>
            <a:r>
              <a:rPr sz="2400" spc="19" dirty="0">
                <a:latin typeface="Arial"/>
                <a:cs typeface="Arial"/>
              </a:rPr>
              <a:t>when </a:t>
            </a:r>
            <a:r>
              <a:rPr sz="2400" spc="13" dirty="0">
                <a:latin typeface="Arial"/>
                <a:cs typeface="Arial"/>
              </a:rPr>
              <a:t>calling the substring method, then </a:t>
            </a:r>
            <a:r>
              <a:rPr sz="2400" spc="6" dirty="0">
                <a:latin typeface="Arial"/>
                <a:cs typeface="Arial"/>
              </a:rPr>
              <a:t>all </a:t>
            </a:r>
            <a:r>
              <a:rPr sz="2400" spc="13" dirty="0">
                <a:latin typeface="Arial"/>
                <a:cs typeface="Arial"/>
              </a:rPr>
              <a:t>characters from  the starting position to the </a:t>
            </a:r>
            <a:r>
              <a:rPr sz="2400" spc="19" dirty="0">
                <a:latin typeface="Arial"/>
                <a:cs typeface="Arial"/>
              </a:rPr>
              <a:t>end </a:t>
            </a:r>
            <a:r>
              <a:rPr sz="2400" spc="13" dirty="0">
                <a:latin typeface="Arial"/>
                <a:cs typeface="Arial"/>
              </a:rPr>
              <a:t>of the string are</a:t>
            </a:r>
            <a:r>
              <a:rPr sz="2400" spc="-63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copied.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636"/>
              </a:spcBef>
            </a:pPr>
            <a:r>
              <a:rPr sz="2400" spc="19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717" y="2732498"/>
            <a:ext cx="7053263" cy="60609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String tail =</a:t>
            </a:r>
            <a:r>
              <a:rPr spc="38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greeting.substring(7);</a:t>
            </a:r>
          </a:p>
          <a:p>
            <a:pPr marL="323056"/>
            <a:r>
              <a:rPr dirty="0">
                <a:latin typeface="Courier" charset="0"/>
                <a:cs typeface="Courier" charset="0"/>
              </a:rPr>
              <a:t>// Copies all characters from position 7</a:t>
            </a:r>
            <a:r>
              <a:rPr spc="50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6752" y="3576978"/>
            <a:ext cx="5364956" cy="774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Result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950"/>
              </a:spcBef>
            </a:pPr>
            <a:r>
              <a:rPr dirty="0">
                <a:latin typeface="Arial"/>
                <a:cs typeface="Arial"/>
              </a:rPr>
              <a:t>Sets </a:t>
            </a:r>
            <a:r>
              <a:rPr dirty="0">
                <a:latin typeface="Courier" charset="0"/>
                <a:cs typeface="Courier" charset="0"/>
              </a:rPr>
              <a:t>tail</a:t>
            </a:r>
            <a:r>
              <a:rPr spc="-450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Arial"/>
                <a:cs typeface="Arial"/>
              </a:rPr>
              <a:t>to the string </a:t>
            </a:r>
            <a:r>
              <a:rPr spc="-6" dirty="0">
                <a:latin typeface="Courier" charset="0"/>
                <a:cs typeface="Courier" charset="0"/>
              </a:rPr>
              <a:t>"World!"</a:t>
            </a:r>
            <a:r>
              <a:rPr spc="-6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86638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6834" y="117567"/>
            <a:ext cx="9627326" cy="662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</p:spTree>
    <p:extLst>
      <p:ext uri="{BB962C8B-B14F-4D97-AF65-F5344CB8AC3E}">
        <p14:creationId xmlns:p14="http://schemas.microsoft.com/office/powerpoint/2010/main" val="361373175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</a:t>
            </a:r>
            <a:r>
              <a:rPr lang="en-US"/>
              <a:t>to numerical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convert a String to a number:</a:t>
            </a:r>
          </a:p>
          <a:p>
            <a:endParaRPr lang="en-US" sz="2800" dirty="0"/>
          </a:p>
          <a:p>
            <a:r>
              <a:rPr lang="en-US" sz="2800" dirty="0" err="1"/>
              <a:t>Double.parseDouble</a:t>
            </a:r>
            <a:r>
              <a:rPr lang="en-US" sz="2800" dirty="0"/>
              <a:t>(String)</a:t>
            </a:r>
          </a:p>
          <a:p>
            <a:r>
              <a:rPr lang="en-US" sz="2800" dirty="0" err="1"/>
              <a:t>Integer.parseInt</a:t>
            </a:r>
            <a:r>
              <a:rPr lang="en-US" sz="2800" dirty="0"/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245106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439" y="207047"/>
            <a:ext cx="7729728" cy="1188720"/>
          </a:xfrm>
        </p:spPr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650" y="1502230"/>
            <a:ext cx="10032275" cy="485938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Write a short program (Main method only) which will prompt the user to enter their name and a 10 digit telephone number is the format </a:t>
            </a:r>
            <a:r>
              <a:rPr lang="en-US" sz="3200" dirty="0" err="1"/>
              <a:t>xxxxxxxxxx</a:t>
            </a:r>
            <a:r>
              <a:rPr lang="en-US" sz="3200" dirty="0"/>
              <a:t> and will use substrings to return the same phone number in the format (xxx) xxx-</a:t>
            </a:r>
            <a:r>
              <a:rPr lang="en-US" sz="3200" dirty="0" err="1"/>
              <a:t>xxxx</a:t>
            </a:r>
            <a:r>
              <a:rPr lang="en-US" sz="3200" dirty="0"/>
              <a:t>.   Print the name using </a:t>
            </a:r>
            <a:r>
              <a:rPr lang="en-US" sz="3200" dirty="0" err="1"/>
              <a:t>printf</a:t>
            </a:r>
            <a:r>
              <a:rPr lang="en-US" sz="3200" dirty="0"/>
              <a:t> so the name takes up 20 characters left justified followed by the phone number.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Print out your code and console output to turn in tomorrow</a:t>
            </a:r>
          </a:p>
        </p:txBody>
      </p:sp>
    </p:spTree>
    <p:extLst>
      <p:ext uri="{BB962C8B-B14F-4D97-AF65-F5344CB8AC3E}">
        <p14:creationId xmlns:p14="http://schemas.microsoft.com/office/powerpoint/2010/main" val="414926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640" y="353322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25" dirty="0"/>
              <a:t>String</a:t>
            </a:r>
            <a:r>
              <a:rPr spc="-81" dirty="0"/>
              <a:t> </a:t>
            </a:r>
            <a:r>
              <a:rPr spc="119" dirty="0"/>
              <a:t>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8232" y="1125184"/>
            <a:ext cx="658704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string is </a:t>
            </a:r>
            <a:r>
              <a:rPr sz="2400" spc="19" dirty="0">
                <a:latin typeface="Arial"/>
                <a:cs typeface="Arial"/>
              </a:rPr>
              <a:t>a sequence </a:t>
            </a:r>
            <a:r>
              <a:rPr sz="2400" spc="13" dirty="0">
                <a:latin typeface="Arial"/>
                <a:cs typeface="Arial"/>
              </a:rPr>
              <a:t>of</a:t>
            </a:r>
            <a:r>
              <a:rPr sz="2400" spc="-119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characters.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8233" y="1691072"/>
            <a:ext cx="7053263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String name =</a:t>
            </a:r>
            <a:r>
              <a:rPr spc="-31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"Harry";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68232" y="2043949"/>
            <a:ext cx="8050087" cy="139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string variable is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variable that </a:t>
            </a:r>
            <a:r>
              <a:rPr sz="2400" spc="19" dirty="0">
                <a:latin typeface="Arial"/>
                <a:cs typeface="Arial"/>
              </a:rPr>
              <a:t>can </a:t>
            </a:r>
            <a:r>
              <a:rPr sz="2400" spc="13" dirty="0">
                <a:latin typeface="Arial"/>
                <a:cs typeface="Arial"/>
              </a:rPr>
              <a:t>hold </a:t>
            </a:r>
            <a:r>
              <a:rPr sz="2400" spc="19" dirty="0">
                <a:latin typeface="Arial"/>
                <a:cs typeface="Arial"/>
              </a:rPr>
              <a:t>a</a:t>
            </a:r>
            <a:r>
              <a:rPr sz="2400" spc="-10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15875" marR="6350">
              <a:lnSpc>
                <a:spcPct val="137200"/>
              </a:lnSpc>
              <a:spcBef>
                <a:spcPts val="63"/>
              </a:spcBef>
            </a:pPr>
            <a:r>
              <a:rPr sz="2400" spc="13" dirty="0">
                <a:latin typeface="Arial"/>
                <a:cs typeface="Arial"/>
              </a:rPr>
              <a:t>String literals are character </a:t>
            </a:r>
            <a:r>
              <a:rPr sz="2400" spc="19" dirty="0">
                <a:latin typeface="Arial"/>
                <a:cs typeface="Arial"/>
              </a:rPr>
              <a:t>sequences </a:t>
            </a:r>
            <a:r>
              <a:rPr sz="2400" spc="13" dirty="0">
                <a:latin typeface="Arial"/>
                <a:cs typeface="Arial"/>
              </a:rPr>
              <a:t>enclosed in</a:t>
            </a:r>
            <a:r>
              <a:rPr sz="2400" spc="-38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quotes 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string </a:t>
            </a:r>
            <a:r>
              <a:rPr sz="2400" spc="6" dirty="0">
                <a:latin typeface="Arial"/>
                <a:cs typeface="Arial"/>
              </a:rPr>
              <a:t>literal </a:t>
            </a:r>
            <a:r>
              <a:rPr sz="2400" spc="13" dirty="0">
                <a:latin typeface="Arial"/>
                <a:cs typeface="Arial"/>
              </a:rPr>
              <a:t>denotes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particular</a:t>
            </a:r>
            <a:r>
              <a:rPr sz="2400" spc="-44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8233" y="3352533"/>
            <a:ext cx="7053263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"Harry"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68233" y="3957054"/>
            <a:ext cx="9223567" cy="2659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String </a:t>
            </a:r>
            <a:r>
              <a:rPr sz="2400" i="1" spc="13" dirty="0">
                <a:latin typeface="Arial"/>
                <a:cs typeface="Arial"/>
              </a:rPr>
              <a:t>length </a:t>
            </a:r>
            <a:r>
              <a:rPr sz="2400" spc="13" dirty="0">
                <a:latin typeface="Arial"/>
                <a:cs typeface="Arial"/>
              </a:rPr>
              <a:t>is the </a:t>
            </a:r>
            <a:r>
              <a:rPr sz="2400" spc="19" dirty="0">
                <a:latin typeface="Arial"/>
                <a:cs typeface="Arial"/>
              </a:rPr>
              <a:t>number </a:t>
            </a:r>
            <a:r>
              <a:rPr sz="2400" spc="13" dirty="0">
                <a:latin typeface="Arial"/>
                <a:cs typeface="Arial"/>
              </a:rPr>
              <a:t>of characters in the</a:t>
            </a:r>
            <a:r>
              <a:rPr sz="2400" spc="-63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950"/>
              </a:spcBef>
            </a:pPr>
            <a:r>
              <a:rPr dirty="0">
                <a:latin typeface="Arial"/>
                <a:cs typeface="Arial"/>
              </a:rPr>
              <a:t>The length of </a:t>
            </a:r>
            <a:r>
              <a:rPr dirty="0">
                <a:latin typeface="Courier" charset="0"/>
                <a:cs typeface="Courier" charset="0"/>
              </a:rPr>
              <a:t>"Harry"</a:t>
            </a:r>
            <a:r>
              <a:rPr spc="-494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Arial"/>
                <a:cs typeface="Arial"/>
              </a:rPr>
              <a:t>is 5</a:t>
            </a:r>
          </a:p>
          <a:p>
            <a:pPr marL="15875">
              <a:spcBef>
                <a:spcPts val="963"/>
              </a:spcBef>
            </a:pPr>
            <a:r>
              <a:rPr sz="2400" spc="19" dirty="0">
                <a:latin typeface="Arial"/>
                <a:cs typeface="Arial"/>
              </a:rPr>
              <a:t>The </a:t>
            </a:r>
            <a:r>
              <a:rPr sz="2400" spc="19" dirty="0">
                <a:latin typeface="Courier" charset="0"/>
                <a:cs typeface="Courier" charset="0"/>
              </a:rPr>
              <a:t>length</a:t>
            </a:r>
            <a:r>
              <a:rPr sz="2400" spc="-569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method </a:t>
            </a:r>
            <a:r>
              <a:rPr sz="2400" spc="13" dirty="0">
                <a:latin typeface="Arial"/>
                <a:cs typeface="Arial"/>
              </a:rPr>
              <a:t>yields the </a:t>
            </a:r>
            <a:r>
              <a:rPr sz="2400" spc="19" dirty="0">
                <a:latin typeface="Arial"/>
                <a:cs typeface="Arial"/>
              </a:rPr>
              <a:t>number </a:t>
            </a:r>
            <a:r>
              <a:rPr sz="2400" spc="13" dirty="0">
                <a:latin typeface="Arial"/>
                <a:cs typeface="Arial"/>
              </a:rPr>
              <a:t>of characters in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1094"/>
              </a:spcBef>
            </a:pPr>
            <a:r>
              <a:rPr sz="2000" spc="6" dirty="0">
                <a:latin typeface="Courier" charset="0"/>
                <a:cs typeface="Courier" charset="0"/>
              </a:rPr>
              <a:t>int n =</a:t>
            </a:r>
            <a:r>
              <a:rPr sz="2000" spc="-100" dirty="0">
                <a:latin typeface="Courier" charset="0"/>
                <a:cs typeface="Courier" charset="0"/>
              </a:rPr>
              <a:t> </a:t>
            </a:r>
            <a:r>
              <a:rPr sz="2000" spc="6" dirty="0">
                <a:latin typeface="Courier" charset="0"/>
                <a:cs typeface="Courier" charset="0"/>
              </a:rPr>
              <a:t>name.length();</a:t>
            </a:r>
            <a:endParaRPr sz="2000" dirty="0">
              <a:latin typeface="Courier" charset="0"/>
              <a:cs typeface="Courier" charset="0"/>
            </a:endParaRPr>
          </a:p>
          <a:p>
            <a:pPr marL="15875">
              <a:spcBef>
                <a:spcPts val="994"/>
              </a:spcBef>
            </a:pP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string of length </a:t>
            </a:r>
            <a:r>
              <a:rPr sz="2400" spc="19" dirty="0">
                <a:latin typeface="Arial"/>
                <a:cs typeface="Arial"/>
              </a:rPr>
              <a:t>0 </a:t>
            </a:r>
            <a:r>
              <a:rPr sz="2400" spc="13" dirty="0">
                <a:latin typeface="Arial"/>
                <a:cs typeface="Arial"/>
              </a:rPr>
              <a:t>is called the </a:t>
            </a:r>
            <a:r>
              <a:rPr sz="2400" i="1" spc="19" dirty="0">
                <a:latin typeface="Arial"/>
                <a:cs typeface="Arial"/>
              </a:rPr>
              <a:t>empty</a:t>
            </a:r>
            <a:r>
              <a:rPr sz="2400" i="1" spc="-106" dirty="0">
                <a:latin typeface="Arial"/>
                <a:cs typeface="Arial"/>
              </a:rPr>
              <a:t> </a:t>
            </a:r>
            <a:r>
              <a:rPr sz="2400" i="1" spc="13" dirty="0"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351631" marR="3447256">
              <a:lnSpc>
                <a:spcPct val="136300"/>
              </a:lnSpc>
              <a:spcBef>
                <a:spcPts val="463"/>
              </a:spcBef>
            </a:pPr>
            <a:r>
              <a:rPr dirty="0">
                <a:latin typeface="Arial"/>
                <a:cs typeface="Arial"/>
              </a:rPr>
              <a:t>Contains no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characters  Is written as</a:t>
            </a:r>
            <a:r>
              <a:rPr spc="238" dirty="0">
                <a:latin typeface="Arial"/>
                <a:cs typeface="Arial"/>
              </a:rPr>
              <a:t> </a:t>
            </a:r>
            <a:r>
              <a:rPr dirty="0">
                <a:latin typeface="Courier" charset="0"/>
                <a:cs typeface="Courier" charset="0"/>
              </a:rPr>
              <a:t>""</a:t>
            </a:r>
          </a:p>
        </p:txBody>
      </p:sp>
    </p:spTree>
    <p:extLst>
      <p:ext uri="{BB962C8B-B14F-4D97-AF65-F5344CB8AC3E}">
        <p14:creationId xmlns:p14="http://schemas.microsoft.com/office/powerpoint/2010/main" val="41423394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628" y="255884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213" dirty="0"/>
              <a:t>C</a:t>
            </a:r>
            <a:r>
              <a:rPr spc="156" dirty="0"/>
              <a:t>o</a:t>
            </a:r>
            <a:r>
              <a:rPr spc="142" dirty="0"/>
              <a:t>n</a:t>
            </a:r>
            <a:r>
              <a:rPr spc="50" dirty="0"/>
              <a:t>c</a:t>
            </a:r>
            <a:r>
              <a:rPr spc="119" dirty="0"/>
              <a:t>a</a:t>
            </a:r>
            <a:r>
              <a:rPr spc="25" dirty="0"/>
              <a:t>t</a:t>
            </a:r>
            <a:r>
              <a:rPr spc="31" dirty="0"/>
              <a:t>e</a:t>
            </a:r>
            <a:r>
              <a:rPr spc="142" dirty="0"/>
              <a:t>n</a:t>
            </a:r>
            <a:r>
              <a:rPr spc="119" dirty="0"/>
              <a:t>a</a:t>
            </a:r>
            <a:r>
              <a:rPr spc="25" dirty="0"/>
              <a:t>t</a:t>
            </a:r>
            <a:r>
              <a:rPr spc="56" dirty="0"/>
              <a:t>i</a:t>
            </a:r>
            <a:r>
              <a:rPr spc="156" dirty="0"/>
              <a:t>o</a:t>
            </a:r>
            <a:r>
              <a:rPr spc="142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0626" y="793422"/>
            <a:ext cx="10454505" cy="1500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41000"/>
              </a:lnSpc>
            </a:pPr>
            <a:r>
              <a:rPr sz="2400" b="1" spc="13" dirty="0">
                <a:latin typeface="Arial"/>
                <a:cs typeface="Arial"/>
              </a:rPr>
              <a:t>Concatenating strings </a:t>
            </a:r>
            <a:r>
              <a:rPr sz="2400" spc="19" dirty="0">
                <a:latin typeface="Arial"/>
                <a:cs typeface="Arial"/>
              </a:rPr>
              <a:t>means </a:t>
            </a:r>
            <a:r>
              <a:rPr sz="2400" spc="13" dirty="0">
                <a:latin typeface="Arial"/>
                <a:cs typeface="Arial"/>
              </a:rPr>
              <a:t>to put </a:t>
            </a:r>
            <a:r>
              <a:rPr sz="2400" spc="19" dirty="0">
                <a:latin typeface="Arial"/>
                <a:cs typeface="Arial"/>
              </a:rPr>
              <a:t>them </a:t>
            </a:r>
            <a:r>
              <a:rPr sz="2400" spc="13" dirty="0">
                <a:latin typeface="Arial"/>
                <a:cs typeface="Arial"/>
              </a:rPr>
              <a:t>together to form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longer string  </a:t>
            </a:r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3" dirty="0">
                <a:latin typeface="Arial"/>
                <a:cs typeface="Arial"/>
              </a:rPr>
              <a:t>the </a:t>
            </a:r>
            <a:r>
              <a:rPr sz="2400" spc="19" dirty="0">
                <a:latin typeface="Courier" charset="0"/>
                <a:cs typeface="Courier" charset="0"/>
              </a:rPr>
              <a:t>+</a:t>
            </a:r>
            <a:r>
              <a:rPr sz="2400" spc="-563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operator: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706"/>
              </a:spcBef>
            </a:pPr>
            <a:r>
              <a:rPr sz="2400" spc="13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0626" y="2364192"/>
            <a:ext cx="9148221" cy="88309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 marR="5089525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String fName = "Harry";  String lName = "Morgan";  String name = fName +</a:t>
            </a:r>
            <a:r>
              <a:rPr spc="-13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lName;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0626" y="3299073"/>
            <a:ext cx="130445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Result: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0626" y="3857316"/>
            <a:ext cx="7053263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"HarryMorgan"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10627" y="4403014"/>
            <a:ext cx="4012406" cy="221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1438" spc="19" dirty="0">
                <a:latin typeface="Arial"/>
                <a:cs typeface="Arial"/>
              </a:rPr>
              <a:t>To </a:t>
            </a:r>
            <a:r>
              <a:rPr sz="1438" spc="13" dirty="0">
                <a:latin typeface="Arial"/>
                <a:cs typeface="Arial"/>
              </a:rPr>
              <a:t>separate the </a:t>
            </a:r>
            <a:r>
              <a:rPr sz="1438" spc="6" dirty="0">
                <a:latin typeface="Arial"/>
                <a:cs typeface="Arial"/>
              </a:rPr>
              <a:t>first </a:t>
            </a:r>
            <a:r>
              <a:rPr sz="1438" spc="19" dirty="0">
                <a:latin typeface="Arial"/>
                <a:cs typeface="Arial"/>
              </a:rPr>
              <a:t>and </a:t>
            </a:r>
            <a:r>
              <a:rPr sz="1438" spc="13" dirty="0">
                <a:latin typeface="Arial"/>
                <a:cs typeface="Arial"/>
              </a:rPr>
              <a:t>last </a:t>
            </a:r>
            <a:r>
              <a:rPr sz="1438" spc="19" dirty="0">
                <a:latin typeface="Arial"/>
                <a:cs typeface="Arial"/>
              </a:rPr>
              <a:t>name </a:t>
            </a:r>
            <a:r>
              <a:rPr sz="1438" spc="13" dirty="0">
                <a:latin typeface="Arial"/>
                <a:cs typeface="Arial"/>
              </a:rPr>
              <a:t>with </a:t>
            </a:r>
            <a:r>
              <a:rPr sz="1438" spc="19" dirty="0">
                <a:latin typeface="Arial"/>
                <a:cs typeface="Arial"/>
              </a:rPr>
              <a:t>a</a:t>
            </a:r>
            <a:r>
              <a:rPr sz="1438" spc="-50" dirty="0">
                <a:latin typeface="Arial"/>
                <a:cs typeface="Arial"/>
              </a:rPr>
              <a:t> </a:t>
            </a:r>
            <a:r>
              <a:rPr sz="1438" spc="13" dirty="0">
                <a:latin typeface="Arial"/>
                <a:cs typeface="Arial"/>
              </a:rPr>
              <a:t>space</a:t>
            </a:r>
            <a:endParaRPr sz="143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627" y="4961257"/>
            <a:ext cx="7053263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String name = fName + " " + lName;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10628" y="5489516"/>
            <a:ext cx="151950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Results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0628" y="6119131"/>
            <a:ext cx="7053263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"Harry</a:t>
            </a:r>
            <a:r>
              <a:rPr spc="-63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Morgan"</a:t>
            </a:r>
          </a:p>
        </p:txBody>
      </p:sp>
    </p:spTree>
    <p:extLst>
      <p:ext uri="{BB962C8B-B14F-4D97-AF65-F5344CB8AC3E}">
        <p14:creationId xmlns:p14="http://schemas.microsoft.com/office/powerpoint/2010/main" val="316281426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720" y="139600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213" dirty="0"/>
              <a:t>C</a:t>
            </a:r>
            <a:r>
              <a:rPr spc="156" dirty="0"/>
              <a:t>o</a:t>
            </a:r>
            <a:r>
              <a:rPr spc="142" dirty="0"/>
              <a:t>n</a:t>
            </a:r>
            <a:r>
              <a:rPr spc="50" dirty="0"/>
              <a:t>c</a:t>
            </a:r>
            <a:r>
              <a:rPr spc="119" dirty="0"/>
              <a:t>a</a:t>
            </a:r>
            <a:r>
              <a:rPr spc="25" dirty="0"/>
              <a:t>t</a:t>
            </a:r>
            <a:r>
              <a:rPr spc="31" dirty="0"/>
              <a:t>e</a:t>
            </a:r>
            <a:r>
              <a:rPr spc="142" dirty="0"/>
              <a:t>n</a:t>
            </a:r>
            <a:r>
              <a:rPr spc="119" dirty="0"/>
              <a:t>a</a:t>
            </a:r>
            <a:r>
              <a:rPr spc="25" dirty="0"/>
              <a:t>t</a:t>
            </a:r>
            <a:r>
              <a:rPr spc="56" dirty="0"/>
              <a:t>i</a:t>
            </a:r>
            <a:r>
              <a:rPr spc="156" dirty="0"/>
              <a:t>o</a:t>
            </a:r>
            <a:r>
              <a:rPr spc="142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9720" y="1603904"/>
            <a:ext cx="9617870" cy="1281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6" dirty="0">
                <a:latin typeface="Arial"/>
                <a:cs typeface="Arial"/>
              </a:rPr>
              <a:t>If </a:t>
            </a:r>
            <a:r>
              <a:rPr sz="2400" spc="19" dirty="0">
                <a:latin typeface="Arial"/>
                <a:cs typeface="Arial"/>
              </a:rPr>
              <a:t>one </a:t>
            </a:r>
            <a:r>
              <a:rPr sz="2400" spc="13" dirty="0">
                <a:latin typeface="Arial"/>
                <a:cs typeface="Arial"/>
              </a:rPr>
              <a:t>of the arguments of the </a:t>
            </a:r>
            <a:r>
              <a:rPr sz="2400" spc="19" dirty="0">
                <a:latin typeface="Courier" charset="0"/>
                <a:cs typeface="Courier" charset="0"/>
              </a:rPr>
              <a:t>+</a:t>
            </a:r>
            <a:r>
              <a:rPr sz="2400" spc="-525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operator is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351631" marR="1270000">
              <a:lnSpc>
                <a:spcPct val="131400"/>
              </a:lnSpc>
              <a:spcBef>
                <a:spcPts val="463"/>
              </a:spcBef>
            </a:pPr>
            <a:r>
              <a:rPr dirty="0">
                <a:latin typeface="Arial"/>
                <a:cs typeface="Arial"/>
              </a:rPr>
              <a:t>The other is forced to become to a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string:  Both strings are then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concatenated</a:t>
            </a:r>
          </a:p>
          <a:p>
            <a:pPr marL="15875">
              <a:spcBef>
                <a:spcPts val="900"/>
              </a:spcBef>
            </a:pPr>
            <a:r>
              <a:rPr sz="2400" spc="19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9720" y="3358582"/>
            <a:ext cx="9115698" cy="88309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 marR="5224463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String jobTitle = "Agent";  int employeeId =</a:t>
            </a:r>
            <a:r>
              <a:rPr spc="-50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7;</a:t>
            </a:r>
          </a:p>
          <a:p>
            <a:pPr marL="52388"/>
            <a:r>
              <a:rPr dirty="0">
                <a:latin typeface="Courier" charset="0"/>
                <a:cs typeface="Courier" charset="0"/>
              </a:rPr>
              <a:t>String bond = jobTitle +</a:t>
            </a:r>
            <a:r>
              <a:rPr spc="25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employeeId;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69720" y="4489385"/>
            <a:ext cx="109510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Result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9720" y="5354132"/>
            <a:ext cx="7053263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"Agent7"</a:t>
            </a:r>
          </a:p>
        </p:txBody>
      </p:sp>
    </p:spTree>
    <p:extLst>
      <p:ext uri="{BB962C8B-B14F-4D97-AF65-F5344CB8AC3E}">
        <p14:creationId xmlns:p14="http://schemas.microsoft.com/office/powerpoint/2010/main" val="4686997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628" y="256365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25" dirty="0"/>
              <a:t>String</a:t>
            </a:r>
            <a:r>
              <a:rPr spc="-88" dirty="0"/>
              <a:t> </a:t>
            </a:r>
            <a:r>
              <a:rPr spc="119" dirty="0"/>
              <a:t>Input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7501" y="1170381"/>
            <a:ext cx="71016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Use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the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next</a:t>
            </a:r>
            <a:r>
              <a:rPr sz="2400" spc="-463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method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of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the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Scanner</a:t>
            </a:r>
            <a:r>
              <a:rPr sz="2400" spc="-463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class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to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read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a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string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containing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a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single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word.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7501" y="2333433"/>
            <a:ext cx="7545818" cy="88309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 marR="3940175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System.out.print("Please enter your name: ");  String name =</a:t>
            </a:r>
            <a:r>
              <a:rPr spc="-25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in.next();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47501" y="3699657"/>
            <a:ext cx="7788830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Only </a:t>
            </a:r>
            <a:r>
              <a:rPr sz="2400" spc="19" dirty="0">
                <a:latin typeface="Arial"/>
                <a:cs typeface="Arial"/>
              </a:rPr>
              <a:t>one word </a:t>
            </a:r>
            <a:r>
              <a:rPr sz="2400" spc="13" dirty="0">
                <a:latin typeface="Arial"/>
                <a:cs typeface="Arial"/>
              </a:rPr>
              <a:t>is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read.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769"/>
              </a:spcBef>
            </a:pPr>
            <a:r>
              <a:rPr sz="2400" spc="19" dirty="0">
                <a:latin typeface="Arial"/>
                <a:cs typeface="Arial"/>
              </a:rPr>
              <a:t>Use a second </a:t>
            </a:r>
            <a:r>
              <a:rPr sz="2400" spc="13" dirty="0">
                <a:latin typeface="Arial"/>
                <a:cs typeface="Arial"/>
              </a:rPr>
              <a:t>call to  </a:t>
            </a:r>
            <a:r>
              <a:rPr sz="2400" spc="19" dirty="0">
                <a:latin typeface="Courier" charset="0"/>
                <a:cs typeface="Courier" charset="0"/>
              </a:rPr>
              <a:t>in.next</a:t>
            </a:r>
            <a:r>
              <a:rPr sz="2400" spc="-543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to get </a:t>
            </a:r>
            <a:r>
              <a:rPr sz="2400" spc="19" dirty="0">
                <a:latin typeface="Arial"/>
                <a:cs typeface="Arial"/>
              </a:rPr>
              <a:t>a second </a:t>
            </a:r>
            <a:r>
              <a:rPr sz="2400" spc="13" dirty="0">
                <a:latin typeface="Arial"/>
                <a:cs typeface="Arial"/>
              </a:rPr>
              <a:t>word.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27715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628" y="282925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19" dirty="0"/>
              <a:t>Escape</a:t>
            </a:r>
            <a:r>
              <a:rPr spc="-56" dirty="0"/>
              <a:t> </a:t>
            </a:r>
            <a:r>
              <a:rPr spc="113" dirty="0"/>
              <a:t>Sequences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2472" y="997016"/>
            <a:ext cx="107410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To </a:t>
            </a:r>
            <a:r>
              <a:rPr sz="2400" spc="13" dirty="0">
                <a:latin typeface="Arial"/>
                <a:cs typeface="Arial"/>
              </a:rPr>
              <a:t>include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quotation </a:t>
            </a:r>
            <a:r>
              <a:rPr sz="2400" spc="19" dirty="0">
                <a:latin typeface="Arial"/>
                <a:cs typeface="Arial"/>
              </a:rPr>
              <a:t>mark </a:t>
            </a:r>
            <a:r>
              <a:rPr sz="2400" spc="13" dirty="0">
                <a:latin typeface="Arial"/>
                <a:cs typeface="Arial"/>
              </a:rPr>
              <a:t>in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6" dirty="0">
                <a:latin typeface="Arial"/>
                <a:cs typeface="Arial"/>
              </a:rPr>
              <a:t>literal </a:t>
            </a:r>
            <a:r>
              <a:rPr sz="2400" spc="13" dirty="0">
                <a:latin typeface="Arial"/>
                <a:cs typeface="Arial"/>
              </a:rPr>
              <a:t>string, precede </a:t>
            </a:r>
            <a:r>
              <a:rPr sz="2400" spc="6" dirty="0">
                <a:latin typeface="Arial"/>
                <a:cs typeface="Arial"/>
              </a:rPr>
              <a:t>it </a:t>
            </a:r>
            <a:r>
              <a:rPr sz="2400" spc="13" dirty="0">
                <a:latin typeface="Arial"/>
                <a:cs typeface="Arial"/>
              </a:rPr>
              <a:t>with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backslash </a:t>
            </a:r>
            <a:r>
              <a:rPr sz="2400" spc="6" dirty="0">
                <a:latin typeface="Arial"/>
                <a:cs typeface="Arial"/>
              </a:rPr>
              <a:t>( \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0125" y="1657033"/>
            <a:ext cx="7053263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"He said</a:t>
            </a:r>
            <a:r>
              <a:rPr spc="-44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\"Hello\""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20125" y="2020106"/>
            <a:ext cx="9794706" cy="1789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8100"/>
              </a:lnSpc>
            </a:pPr>
            <a:r>
              <a:rPr sz="2400" spc="13" dirty="0">
                <a:latin typeface="Arial"/>
                <a:cs typeface="Arial"/>
              </a:rPr>
              <a:t>Indicates that the quotation </a:t>
            </a:r>
            <a:r>
              <a:rPr sz="2400" spc="19" dirty="0">
                <a:latin typeface="Arial"/>
                <a:cs typeface="Arial"/>
              </a:rPr>
              <a:t>mark </a:t>
            </a:r>
            <a:r>
              <a:rPr sz="2400" spc="13" dirty="0">
                <a:latin typeface="Arial"/>
                <a:cs typeface="Arial"/>
              </a:rPr>
              <a:t>that follows should </a:t>
            </a:r>
            <a:r>
              <a:rPr sz="2400" spc="19" dirty="0">
                <a:latin typeface="Arial"/>
                <a:cs typeface="Arial"/>
              </a:rPr>
              <a:t>be a </a:t>
            </a:r>
            <a:r>
              <a:rPr sz="2400" spc="13" dirty="0">
                <a:latin typeface="Arial"/>
                <a:cs typeface="Arial"/>
              </a:rPr>
              <a:t>part of the string </a:t>
            </a:r>
            <a:r>
              <a:rPr sz="2400" spc="19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not  </a:t>
            </a:r>
            <a:r>
              <a:rPr sz="2400" spc="19" dirty="0">
                <a:latin typeface="Arial"/>
                <a:cs typeface="Arial"/>
              </a:rPr>
              <a:t>mark </a:t>
            </a:r>
            <a:r>
              <a:rPr sz="2400" spc="13" dirty="0">
                <a:latin typeface="Arial"/>
                <a:cs typeface="Arial"/>
              </a:rPr>
              <a:t>the </a:t>
            </a:r>
            <a:r>
              <a:rPr sz="2400" spc="19" dirty="0">
                <a:latin typeface="Arial"/>
                <a:cs typeface="Arial"/>
              </a:rPr>
              <a:t>end </a:t>
            </a:r>
            <a:r>
              <a:rPr sz="2400" spc="13" dirty="0">
                <a:latin typeface="Arial"/>
                <a:cs typeface="Arial"/>
              </a:rPr>
              <a:t>of the</a:t>
            </a:r>
            <a:r>
              <a:rPr sz="2400" spc="-119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string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706"/>
              </a:spcBef>
            </a:pPr>
            <a:r>
              <a:rPr sz="2400" spc="13" dirty="0">
                <a:latin typeface="Arial"/>
                <a:cs typeface="Arial"/>
              </a:rPr>
              <a:t>Called </a:t>
            </a:r>
            <a:r>
              <a:rPr sz="2400" spc="19" dirty="0">
                <a:latin typeface="Arial"/>
                <a:cs typeface="Arial"/>
              </a:rPr>
              <a:t>an escape</a:t>
            </a:r>
            <a:r>
              <a:rPr sz="2400" spc="-119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sequence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706"/>
              </a:spcBef>
            </a:pPr>
            <a:r>
              <a:rPr sz="2400" spc="19" dirty="0">
                <a:latin typeface="Arial"/>
                <a:cs typeface="Arial"/>
              </a:rPr>
              <a:t>To </a:t>
            </a:r>
            <a:r>
              <a:rPr sz="2400" spc="13" dirty="0">
                <a:latin typeface="Arial"/>
                <a:cs typeface="Arial"/>
              </a:rPr>
              <a:t>include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backslash in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string, </a:t>
            </a:r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3" dirty="0">
                <a:latin typeface="Arial"/>
                <a:cs typeface="Arial"/>
              </a:rPr>
              <a:t>the </a:t>
            </a:r>
            <a:r>
              <a:rPr sz="2400" spc="19" dirty="0">
                <a:latin typeface="Arial"/>
                <a:cs typeface="Arial"/>
              </a:rPr>
              <a:t>escape sequence</a:t>
            </a:r>
            <a:r>
              <a:rPr sz="2400" spc="-119" dirty="0">
                <a:latin typeface="Arial"/>
                <a:cs typeface="Arial"/>
              </a:rPr>
              <a:t> </a:t>
            </a:r>
            <a:r>
              <a:rPr sz="2400" spc="6" dirty="0">
                <a:latin typeface="Arial"/>
                <a:cs typeface="Arial"/>
              </a:rPr>
              <a:t>\\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0125" y="3809955"/>
            <a:ext cx="7053263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"C:\\Temp\\Secret.txt"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20125" y="4322801"/>
            <a:ext cx="8710489" cy="1605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newline character is denoted with the </a:t>
            </a:r>
            <a:r>
              <a:rPr sz="2400" spc="19" dirty="0">
                <a:latin typeface="Arial"/>
                <a:cs typeface="Arial"/>
              </a:rPr>
              <a:t>escape sequence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\n</a:t>
            </a:r>
            <a:endParaRPr sz="2400" dirty="0">
              <a:latin typeface="Courier" charset="0"/>
              <a:cs typeface="Courier" charset="0"/>
            </a:endParaRPr>
          </a:p>
          <a:p>
            <a:pPr marL="15875">
              <a:spcBef>
                <a:spcPts val="636"/>
              </a:spcBef>
            </a:pP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newline character is often </a:t>
            </a:r>
            <a:r>
              <a:rPr sz="2400" spc="19" dirty="0">
                <a:latin typeface="Arial"/>
                <a:cs typeface="Arial"/>
              </a:rPr>
              <a:t>added </a:t>
            </a:r>
            <a:r>
              <a:rPr sz="2400" spc="13" dirty="0">
                <a:latin typeface="Arial"/>
                <a:cs typeface="Arial"/>
              </a:rPr>
              <a:t>to the </a:t>
            </a:r>
            <a:r>
              <a:rPr sz="2400" spc="19" dirty="0">
                <a:latin typeface="Arial"/>
                <a:cs typeface="Arial"/>
              </a:rPr>
              <a:t>end </a:t>
            </a:r>
            <a:r>
              <a:rPr sz="2400" spc="13" dirty="0">
                <a:latin typeface="Arial"/>
                <a:cs typeface="Arial"/>
              </a:rPr>
              <a:t>of the format string </a:t>
            </a:r>
            <a:r>
              <a:rPr sz="2400" spc="19" dirty="0">
                <a:latin typeface="Arial"/>
                <a:cs typeface="Arial"/>
              </a:rPr>
              <a:t>when</a:t>
            </a:r>
            <a:r>
              <a:rPr sz="2400" spc="-44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using</a:t>
            </a:r>
            <a:endParaRPr sz="2400" dirty="0">
              <a:latin typeface="Arial"/>
              <a:cs typeface="Arial"/>
            </a:endParaRPr>
          </a:p>
          <a:p>
            <a:pPr marL="15875">
              <a:spcBef>
                <a:spcPts val="375"/>
              </a:spcBef>
            </a:pPr>
            <a:r>
              <a:rPr sz="2400" spc="19" dirty="0">
                <a:latin typeface="Courier" charset="0"/>
                <a:cs typeface="Courier" charset="0"/>
              </a:rPr>
              <a:t>System.out.printf</a:t>
            </a:r>
            <a:r>
              <a:rPr sz="2400" spc="19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0125" y="6026381"/>
            <a:ext cx="7493692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119856">
              <a:spcBef>
                <a:spcPts val="406"/>
              </a:spcBef>
            </a:pPr>
            <a:r>
              <a:rPr dirty="0" err="1">
                <a:latin typeface="Courier" charset="0"/>
                <a:cs typeface="Courier" charset="0"/>
              </a:rPr>
              <a:t>System.out.printf</a:t>
            </a:r>
            <a:r>
              <a:rPr dirty="0">
                <a:latin typeface="Courier" charset="0"/>
                <a:cs typeface="Courier" charset="0"/>
              </a:rPr>
              <a:t>("</a:t>
            </a:r>
            <a:r>
              <a:rPr lang="en-US" dirty="0">
                <a:latin typeface="Courier" charset="0"/>
                <a:cs typeface="Courier" charset="0"/>
              </a:rPr>
              <a:t>%-10s</a:t>
            </a:r>
            <a:r>
              <a:rPr dirty="0">
                <a:latin typeface="Courier" charset="0"/>
                <a:cs typeface="Courier" charset="0"/>
              </a:rPr>
              <a:t> %</a:t>
            </a:r>
            <a:r>
              <a:rPr lang="en-US" dirty="0">
                <a:latin typeface="Courier" charset="0"/>
                <a:cs typeface="Courier" charset="0"/>
              </a:rPr>
              <a:t>6</a:t>
            </a:r>
            <a:r>
              <a:rPr dirty="0">
                <a:latin typeface="Courier" charset="0"/>
                <a:cs typeface="Courier" charset="0"/>
              </a:rPr>
              <a:t>.2f\n",</a:t>
            </a:r>
            <a:r>
              <a:rPr spc="81" dirty="0">
                <a:latin typeface="Courier" charset="0"/>
                <a:cs typeface="Courier" charset="0"/>
              </a:rPr>
              <a:t> </a:t>
            </a:r>
            <a:r>
              <a:rPr lang="en-US" spc="81" dirty="0">
                <a:latin typeface="Courier" charset="0"/>
                <a:cs typeface="Courier" charset="0"/>
              </a:rPr>
              <a:t>“</a:t>
            </a:r>
            <a:r>
              <a:rPr lang="en-US" spc="81" dirty="0" err="1">
                <a:latin typeface="Courier" charset="0"/>
                <a:cs typeface="Courier" charset="0"/>
              </a:rPr>
              <a:t>Price:”,</a:t>
            </a:r>
            <a:r>
              <a:rPr dirty="0" err="1">
                <a:latin typeface="Courier" charset="0"/>
                <a:cs typeface="Courier" charset="0"/>
              </a:rPr>
              <a:t>price</a:t>
            </a:r>
            <a:r>
              <a:rPr dirty="0">
                <a:latin typeface="Courier" charset="0"/>
                <a:cs typeface="Courier" charset="0"/>
              </a:rPr>
              <a:t>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238206" y="5473337"/>
            <a:ext cx="2690948" cy="6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42218" y="5277394"/>
            <a:ext cx="24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negative left justifies</a:t>
            </a:r>
          </a:p>
        </p:txBody>
      </p:sp>
    </p:spTree>
    <p:extLst>
      <p:ext uri="{BB962C8B-B14F-4D97-AF65-F5344CB8AC3E}">
        <p14:creationId xmlns:p14="http://schemas.microsoft.com/office/powerpoint/2010/main" val="77712277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531" y="288630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Strings and</a:t>
            </a:r>
            <a:r>
              <a:rPr spc="-113" dirty="0"/>
              <a:t> </a:t>
            </a:r>
            <a:r>
              <a:rPr spc="106" dirty="0"/>
              <a:t>Characters</a:t>
            </a:r>
          </a:p>
        </p:txBody>
      </p:sp>
      <p:sp>
        <p:nvSpPr>
          <p:cNvPr id="4" name="object 4"/>
          <p:cNvSpPr/>
          <p:nvPr/>
        </p:nvSpPr>
        <p:spPr>
          <a:xfrm>
            <a:off x="8662001" y="2089625"/>
            <a:ext cx="2530689" cy="1149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1093911" y="1903759"/>
            <a:ext cx="8886111" cy="3213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1019175">
              <a:lnSpc>
                <a:spcPct val="141000"/>
              </a:lnSpc>
            </a:pP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string is </a:t>
            </a:r>
            <a:r>
              <a:rPr sz="2400" spc="19" dirty="0">
                <a:latin typeface="Arial"/>
                <a:cs typeface="Arial"/>
              </a:rPr>
              <a:t>a sequences </a:t>
            </a:r>
            <a:r>
              <a:rPr sz="2400" spc="13" dirty="0">
                <a:latin typeface="Arial"/>
                <a:cs typeface="Arial"/>
              </a:rPr>
              <a:t>of </a:t>
            </a:r>
            <a:r>
              <a:rPr sz="2400" b="1" spc="19" dirty="0">
                <a:latin typeface="Arial"/>
                <a:cs typeface="Arial"/>
              </a:rPr>
              <a:t>Unicode</a:t>
            </a:r>
            <a:r>
              <a:rPr sz="2400" b="1" spc="-119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characters. 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character is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value of the type</a:t>
            </a:r>
            <a:r>
              <a:rPr sz="2400" spc="-63" dirty="0">
                <a:latin typeface="Arial"/>
                <a:cs typeface="Arial"/>
              </a:rPr>
              <a:t> </a:t>
            </a:r>
            <a:r>
              <a:rPr sz="2400" spc="13" dirty="0">
                <a:latin typeface="Courier" charset="0"/>
                <a:cs typeface="Courier" charset="0"/>
              </a:rPr>
              <a:t>char</a:t>
            </a:r>
            <a:r>
              <a:rPr sz="2400" spc="13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888"/>
              </a:spcBef>
            </a:pPr>
            <a:r>
              <a:rPr dirty="0">
                <a:latin typeface="Arial"/>
                <a:cs typeface="Arial"/>
              </a:rPr>
              <a:t>Characters have numeric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values</a:t>
            </a:r>
          </a:p>
          <a:p>
            <a:pPr marL="15875">
              <a:spcBef>
                <a:spcPts val="900"/>
              </a:spcBef>
            </a:pPr>
            <a:r>
              <a:rPr sz="2400" spc="13" dirty="0">
                <a:latin typeface="Arial"/>
                <a:cs typeface="Arial"/>
              </a:rPr>
              <a:t>Character literals are delimited by single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quotes.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950"/>
              </a:spcBef>
            </a:pPr>
            <a:r>
              <a:rPr dirty="0">
                <a:latin typeface="Arial"/>
                <a:cs typeface="Arial"/>
              </a:rPr>
              <a:t>'H' is a character. It is a value of type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Courier" charset="0"/>
                <a:cs typeface="Courier" charset="0"/>
              </a:rPr>
              <a:t>char</a:t>
            </a:r>
          </a:p>
          <a:p>
            <a:pPr marL="15875">
              <a:spcBef>
                <a:spcPts val="900"/>
              </a:spcBef>
            </a:pPr>
            <a:r>
              <a:rPr sz="2400" spc="13" dirty="0">
                <a:latin typeface="Arial"/>
                <a:cs typeface="Arial"/>
              </a:rPr>
              <a:t>Don't confuse </a:t>
            </a:r>
            <a:r>
              <a:rPr sz="2400" spc="19" dirty="0">
                <a:latin typeface="Arial"/>
                <a:cs typeface="Arial"/>
              </a:rPr>
              <a:t>them </a:t>
            </a:r>
            <a:r>
              <a:rPr sz="2400" spc="13" dirty="0">
                <a:latin typeface="Arial"/>
                <a:cs typeface="Arial"/>
              </a:rPr>
              <a:t>with</a:t>
            </a:r>
            <a:r>
              <a:rPr sz="2400" spc="-69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strings</a:t>
            </a:r>
            <a:endParaRPr sz="2400" dirty="0">
              <a:latin typeface="Arial"/>
              <a:cs typeface="Arial"/>
            </a:endParaRPr>
          </a:p>
          <a:p>
            <a:pPr marL="351631">
              <a:spcBef>
                <a:spcPts val="1019"/>
              </a:spcBef>
            </a:pPr>
            <a:r>
              <a:rPr dirty="0">
                <a:latin typeface="Arial"/>
                <a:cs typeface="Arial"/>
              </a:rPr>
              <a:t>"H" is a string containing a single character. It is a value of type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6" dirty="0">
                <a:latin typeface="Courier" charset="0"/>
                <a:cs typeface="Courier" charset="0"/>
              </a:rPr>
              <a:t>String</a:t>
            </a:r>
            <a:r>
              <a:rPr spc="-6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88317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103" y="333645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42" dirty="0"/>
              <a:t>Strings and</a:t>
            </a:r>
            <a:r>
              <a:rPr spc="-113" dirty="0"/>
              <a:t> </a:t>
            </a:r>
            <a:r>
              <a:rPr spc="106" dirty="0"/>
              <a:t>Characters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0220" y="1153093"/>
            <a:ext cx="67307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String positions are counted starting with</a:t>
            </a:r>
            <a:r>
              <a:rPr sz="2400" spc="-38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0.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96418" y="1011651"/>
            <a:ext cx="3106119" cy="899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 txBox="1"/>
          <p:nvPr/>
        </p:nvSpPr>
        <p:spPr>
          <a:xfrm>
            <a:off x="1631173" y="1910987"/>
            <a:ext cx="10114019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18100"/>
              </a:lnSpc>
            </a:pPr>
            <a:r>
              <a:rPr sz="2400" spc="19" dirty="0">
                <a:latin typeface="Arial"/>
                <a:cs typeface="Arial"/>
              </a:rPr>
              <a:t>The </a:t>
            </a:r>
            <a:r>
              <a:rPr sz="2400" spc="13" dirty="0">
                <a:latin typeface="Arial"/>
                <a:cs typeface="Arial"/>
              </a:rPr>
              <a:t>position </a:t>
            </a:r>
            <a:r>
              <a:rPr sz="2400" spc="19" dirty="0">
                <a:latin typeface="Arial"/>
                <a:cs typeface="Arial"/>
              </a:rPr>
              <a:t>number </a:t>
            </a:r>
            <a:r>
              <a:rPr sz="2400" spc="13" dirty="0">
                <a:latin typeface="Arial"/>
                <a:cs typeface="Arial"/>
              </a:rPr>
              <a:t>of the last character is always </a:t>
            </a:r>
            <a:r>
              <a:rPr sz="2400" spc="19" dirty="0">
                <a:latin typeface="Arial"/>
                <a:cs typeface="Arial"/>
              </a:rPr>
              <a:t>one </a:t>
            </a:r>
            <a:r>
              <a:rPr sz="2400" spc="13" dirty="0">
                <a:latin typeface="Arial"/>
                <a:cs typeface="Arial"/>
              </a:rPr>
              <a:t>less than the length of the  string.</a:t>
            </a:r>
            <a:endParaRPr sz="2400" dirty="0">
              <a:latin typeface="Arial"/>
              <a:cs typeface="Arial"/>
            </a:endParaRPr>
          </a:p>
          <a:p>
            <a:pPr marL="15875" marR="2159000" algn="just">
              <a:lnSpc>
                <a:spcPct val="141000"/>
              </a:lnSpc>
              <a:spcBef>
                <a:spcPts val="63"/>
              </a:spcBef>
            </a:pPr>
            <a:r>
              <a:rPr sz="2400" spc="19" dirty="0">
                <a:latin typeface="Arial"/>
                <a:cs typeface="Arial"/>
              </a:rPr>
              <a:t>The </a:t>
            </a:r>
            <a:r>
              <a:rPr sz="2400" spc="13" dirty="0">
                <a:latin typeface="Arial"/>
                <a:cs typeface="Arial"/>
              </a:rPr>
              <a:t>last character of the string </a:t>
            </a:r>
            <a:r>
              <a:rPr sz="2400" spc="19" dirty="0">
                <a:latin typeface="Courier" charset="0"/>
                <a:cs typeface="Courier" charset="0"/>
              </a:rPr>
              <a:t>"Harry"</a:t>
            </a:r>
            <a:r>
              <a:rPr sz="2400" spc="-550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is at position </a:t>
            </a:r>
            <a:r>
              <a:rPr sz="2400" spc="19" dirty="0">
                <a:latin typeface="Arial"/>
                <a:cs typeface="Arial"/>
              </a:rPr>
              <a:t>4  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charAt</a:t>
            </a:r>
            <a:r>
              <a:rPr sz="2400" spc="-469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Arial"/>
                <a:cs typeface="Arial"/>
              </a:rPr>
              <a:t>method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returns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char</a:t>
            </a:r>
            <a:r>
              <a:rPr sz="2400" spc="-469" dirty="0">
                <a:latin typeface="Courier" charset="0"/>
                <a:cs typeface="Courier" charset="0"/>
              </a:rPr>
              <a:t> </a:t>
            </a:r>
            <a:r>
              <a:rPr sz="2400" spc="13" dirty="0">
                <a:latin typeface="Arial"/>
                <a:cs typeface="Arial"/>
              </a:rPr>
              <a:t>value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from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string  </a:t>
            </a:r>
            <a:r>
              <a:rPr sz="2400" spc="19" dirty="0">
                <a:latin typeface="Arial"/>
                <a:cs typeface="Arial"/>
              </a:rPr>
              <a:t>The</a:t>
            </a:r>
            <a:r>
              <a:rPr sz="2400" spc="-119" dirty="0">
                <a:latin typeface="Arial"/>
                <a:cs typeface="Arial"/>
              </a:rPr>
              <a:t> </a:t>
            </a:r>
            <a:r>
              <a:rPr sz="2400" spc="19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7726" y="4621171"/>
            <a:ext cx="9301537" cy="883095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String name =</a:t>
            </a:r>
            <a:r>
              <a:rPr spc="-31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"Harry";</a:t>
            </a:r>
          </a:p>
          <a:p>
            <a:pPr marL="52388" marR="5089525"/>
            <a:r>
              <a:rPr dirty="0">
                <a:latin typeface="Courier" charset="0"/>
                <a:cs typeface="Courier" charset="0"/>
              </a:rPr>
              <a:t>char start = name.charAt(0);  char last =</a:t>
            </a:r>
            <a:r>
              <a:rPr spc="-6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name.charAt(4);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31173" y="5900621"/>
            <a:ext cx="811371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dirty="0">
                <a:latin typeface="Arial"/>
                <a:cs typeface="Arial"/>
              </a:rPr>
              <a:t>Sets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Courier" charset="0"/>
                <a:cs typeface="Courier" charset="0"/>
              </a:rPr>
              <a:t>start</a:t>
            </a:r>
            <a:r>
              <a:rPr sz="2400" spc="-381" dirty="0">
                <a:latin typeface="Courier" charset="0"/>
                <a:cs typeface="Courier" charset="0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dirty="0">
                <a:latin typeface="Courier" charset="0"/>
                <a:cs typeface="Courier" charset="0"/>
              </a:rPr>
              <a:t>'H'</a:t>
            </a:r>
            <a:r>
              <a:rPr sz="2400" spc="-381" dirty="0">
                <a:latin typeface="Courier" charset="0"/>
                <a:cs typeface="Courier" charset="0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Courier" charset="0"/>
                <a:cs typeface="Courier" charset="0"/>
              </a:rPr>
              <a:t>last</a:t>
            </a:r>
            <a:r>
              <a:rPr sz="2400" spc="-381" dirty="0">
                <a:latin typeface="Courier" charset="0"/>
                <a:cs typeface="Courier" charset="0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spc="-6" dirty="0">
                <a:latin typeface="Courier" charset="0"/>
                <a:cs typeface="Courier" charset="0"/>
              </a:rPr>
              <a:t>'y'</a:t>
            </a:r>
            <a:r>
              <a:rPr sz="2400" spc="-6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46156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628" y="270265"/>
            <a:ext cx="966216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875">
              <a:lnSpc>
                <a:spcPct val="100000"/>
              </a:lnSpc>
            </a:pPr>
            <a:r>
              <a:rPr spc="156" dirty="0"/>
              <a:t>Substrings</a:t>
            </a:r>
          </a:p>
        </p:txBody>
      </p:sp>
      <p:sp>
        <p:nvSpPr>
          <p:cNvPr id="5" name="object 5"/>
          <p:cNvSpPr/>
          <p:nvPr/>
        </p:nvSpPr>
        <p:spPr>
          <a:xfrm>
            <a:off x="2978341" y="1843472"/>
            <a:ext cx="34131" cy="34131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6710" y="13355"/>
                </a:moveTo>
                <a:lnTo>
                  <a:pt x="26710" y="20032"/>
                </a:lnTo>
                <a:lnTo>
                  <a:pt x="22256" y="26710"/>
                </a:lnTo>
                <a:lnTo>
                  <a:pt x="13355" y="26710"/>
                </a:lnTo>
                <a:lnTo>
                  <a:pt x="4453" y="26710"/>
                </a:lnTo>
                <a:lnTo>
                  <a:pt x="0" y="20032"/>
                </a:lnTo>
                <a:lnTo>
                  <a:pt x="0" y="13355"/>
                </a:lnTo>
                <a:lnTo>
                  <a:pt x="0" y="6677"/>
                </a:lnTo>
                <a:lnTo>
                  <a:pt x="4453" y="0"/>
                </a:lnTo>
                <a:lnTo>
                  <a:pt x="13355" y="0"/>
                </a:lnTo>
                <a:lnTo>
                  <a:pt x="22256" y="0"/>
                </a:lnTo>
                <a:lnTo>
                  <a:pt x="26710" y="6677"/>
                </a:lnTo>
                <a:lnTo>
                  <a:pt x="26710" y="13355"/>
                </a:lnTo>
                <a:close/>
              </a:path>
            </a:pathLst>
          </a:custGeom>
          <a:ln w="6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2978341" y="2027108"/>
            <a:ext cx="34131" cy="34131"/>
          </a:xfrm>
          <a:custGeom>
            <a:avLst/>
            <a:gdLst/>
            <a:ahLst/>
            <a:cxnLst/>
            <a:rect l="l" t="t" r="r" b="b"/>
            <a:pathLst>
              <a:path w="27305" h="27305">
                <a:moveTo>
                  <a:pt x="26710" y="13355"/>
                </a:moveTo>
                <a:lnTo>
                  <a:pt x="26710" y="20032"/>
                </a:lnTo>
                <a:lnTo>
                  <a:pt x="22256" y="26710"/>
                </a:lnTo>
                <a:lnTo>
                  <a:pt x="13355" y="26710"/>
                </a:lnTo>
                <a:lnTo>
                  <a:pt x="4453" y="26710"/>
                </a:lnTo>
                <a:lnTo>
                  <a:pt x="0" y="20032"/>
                </a:lnTo>
                <a:lnTo>
                  <a:pt x="0" y="13355"/>
                </a:lnTo>
                <a:lnTo>
                  <a:pt x="0" y="6677"/>
                </a:lnTo>
                <a:lnTo>
                  <a:pt x="4453" y="0"/>
                </a:lnTo>
                <a:lnTo>
                  <a:pt x="13355" y="0"/>
                </a:lnTo>
                <a:lnTo>
                  <a:pt x="22256" y="0"/>
                </a:lnTo>
                <a:lnTo>
                  <a:pt x="26710" y="6677"/>
                </a:lnTo>
                <a:lnTo>
                  <a:pt x="26710" y="13355"/>
                </a:lnTo>
                <a:close/>
              </a:path>
            </a:pathLst>
          </a:custGeom>
          <a:ln w="6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233894" y="701152"/>
            <a:ext cx="8555491" cy="2636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 marR="6350">
              <a:lnSpc>
                <a:spcPct val="141000"/>
              </a:lnSpc>
            </a:pPr>
            <a:r>
              <a:rPr sz="2400" spc="19" dirty="0">
                <a:latin typeface="Arial"/>
                <a:cs typeface="Arial"/>
              </a:rPr>
              <a:t>Use </a:t>
            </a:r>
            <a:r>
              <a:rPr sz="2400" spc="13" dirty="0">
                <a:latin typeface="Arial"/>
                <a:cs typeface="Arial"/>
              </a:rPr>
              <a:t>the substring </a:t>
            </a:r>
            <a:r>
              <a:rPr sz="2400" spc="19" dirty="0">
                <a:latin typeface="Arial"/>
                <a:cs typeface="Arial"/>
              </a:rPr>
              <a:t>method </a:t>
            </a:r>
            <a:r>
              <a:rPr sz="2400" spc="13" dirty="0">
                <a:latin typeface="Arial"/>
                <a:cs typeface="Arial"/>
              </a:rPr>
              <a:t>to extract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part of </a:t>
            </a:r>
            <a:r>
              <a:rPr sz="2400" spc="19" dirty="0">
                <a:latin typeface="Arial"/>
                <a:cs typeface="Arial"/>
              </a:rPr>
              <a:t>a </a:t>
            </a:r>
            <a:r>
              <a:rPr sz="2400" spc="13" dirty="0">
                <a:latin typeface="Arial"/>
                <a:cs typeface="Arial"/>
              </a:rPr>
              <a:t>string.  </a:t>
            </a:r>
            <a:r>
              <a:rPr sz="2400" spc="19" dirty="0">
                <a:latin typeface="Arial"/>
                <a:cs typeface="Arial"/>
              </a:rPr>
              <a:t>The method </a:t>
            </a:r>
            <a:r>
              <a:rPr sz="2400" spc="13" dirty="0">
                <a:latin typeface="Arial"/>
                <a:cs typeface="Arial"/>
              </a:rPr>
              <a:t>call </a:t>
            </a:r>
            <a:r>
              <a:rPr sz="2400" spc="19" dirty="0">
                <a:latin typeface="Courier" charset="0"/>
                <a:cs typeface="Courier" charset="0"/>
              </a:rPr>
              <a:t>str.substring(start,</a:t>
            </a:r>
            <a:r>
              <a:rPr sz="2400" spc="-69" dirty="0">
                <a:latin typeface="Courier" charset="0"/>
                <a:cs typeface="Courier" charset="0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pastEnd)</a:t>
            </a:r>
            <a:endParaRPr sz="2400" dirty="0">
              <a:latin typeface="Courier" charset="0"/>
              <a:cs typeface="Courier" charset="0"/>
            </a:endParaRPr>
          </a:p>
          <a:p>
            <a:pPr marL="351631">
              <a:spcBef>
                <a:spcPts val="950"/>
              </a:spcBef>
            </a:pPr>
            <a:r>
              <a:rPr dirty="0">
                <a:latin typeface="Arial"/>
                <a:cs typeface="Arial"/>
              </a:rPr>
              <a:t>returns a string that is made up of the characters in the string</a:t>
            </a:r>
            <a:r>
              <a:rPr spc="-106" dirty="0">
                <a:latin typeface="Arial"/>
                <a:cs typeface="Arial"/>
              </a:rPr>
              <a:t> </a:t>
            </a:r>
            <a:r>
              <a:rPr spc="-6" dirty="0">
                <a:latin typeface="Courier" charset="0"/>
                <a:cs typeface="Courier" charset="0"/>
              </a:rPr>
              <a:t>str</a:t>
            </a:r>
            <a:r>
              <a:rPr spc="-6" dirty="0">
                <a:latin typeface="Arial"/>
                <a:cs typeface="Arial"/>
              </a:rPr>
              <a:t>,</a:t>
            </a:r>
            <a:endParaRPr dirty="0">
              <a:latin typeface="Arial"/>
              <a:cs typeface="Arial"/>
            </a:endParaRPr>
          </a:p>
          <a:p>
            <a:pPr marL="609600">
              <a:spcBef>
                <a:spcPts val="800"/>
              </a:spcBef>
            </a:pPr>
            <a:r>
              <a:rPr sz="1600" spc="19" dirty="0">
                <a:latin typeface="Arial"/>
                <a:cs typeface="Arial"/>
              </a:rPr>
              <a:t>starting at position </a:t>
            </a:r>
            <a:r>
              <a:rPr sz="1600" spc="25" dirty="0">
                <a:latin typeface="Courier" charset="0"/>
                <a:cs typeface="Courier" charset="0"/>
              </a:rPr>
              <a:t>start</a:t>
            </a:r>
            <a:r>
              <a:rPr sz="1600" spc="25" dirty="0">
                <a:latin typeface="Arial"/>
                <a:cs typeface="Arial"/>
              </a:rPr>
              <a:t>,</a:t>
            </a:r>
            <a:r>
              <a:rPr sz="1600" spc="-94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and</a:t>
            </a:r>
            <a:endParaRPr sz="1600" dirty="0">
              <a:latin typeface="Arial"/>
              <a:cs typeface="Arial"/>
            </a:endParaRPr>
          </a:p>
          <a:p>
            <a:pPr marL="609600">
              <a:spcBef>
                <a:spcPts val="469"/>
              </a:spcBef>
            </a:pPr>
            <a:r>
              <a:rPr sz="1600" spc="19" dirty="0">
                <a:latin typeface="Arial"/>
                <a:cs typeface="Arial"/>
              </a:rPr>
              <a:t>containing </a:t>
            </a:r>
            <a:r>
              <a:rPr sz="1600" spc="13" dirty="0">
                <a:latin typeface="Arial"/>
                <a:cs typeface="Arial"/>
              </a:rPr>
              <a:t>all </a:t>
            </a:r>
            <a:r>
              <a:rPr sz="1600" spc="19" dirty="0">
                <a:latin typeface="Arial"/>
                <a:cs typeface="Arial"/>
              </a:rPr>
              <a:t>characters </a:t>
            </a:r>
            <a:r>
              <a:rPr sz="1600" spc="25" dirty="0">
                <a:latin typeface="Arial"/>
                <a:cs typeface="Arial"/>
              </a:rPr>
              <a:t>up </a:t>
            </a:r>
            <a:r>
              <a:rPr sz="1600" spc="13" dirty="0">
                <a:latin typeface="Arial"/>
                <a:cs typeface="Arial"/>
              </a:rPr>
              <a:t>to, </a:t>
            </a:r>
            <a:r>
              <a:rPr sz="1600" spc="19" dirty="0">
                <a:latin typeface="Arial"/>
                <a:cs typeface="Arial"/>
              </a:rPr>
              <a:t>but not including, the position </a:t>
            </a:r>
            <a:r>
              <a:rPr sz="1600" spc="25" dirty="0">
                <a:latin typeface="Courier" charset="0"/>
                <a:cs typeface="Courier" charset="0"/>
              </a:rPr>
              <a:t>pastEnd</a:t>
            </a:r>
            <a:r>
              <a:rPr sz="1600" spc="2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5875"/>
            <a:r>
              <a:rPr sz="2400" spc="13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895" y="3825106"/>
            <a:ext cx="8555491" cy="606096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String greeting = "Hello,</a:t>
            </a:r>
            <a:r>
              <a:rPr spc="25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World!";</a:t>
            </a:r>
          </a:p>
          <a:p>
            <a:pPr marL="52388"/>
            <a:r>
              <a:rPr dirty="0">
                <a:latin typeface="Courier" charset="0"/>
                <a:cs typeface="Courier" charset="0"/>
              </a:rPr>
              <a:t>String sub = greeting.substring(0, 5); // sub is</a:t>
            </a:r>
            <a:r>
              <a:rPr spc="113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"Hello"</a:t>
            </a:r>
          </a:p>
        </p:txBody>
      </p:sp>
      <p:sp>
        <p:nvSpPr>
          <p:cNvPr id="10" name="object 10"/>
          <p:cNvSpPr/>
          <p:nvPr/>
        </p:nvSpPr>
        <p:spPr>
          <a:xfrm>
            <a:off x="7583135" y="1218854"/>
            <a:ext cx="4495903" cy="1116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2" name="object 12"/>
          <p:cNvSpPr txBox="1"/>
          <p:nvPr/>
        </p:nvSpPr>
        <p:spPr>
          <a:xfrm>
            <a:off x="233895" y="4622480"/>
            <a:ext cx="320268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9" dirty="0">
                <a:latin typeface="Arial"/>
                <a:cs typeface="Arial"/>
              </a:rPr>
              <a:t>To </a:t>
            </a:r>
            <a:r>
              <a:rPr sz="2400" spc="13" dirty="0">
                <a:latin typeface="Arial"/>
                <a:cs typeface="Arial"/>
              </a:rPr>
              <a:t>extract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9" dirty="0">
                <a:latin typeface="Courier" charset="0"/>
                <a:cs typeface="Courier" charset="0"/>
              </a:rPr>
              <a:t>"World"</a:t>
            </a:r>
            <a:endParaRPr sz="24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5812" y="5183090"/>
            <a:ext cx="7053263" cy="329097"/>
          </a:xfrm>
          <a:prstGeom prst="rect">
            <a:avLst/>
          </a:prstGeom>
          <a:ln w="6677">
            <a:solidFill>
              <a:srgbClr val="CCCCCC"/>
            </a:solidFill>
          </a:ln>
        </p:spPr>
        <p:txBody>
          <a:bodyPr vert="horz" wrap="square" lIns="0" tIns="51594" rIns="0" bIns="0" rtlCol="0">
            <a:spAutoFit/>
          </a:bodyPr>
          <a:lstStyle/>
          <a:p>
            <a:pPr marL="52388">
              <a:spcBef>
                <a:spcPts val="406"/>
              </a:spcBef>
            </a:pPr>
            <a:r>
              <a:rPr dirty="0">
                <a:latin typeface="Courier" charset="0"/>
                <a:cs typeface="Courier" charset="0"/>
              </a:rPr>
              <a:t>String sub2 = greeting.substring(7,</a:t>
            </a:r>
            <a:r>
              <a:rPr spc="50" dirty="0">
                <a:latin typeface="Courier" charset="0"/>
                <a:cs typeface="Courier" charset="0"/>
              </a:rPr>
              <a:t> </a:t>
            </a:r>
            <a:r>
              <a:rPr dirty="0">
                <a:latin typeface="Courier" charset="0"/>
                <a:cs typeface="Courier" charset="0"/>
              </a:rPr>
              <a:t>12);</a:t>
            </a:r>
          </a:p>
        </p:txBody>
      </p:sp>
      <p:sp>
        <p:nvSpPr>
          <p:cNvPr id="14" name="object 14"/>
          <p:cNvSpPr/>
          <p:nvPr/>
        </p:nvSpPr>
        <p:spPr>
          <a:xfrm>
            <a:off x="6293240" y="4413735"/>
            <a:ext cx="4992292" cy="1538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6" name="object 16"/>
          <p:cNvSpPr txBox="1"/>
          <p:nvPr/>
        </p:nvSpPr>
        <p:spPr>
          <a:xfrm>
            <a:off x="1487249" y="6002665"/>
            <a:ext cx="580182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"/>
            <a:r>
              <a:rPr sz="2400" spc="13" dirty="0">
                <a:latin typeface="Arial"/>
                <a:cs typeface="Arial"/>
              </a:rPr>
              <a:t>Substring length is “past the end” </a:t>
            </a:r>
            <a:r>
              <a:rPr sz="2400" spc="6" dirty="0">
                <a:latin typeface="Arial"/>
                <a:cs typeface="Arial"/>
              </a:rPr>
              <a:t>-</a:t>
            </a:r>
            <a:r>
              <a:rPr sz="2400" spc="-56" dirty="0">
                <a:latin typeface="Arial"/>
                <a:cs typeface="Arial"/>
              </a:rPr>
              <a:t> </a:t>
            </a:r>
            <a:r>
              <a:rPr sz="2400" spc="13" dirty="0">
                <a:latin typeface="Arial"/>
                <a:cs typeface="Arial"/>
              </a:rPr>
              <a:t>start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22042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</TotalTime>
  <Words>842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</vt:lpstr>
      <vt:lpstr>Gill Sans MT</vt:lpstr>
      <vt:lpstr>Times New Roman</vt:lpstr>
      <vt:lpstr>Parcel</vt:lpstr>
      <vt:lpstr>Strings</vt:lpstr>
      <vt:lpstr>String Type</vt:lpstr>
      <vt:lpstr>Concatenation</vt:lpstr>
      <vt:lpstr>Concatenation</vt:lpstr>
      <vt:lpstr>String Input</vt:lpstr>
      <vt:lpstr>Escape Sequences</vt:lpstr>
      <vt:lpstr>Strings and Characters</vt:lpstr>
      <vt:lpstr>Strings and Characters</vt:lpstr>
      <vt:lpstr>Substrings</vt:lpstr>
      <vt:lpstr>Substrings</vt:lpstr>
      <vt:lpstr>PowerPoint Presentation</vt:lpstr>
      <vt:lpstr>Conversion to numerical Data</vt:lpstr>
      <vt:lpstr>Try it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Ellis</dc:creator>
  <cp:lastModifiedBy>Arun Agarwal</cp:lastModifiedBy>
  <cp:revision>10</cp:revision>
  <dcterms:created xsi:type="dcterms:W3CDTF">2016-10-05T12:09:25Z</dcterms:created>
  <dcterms:modified xsi:type="dcterms:W3CDTF">2018-10-06T21:32:33Z</dcterms:modified>
</cp:coreProperties>
</file>