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6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12/20/2018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12/20/2018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OverRiding</a:t>
            </a:r>
            <a:r>
              <a:rPr lang="en-US" dirty="0"/>
              <a:t> methods and polymorphism</a:t>
            </a:r>
          </a:p>
        </p:txBody>
      </p:sp>
      <p:sp>
        <p:nvSpPr>
          <p:cNvPr id="3" name="Subtitle 2"/>
          <p:cNvSpPr>
            <a:spLocks noGrp="1"/>
          </p:cNvSpPr>
          <p:nvPr>
            <p:ph type="subTitle" idx="1"/>
          </p:nvPr>
        </p:nvSpPr>
        <p:spPr/>
        <p:txBody>
          <a:bodyPr/>
          <a:lstStyle/>
          <a:p>
            <a:r>
              <a:rPr lang="en-US" dirty="0"/>
              <a:t>9.3-9.4</a:t>
            </a:r>
          </a:p>
        </p:txBody>
      </p:sp>
    </p:spTree>
    <p:extLst>
      <p:ext uri="{BB962C8B-B14F-4D97-AF65-F5344CB8AC3E}">
        <p14:creationId xmlns:p14="http://schemas.microsoft.com/office/powerpoint/2010/main" val="76145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23" y="-535577"/>
            <a:ext cx="11482251" cy="2044337"/>
          </a:xfrm>
        </p:spPr>
        <p:txBody>
          <a:bodyPr/>
          <a:lstStyle/>
          <a:p>
            <a:r>
              <a:rPr lang="en-US" dirty="0"/>
              <a:t>Now consider parent class which extends person</a:t>
            </a:r>
          </a:p>
        </p:txBody>
      </p:sp>
      <p:sp>
        <p:nvSpPr>
          <p:cNvPr id="3" name="Content Placeholder 2"/>
          <p:cNvSpPr>
            <a:spLocks noGrp="1"/>
          </p:cNvSpPr>
          <p:nvPr>
            <p:ph idx="1"/>
          </p:nvPr>
        </p:nvSpPr>
        <p:spPr>
          <a:xfrm>
            <a:off x="514395" y="-1"/>
            <a:ext cx="11229113" cy="6387737"/>
          </a:xfrm>
        </p:spPr>
        <p:txBody>
          <a:bodyPr>
            <a:normAutofit/>
          </a:bodyPr>
          <a:lstStyle/>
          <a:p>
            <a:pPr marL="0" indent="0">
              <a:buNone/>
            </a:pPr>
            <a:r>
              <a:rPr lang="en-US" sz="3200" dirty="0">
                <a:latin typeface="Courier New" panose="02070309020205020404" pitchFamily="49" charset="0"/>
                <a:cs typeface="Courier New" panose="02070309020205020404" pitchFamily="49" charset="0"/>
              </a:rPr>
              <a:t>public parent(</a:t>
            </a:r>
            <a:r>
              <a:rPr lang="en-US" sz="3200" dirty="0" err="1">
                <a:latin typeface="Courier New" panose="02070309020205020404" pitchFamily="49" charset="0"/>
                <a:cs typeface="Courier New" panose="02070309020205020404" pitchFamily="49" charset="0"/>
              </a:rPr>
              <a:t>int</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years,char</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gen,int</a:t>
            </a:r>
            <a:r>
              <a:rPr lang="en-US" sz="3200" dirty="0">
                <a:latin typeface="Courier New" panose="02070309020205020404" pitchFamily="49" charset="0"/>
                <a:cs typeface="Courier New" panose="02070309020205020404" pitchFamily="49" charset="0"/>
              </a:rPr>
              <a:t> children)</a:t>
            </a:r>
          </a:p>
          <a:p>
            <a:pPr marL="0" indent="0">
              <a:buNone/>
            </a:pP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	age = years;</a:t>
            </a:r>
          </a:p>
          <a:p>
            <a:pPr marL="0" indent="0">
              <a:buNone/>
            </a:pPr>
            <a:r>
              <a:rPr lang="en-US" sz="3200" dirty="0">
                <a:latin typeface="Courier New" panose="02070309020205020404" pitchFamily="49" charset="0"/>
                <a:cs typeface="Courier New" panose="02070309020205020404" pitchFamily="49" charset="0"/>
              </a:rPr>
              <a:t>	gender = gen;</a:t>
            </a:r>
          </a:p>
          <a:p>
            <a:pPr marL="0" indent="0">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numChildren</a:t>
            </a:r>
            <a:r>
              <a:rPr lang="en-US" sz="3200" dirty="0">
                <a:latin typeface="Courier New" panose="02070309020205020404" pitchFamily="49" charset="0"/>
                <a:cs typeface="Courier New" panose="02070309020205020404" pitchFamily="49" charset="0"/>
              </a:rPr>
              <a:t> = children;</a:t>
            </a:r>
          </a:p>
          <a:p>
            <a:pPr marL="0" indent="0">
              <a:buNone/>
            </a:pPr>
            <a:r>
              <a:rPr lang="en-US" sz="3200" dirty="0">
                <a:latin typeface="Courier New" panose="02070309020205020404" pitchFamily="49" charset="0"/>
                <a:cs typeface="Courier New" panose="02070309020205020404" pitchFamily="49" charset="0"/>
              </a:rPr>
              <a:t>}</a:t>
            </a:r>
          </a:p>
          <a:p>
            <a:pPr marL="0" indent="0">
              <a:buNone/>
            </a:pPr>
            <a:r>
              <a:rPr lang="en-US" sz="3200" dirty="0">
                <a:cs typeface="Courier New" panose="02070309020205020404" pitchFamily="49" charset="0"/>
              </a:rPr>
              <a:t>Will this compile? No because you cannot access fields age and gender; and it wants to call the no argument constructor which does not exist</a:t>
            </a:r>
          </a:p>
        </p:txBody>
      </p:sp>
    </p:spTree>
    <p:extLst>
      <p:ext uri="{BB962C8B-B14F-4D97-AF65-F5344CB8AC3E}">
        <p14:creationId xmlns:p14="http://schemas.microsoft.com/office/powerpoint/2010/main" val="219569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23" y="-535577"/>
            <a:ext cx="11482251" cy="2044337"/>
          </a:xfrm>
        </p:spPr>
        <p:txBody>
          <a:bodyPr/>
          <a:lstStyle/>
          <a:p>
            <a:r>
              <a:rPr lang="en-US" dirty="0"/>
              <a:t>Now consider parent class which extends person</a:t>
            </a:r>
          </a:p>
        </p:txBody>
      </p:sp>
      <p:sp>
        <p:nvSpPr>
          <p:cNvPr id="3" name="Content Placeholder 2"/>
          <p:cNvSpPr>
            <a:spLocks noGrp="1"/>
          </p:cNvSpPr>
          <p:nvPr>
            <p:ph idx="1"/>
          </p:nvPr>
        </p:nvSpPr>
        <p:spPr>
          <a:xfrm>
            <a:off x="514395" y="-1"/>
            <a:ext cx="11229113" cy="6387737"/>
          </a:xfrm>
        </p:spPr>
        <p:txBody>
          <a:bodyPr>
            <a:normAutofit/>
          </a:bodyPr>
          <a:lstStyle/>
          <a:p>
            <a:pPr marL="0" indent="0">
              <a:buNone/>
            </a:pPr>
            <a:r>
              <a:rPr lang="en-US" sz="3200" dirty="0">
                <a:latin typeface="Courier New" panose="02070309020205020404" pitchFamily="49" charset="0"/>
                <a:cs typeface="Courier New" panose="02070309020205020404" pitchFamily="49" charset="0"/>
              </a:rPr>
              <a:t>public parent(</a:t>
            </a:r>
            <a:r>
              <a:rPr lang="en-US" sz="3200" dirty="0" err="1">
                <a:latin typeface="Courier New" panose="02070309020205020404" pitchFamily="49" charset="0"/>
                <a:cs typeface="Courier New" panose="02070309020205020404" pitchFamily="49" charset="0"/>
              </a:rPr>
              <a:t>int</a:t>
            </a:r>
            <a:r>
              <a:rPr lang="en-US" sz="3200" dirty="0">
                <a:latin typeface="Courier New" panose="02070309020205020404" pitchFamily="49" charset="0"/>
                <a:cs typeface="Courier New" panose="02070309020205020404" pitchFamily="49" charset="0"/>
              </a:rPr>
              <a:t> children)</a:t>
            </a:r>
          </a:p>
          <a:p>
            <a:pPr marL="0" indent="0">
              <a:buNone/>
            </a:pP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numChildren</a:t>
            </a:r>
            <a:r>
              <a:rPr lang="en-US" sz="3200" dirty="0">
                <a:latin typeface="Courier New" panose="02070309020205020404" pitchFamily="49" charset="0"/>
                <a:cs typeface="Courier New" panose="02070309020205020404" pitchFamily="49" charset="0"/>
              </a:rPr>
              <a:t> = children;</a:t>
            </a:r>
          </a:p>
          <a:p>
            <a:pPr marL="0" indent="0">
              <a:buNone/>
            </a:pPr>
            <a:r>
              <a:rPr lang="en-US" sz="3200" dirty="0">
                <a:latin typeface="Courier New" panose="02070309020205020404" pitchFamily="49" charset="0"/>
                <a:cs typeface="Courier New" panose="02070309020205020404" pitchFamily="49" charset="0"/>
              </a:rPr>
              <a:t>}</a:t>
            </a:r>
          </a:p>
          <a:p>
            <a:pPr marL="0" indent="0">
              <a:buNone/>
            </a:pPr>
            <a:r>
              <a:rPr lang="en-US" sz="3200" dirty="0">
                <a:cs typeface="Courier New" panose="02070309020205020404" pitchFamily="49" charset="0"/>
              </a:rPr>
              <a:t>Will this compile? No because it ignored other fields and same issue of calling the no argument constructor</a:t>
            </a:r>
          </a:p>
        </p:txBody>
      </p:sp>
    </p:spTree>
    <p:extLst>
      <p:ext uri="{BB962C8B-B14F-4D97-AF65-F5344CB8AC3E}">
        <p14:creationId xmlns:p14="http://schemas.microsoft.com/office/powerpoint/2010/main" val="3852029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23" y="-535577"/>
            <a:ext cx="11482251" cy="2044337"/>
          </a:xfrm>
        </p:spPr>
        <p:txBody>
          <a:bodyPr/>
          <a:lstStyle/>
          <a:p>
            <a:r>
              <a:rPr lang="en-US" dirty="0"/>
              <a:t>Now consider parent class which extends person</a:t>
            </a:r>
          </a:p>
        </p:txBody>
      </p:sp>
      <p:sp>
        <p:nvSpPr>
          <p:cNvPr id="3" name="Content Placeholder 2"/>
          <p:cNvSpPr>
            <a:spLocks noGrp="1"/>
          </p:cNvSpPr>
          <p:nvPr>
            <p:ph idx="1"/>
          </p:nvPr>
        </p:nvSpPr>
        <p:spPr>
          <a:xfrm>
            <a:off x="475205" y="470263"/>
            <a:ext cx="11229113" cy="6387737"/>
          </a:xfrm>
        </p:spPr>
        <p:txBody>
          <a:bodyPr>
            <a:normAutofit/>
          </a:bodyPr>
          <a:lstStyle/>
          <a:p>
            <a:pPr marL="0" indent="0">
              <a:buNone/>
            </a:pPr>
            <a:r>
              <a:rPr lang="en-US" sz="3200" dirty="0">
                <a:latin typeface="Courier New" panose="02070309020205020404" pitchFamily="49" charset="0"/>
                <a:cs typeface="Courier New" panose="02070309020205020404" pitchFamily="49" charset="0"/>
              </a:rPr>
              <a:t>public parent(</a:t>
            </a:r>
            <a:r>
              <a:rPr lang="en-US" sz="3200" dirty="0" err="1">
                <a:latin typeface="Courier New" panose="02070309020205020404" pitchFamily="49" charset="0"/>
                <a:cs typeface="Courier New" panose="02070309020205020404" pitchFamily="49" charset="0"/>
              </a:rPr>
              <a:t>int</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years,char</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gen,int</a:t>
            </a:r>
            <a:r>
              <a:rPr lang="en-US" sz="3200" dirty="0">
                <a:latin typeface="Courier New" panose="02070309020205020404" pitchFamily="49" charset="0"/>
                <a:cs typeface="Courier New" panose="02070309020205020404" pitchFamily="49" charset="0"/>
              </a:rPr>
              <a:t> children)</a:t>
            </a:r>
          </a:p>
          <a:p>
            <a:pPr marL="0" indent="0">
              <a:buNone/>
            </a:pP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	super(</a:t>
            </a:r>
            <a:r>
              <a:rPr lang="en-US" sz="3200" dirty="0" err="1">
                <a:latin typeface="Courier New" panose="02070309020205020404" pitchFamily="49" charset="0"/>
                <a:cs typeface="Courier New" panose="02070309020205020404" pitchFamily="49" charset="0"/>
              </a:rPr>
              <a:t>years,gen</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numChildren</a:t>
            </a:r>
            <a:r>
              <a:rPr lang="en-US" sz="3200" dirty="0">
                <a:latin typeface="Courier New" panose="02070309020205020404" pitchFamily="49" charset="0"/>
                <a:cs typeface="Courier New" panose="02070309020205020404" pitchFamily="49" charset="0"/>
              </a:rPr>
              <a:t> = children;</a:t>
            </a:r>
          </a:p>
          <a:p>
            <a:pPr marL="0" indent="0">
              <a:buNone/>
            </a:pPr>
            <a:r>
              <a:rPr lang="en-US" sz="3200" dirty="0">
                <a:latin typeface="Courier New" panose="02070309020205020404" pitchFamily="49" charset="0"/>
                <a:cs typeface="Courier New" panose="02070309020205020404" pitchFamily="49" charset="0"/>
              </a:rPr>
              <a:t>}</a:t>
            </a:r>
          </a:p>
          <a:p>
            <a:pPr marL="0" indent="0">
              <a:buNone/>
            </a:pPr>
            <a:r>
              <a:rPr lang="en-US" sz="3200" dirty="0">
                <a:cs typeface="Courier New" panose="02070309020205020404" pitchFamily="49" charset="0"/>
              </a:rPr>
              <a:t>This will compile.  It will call the super class constructor matching the data type of the given arguments.</a:t>
            </a:r>
          </a:p>
          <a:p>
            <a:pPr marL="0" indent="0">
              <a:buNone/>
            </a:pPr>
            <a:r>
              <a:rPr lang="en-US" sz="3200" dirty="0">
                <a:cs typeface="Courier New" panose="02070309020205020404" pitchFamily="49" charset="0"/>
              </a:rPr>
              <a:t>The order of the data types MUST be the same</a:t>
            </a:r>
          </a:p>
          <a:p>
            <a:pPr marL="0" indent="0">
              <a:buNone/>
            </a:pPr>
            <a:r>
              <a:rPr lang="en-US" sz="3200" dirty="0">
                <a:cs typeface="Courier New" panose="02070309020205020404" pitchFamily="49" charset="0"/>
              </a:rPr>
              <a:t>Super </a:t>
            </a:r>
            <a:r>
              <a:rPr lang="en-US" sz="3200" b="1" dirty="0">
                <a:cs typeface="Courier New" panose="02070309020205020404" pitchFamily="49" charset="0"/>
              </a:rPr>
              <a:t>MUST </a:t>
            </a:r>
            <a:r>
              <a:rPr lang="en-US" sz="3200" dirty="0">
                <a:cs typeface="Courier New" panose="02070309020205020404" pitchFamily="49" charset="0"/>
              </a:rPr>
              <a:t>be the first line if it is used in a constructor!!!</a:t>
            </a:r>
            <a:endParaRPr lang="en-US" sz="3200" b="1" dirty="0">
              <a:cs typeface="Courier New" panose="02070309020205020404" pitchFamily="49" charset="0"/>
            </a:endParaRPr>
          </a:p>
        </p:txBody>
      </p:sp>
    </p:spTree>
    <p:extLst>
      <p:ext uri="{BB962C8B-B14F-4D97-AF65-F5344CB8AC3E}">
        <p14:creationId xmlns:p14="http://schemas.microsoft.com/office/powerpoint/2010/main" val="488350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4" y="-487680"/>
            <a:ext cx="9905998" cy="1905000"/>
          </a:xfrm>
        </p:spPr>
        <p:txBody>
          <a:bodyPr/>
          <a:lstStyle/>
          <a:p>
            <a:r>
              <a:rPr lang="en-US" dirty="0"/>
              <a:t>polymorphism</a:t>
            </a:r>
          </a:p>
        </p:txBody>
      </p:sp>
      <p:sp>
        <p:nvSpPr>
          <p:cNvPr id="3" name="Content Placeholder 2"/>
          <p:cNvSpPr>
            <a:spLocks noGrp="1"/>
          </p:cNvSpPr>
          <p:nvPr>
            <p:ph idx="1"/>
          </p:nvPr>
        </p:nvSpPr>
        <p:spPr>
          <a:xfrm>
            <a:off x="893220" y="851262"/>
            <a:ext cx="9905998" cy="5823858"/>
          </a:xfrm>
        </p:spPr>
        <p:txBody>
          <a:bodyPr>
            <a:normAutofit lnSpcReduction="10000"/>
          </a:bodyPr>
          <a:lstStyle/>
          <a:p>
            <a:pPr marL="0" indent="0">
              <a:buNone/>
            </a:pPr>
            <a:r>
              <a:rPr lang="en-US" sz="3200" dirty="0"/>
              <a:t>In a </a:t>
            </a:r>
            <a:r>
              <a:rPr lang="en-US" sz="3200" dirty="0" err="1"/>
              <a:t>BankAccount</a:t>
            </a:r>
            <a:r>
              <a:rPr lang="en-US" sz="3200" dirty="0"/>
              <a:t> variable, we could save either </a:t>
            </a:r>
            <a:r>
              <a:rPr lang="en-US" sz="3200" dirty="0" err="1"/>
              <a:t>SavingsAccounts</a:t>
            </a:r>
            <a:r>
              <a:rPr lang="en-US" sz="3200" dirty="0"/>
              <a:t> or </a:t>
            </a:r>
            <a:r>
              <a:rPr lang="en-US" sz="3200" dirty="0" err="1"/>
              <a:t>CheckingAccounts</a:t>
            </a:r>
            <a:r>
              <a:rPr lang="en-US" sz="3200" dirty="0"/>
              <a:t> if they are both subclasses.</a:t>
            </a:r>
          </a:p>
          <a:p>
            <a:pPr marL="0" indent="0">
              <a:buNone/>
            </a:pPr>
            <a:endParaRPr lang="en-US" sz="3200" dirty="0"/>
          </a:p>
          <a:p>
            <a:pPr marL="0" indent="0">
              <a:buNone/>
            </a:pPr>
            <a:r>
              <a:rPr lang="en-US" sz="3200" dirty="0"/>
              <a:t>Polymorphism is how we describe the process by which methods are called in this instance.  A call to the deposit method for these accounts would automatically call the most relevant method for each object!</a:t>
            </a:r>
          </a:p>
          <a:p>
            <a:pPr marL="0" indent="0">
              <a:buNone/>
            </a:pPr>
            <a:endParaRPr lang="en-US" sz="3200" dirty="0"/>
          </a:p>
          <a:p>
            <a:pPr marL="0" indent="0">
              <a:buNone/>
            </a:pPr>
            <a:r>
              <a:rPr lang="en-US" sz="3200" dirty="0"/>
              <a:t>This is called dynamic method lookup</a:t>
            </a:r>
          </a:p>
        </p:txBody>
      </p:sp>
    </p:spTree>
    <p:extLst>
      <p:ext uri="{BB962C8B-B14F-4D97-AF65-F5344CB8AC3E}">
        <p14:creationId xmlns:p14="http://schemas.microsoft.com/office/powerpoint/2010/main" val="2083840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look at an example</a:t>
            </a:r>
          </a:p>
        </p:txBody>
      </p:sp>
      <p:sp>
        <p:nvSpPr>
          <p:cNvPr id="3" name="Content Placeholder 2"/>
          <p:cNvSpPr>
            <a:spLocks noGrp="1"/>
          </p:cNvSpPr>
          <p:nvPr>
            <p:ph idx="1"/>
          </p:nvPr>
        </p:nvSpPr>
        <p:spPr/>
        <p:txBody>
          <a:bodyPr>
            <a:normAutofit/>
          </a:bodyPr>
          <a:lstStyle/>
          <a:p>
            <a:r>
              <a:rPr lang="en-US" sz="3200" dirty="0"/>
              <a:t>Multiple choice vs true false questions</a:t>
            </a:r>
          </a:p>
        </p:txBody>
      </p:sp>
    </p:spTree>
    <p:extLst>
      <p:ext uri="{BB962C8B-B14F-4D97-AF65-F5344CB8AC3E}">
        <p14:creationId xmlns:p14="http://schemas.microsoft.com/office/powerpoint/2010/main" val="344037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B2F-1978-413B-BF58-D3E8EE9D363A}"/>
              </a:ext>
            </a:extLst>
          </p:cNvPr>
          <p:cNvSpPr>
            <a:spLocks noGrp="1"/>
          </p:cNvSpPr>
          <p:nvPr>
            <p:ph type="title"/>
          </p:nvPr>
        </p:nvSpPr>
        <p:spPr/>
        <p:txBody>
          <a:bodyPr>
            <a:normAutofit/>
          </a:bodyPr>
          <a:lstStyle/>
          <a:p>
            <a:pPr algn="ctr"/>
            <a:r>
              <a:rPr lang="en-US" sz="4400" dirty="0"/>
              <a:t>Overloading methods and constructors</a:t>
            </a:r>
          </a:p>
        </p:txBody>
      </p:sp>
      <p:sp>
        <p:nvSpPr>
          <p:cNvPr id="3" name="Content Placeholder 2">
            <a:extLst>
              <a:ext uri="{FF2B5EF4-FFF2-40B4-BE49-F238E27FC236}">
                <a16:creationId xmlns:a16="http://schemas.microsoft.com/office/drawing/2014/main" id="{EFCAC7FD-4F91-42D7-8FAA-442D273ED3AA}"/>
              </a:ext>
            </a:extLst>
          </p:cNvPr>
          <p:cNvSpPr>
            <a:spLocks noGrp="1"/>
          </p:cNvSpPr>
          <p:nvPr>
            <p:ph idx="1"/>
          </p:nvPr>
        </p:nvSpPr>
        <p:spPr/>
        <p:txBody>
          <a:bodyPr>
            <a:normAutofit/>
          </a:bodyPr>
          <a:lstStyle/>
          <a:p>
            <a:r>
              <a:rPr lang="en-US" sz="3600" dirty="0"/>
              <a:t>Overloading a method is when we call it when we have more than one method by the same name.</a:t>
            </a:r>
          </a:p>
          <a:p>
            <a:r>
              <a:rPr lang="en-US" sz="3600" dirty="0"/>
              <a:t>These methods must have different type and number of parameters</a:t>
            </a:r>
          </a:p>
        </p:txBody>
      </p:sp>
    </p:spTree>
    <p:extLst>
      <p:ext uri="{BB962C8B-B14F-4D97-AF65-F5344CB8AC3E}">
        <p14:creationId xmlns:p14="http://schemas.microsoft.com/office/powerpoint/2010/main" val="339947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161" y="-278675"/>
            <a:ext cx="9905998" cy="1905000"/>
          </a:xfrm>
        </p:spPr>
        <p:txBody>
          <a:bodyPr/>
          <a:lstStyle/>
          <a:p>
            <a:r>
              <a:rPr lang="en-US" dirty="0"/>
              <a:t>Inheritance and overriding</a:t>
            </a:r>
          </a:p>
        </p:txBody>
      </p:sp>
      <p:sp>
        <p:nvSpPr>
          <p:cNvPr id="3" name="Content Placeholder 2"/>
          <p:cNvSpPr>
            <a:spLocks noGrp="1"/>
          </p:cNvSpPr>
          <p:nvPr>
            <p:ph idx="1"/>
          </p:nvPr>
        </p:nvSpPr>
        <p:spPr>
          <a:xfrm>
            <a:off x="1115287" y="1543593"/>
            <a:ext cx="9905998" cy="4517573"/>
          </a:xfrm>
        </p:spPr>
        <p:txBody>
          <a:bodyPr>
            <a:normAutofit/>
          </a:bodyPr>
          <a:lstStyle/>
          <a:p>
            <a:r>
              <a:rPr lang="en-US" sz="3200" dirty="0"/>
              <a:t>Any sub class inherits all methods and fields from its super class.  Sometimes we want to change how that method works in the sub class.   We do this by overriding the method.  </a:t>
            </a:r>
          </a:p>
          <a:p>
            <a:r>
              <a:rPr lang="en-US" sz="3200" dirty="0"/>
              <a:t>***Overriding is different than overloading***</a:t>
            </a:r>
          </a:p>
          <a:p>
            <a:r>
              <a:rPr lang="en-US" sz="3200" dirty="0"/>
              <a:t>When overriding a method it must have the exact same header as the original method has in the super class.</a:t>
            </a:r>
          </a:p>
        </p:txBody>
      </p:sp>
    </p:spTree>
    <p:extLst>
      <p:ext uri="{BB962C8B-B14F-4D97-AF65-F5344CB8AC3E}">
        <p14:creationId xmlns:p14="http://schemas.microsoft.com/office/powerpoint/2010/main" val="188275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1076098" y="2301239"/>
            <a:ext cx="9905998" cy="3124201"/>
          </a:xfrm>
        </p:spPr>
        <p:txBody>
          <a:bodyPr>
            <a:normAutofit/>
          </a:bodyPr>
          <a:lstStyle/>
          <a:p>
            <a:r>
              <a:rPr lang="en-US" sz="3200" dirty="0"/>
              <a:t>Consider our deposit method in </a:t>
            </a:r>
            <a:r>
              <a:rPr lang="en-US" sz="3200" dirty="0" err="1"/>
              <a:t>BankAccount</a:t>
            </a:r>
            <a:r>
              <a:rPr lang="en-US" sz="3200" dirty="0"/>
              <a:t>.  If we wanted to have the capability of tracking our transactions in a </a:t>
            </a:r>
            <a:r>
              <a:rPr lang="en-US" sz="3200" dirty="0" err="1"/>
              <a:t>CheckingAccount</a:t>
            </a:r>
            <a:r>
              <a:rPr lang="en-US" sz="3200" dirty="0"/>
              <a:t> class, we may want to override this method, to deposit the money but also increase the transaction count.  </a:t>
            </a:r>
          </a:p>
        </p:txBody>
      </p:sp>
    </p:spTree>
    <p:extLst>
      <p:ext uri="{BB962C8B-B14F-4D97-AF65-F5344CB8AC3E}">
        <p14:creationId xmlns:p14="http://schemas.microsoft.com/office/powerpoint/2010/main" val="357641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it would look like</a:t>
            </a:r>
          </a:p>
        </p:txBody>
      </p:sp>
      <p:sp>
        <p:nvSpPr>
          <p:cNvPr id="3" name="Content Placeholder 2"/>
          <p:cNvSpPr>
            <a:spLocks noGrp="1"/>
          </p:cNvSpPr>
          <p:nvPr>
            <p:ph idx="1"/>
          </p:nvPr>
        </p:nvSpPr>
        <p:spPr>
          <a:xfrm>
            <a:off x="1141413" y="2666999"/>
            <a:ext cx="9905998" cy="4034247"/>
          </a:xfrm>
        </p:spPr>
        <p:txBody>
          <a:bodyPr>
            <a:normAutofit fontScale="77500" lnSpcReduction="20000"/>
          </a:bodyPr>
          <a:lstStyle/>
          <a:p>
            <a:pPr marL="0" indent="0">
              <a:buNone/>
            </a:pPr>
            <a:r>
              <a:rPr lang="en-US" sz="3200" dirty="0">
                <a:latin typeface="Courier New" panose="02070309020205020404" pitchFamily="49" charset="0"/>
                <a:cs typeface="Courier New" panose="02070309020205020404" pitchFamily="49" charset="0"/>
              </a:rPr>
              <a:t>public void deposit(double </a:t>
            </a:r>
            <a:r>
              <a:rPr lang="en-US" sz="3200" dirty="0" err="1">
                <a:latin typeface="Courier New" panose="02070309020205020404" pitchFamily="49" charset="0"/>
                <a:cs typeface="Courier New" panose="02070309020205020404" pitchFamily="49" charset="0"/>
              </a:rPr>
              <a:t>amt</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	balance = balance + </a:t>
            </a:r>
            <a:r>
              <a:rPr lang="en-US" sz="3200" dirty="0" err="1">
                <a:latin typeface="Courier New" panose="02070309020205020404" pitchFamily="49" charset="0"/>
                <a:cs typeface="Courier New" panose="02070309020205020404" pitchFamily="49" charset="0"/>
              </a:rPr>
              <a:t>amt</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transactionCount</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a:t>
            </a:r>
          </a:p>
          <a:p>
            <a:pPr marL="0" indent="0">
              <a:buNone/>
            </a:pPr>
            <a:r>
              <a:rPr lang="en-US" sz="3200" dirty="0">
                <a:cs typeface="Courier New" panose="02070309020205020404" pitchFamily="49" charset="0"/>
              </a:rPr>
              <a:t>What issues exists? You do not have access to balance because it is private in the bank account class (you inherit but you cannot access it); solution: use methods (deposit(</a:t>
            </a:r>
            <a:r>
              <a:rPr lang="en-US" sz="3200" dirty="0" err="1">
                <a:cs typeface="Courier New" panose="02070309020205020404" pitchFamily="49" charset="0"/>
              </a:rPr>
              <a:t>getBalance</a:t>
            </a:r>
            <a:r>
              <a:rPr lang="en-US" sz="3200" dirty="0">
                <a:cs typeface="Courier New" panose="02070309020205020404" pitchFamily="49" charset="0"/>
              </a:rPr>
              <a:t>()); second problem: it keeps calling itself (infinite recursion) ; third issue: </a:t>
            </a:r>
            <a:r>
              <a:rPr lang="en-US" sz="3200" dirty="0" err="1">
                <a:cs typeface="Courier New" panose="02070309020205020404" pitchFamily="49" charset="0"/>
              </a:rPr>
              <a:t>transactioncount</a:t>
            </a:r>
            <a:r>
              <a:rPr lang="en-US" sz="3200" dirty="0">
                <a:cs typeface="Courier New" panose="02070309020205020404" pitchFamily="49" charset="0"/>
              </a:rPr>
              <a:t> needs to be initialized</a:t>
            </a:r>
          </a:p>
        </p:txBody>
      </p:sp>
    </p:spTree>
    <p:extLst>
      <p:ext uri="{BB962C8B-B14F-4D97-AF65-F5344CB8AC3E}">
        <p14:creationId xmlns:p14="http://schemas.microsoft.com/office/powerpoint/2010/main" val="67638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Reserved word “super”</a:t>
            </a:r>
          </a:p>
        </p:txBody>
      </p:sp>
      <p:sp>
        <p:nvSpPr>
          <p:cNvPr id="3" name="Content Placeholder 2"/>
          <p:cNvSpPr>
            <a:spLocks noGrp="1"/>
          </p:cNvSpPr>
          <p:nvPr>
            <p:ph idx="1"/>
          </p:nvPr>
        </p:nvSpPr>
        <p:spPr>
          <a:xfrm>
            <a:off x="796834" y="2259875"/>
            <a:ext cx="10633166" cy="3931920"/>
          </a:xfrm>
        </p:spPr>
        <p:txBody>
          <a:bodyPr>
            <a:normAutofit/>
          </a:bodyPr>
          <a:lstStyle/>
          <a:p>
            <a:r>
              <a:rPr lang="en-US" sz="3200" dirty="0"/>
              <a:t>Any time that you want to tell the compiler to access code directly from the super class, we use the reserved word super.</a:t>
            </a:r>
          </a:p>
          <a:p>
            <a:endParaRPr lang="en-US" sz="3200" dirty="0"/>
          </a:p>
          <a:p>
            <a:r>
              <a:rPr lang="en-US" sz="3200" dirty="0"/>
              <a:t>When overriding a method, we may want to access the overridden method from the super class</a:t>
            </a:r>
          </a:p>
        </p:txBody>
      </p:sp>
    </p:spTree>
    <p:extLst>
      <p:ext uri="{BB962C8B-B14F-4D97-AF65-F5344CB8AC3E}">
        <p14:creationId xmlns:p14="http://schemas.microsoft.com/office/powerpoint/2010/main" val="234709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a:t>
            </a:r>
          </a:p>
        </p:txBody>
      </p:sp>
      <p:sp>
        <p:nvSpPr>
          <p:cNvPr id="3" name="Content Placeholder 2"/>
          <p:cNvSpPr>
            <a:spLocks noGrp="1"/>
          </p:cNvSpPr>
          <p:nvPr>
            <p:ph idx="1"/>
          </p:nvPr>
        </p:nvSpPr>
        <p:spPr/>
        <p:txBody>
          <a:bodyPr>
            <a:normAutofit lnSpcReduction="10000"/>
          </a:bodyPr>
          <a:lstStyle/>
          <a:p>
            <a:pPr marL="0" indent="0">
              <a:buNone/>
            </a:pPr>
            <a:r>
              <a:rPr lang="en-US" sz="3200" dirty="0">
                <a:latin typeface="Courier New" panose="02070309020205020404" pitchFamily="49" charset="0"/>
                <a:cs typeface="Courier New" panose="02070309020205020404" pitchFamily="49" charset="0"/>
              </a:rPr>
              <a:t>public void deposit(double </a:t>
            </a:r>
            <a:r>
              <a:rPr lang="en-US" sz="3200" dirty="0" err="1">
                <a:latin typeface="Courier New" panose="02070309020205020404" pitchFamily="49" charset="0"/>
                <a:cs typeface="Courier New" panose="02070309020205020404" pitchFamily="49" charset="0"/>
              </a:rPr>
              <a:t>amt</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super.deposit</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amt</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transactionCount</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a:t>
            </a:r>
          </a:p>
          <a:p>
            <a:endParaRPr lang="en-US" sz="3200" dirty="0"/>
          </a:p>
        </p:txBody>
      </p:sp>
    </p:spTree>
    <p:extLst>
      <p:ext uri="{BB962C8B-B14F-4D97-AF65-F5344CB8AC3E}">
        <p14:creationId xmlns:p14="http://schemas.microsoft.com/office/powerpoint/2010/main" val="2532126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super  in a constructor</a:t>
            </a:r>
          </a:p>
        </p:txBody>
      </p:sp>
      <p:sp>
        <p:nvSpPr>
          <p:cNvPr id="3" name="Content Placeholder 2"/>
          <p:cNvSpPr>
            <a:spLocks noGrp="1"/>
          </p:cNvSpPr>
          <p:nvPr>
            <p:ph idx="1"/>
          </p:nvPr>
        </p:nvSpPr>
        <p:spPr>
          <a:xfrm>
            <a:off x="1141413" y="2666999"/>
            <a:ext cx="9905998" cy="3681550"/>
          </a:xfrm>
        </p:spPr>
        <p:txBody>
          <a:bodyPr>
            <a:normAutofit fontScale="62500" lnSpcReduction="20000"/>
          </a:bodyPr>
          <a:lstStyle/>
          <a:p>
            <a:r>
              <a:rPr lang="en-US" sz="3200" dirty="0"/>
              <a:t>If you do not write a constructor, a default automatic constructor exists</a:t>
            </a:r>
          </a:p>
          <a:p>
            <a:r>
              <a:rPr lang="en-US" sz="3200" dirty="0"/>
              <a:t>You have to initialize a variable before you use it except with fields because a constructor initializes the fields</a:t>
            </a:r>
          </a:p>
          <a:p>
            <a:r>
              <a:rPr lang="en-US" sz="3200" dirty="0"/>
              <a:t>The moment you create a constructor, the default one no longer exists, only the one that explicitly exists</a:t>
            </a:r>
          </a:p>
          <a:p>
            <a:endParaRPr lang="en-US" sz="3200" dirty="0"/>
          </a:p>
          <a:p>
            <a:r>
              <a:rPr lang="en-US" sz="3200" dirty="0"/>
              <a:t>When a constructor is called in a subclass, it only initializes fields in the subclass.   </a:t>
            </a:r>
          </a:p>
          <a:p>
            <a:r>
              <a:rPr lang="en-US" sz="3200" dirty="0"/>
              <a:t>The compiler implicitly calls the no arguments constructor of the superclass.  </a:t>
            </a:r>
          </a:p>
          <a:p>
            <a:r>
              <a:rPr lang="en-US" sz="3200" dirty="0"/>
              <a:t>If there isn’t a no </a:t>
            </a:r>
            <a:r>
              <a:rPr lang="en-US" sz="3200" dirty="0" err="1"/>
              <a:t>args</a:t>
            </a:r>
            <a:r>
              <a:rPr lang="en-US" sz="3200" dirty="0"/>
              <a:t> constructor you get an error.</a:t>
            </a:r>
          </a:p>
        </p:txBody>
      </p:sp>
    </p:spTree>
    <p:extLst>
      <p:ext uri="{BB962C8B-B14F-4D97-AF65-F5344CB8AC3E}">
        <p14:creationId xmlns:p14="http://schemas.microsoft.com/office/powerpoint/2010/main" val="192512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036" y="-357052"/>
            <a:ext cx="9905998" cy="1905000"/>
          </a:xfrm>
        </p:spPr>
        <p:txBody>
          <a:bodyPr/>
          <a:lstStyle/>
          <a:p>
            <a:r>
              <a:rPr lang="en-US" dirty="0"/>
              <a:t>To call a different super constructor</a:t>
            </a:r>
          </a:p>
        </p:txBody>
      </p:sp>
      <p:sp>
        <p:nvSpPr>
          <p:cNvPr id="3" name="Content Placeholder 2"/>
          <p:cNvSpPr>
            <a:spLocks noGrp="1"/>
          </p:cNvSpPr>
          <p:nvPr>
            <p:ph idx="1"/>
          </p:nvPr>
        </p:nvSpPr>
        <p:spPr>
          <a:xfrm>
            <a:off x="997721" y="799010"/>
            <a:ext cx="9905998" cy="5719356"/>
          </a:xfrm>
        </p:spPr>
        <p:txBody>
          <a:bodyPr>
            <a:normAutofit/>
          </a:bodyPr>
          <a:lstStyle/>
          <a:p>
            <a:r>
              <a:rPr lang="en-US" sz="3200" dirty="0"/>
              <a:t>Suppose I have a class person with fields for age and gender.   Then I have a subclass called parent with a field </a:t>
            </a:r>
            <a:r>
              <a:rPr lang="en-US" sz="3200" dirty="0" err="1"/>
              <a:t>numChildren</a:t>
            </a:r>
            <a:r>
              <a:rPr lang="en-US" sz="3200" dirty="0"/>
              <a:t>.   Consider the following is the only constructor for person:</a:t>
            </a:r>
          </a:p>
          <a:p>
            <a:pPr marL="0" indent="0">
              <a:buNone/>
            </a:pPr>
            <a:r>
              <a:rPr lang="en-US" sz="3200" dirty="0">
                <a:latin typeface="Courier New" panose="02070309020205020404" pitchFamily="49" charset="0"/>
                <a:cs typeface="Courier New" panose="02070309020205020404" pitchFamily="49" charset="0"/>
              </a:rPr>
              <a:t>public Person(</a:t>
            </a:r>
            <a:r>
              <a:rPr lang="en-US" sz="3200" dirty="0" err="1">
                <a:latin typeface="Courier New" panose="02070309020205020404" pitchFamily="49" charset="0"/>
                <a:cs typeface="Courier New" panose="02070309020205020404" pitchFamily="49" charset="0"/>
              </a:rPr>
              <a:t>int</a:t>
            </a:r>
            <a:r>
              <a:rPr lang="en-US" sz="3200" dirty="0">
                <a:latin typeface="Courier New" panose="02070309020205020404" pitchFamily="49" charset="0"/>
                <a:cs typeface="Courier New" panose="02070309020205020404" pitchFamily="49" charset="0"/>
              </a:rPr>
              <a:t> years, char gen)</a:t>
            </a:r>
          </a:p>
          <a:p>
            <a:pPr marL="0" indent="0">
              <a:buNone/>
            </a:pP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	age = years;</a:t>
            </a:r>
          </a:p>
          <a:p>
            <a:pPr marL="0" indent="0">
              <a:buNone/>
            </a:pPr>
            <a:r>
              <a:rPr lang="en-US" sz="3200" dirty="0">
                <a:latin typeface="Courier New" panose="02070309020205020404" pitchFamily="49" charset="0"/>
                <a:cs typeface="Courier New" panose="02070309020205020404" pitchFamily="49" charset="0"/>
              </a:rPr>
              <a:t>	gender = gen;</a:t>
            </a:r>
          </a:p>
          <a:p>
            <a:pPr marL="0" indent="0">
              <a:buNone/>
            </a:pPr>
            <a:r>
              <a:rPr lang="en-US" sz="3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92547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715</TotalTime>
  <Words>493</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Courier New</vt:lpstr>
      <vt:lpstr>Mesh</vt:lpstr>
      <vt:lpstr>OverRiding methods and polymorphism</vt:lpstr>
      <vt:lpstr>Overloading methods and constructors</vt:lpstr>
      <vt:lpstr>Inheritance and overriding</vt:lpstr>
      <vt:lpstr>example</vt:lpstr>
      <vt:lpstr>What it would look like</vt:lpstr>
      <vt:lpstr>Reserved word “super”</vt:lpstr>
      <vt:lpstr>The solution</vt:lpstr>
      <vt:lpstr>Using  super  in a constructor</vt:lpstr>
      <vt:lpstr>To call a different super constructor</vt:lpstr>
      <vt:lpstr>Now consider parent class which extends person</vt:lpstr>
      <vt:lpstr>Now consider parent class which extends person</vt:lpstr>
      <vt:lpstr>Now consider parent class which extends person</vt:lpstr>
      <vt:lpstr>polymorphism</vt:lpstr>
      <vt:lpstr>Let’s look at an example</vt:lpstr>
    </vt:vector>
  </TitlesOfParts>
  <Company>Great Valley School District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OverRiding methods and polymorphism</dc:title>
  <dc:creator>Matthew Ellis</dc:creator>
  <cp:lastModifiedBy>Arun Agarwal</cp:lastModifiedBy>
  <cp:revision>23</cp:revision>
  <dcterms:created xsi:type="dcterms:W3CDTF">2016-12-07T13:56:35Z</dcterms:created>
  <dcterms:modified xsi:type="dcterms:W3CDTF">2018-12-21T03:53:04Z</dcterms:modified>
</cp:coreProperties>
</file>