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Gui</a:t>
            </a:r>
            <a:r>
              <a:rPr lang="en-US" dirty="0"/>
              <a:t> intro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669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225" y="-191379"/>
            <a:ext cx="9905998" cy="1478570"/>
          </a:xfrm>
        </p:spPr>
        <p:txBody>
          <a:bodyPr/>
          <a:lstStyle/>
          <a:p>
            <a:r>
              <a:rPr lang="en-US" dirty="0" err="1"/>
              <a:t>Jframe</a:t>
            </a:r>
            <a:endParaRPr lang="en-US" dirty="0"/>
          </a:p>
        </p:txBody>
      </p:sp>
      <p:sp>
        <p:nvSpPr>
          <p:cNvPr id="3" name="Content Placeholder 2"/>
          <p:cNvSpPr>
            <a:spLocks noGrp="1"/>
          </p:cNvSpPr>
          <p:nvPr>
            <p:ph idx="1"/>
          </p:nvPr>
        </p:nvSpPr>
        <p:spPr>
          <a:xfrm>
            <a:off x="914401" y="799509"/>
            <a:ext cx="10028508" cy="5705794"/>
          </a:xfrm>
        </p:spPr>
        <p:txBody>
          <a:bodyPr/>
          <a:lstStyle/>
          <a:p>
            <a:r>
              <a:rPr lang="en-US" dirty="0"/>
              <a:t>A </a:t>
            </a:r>
            <a:r>
              <a:rPr lang="en-US" dirty="0" err="1"/>
              <a:t>JFrame</a:t>
            </a:r>
            <a:r>
              <a:rPr lang="en-US" dirty="0"/>
              <a:t> is the window in which the GUI program will be displayed.  In order to se it you must set its visibility.   You will also want to set its location and size.  You can do each individually or at the same size with the </a:t>
            </a:r>
            <a:r>
              <a:rPr lang="en-US" dirty="0" err="1"/>
              <a:t>setBounds</a:t>
            </a:r>
            <a:r>
              <a:rPr lang="en-US" dirty="0"/>
              <a:t> method. </a:t>
            </a:r>
          </a:p>
          <a:p>
            <a:endParaRPr lang="en-US" dirty="0"/>
          </a:p>
          <a:p>
            <a:endParaRPr lang="en-US" dirty="0"/>
          </a:p>
          <a:p>
            <a:pPr marL="0" indent="0">
              <a:buNone/>
            </a:pPr>
            <a:endParaRPr lang="en-US" dirty="0"/>
          </a:p>
          <a:p>
            <a:pPr marL="0" indent="0">
              <a:buNone/>
            </a:pPr>
            <a:r>
              <a:rPr lang="en-US" dirty="0"/>
              <a:t>The point (0,0) is the top left corner.</a:t>
            </a:r>
          </a:p>
          <a:p>
            <a:pPr marL="0" indent="0">
              <a:buNone/>
            </a:pPr>
            <a:r>
              <a:rPr lang="en-US" dirty="0"/>
              <a:t>X and Y values increase as you move </a:t>
            </a:r>
          </a:p>
          <a:p>
            <a:pPr marL="0" indent="0">
              <a:buNone/>
            </a:pPr>
            <a:r>
              <a:rPr lang="en-US" dirty="0"/>
              <a:t>down or right. </a:t>
            </a:r>
          </a:p>
        </p:txBody>
      </p:sp>
      <p:pic>
        <p:nvPicPr>
          <p:cNvPr id="4" name="Picture 3"/>
          <p:cNvPicPr>
            <a:picLocks noChangeAspect="1"/>
          </p:cNvPicPr>
          <p:nvPr/>
        </p:nvPicPr>
        <p:blipFill>
          <a:blip r:embed="rId2"/>
          <a:stretch>
            <a:fillRect/>
          </a:stretch>
        </p:blipFill>
        <p:spPr>
          <a:xfrm>
            <a:off x="431074" y="2176056"/>
            <a:ext cx="5682344" cy="1681974"/>
          </a:xfrm>
          <a:prstGeom prst="rect">
            <a:avLst/>
          </a:prstGeom>
        </p:spPr>
      </p:pic>
      <p:pic>
        <p:nvPicPr>
          <p:cNvPr id="6" name="Picture 5"/>
          <p:cNvPicPr>
            <a:picLocks noChangeAspect="1"/>
          </p:cNvPicPr>
          <p:nvPr/>
        </p:nvPicPr>
        <p:blipFill>
          <a:blip r:embed="rId3"/>
          <a:stretch>
            <a:fillRect/>
          </a:stretch>
        </p:blipFill>
        <p:spPr>
          <a:xfrm>
            <a:off x="6201341" y="3579223"/>
            <a:ext cx="5771720" cy="3090317"/>
          </a:xfrm>
          <a:prstGeom prst="rect">
            <a:avLst/>
          </a:prstGeom>
        </p:spPr>
      </p:pic>
      <p:cxnSp>
        <p:nvCxnSpPr>
          <p:cNvPr id="8" name="Straight Arrow Connector 7"/>
          <p:cNvCxnSpPr/>
          <p:nvPr/>
        </p:nvCxnSpPr>
        <p:spPr>
          <a:xfrm flipH="1">
            <a:off x="5251269" y="2821577"/>
            <a:ext cx="1789611"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7040880" y="2612571"/>
            <a:ext cx="2410403" cy="369332"/>
          </a:xfrm>
          <a:prstGeom prst="rect">
            <a:avLst/>
          </a:prstGeom>
          <a:noFill/>
        </p:spPr>
        <p:txBody>
          <a:bodyPr wrap="none" rtlCol="0">
            <a:spAutoFit/>
          </a:bodyPr>
          <a:lstStyle/>
          <a:p>
            <a:r>
              <a:rPr lang="en-US" dirty="0">
                <a:solidFill>
                  <a:schemeClr val="bg1"/>
                </a:solidFill>
              </a:rPr>
              <a:t>Always the last two lines</a:t>
            </a:r>
          </a:p>
        </p:txBody>
      </p:sp>
      <p:cxnSp>
        <p:nvCxnSpPr>
          <p:cNvPr id="11" name="Straight Arrow Connector 10"/>
          <p:cNvCxnSpPr/>
          <p:nvPr/>
        </p:nvCxnSpPr>
        <p:spPr>
          <a:xfrm>
            <a:off x="3187337" y="2926080"/>
            <a:ext cx="3840480" cy="1332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690949" y="2939143"/>
            <a:ext cx="4650377" cy="1841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3566160" y="2886891"/>
            <a:ext cx="5133703" cy="2664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4075611" y="2952206"/>
            <a:ext cx="5525589" cy="2207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975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785" y="0"/>
            <a:ext cx="9905998" cy="1478570"/>
          </a:xfrm>
        </p:spPr>
        <p:txBody>
          <a:bodyPr/>
          <a:lstStyle/>
          <a:p>
            <a:r>
              <a:rPr lang="en-US" dirty="0"/>
              <a:t>Components and Containers</a:t>
            </a:r>
          </a:p>
        </p:txBody>
      </p:sp>
      <p:sp>
        <p:nvSpPr>
          <p:cNvPr id="3" name="Content Placeholder 2"/>
          <p:cNvSpPr>
            <a:spLocks noGrp="1"/>
          </p:cNvSpPr>
          <p:nvPr>
            <p:ph idx="1"/>
          </p:nvPr>
        </p:nvSpPr>
        <p:spPr>
          <a:xfrm>
            <a:off x="801777" y="1413464"/>
            <a:ext cx="9905999" cy="4739141"/>
          </a:xfrm>
        </p:spPr>
        <p:txBody>
          <a:bodyPr>
            <a:normAutofit lnSpcReduction="10000"/>
          </a:bodyPr>
          <a:lstStyle/>
          <a:p>
            <a:r>
              <a:rPr lang="en-US" dirty="0"/>
              <a:t>Components are all of the things that you see and interact with on the screen.</a:t>
            </a:r>
          </a:p>
          <a:p>
            <a:r>
              <a:rPr lang="en-US" dirty="0"/>
              <a:t>We will start with the following:</a:t>
            </a:r>
          </a:p>
          <a:p>
            <a:r>
              <a:rPr lang="en-US" dirty="0" err="1"/>
              <a:t>JLabel</a:t>
            </a:r>
            <a:r>
              <a:rPr lang="en-US" dirty="0"/>
              <a:t> – used to display text (not interactive)  </a:t>
            </a:r>
          </a:p>
          <a:p>
            <a:r>
              <a:rPr lang="en-US" dirty="0" err="1"/>
              <a:t>JTextField</a:t>
            </a:r>
            <a:r>
              <a:rPr lang="en-US" dirty="0"/>
              <a:t> – used to get text from user </a:t>
            </a:r>
          </a:p>
          <a:p>
            <a:r>
              <a:rPr lang="en-US" dirty="0" err="1"/>
              <a:t>Jbutton</a:t>
            </a:r>
            <a:r>
              <a:rPr lang="en-US" dirty="0"/>
              <a:t> – command button used to perform an action</a:t>
            </a:r>
          </a:p>
          <a:p>
            <a:endParaRPr lang="en-US" dirty="0"/>
          </a:p>
          <a:p>
            <a:r>
              <a:rPr lang="en-US" dirty="0"/>
              <a:t>Containers:   can hold components.  A </a:t>
            </a:r>
            <a:r>
              <a:rPr lang="en-US" dirty="0" err="1"/>
              <a:t>JFrame</a:t>
            </a:r>
            <a:r>
              <a:rPr lang="en-US" dirty="0"/>
              <a:t> is a container.  A </a:t>
            </a:r>
            <a:r>
              <a:rPr lang="en-US" dirty="0" err="1"/>
              <a:t>JPanel</a:t>
            </a:r>
            <a:r>
              <a:rPr lang="en-US" dirty="0"/>
              <a:t> is both a component and a container. (Can be added as well as hold other components</a:t>
            </a:r>
          </a:p>
        </p:txBody>
      </p:sp>
    </p:spTree>
    <p:extLst>
      <p:ext uri="{BB962C8B-B14F-4D97-AF65-F5344CB8AC3E}">
        <p14:creationId xmlns:p14="http://schemas.microsoft.com/office/powerpoint/2010/main" val="240102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79" y="-295881"/>
            <a:ext cx="9905998" cy="1478570"/>
          </a:xfrm>
        </p:spPr>
        <p:txBody>
          <a:bodyPr/>
          <a:lstStyle/>
          <a:p>
            <a:r>
              <a:rPr lang="en-US" dirty="0"/>
              <a:t>Adding objects to the Frame</a:t>
            </a:r>
          </a:p>
        </p:txBody>
      </p:sp>
      <p:sp>
        <p:nvSpPr>
          <p:cNvPr id="3" name="Content Placeholder 2"/>
          <p:cNvSpPr>
            <a:spLocks noGrp="1"/>
          </p:cNvSpPr>
          <p:nvPr>
            <p:ph idx="1"/>
          </p:nvPr>
        </p:nvSpPr>
        <p:spPr>
          <a:xfrm>
            <a:off x="1167538" y="969327"/>
            <a:ext cx="9905999" cy="3541714"/>
          </a:xfrm>
        </p:spPr>
        <p:txBody>
          <a:bodyPr/>
          <a:lstStyle/>
          <a:p>
            <a:r>
              <a:rPr lang="en-US" dirty="0"/>
              <a:t>We will start by using no “Layout” .  We will learn layouts later.   For now, set the layout to null.</a:t>
            </a:r>
          </a:p>
          <a:p>
            <a:r>
              <a:rPr lang="en-US" dirty="0"/>
              <a:t>Add objects to the container using the add method.  Make sure to set their size and location (or both using </a:t>
            </a:r>
            <a:r>
              <a:rPr lang="en-US" dirty="0" err="1"/>
              <a:t>setBounds</a:t>
            </a:r>
            <a:r>
              <a:rPr lang="en-US" dirty="0"/>
              <a:t>)</a:t>
            </a:r>
          </a:p>
        </p:txBody>
      </p:sp>
      <p:pic>
        <p:nvPicPr>
          <p:cNvPr id="4" name="Picture 3"/>
          <p:cNvPicPr>
            <a:picLocks noChangeAspect="1"/>
          </p:cNvPicPr>
          <p:nvPr/>
        </p:nvPicPr>
        <p:blipFill>
          <a:blip r:embed="rId2"/>
          <a:stretch>
            <a:fillRect/>
          </a:stretch>
        </p:blipFill>
        <p:spPr>
          <a:xfrm>
            <a:off x="7762875" y="2497863"/>
            <a:ext cx="3823880" cy="2463581"/>
          </a:xfrm>
          <a:prstGeom prst="rect">
            <a:avLst/>
          </a:prstGeom>
        </p:spPr>
      </p:pic>
      <p:pic>
        <p:nvPicPr>
          <p:cNvPr id="5" name="Picture 4"/>
          <p:cNvPicPr>
            <a:picLocks noChangeAspect="1"/>
          </p:cNvPicPr>
          <p:nvPr/>
        </p:nvPicPr>
        <p:blipFill>
          <a:blip r:embed="rId3"/>
          <a:stretch>
            <a:fillRect/>
          </a:stretch>
        </p:blipFill>
        <p:spPr>
          <a:xfrm>
            <a:off x="174308" y="2926624"/>
            <a:ext cx="6853510" cy="2991072"/>
          </a:xfrm>
          <a:prstGeom prst="rect">
            <a:avLst/>
          </a:prstGeom>
        </p:spPr>
      </p:pic>
      <p:cxnSp>
        <p:nvCxnSpPr>
          <p:cNvPr id="7" name="Straight Arrow Connector 6"/>
          <p:cNvCxnSpPr/>
          <p:nvPr/>
        </p:nvCxnSpPr>
        <p:spPr>
          <a:xfrm flipH="1" flipV="1">
            <a:off x="9039497" y="3866606"/>
            <a:ext cx="104503" cy="1358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flipV="1">
            <a:off x="9862457" y="3918857"/>
            <a:ext cx="431074" cy="1319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8739051" y="5212080"/>
            <a:ext cx="780983" cy="369332"/>
          </a:xfrm>
          <a:prstGeom prst="rect">
            <a:avLst/>
          </a:prstGeom>
          <a:noFill/>
        </p:spPr>
        <p:txBody>
          <a:bodyPr wrap="none" rtlCol="0">
            <a:spAutoFit/>
          </a:bodyPr>
          <a:lstStyle/>
          <a:p>
            <a:r>
              <a:rPr lang="en-US" dirty="0" err="1"/>
              <a:t>JLabel</a:t>
            </a:r>
            <a:endParaRPr lang="en-US" dirty="0"/>
          </a:p>
        </p:txBody>
      </p:sp>
      <p:sp>
        <p:nvSpPr>
          <p:cNvPr id="11" name="TextBox 10"/>
          <p:cNvSpPr txBox="1"/>
          <p:nvPr/>
        </p:nvSpPr>
        <p:spPr>
          <a:xfrm>
            <a:off x="9927772" y="5159828"/>
            <a:ext cx="830677" cy="369332"/>
          </a:xfrm>
          <a:prstGeom prst="rect">
            <a:avLst/>
          </a:prstGeom>
          <a:noFill/>
        </p:spPr>
        <p:txBody>
          <a:bodyPr wrap="none" rtlCol="0">
            <a:spAutoFit/>
          </a:bodyPr>
          <a:lstStyle/>
          <a:p>
            <a:r>
              <a:rPr lang="en-US" dirty="0" err="1"/>
              <a:t>JButton</a:t>
            </a:r>
            <a:endParaRPr lang="en-US" dirty="0"/>
          </a:p>
        </p:txBody>
      </p:sp>
    </p:spTree>
    <p:extLst>
      <p:ext uri="{BB962C8B-B14F-4D97-AF65-F5344CB8AC3E}">
        <p14:creationId xmlns:p14="http://schemas.microsoft.com/office/powerpoint/2010/main" val="319014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853" y="-308945"/>
            <a:ext cx="9905998" cy="1478570"/>
          </a:xfrm>
        </p:spPr>
        <p:txBody>
          <a:bodyPr/>
          <a:lstStyle/>
          <a:p>
            <a:r>
              <a:rPr lang="en-US" dirty="0"/>
              <a:t>Action Listeners</a:t>
            </a:r>
          </a:p>
        </p:txBody>
      </p:sp>
      <p:sp>
        <p:nvSpPr>
          <p:cNvPr id="3" name="Content Placeholder 2"/>
          <p:cNvSpPr>
            <a:spLocks noGrp="1"/>
          </p:cNvSpPr>
          <p:nvPr>
            <p:ph idx="1"/>
          </p:nvPr>
        </p:nvSpPr>
        <p:spPr>
          <a:xfrm>
            <a:off x="914400" y="757646"/>
            <a:ext cx="10224451" cy="3714206"/>
          </a:xfrm>
        </p:spPr>
        <p:txBody>
          <a:bodyPr/>
          <a:lstStyle/>
          <a:p>
            <a:r>
              <a:rPr lang="en-US" dirty="0"/>
              <a:t>Action Listeners are how we allow the user to interact with the components on the screen.</a:t>
            </a:r>
          </a:p>
          <a:p>
            <a:r>
              <a:rPr lang="en-US" dirty="0" err="1"/>
              <a:t>ActionListener</a:t>
            </a:r>
            <a:r>
              <a:rPr lang="en-US" dirty="0"/>
              <a:t> is an interface which requires the method </a:t>
            </a:r>
            <a:r>
              <a:rPr lang="en-US" dirty="0" err="1"/>
              <a:t>actionPerformed</a:t>
            </a:r>
            <a:r>
              <a:rPr lang="en-US" dirty="0"/>
              <a:t>.  We often write a separate class directly within the class where we are creating the </a:t>
            </a:r>
            <a:r>
              <a:rPr lang="en-US" dirty="0" err="1"/>
              <a:t>JFrame</a:t>
            </a:r>
            <a:r>
              <a:rPr lang="en-US" dirty="0"/>
              <a:t> to create the </a:t>
            </a:r>
            <a:r>
              <a:rPr lang="en-US" dirty="0" err="1"/>
              <a:t>ActionListener</a:t>
            </a:r>
            <a:r>
              <a:rPr lang="en-US" dirty="0"/>
              <a:t>.  We add an </a:t>
            </a:r>
            <a:r>
              <a:rPr lang="en-US" dirty="0" err="1"/>
              <a:t>ActionListener</a:t>
            </a:r>
            <a:r>
              <a:rPr lang="en-US" dirty="0"/>
              <a:t> to a </a:t>
            </a:r>
            <a:r>
              <a:rPr lang="en-US" dirty="0" err="1"/>
              <a:t>JComponent</a:t>
            </a:r>
            <a:r>
              <a:rPr lang="en-US" dirty="0"/>
              <a:t> with the </a:t>
            </a:r>
            <a:r>
              <a:rPr lang="en-US" dirty="0" err="1"/>
              <a:t>addActionListener</a:t>
            </a:r>
            <a:r>
              <a:rPr lang="en-US" dirty="0"/>
              <a:t> method </a:t>
            </a:r>
          </a:p>
        </p:txBody>
      </p:sp>
      <p:pic>
        <p:nvPicPr>
          <p:cNvPr id="4" name="Picture 3"/>
          <p:cNvPicPr>
            <a:picLocks noChangeAspect="1"/>
          </p:cNvPicPr>
          <p:nvPr/>
        </p:nvPicPr>
        <p:blipFill>
          <a:blip r:embed="rId2"/>
          <a:stretch>
            <a:fillRect/>
          </a:stretch>
        </p:blipFill>
        <p:spPr>
          <a:xfrm>
            <a:off x="5538651" y="3355922"/>
            <a:ext cx="6455637" cy="2884313"/>
          </a:xfrm>
          <a:prstGeom prst="rect">
            <a:avLst/>
          </a:prstGeom>
        </p:spPr>
      </p:pic>
      <p:cxnSp>
        <p:nvCxnSpPr>
          <p:cNvPr id="6" name="Straight Connector 5"/>
          <p:cNvCxnSpPr/>
          <p:nvPr/>
        </p:nvCxnSpPr>
        <p:spPr>
          <a:xfrm flipH="1">
            <a:off x="6296297" y="4362994"/>
            <a:ext cx="209006" cy="104503"/>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6296297" y="4506686"/>
            <a:ext cx="13063" cy="1175657"/>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322423" y="5695406"/>
            <a:ext cx="953588"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4232366" y="5120640"/>
            <a:ext cx="1946365" cy="143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953589" y="4454434"/>
            <a:ext cx="3283463" cy="923330"/>
          </a:xfrm>
          <a:prstGeom prst="rect">
            <a:avLst/>
          </a:prstGeom>
          <a:noFill/>
        </p:spPr>
        <p:txBody>
          <a:bodyPr wrap="none" rtlCol="0">
            <a:spAutoFit/>
          </a:bodyPr>
          <a:lstStyle/>
          <a:p>
            <a:r>
              <a:rPr lang="en-US" dirty="0"/>
              <a:t>New code for Action </a:t>
            </a:r>
            <a:r>
              <a:rPr lang="en-US" dirty="0" err="1"/>
              <a:t>Listerner</a:t>
            </a:r>
            <a:endParaRPr lang="en-US" dirty="0"/>
          </a:p>
          <a:p>
            <a:r>
              <a:rPr lang="en-US" dirty="0"/>
              <a:t>I had to adjust my bounds so that </a:t>
            </a:r>
          </a:p>
          <a:p>
            <a:r>
              <a:rPr lang="en-US" dirty="0"/>
              <a:t>Things showed up nicely.</a:t>
            </a:r>
          </a:p>
        </p:txBody>
      </p:sp>
      <p:cxnSp>
        <p:nvCxnSpPr>
          <p:cNvPr id="15" name="Straight Connector 14"/>
          <p:cNvCxnSpPr/>
          <p:nvPr/>
        </p:nvCxnSpPr>
        <p:spPr>
          <a:xfrm flipH="1">
            <a:off x="9339943" y="4284617"/>
            <a:ext cx="130628" cy="352697"/>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flipV="1">
            <a:off x="7158446" y="4598126"/>
            <a:ext cx="2194560" cy="391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H="1">
            <a:off x="7145383" y="4572000"/>
            <a:ext cx="39188" cy="97971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7145383" y="5525589"/>
            <a:ext cx="4859383" cy="5225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flipV="1">
            <a:off x="11743509" y="4258491"/>
            <a:ext cx="261257" cy="128016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9470571" y="4245429"/>
            <a:ext cx="2259875" cy="39188"/>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9731711" y="2965268"/>
            <a:ext cx="2460289" cy="923330"/>
          </a:xfrm>
          <a:prstGeom prst="rect">
            <a:avLst/>
          </a:prstGeom>
          <a:noFill/>
        </p:spPr>
        <p:txBody>
          <a:bodyPr wrap="none" rtlCol="0">
            <a:spAutoFit/>
          </a:bodyPr>
          <a:lstStyle/>
          <a:p>
            <a:r>
              <a:rPr lang="en-US" dirty="0">
                <a:solidFill>
                  <a:schemeClr val="bg1"/>
                </a:solidFill>
              </a:rPr>
              <a:t>The class that we are </a:t>
            </a:r>
          </a:p>
          <a:p>
            <a:r>
              <a:rPr lang="en-US" dirty="0">
                <a:solidFill>
                  <a:schemeClr val="bg1"/>
                </a:solidFill>
              </a:rPr>
              <a:t>Creating within our class.</a:t>
            </a:r>
          </a:p>
          <a:p>
            <a:r>
              <a:rPr lang="en-US" dirty="0">
                <a:solidFill>
                  <a:schemeClr val="bg1"/>
                </a:solidFill>
              </a:rPr>
              <a:t>This is the action listener</a:t>
            </a:r>
          </a:p>
        </p:txBody>
      </p:sp>
      <p:cxnSp>
        <p:nvCxnSpPr>
          <p:cNvPr id="28" name="Straight Arrow Connector 27"/>
          <p:cNvCxnSpPr/>
          <p:nvPr/>
        </p:nvCxnSpPr>
        <p:spPr>
          <a:xfrm flipH="1">
            <a:off x="11299371" y="3853543"/>
            <a:ext cx="169818" cy="339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198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Listener in action</a:t>
            </a:r>
          </a:p>
        </p:txBody>
      </p:sp>
      <p:sp>
        <p:nvSpPr>
          <p:cNvPr id="3" name="Content Placeholder 2"/>
          <p:cNvSpPr>
            <a:spLocks noGrp="1"/>
          </p:cNvSpPr>
          <p:nvPr>
            <p:ph idx="1"/>
          </p:nvPr>
        </p:nvSpPr>
        <p:spPr/>
        <p:txBody>
          <a:bodyPr/>
          <a:lstStyle/>
          <a:p>
            <a:r>
              <a:rPr lang="en-US" dirty="0"/>
              <a:t>Before click						After click</a:t>
            </a:r>
          </a:p>
        </p:txBody>
      </p:sp>
      <p:pic>
        <p:nvPicPr>
          <p:cNvPr id="4" name="Picture 3"/>
          <p:cNvPicPr>
            <a:picLocks noChangeAspect="1"/>
          </p:cNvPicPr>
          <p:nvPr/>
        </p:nvPicPr>
        <p:blipFill>
          <a:blip r:embed="rId2"/>
          <a:stretch>
            <a:fillRect/>
          </a:stretch>
        </p:blipFill>
        <p:spPr>
          <a:xfrm>
            <a:off x="707163" y="2994797"/>
            <a:ext cx="3982403" cy="2477466"/>
          </a:xfrm>
          <a:prstGeom prst="rect">
            <a:avLst/>
          </a:prstGeom>
        </p:spPr>
      </p:pic>
      <p:pic>
        <p:nvPicPr>
          <p:cNvPr id="5" name="Picture 4"/>
          <p:cNvPicPr>
            <a:picLocks noChangeAspect="1"/>
          </p:cNvPicPr>
          <p:nvPr/>
        </p:nvPicPr>
        <p:blipFill>
          <a:blip r:embed="rId3"/>
          <a:stretch>
            <a:fillRect/>
          </a:stretch>
        </p:blipFill>
        <p:spPr>
          <a:xfrm>
            <a:off x="6587761" y="2985679"/>
            <a:ext cx="4334716" cy="2435406"/>
          </a:xfrm>
          <a:prstGeom prst="rect">
            <a:avLst/>
          </a:prstGeom>
        </p:spPr>
      </p:pic>
    </p:spTree>
    <p:extLst>
      <p:ext uri="{BB962C8B-B14F-4D97-AF65-F5344CB8AC3E}">
        <p14:creationId xmlns:p14="http://schemas.microsoft.com/office/powerpoint/2010/main" val="148128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099" y="109067"/>
            <a:ext cx="9905998" cy="1478570"/>
          </a:xfrm>
        </p:spPr>
        <p:txBody>
          <a:bodyPr/>
          <a:lstStyle/>
          <a:p>
            <a:r>
              <a:rPr lang="en-US" dirty="0" err="1"/>
              <a:t>JTextField</a:t>
            </a:r>
            <a:r>
              <a:rPr lang="en-US" dirty="0"/>
              <a:t> and </a:t>
            </a:r>
            <a:r>
              <a:rPr lang="en-US" dirty="0" err="1"/>
              <a:t>JCheckBox</a:t>
            </a:r>
            <a:endParaRPr lang="en-US" dirty="0"/>
          </a:p>
        </p:txBody>
      </p:sp>
      <p:sp>
        <p:nvSpPr>
          <p:cNvPr id="3" name="Content Placeholder 2"/>
          <p:cNvSpPr>
            <a:spLocks noGrp="1"/>
          </p:cNvSpPr>
          <p:nvPr>
            <p:ph idx="1"/>
          </p:nvPr>
        </p:nvSpPr>
        <p:spPr>
          <a:xfrm>
            <a:off x="1102223" y="1139144"/>
            <a:ext cx="9905999" cy="3541714"/>
          </a:xfrm>
        </p:spPr>
        <p:txBody>
          <a:bodyPr/>
          <a:lstStyle/>
          <a:p>
            <a:r>
              <a:rPr lang="en-US" dirty="0" err="1"/>
              <a:t>JTextField</a:t>
            </a:r>
            <a:r>
              <a:rPr lang="en-US" dirty="0"/>
              <a:t> allows the user to input information.  Retrieve the information with the </a:t>
            </a:r>
            <a:r>
              <a:rPr lang="en-US" dirty="0" err="1"/>
              <a:t>getText</a:t>
            </a:r>
            <a:r>
              <a:rPr lang="en-US" dirty="0"/>
              <a:t>() method.  </a:t>
            </a:r>
          </a:p>
          <a:p>
            <a:r>
              <a:rPr lang="en-US" dirty="0" err="1"/>
              <a:t>JCheckBox</a:t>
            </a:r>
            <a:r>
              <a:rPr lang="en-US" dirty="0"/>
              <a:t> is a checkbox.  You can detect if a checkbox is checked with the </a:t>
            </a:r>
            <a:r>
              <a:rPr lang="en-US" dirty="0" err="1"/>
              <a:t>isSelected</a:t>
            </a:r>
            <a:r>
              <a:rPr lang="en-US" dirty="0"/>
              <a:t>() method</a:t>
            </a:r>
          </a:p>
        </p:txBody>
      </p:sp>
      <p:pic>
        <p:nvPicPr>
          <p:cNvPr id="4" name="Picture 3"/>
          <p:cNvPicPr>
            <a:picLocks noChangeAspect="1"/>
          </p:cNvPicPr>
          <p:nvPr/>
        </p:nvPicPr>
        <p:blipFill>
          <a:blip r:embed="rId2"/>
          <a:stretch>
            <a:fillRect/>
          </a:stretch>
        </p:blipFill>
        <p:spPr>
          <a:xfrm>
            <a:off x="119471" y="3317966"/>
            <a:ext cx="6755996" cy="3082833"/>
          </a:xfrm>
          <a:prstGeom prst="rect">
            <a:avLst/>
          </a:prstGeom>
        </p:spPr>
      </p:pic>
      <p:pic>
        <p:nvPicPr>
          <p:cNvPr id="5" name="Picture 4"/>
          <p:cNvPicPr>
            <a:picLocks noChangeAspect="1"/>
          </p:cNvPicPr>
          <p:nvPr/>
        </p:nvPicPr>
        <p:blipFill>
          <a:blip r:embed="rId3"/>
          <a:stretch>
            <a:fillRect/>
          </a:stretch>
        </p:blipFill>
        <p:spPr>
          <a:xfrm>
            <a:off x="8449355" y="3341915"/>
            <a:ext cx="3281090" cy="2333220"/>
          </a:xfrm>
          <a:prstGeom prst="rect">
            <a:avLst/>
          </a:prstGeom>
        </p:spPr>
      </p:pic>
      <p:cxnSp>
        <p:nvCxnSpPr>
          <p:cNvPr id="7" name="Straight Arrow Connector 6"/>
          <p:cNvCxnSpPr/>
          <p:nvPr/>
        </p:nvCxnSpPr>
        <p:spPr>
          <a:xfrm flipH="1">
            <a:off x="6322424" y="4336869"/>
            <a:ext cx="914399" cy="5225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8151223" y="4310743"/>
            <a:ext cx="587828" cy="313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106194" y="4049486"/>
            <a:ext cx="1073692" cy="369332"/>
          </a:xfrm>
          <a:prstGeom prst="rect">
            <a:avLst/>
          </a:prstGeom>
          <a:noFill/>
        </p:spPr>
        <p:txBody>
          <a:bodyPr wrap="none" rtlCol="0">
            <a:spAutoFit/>
          </a:bodyPr>
          <a:lstStyle/>
          <a:p>
            <a:r>
              <a:rPr lang="en-US" dirty="0" err="1"/>
              <a:t>CheckBox</a:t>
            </a:r>
            <a:endParaRPr lang="en-US" dirty="0"/>
          </a:p>
        </p:txBody>
      </p:sp>
      <p:sp>
        <p:nvSpPr>
          <p:cNvPr id="12" name="TextBox 11"/>
          <p:cNvSpPr txBox="1"/>
          <p:nvPr/>
        </p:nvSpPr>
        <p:spPr>
          <a:xfrm>
            <a:off x="7236823" y="5590903"/>
            <a:ext cx="999313" cy="369332"/>
          </a:xfrm>
          <a:prstGeom prst="rect">
            <a:avLst/>
          </a:prstGeom>
          <a:noFill/>
        </p:spPr>
        <p:txBody>
          <a:bodyPr wrap="none" rtlCol="0">
            <a:spAutoFit/>
          </a:bodyPr>
          <a:lstStyle/>
          <a:p>
            <a:r>
              <a:rPr lang="en-US" dirty="0" err="1"/>
              <a:t>TextField</a:t>
            </a:r>
            <a:endParaRPr lang="en-US" dirty="0"/>
          </a:p>
        </p:txBody>
      </p:sp>
      <p:cxnSp>
        <p:nvCxnSpPr>
          <p:cNvPr id="14" name="Straight Arrow Connector 13"/>
          <p:cNvCxnSpPr/>
          <p:nvPr/>
        </p:nvCxnSpPr>
        <p:spPr>
          <a:xfrm flipH="1" flipV="1">
            <a:off x="5760720" y="5695406"/>
            <a:ext cx="1306286" cy="26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8281851" y="5081451"/>
            <a:ext cx="613955" cy="48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862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(Salary Calculator)</a:t>
            </a:r>
          </a:p>
        </p:txBody>
      </p:sp>
      <p:sp>
        <p:nvSpPr>
          <p:cNvPr id="3" name="Content Placeholder 2"/>
          <p:cNvSpPr>
            <a:spLocks noGrp="1"/>
          </p:cNvSpPr>
          <p:nvPr>
            <p:ph idx="1"/>
          </p:nvPr>
        </p:nvSpPr>
        <p:spPr/>
        <p:txBody>
          <a:bodyPr/>
          <a:lstStyle/>
          <a:p>
            <a:r>
              <a:rPr lang="en-US" dirty="0"/>
              <a:t>Set up </a:t>
            </a:r>
            <a:r>
              <a:rPr lang="en-US" dirty="0" err="1"/>
              <a:t>silimar</a:t>
            </a:r>
            <a:r>
              <a:rPr lang="en-US" dirty="0"/>
              <a:t> to the frame below.   When calculate is clicked, check to see if full time is clicked.  If it is, hours/week need not be filled in, assume 40 hours per week, and calculate annual salary.  If the checkbox is not checked, use rate and hours/week to calculate the annual salary.  Make sure your frame has a title. (</a:t>
            </a:r>
            <a:r>
              <a:rPr lang="en-US" dirty="0" err="1"/>
              <a:t>Double.parseDouble</a:t>
            </a:r>
            <a:r>
              <a:rPr lang="en-US" dirty="0"/>
              <a:t> will be </a:t>
            </a:r>
          </a:p>
          <a:p>
            <a:pPr marL="0" indent="0">
              <a:buNone/>
            </a:pPr>
            <a:r>
              <a:rPr lang="en-US"/>
              <a:t>   necessary)</a:t>
            </a:r>
          </a:p>
        </p:txBody>
      </p:sp>
      <p:pic>
        <p:nvPicPr>
          <p:cNvPr id="4" name="Picture 3"/>
          <p:cNvPicPr>
            <a:picLocks noChangeAspect="1"/>
          </p:cNvPicPr>
          <p:nvPr/>
        </p:nvPicPr>
        <p:blipFill>
          <a:blip r:embed="rId2"/>
          <a:stretch>
            <a:fillRect/>
          </a:stretch>
        </p:blipFill>
        <p:spPr>
          <a:xfrm>
            <a:off x="7477532" y="4180522"/>
            <a:ext cx="4183844" cy="2481535"/>
          </a:xfrm>
          <a:prstGeom prst="rect">
            <a:avLst/>
          </a:prstGeom>
        </p:spPr>
      </p:pic>
    </p:spTree>
    <p:extLst>
      <p:ext uri="{BB962C8B-B14F-4D97-AF65-F5344CB8AC3E}">
        <p14:creationId xmlns:p14="http://schemas.microsoft.com/office/powerpoint/2010/main" val="2188157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103</TotalTime>
  <Words>450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Gui intro </vt:lpstr>
      <vt:lpstr>Jframe</vt:lpstr>
      <vt:lpstr>Components and Containers</vt:lpstr>
      <vt:lpstr>Adding objects to the Frame</vt:lpstr>
      <vt:lpstr>Action Listeners</vt:lpstr>
      <vt:lpstr>Action Listener in action</vt:lpstr>
      <vt:lpstr>JTextField and JCheckBox</vt:lpstr>
      <vt:lpstr>Homework   (Salary Calculator)</vt:lpstr>
    </vt:vector>
  </TitlesOfParts>
  <Company>Great Valley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 intro</dc:title>
  <dc:creator>Matthew Ellis</dc:creator>
  <cp:lastModifiedBy>Arun Agarwal</cp:lastModifiedBy>
  <cp:revision>8</cp:revision>
  <dcterms:created xsi:type="dcterms:W3CDTF">2018-02-05T14:14:51Z</dcterms:created>
  <dcterms:modified xsi:type="dcterms:W3CDTF">2018-10-06T21:45:46Z</dcterms:modified>
</cp:coreProperties>
</file>