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7" r:id="rId2"/>
    <p:sldId id="262" r:id="rId3"/>
    <p:sldId id="302" r:id="rId4"/>
    <p:sldId id="263" r:id="rId5"/>
    <p:sldId id="268" r:id="rId6"/>
    <p:sldId id="270" r:id="rId7"/>
    <p:sldId id="300" r:id="rId8"/>
    <p:sldId id="271" r:id="rId9"/>
    <p:sldId id="307" r:id="rId10"/>
    <p:sldId id="278" r:id="rId11"/>
    <p:sldId id="272" r:id="rId12"/>
    <p:sldId id="275" r:id="rId13"/>
    <p:sldId id="308" r:id="rId14"/>
    <p:sldId id="279" r:id="rId15"/>
    <p:sldId id="265" r:id="rId16"/>
    <p:sldId id="264" r:id="rId17"/>
    <p:sldId id="266" r:id="rId18"/>
    <p:sldId id="267" r:id="rId19"/>
    <p:sldId id="280" r:id="rId20"/>
    <p:sldId id="273" r:id="rId21"/>
    <p:sldId id="281" r:id="rId22"/>
    <p:sldId id="277" r:id="rId23"/>
    <p:sldId id="282" r:id="rId24"/>
    <p:sldId id="283" r:id="rId25"/>
    <p:sldId id="284" r:id="rId26"/>
    <p:sldId id="276" r:id="rId27"/>
    <p:sldId id="285" r:id="rId28"/>
    <p:sldId id="286" r:id="rId29"/>
    <p:sldId id="306" r:id="rId30"/>
    <p:sldId id="287" r:id="rId31"/>
    <p:sldId id="301" r:id="rId32"/>
    <p:sldId id="288" r:id="rId33"/>
    <p:sldId id="289" r:id="rId34"/>
    <p:sldId id="290" r:id="rId35"/>
    <p:sldId id="291" r:id="rId36"/>
    <p:sldId id="292" r:id="rId37"/>
    <p:sldId id="293" r:id="rId38"/>
    <p:sldId id="311" r:id="rId39"/>
    <p:sldId id="294" r:id="rId40"/>
    <p:sldId id="298" r:id="rId41"/>
    <p:sldId id="309" r:id="rId42"/>
    <p:sldId id="310" r:id="rId43"/>
    <p:sldId id="296" r:id="rId44"/>
    <p:sldId id="303" r:id="rId45"/>
    <p:sldId id="305" r:id="rId46"/>
    <p:sldId id="261"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899" autoAdjust="0"/>
  </p:normalViewPr>
  <p:slideViewPr>
    <p:cSldViewPr snapToGrid="0">
      <p:cViewPr varScale="1">
        <p:scale>
          <a:sx n="67" d="100"/>
          <a:sy n="67" d="100"/>
        </p:scale>
        <p:origin x="14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Agarwal" userId="7aecf68f-15af-472f-af97-f8e6782802e7" providerId="ADAL" clId="{8D5D6E11-E7D8-4E1B-8CB8-3AC36039941C}"/>
    <pc:docChg chg="modSld">
      <pc:chgData name="Arun Agarwal" userId="7aecf68f-15af-472f-af97-f8e6782802e7" providerId="ADAL" clId="{8D5D6E11-E7D8-4E1B-8CB8-3AC36039941C}" dt="2021-07-30T01:55:40.355" v="0" actId="20577"/>
      <pc:docMkLst>
        <pc:docMk/>
      </pc:docMkLst>
      <pc:sldChg chg="modNotesTx">
        <pc:chgData name="Arun Agarwal" userId="7aecf68f-15af-472f-af97-f8e6782802e7" providerId="ADAL" clId="{8D5D6E11-E7D8-4E1B-8CB8-3AC36039941C}" dt="2021-07-30T01:55:40.355" v="0" actId="20577"/>
        <pc:sldMkLst>
          <pc:docMk/>
          <pc:sldMk cId="3513339129"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59FDD-F0E2-4C25-BB2B-E486043B9905}" type="datetimeFigureOut">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B9A61-376E-4213-9C03-8C5AD5932BE2}" type="slidenum">
              <a:rPr lang="en-US" smtClean="0"/>
              <a:t>‹#›</a:t>
            </a:fld>
            <a:endParaRPr lang="en-US"/>
          </a:p>
        </p:txBody>
      </p:sp>
    </p:spTree>
    <p:extLst>
      <p:ext uri="{BB962C8B-B14F-4D97-AF65-F5344CB8AC3E}">
        <p14:creationId xmlns:p14="http://schemas.microsoft.com/office/powerpoint/2010/main" val="311946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a:t>
            </a:r>
          </a:p>
          <a:p>
            <a:r>
              <a:rPr lang="en-US" dirty="0"/>
              <a:t>School</a:t>
            </a:r>
          </a:p>
          <a:p>
            <a:r>
              <a:rPr lang="en-US" dirty="0"/>
              <a:t>Major and Minor</a:t>
            </a:r>
          </a:p>
          <a:p>
            <a:r>
              <a:rPr lang="en-US" dirty="0"/>
              <a:t>ICER ACRES REU Student</a:t>
            </a:r>
          </a:p>
          <a:p>
            <a:r>
              <a:rPr lang="en-US" dirty="0"/>
              <a:t>8 Weeks done, 2 more to go</a:t>
            </a:r>
          </a:p>
          <a:p>
            <a:r>
              <a:rPr lang="en-US" dirty="0"/>
              <a:t>Working under Arjun and Anna, both who have been incredibly helpful</a:t>
            </a:r>
          </a:p>
          <a:p>
            <a:r>
              <a:rPr lang="en-US" dirty="0"/>
              <a:t>About questions: feel free to ask me while I am presenting or at the end</a:t>
            </a:r>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1</a:t>
            </a:fld>
            <a:endParaRPr lang="en-US"/>
          </a:p>
        </p:txBody>
      </p:sp>
    </p:spTree>
    <p:extLst>
      <p:ext uri="{BB962C8B-B14F-4D97-AF65-F5344CB8AC3E}">
        <p14:creationId xmlns:p14="http://schemas.microsoft.com/office/powerpoint/2010/main" val="23967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plot is showing the absolute numbers, with association type along the y-axis and counts of genes per disease on the x-axis, but it is a bit hard to read due to the large variation in counts, especially with Biomarker, a very general category. Thus, I plotted the log of the count of genes per disease for each association type.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10</a:t>
            </a:fld>
            <a:endParaRPr lang="en-US"/>
          </a:p>
        </p:txBody>
      </p:sp>
    </p:spTree>
    <p:extLst>
      <p:ext uri="{BB962C8B-B14F-4D97-AF65-F5344CB8AC3E}">
        <p14:creationId xmlns:p14="http://schemas.microsoft.com/office/powerpoint/2010/main" val="3444111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here is the boxplot for the log of the count of genes per disease for each association type. The axes are the same except the x-axis is now the log of the count.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Those association types with a greater median have more genes associated to the specific diseases then some other association types.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can notice that the association types that are more general and more encompassing have the larger medians, which I have circled. By more general, I mean they are higher up in the association type hierarchy.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also have the larger number of outliers, suggesting they have encompassed a larger number of diseases that have unusually large genes associated to certain diseases.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see that Somatic Causal Mutation, Germline Causal Mutation, Germline Modifying Mutation, Modifying Mutation, and Susceptibility Mutation also have very similar boxplots (minimum, maximum, median, shape of box), which makes a bit of sense when we notice that they are all children or descendants of Genetic Variation.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this, we began to think that it would be better to re-categorize the data so that we have five to six main association types rather than fifteen. Especially when you realize that one of the association types, Somatic Modifying Mutation, did not even have any data to be plotted. </a:t>
            </a: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11</a:t>
            </a:fld>
            <a:endParaRPr lang="en-US"/>
          </a:p>
        </p:txBody>
      </p:sp>
    </p:spTree>
    <p:extLst>
      <p:ext uri="{BB962C8B-B14F-4D97-AF65-F5344CB8AC3E}">
        <p14:creationId xmlns:p14="http://schemas.microsoft.com/office/powerpoint/2010/main" val="167138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Then, for each association type, the fraction of genes for a disease divided by all genes for an association type is displayed in a box plot format.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One could see for the Biomarker association type, for example, that there is a much larger percentage of genes associated to each disease than compared to some smaller categories. One can also see that almost every association type contains at least one disease that has the entire gene set associated to it. For many of the boxplots, these diseases are considered outliers. The Chromosomal Rearrangement boxplot is also intriguing due to the broadness of its graph. This suggests that the size of the gene sets for diseases contain much variance. Also, for most association types that were lower down, or more specific, on the hierarchy, their median ratios are much closer to 0 than the broader association types. Thus, the more specific association types have smaller percentages of genes associated to each disease. Understanding the reasoning behind this relationship (as well as the relations for the other association types) is important preliminary work to determine the direction to take with this research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12</a:t>
            </a:fld>
            <a:endParaRPr lang="en-US"/>
          </a:p>
        </p:txBody>
      </p:sp>
    </p:spTree>
    <p:extLst>
      <p:ext uri="{BB962C8B-B14F-4D97-AF65-F5344CB8AC3E}">
        <p14:creationId xmlns:p14="http://schemas.microsoft.com/office/powerpoint/2010/main" val="274037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next tried to answer if different experimental methods provide the same view of the underlying biology (lots of gene overlap between association types), or if they present different aspects of it (very separate gene sets). </a:t>
            </a:r>
          </a:p>
          <a:p>
            <a:r>
              <a:rPr lang="en-US" dirty="0"/>
              <a:t>We went about this through comparison of gene sets between association types for every disease in a boxplot and heatmap format.</a:t>
            </a:r>
          </a:p>
        </p:txBody>
      </p:sp>
      <p:sp>
        <p:nvSpPr>
          <p:cNvPr id="4" name="Slide Number Placeholder 3"/>
          <p:cNvSpPr>
            <a:spLocks noGrp="1"/>
          </p:cNvSpPr>
          <p:nvPr>
            <p:ph type="sldNum" sz="quarter" idx="5"/>
          </p:nvPr>
        </p:nvSpPr>
        <p:spPr/>
        <p:txBody>
          <a:bodyPr/>
          <a:lstStyle/>
          <a:p>
            <a:fld id="{2EBB9A61-376E-4213-9C03-8C5AD5932BE2}" type="slidenum">
              <a:rPr lang="en-US" smtClean="0"/>
              <a:t>13</a:t>
            </a:fld>
            <a:endParaRPr lang="en-US"/>
          </a:p>
        </p:txBody>
      </p:sp>
    </p:spTree>
    <p:extLst>
      <p:ext uri="{BB962C8B-B14F-4D97-AF65-F5344CB8AC3E}">
        <p14:creationId xmlns:p14="http://schemas.microsoft.com/office/powerpoint/2010/main" val="547673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To do this, </a:t>
            </a:r>
            <a:r>
              <a:rPr lang="en-US" sz="18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0" i="0" u="none" strike="noStrike" dirty="0">
                <a:effectLst/>
                <a:latin typeface="Times New Roman" panose="02020603050405020304" pitchFamily="18" charset="0"/>
              </a:rPr>
              <a:t> first worked on defining sets of genes associated with each disease based on a particular association type. Then, we compared gene sets from the same disease--yet separate association types–using the Jaccard Correlation Coefficient, to quantify the overlap in the genes contributed by the different association types. So, looking at the first few rows in this table, disease 3 has association types of Causal Mutation, Genetic Variation, and Biomarker. Combination pairs were made between these and their correlated gene sets, shown in the two gene set columns. The correlation coefficient is shown in the final column</a:t>
            </a: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CLICK TO SEE FORMULA FOR JACCARD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Also, here is the formula for the Jaccard Index, it is just the intersection of the two gene sets divided by their union.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With this table, we can make plots of the correlation scores in the form of boxplots and a heatmap to determine if different experimental methods have some sort of correlation between the gene 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14</a:t>
            </a:fld>
            <a:endParaRPr lang="en-US"/>
          </a:p>
        </p:txBody>
      </p:sp>
    </p:spTree>
    <p:extLst>
      <p:ext uri="{BB962C8B-B14F-4D97-AF65-F5344CB8AC3E}">
        <p14:creationId xmlns:p14="http://schemas.microsoft.com/office/powerpoint/2010/main" val="1156841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fourteen boxplots were created, one plot for each association type, of course missing that one that had no data.</a:t>
            </a:r>
          </a:p>
          <a:p>
            <a:r>
              <a:rPr lang="en-US" dirty="0"/>
              <a:t>I am not expecting you to read these here, but let’s zoom in on one to see what they are showing. </a:t>
            </a:r>
          </a:p>
        </p:txBody>
      </p:sp>
      <p:sp>
        <p:nvSpPr>
          <p:cNvPr id="4" name="Slide Number Placeholder 3"/>
          <p:cNvSpPr>
            <a:spLocks noGrp="1"/>
          </p:cNvSpPr>
          <p:nvPr>
            <p:ph type="sldNum" sz="quarter" idx="5"/>
          </p:nvPr>
        </p:nvSpPr>
        <p:spPr/>
        <p:txBody>
          <a:bodyPr/>
          <a:lstStyle/>
          <a:p>
            <a:fld id="{7FCDF1B4-3728-431F-B61A-F151024EF6AB}" type="slidenum">
              <a:rPr lang="en-US" smtClean="0"/>
              <a:t>15</a:t>
            </a:fld>
            <a:endParaRPr lang="en-US"/>
          </a:p>
        </p:txBody>
      </p:sp>
    </p:spTree>
    <p:extLst>
      <p:ext uri="{BB962C8B-B14F-4D97-AF65-F5344CB8AC3E}">
        <p14:creationId xmlns:p14="http://schemas.microsoft.com/office/powerpoint/2010/main" val="3145737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here is the causal mutation boxplot, with the Jaccard index along the x-axis and the association types being compared to causal mutation on the y-axis.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Association type from the pair is plotted against its paired association type to demonstrate the correlation between gene sets from the same disease. So here, we can see that the correlation between genetic variation and causal mutation as well as biomarker, genetic variation, somatic causal mutation, susceptibility mutation, and chromosomal rearrangement have a lot of variance. Chromosomal rearrangement and Genetic variation also interestingly have a median correlation coefficient of .5, meaning the sets have 50% correlation on average. In contrast, Therapeutic, Posttranslational modification, altered expression, modifying mutation, fusion gene, and germline modifying mutation all have median correlation coefficients of 0, meaning not correlated. This makes sense based on the hierarchy, as all these association types do not have a direct family relationship to causal mutation (parent, grandparent, child, grandchild, etc.), but have relationships such as nephew, aunt, or uncle.</a:t>
            </a:r>
          </a:p>
        </p:txBody>
      </p:sp>
      <p:sp>
        <p:nvSpPr>
          <p:cNvPr id="4" name="Slide Number Placeholder 3"/>
          <p:cNvSpPr>
            <a:spLocks noGrp="1"/>
          </p:cNvSpPr>
          <p:nvPr>
            <p:ph type="sldNum" sz="quarter" idx="5"/>
          </p:nvPr>
        </p:nvSpPr>
        <p:spPr/>
        <p:txBody>
          <a:bodyPr/>
          <a:lstStyle/>
          <a:p>
            <a:fld id="{7FCDF1B4-3728-431F-B61A-F151024EF6AB}" type="slidenum">
              <a:rPr lang="en-US" smtClean="0"/>
              <a:t>16</a:t>
            </a:fld>
            <a:endParaRPr lang="en-US"/>
          </a:p>
        </p:txBody>
      </p:sp>
    </p:spTree>
    <p:extLst>
      <p:ext uri="{BB962C8B-B14F-4D97-AF65-F5344CB8AC3E}">
        <p14:creationId xmlns:p14="http://schemas.microsoft.com/office/powerpoint/2010/main" val="4287485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create the heatmap, the dataset was reorganized to obtain the median values for each association type combination. Thus, the new dataset has one row for each association type combination, a set of the Jaccard indices for that association type combination, and a median of the value for each of those sets; this median is what gets added to the heatmap.</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use the median (rather than the average/mean) to deal with outliers effectively.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Something one can see is that this dataset is said to have 117 rows, but if it were to really map each association type to every other association type, that would be 14 x 14 = 196 rows, so a lot of combos are missing, which is because I originally had used combination pairings instead of permutations. Once I had changed this to permutations, there were a much more acceptable number of rows. </a:t>
            </a: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17</a:t>
            </a:fld>
            <a:endParaRPr lang="en-US"/>
          </a:p>
        </p:txBody>
      </p:sp>
    </p:spTree>
    <p:extLst>
      <p:ext uri="{BB962C8B-B14F-4D97-AF65-F5344CB8AC3E}">
        <p14:creationId xmlns:p14="http://schemas.microsoft.com/office/powerpoint/2010/main" val="3879263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Along both axes are all of the association types. We are trying to see which association types have the highest correlation between gene sets.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can see that the diagonal of the heatmap is empty, which makes sense because we purposely did not make association type combinations of the same association type (as the values would all be 1). If I wanted to, I could just change my code to run on permutations with replacements instead of just permutations to fill this diagonal.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does help to show a few clear highlights/high correlations between association types.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CausalMutation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GermlineCausalMutation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a heatmap/median value of 1, suggesting they correlate perfectly. I think it makes sense that they correlate so strongly since Causal Mutation is an ancestor or parent of Germline Causal Mutation.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high correlations can be seen in the red filled squares between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CausalMutation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GeneticVariation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ChromosomalRearrangement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CausalMutation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GeneticVariation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GermlineCausalMutation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Biomarker/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GermlineCausalMutation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All of these are direct family relationships (parent, grandparent, child, grandchild), so I would say it makes sense that their correlations are higher than others.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more thing is that there are empty squares in the permutations heatmap that are not a part of the diagonal. These are for association type pairs that do not have any data to map or compare. For example, Modifying Mutation and Chromosomal Rearrangement, two pretty unrelated association types based on the hierarchy, do not both have data for a certain disease that would allow their gene sets to be compared in this map.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this heatmap can provide a lot of useful information, we don’t plan to use it in further analysis due to its cumbersomeness to read. Focusing our attention on five or six associations will make more succinct data and plots. </a:t>
            </a:r>
          </a:p>
        </p:txBody>
      </p:sp>
      <p:sp>
        <p:nvSpPr>
          <p:cNvPr id="4" name="Slide Number Placeholder 3"/>
          <p:cNvSpPr>
            <a:spLocks noGrp="1"/>
          </p:cNvSpPr>
          <p:nvPr>
            <p:ph type="sldNum" sz="quarter" idx="5"/>
          </p:nvPr>
        </p:nvSpPr>
        <p:spPr/>
        <p:txBody>
          <a:bodyPr/>
          <a:lstStyle/>
          <a:p>
            <a:fld id="{7FCDF1B4-3728-431F-B61A-F151024EF6AB}" type="slidenum">
              <a:rPr lang="en-US" smtClean="0"/>
              <a:t>18</a:t>
            </a:fld>
            <a:endParaRPr lang="en-US"/>
          </a:p>
        </p:txBody>
      </p:sp>
    </p:spTree>
    <p:extLst>
      <p:ext uri="{BB962C8B-B14F-4D97-AF65-F5344CB8AC3E}">
        <p14:creationId xmlns:p14="http://schemas.microsoft.com/office/powerpoint/2010/main" val="642997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similar to the heatmaps getting changed to reflect permutations, the boxplots needed to be changed as well, which can be seen to have made some dramatic differences in all the boxplots.</a:t>
            </a:r>
          </a:p>
          <a:p>
            <a:r>
              <a:rPr lang="en-US" dirty="0"/>
              <a:t>And I just picked Causal Mutation again for consistency. </a:t>
            </a:r>
          </a:p>
          <a:p>
            <a:endParaRPr lang="en-US" dirty="0"/>
          </a:p>
          <a:p>
            <a:r>
              <a:rPr lang="en-US" dirty="0"/>
              <a:t>Like we can see the median correlation coefficient for Biomarker decreased significantly when using permutations over combinations, but the median stayed the same for Genetic Variation. We can also see all association types being compared to Causal Mutation now like we should, while with the combination's boxplot, only 11 association types were being compared to Causal Mutation. </a:t>
            </a:r>
          </a:p>
        </p:txBody>
      </p:sp>
      <p:sp>
        <p:nvSpPr>
          <p:cNvPr id="4" name="Slide Number Placeholder 3"/>
          <p:cNvSpPr>
            <a:spLocks noGrp="1"/>
          </p:cNvSpPr>
          <p:nvPr>
            <p:ph type="sldNum" sz="quarter" idx="5"/>
          </p:nvPr>
        </p:nvSpPr>
        <p:spPr/>
        <p:txBody>
          <a:bodyPr/>
          <a:lstStyle/>
          <a:p>
            <a:fld id="{795EADC7-0E42-4065-8FBD-603BCFD5A788}" type="slidenum">
              <a:rPr lang="en-US" smtClean="0"/>
              <a:t>19</a:t>
            </a:fld>
            <a:endParaRPr lang="en-US"/>
          </a:p>
        </p:txBody>
      </p:sp>
    </p:spTree>
    <p:extLst>
      <p:ext uri="{BB962C8B-B14F-4D97-AF65-F5344CB8AC3E}">
        <p14:creationId xmlns:p14="http://schemas.microsoft.com/office/powerpoint/2010/main" val="385701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CLICK</a:t>
            </a:r>
          </a:p>
          <a:p>
            <a:r>
              <a:rPr lang="en-US" sz="1200" b="0" i="0" u="none" strike="noStrike" dirty="0">
                <a:effectLst/>
                <a:latin typeface="Times New Roman" panose="02020603050405020304" pitchFamily="18" charset="0"/>
              </a:rPr>
              <a:t>The many trillions of cells within the human body are each sustained by the activities of thousands of genes in the genome. Here, I have drawn out some diseases, represented by circles, and their associated genes, represented by triangle, connected by a line. </a:t>
            </a:r>
          </a:p>
          <a:p>
            <a:r>
              <a:rPr lang="en-US" sz="1200" b="0" i="0" u="none" strike="noStrike" dirty="0">
                <a:effectLst/>
                <a:latin typeface="Times New Roman" panose="02020603050405020304" pitchFamily="18" charset="0"/>
              </a:rPr>
              <a:t>CLICK</a:t>
            </a:r>
          </a:p>
          <a:p>
            <a:r>
              <a:rPr lang="en-US" sz="1200" b="0" i="0" u="none" strike="noStrike" dirty="0">
                <a:effectLst/>
                <a:latin typeface="Times New Roman" panose="02020603050405020304" pitchFamily="18" charset="0"/>
              </a:rPr>
              <a:t>Genetic mutations prevent one or more of these genes from working properly; when such a mutation alters a gene that plays a critical role in the body, it can disrupt normal development and cause a medical condition. </a:t>
            </a:r>
          </a:p>
          <a:p>
            <a:r>
              <a:rPr lang="en-US" sz="1200" b="0" i="0" u="none" strike="noStrike" dirty="0">
                <a:effectLst/>
                <a:latin typeface="Times New Roman" panose="02020603050405020304" pitchFamily="18" charset="0"/>
              </a:rPr>
              <a:t>CLICK</a:t>
            </a:r>
          </a:p>
          <a:p>
            <a:r>
              <a:rPr lang="en-US" sz="1200" b="0" i="0" u="none" strike="noStrike" dirty="0">
                <a:effectLst/>
                <a:latin typeface="Times New Roman" panose="02020603050405020304" pitchFamily="18" charset="0"/>
              </a:rPr>
              <a:t>Many diseases do in fact arise due to the contribution of disruptions in multiple genes, so multiple triangles are connected to a single disease, and one or multiple can create trouble</a:t>
            </a:r>
          </a:p>
          <a:p>
            <a:r>
              <a:rPr lang="en-US" sz="1200" b="0" i="0" u="none" strike="noStrike" dirty="0">
                <a:effectLst/>
                <a:latin typeface="Times New Roman" panose="02020603050405020304" pitchFamily="18" charset="0"/>
              </a:rPr>
              <a:t>To work towards cures for such complex diseases, the human genome has been studied through various experimental methods, each of which has provided a different and sometimes unique understanding of the disease’s underlying genetic cause.</a:t>
            </a:r>
          </a:p>
        </p:txBody>
      </p:sp>
      <p:sp>
        <p:nvSpPr>
          <p:cNvPr id="4" name="Slide Number Placeholder 3"/>
          <p:cNvSpPr>
            <a:spLocks noGrp="1"/>
          </p:cNvSpPr>
          <p:nvPr>
            <p:ph type="sldNum" sz="quarter" idx="5"/>
          </p:nvPr>
        </p:nvSpPr>
        <p:spPr/>
        <p:txBody>
          <a:bodyPr/>
          <a:lstStyle/>
          <a:p>
            <a:fld id="{7FCDF1B4-3728-431F-B61A-F151024EF6AB}" type="slidenum">
              <a:rPr lang="en-US" smtClean="0"/>
              <a:t>2</a:t>
            </a:fld>
            <a:endParaRPr lang="en-US"/>
          </a:p>
        </p:txBody>
      </p:sp>
    </p:spTree>
    <p:extLst>
      <p:ext uri="{BB962C8B-B14F-4D97-AF65-F5344CB8AC3E}">
        <p14:creationId xmlns:p14="http://schemas.microsoft.com/office/powerpoint/2010/main" val="1484571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we mentioned that we wanted to recategorize the dataset into five or six associations instead of fifteen, but at the time, we were unsure of how best to tackle it. So, we decided to go ahead with two different categorizations.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cs typeface="Times New Roman" panose="02020603050405020304" pitchFamily="18" charset="0"/>
              </a:rPr>
              <a:t>CLICK TO SHOW INITIAL SELECTION</a:t>
            </a:r>
            <a:endParaRPr lang="en-US" dirty="0"/>
          </a:p>
          <a:p>
            <a:r>
              <a:rPr lang="en-US" dirty="0"/>
              <a:t>Recategorization initially included Therapeutic, Genomic Alterations, Altered Expression, Post-translational Modification, and Genetic Variation. We did not want to include Biomarker because it mapped over half of all gene-disease pairs in the dataset. </a:t>
            </a:r>
          </a:p>
          <a:p>
            <a:r>
              <a:rPr lang="en-US" dirty="0"/>
              <a:t>CLICK TO SHOW UNIQUE BIOMARKER ASSOCATIONS:</a:t>
            </a:r>
          </a:p>
          <a:p>
            <a:r>
              <a:rPr lang="en-US" dirty="0"/>
              <a:t>But we decided to first try a recategorization involving no Genetic Variation and using only unique biomarker associations. And I will explain what we mean by unique biomarker in a second. </a:t>
            </a:r>
          </a:p>
        </p:txBody>
      </p:sp>
      <p:sp>
        <p:nvSpPr>
          <p:cNvPr id="4" name="Slide Number Placeholder 3"/>
          <p:cNvSpPr>
            <a:spLocks noGrp="1"/>
          </p:cNvSpPr>
          <p:nvPr>
            <p:ph type="sldNum" sz="quarter" idx="5"/>
          </p:nvPr>
        </p:nvSpPr>
        <p:spPr/>
        <p:txBody>
          <a:bodyPr/>
          <a:lstStyle/>
          <a:p>
            <a:fld id="{7FCDF1B4-3728-431F-B61A-F151024EF6AB}" type="slidenum">
              <a:rPr lang="en-US" smtClean="0"/>
              <a:t>20</a:t>
            </a:fld>
            <a:endParaRPr lang="en-US"/>
          </a:p>
        </p:txBody>
      </p:sp>
    </p:spTree>
    <p:extLst>
      <p:ext uri="{BB962C8B-B14F-4D97-AF65-F5344CB8AC3E}">
        <p14:creationId xmlns:p14="http://schemas.microsoft.com/office/powerpoint/2010/main" val="3505748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partly decided to do it this way by examining the number of unique genes for each association type. For example, there are 2987 genes that are associated under the genetic variation association type and no other type. This allows us to determine how many unique genes would be lost in the recategorization. If we had removed Biomarker in totality, like we initially were considering because of its generality, we would be losing analysis for 1532 unique genes. With our categorization choice, we would be losing the unique genes under Genetic Variation, Causal Mutation, Germline Causal Mutation, and Fusion Gene, totaling around 3000 genes of the 30,000+ genes in this database. However, these genes will actually be shown in our dataset in a different way through propagation, by which we mean: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TALK ABOUT PROPAGATION USING HIERARCHY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those unique genes under Genetic Variation are actually going to appear in our recategorized dataset under labels of Genetic Variations ancestors (Genomic Alteration and Biomarker, but also not really biomarker, which I will explain why next).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21</a:t>
            </a:fld>
            <a:endParaRPr lang="en-US"/>
          </a:p>
        </p:txBody>
      </p:sp>
    </p:spTree>
    <p:extLst>
      <p:ext uri="{BB962C8B-B14F-4D97-AF65-F5344CB8AC3E}">
        <p14:creationId xmlns:p14="http://schemas.microsoft.com/office/powerpoint/2010/main" val="1752647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see the propagated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do this propagation, I basically coded that association type hierarchy into a network x digraph and used the ancestor function to grab the ancestors for an association 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propagating the dataset,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TO SHOW TWO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split the table based on whether the ORIGINAL association type (before propagation) was plain biomarker or not. So let’s say a gene-disease association originally has Altered Expression, Causal Mutation, and Biomarker as its labels. After propagation, the propagated association type set will include these three associations as well as Genetic Variation and Genomic Alterations. Even though the set before propagation had Biomarker in it, we put it in the Non-Biomarker dataset because of the other labels it contains. This is an important distinction for when we look at the second way we recategorized the dataset.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should be noted that at this point, the propagated association types have not been split into separate rows but are still listed in sets next to their original association 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TO SHOW FILTER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after splitting the propagated association type sets into separate rows, one propagated association per row, the non-biomarker dataset was filtered to only include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AlteredExpression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PosttranslationalModification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GenomicAlterations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'Therapeutic' to adhere to our chosen categorization.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Between the two datasets, we currently only have unique gene-disease associations since the biomarker association rows that are non-unique could have only been created from propagation which was grouped with the non-biomarker dataset. These biomarker rows that would have been produced from propagation did not make it through our filter, so that leaves us with the biomarker rows from the top table. </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22</a:t>
            </a:fld>
            <a:endParaRPr lang="en-US"/>
          </a:p>
        </p:txBody>
      </p:sp>
    </p:spTree>
    <p:extLst>
      <p:ext uri="{BB962C8B-B14F-4D97-AF65-F5344CB8AC3E}">
        <p14:creationId xmlns:p14="http://schemas.microsoft.com/office/powerpoint/2010/main" val="255112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 two tables could be appended to make our propagated, relabeled dataset. </a:t>
            </a:r>
          </a:p>
          <a:p>
            <a:r>
              <a:rPr lang="en-US" dirty="0"/>
              <a:t>This table has the disease and gene IDs, the propagated association type, and the originally labeled association type from before propagation. </a:t>
            </a:r>
          </a:p>
          <a:p>
            <a:r>
              <a:rPr lang="en-US" dirty="0"/>
              <a:t>Note that this new dataset is larger than the dataset at the start because we have separate rows for each propagated association type. And then we also removed rows that didn’t pass our filter. </a:t>
            </a:r>
          </a:p>
        </p:txBody>
      </p:sp>
      <p:sp>
        <p:nvSpPr>
          <p:cNvPr id="4" name="Slide Number Placeholder 3"/>
          <p:cNvSpPr>
            <a:spLocks noGrp="1"/>
          </p:cNvSpPr>
          <p:nvPr>
            <p:ph type="sldNum" sz="quarter" idx="5"/>
          </p:nvPr>
        </p:nvSpPr>
        <p:spPr/>
        <p:txBody>
          <a:bodyPr/>
          <a:lstStyle/>
          <a:p>
            <a:fld id="{795EADC7-0E42-4065-8FBD-603BCFD5A788}" type="slidenum">
              <a:rPr lang="en-US" smtClean="0"/>
              <a:t>23</a:t>
            </a:fld>
            <a:endParaRPr lang="en-US"/>
          </a:p>
        </p:txBody>
      </p:sp>
    </p:spTree>
    <p:extLst>
      <p:ext uri="{BB962C8B-B14F-4D97-AF65-F5344CB8AC3E}">
        <p14:creationId xmlns:p14="http://schemas.microsoft.com/office/powerpoint/2010/main" val="3155628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doing the same gene exploration procedure as we did with the whole dataset prior, we can get boxplots and heatmaps for the propagated and relabeled dataset.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So, the heatmap is again mapping each of the association types to every other association type in the dataset. Overall, there are not high correlations whatsoever between association types, as can be seen by all the black squares in the heatmap, but the highest correlations are seen between Altered Expression and Genomic Alterations, squared in red, which are siblings in our association type hierarchy.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I believe we were expecting these correlations to be low anyways because they are all pretty different from each other. While Genomic Alterations, Altered Expression, and Posttranslational Modification are children of Biomarker, anything that would show that they are correlated has been removed with our recategorization (we took only the unique biomarker rows). We can visually see that they have no correlation by looking at the Biomarker row in both heatmaps. All the way across are 0’s, suggesting that we correctly kept only unique Biomarker associations.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24</a:t>
            </a:fld>
            <a:endParaRPr lang="en-US"/>
          </a:p>
        </p:txBody>
      </p:sp>
    </p:spTree>
    <p:extLst>
      <p:ext uri="{BB962C8B-B14F-4D97-AF65-F5344CB8AC3E}">
        <p14:creationId xmlns:p14="http://schemas.microsoft.com/office/powerpoint/2010/main" val="3254357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what I did what the whole dataset, I created boxplots of the counts of genes per disease for each association type, with and without taking the log. The non-log version, with the association type on the y-axis and the count of genes per disease on the x-axis, helps to demonstrate the large variation in gene set sizes, especially for Altered Expression, Biomarker, and Genomic Alterations. The log version helps us to better see the data, and that the median log size of gene sets for a disease are around 0 to 0.5 for all association types. Even though all association types have diseases with abnormally large gene sets (outliers), generally they are all pretty small. The fractional box plot on the right demonstrates that Biomarker has a </a:t>
            </a:r>
            <a:r>
              <a:rPr lang="en-US" sz="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much larger percentage of genes associated to each disease for all genes associated to Biomarker than compared to the other four. In contrast, Posttranslational modification has diseases that have a very small fraction of the total genes listed for that association type. </a:t>
            </a:r>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25</a:t>
            </a:fld>
            <a:endParaRPr lang="en-US"/>
          </a:p>
        </p:txBody>
      </p:sp>
    </p:spTree>
    <p:extLst>
      <p:ext uri="{BB962C8B-B14F-4D97-AF65-F5344CB8AC3E}">
        <p14:creationId xmlns:p14="http://schemas.microsoft.com/office/powerpoint/2010/main" val="4236170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we wanted to verify that if we included all data for Biomarker, that we would see increases in the median correlation coefficients between Biomarker and every other chosen association type. We also wanted to see if this categorization would end up being more useful for the next steps based on the results found. We did this by using the same dataset except instead of unique biomarker data, we used the original biomarker rows before propagation and recategorization. </a:t>
            </a:r>
          </a:p>
        </p:txBody>
      </p:sp>
      <p:sp>
        <p:nvSpPr>
          <p:cNvPr id="4" name="Slide Number Placeholder 3"/>
          <p:cNvSpPr>
            <a:spLocks noGrp="1"/>
          </p:cNvSpPr>
          <p:nvPr>
            <p:ph type="sldNum" sz="quarter" idx="5"/>
          </p:nvPr>
        </p:nvSpPr>
        <p:spPr/>
        <p:txBody>
          <a:bodyPr/>
          <a:lstStyle/>
          <a:p>
            <a:fld id="{7FCDF1B4-3728-431F-B61A-F151024EF6AB}" type="slidenum">
              <a:rPr lang="en-US" smtClean="0"/>
              <a:t>26</a:t>
            </a:fld>
            <a:endParaRPr lang="en-US"/>
          </a:p>
        </p:txBody>
      </p:sp>
    </p:spTree>
    <p:extLst>
      <p:ext uri="{BB962C8B-B14F-4D97-AF65-F5344CB8AC3E}">
        <p14:creationId xmlns:p14="http://schemas.microsoft.com/office/powerpoint/2010/main" val="1395061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take that same non-biomarker dataset from the previous categorization, with the filter and the propagated association types separated into their own rows and append it with a dataset of all biomarker rows from the original dataset. </a:t>
            </a:r>
          </a:p>
          <a:p>
            <a:r>
              <a:rPr lang="en-US" dirty="0"/>
              <a:t>Note that this biomarker dataset has more than 200,000 more rows than the biomarker dataset from the first recategorization. </a:t>
            </a:r>
          </a:p>
          <a:p>
            <a:r>
              <a:rPr lang="en-US" dirty="0"/>
              <a:t>This is because we are now including gene-disease rows that had {Biomarker, Altered Expression} as its association type set before propagation. These added Biomarker rows are then of course much more correlated to other association types than our prior Biomarker rows. </a:t>
            </a:r>
          </a:p>
          <a:p>
            <a:r>
              <a:rPr lang="en-US" dirty="0"/>
              <a:t>When appended, we get a data table with the same few column types, which we can use to make heatmaps again.</a:t>
            </a:r>
          </a:p>
        </p:txBody>
      </p:sp>
      <p:sp>
        <p:nvSpPr>
          <p:cNvPr id="4" name="Slide Number Placeholder 3"/>
          <p:cNvSpPr>
            <a:spLocks noGrp="1"/>
          </p:cNvSpPr>
          <p:nvPr>
            <p:ph type="sldNum" sz="quarter" idx="5"/>
          </p:nvPr>
        </p:nvSpPr>
        <p:spPr/>
        <p:txBody>
          <a:bodyPr/>
          <a:lstStyle/>
          <a:p>
            <a:fld id="{2EBB9A61-376E-4213-9C03-8C5AD5932BE2}" type="slidenum">
              <a:rPr lang="en-US" smtClean="0"/>
              <a:t>27</a:t>
            </a:fld>
            <a:endParaRPr lang="en-US"/>
          </a:p>
        </p:txBody>
      </p:sp>
    </p:spTree>
    <p:extLst>
      <p:ext uri="{BB962C8B-B14F-4D97-AF65-F5344CB8AC3E}">
        <p14:creationId xmlns:p14="http://schemas.microsoft.com/office/powerpoint/2010/main" val="144256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heatmap comparing median correlation scores for association pairs was created to understand this dataset, and overall, there are higher correlations between association types with this recategorization than with the unique biomarker categorization, but all these values are still very low.</a:t>
            </a:r>
          </a:p>
          <a:p>
            <a:r>
              <a:rPr lang="en-US" dirty="0"/>
              <a:t>The highest correlations are squared in red and can be seen between Biomarker/Altered Expression and Biomarker/Genomic Alterations, which we would hope to see. All we changed really was adding back in biomarker rows that were removed because that gene-disease pair was labeled under another association type as well. Thus, we have verified that these added rows are what increased the correlation scores. </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28</a:t>
            </a:fld>
            <a:endParaRPr lang="en-US"/>
          </a:p>
        </p:txBody>
      </p:sp>
    </p:spTree>
    <p:extLst>
      <p:ext uri="{BB962C8B-B14F-4D97-AF65-F5344CB8AC3E}">
        <p14:creationId xmlns:p14="http://schemas.microsoft.com/office/powerpoint/2010/main" val="2039564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as we mentioned prior, we realized that more than half of associations are marked as Biomarker. So we thought if we just removed Biomarker completely to focus on Therapeutic and Biomarker’s three children, we may not have diseases for which we have enough genes for each of the remaining association types. Thus, we needed to work with this dataset some more before continuing forward with it in the machine learning process. Since that would take some time, we thought we would set up the rest of the workflow by using a different type of dataset to get a different sense of genes for a particular disease. This led us to continuing our work with the curated dataset. </a:t>
            </a:r>
          </a:p>
          <a:p>
            <a:endParaRPr lang="en-US" dirty="0"/>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29</a:t>
            </a:fld>
            <a:endParaRPr lang="en-US"/>
          </a:p>
        </p:txBody>
      </p:sp>
    </p:spTree>
    <p:extLst>
      <p:ext uri="{BB962C8B-B14F-4D97-AF65-F5344CB8AC3E}">
        <p14:creationId xmlns:p14="http://schemas.microsoft.com/office/powerpoint/2010/main" val="193133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effectLst/>
                <a:latin typeface="Times New Roman" panose="02020603050405020304" pitchFamily="18" charset="0"/>
              </a:rPr>
              <a:t>We hypothesize that the genomic basis of complex diseases can be understood on a holistic level through the exploration and combination of genetic data from many distinct sources, experimental methods, and association types.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dirty="0"/>
              <a:t>This gene-disease exploration can lead to the discovery of new gene-disease associations, of old gene-disease associations being debunked, and of genes being correlated to multiple diseases, creating a network. </a:t>
            </a:r>
          </a:p>
          <a:p>
            <a:r>
              <a:rPr lang="en-US" dirty="0"/>
              <a:t>Furthermore, as shown on the right with the squares (representing association types), genes for a disease can be labeled under one association type but not another, yet they all are mapped to the same disease. Thus, different experimental methods are providing different (and sometimes unique) views of the underlying genome, and we want to explore these comparisons. We want to see if we can develop supervised machine learning approaches to determine if, for a given disease, genes from an association type can be used to accurately predict genes from another type based on their patterns of interaction in a gene network. From there, it is hoped we can combine the machine learning models from the different association types into </a:t>
            </a:r>
            <a:r>
              <a:rPr lang="en-US" sz="1800" b="0" i="0" u="none" strike="noStrike" dirty="0">
                <a:solidFill>
                  <a:srgbClr val="000000"/>
                </a:solidFill>
                <a:effectLst/>
                <a:latin typeface="Calibri" panose="020F0502020204030204" pitchFamily="34" charset="0"/>
              </a:rPr>
              <a:t>an ensemble model that discovers novel genes across the human genome associated with that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Such results can lead to a better understanding of the genomic basis of complex diseases and in the design of drugs that target and reverse the disease-related signals.</a:t>
            </a:r>
          </a:p>
          <a:p>
            <a:endParaRPr lang="en-US" dirty="0"/>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3</a:t>
            </a:fld>
            <a:endParaRPr lang="en-US"/>
          </a:p>
        </p:txBody>
      </p:sp>
    </p:spTree>
    <p:extLst>
      <p:ext uri="{BB962C8B-B14F-4D97-AF65-F5344CB8AC3E}">
        <p14:creationId xmlns:p14="http://schemas.microsoft.com/office/powerpoint/2010/main" val="4024070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curated data was a provided sub-dataset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DisGeNet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database.</a:t>
            </a:r>
          </a:p>
          <a:p>
            <a:r>
              <a:rPr lang="en-US" sz="1800" dirty="0">
                <a:effectLst/>
                <a:latin typeface="Calibri" panose="020F0502020204030204" pitchFamily="34" charset="0"/>
                <a:cs typeface="Times New Roman" panose="02020603050405020304" pitchFamily="18" charset="0"/>
              </a:rPr>
              <a:t>Curated data as in a collection of datasets from various sources that is organized and managed to meet some usage.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Something to note is that instead of association types being compared we have sources, including CGI (Cancer Genome Interpreter),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CTD_human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(Comparative Toxicogenomic Database), CLINGEN (Clinical Genome Resource), GENOMICS_ENGLAND, ORPHANET, PSYGENET (Psychiatric Disorders Gene Association Network), and UNIPROT, and I can talk about what these are. </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30</a:t>
            </a:fld>
            <a:endParaRPr lang="en-US"/>
          </a:p>
        </p:txBody>
      </p:sp>
    </p:spTree>
    <p:extLst>
      <p:ext uri="{BB962C8B-B14F-4D97-AF65-F5344CB8AC3E}">
        <p14:creationId xmlns:p14="http://schemas.microsoft.com/office/powerpoint/2010/main" val="664572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1200" b="0" i="0" dirty="0">
                <a:solidFill>
                  <a:srgbClr val="000000"/>
                </a:solidFill>
                <a:effectLst/>
                <a:latin typeface="Helvetica Neue"/>
              </a:rPr>
              <a:t>UNIPROT: database with curated info on protein sequence, structure and function. DisGeNET only included the human gene-disease associations marked as Disease from this database.</a:t>
            </a:r>
          </a:p>
          <a:p>
            <a:pPr algn="l">
              <a:buFont typeface="Arial" panose="020B0604020202020204" pitchFamily="34" charset="0"/>
              <a:buChar char="•"/>
            </a:pPr>
            <a:r>
              <a:rPr lang="en-US" sz="1200" b="0" i="0" dirty="0">
                <a:solidFill>
                  <a:srgbClr val="000000"/>
                </a:solidFill>
                <a:effectLst/>
                <a:latin typeface="Helvetica Neue"/>
              </a:rPr>
              <a:t>CTD/</a:t>
            </a:r>
            <a:r>
              <a:rPr lang="en-US" sz="1200" b="0" i="0" dirty="0" err="1">
                <a:solidFill>
                  <a:srgbClr val="000000"/>
                </a:solidFill>
                <a:effectLst/>
                <a:latin typeface="Helvetica Neue"/>
              </a:rPr>
              <a:t>CTD_human</a:t>
            </a:r>
            <a:r>
              <a:rPr lang="en-US" sz="1200" b="0" i="0" dirty="0">
                <a:solidFill>
                  <a:srgbClr val="000000"/>
                </a:solidFill>
                <a:effectLst/>
                <a:latin typeface="Helvetica Neue"/>
              </a:rPr>
              <a:t> (The Comparative </a:t>
            </a:r>
            <a:r>
              <a:rPr lang="en-US" sz="1200" b="0" i="0" dirty="0" err="1">
                <a:solidFill>
                  <a:srgbClr val="000000"/>
                </a:solidFill>
                <a:effectLst/>
                <a:latin typeface="Helvetica Neue"/>
              </a:rPr>
              <a:t>Toxicogenomics</a:t>
            </a:r>
            <a:r>
              <a:rPr lang="en-US" sz="1200" b="0" i="0" dirty="0">
                <a:solidFill>
                  <a:srgbClr val="000000"/>
                </a:solidFill>
                <a:effectLst/>
                <a:latin typeface="Helvetica Neue"/>
              </a:rPr>
              <a:t> Database): database with manually curated info about gene-disease relationships with focus on understanding how environmental exposures affect human health. </a:t>
            </a:r>
            <a:r>
              <a:rPr lang="en-US" sz="1200" b="0" i="0" dirty="0" err="1">
                <a:solidFill>
                  <a:srgbClr val="000000"/>
                </a:solidFill>
                <a:effectLst/>
                <a:latin typeface="Helvetica Neue"/>
              </a:rPr>
              <a:t>DisGENET</a:t>
            </a:r>
            <a:r>
              <a:rPr lang="en-US" sz="1200" b="0" i="0" dirty="0">
                <a:solidFill>
                  <a:srgbClr val="000000"/>
                </a:solidFill>
                <a:effectLst/>
                <a:latin typeface="Helvetica Neue"/>
              </a:rPr>
              <a:t> only included the associations marked as marker/mechanism or therapeutic.</a:t>
            </a:r>
          </a:p>
          <a:p>
            <a:pPr algn="l">
              <a:buFont typeface="Arial" panose="020B0604020202020204" pitchFamily="34" charset="0"/>
              <a:buChar char="•"/>
            </a:pPr>
            <a:r>
              <a:rPr lang="en-US" sz="1200" b="0" i="0" dirty="0">
                <a:solidFill>
                  <a:srgbClr val="000000"/>
                </a:solidFill>
                <a:effectLst/>
                <a:latin typeface="Helvetica Neue"/>
              </a:rPr>
              <a:t>ORPHANET: reference portal for info on rare diseases and orphan drugs to help improve the diagnosis, care, and treatment of patients with rare diseases. All gene-disease associations were kept by DisGeNET.</a:t>
            </a:r>
          </a:p>
          <a:p>
            <a:pPr algn="l">
              <a:buFont typeface="Arial" panose="020B0604020202020204" pitchFamily="34" charset="0"/>
              <a:buChar char="•"/>
            </a:pPr>
            <a:r>
              <a:rPr lang="en-US" sz="1200" b="0" i="0" dirty="0">
                <a:solidFill>
                  <a:srgbClr val="000000"/>
                </a:solidFill>
                <a:effectLst/>
                <a:latin typeface="Helvetica Neue"/>
              </a:rPr>
              <a:t>CLINGEN (Clinical Genome Resource): resource that defines the clinical relevance of genes and variants for use in precision medicine and research. DisGeNET uses all gene-disease associations </a:t>
            </a:r>
            <a:r>
              <a:rPr lang="en-US" sz="1200" b="0" i="0" dirty="0" err="1">
                <a:solidFill>
                  <a:srgbClr val="000000"/>
                </a:solidFill>
                <a:effectLst/>
                <a:latin typeface="Helvetica Neue"/>
              </a:rPr>
              <a:t>exceptthose</a:t>
            </a:r>
            <a:r>
              <a:rPr lang="en-US" sz="1200" b="0" i="0" dirty="0">
                <a:solidFill>
                  <a:srgbClr val="000000"/>
                </a:solidFill>
                <a:effectLst/>
                <a:latin typeface="Helvetica Neue"/>
              </a:rPr>
              <a:t> labeled as 'refuted.'</a:t>
            </a:r>
          </a:p>
          <a:p>
            <a:pPr algn="l">
              <a:buFont typeface="Arial" panose="020B0604020202020204" pitchFamily="34" charset="0"/>
              <a:buChar char="•"/>
            </a:pPr>
            <a:r>
              <a:rPr lang="en-US" sz="1200" b="0" i="0" dirty="0">
                <a:solidFill>
                  <a:srgbClr val="000000"/>
                </a:solidFill>
                <a:effectLst/>
                <a:latin typeface="Helvetica Neue"/>
              </a:rPr>
              <a:t>GENOMICS ENGLAND (Genomics England </a:t>
            </a:r>
            <a:r>
              <a:rPr lang="en-US" sz="1200" b="0" i="0" dirty="0" err="1">
                <a:solidFill>
                  <a:srgbClr val="000000"/>
                </a:solidFill>
                <a:effectLst/>
                <a:latin typeface="Helvetica Neue"/>
              </a:rPr>
              <a:t>PanelApp</a:t>
            </a:r>
            <a:r>
              <a:rPr lang="en-US" sz="1200" b="0" i="0" dirty="0">
                <a:solidFill>
                  <a:srgbClr val="000000"/>
                </a:solidFill>
                <a:effectLst/>
                <a:latin typeface="Helvetica Neue"/>
              </a:rPr>
              <a:t>): knowledge base that allows virtual gene panels related to human disorders to be created, stored, and queried. DisGeNET kept all gene-disease associations.</a:t>
            </a:r>
          </a:p>
          <a:p>
            <a:pPr algn="l">
              <a:buFont typeface="Arial" panose="020B0604020202020204" pitchFamily="34" charset="0"/>
              <a:buChar char="•"/>
            </a:pPr>
            <a:r>
              <a:rPr lang="en-US" sz="1200" b="0" i="0" dirty="0">
                <a:solidFill>
                  <a:srgbClr val="000000"/>
                </a:solidFill>
                <a:effectLst/>
                <a:latin typeface="Helvetica Neue"/>
              </a:rPr>
              <a:t>CGI (Cancer Genome Interpreter): tool that identifies known brain-tumor-causing alterations, predicts potential drivers among those of unknown significance, and </a:t>
            </a:r>
            <a:r>
              <a:rPr lang="en-US" sz="1200" b="0" i="0" dirty="0" err="1">
                <a:solidFill>
                  <a:srgbClr val="000000"/>
                </a:solidFill>
                <a:effectLst/>
                <a:latin typeface="Helvetica Neue"/>
              </a:rPr>
              <a:t>itdentifies</a:t>
            </a:r>
            <a:r>
              <a:rPr lang="en-US" sz="1200" b="0" i="0" dirty="0">
                <a:solidFill>
                  <a:srgbClr val="000000"/>
                </a:solidFill>
                <a:effectLst/>
                <a:latin typeface="Helvetica Neue"/>
              </a:rPr>
              <a:t> alterations in the tumor known to affect the response to anti-cancer drugs. It also has the catalog of Cancer Driver Genes, which is a selection of genes driving tumorigenesis (the formation/production of tumors) in a certain tumor type(s) upon a certain alteration. DisGeNET only kept validated data and not computational predictions.</a:t>
            </a:r>
          </a:p>
          <a:p>
            <a:pPr algn="l">
              <a:buFont typeface="Arial" panose="020B0604020202020204" pitchFamily="34" charset="0"/>
              <a:buChar char="•"/>
            </a:pPr>
            <a:r>
              <a:rPr lang="en-US" sz="1200" b="0" i="0" dirty="0">
                <a:solidFill>
                  <a:srgbClr val="000000"/>
                </a:solidFill>
                <a:effectLst/>
                <a:latin typeface="Helvetica Neue"/>
              </a:rPr>
              <a:t>PSYGENET (Psychiatric Disorders Gene Association Network): resource for exploratory analysis of psychiatric diseases and their associated diseases. </a:t>
            </a:r>
            <a:r>
              <a:rPr lang="en-US" sz="1200" b="0" i="0" dirty="0" err="1">
                <a:solidFill>
                  <a:srgbClr val="000000"/>
                </a:solidFill>
                <a:effectLst/>
                <a:latin typeface="Helvetica Neue"/>
              </a:rPr>
              <a:t>DisGeNet</a:t>
            </a:r>
            <a:r>
              <a:rPr lang="en-US" sz="1200" b="0" i="0" dirty="0">
                <a:solidFill>
                  <a:srgbClr val="000000"/>
                </a:solidFill>
                <a:effectLst/>
                <a:latin typeface="Helvetica Neue"/>
              </a:rPr>
              <a:t> uses all gene-disease associations from here.</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None/>
            </a:pPr>
            <a:r>
              <a:rPr lang="en-US" sz="1200" b="0" i="0" dirty="0">
                <a:solidFill>
                  <a:srgbClr val="000000"/>
                </a:solidFill>
                <a:effectLst/>
                <a:latin typeface="Helvetica Neue"/>
              </a:rPr>
              <a:t>Things to note:</a:t>
            </a:r>
          </a:p>
          <a:p>
            <a:pPr algn="l">
              <a:buFont typeface="Arial" panose="020B0604020202020204" pitchFamily="34" charset="0"/>
              <a:buNone/>
            </a:pPr>
            <a:r>
              <a:rPr lang="en-US" sz="1200" b="0" i="0" dirty="0" err="1">
                <a:solidFill>
                  <a:srgbClr val="000000"/>
                </a:solidFill>
                <a:effectLst/>
                <a:latin typeface="Helvetica Neue"/>
              </a:rPr>
              <a:t>Psygenet</a:t>
            </a:r>
            <a:r>
              <a:rPr lang="en-US" sz="1200" b="0" i="0" dirty="0">
                <a:solidFill>
                  <a:srgbClr val="000000"/>
                </a:solidFill>
                <a:effectLst/>
                <a:latin typeface="Helvetica Neue"/>
              </a:rPr>
              <a:t> database used by </a:t>
            </a:r>
            <a:r>
              <a:rPr lang="en-US" sz="1200" b="0" i="0" dirty="0" err="1">
                <a:solidFill>
                  <a:srgbClr val="000000"/>
                </a:solidFill>
                <a:effectLst/>
                <a:latin typeface="Helvetica Neue"/>
              </a:rPr>
              <a:t>DisGeNet</a:t>
            </a:r>
            <a:r>
              <a:rPr lang="en-US" sz="1200" b="0" i="0" dirty="0">
                <a:solidFill>
                  <a:srgbClr val="000000"/>
                </a:solidFill>
                <a:effectLst/>
                <a:latin typeface="Helvetica Neue"/>
              </a:rPr>
              <a:t> is very small (both in gene count and disease count)! This leads to certain results with our machine learning model later on</a:t>
            </a:r>
          </a:p>
          <a:p>
            <a:pPr algn="l">
              <a:buFont typeface="Arial" panose="020B0604020202020204" pitchFamily="34" charset="0"/>
              <a:buNone/>
            </a:pPr>
            <a:r>
              <a:rPr lang="en-US" sz="1200" b="0" i="0" dirty="0">
                <a:solidFill>
                  <a:srgbClr val="000000"/>
                </a:solidFill>
                <a:effectLst/>
                <a:latin typeface="Helvetica Neue"/>
              </a:rPr>
              <a:t>CGI, PSYGENET, ORPHANET, and CTD_HUMAN are all pretty specific and distinct, so we can expect these to not be as correlated as CLINGEN and GENOMICS_ENGLAND, for example. </a:t>
            </a:r>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31</a:t>
            </a:fld>
            <a:endParaRPr lang="en-US"/>
          </a:p>
        </p:txBody>
      </p:sp>
    </p:spTree>
    <p:extLst>
      <p:ext uri="{BB962C8B-B14F-4D97-AF65-F5344CB8AC3E}">
        <p14:creationId xmlns:p14="http://schemas.microsoft.com/office/powerpoint/2010/main" val="2848550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Plotting the count of genes for each disease per source, we can see </a:t>
            </a:r>
            <a:r>
              <a:rPr lang="en-US" sz="1200" dirty="0">
                <a:effectLst/>
                <a:latin typeface="Calibri" panose="020F0502020204030204" pitchFamily="34" charset="0"/>
                <a:ea typeface="Calibri" panose="020F0502020204030204" pitchFamily="34" charset="0"/>
                <a:cs typeface="Times New Roman" panose="02020603050405020304" pitchFamily="18" charset="0"/>
              </a:rPr>
              <a:t>that there are extremely small gene sets, many containing only one gene per disease, in 5 of the 7 sources, which isn’t very useful for our machine learning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idea is also shown through the heatmap, where most correlations are 1, suggesting that a lot of the gene sets for the source type pairs only have one gene in them, which makes it much more likely for the sets to be correlated perfectly. </a:t>
            </a:r>
            <a:r>
              <a:rPr lang="en-US" sz="1200" dirty="0">
                <a:effectLst/>
                <a:latin typeface="Calibri" panose="020F0502020204030204" pitchFamily="34" charset="0"/>
                <a:cs typeface="Times New Roman" panose="02020603050405020304" pitchFamily="18" charset="0"/>
              </a:rPr>
              <a:t>Thus, we need to filter the data to meet certain conditions, like a minimum gene set size, to obtain a curated dataset with more workable data.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We see some blanks in the heatmap between PSYGENET and CGI, CLINGEN, and ORPHANET, which we can expect. As we said, there is only a very small amount of data from PSYGENET in this dataset, so it is very likely for us to see no possible correlations between that source and others. Especially since CGI and CLINGEN are the next two smallest in size.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95EADC7-0E42-4065-8FBD-603BCFD5A788}" type="slidenum">
              <a:rPr lang="en-US" smtClean="0"/>
              <a:t>32</a:t>
            </a:fld>
            <a:endParaRPr lang="en-US"/>
          </a:p>
        </p:txBody>
      </p:sp>
    </p:spTree>
    <p:extLst>
      <p:ext uri="{BB962C8B-B14F-4D97-AF65-F5344CB8AC3E}">
        <p14:creationId xmlns:p14="http://schemas.microsoft.com/office/powerpoint/2010/main" val="561905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idea can also be seen through all the created boxplots for gene set exploration, since the median Jaccard coefficient for many of these source pairings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Times New Roman" panose="02020603050405020304" pitchFamily="18" charset="0"/>
              </a:rPr>
              <a:t>Thus, we need to filter the data to meet certain conditions, like a minimum gene set size, to obtain a curated dataset with more workable data. </a:t>
            </a:r>
            <a:endParaRPr lang="en-US" dirty="0"/>
          </a:p>
          <a:p>
            <a:endParaRPr lang="en-US" dirty="0"/>
          </a:p>
          <a:p>
            <a:r>
              <a:rPr lang="en-US" dirty="0"/>
              <a:t>Also, while not completely relevant, we can see that those sources in the </a:t>
            </a:r>
            <a:r>
              <a:rPr lang="en-US" dirty="0" err="1"/>
              <a:t>CTD_human</a:t>
            </a:r>
            <a:r>
              <a:rPr lang="en-US" dirty="0"/>
              <a:t> plot that do not have a median correlation of 1 are the two with the smallest disease and gene counts. The PSYGENET plot in the bottom right is so baren for this reason as well. It only has a median correlation of 1 with itself</a:t>
            </a:r>
          </a:p>
        </p:txBody>
      </p:sp>
      <p:sp>
        <p:nvSpPr>
          <p:cNvPr id="4" name="Slide Number Placeholder 3"/>
          <p:cNvSpPr>
            <a:spLocks noGrp="1"/>
          </p:cNvSpPr>
          <p:nvPr>
            <p:ph type="sldNum" sz="quarter" idx="5"/>
          </p:nvPr>
        </p:nvSpPr>
        <p:spPr/>
        <p:txBody>
          <a:bodyPr/>
          <a:lstStyle/>
          <a:p>
            <a:fld id="{2EBB9A61-376E-4213-9C03-8C5AD5932BE2}" type="slidenum">
              <a:rPr lang="en-US" smtClean="0"/>
              <a:t>33</a:t>
            </a:fld>
            <a:endParaRPr lang="en-US"/>
          </a:p>
        </p:txBody>
      </p:sp>
    </p:spTree>
    <p:extLst>
      <p:ext uri="{BB962C8B-B14F-4D97-AF65-F5344CB8AC3E}">
        <p14:creationId xmlns:p14="http://schemas.microsoft.com/office/powerpoint/2010/main" val="2976680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changing the disease IDs into a DOID format, like shown in the example in the bottom left-hand corner, the first filter my mentor asked me to place was to only keep diseases that are descendants of one of the following 14 higher-level terms, and this was done by using a pre-existent disease ontology.</a:t>
            </a:r>
          </a:p>
        </p:txBody>
      </p:sp>
      <p:sp>
        <p:nvSpPr>
          <p:cNvPr id="4" name="Slide Number Placeholder 3"/>
          <p:cNvSpPr>
            <a:spLocks noGrp="1"/>
          </p:cNvSpPr>
          <p:nvPr>
            <p:ph type="sldNum" sz="quarter" idx="5"/>
          </p:nvPr>
        </p:nvSpPr>
        <p:spPr/>
        <p:txBody>
          <a:bodyPr/>
          <a:lstStyle/>
          <a:p>
            <a:fld id="{795EADC7-0E42-4065-8FBD-603BCFD5A788}" type="slidenum">
              <a:rPr lang="en-US" smtClean="0"/>
              <a:t>34</a:t>
            </a:fld>
            <a:endParaRPr lang="en-US"/>
          </a:p>
        </p:txBody>
      </p:sp>
    </p:spTree>
    <p:extLst>
      <p:ext uri="{BB962C8B-B14F-4D97-AF65-F5344CB8AC3E}">
        <p14:creationId xmlns:p14="http://schemas.microsoft.com/office/powerpoint/2010/main" val="1043572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using a disease ontology to propagate the diseases (so that the ancestors of a disease would also be paired to that gene-disease association), we created some histograms to select decent boundaries. The one on the left shows the counts of genes for all sources, and one can see there are an overwhelmingly large number of disease-source gene sets with small gene sets. The ones on the right are by source, with PSYGENET zoomed in as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Arjun had used these plots and the filtered dataset I provided him to filter diseases that do not meet a minimum gene set size of 5 before propagation and 10 after. </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35</a:t>
            </a:fld>
            <a:endParaRPr lang="en-US"/>
          </a:p>
        </p:txBody>
      </p:sp>
    </p:spTree>
    <p:extLst>
      <p:ext uri="{BB962C8B-B14F-4D97-AF65-F5344CB8AC3E}">
        <p14:creationId xmlns:p14="http://schemas.microsoft.com/office/powerpoint/2010/main" val="2032634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with this propagated curated dataset, I first only kept rows that had ten or more genes from at least three sources. This was done </a:t>
            </a:r>
            <a:r>
              <a:rPr lang="en-US" sz="1800" dirty="0">
                <a:solidFill>
                  <a:srgbClr val="222222"/>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to make sure that we have the desired number of genes for multiple sources to draw conclusions from multiple sources (for interesting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reusing the dataset before propagation, I took a subset of the diseases that had 5 or more direct gene annotations </a:t>
            </a:r>
            <a:r>
              <a:rPr lang="en-US" sz="1200" dirty="0">
                <a:solidFill>
                  <a:srgbClr val="222222"/>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to make sure we don’t end up with diseases that only exist in the dataset because of propagation (we want stuff from the actual ontology structure)</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p>
            <a:r>
              <a:rPr lang="en-US" dirty="0"/>
              <a:t>We then intersected this dataset with the filtered propagated one to get a dataset that meets all our filters, shown here. </a:t>
            </a:r>
          </a:p>
          <a:p>
            <a:r>
              <a:rPr lang="en-US" dirty="0"/>
              <a:t>The counts of genes for a source of that disease are listed in separate columns, and a sum before and after propagation of unique genes is listed at the very right.</a:t>
            </a:r>
          </a:p>
        </p:txBody>
      </p:sp>
      <p:sp>
        <p:nvSpPr>
          <p:cNvPr id="4" name="Slide Number Placeholder 3"/>
          <p:cNvSpPr>
            <a:spLocks noGrp="1"/>
          </p:cNvSpPr>
          <p:nvPr>
            <p:ph type="sldNum" sz="quarter" idx="5"/>
          </p:nvPr>
        </p:nvSpPr>
        <p:spPr/>
        <p:txBody>
          <a:bodyPr/>
          <a:lstStyle/>
          <a:p>
            <a:fld id="{795EADC7-0E42-4065-8FBD-603BCFD5A788}" type="slidenum">
              <a:rPr lang="en-US" smtClean="0"/>
              <a:t>36</a:t>
            </a:fld>
            <a:endParaRPr lang="en-US"/>
          </a:p>
        </p:txBody>
      </p:sp>
    </p:spTree>
    <p:extLst>
      <p:ext uri="{BB962C8B-B14F-4D97-AF65-F5344CB8AC3E}">
        <p14:creationId xmlns:p14="http://schemas.microsoft.com/office/powerpoint/2010/main" val="2316699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had also made a propagated curated dataset without any filters, but this was more for Arjun to help him select a subset of diseases to be used for the machine learning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Even with using diseases that are descendants of the shown fourteen higher level terms, we still had diseases that were very redundant, so Arjun had filtered out some of these redundancies.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Arjun had completed this manual curation (selected the diseases to use), I was able to move on to creating the labels using Anna’s code. Note that we are using 77 diseases in the machine learning model. </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37</a:t>
            </a:fld>
            <a:endParaRPr lang="en-US"/>
          </a:p>
        </p:txBody>
      </p:sp>
    </p:spTree>
    <p:extLst>
      <p:ext uri="{BB962C8B-B14F-4D97-AF65-F5344CB8AC3E}">
        <p14:creationId xmlns:p14="http://schemas.microsoft.com/office/powerpoint/2010/main" val="3613145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Roboto" panose="02000000000000000000" pitchFamily="2" charset="0"/>
              </a:rPr>
              <a:t>So, we wanted to see for any given disease, can models trained on one association type predict the genes associated to another category. I can determine this by using Anna’s code that she previously developed and applying it to our selected diseases.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Roboto" panose="02000000000000000000" pitchFamily="2" charset="0"/>
              </a:rPr>
              <a:t>We can then merge all these models together into an ensemble model for the disease to leverage the strength of all the association types and build a better model. And this is something I would like to work on in my remaining time. </a:t>
            </a:r>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38</a:t>
            </a:fld>
            <a:endParaRPr lang="en-US"/>
          </a:p>
        </p:txBody>
      </p:sp>
    </p:spTree>
    <p:extLst>
      <p:ext uri="{BB962C8B-B14F-4D97-AF65-F5344CB8AC3E}">
        <p14:creationId xmlns:p14="http://schemas.microsoft.com/office/powerpoint/2010/main" val="3929783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Roboto" panose="02000000000000000000" pitchFamily="2" charset="0"/>
              </a:rPr>
              <a:t>All of the selected labels would be split into 3 folds and each of the 77 diseases would be trained on its sources it has labels for. We would then unsplit the folds and evaluate on another source that disease has information/label for. </a:t>
            </a:r>
          </a:p>
          <a:p>
            <a:r>
              <a:rPr lang="en-US" b="0" i="0" dirty="0">
                <a:solidFill>
                  <a:srgbClr val="444444"/>
                </a:solidFill>
                <a:effectLst/>
                <a:latin typeface="Roboto" panose="02000000000000000000" pitchFamily="2" charset="0"/>
              </a:rPr>
              <a:t>After the evaluation process, files listing numerous model performance metrics are created and amended into a single dataset.</a:t>
            </a:r>
          </a:p>
          <a:p>
            <a:r>
              <a:rPr lang="en-US" b="0" i="0" dirty="0">
                <a:solidFill>
                  <a:srgbClr val="444444"/>
                </a:solidFill>
                <a:effectLst/>
                <a:latin typeface="Roboto" panose="02000000000000000000" pitchFamily="2" charset="0"/>
              </a:rPr>
              <a:t>Results can then be analyzed through plots such as heatmaps. A sample dataset and heatmap from DOID:5295 and DOID:936 are shown here.</a:t>
            </a:r>
          </a:p>
          <a:p>
            <a:endParaRPr lang="en-US" b="0" i="0" dirty="0">
              <a:solidFill>
                <a:srgbClr val="444444"/>
              </a:solidFill>
              <a:effectLst/>
              <a:latin typeface="Roboto" panose="02000000000000000000" pitchFamily="2" charset="0"/>
            </a:endParaRPr>
          </a:p>
          <a:p>
            <a:r>
              <a:rPr lang="en-US" b="0" i="0" dirty="0">
                <a:solidFill>
                  <a:srgbClr val="444444"/>
                </a:solidFill>
                <a:effectLst/>
                <a:latin typeface="Roboto" panose="02000000000000000000" pitchFamily="2" charset="0"/>
              </a:rPr>
              <a:t>The 1st column in the dataset is the DOID for those values, the 2nd column is the source the model was trained on for that DOID, the 3rd column is the source the model was evaluated on for that DOID, and the last 8 columns are all performance values produced by the model. A value I was told to examine further was the log2(</a:t>
            </a:r>
            <a:r>
              <a:rPr lang="en-US" b="0" i="0" dirty="0" err="1">
                <a:solidFill>
                  <a:srgbClr val="444444"/>
                </a:solidFill>
                <a:effectLst/>
                <a:latin typeface="Roboto" panose="02000000000000000000" pitchFamily="2" charset="0"/>
              </a:rPr>
              <a:t>auPRC</a:t>
            </a:r>
            <a:r>
              <a:rPr lang="en-US" b="0" i="0" dirty="0">
                <a:solidFill>
                  <a:srgbClr val="444444"/>
                </a:solidFill>
                <a:effectLst/>
                <a:latin typeface="Roboto" panose="02000000000000000000" pitchFamily="2" charset="0"/>
              </a:rPr>
              <a:t>/prior), which basically states how much better the model did than random performance. If the value in this column is above 0, the model did better than random for that disease when trained on the listed source and evaluated on the other listed source. This value for each row is represented in these heatmaps for two DOIDS</a:t>
            </a:r>
          </a:p>
          <a:p>
            <a:endParaRPr lang="en-US" dirty="0"/>
          </a:p>
        </p:txBody>
      </p:sp>
      <p:sp>
        <p:nvSpPr>
          <p:cNvPr id="4" name="Slide Number Placeholder 3"/>
          <p:cNvSpPr>
            <a:spLocks noGrp="1"/>
          </p:cNvSpPr>
          <p:nvPr>
            <p:ph type="sldNum" sz="quarter" idx="5"/>
          </p:nvPr>
        </p:nvSpPr>
        <p:spPr/>
        <p:txBody>
          <a:bodyPr/>
          <a:lstStyle/>
          <a:p>
            <a:fld id="{795EADC7-0E42-4065-8FBD-603BCFD5A788}" type="slidenum">
              <a:rPr lang="en-US" smtClean="0"/>
              <a:t>39</a:t>
            </a:fld>
            <a:endParaRPr lang="en-US"/>
          </a:p>
        </p:txBody>
      </p:sp>
    </p:spTree>
    <p:extLst>
      <p:ext uri="{BB962C8B-B14F-4D97-AF65-F5344CB8AC3E}">
        <p14:creationId xmlns:p14="http://schemas.microsoft.com/office/powerpoint/2010/main" val="3558707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For this project, a source we found to be great for exploring these gene-disease associations was the DisGeNET database, </a:t>
            </a:r>
            <a:r>
              <a:rPr lang="en-US" sz="1800" dirty="0">
                <a:effectLst/>
                <a:latin typeface="Calibri" panose="020F0502020204030204" pitchFamily="34" charset="0"/>
                <a:ea typeface="Calibri" panose="020F0502020204030204" pitchFamily="34" charset="0"/>
                <a:cs typeface="Times New Roman" panose="02020603050405020304" pitchFamily="18" charset="0"/>
              </a:rPr>
              <a:t>a discovery platform that has one of the largest publicly available collection of genes and variants associated to human diseases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Version 7 of this database contains:</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1,134,942 gene disease associations (which is what I am working with) between 21,671 genes and 30,170 diseases</a:t>
            </a:r>
          </a:p>
          <a:p>
            <a:pPr marL="1143000" marR="0" lvl="2" indent="-228600">
              <a:lnSpc>
                <a:spcPct val="107000"/>
              </a:lnSpc>
              <a:spcBef>
                <a:spcPts val="0"/>
              </a:spcBef>
              <a:spcAft>
                <a:spcPts val="80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369, 554 variant disease associations, between 194,515 variants and 14,155 diseases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It has multiple files with useful data, but one I specifically make use of in the beginning is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geneDiseaseAttributes</a:t>
            </a:r>
            <a:r>
              <a:rPr lang="en-US" sz="1800" dirty="0">
                <a:effectLst/>
                <a:latin typeface="Calibri" panose="020F0502020204030204" pitchFamily="34" charset="0"/>
                <a:ea typeface="Calibri" panose="020F0502020204030204" pitchFamily="34" charset="0"/>
                <a:cs typeface="Times New Roman" panose="02020603050405020304" pitchFamily="18" charset="0"/>
              </a:rPr>
              <a:t> csv file, with over 3 million listed gene-disease associations, and also some related files to acquire universally used IDs for both the genes and diseases. I later make use of a subset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geneDiseaseAttributes</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 that only contains curated data.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Looking at the columns here: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NID: the Network Identification Number assigned to the gene-disease association by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DisGeNet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diseaseNID: the Identification Numbers used for diseases in DisGeNET. They are the Concept Unique Identifiers from the Unified Medical Language System. I later transform these into the universally used disease ID and a DOID format using separate files.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geneNID: the Identification Numbers used for genes in DisGeNET. They are the NCBI Entrez gene identifiers. And, similar to diseases, this can be easily transformed to display the universally used gene ID using another provided csv file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source: name of source of the data</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association: NOT HELPFUL AND NOT USED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associationType: an ontology developed by DisGeNET that structures the gene-disease relationship in a sort of hierarchy; I was told to think of each of the fifteen association types as a different experiment type; these association types can be mapped according to the original source label if desired. I will be showing a hierarchy of these association types later on.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sentence: this is a sentence describing the gene-disease association (either from the publication or the title of the publication itself)</a:t>
            </a:r>
          </a:p>
          <a:p>
            <a:pPr marL="742950" marR="0" lvl="1" indent="-285750">
              <a:lnSpc>
                <a:spcPct val="107000"/>
              </a:lnSpc>
              <a:spcBef>
                <a:spcPts val="0"/>
              </a:spcBef>
              <a:spcAft>
                <a:spcPts val="0"/>
              </a:spcAft>
              <a:buFont typeface="Courier New" panose="02070309020205020404" pitchFamily="49" charset="0"/>
              <a:buChar char="o"/>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pmid</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Pubmed</a:t>
            </a:r>
            <a:r>
              <a:rPr lang="en-US" sz="1100" dirty="0">
                <a:effectLst/>
                <a:latin typeface="Calibri" panose="020F0502020204030204" pitchFamily="34" charset="0"/>
                <a:ea typeface="Calibri" panose="020F0502020204030204" pitchFamily="34" charset="0"/>
                <a:cs typeface="Times New Roman" panose="02020603050405020304" pitchFamily="18" charset="0"/>
              </a:rPr>
              <a:t> Identifier, the publication(s) that report the gene-disease association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score: score to rank the disease-gene association according to level of evidence, taking into account number of sources, type of sources, and number of publications supporting the association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EL (Evidence Level): measures strength of evidence of gene-disease relationship that correlates to a qualitative classification (Definitive, Strong, Moderate, Limited, Disputed); This data is only available for a few of the sources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EI: (Evidence Index): indicates the existence of contradictory results in publications supporting the gene-disease associations. This only exists for those entries that have source of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BeFree</a:t>
            </a:r>
            <a:r>
              <a:rPr lang="en-US" sz="1100" dirty="0">
                <a:effectLst/>
                <a:latin typeface="Calibri" panose="020F0502020204030204" pitchFamily="34" charset="0"/>
                <a:ea typeface="Calibri" panose="020F0502020204030204" pitchFamily="34" charset="0"/>
                <a:cs typeface="Times New Roman" panose="02020603050405020304" pitchFamily="18" charset="0"/>
              </a:rPr>
              <a:t> or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PsyGeNET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Year: the date of report of the association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Generally speaking, the columns we are focusing our attention on are the disease NID, the gene NID, and the association type</a:t>
            </a:r>
          </a:p>
        </p:txBody>
      </p:sp>
      <p:sp>
        <p:nvSpPr>
          <p:cNvPr id="4" name="Slide Number Placeholder 3"/>
          <p:cNvSpPr>
            <a:spLocks noGrp="1"/>
          </p:cNvSpPr>
          <p:nvPr>
            <p:ph type="sldNum" sz="quarter" idx="5"/>
          </p:nvPr>
        </p:nvSpPr>
        <p:spPr/>
        <p:txBody>
          <a:bodyPr/>
          <a:lstStyle/>
          <a:p>
            <a:fld id="{7FCDF1B4-3728-431F-B61A-F151024EF6AB}" type="slidenum">
              <a:rPr lang="en-US" smtClean="0"/>
              <a:t>4</a:t>
            </a:fld>
            <a:endParaRPr lang="en-US"/>
          </a:p>
        </p:txBody>
      </p:sp>
    </p:spTree>
    <p:extLst>
      <p:ext uri="{BB962C8B-B14F-4D97-AF65-F5344CB8AC3E}">
        <p14:creationId xmlns:p14="http://schemas.microsoft.com/office/powerpoint/2010/main" val="2721000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Roboto" panose="02000000000000000000" pitchFamily="2" charset="0"/>
              </a:rPr>
              <a:t>In terms of the process, all of the selected labels would be split into 3 folds and each of the 77 diseases would be trained on its sources it has labels for. We would then unsplit the folds and evaluate on another source that disease has information/label for. </a:t>
            </a:r>
          </a:p>
          <a:p>
            <a:r>
              <a:rPr lang="en-US" b="0" i="0" dirty="0">
                <a:solidFill>
                  <a:srgbClr val="444444"/>
                </a:solidFill>
                <a:effectLst/>
                <a:latin typeface="Roboto" panose="02000000000000000000" pitchFamily="2" charset="0"/>
              </a:rPr>
              <a:t>After the evaluation process, files listing numerous model performance metrics are created and amended into a single dataset.</a:t>
            </a:r>
          </a:p>
          <a:p>
            <a:r>
              <a:rPr lang="en-US" b="0" i="0" dirty="0">
                <a:solidFill>
                  <a:srgbClr val="444444"/>
                </a:solidFill>
                <a:effectLst/>
                <a:latin typeface="Roboto" panose="02000000000000000000" pitchFamily="2" charset="0"/>
              </a:rPr>
              <a:t>Results can then be analyzed through plots such as heatmaps, which I will show after this.</a:t>
            </a:r>
          </a:p>
          <a:p>
            <a:endParaRPr lang="en-US" b="0" i="0" dirty="0">
              <a:solidFill>
                <a:srgbClr val="444444"/>
              </a:solidFill>
              <a:effectLst/>
              <a:latin typeface="Roboto" panose="02000000000000000000" pitchFamily="2" charset="0"/>
            </a:endParaRPr>
          </a:p>
          <a:p>
            <a:r>
              <a:rPr lang="en-US" b="0" i="0" dirty="0">
                <a:solidFill>
                  <a:srgbClr val="444444"/>
                </a:solidFill>
                <a:effectLst/>
                <a:latin typeface="Roboto" panose="02000000000000000000" pitchFamily="2" charset="0"/>
              </a:rPr>
              <a:t>The 1st column in this dataset is the DOID, the 2nd column is the source the model was trained on for that DOID, the 3rd column is the source the model was evaluated on, and the last 8 columns are all performance values produced by the model. A value I was told to examine further was the log2(</a:t>
            </a:r>
            <a:r>
              <a:rPr lang="en-US" b="0" i="0" dirty="0" err="1">
                <a:solidFill>
                  <a:srgbClr val="444444"/>
                </a:solidFill>
                <a:effectLst/>
                <a:latin typeface="Roboto" panose="02000000000000000000" pitchFamily="2" charset="0"/>
              </a:rPr>
              <a:t>auPRC</a:t>
            </a:r>
            <a:r>
              <a:rPr lang="en-US" b="0" i="0" dirty="0">
                <a:solidFill>
                  <a:srgbClr val="444444"/>
                </a:solidFill>
                <a:effectLst/>
                <a:latin typeface="Roboto" panose="02000000000000000000" pitchFamily="2" charset="0"/>
              </a:rPr>
              <a:t>/prior), which basically states how much better the model did than random performance. If the value in this column is above 0, the model did better than random for that disease when trained on the listed source and evaluated on the other listed source. This value for each row is what is going to be represented in the heatmap for each DOID. Similarly, Arjun had asked that I plot the </a:t>
            </a:r>
            <a:r>
              <a:rPr lang="en-US" b="0" i="0" dirty="0" err="1">
                <a:solidFill>
                  <a:srgbClr val="444444"/>
                </a:solidFill>
                <a:effectLst/>
                <a:latin typeface="Roboto" panose="02000000000000000000" pitchFamily="2" charset="0"/>
              </a:rPr>
              <a:t>auROC</a:t>
            </a:r>
            <a:r>
              <a:rPr lang="en-US" b="0" i="0" dirty="0">
                <a:solidFill>
                  <a:srgbClr val="444444"/>
                </a:solidFill>
                <a:effectLst/>
                <a:latin typeface="Roboto" panose="02000000000000000000" pitchFamily="2" charset="0"/>
              </a:rPr>
              <a:t> value and the Jaccard Correlation Coefficient from earlier. </a:t>
            </a:r>
          </a:p>
          <a:p>
            <a:endParaRPr lang="en-US" dirty="0"/>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40</a:t>
            </a:fld>
            <a:endParaRPr lang="en-US"/>
          </a:p>
        </p:txBody>
      </p:sp>
    </p:spTree>
    <p:extLst>
      <p:ext uri="{BB962C8B-B14F-4D97-AF65-F5344CB8AC3E}">
        <p14:creationId xmlns:p14="http://schemas.microsoft.com/office/powerpoint/2010/main" val="1153161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are the results for DOID 0050951, Hereditary Ataxia, plotted as an example. The first heatmap is for the Jaccard Correlation Score, so this just maps each association type to every other association type available for that DOID, contrary to what the axes say. Those axes were more for the following two heatmaps, where the sources on the y-axis are the ones trained on by the model, while the ones on the x-axis are the ones </a:t>
            </a:r>
            <a:r>
              <a:rPr lang="en-US" dirty="0" err="1"/>
              <a:t>evalbuated</a:t>
            </a:r>
            <a:r>
              <a:rPr lang="en-US" dirty="0"/>
              <a:t> on. The number next to each source on each heatmap represents the count of genes from that source for that disease. The total unique count of genes can be found in the title (here it is 98). I have not been able to take the time to examine these heatmaps yet because I had just finished them last night, and there are also a lot of them (3 heatmaps per disease for 77 diseases). Hopefully though, we can determine for which association-type models types trained on were able to proficiently predict genes from another association type based on these plots.</a:t>
            </a:r>
          </a:p>
          <a:p>
            <a:endParaRPr lang="en-US" dirty="0"/>
          </a:p>
          <a:p>
            <a:r>
              <a:rPr lang="en-US" dirty="0"/>
              <a:t>Something I would like to note is that some of these heatmaps were not square; however, we expect them to be square since each association type for a DOID is being trained and evaluated on. Anna had found that the 10 diseases with non-square heatmaps had lost a column of data on their heatmap due to their files being 0 bytes and removed. These 0-byte files had no positive genes in our network, so we couldn’t effectively train a model and subsequently collect any performance metrics to analyze. Even with being removed, they would not have provided any useful information anyways.</a:t>
            </a:r>
          </a:p>
        </p:txBody>
      </p:sp>
      <p:sp>
        <p:nvSpPr>
          <p:cNvPr id="4" name="Slide Number Placeholder 3"/>
          <p:cNvSpPr>
            <a:spLocks noGrp="1"/>
          </p:cNvSpPr>
          <p:nvPr>
            <p:ph type="sldNum" sz="quarter" idx="5"/>
          </p:nvPr>
        </p:nvSpPr>
        <p:spPr/>
        <p:txBody>
          <a:bodyPr/>
          <a:lstStyle/>
          <a:p>
            <a:fld id="{2EBB9A61-376E-4213-9C03-8C5AD5932BE2}" type="slidenum">
              <a:rPr lang="en-US" smtClean="0"/>
              <a:t>41</a:t>
            </a:fld>
            <a:endParaRPr lang="en-US"/>
          </a:p>
        </p:txBody>
      </p:sp>
    </p:spTree>
    <p:extLst>
      <p:ext uri="{BB962C8B-B14F-4D97-AF65-F5344CB8AC3E}">
        <p14:creationId xmlns:p14="http://schemas.microsoft.com/office/powerpoint/2010/main" val="2474047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finally created summary heatmaps of the median </a:t>
            </a:r>
            <a:r>
              <a:rPr lang="en-US" dirty="0" err="1"/>
              <a:t>jaccard</a:t>
            </a:r>
            <a:r>
              <a:rPr lang="en-US" dirty="0"/>
              <a:t> correlation, log2(</a:t>
            </a:r>
            <a:r>
              <a:rPr lang="en-US" dirty="0" err="1"/>
              <a:t>auPRC</a:t>
            </a:r>
            <a:r>
              <a:rPr lang="en-US" dirty="0"/>
              <a:t>/prior), and </a:t>
            </a:r>
            <a:r>
              <a:rPr lang="en-US" dirty="0" err="1"/>
              <a:t>auROC</a:t>
            </a:r>
            <a:r>
              <a:rPr lang="en-US" dirty="0"/>
              <a:t> scores for source pairs. Similar to earlier, I grouped together all the values for each of these three scores into sets by source pairs and found their median value, which is plotted in their respective square. Therefore, the first plot of the </a:t>
            </a:r>
            <a:r>
              <a:rPr lang="en-US" dirty="0" err="1"/>
              <a:t>jaccard</a:t>
            </a:r>
            <a:r>
              <a:rPr lang="en-US" dirty="0"/>
              <a:t> score is the exact same type of heatmap I’ve been creating for the previous parts of this project, and the following two follow the same idea, just using a different score. I again have not gotten the chance to examine these heatmaps in detail yet because I just made them last night, but one thing to note is the few blank spots in the second and third heatmap. For both </a:t>
            </a:r>
            <a:r>
              <a:rPr lang="en-US" dirty="0" err="1"/>
              <a:t>heamtaps</a:t>
            </a:r>
            <a:r>
              <a:rPr lang="en-US" dirty="0"/>
              <a:t>, the square for when PSYGENET is trained on and CGI is evaluated on is blank because the model did not have the necessary data to do this comparison. This is not surprising when we remember that PSYGENET and CGI have the two smallest number of disease-gene pairs available. The other blank in the heatmap was caused by </a:t>
            </a:r>
            <a:r>
              <a:rPr lang="en-US" dirty="0" err="1"/>
              <a:t>nAn</a:t>
            </a:r>
            <a:r>
              <a:rPr lang="en-US" dirty="0"/>
              <a:t> value for one disease when trained and evaluated on those sources, while the rest of the values were fine. I am not sure if this nan value was by mistake or not, which is something I will probably look into. Overall, this is helping us to see which association-type models trained on generally do better to predict genes from another association type. </a:t>
            </a:r>
          </a:p>
        </p:txBody>
      </p:sp>
      <p:sp>
        <p:nvSpPr>
          <p:cNvPr id="4" name="Slide Number Placeholder 3"/>
          <p:cNvSpPr>
            <a:spLocks noGrp="1"/>
          </p:cNvSpPr>
          <p:nvPr>
            <p:ph type="sldNum" sz="quarter" idx="5"/>
          </p:nvPr>
        </p:nvSpPr>
        <p:spPr/>
        <p:txBody>
          <a:bodyPr/>
          <a:lstStyle/>
          <a:p>
            <a:fld id="{2EBB9A61-376E-4213-9C03-8C5AD5932BE2}" type="slidenum">
              <a:rPr lang="en-US" smtClean="0"/>
              <a:t>42</a:t>
            </a:fld>
            <a:endParaRPr lang="en-US"/>
          </a:p>
        </p:txBody>
      </p:sp>
    </p:spTree>
    <p:extLst>
      <p:ext uri="{BB962C8B-B14F-4D97-AF65-F5344CB8AC3E}">
        <p14:creationId xmlns:p14="http://schemas.microsoft.com/office/powerpoint/2010/main" val="629554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After reviewing the metrics of the selected diseases further, I will mainly just be working on my final poster and presentation for MID-SURE. One thing we were considering was to combine the machine learning models built for each association type into an ensemble model to discover new gene-disease associations, but it does not look like I will be able to get to this before the end of this program. </a:t>
            </a:r>
          </a:p>
          <a:p>
            <a:endParaRPr lang="en-US" dirty="0"/>
          </a:p>
          <a:p>
            <a:r>
              <a:rPr lang="en-US" dirty="0"/>
              <a:t>My hope is that Anna will be able to use the code that I have developed to re-run everything I’ve done and continue building upon my work. She can incorporate this into her own project to study diseases further. </a:t>
            </a:r>
          </a:p>
        </p:txBody>
      </p:sp>
      <p:sp>
        <p:nvSpPr>
          <p:cNvPr id="4" name="Slide Number Placeholder 3"/>
          <p:cNvSpPr>
            <a:spLocks noGrp="1"/>
          </p:cNvSpPr>
          <p:nvPr>
            <p:ph type="sldNum" sz="quarter" idx="5"/>
          </p:nvPr>
        </p:nvSpPr>
        <p:spPr/>
        <p:txBody>
          <a:bodyPr/>
          <a:lstStyle/>
          <a:p>
            <a:fld id="{795EADC7-0E42-4065-8FBD-603BCFD5A788}" type="slidenum">
              <a:rPr lang="en-US" smtClean="0"/>
              <a:t>43</a:t>
            </a:fld>
            <a:endParaRPr lang="en-US"/>
          </a:p>
        </p:txBody>
      </p:sp>
    </p:spTree>
    <p:extLst>
      <p:ext uri="{BB962C8B-B14F-4D97-AF65-F5344CB8AC3E}">
        <p14:creationId xmlns:p14="http://schemas.microsoft.com/office/powerpoint/2010/main" val="1001109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44</a:t>
            </a:fld>
            <a:endParaRPr lang="en-US"/>
          </a:p>
        </p:txBody>
      </p:sp>
    </p:spTree>
    <p:extLst>
      <p:ext uri="{BB962C8B-B14F-4D97-AF65-F5344CB8AC3E}">
        <p14:creationId xmlns:p14="http://schemas.microsoft.com/office/powerpoint/2010/main" val="32704326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 </a:t>
            </a:r>
            <a:r>
              <a:rPr lang="en-US" sz="2400" dirty="0" err="1"/>
              <a:t>Yannakopoulos</a:t>
            </a:r>
            <a:r>
              <a:rPr lang="en-US" sz="2400" dirty="0"/>
              <a:t>:</a:t>
            </a:r>
          </a:p>
          <a:p>
            <a:pPr lvl="1"/>
            <a:r>
              <a:rPr lang="en-US" dirty="0"/>
              <a:t>Has helped me with every step of the process</a:t>
            </a:r>
          </a:p>
          <a:p>
            <a:pPr lvl="1"/>
            <a:r>
              <a:rPr lang="en-US" dirty="0"/>
              <a:t>Has been amazing in offering advice and answering my questions</a:t>
            </a:r>
          </a:p>
          <a:p>
            <a:r>
              <a:rPr lang="en-US" dirty="0"/>
              <a:t>Arjun:</a:t>
            </a:r>
          </a:p>
          <a:p>
            <a:pPr lvl="1"/>
            <a:r>
              <a:rPr lang="en-US" dirty="0"/>
              <a:t>Has been extremely helpful with overarching goals for the project and leading me in the best direction</a:t>
            </a:r>
          </a:p>
          <a:p>
            <a:r>
              <a:rPr lang="en-US" dirty="0" err="1"/>
              <a:t>Jaewook</a:t>
            </a:r>
            <a:r>
              <a:rPr lang="en-US" dirty="0"/>
              <a:t> Lee:</a:t>
            </a:r>
          </a:p>
          <a:p>
            <a:pPr lvl="1"/>
            <a:r>
              <a:rPr lang="en-US" dirty="0"/>
              <a:t>Has been a great partner throughout the project</a:t>
            </a:r>
          </a:p>
          <a:p>
            <a:r>
              <a:rPr lang="en-US" dirty="0"/>
              <a:t>General REU Staff (Laura Harris, Brian O’Shea)</a:t>
            </a:r>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45</a:t>
            </a:fld>
            <a:endParaRPr lang="en-US"/>
          </a:p>
        </p:txBody>
      </p:sp>
    </p:spTree>
    <p:extLst>
      <p:ext uri="{BB962C8B-B14F-4D97-AF65-F5344CB8AC3E}">
        <p14:creationId xmlns:p14="http://schemas.microsoft.com/office/powerpoint/2010/main" val="2623373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46</a:t>
            </a:fld>
            <a:endParaRPr lang="en-US"/>
          </a:p>
        </p:txBody>
      </p:sp>
    </p:spTree>
    <p:extLst>
      <p:ext uri="{BB962C8B-B14F-4D97-AF65-F5344CB8AC3E}">
        <p14:creationId xmlns:p14="http://schemas.microsoft.com/office/powerpoint/2010/main" val="363721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database integrates data from expert-curated repositories (which is what is substantially used at the end of my project), GWAS catalogs, animal models (rat and mouse data that can be correlated to human gene-disease associations), and scientific literature. The dataset I worked with at the start included data from all of these sources. I will talk about in more detail the curated sources listed here later on today.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GWAS Catalogs – You all are probably aware of what GWAS is, but at least I wasn’t at the start, so just in case, </a:t>
            </a:r>
            <a:r>
              <a:rPr lang="en-US" sz="2800" b="0" i="0" dirty="0">
                <a:solidFill>
                  <a:srgbClr val="202124"/>
                </a:solidFill>
                <a:effectLst/>
                <a:latin typeface="Roboto" panose="02000000000000000000" pitchFamily="2" charset="0"/>
              </a:rPr>
              <a:t>The GWAS catalog is a free online database that compiles data of </a:t>
            </a:r>
            <a:r>
              <a:rPr lang="en-US" sz="2800" b="1" i="0" dirty="0">
                <a:solidFill>
                  <a:srgbClr val="202124"/>
                </a:solidFill>
                <a:effectLst/>
                <a:latin typeface="Roboto" panose="02000000000000000000" pitchFamily="2" charset="0"/>
              </a:rPr>
              <a:t>genome-wide association studies</a:t>
            </a:r>
            <a:r>
              <a:rPr lang="en-US" sz="2800" b="0" i="0" dirty="0">
                <a:solidFill>
                  <a:srgbClr val="202124"/>
                </a:solidFill>
                <a:effectLst/>
                <a:latin typeface="Roboto" panose="02000000000000000000" pitchFamily="2" charset="0"/>
              </a:rPr>
              <a:t> (GWAS), summarizing unstructured data from different literature sources into accessible high- quality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CDF1B4-3728-431F-B61A-F151024EF6AB}" type="slidenum">
              <a:rPr lang="en-US" smtClean="0"/>
              <a:t>5</a:t>
            </a:fld>
            <a:endParaRPr lang="en-US"/>
          </a:p>
        </p:txBody>
      </p:sp>
    </p:spTree>
    <p:extLst>
      <p:ext uri="{BB962C8B-B14F-4D97-AF65-F5344CB8AC3E}">
        <p14:creationId xmlns:p14="http://schemas.microsoft.com/office/powerpoint/2010/main" val="121261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the ontology developed by DisGeNET that structures the gene-disease relationship in a sort of hierarchy; I was told to think of each of the fifteen association types as a different experiment type; these association types can be mapped according to the original source label if desired.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the current dataset currently maps information from all of these association types, we later take subsets that only fall under certain associations for more succinct and meaningful plots. </a:t>
            </a: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6</a:t>
            </a:fld>
            <a:endParaRPr lang="en-US"/>
          </a:p>
        </p:txBody>
      </p:sp>
    </p:spTree>
    <p:extLst>
      <p:ext uri="{BB962C8B-B14F-4D97-AF65-F5344CB8AC3E}">
        <p14:creationId xmlns:p14="http://schemas.microsoft.com/office/powerpoint/2010/main" val="37959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Therapeutic: This relationship indicates that the gene/protein has a therapeutic role in the curing of the disease.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Biomarker: This relationship indicates that the gene/protein either plays a role in the etiology of the disease (e.g. participates in the molecular mechanism that leads to disease) or is a biomarker for a disease.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Genomic Alterations: This relationship indicates that a genomic alteration is linked to the gene associated with the disease phenotype.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AlteredExpression</a:t>
            </a: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This relationship indicates that an altered expression of the gene is associated with the disease phenotype.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Post-translational Modification: This relationship indicates that alterations in the function of the protein by means of post-translational modifications (methylation or phosphorylation of the protein) are associated with the disease phenotype.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GeneticVariation</a:t>
            </a: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This relationship indicates that a sequence variation (a mutation, a SNP) is associated with the disease phenotype, but there is still no evidence to say that the variation causes the disease.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Causal Mutation: This relationship indicates that there are allelic variants or mutations known to cause the disease.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Germline Causal Mutation: This relationship indicates that there are germline allelic variants or mutations known to cause the disease, and they may be passed on to offspring.</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Somatic Causal Mutation: This relationship indicates that there are somatic allelic variants or mutations known to cause the disease, but they may not be passed on to offspring.</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Chromosomal Rearrangement: This relationship indicates that a gene is included in a chromosomal rearrangement associated with a particular manifestation of the disease.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Fusion Gene: This relationship indicates that the fusion between two different genes (between promoter and/or other coding DNA regions) is associated with the disease.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Susceptibility Mutation: This relationship indicates that a gene mutation in a germ cell that predisposes to the development of a disorder, and that is necessary but not sufficient for the manifestation of the disease.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Modifying Mutation: This relationship indicates that a gene mutation is known to modify the clinical presentation of the disease.</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Germline Modifying Mutation: This relationship indicates that a germline gene mutation modifies the clinical presentation of the disease, and it may be passed on to offspring.</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Somatic Modifying Mutation: This relationship indicates that a somatic gene mutation modifies the clinical presentation of the disease, but it may not be passed on to offspring.</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7</a:t>
            </a:fld>
            <a:endParaRPr lang="en-US"/>
          </a:p>
        </p:txBody>
      </p:sp>
    </p:spTree>
    <p:extLst>
      <p:ext uri="{BB962C8B-B14F-4D97-AF65-F5344CB8AC3E}">
        <p14:creationId xmlns:p14="http://schemas.microsoft.com/office/powerpoint/2010/main" val="3201816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some preliminary data exploration, I checked to see how many missing values the dataset contained and for which columns. Fortunately, association, sentence,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pmid</a:t>
            </a:r>
            <a:r>
              <a:rPr lang="en-US" sz="1800" dirty="0">
                <a:effectLst/>
                <a:latin typeface="Calibri" panose="020F0502020204030204" pitchFamily="34" charset="0"/>
                <a:ea typeface="Calibri" panose="020F0502020204030204" pitchFamily="34" charset="0"/>
                <a:cs typeface="Times New Roman" panose="02020603050405020304" pitchFamily="18" charset="0"/>
              </a:rPr>
              <a:t>, evidence level, evidence index, and year are all columns we don’t make use of in this project.</a:t>
            </a:r>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8</a:t>
            </a:fld>
            <a:endParaRPr lang="en-US"/>
          </a:p>
        </p:txBody>
      </p:sp>
    </p:spTree>
    <p:extLst>
      <p:ext uri="{BB962C8B-B14F-4D97-AF65-F5344CB8AC3E}">
        <p14:creationId xmlns:p14="http://schemas.microsoft.com/office/powerpoint/2010/main" val="1164141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We needed to better understand the </a:t>
            </a:r>
            <a:r>
              <a:rPr lang="en-US" dirty="0"/>
              <a:t>association types in this dataset (their sizes, their variance, their correlation)</a:t>
            </a:r>
            <a:r>
              <a:rPr lang="en-US" sz="1200" dirty="0">
                <a:effectLst/>
                <a:latin typeface="Calibri" panose="020F0502020204030204" pitchFamily="34" charset="0"/>
                <a:cs typeface="Times New Roman" panose="02020603050405020304" pitchFamily="18" charset="0"/>
              </a:rPr>
              <a:t>. So, w</a:t>
            </a:r>
            <a:r>
              <a:rPr lang="en-US" sz="1200" dirty="0">
                <a:effectLst/>
                <a:latin typeface="Calibri" panose="020F0502020204030204" pitchFamily="34" charset="0"/>
                <a:ea typeface="Calibri" panose="020F0502020204030204" pitchFamily="34" charset="0"/>
                <a:cs typeface="Times New Roman" panose="02020603050405020304" pitchFamily="18" charset="0"/>
              </a:rPr>
              <a:t>e decided to make one boxplot per association type that is showing the distribution of the number of genes per disease from that type. I would have one plot with the absolute numbers and another with the fraction of genes for a disease from that association type</a:t>
            </a:r>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9</a:t>
            </a:fld>
            <a:endParaRPr lang="en-US"/>
          </a:p>
        </p:txBody>
      </p:sp>
    </p:spTree>
    <p:extLst>
      <p:ext uri="{BB962C8B-B14F-4D97-AF65-F5344CB8AC3E}">
        <p14:creationId xmlns:p14="http://schemas.microsoft.com/office/powerpoint/2010/main" val="2050663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5.xml"/><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google.com/url?sa=i&amp;url=https%3A%2F%2Fhub.jhu.edu%2F2017%2F07%2F05%2Flasso-probe-clones-thousands-genes-at-once%2F&amp;psig=AOvVaw1tiKrxbRUWx-2R9St5k5Ka&amp;ust=1624579437360000&amp;source=images&amp;cd=vfe&amp;ved=0CAoQjRxqFwoTCICEh5r8rvECFQAAAAAdAAAAABAD"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www.google.com/url?sa=i&amp;url=https%3A%2F%2Fwww.nature.com%2Farticles%2Fd41586-019-03536-x&amp;psig=AOvVaw0_kgJMWiXzUfn0ebt6G7Hg&amp;ust=1624484880954000&amp;source=images&amp;cd=vfe&amp;ved=0CAoQjRxqFwoTCLCsr_mbrPECFQAAAAAdAAAAABAQ"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docs.google.com/forms/d/e/1FAIpQLSesaAC9yIiXUKhlzCkKC4U0NU317dDyg89csivGPgeZoPyMEg/viewform?usp=sf_link" TargetMode="External"/><Relationship Id="rId2" Type="http://schemas.openxmlformats.org/officeDocument/2006/relationships/hyperlink" Target="mailto:arunagarwal.aaa@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7D87-824E-42DE-9EFE-90847018708C}"/>
              </a:ext>
            </a:extLst>
          </p:cNvPr>
          <p:cNvSpPr>
            <a:spLocks noGrp="1"/>
          </p:cNvSpPr>
          <p:nvPr>
            <p:ph type="ctrTitle"/>
          </p:nvPr>
        </p:nvSpPr>
        <p:spPr>
          <a:xfrm>
            <a:off x="4581525" y="2274888"/>
            <a:ext cx="6086474" cy="2387600"/>
          </a:xfrm>
        </p:spPr>
        <p:txBody>
          <a:bodyPr>
            <a:normAutofit fontScale="90000"/>
          </a:bodyPr>
          <a:lstStyle/>
          <a:p>
            <a:pPr algn="r"/>
            <a:r>
              <a:rPr lang="en-US" b="1" dirty="0">
                <a:solidFill>
                  <a:schemeClr val="bg1"/>
                </a:solidFill>
              </a:rPr>
              <a:t> Exploration and Analysis of Gene-Disease Associations</a:t>
            </a:r>
            <a:br>
              <a:rPr lang="en-US" b="1" dirty="0">
                <a:solidFill>
                  <a:schemeClr val="bg1"/>
                </a:solidFill>
              </a:rPr>
            </a:br>
            <a:endParaRPr lang="en-US" dirty="0"/>
          </a:p>
        </p:txBody>
      </p:sp>
      <p:sp>
        <p:nvSpPr>
          <p:cNvPr id="3" name="Subtitle 2">
            <a:extLst>
              <a:ext uri="{FF2B5EF4-FFF2-40B4-BE49-F238E27FC236}">
                <a16:creationId xmlns:a16="http://schemas.microsoft.com/office/drawing/2014/main" id="{93E05EA5-8CFF-4BD4-8744-91E37D4DAC59}"/>
              </a:ext>
            </a:extLst>
          </p:cNvPr>
          <p:cNvSpPr>
            <a:spLocks noGrp="1"/>
          </p:cNvSpPr>
          <p:nvPr>
            <p:ph type="subTitle" idx="1"/>
          </p:nvPr>
        </p:nvSpPr>
        <p:spPr>
          <a:xfrm>
            <a:off x="1876424" y="4325938"/>
            <a:ext cx="8791575" cy="1655762"/>
          </a:xfrm>
        </p:spPr>
        <p:txBody>
          <a:bodyPr>
            <a:normAutofit fontScale="92500" lnSpcReduction="10000"/>
          </a:bodyPr>
          <a:lstStyle/>
          <a:p>
            <a:pPr algn="r"/>
            <a:r>
              <a:rPr lang="en-US" sz="2800" dirty="0">
                <a:solidFill>
                  <a:schemeClr val="bg1"/>
                </a:solidFill>
              </a:rPr>
              <a:t>ARUN AGARWAL</a:t>
            </a:r>
          </a:p>
          <a:p>
            <a:pPr algn="r"/>
            <a:r>
              <a:rPr lang="en-US" sz="2800" dirty="0">
                <a:solidFill>
                  <a:schemeClr val="bg1"/>
                </a:solidFill>
              </a:rPr>
              <a:t>Temple university</a:t>
            </a:r>
          </a:p>
          <a:p>
            <a:pPr algn="r"/>
            <a:r>
              <a:rPr lang="en-US" sz="2800" dirty="0">
                <a:solidFill>
                  <a:schemeClr val="bg1"/>
                </a:solidFill>
              </a:rPr>
              <a:t>Data science</a:t>
            </a:r>
          </a:p>
        </p:txBody>
      </p:sp>
    </p:spTree>
    <p:extLst>
      <p:ext uri="{BB962C8B-B14F-4D97-AF65-F5344CB8AC3E}">
        <p14:creationId xmlns:p14="http://schemas.microsoft.com/office/powerpoint/2010/main" val="325445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E2BB-05D3-4F15-BE15-5A41FE89CB25}"/>
              </a:ext>
            </a:extLst>
          </p:cNvPr>
          <p:cNvSpPr>
            <a:spLocks noGrp="1"/>
          </p:cNvSpPr>
          <p:nvPr>
            <p:ph type="title"/>
          </p:nvPr>
        </p:nvSpPr>
        <p:spPr/>
        <p:txBody>
          <a:bodyPr/>
          <a:lstStyle/>
          <a:p>
            <a:r>
              <a:rPr lang="en-US" dirty="0"/>
              <a:t>BOXPLOT OF THE COUNT OF GENES PER DISEASE FOR EACH ASSOCIATION TYPE</a:t>
            </a:r>
          </a:p>
        </p:txBody>
      </p:sp>
      <p:pic>
        <p:nvPicPr>
          <p:cNvPr id="1026" name="Picture 2">
            <a:extLst>
              <a:ext uri="{FF2B5EF4-FFF2-40B4-BE49-F238E27FC236}">
                <a16:creationId xmlns:a16="http://schemas.microsoft.com/office/drawing/2014/main" id="{6F2A72B4-9E96-4BC6-AA0C-7C510E949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238" y="2097088"/>
            <a:ext cx="7992598" cy="40582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5991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E890-A5B6-4821-8324-EADAD4F442E2}"/>
              </a:ext>
            </a:extLst>
          </p:cNvPr>
          <p:cNvSpPr>
            <a:spLocks noGrp="1"/>
          </p:cNvSpPr>
          <p:nvPr>
            <p:ph type="title"/>
          </p:nvPr>
        </p:nvSpPr>
        <p:spPr>
          <a:xfrm>
            <a:off x="7539542" y="2658064"/>
            <a:ext cx="4367831" cy="1478570"/>
          </a:xfrm>
        </p:spPr>
        <p:txBody>
          <a:bodyPr>
            <a:noAutofit/>
          </a:bodyPr>
          <a:lstStyle/>
          <a:p>
            <a:pPr algn="ctr"/>
            <a:r>
              <a:rPr lang="en-US" dirty="0"/>
              <a:t>BOXPLOT OF THE LOG OF COUNT OF GENES PER DISEASE FOR EACH ASSOCIATION TYPE</a:t>
            </a:r>
          </a:p>
        </p:txBody>
      </p:sp>
      <p:sp>
        <p:nvSpPr>
          <p:cNvPr id="4" name="Rectangle: Rounded Corners 3">
            <a:extLst>
              <a:ext uri="{FF2B5EF4-FFF2-40B4-BE49-F238E27FC236}">
                <a16:creationId xmlns:a16="http://schemas.microsoft.com/office/drawing/2014/main" id="{608F3684-8E79-462F-8871-C9E8642691E0}"/>
              </a:ext>
            </a:extLst>
          </p:cNvPr>
          <p:cNvSpPr/>
          <p:nvPr/>
        </p:nvSpPr>
        <p:spPr>
          <a:xfrm>
            <a:off x="284626" y="100361"/>
            <a:ext cx="6974817" cy="660152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355007-35D2-49B7-834A-7E6E6A910D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4627" y="237783"/>
            <a:ext cx="6473012" cy="6319133"/>
          </a:xfrm>
          <a:prstGeom prst="rect">
            <a:avLst/>
          </a:prstGeom>
          <a:noFill/>
          <a:ln>
            <a:noFill/>
          </a:ln>
        </p:spPr>
      </p:pic>
      <p:sp>
        <p:nvSpPr>
          <p:cNvPr id="5" name="Oval 4">
            <a:extLst>
              <a:ext uri="{FF2B5EF4-FFF2-40B4-BE49-F238E27FC236}">
                <a16:creationId xmlns:a16="http://schemas.microsoft.com/office/drawing/2014/main" id="{4FF0D92E-95BA-42D9-AAE5-E92CC9FEAE59}"/>
              </a:ext>
            </a:extLst>
          </p:cNvPr>
          <p:cNvSpPr/>
          <p:nvPr/>
        </p:nvSpPr>
        <p:spPr>
          <a:xfrm>
            <a:off x="602166" y="301084"/>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92C6A32F-1D45-4D48-83BD-8914173DF894}"/>
              </a:ext>
            </a:extLst>
          </p:cNvPr>
          <p:cNvSpPr/>
          <p:nvPr/>
        </p:nvSpPr>
        <p:spPr>
          <a:xfrm>
            <a:off x="542696" y="4177986"/>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D20BD557-706C-43DC-9FD1-D6F58C4C3C51}"/>
              </a:ext>
            </a:extLst>
          </p:cNvPr>
          <p:cNvSpPr/>
          <p:nvPr/>
        </p:nvSpPr>
        <p:spPr>
          <a:xfrm>
            <a:off x="583584" y="1196896"/>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A192014-32C6-4F82-B8AB-206FC2E67B3C}"/>
              </a:ext>
            </a:extLst>
          </p:cNvPr>
          <p:cNvSpPr/>
          <p:nvPr/>
        </p:nvSpPr>
        <p:spPr>
          <a:xfrm>
            <a:off x="568720" y="758284"/>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FC8D935-3DFE-45BE-B375-FE369FEB8A43}"/>
              </a:ext>
            </a:extLst>
          </p:cNvPr>
          <p:cNvSpPr/>
          <p:nvPr/>
        </p:nvSpPr>
        <p:spPr>
          <a:xfrm>
            <a:off x="576149" y="2460706"/>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68D6A35-394F-450C-92CD-FBCA5935DADF}"/>
              </a:ext>
            </a:extLst>
          </p:cNvPr>
          <p:cNvSpPr/>
          <p:nvPr/>
        </p:nvSpPr>
        <p:spPr>
          <a:xfrm>
            <a:off x="379141" y="2033238"/>
            <a:ext cx="1230351" cy="2825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77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08F3684-8E79-462F-8871-C9E8642691E0}"/>
              </a:ext>
            </a:extLst>
          </p:cNvPr>
          <p:cNvSpPr/>
          <p:nvPr/>
        </p:nvSpPr>
        <p:spPr>
          <a:xfrm>
            <a:off x="284626" y="100361"/>
            <a:ext cx="6974817" cy="660152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DDB4FEF-3B80-4954-80BD-1E8A66EF3C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4626" y="278726"/>
            <a:ext cx="6383803" cy="6237245"/>
          </a:xfrm>
          <a:prstGeom prst="rect">
            <a:avLst/>
          </a:prstGeom>
          <a:noFill/>
          <a:ln>
            <a:noFill/>
          </a:ln>
        </p:spPr>
      </p:pic>
      <p:sp>
        <p:nvSpPr>
          <p:cNvPr id="2" name="Title 1">
            <a:extLst>
              <a:ext uri="{FF2B5EF4-FFF2-40B4-BE49-F238E27FC236}">
                <a16:creationId xmlns:a16="http://schemas.microsoft.com/office/drawing/2014/main" id="{E3CBE890-A5B6-4821-8324-EADAD4F442E2}"/>
              </a:ext>
            </a:extLst>
          </p:cNvPr>
          <p:cNvSpPr>
            <a:spLocks noGrp="1"/>
          </p:cNvSpPr>
          <p:nvPr>
            <p:ph type="title"/>
          </p:nvPr>
        </p:nvSpPr>
        <p:spPr>
          <a:xfrm>
            <a:off x="7539542" y="2658064"/>
            <a:ext cx="4367831" cy="1478570"/>
          </a:xfrm>
        </p:spPr>
        <p:txBody>
          <a:bodyPr>
            <a:noAutofit/>
          </a:bodyPr>
          <a:lstStyle/>
          <a:p>
            <a:pPr algn="ctr"/>
            <a:r>
              <a:rPr lang="en-US" dirty="0"/>
              <a:t>BOXPLOT OF THE FRACTION OF GENES FOR A DISEASE FROM THAT ASSOCIATION TYPE</a:t>
            </a:r>
          </a:p>
        </p:txBody>
      </p:sp>
      <p:sp>
        <p:nvSpPr>
          <p:cNvPr id="75" name="Oval 74">
            <a:extLst>
              <a:ext uri="{FF2B5EF4-FFF2-40B4-BE49-F238E27FC236}">
                <a16:creationId xmlns:a16="http://schemas.microsoft.com/office/drawing/2014/main" id="{D20BD557-706C-43DC-9FD1-D6F58C4C3C51}"/>
              </a:ext>
            </a:extLst>
          </p:cNvPr>
          <p:cNvSpPr/>
          <p:nvPr/>
        </p:nvSpPr>
        <p:spPr>
          <a:xfrm>
            <a:off x="583584" y="360558"/>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68D6A35-394F-450C-92CD-FBCA5935DADF}"/>
              </a:ext>
            </a:extLst>
          </p:cNvPr>
          <p:cNvSpPr/>
          <p:nvPr/>
        </p:nvSpPr>
        <p:spPr>
          <a:xfrm>
            <a:off x="366138" y="5869257"/>
            <a:ext cx="1230351" cy="2825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4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1383-0F16-460E-A010-FF57E871CE28}"/>
              </a:ext>
            </a:extLst>
          </p:cNvPr>
          <p:cNvSpPr>
            <a:spLocks noGrp="1"/>
          </p:cNvSpPr>
          <p:nvPr>
            <p:ph type="title"/>
          </p:nvPr>
        </p:nvSpPr>
        <p:spPr/>
        <p:txBody>
          <a:bodyPr/>
          <a:lstStyle/>
          <a:p>
            <a:r>
              <a:rPr lang="en-US" dirty="0"/>
              <a:t>QUESTION RAISED</a:t>
            </a:r>
          </a:p>
        </p:txBody>
      </p:sp>
      <p:sp>
        <p:nvSpPr>
          <p:cNvPr id="3" name="Content Placeholder 2">
            <a:extLst>
              <a:ext uri="{FF2B5EF4-FFF2-40B4-BE49-F238E27FC236}">
                <a16:creationId xmlns:a16="http://schemas.microsoft.com/office/drawing/2014/main" id="{900155A2-A8C4-4EA4-9EAE-B6D305126638}"/>
              </a:ext>
            </a:extLst>
          </p:cNvPr>
          <p:cNvSpPr>
            <a:spLocks noGrp="1"/>
          </p:cNvSpPr>
          <p:nvPr>
            <p:ph idx="1"/>
          </p:nvPr>
        </p:nvSpPr>
        <p:spPr/>
        <p:txBody>
          <a:bodyPr/>
          <a:lstStyle/>
          <a:p>
            <a:r>
              <a:rPr lang="en-US" dirty="0"/>
              <a:t>Do different experimental methods provide the same view of the underlying biology (lots of gene overlap between association types), or do they present different aspects of it (very separate gene sets)?</a:t>
            </a:r>
          </a:p>
        </p:txBody>
      </p:sp>
    </p:spTree>
    <p:extLst>
      <p:ext uri="{BB962C8B-B14F-4D97-AF65-F5344CB8AC3E}">
        <p14:creationId xmlns:p14="http://schemas.microsoft.com/office/powerpoint/2010/main" val="124841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98F3ECF-9E7A-4B2B-9DA3-09E93A405E11}"/>
              </a:ext>
            </a:extLst>
          </p:cNvPr>
          <p:cNvGraphicFramePr>
            <a:graphicFrameLocks noGrp="1"/>
          </p:cNvGraphicFramePr>
          <p:nvPr>
            <p:extLst>
              <p:ext uri="{D42A27DB-BD31-4B8C-83A1-F6EECF244321}">
                <p14:modId xmlns:p14="http://schemas.microsoft.com/office/powerpoint/2010/main" val="931335146"/>
              </p:ext>
            </p:extLst>
          </p:nvPr>
        </p:nvGraphicFramePr>
        <p:xfrm>
          <a:off x="661989" y="1338047"/>
          <a:ext cx="10868022" cy="3506702"/>
        </p:xfrm>
        <a:graphic>
          <a:graphicData uri="http://schemas.openxmlformats.org/drawingml/2006/table">
            <a:tbl>
              <a:tblPr firstRow="1" bandRow="1">
                <a:tableStyleId>{3C2FFA5D-87B4-456A-9821-1D502468CF0F}</a:tableStyleId>
              </a:tblPr>
              <a:tblGrid>
                <a:gridCol w="1066801">
                  <a:extLst>
                    <a:ext uri="{9D8B030D-6E8A-4147-A177-3AD203B41FA5}">
                      <a16:colId xmlns:a16="http://schemas.microsoft.com/office/drawing/2014/main" val="2941183607"/>
                    </a:ext>
                  </a:extLst>
                </a:gridCol>
                <a:gridCol w="1571625">
                  <a:extLst>
                    <a:ext uri="{9D8B030D-6E8A-4147-A177-3AD203B41FA5}">
                      <a16:colId xmlns:a16="http://schemas.microsoft.com/office/drawing/2014/main" val="409319970"/>
                    </a:ext>
                  </a:extLst>
                </a:gridCol>
                <a:gridCol w="1543050">
                  <a:extLst>
                    <a:ext uri="{9D8B030D-6E8A-4147-A177-3AD203B41FA5}">
                      <a16:colId xmlns:a16="http://schemas.microsoft.com/office/drawing/2014/main" val="551266624"/>
                    </a:ext>
                  </a:extLst>
                </a:gridCol>
                <a:gridCol w="2200275">
                  <a:extLst>
                    <a:ext uri="{9D8B030D-6E8A-4147-A177-3AD203B41FA5}">
                      <a16:colId xmlns:a16="http://schemas.microsoft.com/office/drawing/2014/main" val="497082643"/>
                    </a:ext>
                  </a:extLst>
                </a:gridCol>
                <a:gridCol w="3171825">
                  <a:extLst>
                    <a:ext uri="{9D8B030D-6E8A-4147-A177-3AD203B41FA5}">
                      <a16:colId xmlns:a16="http://schemas.microsoft.com/office/drawing/2014/main" val="1275678057"/>
                    </a:ext>
                  </a:extLst>
                </a:gridCol>
                <a:gridCol w="1314446">
                  <a:extLst>
                    <a:ext uri="{9D8B030D-6E8A-4147-A177-3AD203B41FA5}">
                      <a16:colId xmlns:a16="http://schemas.microsoft.com/office/drawing/2014/main" val="4076338514"/>
                    </a:ext>
                  </a:extLst>
                </a:gridCol>
              </a:tblGrid>
              <a:tr h="241733">
                <a:tc>
                  <a:txBody>
                    <a:bodyPr/>
                    <a:lstStyle/>
                    <a:p>
                      <a:pPr algn="ctr" fontAlgn="ctr"/>
                      <a:r>
                        <a:rPr lang="en-US" sz="1600" b="1" dirty="0">
                          <a:effectLst/>
                        </a:rPr>
                        <a:t>diseaseNID</a:t>
                      </a:r>
                    </a:p>
                  </a:txBody>
                  <a:tcPr marL="23611" marR="23611" marT="11806" marB="11806" anchor="ctr">
                    <a:lnL w="28575" cap="flat" cmpd="sng" algn="ctr">
                      <a:noFill/>
                      <a:prstDash val="solid"/>
                      <a:round/>
                      <a:headEnd type="none" w="med" len="med"/>
                      <a:tailEnd type="none" w="med" len="med"/>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600" b="1" dirty="0">
                          <a:effectLst/>
                        </a:rPr>
                        <a:t>associationType1</a:t>
                      </a:r>
                    </a:p>
                  </a:txBody>
                  <a:tcPr marL="23611" marR="23611" marT="11806" marB="11806"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600" b="1" dirty="0">
                          <a:effectLst/>
                        </a:rPr>
                        <a:t>associationType2</a:t>
                      </a:r>
                    </a:p>
                  </a:txBody>
                  <a:tcPr marL="23611" marR="23611" marT="11806" marB="11806"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600" b="1" dirty="0">
                          <a:effectLst/>
                        </a:rPr>
                        <a:t>geneNID1</a:t>
                      </a:r>
                    </a:p>
                  </a:txBody>
                  <a:tcPr marL="23611" marR="23611" marT="11806" marB="11806"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600" b="1" dirty="0">
                          <a:effectLst/>
                        </a:rPr>
                        <a:t>geneNID2</a:t>
                      </a:r>
                    </a:p>
                  </a:txBody>
                  <a:tcPr marL="23611" marR="23611" marT="11806" marB="11806"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600" b="1" dirty="0" err="1">
                          <a:effectLst/>
                        </a:rPr>
                        <a:t>JaccardIndex</a:t>
                      </a:r>
                      <a:endParaRPr lang="en-US" sz="1600" b="1" dirty="0">
                        <a:effectLst/>
                      </a:endParaRPr>
                    </a:p>
                  </a:txBody>
                  <a:tcPr marL="23611" marR="23611" marT="11806" marB="11806" anchor="ctr">
                    <a:lnL>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80743917"/>
                  </a:ext>
                </a:extLst>
              </a:tr>
              <a:tr h="462125">
                <a:tc>
                  <a:txBody>
                    <a:bodyPr/>
                    <a:lstStyle/>
                    <a:p>
                      <a:pPr algn="r" fontAlgn="ctr"/>
                      <a:r>
                        <a:rPr lang="en-US" sz="1600" dirty="0">
                          <a:effectLst/>
                        </a:rPr>
                        <a:t>3</a:t>
                      </a:r>
                    </a:p>
                  </a:txBody>
                  <a:tcPr marL="23611" marR="23611" marT="11806" marB="11806" anchor="ctr">
                    <a:lnL w="28575" cap="flat" cmpd="sng" algn="ctr">
                      <a:noFill/>
                      <a:prstDash val="solid"/>
                      <a:round/>
                      <a:headEnd type="none" w="med" len="med"/>
                      <a:tailEnd type="none" w="med" len="me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err="1">
                          <a:effectLst/>
                        </a:rPr>
                        <a:t>CausalMutation</a:t>
                      </a:r>
                      <a:endParaRPr lang="en-US" sz="1600" dirty="0">
                        <a:effectLst/>
                      </a:endParaRPr>
                    </a:p>
                  </a:txBody>
                  <a:tcPr marL="23611" marR="23611" marT="11806" marB="11806"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err="1">
                          <a:effectLst/>
                        </a:rPr>
                        <a:t>GeneticVariation</a:t>
                      </a:r>
                      <a:endParaRPr lang="en-US" sz="1600" dirty="0">
                        <a:effectLst/>
                      </a:endParaRPr>
                    </a:p>
                  </a:txBody>
                  <a:tcPr marL="23611" marR="23611" marT="11806" marB="11806"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{5458, 1813, 3065}</a:t>
                      </a:r>
                    </a:p>
                  </a:txBody>
                  <a:tcPr marL="23611" marR="23611" marT="11806" marB="11806"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{6417, 4711, 17182}</a:t>
                      </a:r>
                    </a:p>
                  </a:txBody>
                  <a:tcPr marL="23611" marR="23611" marT="11806" marB="11806"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0.000000</a:t>
                      </a:r>
                    </a:p>
                  </a:txBody>
                  <a:tcPr marL="23611" marR="23611" marT="11806" marB="11806" anchor="ctr">
                    <a:lnL w="9525" cap="flat" cmpd="sng" algn="ctr">
                      <a:noFill/>
                      <a:prstDash val="solid"/>
                    </a:lnL>
                    <a:lnR w="28575" cap="flat" cmpd="sng" algn="ctr">
                      <a:noFill/>
                      <a:prstDash val="solid"/>
                      <a:round/>
                      <a:headEnd type="none" w="med" len="med"/>
                      <a:tailEnd type="none" w="med" len="med"/>
                    </a:lnR>
                    <a:lnT w="1587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04830740"/>
                  </a:ext>
                </a:extLst>
              </a:tr>
              <a:tr h="682516">
                <a:tc>
                  <a:txBody>
                    <a:bodyPr/>
                    <a:lstStyle/>
                    <a:p>
                      <a:pPr algn="r" fontAlgn="ctr"/>
                      <a:r>
                        <a:rPr lang="en-US" sz="1600" dirty="0">
                          <a:effectLst/>
                        </a:rPr>
                        <a:t>3</a:t>
                      </a:r>
                    </a:p>
                  </a:txBody>
                  <a:tcPr marL="23611" marR="23611" marT="11806" marB="11806" anchor="ctr">
                    <a:lnL w="28575"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CausalMutation</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Biomarker</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{5458, 1813, 3065}</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{2818, 7694, 2648, 7005, 4959, 4711, 2270, 127...</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0.000000</a:t>
                      </a:r>
                    </a:p>
                  </a:txBody>
                  <a:tcPr marL="23611" marR="23611" marT="11806" marB="11806"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407331269"/>
                  </a:ext>
                </a:extLst>
              </a:tr>
              <a:tr h="682516">
                <a:tc>
                  <a:txBody>
                    <a:bodyPr/>
                    <a:lstStyle/>
                    <a:p>
                      <a:pPr algn="r" fontAlgn="ctr"/>
                      <a:r>
                        <a:rPr lang="en-US" sz="1600">
                          <a:effectLst/>
                        </a:rPr>
                        <a:t>3</a:t>
                      </a:r>
                    </a:p>
                  </a:txBody>
                  <a:tcPr marL="23611" marR="23611" marT="11806" marB="11806" anchor="ctr">
                    <a:lnL w="28575"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GeneticVariation</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Biomarker</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{6417, 4711, 17182}</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{2818, 7694, 2648, 7005, 4959, 4711, 2270, 127...</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0.010000</a:t>
                      </a:r>
                    </a:p>
                  </a:txBody>
                  <a:tcPr marL="23611" marR="23611" marT="11806" marB="11806"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86229447"/>
                  </a:ext>
                </a:extLst>
              </a:tr>
              <a:tr h="462125">
                <a:tc>
                  <a:txBody>
                    <a:bodyPr/>
                    <a:lstStyle/>
                    <a:p>
                      <a:pPr algn="r" fontAlgn="ctr"/>
                      <a:r>
                        <a:rPr lang="en-US" sz="1600">
                          <a:effectLst/>
                        </a:rPr>
                        <a:t>5</a:t>
                      </a:r>
                    </a:p>
                  </a:txBody>
                  <a:tcPr marL="23611" marR="23611" marT="11806" marB="11806" anchor="ctr">
                    <a:lnL w="28575"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AlteredExpression</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GeneticVariation</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{3288, 1924}</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{8699, 2126, 5304, 5241}</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0.000000</a:t>
                      </a:r>
                    </a:p>
                  </a:txBody>
                  <a:tcPr marL="23611" marR="23611" marT="11806" marB="11806"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22287765"/>
                  </a:ext>
                </a:extLst>
              </a:tr>
              <a:tr h="682516">
                <a:tc>
                  <a:txBody>
                    <a:bodyPr/>
                    <a:lstStyle/>
                    <a:p>
                      <a:pPr algn="r" fontAlgn="ctr"/>
                      <a:r>
                        <a:rPr lang="en-US" sz="1600">
                          <a:effectLst/>
                        </a:rPr>
                        <a:t>5</a:t>
                      </a:r>
                    </a:p>
                  </a:txBody>
                  <a:tcPr marL="23611" marR="23611" marT="11806" marB="11806" anchor="ctr">
                    <a:lnL w="28575"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AlteredExpression</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Biomarker</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{3288, 1924}</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{4577, 3288, 1567, 1489, 129, 11754, 3799, 3559}</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0.111111</a:t>
                      </a:r>
                    </a:p>
                  </a:txBody>
                  <a:tcPr marL="23611" marR="23611" marT="11806" marB="11806"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429409125"/>
                  </a:ext>
                </a:extLst>
              </a:tr>
              <a:tr h="241733">
                <a:tc>
                  <a:txBody>
                    <a:bodyPr/>
                    <a:lstStyle/>
                    <a:p>
                      <a:pPr algn="r" fontAlgn="ctr"/>
                      <a:r>
                        <a:rPr lang="en-US" sz="1600">
                          <a:effectLst/>
                        </a:rPr>
                        <a:t>...</a:t>
                      </a:r>
                    </a:p>
                  </a:txBody>
                  <a:tcPr marL="23611" marR="23611" marT="11806" marB="11806" anchor="ctr">
                    <a:lnL w="28575" cap="flat" cmpd="sng" algn="ctr">
                      <a:noFill/>
                      <a:prstDash val="solid"/>
                      <a:round/>
                      <a:headEnd type="none" w="med" len="med"/>
                      <a:tailEnd type="none" w="med" len="me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600">
                          <a:effectLst/>
                        </a:rPr>
                        <a:t>...</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600">
                          <a:effectLst/>
                        </a:rPr>
                        <a:t>...</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600">
                          <a:effectLst/>
                        </a:rPr>
                        <a:t>...</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600">
                          <a:effectLst/>
                        </a:rPr>
                        <a:t>...</a:t>
                      </a:r>
                    </a:p>
                  </a:txBody>
                  <a:tcPr marL="23611" marR="23611" marT="11806" marB="11806"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600" dirty="0">
                          <a:effectLst/>
                        </a:rPr>
                        <a:t>...</a:t>
                      </a:r>
                    </a:p>
                  </a:txBody>
                  <a:tcPr marL="23611" marR="23611" marT="11806" marB="11806"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4075259"/>
                  </a:ext>
                </a:extLst>
              </a:tr>
            </a:tbl>
          </a:graphicData>
        </a:graphic>
      </p:graphicFrame>
      <p:sp>
        <p:nvSpPr>
          <p:cNvPr id="5" name="Content Placeholder 2">
            <a:extLst>
              <a:ext uri="{FF2B5EF4-FFF2-40B4-BE49-F238E27FC236}">
                <a16:creationId xmlns:a16="http://schemas.microsoft.com/office/drawing/2014/main" id="{61465E76-CE96-4434-9C03-579C807916DF}"/>
              </a:ext>
            </a:extLst>
          </p:cNvPr>
          <p:cNvSpPr txBox="1">
            <a:spLocks/>
          </p:cNvSpPr>
          <p:nvPr/>
        </p:nvSpPr>
        <p:spPr>
          <a:xfrm>
            <a:off x="803068" y="4785952"/>
            <a:ext cx="9905999" cy="750641"/>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67,659 Rows, 6 Columns</a:t>
            </a:r>
          </a:p>
        </p:txBody>
      </p:sp>
      <p:sp>
        <p:nvSpPr>
          <p:cNvPr id="4" name="Title 1">
            <a:extLst>
              <a:ext uri="{FF2B5EF4-FFF2-40B4-BE49-F238E27FC236}">
                <a16:creationId xmlns:a16="http://schemas.microsoft.com/office/drawing/2014/main" id="{37840756-1A6C-4D00-B0A5-6830381034BC}"/>
              </a:ext>
            </a:extLst>
          </p:cNvPr>
          <p:cNvSpPr txBox="1">
            <a:spLocks/>
          </p:cNvSpPr>
          <p:nvPr/>
        </p:nvSpPr>
        <p:spPr>
          <a:xfrm>
            <a:off x="1143001" y="452829"/>
            <a:ext cx="9905998" cy="62925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GENE SETS DATA TABLE</a:t>
            </a:r>
          </a:p>
        </p:txBody>
      </p:sp>
      <p:pic>
        <p:nvPicPr>
          <p:cNvPr id="6" name="Picture 5" descr="explaining terms to compute the score">
            <a:extLst>
              <a:ext uri="{FF2B5EF4-FFF2-40B4-BE49-F238E27FC236}">
                <a16:creationId xmlns:a16="http://schemas.microsoft.com/office/drawing/2014/main" id="{B711B397-65EB-460A-B5D1-C4478F540EE2}"/>
              </a:ext>
            </a:extLst>
          </p:cNvPr>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314107" y="5082140"/>
            <a:ext cx="5943600" cy="1416685"/>
          </a:xfrm>
          <a:prstGeom prst="rect">
            <a:avLst/>
          </a:prstGeom>
          <a:noFill/>
          <a:ln>
            <a:noFill/>
          </a:ln>
        </p:spPr>
      </p:pic>
    </p:spTree>
    <p:extLst>
      <p:ext uri="{BB962C8B-B14F-4D97-AF65-F5344CB8AC3E}">
        <p14:creationId xmlns:p14="http://schemas.microsoft.com/office/powerpoint/2010/main" val="363651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1E14D164-85F5-44D8-9482-BEC7252C3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812" y="136646"/>
            <a:ext cx="2347686"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8B17006-5821-4844-BDAF-4AC9B524F8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221" y="136646"/>
            <a:ext cx="2347686"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B68C32B-3AE7-40B0-B80E-C216497AE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374" y="127596"/>
            <a:ext cx="2349995"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F98173C-EEA8-4885-9F0C-1FB1C84561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4414" y="12759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2AEA0148-9405-4F86-A65F-C95940698F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3006" y="1764466"/>
            <a:ext cx="2296901"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DD2AD39-9052-475B-B34C-AFCC172B10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84413" y="177351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496F2AFF-E311-447E-91BB-77E991EBB7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1087" y="176446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09373AA9-6B47-4D06-A769-B62EA0C7D9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1088" y="342848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0ADA96FD-AE36-4B77-836B-24546E5546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75634" y="506535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B718400A-1FB9-490D-88FE-C094A78A99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4076" y="342848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AFDA445C-C7E0-4025-9B83-4F2010E849F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88300" y="342848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a:extLst>
              <a:ext uri="{FF2B5EF4-FFF2-40B4-BE49-F238E27FC236}">
                <a16:creationId xmlns:a16="http://schemas.microsoft.com/office/drawing/2014/main" id="{09843D6D-1272-466B-B15F-35B8994492D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76373" y="1773516"/>
            <a:ext cx="2349995"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a:extLst>
              <a:ext uri="{FF2B5EF4-FFF2-40B4-BE49-F238E27FC236}">
                <a16:creationId xmlns:a16="http://schemas.microsoft.com/office/drawing/2014/main" id="{2A20A716-5ED9-4479-BFC2-89EBDDE941F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76850" y="503820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a:extLst>
              <a:ext uri="{FF2B5EF4-FFF2-40B4-BE49-F238E27FC236}">
                <a16:creationId xmlns:a16="http://schemas.microsoft.com/office/drawing/2014/main" id="{2D17A426-04FB-4724-A71F-D2975B73011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84412" y="3419436"/>
            <a:ext cx="2347687"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4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F7E289-D2E8-4107-8E40-39D019B289A2}"/>
              </a:ext>
            </a:extLst>
          </p:cNvPr>
          <p:cNvSpPr txBox="1"/>
          <p:nvPr/>
        </p:nvSpPr>
        <p:spPr>
          <a:xfrm>
            <a:off x="3409206" y="6220984"/>
            <a:ext cx="5373587" cy="369332"/>
          </a:xfrm>
          <a:prstGeom prst="rect">
            <a:avLst/>
          </a:prstGeom>
          <a:noFill/>
        </p:spPr>
        <p:txBody>
          <a:bodyPr wrap="none" rtlCol="0">
            <a:spAutoFit/>
          </a:bodyPr>
          <a:lstStyle/>
          <a:p>
            <a:r>
              <a:rPr lang="en-US" dirty="0"/>
              <a:t>CAUSAL MUTATION GENE SET COMPARISON BOXPLOT</a:t>
            </a:r>
          </a:p>
        </p:txBody>
      </p:sp>
      <p:pic>
        <p:nvPicPr>
          <p:cNvPr id="4" name="Picture 2">
            <a:extLst>
              <a:ext uri="{FF2B5EF4-FFF2-40B4-BE49-F238E27FC236}">
                <a16:creationId xmlns:a16="http://schemas.microsoft.com/office/drawing/2014/main" id="{4188DBDA-721E-4820-A478-CBA26BB3A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809" y="267684"/>
            <a:ext cx="8280381" cy="579952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4383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4AC732-416A-4857-8003-E81D1C9DA98B}"/>
              </a:ext>
            </a:extLst>
          </p:cNvPr>
          <p:cNvGraphicFramePr>
            <a:graphicFrameLocks noGrp="1"/>
          </p:cNvGraphicFramePr>
          <p:nvPr/>
        </p:nvGraphicFramePr>
        <p:xfrm>
          <a:off x="1861314" y="1567866"/>
          <a:ext cx="8469372" cy="3122836"/>
        </p:xfrm>
        <a:graphic>
          <a:graphicData uri="http://schemas.openxmlformats.org/drawingml/2006/table">
            <a:tbl>
              <a:tblPr firstRow="1" bandRow="1">
                <a:tableStyleId>{775DCB02-9BB8-47FD-8907-85C794F793BA}</a:tableStyleId>
              </a:tblPr>
              <a:tblGrid>
                <a:gridCol w="1543685">
                  <a:extLst>
                    <a:ext uri="{9D8B030D-6E8A-4147-A177-3AD203B41FA5}">
                      <a16:colId xmlns:a16="http://schemas.microsoft.com/office/drawing/2014/main" val="1074453081"/>
                    </a:ext>
                  </a:extLst>
                </a:gridCol>
                <a:gridCol w="2400300">
                  <a:extLst>
                    <a:ext uri="{9D8B030D-6E8A-4147-A177-3AD203B41FA5}">
                      <a16:colId xmlns:a16="http://schemas.microsoft.com/office/drawing/2014/main" val="1407161782"/>
                    </a:ext>
                  </a:extLst>
                </a:gridCol>
                <a:gridCol w="3533775">
                  <a:extLst>
                    <a:ext uri="{9D8B030D-6E8A-4147-A177-3AD203B41FA5}">
                      <a16:colId xmlns:a16="http://schemas.microsoft.com/office/drawing/2014/main" val="2408387367"/>
                    </a:ext>
                  </a:extLst>
                </a:gridCol>
                <a:gridCol w="991612">
                  <a:extLst>
                    <a:ext uri="{9D8B030D-6E8A-4147-A177-3AD203B41FA5}">
                      <a16:colId xmlns:a16="http://schemas.microsoft.com/office/drawing/2014/main" val="374960243"/>
                    </a:ext>
                  </a:extLst>
                </a:gridCol>
              </a:tblGrid>
              <a:tr h="112435">
                <a:tc>
                  <a:txBody>
                    <a:bodyPr/>
                    <a:lstStyle/>
                    <a:p>
                      <a:pPr algn="ctr" fontAlgn="ctr"/>
                      <a:r>
                        <a:rPr lang="en-US" sz="1600" b="1" dirty="0">
                          <a:effectLst/>
                        </a:rPr>
                        <a:t>associationType1</a:t>
                      </a:r>
                    </a:p>
                  </a:txBody>
                  <a:tcPr marL="28109" marR="28109" marT="14054" marB="14054"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600" b="1" dirty="0">
                          <a:effectLst/>
                        </a:rPr>
                        <a:t>associationType2</a:t>
                      </a:r>
                    </a:p>
                  </a:txBody>
                  <a:tcPr marL="28109" marR="28109" marT="14054" marB="14054" anchor="ctr">
                    <a:lnT w="12700" cap="flat" cmpd="sng" algn="ctr">
                      <a:solidFill>
                        <a:schemeClr val="tx1"/>
                      </a:solidFill>
                      <a:prstDash val="solid"/>
                      <a:round/>
                      <a:headEnd type="none" w="med" len="med"/>
                      <a:tailEnd type="none" w="med" len="med"/>
                    </a:lnT>
                  </a:tcPr>
                </a:tc>
                <a:tc>
                  <a:txBody>
                    <a:bodyPr/>
                    <a:lstStyle/>
                    <a:p>
                      <a:pPr algn="ctr" fontAlgn="ctr"/>
                      <a:r>
                        <a:rPr lang="en-US" sz="1600" b="1" dirty="0" err="1">
                          <a:effectLst/>
                        </a:rPr>
                        <a:t>jaccardIndex</a:t>
                      </a:r>
                      <a:endParaRPr lang="en-US" sz="1600" b="1" dirty="0">
                        <a:effectLst/>
                      </a:endParaRPr>
                    </a:p>
                  </a:txBody>
                  <a:tcPr marL="28109" marR="28109" marT="14054" marB="14054" anchor="ctr">
                    <a:lnT w="12700" cap="flat" cmpd="sng" algn="ctr">
                      <a:solidFill>
                        <a:schemeClr val="tx1"/>
                      </a:solidFill>
                      <a:prstDash val="solid"/>
                      <a:round/>
                      <a:headEnd type="none" w="med" len="med"/>
                      <a:tailEnd type="none" w="med" len="med"/>
                    </a:lnT>
                  </a:tcPr>
                </a:tc>
                <a:tc>
                  <a:txBody>
                    <a:bodyPr/>
                    <a:lstStyle/>
                    <a:p>
                      <a:pPr algn="ctr" fontAlgn="ctr"/>
                      <a:r>
                        <a:rPr lang="en-US" sz="1600" b="1" dirty="0">
                          <a:effectLst/>
                        </a:rPr>
                        <a:t>Median</a:t>
                      </a:r>
                    </a:p>
                  </a:txBody>
                  <a:tcPr marL="28109" marR="28109" marT="14054" marB="14054"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6906460"/>
                  </a:ext>
                </a:extLst>
              </a:tr>
              <a:tr h="365415">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dirty="0">
                          <a:effectLst/>
                        </a:rPr>
                        <a:t>Biomarker</a:t>
                      </a:r>
                    </a:p>
                  </a:txBody>
                  <a:tcPr marL="28109" marR="28109" marT="14054" marB="14054" anchor="ctr"/>
                </a:tc>
                <a:tc>
                  <a:txBody>
                    <a:bodyPr/>
                    <a:lstStyle/>
                    <a:p>
                      <a:pPr algn="r" fontAlgn="ctr"/>
                      <a:r>
                        <a:rPr lang="en-US" sz="1600">
                          <a:effectLst/>
                        </a:rPr>
                        <a:t>[0.1111111111111111, 0.0245614035087719, 0.061...</a:t>
                      </a:r>
                    </a:p>
                  </a:txBody>
                  <a:tcPr marL="28109" marR="28109" marT="14054" marB="14054" anchor="ctr"/>
                </a:tc>
                <a:tc>
                  <a:txBody>
                    <a:bodyPr/>
                    <a:lstStyle/>
                    <a:p>
                      <a:pPr algn="r" fontAlgn="ctr"/>
                      <a:r>
                        <a:rPr lang="en-US" sz="1600">
                          <a:effectLst/>
                        </a:rPr>
                        <a:t>0.039286</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72810978"/>
                  </a:ext>
                </a:extLst>
              </a:tr>
              <a:tr h="365415">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a:effectLst/>
                        </a:rPr>
                        <a:t>CausalMutation</a:t>
                      </a:r>
                    </a:p>
                  </a:txBody>
                  <a:tcPr marL="28109" marR="28109" marT="14054" marB="14054" anchor="ctr"/>
                </a:tc>
                <a:tc>
                  <a:txBody>
                    <a:bodyPr/>
                    <a:lstStyle/>
                    <a:p>
                      <a:pPr algn="r" fontAlgn="ctr"/>
                      <a:r>
                        <a:rPr lang="en-US" sz="1600">
                          <a:effectLst/>
                        </a:rPr>
                        <a:t>[0.0769230769230769, 0.1111111111111111, 0.0, ...</a:t>
                      </a:r>
                    </a:p>
                  </a:txBody>
                  <a:tcPr marL="28109" marR="28109" marT="14054" marB="14054" anchor="ctr"/>
                </a:tc>
                <a:tc>
                  <a:txBody>
                    <a:bodyPr/>
                    <a:lstStyle/>
                    <a:p>
                      <a:pPr algn="r" fontAlgn="ctr"/>
                      <a:r>
                        <a:rPr lang="en-US" sz="1600">
                          <a:effectLst/>
                        </a:rPr>
                        <a:t>0.007875</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7412265"/>
                  </a:ext>
                </a:extLst>
              </a:tr>
              <a:tr h="281088">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a:effectLst/>
                        </a:rPr>
                        <a:t>ChromosomalRearrangement</a:t>
                      </a:r>
                    </a:p>
                  </a:txBody>
                  <a:tcPr marL="28109" marR="28109" marT="14054" marB="14054" anchor="ctr"/>
                </a:tc>
                <a:tc>
                  <a:txBody>
                    <a:bodyPr/>
                    <a:lstStyle/>
                    <a:p>
                      <a:pPr algn="r" fontAlgn="ctr"/>
                      <a:r>
                        <a:rPr lang="en-US" sz="1600" dirty="0">
                          <a:effectLst/>
                        </a:rPr>
                        <a:t>[0.2, 0.0, 0.0, 0.1153846153846153, 0.5, 0.166...</a:t>
                      </a:r>
                    </a:p>
                  </a:txBody>
                  <a:tcPr marL="28109" marR="28109" marT="14054" marB="14054" anchor="ctr"/>
                </a:tc>
                <a:tc>
                  <a:txBody>
                    <a:bodyPr/>
                    <a:lstStyle/>
                    <a:p>
                      <a:pPr algn="r" fontAlgn="ctr"/>
                      <a:r>
                        <a:rPr lang="en-US" sz="1600">
                          <a:effectLst/>
                        </a:rPr>
                        <a:t>0.113248</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1317278"/>
                  </a:ext>
                </a:extLst>
              </a:tr>
              <a:tr h="365415">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dirty="0" err="1">
                          <a:effectLst/>
                        </a:rPr>
                        <a:t>FusionGene</a:t>
                      </a:r>
                      <a:endParaRPr lang="en-US" sz="1600" dirty="0">
                        <a:effectLst/>
                      </a:endParaRPr>
                    </a:p>
                  </a:txBody>
                  <a:tcPr marL="28109" marR="28109" marT="14054" marB="14054" anchor="ctr"/>
                </a:tc>
                <a:tc>
                  <a:txBody>
                    <a:bodyPr/>
                    <a:lstStyle/>
                    <a:p>
                      <a:pPr algn="r" fontAlgn="ctr"/>
                      <a:r>
                        <a:rPr lang="en-US" sz="1600">
                          <a:effectLst/>
                        </a:rPr>
                        <a:t>[0.0183150183150183, 0.0094339622641509, 0.0, ...</a:t>
                      </a:r>
                    </a:p>
                  </a:txBody>
                  <a:tcPr marL="28109" marR="28109" marT="14054" marB="14054" anchor="ctr"/>
                </a:tc>
                <a:tc>
                  <a:txBody>
                    <a:bodyPr/>
                    <a:lstStyle/>
                    <a:p>
                      <a:pPr algn="r" fontAlgn="ctr"/>
                      <a:r>
                        <a:rPr lang="en-US" sz="1600">
                          <a:effectLst/>
                        </a:rPr>
                        <a:t>0.039855</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34587586"/>
                  </a:ext>
                </a:extLst>
              </a:tr>
              <a:tr h="449741">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a:effectLst/>
                        </a:rPr>
                        <a:t>GeneticVariation</a:t>
                      </a:r>
                    </a:p>
                  </a:txBody>
                  <a:tcPr marL="28109" marR="28109" marT="14054" marB="14054" anchor="ctr"/>
                </a:tc>
                <a:tc>
                  <a:txBody>
                    <a:bodyPr/>
                    <a:lstStyle/>
                    <a:p>
                      <a:pPr algn="r" fontAlgn="ctr"/>
                      <a:r>
                        <a:rPr lang="en-US" sz="1600">
                          <a:effectLst/>
                        </a:rPr>
                        <a:t>[0.0, 0.027027027027027, 0.0857142857142857, 0...</a:t>
                      </a:r>
                    </a:p>
                  </a:txBody>
                  <a:tcPr marL="28109" marR="28109" marT="14054" marB="14054" anchor="ctr"/>
                </a:tc>
                <a:tc>
                  <a:txBody>
                    <a:bodyPr/>
                    <a:lstStyle/>
                    <a:p>
                      <a:pPr algn="r" fontAlgn="ctr"/>
                      <a:r>
                        <a:rPr lang="en-US" sz="1600">
                          <a:effectLst/>
                        </a:rPr>
                        <a:t>0.030928</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0295889"/>
                  </a:ext>
                </a:extLst>
              </a:tr>
              <a:tr h="112435">
                <a:tc>
                  <a:txBody>
                    <a:bodyPr/>
                    <a:lstStyle/>
                    <a:p>
                      <a:pPr algn="r" fontAlgn="ctr"/>
                      <a:r>
                        <a:rPr lang="en-US" sz="1600" dirty="0">
                          <a:effectLst/>
                        </a:rPr>
                        <a:t>...</a:t>
                      </a:r>
                    </a:p>
                  </a:txBody>
                  <a:tcPr marL="28109" marR="28109" marT="14054" marB="14054"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ctr"/>
                      <a:r>
                        <a:rPr lang="en-US" sz="1600">
                          <a:effectLst/>
                        </a:rPr>
                        <a:t>...</a:t>
                      </a:r>
                    </a:p>
                  </a:txBody>
                  <a:tcPr marL="28109" marR="28109" marT="14054" marB="14054" anchor="ctr">
                    <a:lnB w="12700" cap="flat" cmpd="sng" algn="ctr">
                      <a:solidFill>
                        <a:schemeClr val="tx1"/>
                      </a:solidFill>
                      <a:prstDash val="solid"/>
                      <a:round/>
                      <a:headEnd type="none" w="med" len="med"/>
                      <a:tailEnd type="none" w="med" len="med"/>
                    </a:lnB>
                  </a:tcPr>
                </a:tc>
                <a:tc>
                  <a:txBody>
                    <a:bodyPr/>
                    <a:lstStyle/>
                    <a:p>
                      <a:pPr algn="r" fontAlgn="ctr"/>
                      <a:r>
                        <a:rPr lang="en-US" sz="1600">
                          <a:effectLst/>
                        </a:rPr>
                        <a:t>...</a:t>
                      </a:r>
                    </a:p>
                  </a:txBody>
                  <a:tcPr marL="28109" marR="28109" marT="14054" marB="14054" anchor="ctr">
                    <a:lnB w="12700" cap="flat" cmpd="sng" algn="ctr">
                      <a:solidFill>
                        <a:schemeClr val="tx1"/>
                      </a:solidFill>
                      <a:prstDash val="solid"/>
                      <a:round/>
                      <a:headEnd type="none" w="med" len="med"/>
                      <a:tailEnd type="none" w="med" len="med"/>
                    </a:lnB>
                  </a:tcPr>
                </a:tc>
                <a:tc>
                  <a:txBody>
                    <a:bodyPr/>
                    <a:lstStyle/>
                    <a:p>
                      <a:pPr algn="r" fontAlgn="ctr"/>
                      <a:r>
                        <a:rPr lang="en-US" sz="1600" dirty="0">
                          <a:effectLst/>
                        </a:rPr>
                        <a:t>...</a:t>
                      </a:r>
                    </a:p>
                  </a:txBody>
                  <a:tcPr marL="28109" marR="28109" marT="14054" marB="14054"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9872914"/>
                  </a:ext>
                </a:extLst>
              </a:tr>
            </a:tbl>
          </a:graphicData>
        </a:graphic>
      </p:graphicFrame>
      <p:sp>
        <p:nvSpPr>
          <p:cNvPr id="3" name="Content Placeholder 2">
            <a:extLst>
              <a:ext uri="{FF2B5EF4-FFF2-40B4-BE49-F238E27FC236}">
                <a16:creationId xmlns:a16="http://schemas.microsoft.com/office/drawing/2014/main" id="{583DCB04-DFB2-430E-9184-612B6FD95EEA}"/>
              </a:ext>
            </a:extLst>
          </p:cNvPr>
          <p:cNvSpPr txBox="1">
            <a:spLocks/>
          </p:cNvSpPr>
          <p:nvPr/>
        </p:nvSpPr>
        <p:spPr>
          <a:xfrm>
            <a:off x="2286001" y="4690702"/>
            <a:ext cx="9905999" cy="750641"/>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117 Rows, 4 Columns</a:t>
            </a:r>
          </a:p>
        </p:txBody>
      </p:sp>
      <p:sp>
        <p:nvSpPr>
          <p:cNvPr id="4" name="Title 1">
            <a:extLst>
              <a:ext uri="{FF2B5EF4-FFF2-40B4-BE49-F238E27FC236}">
                <a16:creationId xmlns:a16="http://schemas.microsoft.com/office/drawing/2014/main" id="{5623C362-803B-4150-A4BD-4F93091C8CDC}"/>
              </a:ext>
            </a:extLst>
          </p:cNvPr>
          <p:cNvSpPr txBox="1">
            <a:spLocks/>
          </p:cNvSpPr>
          <p:nvPr/>
        </p:nvSpPr>
        <p:spPr>
          <a:xfrm>
            <a:off x="1143001" y="452829"/>
            <a:ext cx="9905998" cy="62925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HEATMAP DATASET</a:t>
            </a:r>
          </a:p>
        </p:txBody>
      </p:sp>
    </p:spTree>
    <p:extLst>
      <p:ext uri="{BB962C8B-B14F-4D97-AF65-F5344CB8AC3E}">
        <p14:creationId xmlns:p14="http://schemas.microsoft.com/office/powerpoint/2010/main" val="310648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494C7D40-A7F0-40F1-93CD-E742AD4B6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820" y="204001"/>
            <a:ext cx="7278360" cy="5928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8EC25129-10E6-4EE8-8390-F77E24DC3634}"/>
              </a:ext>
            </a:extLst>
          </p:cNvPr>
          <p:cNvSpPr txBox="1"/>
          <p:nvPr/>
        </p:nvSpPr>
        <p:spPr>
          <a:xfrm>
            <a:off x="4554327" y="6284667"/>
            <a:ext cx="3083345" cy="369332"/>
          </a:xfrm>
          <a:prstGeom prst="rect">
            <a:avLst/>
          </a:prstGeom>
          <a:noFill/>
        </p:spPr>
        <p:txBody>
          <a:bodyPr wrap="none" rtlCol="0">
            <a:spAutoFit/>
          </a:bodyPr>
          <a:lstStyle/>
          <a:p>
            <a:r>
              <a:rPr lang="en-US" dirty="0"/>
              <a:t>GENE EXPLORATION HEATMAP</a:t>
            </a:r>
          </a:p>
        </p:txBody>
      </p:sp>
    </p:spTree>
    <p:extLst>
      <p:ext uri="{BB962C8B-B14F-4D97-AF65-F5344CB8AC3E}">
        <p14:creationId xmlns:p14="http://schemas.microsoft.com/office/powerpoint/2010/main" val="396085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A2F6573-C658-4329-BBF6-F0D0FA0D37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6531428" cy="457200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4137A4B1-CECE-4267-BA7D-EB0123E164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35" y="2286000"/>
            <a:ext cx="6527765" cy="457200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550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th powerful new technique, scientists can clone thousands of genes at  once | Hub">
            <a:extLst>
              <a:ext uri="{FF2B5EF4-FFF2-40B4-BE49-F238E27FC236}">
                <a16:creationId xmlns:a16="http://schemas.microsoft.com/office/drawing/2014/main" id="{2DC9A056-8DEA-4239-8198-20FEEBA56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01" r="-3" b="6365"/>
          <a:stretch/>
        </p:blipFill>
        <p:spPr bwMode="auto">
          <a:xfrm rot="5400000">
            <a:off x="2850675" y="1532365"/>
            <a:ext cx="6514565" cy="37932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3136C2A-C9BF-4DF9-89DC-0F871E7D8DEE}"/>
              </a:ext>
            </a:extLst>
          </p:cNvPr>
          <p:cNvPicPr>
            <a:picLocks noChangeAspect="1"/>
          </p:cNvPicPr>
          <p:nvPr/>
        </p:nvPicPr>
        <p:blipFill rotWithShape="1">
          <a:blip r:embed="rId4"/>
          <a:srcRect l="17374" r="18478"/>
          <a:stretch/>
        </p:blipFill>
        <p:spPr>
          <a:xfrm>
            <a:off x="204961" y="171716"/>
            <a:ext cx="3822924" cy="6514565"/>
          </a:xfrm>
          <a:prstGeom prst="rect">
            <a:avLst/>
          </a:prstGeom>
        </p:spPr>
      </p:pic>
      <p:pic>
        <p:nvPicPr>
          <p:cNvPr id="1028" name="Picture 4" descr="Got mutation? &amp;#39;Base editors&amp;#39; fix genomes one nucleotide at a time">
            <a:extLst>
              <a:ext uri="{FF2B5EF4-FFF2-40B4-BE49-F238E27FC236}">
                <a16:creationId xmlns:a16="http://schemas.microsoft.com/office/drawing/2014/main" id="{F147A57D-7411-4CAC-812B-252E874125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539" b="-3"/>
          <a:stretch/>
        </p:blipFill>
        <p:spPr bwMode="auto">
          <a:xfrm rot="5400000">
            <a:off x="6830253" y="1529495"/>
            <a:ext cx="6514565" cy="379900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A8A91B6-0618-4B4C-BB5F-81542E8BC627}"/>
              </a:ext>
            </a:extLst>
          </p:cNvPr>
          <p:cNvGrpSpPr/>
          <p:nvPr/>
        </p:nvGrpSpPr>
        <p:grpSpPr>
          <a:xfrm>
            <a:off x="353824" y="1630360"/>
            <a:ext cx="3505200" cy="4181475"/>
            <a:chOff x="353824" y="1338260"/>
            <a:chExt cx="3505200" cy="4181475"/>
          </a:xfrm>
        </p:grpSpPr>
        <p:grpSp>
          <p:nvGrpSpPr>
            <p:cNvPr id="17" name="Group 16">
              <a:extLst>
                <a:ext uri="{FF2B5EF4-FFF2-40B4-BE49-F238E27FC236}">
                  <a16:creationId xmlns:a16="http://schemas.microsoft.com/office/drawing/2014/main" id="{9094889C-F0F8-4A96-9CB5-B939AB9FD4EF}"/>
                </a:ext>
              </a:extLst>
            </p:cNvPr>
            <p:cNvGrpSpPr/>
            <p:nvPr/>
          </p:nvGrpSpPr>
          <p:grpSpPr>
            <a:xfrm>
              <a:off x="353824" y="1338260"/>
              <a:ext cx="3505200" cy="4181475"/>
              <a:chOff x="353824" y="1338260"/>
              <a:chExt cx="3505200" cy="4181475"/>
            </a:xfrm>
          </p:grpSpPr>
          <p:sp>
            <p:nvSpPr>
              <p:cNvPr id="9" name="Rectangle 8">
                <a:extLst>
                  <a:ext uri="{FF2B5EF4-FFF2-40B4-BE49-F238E27FC236}">
                    <a16:creationId xmlns:a16="http://schemas.microsoft.com/office/drawing/2014/main" id="{2A8763FE-9DB4-431F-9E58-A358248F978D}"/>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C10B1FA-187F-48B0-9261-80FCB4B8811B}"/>
                  </a:ext>
                </a:extLst>
              </p:cNvPr>
              <p:cNvSpPr/>
              <p:nvPr/>
            </p:nvSpPr>
            <p:spPr>
              <a:xfrm>
                <a:off x="809625" y="1790700"/>
                <a:ext cx="695325" cy="69532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35E29DC-0620-47E7-BBA0-B40B58A24E1C}"/>
                  </a:ext>
                </a:extLst>
              </p:cNvPr>
              <p:cNvSpPr/>
              <p:nvPr/>
            </p:nvSpPr>
            <p:spPr>
              <a:xfrm>
                <a:off x="2410524" y="3536154"/>
                <a:ext cx="695325" cy="69532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6CD2DF9-C12D-4331-9141-B6EC23893FF7}"/>
                  </a:ext>
                </a:extLst>
              </p:cNvPr>
              <p:cNvSpPr/>
              <p:nvPr/>
            </p:nvSpPr>
            <p:spPr>
              <a:xfrm>
                <a:off x="2554904" y="2288247"/>
                <a:ext cx="695325" cy="6953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F3138DE-76C9-43FB-8332-41B16C871F6D}"/>
                  </a:ext>
                </a:extLst>
              </p:cNvPr>
              <p:cNvSpPr/>
              <p:nvPr/>
            </p:nvSpPr>
            <p:spPr>
              <a:xfrm>
                <a:off x="962025" y="3883817"/>
                <a:ext cx="695325" cy="69532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25982F9-564F-4579-8363-76BE70012B87}"/>
                  </a:ext>
                </a:extLst>
              </p:cNvPr>
              <p:cNvCxnSpPr>
                <a:stCxn id="10" idx="7"/>
              </p:cNvCxnSpPr>
              <p:nvPr/>
            </p:nvCxnSpPr>
            <p:spPr>
              <a:xfrm flipV="1">
                <a:off x="1403122" y="1790700"/>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0F1139A9-8543-42D8-A4A9-2FDABEF8E275}"/>
                  </a:ext>
                </a:extLst>
              </p:cNvPr>
              <p:cNvSpPr/>
              <p:nvPr/>
            </p:nvSpPr>
            <p:spPr>
              <a:xfrm>
                <a:off x="1653813" y="1638993"/>
                <a:ext cx="294101" cy="253535"/>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CE46F6C3-9FB2-4578-ABFE-9BE9399E719B}"/>
                  </a:ext>
                </a:extLst>
              </p:cNvPr>
              <p:cNvCxnSpPr>
                <a:cxnSpLocks/>
                <a:endCxn id="60" idx="4"/>
              </p:cNvCxnSpPr>
              <p:nvPr/>
            </p:nvCxnSpPr>
            <p:spPr>
              <a:xfrm flipH="1" flipV="1">
                <a:off x="2758187" y="4231479"/>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291FB7E-C88C-4F17-8C68-DCAE6D5E802A}"/>
                  </a:ext>
                </a:extLst>
              </p:cNvPr>
              <p:cNvCxnSpPr/>
              <p:nvPr/>
            </p:nvCxnSpPr>
            <p:spPr>
              <a:xfrm flipV="1">
                <a:off x="2226260" y="279061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FE67746-4A25-4E09-8B31-81E37EF48E9B}"/>
                  </a:ext>
                </a:extLst>
              </p:cNvPr>
              <p:cNvCxnSpPr>
                <a:cxnSpLocks/>
              </p:cNvCxnSpPr>
              <p:nvPr/>
            </p:nvCxnSpPr>
            <p:spPr>
              <a:xfrm flipH="1" flipV="1">
                <a:off x="1038874"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CEAD6042-85CC-4951-9593-C775EE6D02FE}"/>
                  </a:ext>
                </a:extLst>
              </p:cNvPr>
              <p:cNvSpPr/>
              <p:nvPr/>
            </p:nvSpPr>
            <p:spPr>
              <a:xfrm>
                <a:off x="2071738" y="2765675"/>
                <a:ext cx="294101" cy="253535"/>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3C2D6A3C-2F76-468C-9476-A015C9928921}"/>
                  </a:ext>
                </a:extLst>
              </p:cNvPr>
              <p:cNvSpPr/>
              <p:nvPr/>
            </p:nvSpPr>
            <p:spPr>
              <a:xfrm>
                <a:off x="941023" y="3350976"/>
                <a:ext cx="294101" cy="253535"/>
              </a:xfrm>
              <a:prstGeom prs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Isosceles Triangle 110">
                <a:extLst>
                  <a:ext uri="{FF2B5EF4-FFF2-40B4-BE49-F238E27FC236}">
                    <a16:creationId xmlns:a16="http://schemas.microsoft.com/office/drawing/2014/main" id="{2A3E6AEC-7678-4A86-8710-B2C385F6C834}"/>
                  </a:ext>
                </a:extLst>
              </p:cNvPr>
              <p:cNvSpPr/>
              <p:nvPr/>
            </p:nvSpPr>
            <p:spPr>
              <a:xfrm>
                <a:off x="2811748" y="4403195"/>
                <a:ext cx="294101" cy="253535"/>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Isosceles Triangle 111">
              <a:extLst>
                <a:ext uri="{FF2B5EF4-FFF2-40B4-BE49-F238E27FC236}">
                  <a16:creationId xmlns:a16="http://schemas.microsoft.com/office/drawing/2014/main" id="{8953E7FA-702A-4E81-94C9-3E330AF1D213}"/>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9FAD47D-908B-454D-A190-DF4DD04E58FD}"/>
                </a:ext>
              </a:extLst>
            </p:cNvPr>
            <p:cNvSpPr txBox="1"/>
            <p:nvPr/>
          </p:nvSpPr>
          <p:spPr>
            <a:xfrm>
              <a:off x="783021" y="5051597"/>
              <a:ext cx="912429" cy="369332"/>
            </a:xfrm>
            <a:prstGeom prst="rect">
              <a:avLst/>
            </a:prstGeom>
            <a:noFill/>
          </p:spPr>
          <p:txBody>
            <a:bodyPr wrap="none" rtlCol="0">
              <a:spAutoFit/>
            </a:bodyPr>
            <a:lstStyle/>
            <a:p>
              <a:r>
                <a:rPr lang="en-US" dirty="0"/>
                <a:t>= Gene</a:t>
              </a:r>
            </a:p>
          </p:txBody>
        </p:sp>
        <p:sp>
          <p:nvSpPr>
            <p:cNvPr id="113" name="Oval 112">
              <a:extLst>
                <a:ext uri="{FF2B5EF4-FFF2-40B4-BE49-F238E27FC236}">
                  <a16:creationId xmlns:a16="http://schemas.microsoft.com/office/drawing/2014/main" id="{74147455-0629-4823-B448-62BF57C95C8B}"/>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14885DA9-A648-486E-8FC0-59565ADBF68D}"/>
                </a:ext>
              </a:extLst>
            </p:cNvPr>
            <p:cNvSpPr txBox="1"/>
            <p:nvPr/>
          </p:nvSpPr>
          <p:spPr>
            <a:xfrm>
              <a:off x="2289468" y="5043485"/>
              <a:ext cx="1104790" cy="369332"/>
            </a:xfrm>
            <a:prstGeom prst="rect">
              <a:avLst/>
            </a:prstGeom>
            <a:noFill/>
          </p:spPr>
          <p:txBody>
            <a:bodyPr wrap="none" rtlCol="0">
              <a:spAutoFit/>
            </a:bodyPr>
            <a:lstStyle/>
            <a:p>
              <a:r>
                <a:rPr lang="en-US" dirty="0"/>
                <a:t>= Disease</a:t>
              </a:r>
            </a:p>
          </p:txBody>
        </p:sp>
      </p:grpSp>
      <p:grpSp>
        <p:nvGrpSpPr>
          <p:cNvPr id="24" name="Group 23">
            <a:extLst>
              <a:ext uri="{FF2B5EF4-FFF2-40B4-BE49-F238E27FC236}">
                <a16:creationId xmlns:a16="http://schemas.microsoft.com/office/drawing/2014/main" id="{6D050818-782D-434A-9A95-97A57E54952A}"/>
              </a:ext>
            </a:extLst>
          </p:cNvPr>
          <p:cNvGrpSpPr/>
          <p:nvPr/>
        </p:nvGrpSpPr>
        <p:grpSpPr>
          <a:xfrm>
            <a:off x="4375548" y="1630359"/>
            <a:ext cx="3505200" cy="4181475"/>
            <a:chOff x="4375548" y="1338259"/>
            <a:chExt cx="3505200" cy="4181475"/>
          </a:xfrm>
        </p:grpSpPr>
        <p:grpSp>
          <p:nvGrpSpPr>
            <p:cNvPr id="115" name="Group 114">
              <a:extLst>
                <a:ext uri="{FF2B5EF4-FFF2-40B4-BE49-F238E27FC236}">
                  <a16:creationId xmlns:a16="http://schemas.microsoft.com/office/drawing/2014/main" id="{07E1BBB7-2982-48F7-AC8B-DD96F947210D}"/>
                </a:ext>
              </a:extLst>
            </p:cNvPr>
            <p:cNvGrpSpPr/>
            <p:nvPr/>
          </p:nvGrpSpPr>
          <p:grpSpPr>
            <a:xfrm>
              <a:off x="4375548" y="1338259"/>
              <a:ext cx="3505200" cy="4181475"/>
              <a:chOff x="353824" y="1338260"/>
              <a:chExt cx="3505200" cy="4181475"/>
            </a:xfrm>
          </p:grpSpPr>
          <p:grpSp>
            <p:nvGrpSpPr>
              <p:cNvPr id="116" name="Group 115">
                <a:extLst>
                  <a:ext uri="{FF2B5EF4-FFF2-40B4-BE49-F238E27FC236}">
                    <a16:creationId xmlns:a16="http://schemas.microsoft.com/office/drawing/2014/main" id="{B4D938F1-634A-4EB1-A0BB-DE0E5B25AD5A}"/>
                  </a:ext>
                </a:extLst>
              </p:cNvPr>
              <p:cNvGrpSpPr/>
              <p:nvPr/>
            </p:nvGrpSpPr>
            <p:grpSpPr>
              <a:xfrm>
                <a:off x="353824" y="1338260"/>
                <a:ext cx="3505200" cy="4181475"/>
                <a:chOff x="353824" y="1338260"/>
                <a:chExt cx="3505200" cy="4181475"/>
              </a:xfrm>
            </p:grpSpPr>
            <p:sp>
              <p:nvSpPr>
                <p:cNvPr id="121" name="Rectangle 120">
                  <a:extLst>
                    <a:ext uri="{FF2B5EF4-FFF2-40B4-BE49-F238E27FC236}">
                      <a16:creationId xmlns:a16="http://schemas.microsoft.com/office/drawing/2014/main" id="{029AA7B9-94C6-4AD2-8BAC-25D9608ABB88}"/>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B117E2B0-02E5-4906-B2B5-CE9BE5107882}"/>
                    </a:ext>
                  </a:extLst>
                </p:cNvPr>
                <p:cNvSpPr/>
                <p:nvPr/>
              </p:nvSpPr>
              <p:spPr>
                <a:xfrm>
                  <a:off x="809625" y="1790700"/>
                  <a:ext cx="695325" cy="695325"/>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012027AD-F6B7-41D1-BBEB-CCDD83E56EA9}"/>
                    </a:ext>
                  </a:extLst>
                </p:cNvPr>
                <p:cNvSpPr/>
                <p:nvPr/>
              </p:nvSpPr>
              <p:spPr>
                <a:xfrm>
                  <a:off x="2554904" y="2288247"/>
                  <a:ext cx="695325" cy="695325"/>
                </a:xfrm>
                <a:prstGeom prst="ellipse">
                  <a:avLst/>
                </a:prstGeom>
                <a:solidFill>
                  <a:schemeClr val="bg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F987008-EEB3-45CA-AC80-86DA15FCC4C8}"/>
                    </a:ext>
                  </a:extLst>
                </p:cNvPr>
                <p:cNvSpPr/>
                <p:nvPr/>
              </p:nvSpPr>
              <p:spPr>
                <a:xfrm>
                  <a:off x="1695450" y="3883817"/>
                  <a:ext cx="695325" cy="69532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E4C4CA86-106A-4D0B-AFDD-BB70C6094FD7}"/>
                    </a:ext>
                  </a:extLst>
                </p:cNvPr>
                <p:cNvCxnSpPr>
                  <a:stCxn id="122" idx="7"/>
                </p:cNvCxnSpPr>
                <p:nvPr/>
              </p:nvCxnSpPr>
              <p:spPr>
                <a:xfrm flipV="1">
                  <a:off x="1403122" y="1790700"/>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Isosceles Triangle 126">
                  <a:extLst>
                    <a:ext uri="{FF2B5EF4-FFF2-40B4-BE49-F238E27FC236}">
                      <a16:creationId xmlns:a16="http://schemas.microsoft.com/office/drawing/2014/main" id="{1793875D-F371-466E-87D3-575A03ECB920}"/>
                    </a:ext>
                  </a:extLst>
                </p:cNvPr>
                <p:cNvSpPr/>
                <p:nvPr/>
              </p:nvSpPr>
              <p:spPr>
                <a:xfrm>
                  <a:off x="1653813" y="1638993"/>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5431D57C-7C00-401C-A2F2-B90870753C41}"/>
                    </a:ext>
                  </a:extLst>
                </p:cNvPr>
                <p:cNvCxnSpPr>
                  <a:cxnSpLocks/>
                </p:cNvCxnSpPr>
                <p:nvPr/>
              </p:nvCxnSpPr>
              <p:spPr>
                <a:xfrm flipH="1" flipV="1">
                  <a:off x="2337214" y="4400812"/>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E246E3D-FE2A-49AC-8B2A-21F7DE9A6180}"/>
                    </a:ext>
                  </a:extLst>
                </p:cNvPr>
                <p:cNvCxnSpPr/>
                <p:nvPr/>
              </p:nvCxnSpPr>
              <p:spPr>
                <a:xfrm flipV="1">
                  <a:off x="2226260" y="279061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35ADC7D-27AB-46EB-998C-5C39D22D3F77}"/>
                    </a:ext>
                  </a:extLst>
                </p:cNvPr>
                <p:cNvCxnSpPr>
                  <a:cxnSpLocks/>
                </p:cNvCxnSpPr>
                <p:nvPr/>
              </p:nvCxnSpPr>
              <p:spPr>
                <a:xfrm flipH="1" flipV="1">
                  <a:off x="1772299"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Isosceles Triangle 130">
                  <a:extLst>
                    <a:ext uri="{FF2B5EF4-FFF2-40B4-BE49-F238E27FC236}">
                      <a16:creationId xmlns:a16="http://schemas.microsoft.com/office/drawing/2014/main" id="{41BDE2B1-1D5F-4F76-B5CD-DBFB1274A3DB}"/>
                    </a:ext>
                  </a:extLst>
                </p:cNvPr>
                <p:cNvSpPr/>
                <p:nvPr/>
              </p:nvSpPr>
              <p:spPr>
                <a:xfrm>
                  <a:off x="2071738" y="2765675"/>
                  <a:ext cx="294101" cy="253535"/>
                </a:xfrm>
                <a:prstGeom prst="triangle">
                  <a:avLst/>
                </a:prstGeom>
                <a:solidFill>
                  <a:schemeClr val="bg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31">
                  <a:extLst>
                    <a:ext uri="{FF2B5EF4-FFF2-40B4-BE49-F238E27FC236}">
                      <a16:creationId xmlns:a16="http://schemas.microsoft.com/office/drawing/2014/main" id="{B4CCFA88-EE7E-4886-8FD4-59BC36EDDDCC}"/>
                    </a:ext>
                  </a:extLst>
                </p:cNvPr>
                <p:cNvSpPr/>
                <p:nvPr/>
              </p:nvSpPr>
              <p:spPr>
                <a:xfrm>
                  <a:off x="1674448" y="3350976"/>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32">
                  <a:extLst>
                    <a:ext uri="{FF2B5EF4-FFF2-40B4-BE49-F238E27FC236}">
                      <a16:creationId xmlns:a16="http://schemas.microsoft.com/office/drawing/2014/main" id="{BBC2B543-1304-4404-8A73-B53E01EB76D6}"/>
                    </a:ext>
                  </a:extLst>
                </p:cNvPr>
                <p:cNvSpPr/>
                <p:nvPr/>
              </p:nvSpPr>
              <p:spPr>
                <a:xfrm>
                  <a:off x="2390775" y="4572528"/>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Isosceles Triangle 116">
                <a:extLst>
                  <a:ext uri="{FF2B5EF4-FFF2-40B4-BE49-F238E27FC236}">
                    <a16:creationId xmlns:a16="http://schemas.microsoft.com/office/drawing/2014/main" id="{6AC1FDE0-9054-4F1D-92B1-18624BEC8A75}"/>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D3B85300-29CC-4AD9-8075-BCF6842EAF7F}"/>
                  </a:ext>
                </a:extLst>
              </p:cNvPr>
              <p:cNvSpPr txBox="1"/>
              <p:nvPr/>
            </p:nvSpPr>
            <p:spPr>
              <a:xfrm>
                <a:off x="783021" y="5051597"/>
                <a:ext cx="912429" cy="369332"/>
              </a:xfrm>
              <a:prstGeom prst="rect">
                <a:avLst/>
              </a:prstGeom>
              <a:noFill/>
            </p:spPr>
            <p:txBody>
              <a:bodyPr wrap="none" rtlCol="0">
                <a:spAutoFit/>
              </a:bodyPr>
              <a:lstStyle/>
              <a:p>
                <a:r>
                  <a:rPr lang="en-US" dirty="0"/>
                  <a:t>= Gene</a:t>
                </a:r>
              </a:p>
            </p:txBody>
          </p:sp>
          <p:sp>
            <p:nvSpPr>
              <p:cNvPr id="119" name="Oval 118">
                <a:extLst>
                  <a:ext uri="{FF2B5EF4-FFF2-40B4-BE49-F238E27FC236}">
                    <a16:creationId xmlns:a16="http://schemas.microsoft.com/office/drawing/2014/main" id="{4B6E214B-B16F-42A9-942B-190C04375C61}"/>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7AF9AED5-3361-49D9-A6FF-12978EEE3135}"/>
                  </a:ext>
                </a:extLst>
              </p:cNvPr>
              <p:cNvSpPr txBox="1"/>
              <p:nvPr/>
            </p:nvSpPr>
            <p:spPr>
              <a:xfrm>
                <a:off x="2289468" y="5043485"/>
                <a:ext cx="1104790" cy="369332"/>
              </a:xfrm>
              <a:prstGeom prst="rect">
                <a:avLst/>
              </a:prstGeom>
              <a:noFill/>
            </p:spPr>
            <p:txBody>
              <a:bodyPr wrap="none" rtlCol="0">
                <a:spAutoFit/>
              </a:bodyPr>
              <a:lstStyle/>
              <a:p>
                <a:r>
                  <a:rPr lang="en-US" dirty="0"/>
                  <a:t>= Disease</a:t>
                </a:r>
              </a:p>
            </p:txBody>
          </p:sp>
        </p:grpSp>
        <p:cxnSp>
          <p:nvCxnSpPr>
            <p:cNvPr id="134" name="Straight Connector 133">
              <a:extLst>
                <a:ext uri="{FF2B5EF4-FFF2-40B4-BE49-F238E27FC236}">
                  <a16:creationId xmlns:a16="http://schemas.microsoft.com/office/drawing/2014/main" id="{5827E770-78E0-475D-BF89-54B3359D53B9}"/>
                </a:ext>
              </a:extLst>
            </p:cNvPr>
            <p:cNvCxnSpPr/>
            <p:nvPr/>
          </p:nvCxnSpPr>
          <p:spPr>
            <a:xfrm flipV="1">
              <a:off x="5404547" y="4393541"/>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Isosceles Triangle 134">
              <a:extLst>
                <a:ext uri="{FF2B5EF4-FFF2-40B4-BE49-F238E27FC236}">
                  <a16:creationId xmlns:a16="http://schemas.microsoft.com/office/drawing/2014/main" id="{A8E93B68-C3E7-4062-BD69-428A564027A7}"/>
                </a:ext>
              </a:extLst>
            </p:cNvPr>
            <p:cNvSpPr/>
            <p:nvPr/>
          </p:nvSpPr>
          <p:spPr>
            <a:xfrm>
              <a:off x="5250025" y="4368601"/>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B74166A-81E6-4F4D-9028-C6C08C1CC33A}"/>
                </a:ext>
              </a:extLst>
            </p:cNvPr>
            <p:cNvCxnSpPr>
              <a:stCxn id="122" idx="4"/>
            </p:cNvCxnSpPr>
            <p:nvPr/>
          </p:nvCxnSpPr>
          <p:spPr>
            <a:xfrm flipH="1">
              <a:off x="5162550" y="2486024"/>
              <a:ext cx="16462" cy="4064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1370246-BF28-4F14-BD59-358B0ABA3549}"/>
                </a:ext>
              </a:extLst>
            </p:cNvPr>
            <p:cNvCxnSpPr>
              <a:cxnSpLocks/>
            </p:cNvCxnSpPr>
            <p:nvPr/>
          </p:nvCxnSpPr>
          <p:spPr>
            <a:xfrm>
              <a:off x="7134155" y="2892441"/>
              <a:ext cx="281827" cy="262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Isosceles Triangle 136">
              <a:extLst>
                <a:ext uri="{FF2B5EF4-FFF2-40B4-BE49-F238E27FC236}">
                  <a16:creationId xmlns:a16="http://schemas.microsoft.com/office/drawing/2014/main" id="{792A4A99-C789-4B5A-9142-D6CBA6A8D09C}"/>
                </a:ext>
              </a:extLst>
            </p:cNvPr>
            <p:cNvSpPr/>
            <p:nvPr/>
          </p:nvSpPr>
          <p:spPr>
            <a:xfrm rot="18051324">
              <a:off x="4977395" y="2842030"/>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Isosceles Triangle 137">
              <a:extLst>
                <a:ext uri="{FF2B5EF4-FFF2-40B4-BE49-F238E27FC236}">
                  <a16:creationId xmlns:a16="http://schemas.microsoft.com/office/drawing/2014/main" id="{36D24286-495F-4BB0-A9E6-DEC0CE5D6368}"/>
                </a:ext>
              </a:extLst>
            </p:cNvPr>
            <p:cNvSpPr/>
            <p:nvPr/>
          </p:nvSpPr>
          <p:spPr>
            <a:xfrm>
              <a:off x="7331820" y="3019209"/>
              <a:ext cx="294101" cy="253535"/>
            </a:xfrm>
            <a:prstGeom prst="triangle">
              <a:avLst/>
            </a:prstGeom>
            <a:solidFill>
              <a:schemeClr val="bg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923D00A8-8A69-4120-8FD4-EBD757E21FE2}"/>
              </a:ext>
            </a:extLst>
          </p:cNvPr>
          <p:cNvGrpSpPr/>
          <p:nvPr/>
        </p:nvGrpSpPr>
        <p:grpSpPr>
          <a:xfrm>
            <a:off x="8441977" y="1630359"/>
            <a:ext cx="3505200" cy="4181475"/>
            <a:chOff x="8441977" y="1338259"/>
            <a:chExt cx="3505200" cy="4181475"/>
          </a:xfrm>
        </p:grpSpPr>
        <p:grpSp>
          <p:nvGrpSpPr>
            <p:cNvPr id="158" name="Group 157">
              <a:extLst>
                <a:ext uri="{FF2B5EF4-FFF2-40B4-BE49-F238E27FC236}">
                  <a16:creationId xmlns:a16="http://schemas.microsoft.com/office/drawing/2014/main" id="{87C99715-A8CF-4ADF-AE6D-81EF41EB87FD}"/>
                </a:ext>
              </a:extLst>
            </p:cNvPr>
            <p:cNvGrpSpPr/>
            <p:nvPr/>
          </p:nvGrpSpPr>
          <p:grpSpPr>
            <a:xfrm>
              <a:off x="8441977" y="1338259"/>
              <a:ext cx="3505200" cy="4181475"/>
              <a:chOff x="4375548" y="1338259"/>
              <a:chExt cx="3505200" cy="4181475"/>
            </a:xfrm>
          </p:grpSpPr>
          <p:grpSp>
            <p:nvGrpSpPr>
              <p:cNvPr id="159" name="Group 158">
                <a:extLst>
                  <a:ext uri="{FF2B5EF4-FFF2-40B4-BE49-F238E27FC236}">
                    <a16:creationId xmlns:a16="http://schemas.microsoft.com/office/drawing/2014/main" id="{477F481C-9571-4B23-BACE-B210EE8EDAED}"/>
                  </a:ext>
                </a:extLst>
              </p:cNvPr>
              <p:cNvGrpSpPr/>
              <p:nvPr/>
            </p:nvGrpSpPr>
            <p:grpSpPr>
              <a:xfrm>
                <a:off x="4375548" y="1338259"/>
                <a:ext cx="3505200" cy="4181475"/>
                <a:chOff x="353824" y="1338260"/>
                <a:chExt cx="3505200" cy="4181475"/>
              </a:xfrm>
            </p:grpSpPr>
            <p:grpSp>
              <p:nvGrpSpPr>
                <p:cNvPr id="166" name="Group 165">
                  <a:extLst>
                    <a:ext uri="{FF2B5EF4-FFF2-40B4-BE49-F238E27FC236}">
                      <a16:creationId xmlns:a16="http://schemas.microsoft.com/office/drawing/2014/main" id="{84C7DD5E-560B-45E5-9F0B-44E09D1A235C}"/>
                    </a:ext>
                  </a:extLst>
                </p:cNvPr>
                <p:cNvGrpSpPr/>
                <p:nvPr/>
              </p:nvGrpSpPr>
              <p:grpSpPr>
                <a:xfrm>
                  <a:off x="353824" y="1338260"/>
                  <a:ext cx="3505200" cy="4181475"/>
                  <a:chOff x="353824" y="1338260"/>
                  <a:chExt cx="3505200" cy="4181475"/>
                </a:xfrm>
              </p:grpSpPr>
              <p:sp>
                <p:nvSpPr>
                  <p:cNvPr id="171" name="Rectangle 170">
                    <a:extLst>
                      <a:ext uri="{FF2B5EF4-FFF2-40B4-BE49-F238E27FC236}">
                        <a16:creationId xmlns:a16="http://schemas.microsoft.com/office/drawing/2014/main" id="{0CE8298C-99D0-4DCF-B6A9-8D846955D1A3}"/>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A2DE01E5-E568-4443-8319-4796FE6912A0}"/>
                      </a:ext>
                    </a:extLst>
                  </p:cNvPr>
                  <p:cNvSpPr/>
                  <p:nvPr/>
                </p:nvSpPr>
                <p:spPr>
                  <a:xfrm>
                    <a:off x="809625" y="2181225"/>
                    <a:ext cx="695325" cy="695325"/>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D22D57BB-35EF-4382-981A-F1A2571E3ED3}"/>
                      </a:ext>
                    </a:extLst>
                  </p:cNvPr>
                  <p:cNvSpPr/>
                  <p:nvPr/>
                </p:nvSpPr>
                <p:spPr>
                  <a:xfrm>
                    <a:off x="1695450" y="3883817"/>
                    <a:ext cx="695325" cy="69532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a:extLst>
                      <a:ext uri="{FF2B5EF4-FFF2-40B4-BE49-F238E27FC236}">
                        <a16:creationId xmlns:a16="http://schemas.microsoft.com/office/drawing/2014/main" id="{FF447065-C91D-48DE-8176-4166EEA88D4C}"/>
                      </a:ext>
                    </a:extLst>
                  </p:cNvPr>
                  <p:cNvCxnSpPr>
                    <a:stCxn id="172" idx="7"/>
                  </p:cNvCxnSpPr>
                  <p:nvPr/>
                </p:nvCxnSpPr>
                <p:spPr>
                  <a:xfrm flipV="1">
                    <a:off x="1403122" y="218122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Isosceles Triangle 175">
                    <a:extLst>
                      <a:ext uri="{FF2B5EF4-FFF2-40B4-BE49-F238E27FC236}">
                        <a16:creationId xmlns:a16="http://schemas.microsoft.com/office/drawing/2014/main" id="{DD0AA59F-2BD3-4ED8-87A7-E7CF1C36B66B}"/>
                      </a:ext>
                    </a:extLst>
                  </p:cNvPr>
                  <p:cNvSpPr/>
                  <p:nvPr/>
                </p:nvSpPr>
                <p:spPr>
                  <a:xfrm>
                    <a:off x="1653813" y="2029518"/>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a:extLst>
                      <a:ext uri="{FF2B5EF4-FFF2-40B4-BE49-F238E27FC236}">
                        <a16:creationId xmlns:a16="http://schemas.microsoft.com/office/drawing/2014/main" id="{E5635857-A1F1-4DD0-A207-369F387501AF}"/>
                      </a:ext>
                    </a:extLst>
                  </p:cNvPr>
                  <p:cNvCxnSpPr>
                    <a:cxnSpLocks/>
                  </p:cNvCxnSpPr>
                  <p:nvPr/>
                </p:nvCxnSpPr>
                <p:spPr>
                  <a:xfrm flipH="1" flipV="1">
                    <a:off x="2337214" y="4400812"/>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07C0E06-CF63-4803-B936-264321577213}"/>
                      </a:ext>
                    </a:extLst>
                  </p:cNvPr>
                  <p:cNvCxnSpPr>
                    <a:cxnSpLocks/>
                  </p:cNvCxnSpPr>
                  <p:nvPr/>
                </p:nvCxnSpPr>
                <p:spPr>
                  <a:xfrm flipH="1" flipV="1">
                    <a:off x="1772299"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Isosceles Triangle 181">
                    <a:extLst>
                      <a:ext uri="{FF2B5EF4-FFF2-40B4-BE49-F238E27FC236}">
                        <a16:creationId xmlns:a16="http://schemas.microsoft.com/office/drawing/2014/main" id="{A99AEB67-1C6D-419E-A345-637EA15866C8}"/>
                      </a:ext>
                    </a:extLst>
                  </p:cNvPr>
                  <p:cNvSpPr/>
                  <p:nvPr/>
                </p:nvSpPr>
                <p:spPr>
                  <a:xfrm>
                    <a:off x="2390775" y="4572528"/>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7" name="Isosceles Triangle 166">
                  <a:extLst>
                    <a:ext uri="{FF2B5EF4-FFF2-40B4-BE49-F238E27FC236}">
                      <a16:creationId xmlns:a16="http://schemas.microsoft.com/office/drawing/2014/main" id="{AE1ECF7D-52D2-4D1B-8E65-50926384443B}"/>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5EC6921A-048E-4E3F-9AE6-B7E4B2C1943D}"/>
                    </a:ext>
                  </a:extLst>
                </p:cNvPr>
                <p:cNvSpPr txBox="1"/>
                <p:nvPr/>
              </p:nvSpPr>
              <p:spPr>
                <a:xfrm>
                  <a:off x="783021" y="5051597"/>
                  <a:ext cx="912429" cy="369332"/>
                </a:xfrm>
                <a:prstGeom prst="rect">
                  <a:avLst/>
                </a:prstGeom>
                <a:noFill/>
              </p:spPr>
              <p:txBody>
                <a:bodyPr wrap="none" rtlCol="0">
                  <a:spAutoFit/>
                </a:bodyPr>
                <a:lstStyle/>
                <a:p>
                  <a:r>
                    <a:rPr lang="en-US" dirty="0"/>
                    <a:t>= Gene</a:t>
                  </a:r>
                </a:p>
              </p:txBody>
            </p:sp>
            <p:sp>
              <p:nvSpPr>
                <p:cNvPr id="169" name="Oval 168">
                  <a:extLst>
                    <a:ext uri="{FF2B5EF4-FFF2-40B4-BE49-F238E27FC236}">
                      <a16:creationId xmlns:a16="http://schemas.microsoft.com/office/drawing/2014/main" id="{3DD6F9D2-DB87-4C44-B780-DBD1B86A2E01}"/>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6AFDF55E-4E0C-403D-8F8E-DCB66340429A}"/>
                    </a:ext>
                  </a:extLst>
                </p:cNvPr>
                <p:cNvSpPr txBox="1"/>
                <p:nvPr/>
              </p:nvSpPr>
              <p:spPr>
                <a:xfrm>
                  <a:off x="2289468" y="5043485"/>
                  <a:ext cx="1104790" cy="369332"/>
                </a:xfrm>
                <a:prstGeom prst="rect">
                  <a:avLst/>
                </a:prstGeom>
                <a:noFill/>
              </p:spPr>
              <p:txBody>
                <a:bodyPr wrap="none" rtlCol="0">
                  <a:spAutoFit/>
                </a:bodyPr>
                <a:lstStyle/>
                <a:p>
                  <a:r>
                    <a:rPr lang="en-US" dirty="0"/>
                    <a:t>= Disease</a:t>
                  </a:r>
                </a:p>
              </p:txBody>
            </p:sp>
          </p:grpSp>
          <p:cxnSp>
            <p:nvCxnSpPr>
              <p:cNvPr id="160" name="Straight Connector 159">
                <a:extLst>
                  <a:ext uri="{FF2B5EF4-FFF2-40B4-BE49-F238E27FC236}">
                    <a16:creationId xmlns:a16="http://schemas.microsoft.com/office/drawing/2014/main" id="{1521E5BD-55E4-4A97-BB53-0D7BB3835578}"/>
                  </a:ext>
                </a:extLst>
              </p:cNvPr>
              <p:cNvCxnSpPr/>
              <p:nvPr/>
            </p:nvCxnSpPr>
            <p:spPr>
              <a:xfrm flipV="1">
                <a:off x="5404547" y="4393541"/>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Isosceles Triangle 160">
                <a:extLst>
                  <a:ext uri="{FF2B5EF4-FFF2-40B4-BE49-F238E27FC236}">
                    <a16:creationId xmlns:a16="http://schemas.microsoft.com/office/drawing/2014/main" id="{CE38147E-0D2B-41F1-B7F3-C40AC7A758B1}"/>
                  </a:ext>
                </a:extLst>
              </p:cNvPr>
              <p:cNvSpPr/>
              <p:nvPr/>
            </p:nvSpPr>
            <p:spPr>
              <a:xfrm>
                <a:off x="5250025" y="4368601"/>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3C1F47EE-71BE-4729-8B2B-1D5CBE3EC9F1}"/>
                  </a:ext>
                </a:extLst>
              </p:cNvPr>
              <p:cNvCxnSpPr>
                <a:stCxn id="172" idx="4"/>
              </p:cNvCxnSpPr>
              <p:nvPr/>
            </p:nvCxnSpPr>
            <p:spPr>
              <a:xfrm flipH="1">
                <a:off x="5162550" y="2876549"/>
                <a:ext cx="16462" cy="4064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Isosceles Triangle 163">
                <a:extLst>
                  <a:ext uri="{FF2B5EF4-FFF2-40B4-BE49-F238E27FC236}">
                    <a16:creationId xmlns:a16="http://schemas.microsoft.com/office/drawing/2014/main" id="{0A34EF50-6718-475E-B927-B3E688CE4A00}"/>
                  </a:ext>
                </a:extLst>
              </p:cNvPr>
              <p:cNvSpPr/>
              <p:nvPr/>
            </p:nvSpPr>
            <p:spPr>
              <a:xfrm rot="18051324">
                <a:off x="4977395" y="3232555"/>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Oval 182">
              <a:extLst>
                <a:ext uri="{FF2B5EF4-FFF2-40B4-BE49-F238E27FC236}">
                  <a16:creationId xmlns:a16="http://schemas.microsoft.com/office/drawing/2014/main" id="{74F741C1-7164-488C-9DC4-4281AAD24F1F}"/>
                </a:ext>
              </a:extLst>
            </p:cNvPr>
            <p:cNvSpPr/>
            <p:nvPr/>
          </p:nvSpPr>
          <p:spPr>
            <a:xfrm>
              <a:off x="10960864" y="2717269"/>
              <a:ext cx="695325" cy="6953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a:extLst>
                <a:ext uri="{FF2B5EF4-FFF2-40B4-BE49-F238E27FC236}">
                  <a16:creationId xmlns:a16="http://schemas.microsoft.com/office/drawing/2014/main" id="{CB13C78E-4D3E-40DD-B240-2987A729E44B}"/>
                </a:ext>
              </a:extLst>
            </p:cNvPr>
            <p:cNvCxnSpPr/>
            <p:nvPr/>
          </p:nvCxnSpPr>
          <p:spPr>
            <a:xfrm flipV="1">
              <a:off x="10632220" y="3219637"/>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Isosceles Triangle 188">
              <a:extLst>
                <a:ext uri="{FF2B5EF4-FFF2-40B4-BE49-F238E27FC236}">
                  <a16:creationId xmlns:a16="http://schemas.microsoft.com/office/drawing/2014/main" id="{5F940FF9-4021-41EE-A75A-978BBA3A0EC2}"/>
                </a:ext>
              </a:extLst>
            </p:cNvPr>
            <p:cNvSpPr/>
            <p:nvPr/>
          </p:nvSpPr>
          <p:spPr>
            <a:xfrm rot="19013716">
              <a:off x="11066002" y="3812385"/>
              <a:ext cx="294101" cy="253535"/>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sosceles Triangle 189">
              <a:extLst>
                <a:ext uri="{FF2B5EF4-FFF2-40B4-BE49-F238E27FC236}">
                  <a16:creationId xmlns:a16="http://schemas.microsoft.com/office/drawing/2014/main" id="{4AFF3D6D-BB2F-41B2-B014-A195B2F8B5F6}"/>
                </a:ext>
              </a:extLst>
            </p:cNvPr>
            <p:cNvSpPr/>
            <p:nvPr/>
          </p:nvSpPr>
          <p:spPr>
            <a:xfrm>
              <a:off x="10398072" y="3194697"/>
              <a:ext cx="294101" cy="253535"/>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Isosceles Triangle 190">
              <a:extLst>
                <a:ext uri="{FF2B5EF4-FFF2-40B4-BE49-F238E27FC236}">
                  <a16:creationId xmlns:a16="http://schemas.microsoft.com/office/drawing/2014/main" id="{CE0F83CC-2656-4100-A28D-B34C693DB452}"/>
                </a:ext>
              </a:extLst>
            </p:cNvPr>
            <p:cNvSpPr/>
            <p:nvPr/>
          </p:nvSpPr>
          <p:spPr>
            <a:xfrm>
              <a:off x="9741966" y="3350975"/>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FC1F551-A754-49C1-830E-21E55283B3FD}"/>
                </a:ext>
              </a:extLst>
            </p:cNvPr>
            <p:cNvCxnSpPr>
              <a:endCxn id="189" idx="1"/>
            </p:cNvCxnSpPr>
            <p:nvPr/>
          </p:nvCxnSpPr>
          <p:spPr>
            <a:xfrm flipV="1">
              <a:off x="10478928" y="3989395"/>
              <a:ext cx="680443" cy="242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AAD262C-6E01-434D-AAA0-327641EDF04A}"/>
                </a:ext>
              </a:extLst>
            </p:cNvPr>
            <p:cNvCxnSpPr>
              <a:stCxn id="183" idx="4"/>
              <a:endCxn id="189" idx="5"/>
            </p:cNvCxnSpPr>
            <p:nvPr/>
          </p:nvCxnSpPr>
          <p:spPr>
            <a:xfrm flipH="1">
              <a:off x="11266734" y="3412594"/>
              <a:ext cx="41793" cy="4763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5885E2CA-2C97-440C-BF9E-BDB4F3860F0C}"/>
                </a:ext>
              </a:extLst>
            </p:cNvPr>
            <p:cNvSpPr txBox="1"/>
            <p:nvPr/>
          </p:nvSpPr>
          <p:spPr>
            <a:xfrm>
              <a:off x="9333362" y="4141425"/>
              <a:ext cx="481382" cy="707886"/>
            </a:xfrm>
            <a:prstGeom prst="rect">
              <a:avLst/>
            </a:prstGeom>
            <a:noFill/>
          </p:spPr>
          <p:txBody>
            <a:bodyPr wrap="square" rtlCol="0">
              <a:spAutoFit/>
            </a:bodyPr>
            <a:lstStyle/>
            <a:p>
              <a:r>
                <a:rPr lang="en-US" sz="4000" b="1" dirty="0">
                  <a:solidFill>
                    <a:srgbClr val="FF0000"/>
                  </a:solidFill>
                </a:rPr>
                <a:t>X</a:t>
              </a:r>
            </a:p>
          </p:txBody>
        </p:sp>
        <p:cxnSp>
          <p:nvCxnSpPr>
            <p:cNvPr id="194" name="Straight Connector 193">
              <a:extLst>
                <a:ext uri="{FF2B5EF4-FFF2-40B4-BE49-F238E27FC236}">
                  <a16:creationId xmlns:a16="http://schemas.microsoft.com/office/drawing/2014/main" id="{4D8F89D3-7A04-4331-B01F-811CCFC41E7E}"/>
                </a:ext>
              </a:extLst>
            </p:cNvPr>
            <p:cNvCxnSpPr>
              <a:cxnSpLocks/>
              <a:endCxn id="195" idx="1"/>
            </p:cNvCxnSpPr>
            <p:nvPr/>
          </p:nvCxnSpPr>
          <p:spPr>
            <a:xfrm>
              <a:off x="9574447" y="2632466"/>
              <a:ext cx="603049" cy="189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Isosceles Triangle 194">
              <a:extLst>
                <a:ext uri="{FF2B5EF4-FFF2-40B4-BE49-F238E27FC236}">
                  <a16:creationId xmlns:a16="http://schemas.microsoft.com/office/drawing/2014/main" id="{DBC3E031-5301-4BC3-8234-9696AC1356C2}"/>
                </a:ext>
              </a:extLst>
            </p:cNvPr>
            <p:cNvSpPr/>
            <p:nvPr/>
          </p:nvSpPr>
          <p:spPr>
            <a:xfrm>
              <a:off x="10103971" y="2695570"/>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E41281D-C9B5-4B58-B0D1-D9698FCA649B}"/>
                </a:ext>
              </a:extLst>
            </p:cNvPr>
            <p:cNvSpPr/>
            <p:nvPr/>
          </p:nvSpPr>
          <p:spPr>
            <a:xfrm>
              <a:off x="10637652" y="1987187"/>
              <a:ext cx="695325" cy="69532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F1FDA3F6-A445-4767-8D02-FB0C24A5F8A1}"/>
                </a:ext>
              </a:extLst>
            </p:cNvPr>
            <p:cNvCxnSpPr>
              <a:cxnSpLocks/>
            </p:cNvCxnSpPr>
            <p:nvPr/>
          </p:nvCxnSpPr>
          <p:spPr>
            <a:xfrm flipH="1" flipV="1">
              <a:off x="10714501" y="167286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Isosceles Triangle 197">
              <a:extLst>
                <a:ext uri="{FF2B5EF4-FFF2-40B4-BE49-F238E27FC236}">
                  <a16:creationId xmlns:a16="http://schemas.microsoft.com/office/drawing/2014/main" id="{47A0A147-9101-44BF-8FD3-934E3C68950D}"/>
                </a:ext>
              </a:extLst>
            </p:cNvPr>
            <p:cNvSpPr/>
            <p:nvPr/>
          </p:nvSpPr>
          <p:spPr>
            <a:xfrm rot="19943990">
              <a:off x="10567450" y="1492298"/>
              <a:ext cx="294101" cy="253535"/>
            </a:xfrm>
            <a:prstGeom prs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75483976-F220-4BA5-BD23-1B63172AAFF9}"/>
                </a:ext>
              </a:extLst>
            </p:cNvPr>
            <p:cNvCxnSpPr>
              <a:cxnSpLocks/>
              <a:stCxn id="195" idx="5"/>
              <a:endCxn id="196" idx="3"/>
            </p:cNvCxnSpPr>
            <p:nvPr/>
          </p:nvCxnSpPr>
          <p:spPr>
            <a:xfrm flipV="1">
              <a:off x="10324547" y="2580684"/>
              <a:ext cx="414933" cy="241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1D114B-E1D1-46F4-BF0C-239173606FC2}"/>
                </a:ext>
              </a:extLst>
            </p:cNvPr>
            <p:cNvCxnSpPr>
              <a:stCxn id="183" idx="2"/>
              <a:endCxn id="195" idx="3"/>
            </p:cNvCxnSpPr>
            <p:nvPr/>
          </p:nvCxnSpPr>
          <p:spPr>
            <a:xfrm flipH="1" flipV="1">
              <a:off x="10251022" y="2949105"/>
              <a:ext cx="709842" cy="115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3D66A2D6-3DE2-4030-9933-94E557277C22}"/>
              </a:ext>
            </a:extLst>
          </p:cNvPr>
          <p:cNvSpPr txBox="1"/>
          <p:nvPr/>
        </p:nvSpPr>
        <p:spPr>
          <a:xfrm>
            <a:off x="204961" y="341074"/>
            <a:ext cx="11742216" cy="770323"/>
          </a:xfrm>
          <a:prstGeom prst="rect">
            <a:avLst/>
          </a:prstGeom>
          <a:gradFill>
            <a:gsLst>
              <a:gs pos="0">
                <a:schemeClr val="bg1"/>
              </a:gs>
              <a:gs pos="69000">
                <a:schemeClr val="bg1">
                  <a:lumMod val="75000"/>
                  <a:lumOff val="25000"/>
                </a:schemeClr>
              </a:gs>
              <a:gs pos="83000">
                <a:schemeClr val="bg1">
                  <a:lumMod val="65000"/>
                  <a:lumOff val="35000"/>
                </a:schemeClr>
              </a:gs>
              <a:gs pos="100000">
                <a:schemeClr val="tx1">
                  <a:lumMod val="50000"/>
                  <a:alpha val="21000"/>
                </a:schemeClr>
              </a:gs>
            </a:gsLst>
            <a:lin ang="5400000" scaled="1"/>
          </a:gradFill>
          <a:effectLst>
            <a:softEdge rad="63500"/>
          </a:effectLst>
        </p:spPr>
        <p:txBody>
          <a:bodyPr vert="horz" lIns="91440" tIns="45720" rIns="91440" bIns="45720" rtlCol="0" anchor="ctr">
            <a:normAutofit/>
          </a:bodyPr>
          <a:lstStyle>
            <a:lvl1pPr algn="ctr" defTabSz="914400">
              <a:lnSpc>
                <a:spcPct val="90000"/>
              </a:lnSpc>
              <a:spcBef>
                <a:spcPct val="0"/>
              </a:spcBef>
              <a:buNone/>
              <a:defRPr sz="3600" cap="all" baseline="0">
                <a:latin typeface="+mj-lt"/>
                <a:ea typeface="+mj-ea"/>
                <a:cs typeface="+mj-cs"/>
              </a:defRPr>
            </a:lvl1pPr>
          </a:lstStyle>
          <a:p>
            <a:r>
              <a:rPr lang="en-US" dirty="0"/>
              <a:t>INTRODUCTION/MOTIVATION</a:t>
            </a:r>
          </a:p>
        </p:txBody>
      </p:sp>
    </p:spTree>
    <p:extLst>
      <p:ext uri="{BB962C8B-B14F-4D97-AF65-F5344CB8AC3E}">
        <p14:creationId xmlns:p14="http://schemas.microsoft.com/office/powerpoint/2010/main" val="18038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anim calcmode="lin" valueType="num">
                                      <p:cBhvr>
                                        <p:cTn id="22" dur="500" fill="hold"/>
                                        <p:tgtEl>
                                          <p:spTgt spid="36"/>
                                        </p:tgtEl>
                                        <p:attrNameLst>
                                          <p:attrName>ppt_x</p:attrName>
                                        </p:attrNameLst>
                                      </p:cBhvr>
                                      <p:tavLst>
                                        <p:tav tm="0">
                                          <p:val>
                                            <p:strVal val="#ppt_x"/>
                                          </p:val>
                                        </p:tav>
                                        <p:tav tm="100000">
                                          <p:val>
                                            <p:strVal val="#ppt_x"/>
                                          </p:val>
                                        </p:tav>
                                      </p:tavLst>
                                    </p:anim>
                                    <p:anim calcmode="lin" valueType="num">
                                      <p:cBhvr>
                                        <p:cTn id="23"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FEB9-BD06-479A-A3B5-B034A1A30C0B}"/>
              </a:ext>
            </a:extLst>
          </p:cNvPr>
          <p:cNvSpPr>
            <a:spLocks noGrp="1"/>
          </p:cNvSpPr>
          <p:nvPr>
            <p:ph type="title"/>
          </p:nvPr>
        </p:nvSpPr>
        <p:spPr>
          <a:xfrm>
            <a:off x="1141413" y="618518"/>
            <a:ext cx="9905998" cy="697326"/>
          </a:xfrm>
        </p:spPr>
        <p:txBody>
          <a:bodyPr/>
          <a:lstStyle/>
          <a:p>
            <a:pPr algn="ctr"/>
            <a:r>
              <a:rPr lang="en-US" dirty="0"/>
              <a:t>RECATEGORIZED DATASET method 1</a:t>
            </a:r>
          </a:p>
        </p:txBody>
      </p:sp>
      <p:pic>
        <p:nvPicPr>
          <p:cNvPr id="3" name="Picture 2">
            <a:extLst>
              <a:ext uri="{FF2B5EF4-FFF2-40B4-BE49-F238E27FC236}">
                <a16:creationId xmlns:a16="http://schemas.microsoft.com/office/drawing/2014/main" id="{F5F1E607-8EF0-4DC1-B784-75B61492A719}"/>
              </a:ext>
            </a:extLst>
          </p:cNvPr>
          <p:cNvPicPr/>
          <p:nvPr/>
        </p:nvPicPr>
        <p:blipFill>
          <a:blip r:embed="rId3"/>
          <a:stretch>
            <a:fillRect/>
          </a:stretch>
        </p:blipFill>
        <p:spPr>
          <a:xfrm>
            <a:off x="1942171" y="1182029"/>
            <a:ext cx="8307658" cy="5430644"/>
          </a:xfrm>
          <a:prstGeom prst="rect">
            <a:avLst/>
          </a:prstGeom>
        </p:spPr>
      </p:pic>
      <p:sp>
        <p:nvSpPr>
          <p:cNvPr id="4" name="Rectangle 3">
            <a:extLst>
              <a:ext uri="{FF2B5EF4-FFF2-40B4-BE49-F238E27FC236}">
                <a16:creationId xmlns:a16="http://schemas.microsoft.com/office/drawing/2014/main" id="{2DC01E75-0E03-437E-96FC-045D4852B4E3}"/>
              </a:ext>
            </a:extLst>
          </p:cNvPr>
          <p:cNvSpPr/>
          <p:nvPr/>
        </p:nvSpPr>
        <p:spPr>
          <a:xfrm>
            <a:off x="4739268" y="2832410"/>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91003F-4E7D-49AB-BD9C-7627C1A70FEA}"/>
              </a:ext>
            </a:extLst>
          </p:cNvPr>
          <p:cNvSpPr/>
          <p:nvPr/>
        </p:nvSpPr>
        <p:spPr>
          <a:xfrm>
            <a:off x="4739268" y="4460484"/>
            <a:ext cx="1550020" cy="490653"/>
          </a:xfrm>
          <a:prstGeom prst="rect">
            <a:avLst/>
          </a:prstGeom>
          <a:no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EF3105-4599-47F4-AEC0-B2A84B3590D4}"/>
              </a:ext>
            </a:extLst>
          </p:cNvPr>
          <p:cNvSpPr/>
          <p:nvPr/>
        </p:nvSpPr>
        <p:spPr>
          <a:xfrm>
            <a:off x="4674220" y="3624144"/>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B812C-5149-420A-A507-721FEA2740C7}"/>
              </a:ext>
            </a:extLst>
          </p:cNvPr>
          <p:cNvSpPr/>
          <p:nvPr/>
        </p:nvSpPr>
        <p:spPr>
          <a:xfrm>
            <a:off x="6419386" y="3624145"/>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0DD37B-88EA-49BA-A778-F2BDFE593D00}"/>
              </a:ext>
            </a:extLst>
          </p:cNvPr>
          <p:cNvSpPr/>
          <p:nvPr/>
        </p:nvSpPr>
        <p:spPr>
          <a:xfrm>
            <a:off x="8450765" y="3624146"/>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6C437C-80F3-4C50-BFF9-40C601716881}"/>
              </a:ext>
            </a:extLst>
          </p:cNvPr>
          <p:cNvSpPr/>
          <p:nvPr/>
        </p:nvSpPr>
        <p:spPr>
          <a:xfrm>
            <a:off x="6419386" y="2851736"/>
            <a:ext cx="1550020" cy="490653"/>
          </a:xfrm>
          <a:prstGeom prst="rect">
            <a:avLst/>
          </a:pr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B44BB6BA-5D42-4EA6-A0E5-134F626E8222}"/>
              </a:ext>
            </a:extLst>
          </p:cNvPr>
          <p:cNvSpPr/>
          <p:nvPr/>
        </p:nvSpPr>
        <p:spPr>
          <a:xfrm>
            <a:off x="4865579" y="4194019"/>
            <a:ext cx="1297398" cy="1023582"/>
          </a:xfrm>
          <a:prstGeom prst="mathMultiply">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99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29AA-8542-4695-A9BD-C455D7DA773B}"/>
              </a:ext>
            </a:extLst>
          </p:cNvPr>
          <p:cNvSpPr>
            <a:spLocks noGrp="1"/>
          </p:cNvSpPr>
          <p:nvPr>
            <p:ph type="title"/>
          </p:nvPr>
        </p:nvSpPr>
        <p:spPr>
          <a:xfrm>
            <a:off x="1125855" y="4217002"/>
            <a:ext cx="3527426" cy="1301673"/>
          </a:xfrm>
        </p:spPr>
        <p:txBody>
          <a:bodyPr vert="horz" lIns="91440" tIns="45720" rIns="91440" bIns="45720" rtlCol="0" anchor="b">
            <a:normAutofit fontScale="90000"/>
          </a:bodyPr>
          <a:lstStyle/>
          <a:p>
            <a:r>
              <a:rPr lang="en-US" sz="3200" dirty="0"/>
              <a:t>Unique genes in each association type</a:t>
            </a:r>
          </a:p>
        </p:txBody>
      </p:sp>
      <p:pic>
        <p:nvPicPr>
          <p:cNvPr id="3" name="Picture 2" descr="Text&#10;&#10;Description automatically generated">
            <a:extLst>
              <a:ext uri="{FF2B5EF4-FFF2-40B4-BE49-F238E27FC236}">
                <a16:creationId xmlns:a16="http://schemas.microsoft.com/office/drawing/2014/main" id="{F7ED167C-9ED4-43BA-A8E5-F5C2CBA4370E}"/>
              </a:ext>
            </a:extLst>
          </p:cNvPr>
          <p:cNvPicPr/>
          <p:nvPr/>
        </p:nvPicPr>
        <p:blipFill>
          <a:blip r:embed="rId3"/>
          <a:stretch>
            <a:fillRect/>
          </a:stretch>
        </p:blipFill>
        <p:spPr>
          <a:xfrm>
            <a:off x="762002" y="1534086"/>
            <a:ext cx="4592320" cy="260872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 name="Content Placeholder 7" descr="Diagram&#10;&#10;Description automatically generated">
            <a:extLst>
              <a:ext uri="{FF2B5EF4-FFF2-40B4-BE49-F238E27FC236}">
                <a16:creationId xmlns:a16="http://schemas.microsoft.com/office/drawing/2014/main" id="{6EED7551-C496-420D-94ED-F5D61683A436}"/>
              </a:ext>
            </a:extLst>
          </p:cNvPr>
          <p:cNvPicPr/>
          <p:nvPr/>
        </p:nvPicPr>
        <p:blipFill>
          <a:blip r:embed="rId4"/>
          <a:stretch>
            <a:fillRect/>
          </a:stretch>
        </p:blipFill>
        <p:spPr>
          <a:xfrm>
            <a:off x="5506720" y="954086"/>
            <a:ext cx="6410960" cy="4564589"/>
          </a:xfrm>
          <a:prstGeom prst="rect">
            <a:avLst/>
          </a:prstGeom>
        </p:spPr>
      </p:pic>
    </p:spTree>
    <p:extLst>
      <p:ext uri="{BB962C8B-B14F-4D97-AF65-F5344CB8AC3E}">
        <p14:creationId xmlns:p14="http://schemas.microsoft.com/office/powerpoint/2010/main" val="40306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ED02-45BF-41B4-B58D-B7160638578E}"/>
              </a:ext>
            </a:extLst>
          </p:cNvPr>
          <p:cNvSpPr>
            <a:spLocks noGrp="1"/>
          </p:cNvSpPr>
          <p:nvPr>
            <p:ph type="title"/>
          </p:nvPr>
        </p:nvSpPr>
        <p:spPr/>
        <p:txBody>
          <a:bodyPr/>
          <a:lstStyle/>
          <a:p>
            <a:r>
              <a:rPr lang="en-US" dirty="0"/>
              <a:t>PROPAGATED DATASET</a:t>
            </a:r>
          </a:p>
        </p:txBody>
      </p:sp>
      <p:graphicFrame>
        <p:nvGraphicFramePr>
          <p:cNvPr id="3" name="Table 2">
            <a:extLst>
              <a:ext uri="{FF2B5EF4-FFF2-40B4-BE49-F238E27FC236}">
                <a16:creationId xmlns:a16="http://schemas.microsoft.com/office/drawing/2014/main" id="{BCDF1F38-5E93-4520-898D-76738ABFA283}"/>
              </a:ext>
            </a:extLst>
          </p:cNvPr>
          <p:cNvGraphicFramePr>
            <a:graphicFrameLocks noGrp="1"/>
          </p:cNvGraphicFramePr>
          <p:nvPr/>
        </p:nvGraphicFramePr>
        <p:xfrm>
          <a:off x="188395" y="2097088"/>
          <a:ext cx="6077750" cy="3555302"/>
        </p:xfrm>
        <a:graphic>
          <a:graphicData uri="http://schemas.openxmlformats.org/drawingml/2006/table">
            <a:tbl>
              <a:tblPr firstRow="1" firstCol="1" bandRow="1">
                <a:tableStyleId>{35758FB7-9AC5-4552-8A53-C91805E547FA}</a:tableStyleId>
              </a:tblPr>
              <a:tblGrid>
                <a:gridCol w="1156775">
                  <a:extLst>
                    <a:ext uri="{9D8B030D-6E8A-4147-A177-3AD203B41FA5}">
                      <a16:colId xmlns:a16="http://schemas.microsoft.com/office/drawing/2014/main" val="3016585077"/>
                    </a:ext>
                  </a:extLst>
                </a:gridCol>
                <a:gridCol w="1119117">
                  <a:extLst>
                    <a:ext uri="{9D8B030D-6E8A-4147-A177-3AD203B41FA5}">
                      <a16:colId xmlns:a16="http://schemas.microsoft.com/office/drawing/2014/main" val="170061080"/>
                    </a:ext>
                  </a:extLst>
                </a:gridCol>
                <a:gridCol w="1583140">
                  <a:extLst>
                    <a:ext uri="{9D8B030D-6E8A-4147-A177-3AD203B41FA5}">
                      <a16:colId xmlns:a16="http://schemas.microsoft.com/office/drawing/2014/main" val="1604380734"/>
                    </a:ext>
                  </a:extLst>
                </a:gridCol>
                <a:gridCol w="2218718">
                  <a:extLst>
                    <a:ext uri="{9D8B030D-6E8A-4147-A177-3AD203B41FA5}">
                      <a16:colId xmlns:a16="http://schemas.microsoft.com/office/drawing/2014/main" val="4291972814"/>
                    </a:ext>
                  </a:extLst>
                </a:gridCol>
              </a:tblGrid>
              <a:tr h="459111">
                <a:tc>
                  <a:txBody>
                    <a:bodyPr/>
                    <a:lstStyle/>
                    <a:p>
                      <a:pPr algn="ctr" fontAlgn="ctr"/>
                      <a:r>
                        <a:rPr lang="en-US" sz="1300" b="1" dirty="0">
                          <a:effectLst/>
                        </a:rPr>
                        <a:t>diseaseNID</a:t>
                      </a:r>
                    </a:p>
                  </a:txBody>
                  <a:tcPr marL="65587" marR="65587" marT="32794" marB="32794" anchor="ctr"/>
                </a:tc>
                <a:tc>
                  <a:txBody>
                    <a:bodyPr/>
                    <a:lstStyle/>
                    <a:p>
                      <a:pPr algn="ctr" fontAlgn="ctr"/>
                      <a:r>
                        <a:rPr lang="en-US" sz="1300" b="1" dirty="0">
                          <a:effectLst/>
                        </a:rPr>
                        <a:t>geneNID</a:t>
                      </a:r>
                    </a:p>
                  </a:txBody>
                  <a:tcPr marL="65587" marR="65587" marT="32794" marB="32794" anchor="ctr"/>
                </a:tc>
                <a:tc>
                  <a:txBody>
                    <a:bodyPr/>
                    <a:lstStyle/>
                    <a:p>
                      <a:pPr algn="ctr" fontAlgn="ctr"/>
                      <a:r>
                        <a:rPr lang="en-US" sz="1300" b="1" dirty="0">
                          <a:effectLst/>
                        </a:rPr>
                        <a:t>associationType</a:t>
                      </a:r>
                    </a:p>
                  </a:txBody>
                  <a:tcPr marL="65587" marR="65587" marT="32794" marB="32794" anchor="ctr"/>
                </a:tc>
                <a:tc>
                  <a:txBody>
                    <a:bodyPr/>
                    <a:lstStyle/>
                    <a:p>
                      <a:pPr algn="ctr" fontAlgn="ctr"/>
                      <a:r>
                        <a:rPr lang="en-US" sz="1300" b="1" dirty="0" err="1">
                          <a:effectLst/>
                        </a:rPr>
                        <a:t>propagatedAssociationTypes</a:t>
                      </a:r>
                      <a:endParaRPr lang="en-US" sz="1300" b="1" dirty="0">
                        <a:effectLst/>
                      </a:endParaRPr>
                    </a:p>
                  </a:txBody>
                  <a:tcPr marL="65587" marR="65587" marT="32794" marB="32794" anchor="ctr"/>
                </a:tc>
                <a:extLst>
                  <a:ext uri="{0D108BD9-81ED-4DB2-BD59-A6C34878D82A}">
                    <a16:rowId xmlns:a16="http://schemas.microsoft.com/office/drawing/2014/main" val="1613844379"/>
                  </a:ext>
                </a:extLst>
              </a:tr>
              <a:tr h="262349">
                <a:tc>
                  <a:txBody>
                    <a:bodyPr/>
                    <a:lstStyle/>
                    <a:p>
                      <a:pPr algn="r" fontAlgn="ctr"/>
                      <a:r>
                        <a:rPr lang="en-US" sz="1300">
                          <a:effectLst/>
                        </a:rPr>
                        <a:t>1</a:t>
                      </a:r>
                    </a:p>
                  </a:txBody>
                  <a:tcPr marL="65587" marR="65587" marT="32794" marB="32794" anchor="ctr"/>
                </a:tc>
                <a:tc>
                  <a:txBody>
                    <a:bodyPr/>
                    <a:lstStyle/>
                    <a:p>
                      <a:pPr algn="r" fontAlgn="ctr"/>
                      <a:r>
                        <a:rPr lang="en-US" sz="1300">
                          <a:effectLst/>
                        </a:rPr>
                        <a:t>1088</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2194504984"/>
                  </a:ext>
                </a:extLst>
              </a:tr>
              <a:tr h="262349">
                <a:tc>
                  <a:txBody>
                    <a:bodyPr/>
                    <a:lstStyle/>
                    <a:p>
                      <a:pPr algn="r" fontAlgn="ctr"/>
                      <a:r>
                        <a:rPr lang="en-US" sz="1300">
                          <a:effectLst/>
                        </a:rPr>
                        <a:t>1</a:t>
                      </a:r>
                    </a:p>
                  </a:txBody>
                  <a:tcPr marL="65587" marR="65587" marT="32794" marB="32794" anchor="ctr"/>
                </a:tc>
                <a:tc>
                  <a:txBody>
                    <a:bodyPr/>
                    <a:lstStyle/>
                    <a:p>
                      <a:pPr algn="r" fontAlgn="ctr"/>
                      <a:r>
                        <a:rPr lang="en-US" sz="1300">
                          <a:effectLst/>
                        </a:rPr>
                        <a:t>3070</a:t>
                      </a:r>
                    </a:p>
                  </a:txBody>
                  <a:tcPr marL="65587" marR="65587" marT="32794" marB="32794" anchor="ctr"/>
                </a:tc>
                <a:tc>
                  <a:txBody>
                    <a:bodyPr/>
                    <a:lstStyle/>
                    <a:p>
                      <a:pPr algn="r" fontAlgn="ctr"/>
                      <a:r>
                        <a:rPr lang="en-US" sz="1300" dirty="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3136924589"/>
                  </a:ext>
                </a:extLst>
              </a:tr>
              <a:tr h="262349">
                <a:tc>
                  <a:txBody>
                    <a:bodyPr/>
                    <a:lstStyle/>
                    <a:p>
                      <a:pPr algn="r" fontAlgn="ctr"/>
                      <a:r>
                        <a:rPr lang="en-US" sz="1300">
                          <a:effectLst/>
                        </a:rPr>
                        <a:t>2</a:t>
                      </a:r>
                    </a:p>
                  </a:txBody>
                  <a:tcPr marL="65587" marR="65587" marT="32794" marB="32794" anchor="ctr"/>
                </a:tc>
                <a:tc>
                  <a:txBody>
                    <a:bodyPr/>
                    <a:lstStyle/>
                    <a:p>
                      <a:pPr algn="r" fontAlgn="ctr"/>
                      <a:r>
                        <a:rPr lang="en-US" sz="1300">
                          <a:effectLst/>
                        </a:rPr>
                        <a:t>10721</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2320521531"/>
                  </a:ext>
                </a:extLst>
              </a:tr>
              <a:tr h="262349">
                <a:tc>
                  <a:txBody>
                    <a:bodyPr/>
                    <a:lstStyle/>
                    <a:p>
                      <a:pPr algn="r" fontAlgn="ctr"/>
                      <a:r>
                        <a:rPr lang="en-US" sz="1300">
                          <a:effectLst/>
                        </a:rPr>
                        <a:t>3</a:t>
                      </a:r>
                    </a:p>
                  </a:txBody>
                  <a:tcPr marL="65587" marR="65587" marT="32794" marB="32794" anchor="ctr"/>
                </a:tc>
                <a:tc>
                  <a:txBody>
                    <a:bodyPr/>
                    <a:lstStyle/>
                    <a:p>
                      <a:pPr algn="r" fontAlgn="ctr"/>
                      <a:r>
                        <a:rPr lang="en-US" sz="1300">
                          <a:effectLst/>
                        </a:rPr>
                        <a:t>54</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1095224166"/>
                  </a:ext>
                </a:extLst>
              </a:tr>
              <a:tr h="262349">
                <a:tc>
                  <a:txBody>
                    <a:bodyPr/>
                    <a:lstStyle/>
                    <a:p>
                      <a:pPr algn="r" fontAlgn="ctr"/>
                      <a:r>
                        <a:rPr lang="en-US" sz="1300">
                          <a:effectLst/>
                        </a:rPr>
                        <a:t>3</a:t>
                      </a:r>
                    </a:p>
                  </a:txBody>
                  <a:tcPr marL="65587" marR="65587" marT="32794" marB="32794" anchor="ctr"/>
                </a:tc>
                <a:tc>
                  <a:txBody>
                    <a:bodyPr/>
                    <a:lstStyle/>
                    <a:p>
                      <a:pPr algn="r" fontAlgn="ctr"/>
                      <a:r>
                        <a:rPr lang="en-US" sz="1300">
                          <a:effectLst/>
                        </a:rPr>
                        <a:t>170</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38276211"/>
                  </a:ext>
                </a:extLst>
              </a:tr>
              <a:tr h="262349">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extLst>
                  <a:ext uri="{0D108BD9-81ED-4DB2-BD59-A6C34878D82A}">
                    <a16:rowId xmlns:a16="http://schemas.microsoft.com/office/drawing/2014/main" val="438288265"/>
                  </a:ext>
                </a:extLst>
              </a:tr>
              <a:tr h="459111">
                <a:tc>
                  <a:txBody>
                    <a:bodyPr/>
                    <a:lstStyle/>
                    <a:p>
                      <a:pPr algn="r" fontAlgn="ctr"/>
                      <a:r>
                        <a:rPr lang="en-US" sz="1300">
                          <a:effectLst/>
                        </a:rPr>
                        <a:t>30292</a:t>
                      </a:r>
                    </a:p>
                  </a:txBody>
                  <a:tcPr marL="65587" marR="65587" marT="32794" marB="32794" anchor="ctr"/>
                </a:tc>
                <a:tc>
                  <a:txBody>
                    <a:bodyPr/>
                    <a:lstStyle/>
                    <a:p>
                      <a:pPr algn="r" fontAlgn="ctr"/>
                      <a:r>
                        <a:rPr lang="en-US" sz="1300" dirty="0">
                          <a:effectLst/>
                        </a:rPr>
                        <a:t>11963</a:t>
                      </a:r>
                    </a:p>
                  </a:txBody>
                  <a:tcPr marL="65587" marR="65587" marT="32794" marB="32794" anchor="ctr"/>
                </a:tc>
                <a:tc>
                  <a:txBody>
                    <a:bodyPr/>
                    <a:lstStyle/>
                    <a:p>
                      <a:pPr algn="r" fontAlgn="ctr"/>
                      <a:r>
                        <a:rPr lang="en-US" sz="1300">
                          <a:effectLst/>
                        </a:rPr>
                        <a:t>{AlteredExpression}</a:t>
                      </a:r>
                    </a:p>
                  </a:txBody>
                  <a:tcPr marL="65587" marR="65587" marT="32794" marB="32794" anchor="ctr"/>
                </a:tc>
                <a:tc>
                  <a:txBody>
                    <a:bodyPr/>
                    <a:lstStyle/>
                    <a:p>
                      <a:pPr algn="r" fontAlgn="ctr"/>
                      <a:r>
                        <a:rPr lang="en-US" sz="1300">
                          <a:effectLst/>
                        </a:rPr>
                        <a:t>{Biomarker, AlteredExpression}</a:t>
                      </a:r>
                    </a:p>
                  </a:txBody>
                  <a:tcPr marL="65587" marR="65587" marT="32794" marB="32794" anchor="ctr"/>
                </a:tc>
                <a:extLst>
                  <a:ext uri="{0D108BD9-81ED-4DB2-BD59-A6C34878D82A}">
                    <a16:rowId xmlns:a16="http://schemas.microsoft.com/office/drawing/2014/main" val="760418567"/>
                  </a:ext>
                </a:extLst>
              </a:tr>
              <a:tr h="262349">
                <a:tc>
                  <a:txBody>
                    <a:bodyPr/>
                    <a:lstStyle/>
                    <a:p>
                      <a:pPr algn="r" fontAlgn="ctr"/>
                      <a:r>
                        <a:rPr lang="en-US" sz="1300">
                          <a:effectLst/>
                        </a:rPr>
                        <a:t>30292</a:t>
                      </a:r>
                    </a:p>
                  </a:txBody>
                  <a:tcPr marL="65587" marR="65587" marT="32794" marB="32794" anchor="ctr"/>
                </a:tc>
                <a:tc>
                  <a:txBody>
                    <a:bodyPr/>
                    <a:lstStyle/>
                    <a:p>
                      <a:pPr algn="r" fontAlgn="ctr"/>
                      <a:r>
                        <a:rPr lang="en-US" sz="1300">
                          <a:effectLst/>
                        </a:rPr>
                        <a:t>18471</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2298606480"/>
                  </a:ext>
                </a:extLst>
              </a:tr>
              <a:tr h="262349">
                <a:tc>
                  <a:txBody>
                    <a:bodyPr/>
                    <a:lstStyle/>
                    <a:p>
                      <a:pPr algn="r" fontAlgn="ctr"/>
                      <a:r>
                        <a:rPr lang="en-US" sz="1300">
                          <a:effectLst/>
                        </a:rPr>
                        <a:t>30292</a:t>
                      </a:r>
                    </a:p>
                  </a:txBody>
                  <a:tcPr marL="65587" marR="65587" marT="32794" marB="32794" anchor="ctr"/>
                </a:tc>
                <a:tc>
                  <a:txBody>
                    <a:bodyPr/>
                    <a:lstStyle/>
                    <a:p>
                      <a:pPr algn="r" fontAlgn="ctr"/>
                      <a:r>
                        <a:rPr lang="en-US" sz="1300">
                          <a:effectLst/>
                        </a:rPr>
                        <a:t>19792</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3783106490"/>
                  </a:ext>
                </a:extLst>
              </a:tr>
              <a:tr h="262349">
                <a:tc>
                  <a:txBody>
                    <a:bodyPr/>
                    <a:lstStyle/>
                    <a:p>
                      <a:pPr algn="r" fontAlgn="ctr"/>
                      <a:r>
                        <a:rPr lang="en-US" sz="1300">
                          <a:effectLst/>
                        </a:rPr>
                        <a:t>30293</a:t>
                      </a:r>
                    </a:p>
                  </a:txBody>
                  <a:tcPr marL="65587" marR="65587" marT="32794" marB="32794" anchor="ctr"/>
                </a:tc>
                <a:tc>
                  <a:txBody>
                    <a:bodyPr/>
                    <a:lstStyle/>
                    <a:p>
                      <a:pPr algn="r" fontAlgn="ctr"/>
                      <a:r>
                        <a:rPr lang="en-US" sz="1300">
                          <a:effectLst/>
                        </a:rPr>
                        <a:t>6353</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2554215556"/>
                  </a:ext>
                </a:extLst>
              </a:tr>
              <a:tr h="262349">
                <a:tc>
                  <a:txBody>
                    <a:bodyPr/>
                    <a:lstStyle/>
                    <a:p>
                      <a:pPr algn="r" fontAlgn="ctr"/>
                      <a:r>
                        <a:rPr lang="en-US" sz="1300" dirty="0">
                          <a:effectLst/>
                        </a:rPr>
                        <a:t>30293</a:t>
                      </a:r>
                    </a:p>
                  </a:txBody>
                  <a:tcPr marL="65587" marR="65587" marT="32794" marB="32794" anchor="ctr"/>
                </a:tc>
                <a:tc>
                  <a:txBody>
                    <a:bodyPr/>
                    <a:lstStyle/>
                    <a:p>
                      <a:pPr algn="r" fontAlgn="ctr"/>
                      <a:r>
                        <a:rPr lang="en-US" sz="1300">
                          <a:effectLst/>
                        </a:rPr>
                        <a:t>8057</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dirty="0">
                          <a:effectLst/>
                        </a:rPr>
                        <a:t>{Biomarker}</a:t>
                      </a:r>
                    </a:p>
                  </a:txBody>
                  <a:tcPr marL="65587" marR="65587" marT="32794" marB="32794" anchor="ctr"/>
                </a:tc>
                <a:extLst>
                  <a:ext uri="{0D108BD9-81ED-4DB2-BD59-A6C34878D82A}">
                    <a16:rowId xmlns:a16="http://schemas.microsoft.com/office/drawing/2014/main" val="2317751337"/>
                  </a:ext>
                </a:extLst>
              </a:tr>
            </a:tbl>
          </a:graphicData>
        </a:graphic>
      </p:graphicFrame>
      <p:sp>
        <p:nvSpPr>
          <p:cNvPr id="4" name="TextBox 3">
            <a:extLst>
              <a:ext uri="{FF2B5EF4-FFF2-40B4-BE49-F238E27FC236}">
                <a16:creationId xmlns:a16="http://schemas.microsoft.com/office/drawing/2014/main" id="{FE4099DF-799D-4D96-BD9A-F965F72D5033}"/>
              </a:ext>
            </a:extLst>
          </p:cNvPr>
          <p:cNvSpPr txBox="1"/>
          <p:nvPr/>
        </p:nvSpPr>
        <p:spPr>
          <a:xfrm>
            <a:off x="786571" y="5790480"/>
            <a:ext cx="2707536" cy="369332"/>
          </a:xfrm>
          <a:prstGeom prst="rect">
            <a:avLst/>
          </a:prstGeom>
          <a:noFill/>
        </p:spPr>
        <p:txBody>
          <a:bodyPr wrap="none" rtlCol="0">
            <a:spAutoFit/>
          </a:bodyPr>
          <a:lstStyle/>
          <a:p>
            <a:r>
              <a:rPr lang="en-US" b="0" i="0" dirty="0">
                <a:effectLst/>
              </a:rPr>
              <a:t>1135045 rows × 4 columns</a:t>
            </a:r>
            <a:endParaRPr lang="en-US" dirty="0"/>
          </a:p>
        </p:txBody>
      </p:sp>
      <p:graphicFrame>
        <p:nvGraphicFramePr>
          <p:cNvPr id="5" name="Table 4">
            <a:extLst>
              <a:ext uri="{FF2B5EF4-FFF2-40B4-BE49-F238E27FC236}">
                <a16:creationId xmlns:a16="http://schemas.microsoft.com/office/drawing/2014/main" id="{FC6A0ECB-A41E-43A4-94FE-79C39493C3D5}"/>
              </a:ext>
            </a:extLst>
          </p:cNvPr>
          <p:cNvGraphicFramePr>
            <a:graphicFrameLocks noGrp="1"/>
          </p:cNvGraphicFramePr>
          <p:nvPr/>
        </p:nvGraphicFramePr>
        <p:xfrm>
          <a:off x="7847463" y="139276"/>
          <a:ext cx="4248500" cy="3051164"/>
        </p:xfrm>
        <a:graphic>
          <a:graphicData uri="http://schemas.openxmlformats.org/drawingml/2006/table">
            <a:tbl>
              <a:tblPr firstRow="1" firstCol="1" bandRow="1">
                <a:tableStyleId>{3C2FFA5D-87B4-456A-9821-1D502468CF0F}</a:tableStyleId>
              </a:tblPr>
              <a:tblGrid>
                <a:gridCol w="873456">
                  <a:extLst>
                    <a:ext uri="{9D8B030D-6E8A-4147-A177-3AD203B41FA5}">
                      <a16:colId xmlns:a16="http://schemas.microsoft.com/office/drawing/2014/main" val="3275115682"/>
                    </a:ext>
                  </a:extLst>
                </a:gridCol>
                <a:gridCol w="791571">
                  <a:extLst>
                    <a:ext uri="{9D8B030D-6E8A-4147-A177-3AD203B41FA5}">
                      <a16:colId xmlns:a16="http://schemas.microsoft.com/office/drawing/2014/main" val="2943040799"/>
                    </a:ext>
                  </a:extLst>
                </a:gridCol>
                <a:gridCol w="1078824">
                  <a:extLst>
                    <a:ext uri="{9D8B030D-6E8A-4147-A177-3AD203B41FA5}">
                      <a16:colId xmlns:a16="http://schemas.microsoft.com/office/drawing/2014/main" val="2551920458"/>
                    </a:ext>
                  </a:extLst>
                </a:gridCol>
                <a:gridCol w="1504649">
                  <a:extLst>
                    <a:ext uri="{9D8B030D-6E8A-4147-A177-3AD203B41FA5}">
                      <a16:colId xmlns:a16="http://schemas.microsoft.com/office/drawing/2014/main" val="1305351924"/>
                    </a:ext>
                  </a:extLst>
                </a:gridCol>
              </a:tblGrid>
              <a:tr h="418787">
                <a:tc>
                  <a:txBody>
                    <a:bodyPr/>
                    <a:lstStyle/>
                    <a:p>
                      <a:pPr algn="ctr" fontAlgn="ctr"/>
                      <a:r>
                        <a:rPr lang="en-US" sz="1100" b="1" dirty="0">
                          <a:effectLst/>
                        </a:rPr>
                        <a:t>diseaseNID</a:t>
                      </a:r>
                    </a:p>
                  </a:txBody>
                  <a:tcPr marL="69445" marR="69445" marT="34723" marB="34723" anchor="ctr"/>
                </a:tc>
                <a:tc>
                  <a:txBody>
                    <a:bodyPr/>
                    <a:lstStyle/>
                    <a:p>
                      <a:pPr algn="ctr" fontAlgn="ctr"/>
                      <a:r>
                        <a:rPr lang="en-US" sz="1100" b="1" dirty="0">
                          <a:effectLst/>
                        </a:rPr>
                        <a:t>geneNID</a:t>
                      </a:r>
                    </a:p>
                  </a:txBody>
                  <a:tcPr marL="69445" marR="69445" marT="34723" marB="34723" anchor="ctr"/>
                </a:tc>
                <a:tc>
                  <a:txBody>
                    <a:bodyPr/>
                    <a:lstStyle/>
                    <a:p>
                      <a:pPr algn="ctr" fontAlgn="ctr"/>
                      <a:r>
                        <a:rPr lang="en-US" sz="1100" b="1" dirty="0">
                          <a:effectLst/>
                        </a:rPr>
                        <a:t>associationType</a:t>
                      </a:r>
                    </a:p>
                  </a:txBody>
                  <a:tcPr marL="69445" marR="69445" marT="34723" marB="34723" anchor="ctr"/>
                </a:tc>
                <a:tc>
                  <a:txBody>
                    <a:bodyPr/>
                    <a:lstStyle/>
                    <a:p>
                      <a:pPr algn="ctr" fontAlgn="ctr"/>
                      <a:r>
                        <a:rPr lang="en-US" sz="1100" b="1" dirty="0" err="1">
                          <a:effectLst/>
                        </a:rPr>
                        <a:t>propagatedAssociationTypes</a:t>
                      </a:r>
                      <a:endParaRPr lang="en-US" sz="1100" b="1" dirty="0">
                        <a:effectLst/>
                      </a:endParaRPr>
                    </a:p>
                  </a:txBody>
                  <a:tcPr marL="69445" marR="69445" marT="34723" marB="34723" anchor="ctr"/>
                </a:tc>
                <a:extLst>
                  <a:ext uri="{0D108BD9-81ED-4DB2-BD59-A6C34878D82A}">
                    <a16:rowId xmlns:a16="http://schemas.microsoft.com/office/drawing/2014/main" val="3324769615"/>
                  </a:ext>
                </a:extLst>
              </a:tr>
              <a:tr h="239307">
                <a:tc>
                  <a:txBody>
                    <a:bodyPr/>
                    <a:lstStyle/>
                    <a:p>
                      <a:pPr algn="r" fontAlgn="ctr"/>
                      <a:r>
                        <a:rPr lang="en-US" sz="1100">
                          <a:effectLst/>
                        </a:rPr>
                        <a:t>1</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29508352"/>
                  </a:ext>
                </a:extLst>
              </a:tr>
              <a:tr h="239307">
                <a:tc>
                  <a:txBody>
                    <a:bodyPr/>
                    <a:lstStyle/>
                    <a:p>
                      <a:pPr algn="r" fontAlgn="ctr"/>
                      <a:r>
                        <a:rPr lang="en-US" sz="1100">
                          <a:effectLst/>
                        </a:rPr>
                        <a:t>448</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524139253"/>
                  </a:ext>
                </a:extLst>
              </a:tr>
              <a:tr h="239307">
                <a:tc>
                  <a:txBody>
                    <a:bodyPr/>
                    <a:lstStyle/>
                    <a:p>
                      <a:pPr algn="r" fontAlgn="ctr"/>
                      <a:r>
                        <a:rPr lang="en-US" sz="1100">
                          <a:effectLst/>
                        </a:rPr>
                        <a:t>589</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752218152"/>
                  </a:ext>
                </a:extLst>
              </a:tr>
              <a:tr h="239307">
                <a:tc>
                  <a:txBody>
                    <a:bodyPr/>
                    <a:lstStyle/>
                    <a:p>
                      <a:pPr algn="r" fontAlgn="ctr"/>
                      <a:r>
                        <a:rPr lang="en-US" sz="1100">
                          <a:effectLst/>
                        </a:rPr>
                        <a:t>827</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388880166"/>
                  </a:ext>
                </a:extLst>
              </a:tr>
              <a:tr h="239307">
                <a:tc>
                  <a:txBody>
                    <a:bodyPr/>
                    <a:lstStyle/>
                    <a:p>
                      <a:pPr algn="r" fontAlgn="ctr"/>
                      <a:r>
                        <a:rPr lang="en-US" sz="1100">
                          <a:effectLst/>
                        </a:rPr>
                        <a:t>1102</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462410180"/>
                  </a:ext>
                </a:extLst>
              </a:tr>
              <a:tr h="239307">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extLst>
                  <a:ext uri="{0D108BD9-81ED-4DB2-BD59-A6C34878D82A}">
                    <a16:rowId xmlns:a16="http://schemas.microsoft.com/office/drawing/2014/main" val="3834876837"/>
                  </a:ext>
                </a:extLst>
              </a:tr>
              <a:tr h="239307">
                <a:tc>
                  <a:txBody>
                    <a:bodyPr/>
                    <a:lstStyle/>
                    <a:p>
                      <a:pPr algn="r" fontAlgn="ctr"/>
                      <a:r>
                        <a:rPr lang="en-US" sz="1100">
                          <a:effectLst/>
                        </a:rPr>
                        <a:t>29239</a:t>
                      </a:r>
                    </a:p>
                  </a:txBody>
                  <a:tcPr marL="69445" marR="69445" marT="34723" marB="34723" anchor="ctr"/>
                </a:tc>
                <a:tc>
                  <a:txBody>
                    <a:bodyPr/>
                    <a:lstStyle/>
                    <a:p>
                      <a:pPr algn="r" fontAlgn="ctr"/>
                      <a:r>
                        <a:rPr lang="en-US" sz="1100">
                          <a:effectLst/>
                        </a:rPr>
                        <a:t>20075</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4213360810"/>
                  </a:ext>
                </a:extLst>
              </a:tr>
              <a:tr h="239307">
                <a:tc>
                  <a:txBody>
                    <a:bodyPr/>
                    <a:lstStyle/>
                    <a:p>
                      <a:pPr algn="r" fontAlgn="ctr"/>
                      <a:r>
                        <a:rPr lang="en-US" sz="1100">
                          <a:effectLst/>
                        </a:rPr>
                        <a:t>29280</a:t>
                      </a:r>
                    </a:p>
                  </a:txBody>
                  <a:tcPr marL="69445" marR="69445" marT="34723" marB="34723" anchor="ctr"/>
                </a:tc>
                <a:tc>
                  <a:txBody>
                    <a:bodyPr/>
                    <a:lstStyle/>
                    <a:p>
                      <a:pPr algn="r" fontAlgn="ctr"/>
                      <a:r>
                        <a:rPr lang="en-US" sz="1100">
                          <a:effectLst/>
                        </a:rPr>
                        <a:t>20163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175101095"/>
                  </a:ext>
                </a:extLst>
              </a:tr>
              <a:tr h="239307">
                <a:tc>
                  <a:txBody>
                    <a:bodyPr/>
                    <a:lstStyle/>
                    <a:p>
                      <a:pPr algn="r" fontAlgn="ctr"/>
                      <a:r>
                        <a:rPr lang="en-US" sz="1100">
                          <a:effectLst/>
                        </a:rPr>
                        <a:t>29341</a:t>
                      </a:r>
                    </a:p>
                  </a:txBody>
                  <a:tcPr marL="69445" marR="69445" marT="34723" marB="34723" anchor="ctr"/>
                </a:tc>
                <a:tc>
                  <a:txBody>
                    <a:bodyPr/>
                    <a:lstStyle/>
                    <a:p>
                      <a:pPr algn="r" fontAlgn="ctr"/>
                      <a:r>
                        <a:rPr lang="en-US" sz="1100">
                          <a:effectLst/>
                        </a:rPr>
                        <a:t>20169</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2332987979"/>
                  </a:ext>
                </a:extLst>
              </a:tr>
              <a:tr h="239307">
                <a:tc>
                  <a:txBody>
                    <a:bodyPr/>
                    <a:lstStyle/>
                    <a:p>
                      <a:pPr algn="r" fontAlgn="ctr"/>
                      <a:r>
                        <a:rPr lang="en-US" sz="1100">
                          <a:effectLst/>
                        </a:rPr>
                        <a:t>29763</a:t>
                      </a:r>
                    </a:p>
                  </a:txBody>
                  <a:tcPr marL="69445" marR="69445" marT="34723" marB="34723" anchor="ctr"/>
                </a:tc>
                <a:tc>
                  <a:txBody>
                    <a:bodyPr/>
                    <a:lstStyle/>
                    <a:p>
                      <a:pPr algn="r" fontAlgn="ctr"/>
                      <a:r>
                        <a:rPr lang="en-US" sz="1100">
                          <a:effectLst/>
                        </a:rPr>
                        <a:t>9527</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888272956"/>
                  </a:ext>
                </a:extLst>
              </a:tr>
              <a:tr h="239307">
                <a:tc>
                  <a:txBody>
                    <a:bodyPr/>
                    <a:lstStyle/>
                    <a:p>
                      <a:pPr algn="r" fontAlgn="ctr"/>
                      <a:r>
                        <a:rPr lang="en-US" sz="1100" dirty="0">
                          <a:effectLst/>
                        </a:rPr>
                        <a:t>29932</a:t>
                      </a:r>
                    </a:p>
                  </a:txBody>
                  <a:tcPr marL="69445" marR="69445" marT="34723" marB="34723" anchor="ctr"/>
                </a:tc>
                <a:tc>
                  <a:txBody>
                    <a:bodyPr/>
                    <a:lstStyle/>
                    <a:p>
                      <a:pPr algn="r" fontAlgn="ctr"/>
                      <a:r>
                        <a:rPr lang="en-US" sz="1100">
                          <a:effectLst/>
                        </a:rPr>
                        <a:t>21333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dirty="0">
                          <a:effectLst/>
                        </a:rPr>
                        <a:t>{Biomarker}</a:t>
                      </a:r>
                    </a:p>
                  </a:txBody>
                  <a:tcPr marL="69445" marR="69445" marT="34723" marB="34723" anchor="ctr"/>
                </a:tc>
                <a:extLst>
                  <a:ext uri="{0D108BD9-81ED-4DB2-BD59-A6C34878D82A}">
                    <a16:rowId xmlns:a16="http://schemas.microsoft.com/office/drawing/2014/main" val="1195436295"/>
                  </a:ext>
                </a:extLst>
              </a:tr>
            </a:tbl>
          </a:graphicData>
        </a:graphic>
      </p:graphicFrame>
      <p:sp>
        <p:nvSpPr>
          <p:cNvPr id="6" name="TextBox 5">
            <a:extLst>
              <a:ext uri="{FF2B5EF4-FFF2-40B4-BE49-F238E27FC236}">
                <a16:creationId xmlns:a16="http://schemas.microsoft.com/office/drawing/2014/main" id="{638A5696-9494-4D41-AD7D-DF68D436CE1C}"/>
              </a:ext>
            </a:extLst>
          </p:cNvPr>
          <p:cNvSpPr txBox="1"/>
          <p:nvPr/>
        </p:nvSpPr>
        <p:spPr>
          <a:xfrm>
            <a:off x="7847463" y="3178840"/>
            <a:ext cx="2580899" cy="369332"/>
          </a:xfrm>
          <a:prstGeom prst="rect">
            <a:avLst/>
          </a:prstGeom>
          <a:noFill/>
        </p:spPr>
        <p:txBody>
          <a:bodyPr wrap="none" rtlCol="0">
            <a:spAutoFit/>
          </a:bodyPr>
          <a:lstStyle/>
          <a:p>
            <a:r>
              <a:rPr lang="en-US" b="0" i="0" dirty="0">
                <a:effectLst/>
              </a:rPr>
              <a:t>557317 rows × 4 columns</a:t>
            </a:r>
            <a:endParaRPr lang="en-US" dirty="0"/>
          </a:p>
        </p:txBody>
      </p:sp>
      <p:graphicFrame>
        <p:nvGraphicFramePr>
          <p:cNvPr id="7" name="Table 6">
            <a:extLst>
              <a:ext uri="{FF2B5EF4-FFF2-40B4-BE49-F238E27FC236}">
                <a16:creationId xmlns:a16="http://schemas.microsoft.com/office/drawing/2014/main" id="{BE7DC826-B3DB-49E6-A96F-21B8918E1EBE}"/>
              </a:ext>
            </a:extLst>
          </p:cNvPr>
          <p:cNvGraphicFramePr>
            <a:graphicFrameLocks noGrp="1"/>
          </p:cNvGraphicFramePr>
          <p:nvPr/>
        </p:nvGraphicFramePr>
        <p:xfrm>
          <a:off x="7805886" y="3548172"/>
          <a:ext cx="4331654" cy="2981524"/>
        </p:xfrm>
        <a:graphic>
          <a:graphicData uri="http://schemas.openxmlformats.org/drawingml/2006/table">
            <a:tbl>
              <a:tblPr firstRow="1" firstCol="1" bandRow="1">
                <a:tableStyleId>{284E427A-3D55-4303-BF80-6455036E1DE7}</a:tableStyleId>
              </a:tblPr>
              <a:tblGrid>
                <a:gridCol w="825130">
                  <a:extLst>
                    <a:ext uri="{9D8B030D-6E8A-4147-A177-3AD203B41FA5}">
                      <a16:colId xmlns:a16="http://schemas.microsoft.com/office/drawing/2014/main" val="204542064"/>
                    </a:ext>
                  </a:extLst>
                </a:gridCol>
                <a:gridCol w="720794">
                  <a:extLst>
                    <a:ext uri="{9D8B030D-6E8A-4147-A177-3AD203B41FA5}">
                      <a16:colId xmlns:a16="http://schemas.microsoft.com/office/drawing/2014/main" val="3093301949"/>
                    </a:ext>
                  </a:extLst>
                </a:gridCol>
                <a:gridCol w="1052623">
                  <a:extLst>
                    <a:ext uri="{9D8B030D-6E8A-4147-A177-3AD203B41FA5}">
                      <a16:colId xmlns:a16="http://schemas.microsoft.com/office/drawing/2014/main" val="1416410845"/>
                    </a:ext>
                  </a:extLst>
                </a:gridCol>
                <a:gridCol w="1733107">
                  <a:extLst>
                    <a:ext uri="{9D8B030D-6E8A-4147-A177-3AD203B41FA5}">
                      <a16:colId xmlns:a16="http://schemas.microsoft.com/office/drawing/2014/main" val="664825293"/>
                    </a:ext>
                  </a:extLst>
                </a:gridCol>
              </a:tblGrid>
              <a:tr h="223418">
                <a:tc>
                  <a:txBody>
                    <a:bodyPr/>
                    <a:lstStyle/>
                    <a:p>
                      <a:pPr marL="0" algn="ctr" defTabSz="914400" rtl="0" eaLnBrk="1" fontAlgn="ctr" latinLnBrk="0" hangingPunct="1"/>
                      <a:r>
                        <a:rPr lang="en-US" sz="1050" b="1" kern="1200" dirty="0">
                          <a:solidFill>
                            <a:schemeClr val="lt1"/>
                          </a:solidFill>
                          <a:effectLst/>
                          <a:latin typeface="+mn-lt"/>
                          <a:ea typeface="+mn-ea"/>
                          <a:cs typeface="+mn-cs"/>
                        </a:rPr>
                        <a:t>diseaseNID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geneNID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associationType</a:t>
                      </a:r>
                    </a:p>
                  </a:txBody>
                  <a:tcPr marL="38083" marR="38083" marT="19041" marB="19041" anchor="ctr"/>
                </a:tc>
                <a:tc>
                  <a:txBody>
                    <a:bodyPr/>
                    <a:lstStyle/>
                    <a:p>
                      <a:pPr marL="0" algn="ctr" defTabSz="914400" rtl="0" eaLnBrk="1" fontAlgn="ctr" latinLnBrk="0" hangingPunct="1"/>
                      <a:r>
                        <a:rPr lang="en-US" sz="1050" b="1" kern="1200" dirty="0" err="1">
                          <a:solidFill>
                            <a:schemeClr val="lt1"/>
                          </a:solidFill>
                          <a:effectLst/>
                          <a:latin typeface="+mn-lt"/>
                          <a:ea typeface="+mn-ea"/>
                          <a:cs typeface="+mn-cs"/>
                        </a:rPr>
                        <a:t>propagatedAssociationTypes</a:t>
                      </a:r>
                      <a:endParaRPr lang="en-US" sz="1050" b="1" kern="1200" dirty="0">
                        <a:solidFill>
                          <a:schemeClr val="lt1"/>
                        </a:solidFill>
                        <a:effectLst/>
                        <a:latin typeface="+mn-lt"/>
                        <a:ea typeface="+mn-ea"/>
                        <a:cs typeface="+mn-cs"/>
                      </a:endParaRPr>
                    </a:p>
                  </a:txBody>
                  <a:tcPr marL="38083" marR="38083" marT="19041" marB="19041" anchor="ctr"/>
                </a:tc>
                <a:extLst>
                  <a:ext uri="{0D108BD9-81ED-4DB2-BD59-A6C34878D82A}">
                    <a16:rowId xmlns:a16="http://schemas.microsoft.com/office/drawing/2014/main" val="156530347"/>
                  </a:ext>
                </a:extLst>
              </a:tr>
              <a:tr h="223418">
                <a:tc>
                  <a:txBody>
                    <a:bodyPr/>
                    <a:lstStyle/>
                    <a:p>
                      <a:pPr algn="r" fontAlgn="ctr"/>
                      <a:r>
                        <a:rPr lang="en-US" sz="700">
                          <a:effectLst/>
                        </a:rPr>
                        <a:t>1317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112955429"/>
                  </a:ext>
                </a:extLst>
              </a:tr>
              <a:tr h="223418">
                <a:tc>
                  <a:txBody>
                    <a:bodyPr/>
                    <a:lstStyle/>
                    <a:p>
                      <a:pPr algn="r" fontAlgn="ctr"/>
                      <a:r>
                        <a:rPr lang="en-US" sz="700">
                          <a:effectLst/>
                        </a:rPr>
                        <a:t>1338</a:t>
                      </a:r>
                    </a:p>
                  </a:txBody>
                  <a:tcPr marL="38083" marR="38083" marT="19041" marB="19041" anchor="ctr"/>
                </a:tc>
                <a:tc>
                  <a:txBody>
                    <a:bodyPr/>
                    <a:lstStyle/>
                    <a:p>
                      <a:pPr algn="r" fontAlgn="ctr"/>
                      <a:r>
                        <a:rPr lang="en-US" sz="700" dirty="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dirty="0">
                          <a:effectLst/>
                        </a:rPr>
                        <a:t>{Biomarker, </a:t>
                      </a:r>
                      <a:r>
                        <a:rPr lang="en-US" sz="700" dirty="0" err="1">
                          <a:effectLst/>
                        </a:rPr>
                        <a:t>AlteredExpression</a:t>
                      </a:r>
                      <a:r>
                        <a:rPr lang="en-US" sz="700" dirty="0">
                          <a:effectLst/>
                        </a:rPr>
                        <a:t>}</a:t>
                      </a:r>
                    </a:p>
                  </a:txBody>
                  <a:tcPr marL="38083" marR="38083" marT="19041" marB="19041" anchor="ctr"/>
                </a:tc>
                <a:extLst>
                  <a:ext uri="{0D108BD9-81ED-4DB2-BD59-A6C34878D82A}">
                    <a16:rowId xmlns:a16="http://schemas.microsoft.com/office/drawing/2014/main" val="1893753068"/>
                  </a:ext>
                </a:extLst>
              </a:tr>
              <a:tr h="223418">
                <a:tc>
                  <a:txBody>
                    <a:bodyPr/>
                    <a:lstStyle/>
                    <a:p>
                      <a:pPr algn="r" fontAlgn="ctr"/>
                      <a:r>
                        <a:rPr lang="en-US" sz="700">
                          <a:effectLst/>
                        </a:rPr>
                        <a:t>1741</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064493585"/>
                  </a:ext>
                </a:extLst>
              </a:tr>
              <a:tr h="318209">
                <a:tc>
                  <a:txBody>
                    <a:bodyPr/>
                    <a:lstStyle/>
                    <a:p>
                      <a:pPr algn="r" fontAlgn="ctr"/>
                      <a:r>
                        <a:rPr lang="en-US" sz="700">
                          <a:effectLst/>
                        </a:rPr>
                        <a:t>2107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{PosttranslationalModification}</a:t>
                      </a:r>
                    </a:p>
                  </a:txBody>
                  <a:tcPr marL="38083" marR="38083" marT="19041" marB="19041" anchor="ctr"/>
                </a:tc>
                <a:tc>
                  <a:txBody>
                    <a:bodyPr/>
                    <a:lstStyle/>
                    <a:p>
                      <a:pPr algn="r" fontAlgn="ctr"/>
                      <a:r>
                        <a:rPr lang="en-US" sz="700">
                          <a:effectLst/>
                        </a:rPr>
                        <a:t>{Biomarker, PosttranslationalModification}</a:t>
                      </a:r>
                    </a:p>
                  </a:txBody>
                  <a:tcPr marL="38083" marR="38083" marT="19041" marB="19041" anchor="ctr"/>
                </a:tc>
                <a:extLst>
                  <a:ext uri="{0D108BD9-81ED-4DB2-BD59-A6C34878D82A}">
                    <a16:rowId xmlns:a16="http://schemas.microsoft.com/office/drawing/2014/main" val="2126026929"/>
                  </a:ext>
                </a:extLst>
              </a:tr>
              <a:tr h="223418">
                <a:tc>
                  <a:txBody>
                    <a:bodyPr/>
                    <a:lstStyle/>
                    <a:p>
                      <a:pPr algn="r" fontAlgn="ctr"/>
                      <a:r>
                        <a:rPr lang="en-US" sz="700">
                          <a:effectLst/>
                        </a:rPr>
                        <a:t>2592</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1188042127"/>
                  </a:ext>
                </a:extLst>
              </a:tr>
              <a:tr h="128628">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extLst>
                  <a:ext uri="{0D108BD9-81ED-4DB2-BD59-A6C34878D82A}">
                    <a16:rowId xmlns:a16="http://schemas.microsoft.com/office/drawing/2014/main" val="148500940"/>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18834</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3480961936"/>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18837</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4150754532"/>
                  </a:ext>
                </a:extLst>
              </a:tr>
              <a:tr h="318209">
                <a:tc>
                  <a:txBody>
                    <a:bodyPr/>
                    <a:lstStyle/>
                    <a:p>
                      <a:pPr algn="r" fontAlgn="ctr"/>
                      <a:r>
                        <a:rPr lang="en-US" sz="700">
                          <a:effectLst/>
                        </a:rPr>
                        <a:t>30104</a:t>
                      </a:r>
                    </a:p>
                  </a:txBody>
                  <a:tcPr marL="38083" marR="38083" marT="19041" marB="19041" anchor="ctr"/>
                </a:tc>
                <a:tc>
                  <a:txBody>
                    <a:bodyPr/>
                    <a:lstStyle/>
                    <a:p>
                      <a:pPr algn="r" fontAlgn="ctr"/>
                      <a:r>
                        <a:rPr lang="en-US" sz="700">
                          <a:effectLst/>
                        </a:rPr>
                        <a:t>25482</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4292358410"/>
                  </a:ext>
                </a:extLst>
              </a:tr>
              <a:tr h="318209">
                <a:tc>
                  <a:txBody>
                    <a:bodyPr/>
                    <a:lstStyle/>
                    <a:p>
                      <a:pPr algn="r" fontAlgn="ctr"/>
                      <a:r>
                        <a:rPr lang="en-US" sz="700">
                          <a:effectLst/>
                        </a:rPr>
                        <a:t>30147</a:t>
                      </a:r>
                    </a:p>
                  </a:txBody>
                  <a:tcPr marL="38083" marR="38083" marT="19041" marB="19041" anchor="ctr"/>
                </a:tc>
                <a:tc>
                  <a:txBody>
                    <a:bodyPr/>
                    <a:lstStyle/>
                    <a:p>
                      <a:pPr algn="r" fontAlgn="ctr"/>
                      <a:r>
                        <a:rPr lang="en-US" sz="700">
                          <a:effectLst/>
                        </a:rPr>
                        <a:t>21709</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1177807539"/>
                  </a:ext>
                </a:extLst>
              </a:tr>
              <a:tr h="318209">
                <a:tc>
                  <a:txBody>
                    <a:bodyPr/>
                    <a:lstStyle/>
                    <a:p>
                      <a:pPr algn="r" fontAlgn="ctr"/>
                      <a:r>
                        <a:rPr lang="en-US" sz="700" dirty="0">
                          <a:effectLst/>
                        </a:rPr>
                        <a:t>30157</a:t>
                      </a:r>
                    </a:p>
                  </a:txBody>
                  <a:tcPr marL="38083" marR="38083" marT="19041" marB="19041" anchor="ctr"/>
                </a:tc>
                <a:tc>
                  <a:txBody>
                    <a:bodyPr/>
                    <a:lstStyle/>
                    <a:p>
                      <a:pPr algn="r" fontAlgn="ctr"/>
                      <a:r>
                        <a:rPr lang="en-US" sz="700" dirty="0">
                          <a:effectLst/>
                        </a:rPr>
                        <a:t>10975</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dirty="0">
                          <a:effectLst/>
                        </a:rPr>
                        <a:t>{</a:t>
                      </a:r>
                      <a:r>
                        <a:rPr lang="en-US" sz="700" dirty="0" err="1">
                          <a:effectLst/>
                        </a:rPr>
                        <a:t>CausalMutation</a:t>
                      </a:r>
                      <a:r>
                        <a:rPr lang="en-US" sz="700" dirty="0">
                          <a:effectLst/>
                        </a:rPr>
                        <a:t>, </a:t>
                      </a:r>
                      <a:r>
                        <a:rPr lang="en-US" sz="700" dirty="0" err="1">
                          <a:effectLst/>
                        </a:rPr>
                        <a:t>GeneticVariation</a:t>
                      </a:r>
                      <a:r>
                        <a:rPr lang="en-US" sz="700" dirty="0">
                          <a:effectLst/>
                        </a:rPr>
                        <a:t>, Biomarker, ...</a:t>
                      </a:r>
                    </a:p>
                  </a:txBody>
                  <a:tcPr marL="38083" marR="38083" marT="19041" marB="19041" anchor="ctr"/>
                </a:tc>
                <a:extLst>
                  <a:ext uri="{0D108BD9-81ED-4DB2-BD59-A6C34878D82A}">
                    <a16:rowId xmlns:a16="http://schemas.microsoft.com/office/drawing/2014/main" val="985403811"/>
                  </a:ext>
                </a:extLst>
              </a:tr>
            </a:tbl>
          </a:graphicData>
        </a:graphic>
      </p:graphicFrame>
      <p:sp>
        <p:nvSpPr>
          <p:cNvPr id="9" name="TextBox 8">
            <a:extLst>
              <a:ext uri="{FF2B5EF4-FFF2-40B4-BE49-F238E27FC236}">
                <a16:creationId xmlns:a16="http://schemas.microsoft.com/office/drawing/2014/main" id="{EA2EAA2C-B657-43F8-AF26-66E48F568613}"/>
              </a:ext>
            </a:extLst>
          </p:cNvPr>
          <p:cNvSpPr txBox="1"/>
          <p:nvPr/>
        </p:nvSpPr>
        <p:spPr>
          <a:xfrm>
            <a:off x="7805886" y="6509103"/>
            <a:ext cx="6103088" cy="369332"/>
          </a:xfrm>
          <a:prstGeom prst="rect">
            <a:avLst/>
          </a:prstGeom>
          <a:noFill/>
        </p:spPr>
        <p:txBody>
          <a:bodyPr wrap="square">
            <a:spAutoFit/>
          </a:bodyPr>
          <a:lstStyle/>
          <a:p>
            <a:r>
              <a:rPr lang="en-US" b="0" i="0" dirty="0">
                <a:effectLst/>
              </a:rPr>
              <a:t>577728 rows × 4 columns</a:t>
            </a:r>
            <a:endParaRPr lang="en-US" dirty="0"/>
          </a:p>
        </p:txBody>
      </p:sp>
      <p:sp>
        <p:nvSpPr>
          <p:cNvPr id="10" name="Arrow: Up 9">
            <a:extLst>
              <a:ext uri="{FF2B5EF4-FFF2-40B4-BE49-F238E27FC236}">
                <a16:creationId xmlns:a16="http://schemas.microsoft.com/office/drawing/2014/main" id="{AD3CD2F7-7A97-4254-8357-0485F290C846}"/>
              </a:ext>
            </a:extLst>
          </p:cNvPr>
          <p:cNvSpPr/>
          <p:nvPr/>
        </p:nvSpPr>
        <p:spPr>
          <a:xfrm rot="3821157">
            <a:off x="6759399" y="1918984"/>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70BBE779-6135-4C6C-9521-ADCA277D6423}"/>
              </a:ext>
            </a:extLst>
          </p:cNvPr>
          <p:cNvSpPr/>
          <p:nvPr/>
        </p:nvSpPr>
        <p:spPr>
          <a:xfrm rot="7597348">
            <a:off x="6731946" y="3479423"/>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263FCF4-58B7-4EE0-8BD8-E5D4E9789A55}"/>
              </a:ext>
            </a:extLst>
          </p:cNvPr>
          <p:cNvSpPr txBox="1"/>
          <p:nvPr/>
        </p:nvSpPr>
        <p:spPr>
          <a:xfrm>
            <a:off x="8761228" y="1246462"/>
            <a:ext cx="2580899" cy="584775"/>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BIOMARKER</a:t>
            </a:r>
          </a:p>
        </p:txBody>
      </p:sp>
      <p:sp>
        <p:nvSpPr>
          <p:cNvPr id="13" name="TextBox 12">
            <a:extLst>
              <a:ext uri="{FF2B5EF4-FFF2-40B4-BE49-F238E27FC236}">
                <a16:creationId xmlns:a16="http://schemas.microsoft.com/office/drawing/2014/main" id="{C3070564-3069-4D13-A10F-A3140E0437C5}"/>
              </a:ext>
            </a:extLst>
          </p:cNvPr>
          <p:cNvSpPr txBox="1"/>
          <p:nvPr/>
        </p:nvSpPr>
        <p:spPr>
          <a:xfrm>
            <a:off x="8791654" y="4232123"/>
            <a:ext cx="2580899" cy="1077218"/>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NON-BIOMARKER</a:t>
            </a:r>
          </a:p>
        </p:txBody>
      </p:sp>
      <p:sp>
        <p:nvSpPr>
          <p:cNvPr id="14" name="TextBox 13">
            <a:extLst>
              <a:ext uri="{FF2B5EF4-FFF2-40B4-BE49-F238E27FC236}">
                <a16:creationId xmlns:a16="http://schemas.microsoft.com/office/drawing/2014/main" id="{66F4BACB-30B7-453E-A6B0-CC55EC7D653C}"/>
              </a:ext>
            </a:extLst>
          </p:cNvPr>
          <p:cNvSpPr txBox="1"/>
          <p:nvPr/>
        </p:nvSpPr>
        <p:spPr>
          <a:xfrm>
            <a:off x="8242670" y="5385340"/>
            <a:ext cx="3678866" cy="923330"/>
          </a:xfrm>
          <a:prstGeom prst="rect">
            <a:avLst/>
          </a:prstGeom>
          <a:solidFill>
            <a:schemeClr val="tx1"/>
          </a:solidFill>
          <a:ln>
            <a:solidFill>
              <a:schemeClr val="bg1"/>
            </a:solidFill>
          </a:ln>
        </p:spPr>
        <p:txBody>
          <a:bodyPr wrap="square" rtlCol="0">
            <a:spAutoFit/>
          </a:bodyPr>
          <a:lstStyle/>
          <a:p>
            <a:pPr algn="ctr"/>
            <a:r>
              <a:rPr lang="en-US" dirty="0">
                <a:solidFill>
                  <a:sysClr val="windowText" lastClr="000000"/>
                </a:solidFill>
              </a:rPr>
              <a:t>Filter: ONLY ‘</a:t>
            </a:r>
            <a:r>
              <a:rPr lang="en-US" dirty="0" err="1">
                <a:solidFill>
                  <a:sysClr val="windowText" lastClr="000000"/>
                </a:solidFill>
              </a:rPr>
              <a:t>AlteredExpression</a:t>
            </a:r>
            <a:r>
              <a:rPr lang="en-US" dirty="0">
                <a:solidFill>
                  <a:sysClr val="windowText" lastClr="000000"/>
                </a:solidFill>
              </a:rPr>
              <a:t>', '</a:t>
            </a:r>
            <a:r>
              <a:rPr lang="en-US" dirty="0" err="1">
                <a:solidFill>
                  <a:sysClr val="windowText" lastClr="000000"/>
                </a:solidFill>
              </a:rPr>
              <a:t>PosttranslationalModification</a:t>
            </a:r>
            <a:r>
              <a:rPr lang="en-US" dirty="0">
                <a:solidFill>
                  <a:sysClr val="windowText" lastClr="000000"/>
                </a:solidFill>
              </a:rPr>
              <a:t>', ‘</a:t>
            </a:r>
            <a:r>
              <a:rPr lang="en-US" dirty="0" err="1">
                <a:solidFill>
                  <a:sysClr val="windowText" lastClr="000000"/>
                </a:solidFill>
              </a:rPr>
              <a:t>GenomicAlterations</a:t>
            </a:r>
            <a:r>
              <a:rPr lang="en-US" dirty="0">
                <a:solidFill>
                  <a:sysClr val="windowText" lastClr="000000"/>
                </a:solidFill>
              </a:rPr>
              <a:t>', or 'Therapeutic' </a:t>
            </a:r>
          </a:p>
        </p:txBody>
      </p:sp>
    </p:spTree>
    <p:extLst>
      <p:ext uri="{BB962C8B-B14F-4D97-AF65-F5344CB8AC3E}">
        <p14:creationId xmlns:p14="http://schemas.microsoft.com/office/powerpoint/2010/main" val="219316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C6BD-E732-4270-A321-7841BE4ABC1A}"/>
              </a:ext>
            </a:extLst>
          </p:cNvPr>
          <p:cNvSpPr>
            <a:spLocks noGrp="1"/>
          </p:cNvSpPr>
          <p:nvPr>
            <p:ph type="title"/>
          </p:nvPr>
        </p:nvSpPr>
        <p:spPr>
          <a:xfrm>
            <a:off x="1475875" y="602387"/>
            <a:ext cx="9905998" cy="1478570"/>
          </a:xfrm>
        </p:spPr>
        <p:txBody>
          <a:bodyPr/>
          <a:lstStyle/>
          <a:p>
            <a:pPr algn="r"/>
            <a:r>
              <a:rPr lang="en-US" dirty="0"/>
              <a:t>RECATEGORIZED DATASET</a:t>
            </a:r>
          </a:p>
        </p:txBody>
      </p:sp>
      <p:graphicFrame>
        <p:nvGraphicFramePr>
          <p:cNvPr id="3" name="Table 2">
            <a:extLst>
              <a:ext uri="{FF2B5EF4-FFF2-40B4-BE49-F238E27FC236}">
                <a16:creationId xmlns:a16="http://schemas.microsoft.com/office/drawing/2014/main" id="{C6A487FD-4547-42BE-A68F-8E7721947ACB}"/>
              </a:ext>
            </a:extLst>
          </p:cNvPr>
          <p:cNvGraphicFramePr>
            <a:graphicFrameLocks noGrp="1"/>
          </p:cNvGraphicFramePr>
          <p:nvPr/>
        </p:nvGraphicFramePr>
        <p:xfrm>
          <a:off x="6168697" y="1852929"/>
          <a:ext cx="5360872" cy="3581628"/>
        </p:xfrm>
        <a:graphic>
          <a:graphicData uri="http://schemas.openxmlformats.org/drawingml/2006/table">
            <a:tbl>
              <a:tblPr firstRow="1" firstCol="1" bandRow="1">
                <a:tableStyleId>{08FB837D-C827-4EFA-A057-4D05807E0F7C}</a:tableStyleId>
              </a:tblPr>
              <a:tblGrid>
                <a:gridCol w="820770">
                  <a:extLst>
                    <a:ext uri="{9D8B030D-6E8A-4147-A177-3AD203B41FA5}">
                      <a16:colId xmlns:a16="http://schemas.microsoft.com/office/drawing/2014/main" val="3568006968"/>
                    </a:ext>
                  </a:extLst>
                </a:gridCol>
                <a:gridCol w="754911">
                  <a:extLst>
                    <a:ext uri="{9D8B030D-6E8A-4147-A177-3AD203B41FA5}">
                      <a16:colId xmlns:a16="http://schemas.microsoft.com/office/drawing/2014/main" val="3328091702"/>
                    </a:ext>
                  </a:extLst>
                </a:gridCol>
                <a:gridCol w="1912368">
                  <a:extLst>
                    <a:ext uri="{9D8B030D-6E8A-4147-A177-3AD203B41FA5}">
                      <a16:colId xmlns:a16="http://schemas.microsoft.com/office/drawing/2014/main" val="1893713407"/>
                    </a:ext>
                  </a:extLst>
                </a:gridCol>
                <a:gridCol w="1872823">
                  <a:extLst>
                    <a:ext uri="{9D8B030D-6E8A-4147-A177-3AD203B41FA5}">
                      <a16:colId xmlns:a16="http://schemas.microsoft.com/office/drawing/2014/main" val="1978398839"/>
                    </a:ext>
                  </a:extLst>
                </a:gridCol>
              </a:tblGrid>
              <a:tr h="375636">
                <a:tc>
                  <a:txBody>
                    <a:bodyPr/>
                    <a:lstStyle/>
                    <a:p>
                      <a:pPr algn="ctr" fontAlgn="ctr"/>
                      <a:r>
                        <a:rPr lang="en-US" sz="1100" b="1" dirty="0">
                          <a:solidFill>
                            <a:schemeClr val="bg1"/>
                          </a:solidFill>
                          <a:effectLst/>
                        </a:rPr>
                        <a:t>diseaseNID</a:t>
                      </a:r>
                    </a:p>
                  </a:txBody>
                  <a:tcPr marL="53662" marR="53662" marT="26831" marB="26831" anchor="ctr"/>
                </a:tc>
                <a:tc>
                  <a:txBody>
                    <a:bodyPr/>
                    <a:lstStyle/>
                    <a:p>
                      <a:pPr algn="ctr" fontAlgn="ctr"/>
                      <a:r>
                        <a:rPr lang="en-US" sz="1100" b="1" dirty="0">
                          <a:solidFill>
                            <a:schemeClr val="bg1"/>
                          </a:solidFill>
                          <a:effectLst/>
                        </a:rPr>
                        <a:t>geneNID</a:t>
                      </a:r>
                    </a:p>
                  </a:txBody>
                  <a:tcPr marL="53662" marR="53662" marT="26831" marB="26831" anchor="ctr"/>
                </a:tc>
                <a:tc>
                  <a:txBody>
                    <a:bodyPr/>
                    <a:lstStyle/>
                    <a:p>
                      <a:pPr algn="ctr" fontAlgn="ctr"/>
                      <a:r>
                        <a:rPr lang="en-US" sz="1100" b="1" dirty="0" err="1">
                          <a:solidFill>
                            <a:schemeClr val="bg1"/>
                          </a:solidFill>
                          <a:effectLst/>
                        </a:rPr>
                        <a:t>propagatedAssociationType</a:t>
                      </a:r>
                      <a:endParaRPr lang="en-US" sz="1100" b="1" dirty="0">
                        <a:solidFill>
                          <a:schemeClr val="bg1"/>
                        </a:solidFill>
                        <a:effectLst/>
                      </a:endParaRPr>
                    </a:p>
                  </a:txBody>
                  <a:tcPr marL="53662" marR="53662" marT="26831" marB="26831" anchor="ctr"/>
                </a:tc>
                <a:tc>
                  <a:txBody>
                    <a:bodyPr/>
                    <a:lstStyle/>
                    <a:p>
                      <a:pPr algn="ctr" fontAlgn="ctr"/>
                      <a:r>
                        <a:rPr lang="en-US" sz="1100" b="1" dirty="0" err="1">
                          <a:solidFill>
                            <a:schemeClr val="bg1"/>
                          </a:solidFill>
                          <a:effectLst/>
                        </a:rPr>
                        <a:t>ogAssociationTypes</a:t>
                      </a:r>
                      <a:endParaRPr lang="en-US" sz="1100" b="1" dirty="0">
                        <a:solidFill>
                          <a:schemeClr val="bg1"/>
                        </a:solidFill>
                        <a:effectLst/>
                      </a:endParaRPr>
                    </a:p>
                  </a:txBody>
                  <a:tcPr marL="53662" marR="53662" marT="26831" marB="26831" anchor="ctr"/>
                </a:tc>
                <a:extLst>
                  <a:ext uri="{0D108BD9-81ED-4DB2-BD59-A6C34878D82A}">
                    <a16:rowId xmlns:a16="http://schemas.microsoft.com/office/drawing/2014/main" val="413882395"/>
                  </a:ext>
                </a:extLst>
              </a:tr>
              <a:tr h="375636">
                <a:tc>
                  <a:txBody>
                    <a:bodyPr/>
                    <a:lstStyle/>
                    <a:p>
                      <a:pPr algn="r" fontAlgn="ctr"/>
                      <a:r>
                        <a:rPr lang="en-US" sz="1100">
                          <a:effectLst/>
                        </a:rPr>
                        <a:t>1317</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a:effectLst/>
                        </a:rPr>
                        <a:t>AlteredExpression</a:t>
                      </a:r>
                    </a:p>
                  </a:txBody>
                  <a:tcPr marL="53662" marR="53662" marT="26831" marB="26831" anchor="ctr"/>
                </a:tc>
                <a:tc>
                  <a:txBody>
                    <a:bodyPr/>
                    <a:lstStyle/>
                    <a:p>
                      <a:pPr algn="r" fontAlgn="ctr"/>
                      <a:r>
                        <a:rPr lang="en-US" sz="1100">
                          <a:effectLst/>
                        </a:rPr>
                        <a:t>{'AlteredExpression'}</a:t>
                      </a:r>
                    </a:p>
                  </a:txBody>
                  <a:tcPr marL="53662" marR="53662" marT="26831" marB="26831" anchor="ctr"/>
                </a:tc>
                <a:extLst>
                  <a:ext uri="{0D108BD9-81ED-4DB2-BD59-A6C34878D82A}">
                    <a16:rowId xmlns:a16="http://schemas.microsoft.com/office/drawing/2014/main" val="3129857463"/>
                  </a:ext>
                </a:extLst>
              </a:tr>
              <a:tr h="375636">
                <a:tc>
                  <a:txBody>
                    <a:bodyPr/>
                    <a:lstStyle/>
                    <a:p>
                      <a:pPr algn="r" fontAlgn="ctr"/>
                      <a:r>
                        <a:rPr lang="en-US" sz="1100">
                          <a:effectLst/>
                        </a:rPr>
                        <a:t>1338</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a:effectLst/>
                        </a:rPr>
                        <a:t>AlteredExpression</a:t>
                      </a:r>
                    </a:p>
                  </a:txBody>
                  <a:tcPr marL="53662" marR="53662" marT="26831" marB="26831" anchor="ctr"/>
                </a:tc>
                <a:tc>
                  <a:txBody>
                    <a:bodyPr/>
                    <a:lstStyle/>
                    <a:p>
                      <a:pPr algn="r" fontAlgn="ctr"/>
                      <a:r>
                        <a:rPr lang="en-US" sz="1100">
                          <a:effectLst/>
                        </a:rPr>
                        <a:t>{'AlteredExpression'}</a:t>
                      </a:r>
                    </a:p>
                  </a:txBody>
                  <a:tcPr marL="53662" marR="53662" marT="26831" marB="26831" anchor="ctr"/>
                </a:tc>
                <a:extLst>
                  <a:ext uri="{0D108BD9-81ED-4DB2-BD59-A6C34878D82A}">
                    <a16:rowId xmlns:a16="http://schemas.microsoft.com/office/drawing/2014/main" val="475365481"/>
                  </a:ext>
                </a:extLst>
              </a:tr>
              <a:tr h="375636">
                <a:tc>
                  <a:txBody>
                    <a:bodyPr/>
                    <a:lstStyle/>
                    <a:p>
                      <a:pPr algn="r" fontAlgn="ctr"/>
                      <a:r>
                        <a:rPr lang="en-US" sz="1100">
                          <a:effectLst/>
                        </a:rPr>
                        <a:t>1741</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a:effectLst/>
                        </a:rPr>
                        <a:t>AlteredExpression</a:t>
                      </a:r>
                    </a:p>
                  </a:txBody>
                  <a:tcPr marL="53662" marR="53662" marT="26831" marB="26831" anchor="ctr"/>
                </a:tc>
                <a:tc>
                  <a:txBody>
                    <a:bodyPr/>
                    <a:lstStyle/>
                    <a:p>
                      <a:pPr algn="r" fontAlgn="ctr"/>
                      <a:r>
                        <a:rPr lang="en-US" sz="1100">
                          <a:effectLst/>
                        </a:rPr>
                        <a:t>{'AlteredExpression'}</a:t>
                      </a:r>
                    </a:p>
                  </a:txBody>
                  <a:tcPr marL="53662" marR="53662" marT="26831" marB="26831" anchor="ctr"/>
                </a:tc>
                <a:extLst>
                  <a:ext uri="{0D108BD9-81ED-4DB2-BD59-A6C34878D82A}">
                    <a16:rowId xmlns:a16="http://schemas.microsoft.com/office/drawing/2014/main" val="783411606"/>
                  </a:ext>
                </a:extLst>
              </a:tr>
              <a:tr h="375636">
                <a:tc>
                  <a:txBody>
                    <a:bodyPr/>
                    <a:lstStyle/>
                    <a:p>
                      <a:pPr algn="r" fontAlgn="ctr"/>
                      <a:r>
                        <a:rPr lang="en-US" sz="1100">
                          <a:effectLst/>
                        </a:rPr>
                        <a:t>2107</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a:effectLst/>
                        </a:rPr>
                        <a:t>PosttranslationalModification</a:t>
                      </a:r>
                    </a:p>
                  </a:txBody>
                  <a:tcPr marL="53662" marR="53662" marT="26831" marB="26831" anchor="ctr"/>
                </a:tc>
                <a:tc>
                  <a:txBody>
                    <a:bodyPr/>
                    <a:lstStyle/>
                    <a:p>
                      <a:pPr algn="r" fontAlgn="ctr"/>
                      <a:r>
                        <a:rPr lang="en-US" sz="1100">
                          <a:effectLst/>
                        </a:rPr>
                        <a:t>{'PosttranslationalModification'}</a:t>
                      </a:r>
                    </a:p>
                  </a:txBody>
                  <a:tcPr marL="53662" marR="53662" marT="26831" marB="26831" anchor="ctr"/>
                </a:tc>
                <a:extLst>
                  <a:ext uri="{0D108BD9-81ED-4DB2-BD59-A6C34878D82A}">
                    <a16:rowId xmlns:a16="http://schemas.microsoft.com/office/drawing/2014/main" val="2506042710"/>
                  </a:ext>
                </a:extLst>
              </a:tr>
              <a:tr h="375636">
                <a:tc>
                  <a:txBody>
                    <a:bodyPr/>
                    <a:lstStyle/>
                    <a:p>
                      <a:pPr algn="r" fontAlgn="ctr"/>
                      <a:r>
                        <a:rPr lang="en-US" sz="1100">
                          <a:effectLst/>
                        </a:rPr>
                        <a:t>2592</a:t>
                      </a:r>
                    </a:p>
                  </a:txBody>
                  <a:tcPr marL="53662" marR="53662" marT="26831" marB="26831" anchor="ctr"/>
                </a:tc>
                <a:tc>
                  <a:txBody>
                    <a:bodyPr/>
                    <a:lstStyle/>
                    <a:p>
                      <a:pPr algn="r" fontAlgn="ctr"/>
                      <a:r>
                        <a:rPr lang="en-US" sz="1100">
                          <a:effectLst/>
                        </a:rPr>
                        <a:t>1088</a:t>
                      </a:r>
                    </a:p>
                  </a:txBody>
                  <a:tcPr marL="53662" marR="53662" marT="26831" marB="26831" anchor="ctr"/>
                </a:tc>
                <a:tc>
                  <a:txBody>
                    <a:bodyPr/>
                    <a:lstStyle/>
                    <a:p>
                      <a:pPr algn="r" fontAlgn="ctr"/>
                      <a:r>
                        <a:rPr lang="en-US" sz="1100" dirty="0" err="1">
                          <a:effectLst/>
                        </a:rPr>
                        <a:t>AlteredExpression</a:t>
                      </a:r>
                      <a:endParaRPr lang="en-US" sz="1100" dirty="0">
                        <a:effectLst/>
                      </a:endParaRPr>
                    </a:p>
                  </a:txBody>
                  <a:tcPr marL="53662" marR="53662" marT="26831" marB="26831" anchor="ctr"/>
                </a:tc>
                <a:tc>
                  <a:txBody>
                    <a:bodyPr/>
                    <a:lstStyle/>
                    <a:p>
                      <a:pPr algn="r" fontAlgn="ctr"/>
                      <a:r>
                        <a:rPr lang="en-US" sz="1100" dirty="0">
                          <a:effectLst/>
                        </a:rPr>
                        <a:t>{'</a:t>
                      </a:r>
                      <a:r>
                        <a:rPr lang="en-US" sz="1100" dirty="0" err="1">
                          <a:effectLst/>
                        </a:rPr>
                        <a:t>AlteredExpression</a:t>
                      </a:r>
                      <a:r>
                        <a:rPr lang="en-US" sz="1100" dirty="0">
                          <a:effectLst/>
                        </a:rPr>
                        <a:t>'}</a:t>
                      </a:r>
                    </a:p>
                  </a:txBody>
                  <a:tcPr marL="53662" marR="53662" marT="26831" marB="26831" anchor="ctr"/>
                </a:tc>
                <a:extLst>
                  <a:ext uri="{0D108BD9-81ED-4DB2-BD59-A6C34878D82A}">
                    <a16:rowId xmlns:a16="http://schemas.microsoft.com/office/drawing/2014/main" val="3551877622"/>
                  </a:ext>
                </a:extLst>
              </a:tr>
              <a:tr h="214649">
                <a:tc>
                  <a:txBody>
                    <a:bodyPr/>
                    <a:lstStyle/>
                    <a:p>
                      <a:pPr algn="r" fontAlgn="ctr"/>
                      <a:r>
                        <a:rPr lang="en-US" sz="1100">
                          <a:effectLst/>
                        </a:rPr>
                        <a:t>...</a:t>
                      </a:r>
                    </a:p>
                  </a:txBody>
                  <a:tcPr marL="53662" marR="53662" marT="26831" marB="26831" anchor="ctr"/>
                </a:tc>
                <a:tc>
                  <a:txBody>
                    <a:bodyPr/>
                    <a:lstStyle/>
                    <a:p>
                      <a:pPr algn="r" fontAlgn="ctr"/>
                      <a:r>
                        <a:rPr lang="en-US" sz="1100">
                          <a:effectLst/>
                        </a:rPr>
                        <a:t>...</a:t>
                      </a:r>
                    </a:p>
                  </a:txBody>
                  <a:tcPr marL="53662" marR="53662" marT="26831" marB="26831" anchor="ctr"/>
                </a:tc>
                <a:tc>
                  <a:txBody>
                    <a:bodyPr/>
                    <a:lstStyle/>
                    <a:p>
                      <a:pPr algn="r" fontAlgn="ctr"/>
                      <a:r>
                        <a:rPr lang="en-US" sz="1100">
                          <a:effectLst/>
                        </a:rPr>
                        <a:t>...</a:t>
                      </a:r>
                    </a:p>
                  </a:txBody>
                  <a:tcPr marL="53662" marR="53662" marT="26831" marB="26831" anchor="ctr"/>
                </a:tc>
                <a:tc>
                  <a:txBody>
                    <a:bodyPr/>
                    <a:lstStyle/>
                    <a:p>
                      <a:pPr algn="r" fontAlgn="ctr"/>
                      <a:r>
                        <a:rPr lang="en-US" sz="1100">
                          <a:effectLst/>
                        </a:rPr>
                        <a:t>...</a:t>
                      </a:r>
                    </a:p>
                  </a:txBody>
                  <a:tcPr marL="53662" marR="53662" marT="26831" marB="26831" anchor="ctr"/>
                </a:tc>
                <a:extLst>
                  <a:ext uri="{0D108BD9-81ED-4DB2-BD59-A6C34878D82A}">
                    <a16:rowId xmlns:a16="http://schemas.microsoft.com/office/drawing/2014/main" val="2655349352"/>
                  </a:ext>
                </a:extLst>
              </a:tr>
              <a:tr h="214649">
                <a:tc>
                  <a:txBody>
                    <a:bodyPr/>
                    <a:lstStyle/>
                    <a:p>
                      <a:pPr algn="r" fontAlgn="ctr"/>
                      <a:r>
                        <a:rPr lang="en-US" sz="1100" dirty="0">
                          <a:effectLst/>
                        </a:rPr>
                        <a:t>29239</a:t>
                      </a:r>
                    </a:p>
                  </a:txBody>
                  <a:tcPr marL="53662" marR="53662" marT="26831" marB="26831" anchor="ctr"/>
                </a:tc>
                <a:tc>
                  <a:txBody>
                    <a:bodyPr/>
                    <a:lstStyle/>
                    <a:p>
                      <a:pPr algn="r" fontAlgn="ctr"/>
                      <a:r>
                        <a:rPr lang="en-US" sz="1100">
                          <a:effectLst/>
                        </a:rPr>
                        <a:t>20075</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a:effectLst/>
                        </a:rPr>
                        <a:t>{'Biomarker'}</a:t>
                      </a:r>
                    </a:p>
                  </a:txBody>
                  <a:tcPr marL="53662" marR="53662" marT="26831" marB="26831" anchor="ctr"/>
                </a:tc>
                <a:extLst>
                  <a:ext uri="{0D108BD9-81ED-4DB2-BD59-A6C34878D82A}">
                    <a16:rowId xmlns:a16="http://schemas.microsoft.com/office/drawing/2014/main" val="2862046230"/>
                  </a:ext>
                </a:extLst>
              </a:tr>
              <a:tr h="214649">
                <a:tc>
                  <a:txBody>
                    <a:bodyPr/>
                    <a:lstStyle/>
                    <a:p>
                      <a:pPr algn="r" fontAlgn="ctr"/>
                      <a:r>
                        <a:rPr lang="en-US" sz="1100" dirty="0">
                          <a:effectLst/>
                        </a:rPr>
                        <a:t>29280</a:t>
                      </a:r>
                    </a:p>
                  </a:txBody>
                  <a:tcPr marL="53662" marR="53662" marT="26831" marB="26831" anchor="ctr"/>
                </a:tc>
                <a:tc>
                  <a:txBody>
                    <a:bodyPr/>
                    <a:lstStyle/>
                    <a:p>
                      <a:pPr algn="r" fontAlgn="ctr"/>
                      <a:r>
                        <a:rPr lang="en-US" sz="1100">
                          <a:effectLst/>
                        </a:rPr>
                        <a:t>20163</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a:effectLst/>
                        </a:rPr>
                        <a:t>{'Biomarker'}</a:t>
                      </a:r>
                    </a:p>
                  </a:txBody>
                  <a:tcPr marL="53662" marR="53662" marT="26831" marB="26831" anchor="ctr"/>
                </a:tc>
                <a:extLst>
                  <a:ext uri="{0D108BD9-81ED-4DB2-BD59-A6C34878D82A}">
                    <a16:rowId xmlns:a16="http://schemas.microsoft.com/office/drawing/2014/main" val="770557669"/>
                  </a:ext>
                </a:extLst>
              </a:tr>
              <a:tr h="214649">
                <a:tc>
                  <a:txBody>
                    <a:bodyPr/>
                    <a:lstStyle/>
                    <a:p>
                      <a:pPr algn="r" fontAlgn="ctr"/>
                      <a:r>
                        <a:rPr lang="en-US" sz="1100" dirty="0">
                          <a:effectLst/>
                        </a:rPr>
                        <a:t>29341</a:t>
                      </a:r>
                    </a:p>
                  </a:txBody>
                  <a:tcPr marL="53662" marR="53662" marT="26831" marB="26831" anchor="ctr"/>
                </a:tc>
                <a:tc>
                  <a:txBody>
                    <a:bodyPr/>
                    <a:lstStyle/>
                    <a:p>
                      <a:pPr algn="r" fontAlgn="ctr"/>
                      <a:r>
                        <a:rPr lang="en-US" sz="1100">
                          <a:effectLst/>
                        </a:rPr>
                        <a:t>20169</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a:effectLst/>
                        </a:rPr>
                        <a:t>{'Biomarker'}</a:t>
                      </a:r>
                    </a:p>
                  </a:txBody>
                  <a:tcPr marL="53662" marR="53662" marT="26831" marB="26831" anchor="ctr"/>
                </a:tc>
                <a:extLst>
                  <a:ext uri="{0D108BD9-81ED-4DB2-BD59-A6C34878D82A}">
                    <a16:rowId xmlns:a16="http://schemas.microsoft.com/office/drawing/2014/main" val="155002016"/>
                  </a:ext>
                </a:extLst>
              </a:tr>
              <a:tr h="214649">
                <a:tc>
                  <a:txBody>
                    <a:bodyPr/>
                    <a:lstStyle/>
                    <a:p>
                      <a:pPr algn="r" fontAlgn="ctr"/>
                      <a:r>
                        <a:rPr lang="en-US" sz="1100" dirty="0">
                          <a:effectLst/>
                        </a:rPr>
                        <a:t>29763</a:t>
                      </a:r>
                    </a:p>
                  </a:txBody>
                  <a:tcPr marL="53662" marR="53662" marT="26831" marB="26831" anchor="ctr"/>
                </a:tc>
                <a:tc>
                  <a:txBody>
                    <a:bodyPr/>
                    <a:lstStyle/>
                    <a:p>
                      <a:pPr algn="r" fontAlgn="ctr"/>
                      <a:r>
                        <a:rPr lang="en-US" sz="1100">
                          <a:effectLst/>
                        </a:rPr>
                        <a:t>9527</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a:effectLst/>
                        </a:rPr>
                        <a:t>{'Biomarker'}</a:t>
                      </a:r>
                    </a:p>
                  </a:txBody>
                  <a:tcPr marL="53662" marR="53662" marT="26831" marB="26831" anchor="ctr"/>
                </a:tc>
                <a:extLst>
                  <a:ext uri="{0D108BD9-81ED-4DB2-BD59-A6C34878D82A}">
                    <a16:rowId xmlns:a16="http://schemas.microsoft.com/office/drawing/2014/main" val="2059324746"/>
                  </a:ext>
                </a:extLst>
              </a:tr>
              <a:tr h="214649">
                <a:tc>
                  <a:txBody>
                    <a:bodyPr/>
                    <a:lstStyle/>
                    <a:p>
                      <a:pPr algn="r" fontAlgn="ctr"/>
                      <a:r>
                        <a:rPr lang="en-US" sz="1100" dirty="0">
                          <a:effectLst/>
                        </a:rPr>
                        <a:t>29932</a:t>
                      </a:r>
                    </a:p>
                  </a:txBody>
                  <a:tcPr marL="53662" marR="53662" marT="26831" marB="26831" anchor="ctr"/>
                </a:tc>
                <a:tc>
                  <a:txBody>
                    <a:bodyPr/>
                    <a:lstStyle/>
                    <a:p>
                      <a:pPr algn="r" fontAlgn="ctr"/>
                      <a:r>
                        <a:rPr lang="en-US" sz="1100">
                          <a:effectLst/>
                        </a:rPr>
                        <a:t>21333</a:t>
                      </a:r>
                    </a:p>
                  </a:txBody>
                  <a:tcPr marL="53662" marR="53662" marT="26831" marB="26831" anchor="ctr"/>
                </a:tc>
                <a:tc>
                  <a:txBody>
                    <a:bodyPr/>
                    <a:lstStyle/>
                    <a:p>
                      <a:pPr algn="r" fontAlgn="ctr"/>
                      <a:r>
                        <a:rPr lang="en-US" sz="1100">
                          <a:effectLst/>
                        </a:rPr>
                        <a:t>Biomarker</a:t>
                      </a:r>
                    </a:p>
                  </a:txBody>
                  <a:tcPr marL="53662" marR="53662" marT="26831" marB="26831" anchor="ctr"/>
                </a:tc>
                <a:tc>
                  <a:txBody>
                    <a:bodyPr/>
                    <a:lstStyle/>
                    <a:p>
                      <a:pPr algn="r" fontAlgn="ctr"/>
                      <a:r>
                        <a:rPr lang="en-US" sz="1100" dirty="0">
                          <a:effectLst/>
                        </a:rPr>
                        <a:t>{'Biomarker'}</a:t>
                      </a:r>
                    </a:p>
                  </a:txBody>
                  <a:tcPr marL="53662" marR="53662" marT="26831" marB="26831" anchor="ctr"/>
                </a:tc>
                <a:extLst>
                  <a:ext uri="{0D108BD9-81ED-4DB2-BD59-A6C34878D82A}">
                    <a16:rowId xmlns:a16="http://schemas.microsoft.com/office/drawing/2014/main" val="3032203392"/>
                  </a:ext>
                </a:extLst>
              </a:tr>
            </a:tbl>
          </a:graphicData>
        </a:graphic>
      </p:graphicFrame>
      <p:graphicFrame>
        <p:nvGraphicFramePr>
          <p:cNvPr id="4" name="Table 3">
            <a:extLst>
              <a:ext uri="{FF2B5EF4-FFF2-40B4-BE49-F238E27FC236}">
                <a16:creationId xmlns:a16="http://schemas.microsoft.com/office/drawing/2014/main" id="{A018EC76-7E78-423A-A240-40D26B046681}"/>
              </a:ext>
            </a:extLst>
          </p:cNvPr>
          <p:cNvGraphicFramePr>
            <a:graphicFrameLocks noGrp="1"/>
          </p:cNvGraphicFramePr>
          <p:nvPr/>
        </p:nvGraphicFramePr>
        <p:xfrm>
          <a:off x="232457" y="139276"/>
          <a:ext cx="4248500" cy="3051164"/>
        </p:xfrm>
        <a:graphic>
          <a:graphicData uri="http://schemas.openxmlformats.org/drawingml/2006/table">
            <a:tbl>
              <a:tblPr firstRow="1" firstCol="1" bandRow="1">
                <a:tableStyleId>{3C2FFA5D-87B4-456A-9821-1D502468CF0F}</a:tableStyleId>
              </a:tblPr>
              <a:tblGrid>
                <a:gridCol w="873456">
                  <a:extLst>
                    <a:ext uri="{9D8B030D-6E8A-4147-A177-3AD203B41FA5}">
                      <a16:colId xmlns:a16="http://schemas.microsoft.com/office/drawing/2014/main" val="3275115682"/>
                    </a:ext>
                  </a:extLst>
                </a:gridCol>
                <a:gridCol w="791571">
                  <a:extLst>
                    <a:ext uri="{9D8B030D-6E8A-4147-A177-3AD203B41FA5}">
                      <a16:colId xmlns:a16="http://schemas.microsoft.com/office/drawing/2014/main" val="2943040799"/>
                    </a:ext>
                  </a:extLst>
                </a:gridCol>
                <a:gridCol w="1078824">
                  <a:extLst>
                    <a:ext uri="{9D8B030D-6E8A-4147-A177-3AD203B41FA5}">
                      <a16:colId xmlns:a16="http://schemas.microsoft.com/office/drawing/2014/main" val="2551920458"/>
                    </a:ext>
                  </a:extLst>
                </a:gridCol>
                <a:gridCol w="1504649">
                  <a:extLst>
                    <a:ext uri="{9D8B030D-6E8A-4147-A177-3AD203B41FA5}">
                      <a16:colId xmlns:a16="http://schemas.microsoft.com/office/drawing/2014/main" val="1305351924"/>
                    </a:ext>
                  </a:extLst>
                </a:gridCol>
              </a:tblGrid>
              <a:tr h="418787">
                <a:tc>
                  <a:txBody>
                    <a:bodyPr/>
                    <a:lstStyle/>
                    <a:p>
                      <a:pPr algn="ctr" fontAlgn="ctr"/>
                      <a:r>
                        <a:rPr lang="en-US" sz="1100" b="1" dirty="0">
                          <a:effectLst/>
                        </a:rPr>
                        <a:t>diseaseNID</a:t>
                      </a:r>
                    </a:p>
                  </a:txBody>
                  <a:tcPr marL="69445" marR="69445" marT="34723" marB="34723" anchor="ctr"/>
                </a:tc>
                <a:tc>
                  <a:txBody>
                    <a:bodyPr/>
                    <a:lstStyle/>
                    <a:p>
                      <a:pPr algn="ctr" fontAlgn="ctr"/>
                      <a:r>
                        <a:rPr lang="en-US" sz="1100" b="1" dirty="0">
                          <a:effectLst/>
                        </a:rPr>
                        <a:t>geneNID</a:t>
                      </a:r>
                    </a:p>
                  </a:txBody>
                  <a:tcPr marL="69445" marR="69445" marT="34723" marB="34723" anchor="ctr"/>
                </a:tc>
                <a:tc>
                  <a:txBody>
                    <a:bodyPr/>
                    <a:lstStyle/>
                    <a:p>
                      <a:pPr algn="ctr" fontAlgn="ctr"/>
                      <a:r>
                        <a:rPr lang="en-US" sz="1100" b="1" dirty="0">
                          <a:effectLst/>
                        </a:rPr>
                        <a:t>associationType</a:t>
                      </a:r>
                    </a:p>
                  </a:txBody>
                  <a:tcPr marL="69445" marR="69445" marT="34723" marB="34723" anchor="ctr"/>
                </a:tc>
                <a:tc>
                  <a:txBody>
                    <a:bodyPr/>
                    <a:lstStyle/>
                    <a:p>
                      <a:pPr algn="ctr" fontAlgn="ctr"/>
                      <a:r>
                        <a:rPr lang="en-US" sz="1100" b="1" dirty="0" err="1">
                          <a:effectLst/>
                        </a:rPr>
                        <a:t>propagatedAssociationTypes</a:t>
                      </a:r>
                      <a:endParaRPr lang="en-US" sz="1100" b="1" dirty="0">
                        <a:effectLst/>
                      </a:endParaRPr>
                    </a:p>
                  </a:txBody>
                  <a:tcPr marL="69445" marR="69445" marT="34723" marB="34723" anchor="ctr"/>
                </a:tc>
                <a:extLst>
                  <a:ext uri="{0D108BD9-81ED-4DB2-BD59-A6C34878D82A}">
                    <a16:rowId xmlns:a16="http://schemas.microsoft.com/office/drawing/2014/main" val="3324769615"/>
                  </a:ext>
                </a:extLst>
              </a:tr>
              <a:tr h="239307">
                <a:tc>
                  <a:txBody>
                    <a:bodyPr/>
                    <a:lstStyle/>
                    <a:p>
                      <a:pPr algn="r" fontAlgn="ctr"/>
                      <a:r>
                        <a:rPr lang="en-US" sz="1100">
                          <a:effectLst/>
                        </a:rPr>
                        <a:t>1</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29508352"/>
                  </a:ext>
                </a:extLst>
              </a:tr>
              <a:tr h="239307">
                <a:tc>
                  <a:txBody>
                    <a:bodyPr/>
                    <a:lstStyle/>
                    <a:p>
                      <a:pPr algn="r" fontAlgn="ctr"/>
                      <a:r>
                        <a:rPr lang="en-US" sz="1100">
                          <a:effectLst/>
                        </a:rPr>
                        <a:t>448</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524139253"/>
                  </a:ext>
                </a:extLst>
              </a:tr>
              <a:tr h="239307">
                <a:tc>
                  <a:txBody>
                    <a:bodyPr/>
                    <a:lstStyle/>
                    <a:p>
                      <a:pPr algn="r" fontAlgn="ctr"/>
                      <a:r>
                        <a:rPr lang="en-US" sz="1100">
                          <a:effectLst/>
                        </a:rPr>
                        <a:t>589</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752218152"/>
                  </a:ext>
                </a:extLst>
              </a:tr>
              <a:tr h="239307">
                <a:tc>
                  <a:txBody>
                    <a:bodyPr/>
                    <a:lstStyle/>
                    <a:p>
                      <a:pPr algn="r" fontAlgn="ctr"/>
                      <a:r>
                        <a:rPr lang="en-US" sz="1100">
                          <a:effectLst/>
                        </a:rPr>
                        <a:t>827</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388880166"/>
                  </a:ext>
                </a:extLst>
              </a:tr>
              <a:tr h="239307">
                <a:tc>
                  <a:txBody>
                    <a:bodyPr/>
                    <a:lstStyle/>
                    <a:p>
                      <a:pPr algn="r" fontAlgn="ctr"/>
                      <a:r>
                        <a:rPr lang="en-US" sz="1100">
                          <a:effectLst/>
                        </a:rPr>
                        <a:t>1102</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462410180"/>
                  </a:ext>
                </a:extLst>
              </a:tr>
              <a:tr h="239307">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extLst>
                  <a:ext uri="{0D108BD9-81ED-4DB2-BD59-A6C34878D82A}">
                    <a16:rowId xmlns:a16="http://schemas.microsoft.com/office/drawing/2014/main" val="3834876837"/>
                  </a:ext>
                </a:extLst>
              </a:tr>
              <a:tr h="239307">
                <a:tc>
                  <a:txBody>
                    <a:bodyPr/>
                    <a:lstStyle/>
                    <a:p>
                      <a:pPr algn="r" fontAlgn="ctr"/>
                      <a:r>
                        <a:rPr lang="en-US" sz="1100">
                          <a:effectLst/>
                        </a:rPr>
                        <a:t>29239</a:t>
                      </a:r>
                    </a:p>
                  </a:txBody>
                  <a:tcPr marL="69445" marR="69445" marT="34723" marB="34723" anchor="ctr"/>
                </a:tc>
                <a:tc>
                  <a:txBody>
                    <a:bodyPr/>
                    <a:lstStyle/>
                    <a:p>
                      <a:pPr algn="r" fontAlgn="ctr"/>
                      <a:r>
                        <a:rPr lang="en-US" sz="1100">
                          <a:effectLst/>
                        </a:rPr>
                        <a:t>20075</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4213360810"/>
                  </a:ext>
                </a:extLst>
              </a:tr>
              <a:tr h="239307">
                <a:tc>
                  <a:txBody>
                    <a:bodyPr/>
                    <a:lstStyle/>
                    <a:p>
                      <a:pPr algn="r" fontAlgn="ctr"/>
                      <a:r>
                        <a:rPr lang="en-US" sz="1100">
                          <a:effectLst/>
                        </a:rPr>
                        <a:t>29280</a:t>
                      </a:r>
                    </a:p>
                  </a:txBody>
                  <a:tcPr marL="69445" marR="69445" marT="34723" marB="34723" anchor="ctr"/>
                </a:tc>
                <a:tc>
                  <a:txBody>
                    <a:bodyPr/>
                    <a:lstStyle/>
                    <a:p>
                      <a:pPr algn="r" fontAlgn="ctr"/>
                      <a:r>
                        <a:rPr lang="en-US" sz="1100">
                          <a:effectLst/>
                        </a:rPr>
                        <a:t>20163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175101095"/>
                  </a:ext>
                </a:extLst>
              </a:tr>
              <a:tr h="239307">
                <a:tc>
                  <a:txBody>
                    <a:bodyPr/>
                    <a:lstStyle/>
                    <a:p>
                      <a:pPr algn="r" fontAlgn="ctr"/>
                      <a:r>
                        <a:rPr lang="en-US" sz="1100">
                          <a:effectLst/>
                        </a:rPr>
                        <a:t>29341</a:t>
                      </a:r>
                    </a:p>
                  </a:txBody>
                  <a:tcPr marL="69445" marR="69445" marT="34723" marB="34723" anchor="ctr"/>
                </a:tc>
                <a:tc>
                  <a:txBody>
                    <a:bodyPr/>
                    <a:lstStyle/>
                    <a:p>
                      <a:pPr algn="r" fontAlgn="ctr"/>
                      <a:r>
                        <a:rPr lang="en-US" sz="1100">
                          <a:effectLst/>
                        </a:rPr>
                        <a:t>20169</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2332987979"/>
                  </a:ext>
                </a:extLst>
              </a:tr>
              <a:tr h="239307">
                <a:tc>
                  <a:txBody>
                    <a:bodyPr/>
                    <a:lstStyle/>
                    <a:p>
                      <a:pPr algn="r" fontAlgn="ctr"/>
                      <a:r>
                        <a:rPr lang="en-US" sz="1100">
                          <a:effectLst/>
                        </a:rPr>
                        <a:t>29763</a:t>
                      </a:r>
                    </a:p>
                  </a:txBody>
                  <a:tcPr marL="69445" marR="69445" marT="34723" marB="34723" anchor="ctr"/>
                </a:tc>
                <a:tc>
                  <a:txBody>
                    <a:bodyPr/>
                    <a:lstStyle/>
                    <a:p>
                      <a:pPr algn="r" fontAlgn="ctr"/>
                      <a:r>
                        <a:rPr lang="en-US" sz="1100">
                          <a:effectLst/>
                        </a:rPr>
                        <a:t>9527</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888272956"/>
                  </a:ext>
                </a:extLst>
              </a:tr>
              <a:tr h="239307">
                <a:tc>
                  <a:txBody>
                    <a:bodyPr/>
                    <a:lstStyle/>
                    <a:p>
                      <a:pPr algn="r" fontAlgn="ctr"/>
                      <a:r>
                        <a:rPr lang="en-US" sz="1100" dirty="0">
                          <a:effectLst/>
                        </a:rPr>
                        <a:t>29932</a:t>
                      </a:r>
                    </a:p>
                  </a:txBody>
                  <a:tcPr marL="69445" marR="69445" marT="34723" marB="34723" anchor="ctr"/>
                </a:tc>
                <a:tc>
                  <a:txBody>
                    <a:bodyPr/>
                    <a:lstStyle/>
                    <a:p>
                      <a:pPr algn="r" fontAlgn="ctr"/>
                      <a:r>
                        <a:rPr lang="en-US" sz="1100">
                          <a:effectLst/>
                        </a:rPr>
                        <a:t>21333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dirty="0">
                          <a:effectLst/>
                        </a:rPr>
                        <a:t>{Biomarker}</a:t>
                      </a:r>
                    </a:p>
                  </a:txBody>
                  <a:tcPr marL="69445" marR="69445" marT="34723" marB="34723" anchor="ctr"/>
                </a:tc>
                <a:extLst>
                  <a:ext uri="{0D108BD9-81ED-4DB2-BD59-A6C34878D82A}">
                    <a16:rowId xmlns:a16="http://schemas.microsoft.com/office/drawing/2014/main" val="1195436295"/>
                  </a:ext>
                </a:extLst>
              </a:tr>
            </a:tbl>
          </a:graphicData>
        </a:graphic>
      </p:graphicFrame>
      <p:sp>
        <p:nvSpPr>
          <p:cNvPr id="5" name="TextBox 4">
            <a:extLst>
              <a:ext uri="{FF2B5EF4-FFF2-40B4-BE49-F238E27FC236}">
                <a16:creationId xmlns:a16="http://schemas.microsoft.com/office/drawing/2014/main" id="{D67B0045-53A0-43C7-A16A-CDE911D6620B}"/>
              </a:ext>
            </a:extLst>
          </p:cNvPr>
          <p:cNvSpPr txBox="1"/>
          <p:nvPr/>
        </p:nvSpPr>
        <p:spPr>
          <a:xfrm>
            <a:off x="232457" y="3178840"/>
            <a:ext cx="2580899" cy="369332"/>
          </a:xfrm>
          <a:prstGeom prst="rect">
            <a:avLst/>
          </a:prstGeom>
          <a:noFill/>
        </p:spPr>
        <p:txBody>
          <a:bodyPr wrap="none" rtlCol="0">
            <a:spAutoFit/>
          </a:bodyPr>
          <a:lstStyle/>
          <a:p>
            <a:r>
              <a:rPr lang="en-US" b="0" i="0" dirty="0">
                <a:effectLst/>
              </a:rPr>
              <a:t>557317 rows × 4 columns</a:t>
            </a:r>
            <a:endParaRPr lang="en-US" dirty="0"/>
          </a:p>
        </p:txBody>
      </p:sp>
      <p:graphicFrame>
        <p:nvGraphicFramePr>
          <p:cNvPr id="6" name="Table 5">
            <a:extLst>
              <a:ext uri="{FF2B5EF4-FFF2-40B4-BE49-F238E27FC236}">
                <a16:creationId xmlns:a16="http://schemas.microsoft.com/office/drawing/2014/main" id="{FB8CEA25-445E-42B6-AA0C-06954AC0D041}"/>
              </a:ext>
            </a:extLst>
          </p:cNvPr>
          <p:cNvGraphicFramePr>
            <a:graphicFrameLocks noGrp="1"/>
          </p:cNvGraphicFramePr>
          <p:nvPr/>
        </p:nvGraphicFramePr>
        <p:xfrm>
          <a:off x="190880" y="3548172"/>
          <a:ext cx="4331654" cy="2981524"/>
        </p:xfrm>
        <a:graphic>
          <a:graphicData uri="http://schemas.openxmlformats.org/drawingml/2006/table">
            <a:tbl>
              <a:tblPr firstRow="1" firstCol="1" bandRow="1">
                <a:tableStyleId>{284E427A-3D55-4303-BF80-6455036E1DE7}</a:tableStyleId>
              </a:tblPr>
              <a:tblGrid>
                <a:gridCol w="825130">
                  <a:extLst>
                    <a:ext uri="{9D8B030D-6E8A-4147-A177-3AD203B41FA5}">
                      <a16:colId xmlns:a16="http://schemas.microsoft.com/office/drawing/2014/main" val="204542064"/>
                    </a:ext>
                  </a:extLst>
                </a:gridCol>
                <a:gridCol w="720794">
                  <a:extLst>
                    <a:ext uri="{9D8B030D-6E8A-4147-A177-3AD203B41FA5}">
                      <a16:colId xmlns:a16="http://schemas.microsoft.com/office/drawing/2014/main" val="3093301949"/>
                    </a:ext>
                  </a:extLst>
                </a:gridCol>
                <a:gridCol w="1052623">
                  <a:extLst>
                    <a:ext uri="{9D8B030D-6E8A-4147-A177-3AD203B41FA5}">
                      <a16:colId xmlns:a16="http://schemas.microsoft.com/office/drawing/2014/main" val="1416410845"/>
                    </a:ext>
                  </a:extLst>
                </a:gridCol>
                <a:gridCol w="1733107">
                  <a:extLst>
                    <a:ext uri="{9D8B030D-6E8A-4147-A177-3AD203B41FA5}">
                      <a16:colId xmlns:a16="http://schemas.microsoft.com/office/drawing/2014/main" val="664825293"/>
                    </a:ext>
                  </a:extLst>
                </a:gridCol>
              </a:tblGrid>
              <a:tr h="223418">
                <a:tc>
                  <a:txBody>
                    <a:bodyPr/>
                    <a:lstStyle/>
                    <a:p>
                      <a:pPr marL="0" algn="ctr" defTabSz="914400" rtl="0" eaLnBrk="1" fontAlgn="ctr" latinLnBrk="0" hangingPunct="1"/>
                      <a:r>
                        <a:rPr lang="en-US" sz="1050" b="1" kern="1200" dirty="0">
                          <a:solidFill>
                            <a:schemeClr val="lt1"/>
                          </a:solidFill>
                          <a:effectLst/>
                          <a:latin typeface="+mn-lt"/>
                          <a:ea typeface="+mn-ea"/>
                          <a:cs typeface="+mn-cs"/>
                        </a:rPr>
                        <a:t>diseaseNID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geneNID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associationType</a:t>
                      </a:r>
                    </a:p>
                  </a:txBody>
                  <a:tcPr marL="38083" marR="38083" marT="19041" marB="19041" anchor="ctr"/>
                </a:tc>
                <a:tc>
                  <a:txBody>
                    <a:bodyPr/>
                    <a:lstStyle/>
                    <a:p>
                      <a:pPr marL="0" algn="ctr" defTabSz="914400" rtl="0" eaLnBrk="1" fontAlgn="ctr" latinLnBrk="0" hangingPunct="1"/>
                      <a:r>
                        <a:rPr lang="en-US" sz="1050" b="1" kern="1200" dirty="0" err="1">
                          <a:solidFill>
                            <a:schemeClr val="lt1"/>
                          </a:solidFill>
                          <a:effectLst/>
                          <a:latin typeface="+mn-lt"/>
                          <a:ea typeface="+mn-ea"/>
                          <a:cs typeface="+mn-cs"/>
                        </a:rPr>
                        <a:t>propagatedAssociationTypes</a:t>
                      </a:r>
                      <a:endParaRPr lang="en-US" sz="1050" b="1" kern="1200" dirty="0">
                        <a:solidFill>
                          <a:schemeClr val="lt1"/>
                        </a:solidFill>
                        <a:effectLst/>
                        <a:latin typeface="+mn-lt"/>
                        <a:ea typeface="+mn-ea"/>
                        <a:cs typeface="+mn-cs"/>
                      </a:endParaRPr>
                    </a:p>
                  </a:txBody>
                  <a:tcPr marL="38083" marR="38083" marT="19041" marB="19041" anchor="ctr"/>
                </a:tc>
                <a:extLst>
                  <a:ext uri="{0D108BD9-81ED-4DB2-BD59-A6C34878D82A}">
                    <a16:rowId xmlns:a16="http://schemas.microsoft.com/office/drawing/2014/main" val="156530347"/>
                  </a:ext>
                </a:extLst>
              </a:tr>
              <a:tr h="223418">
                <a:tc>
                  <a:txBody>
                    <a:bodyPr/>
                    <a:lstStyle/>
                    <a:p>
                      <a:pPr algn="r" fontAlgn="ctr"/>
                      <a:r>
                        <a:rPr lang="en-US" sz="700">
                          <a:effectLst/>
                        </a:rPr>
                        <a:t>1317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112955429"/>
                  </a:ext>
                </a:extLst>
              </a:tr>
              <a:tr h="223418">
                <a:tc>
                  <a:txBody>
                    <a:bodyPr/>
                    <a:lstStyle/>
                    <a:p>
                      <a:pPr algn="r" fontAlgn="ctr"/>
                      <a:r>
                        <a:rPr lang="en-US" sz="700">
                          <a:effectLst/>
                        </a:rPr>
                        <a:t>1338</a:t>
                      </a:r>
                    </a:p>
                  </a:txBody>
                  <a:tcPr marL="38083" marR="38083" marT="19041" marB="19041" anchor="ctr"/>
                </a:tc>
                <a:tc>
                  <a:txBody>
                    <a:bodyPr/>
                    <a:lstStyle/>
                    <a:p>
                      <a:pPr algn="r" fontAlgn="ctr"/>
                      <a:r>
                        <a:rPr lang="en-US" sz="700" dirty="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dirty="0">
                          <a:effectLst/>
                        </a:rPr>
                        <a:t>{Biomarker, </a:t>
                      </a:r>
                      <a:r>
                        <a:rPr lang="en-US" sz="700" dirty="0" err="1">
                          <a:effectLst/>
                        </a:rPr>
                        <a:t>AlteredExpression</a:t>
                      </a:r>
                      <a:r>
                        <a:rPr lang="en-US" sz="700" dirty="0">
                          <a:effectLst/>
                        </a:rPr>
                        <a:t>}</a:t>
                      </a:r>
                    </a:p>
                  </a:txBody>
                  <a:tcPr marL="38083" marR="38083" marT="19041" marB="19041" anchor="ctr"/>
                </a:tc>
                <a:extLst>
                  <a:ext uri="{0D108BD9-81ED-4DB2-BD59-A6C34878D82A}">
                    <a16:rowId xmlns:a16="http://schemas.microsoft.com/office/drawing/2014/main" val="1893753068"/>
                  </a:ext>
                </a:extLst>
              </a:tr>
              <a:tr h="223418">
                <a:tc>
                  <a:txBody>
                    <a:bodyPr/>
                    <a:lstStyle/>
                    <a:p>
                      <a:pPr algn="r" fontAlgn="ctr"/>
                      <a:r>
                        <a:rPr lang="en-US" sz="700">
                          <a:effectLst/>
                        </a:rPr>
                        <a:t>1741</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064493585"/>
                  </a:ext>
                </a:extLst>
              </a:tr>
              <a:tr h="318209">
                <a:tc>
                  <a:txBody>
                    <a:bodyPr/>
                    <a:lstStyle/>
                    <a:p>
                      <a:pPr algn="r" fontAlgn="ctr"/>
                      <a:r>
                        <a:rPr lang="en-US" sz="700">
                          <a:effectLst/>
                        </a:rPr>
                        <a:t>2107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{PosttranslationalModification}</a:t>
                      </a:r>
                    </a:p>
                  </a:txBody>
                  <a:tcPr marL="38083" marR="38083" marT="19041" marB="19041" anchor="ctr"/>
                </a:tc>
                <a:tc>
                  <a:txBody>
                    <a:bodyPr/>
                    <a:lstStyle/>
                    <a:p>
                      <a:pPr algn="r" fontAlgn="ctr"/>
                      <a:r>
                        <a:rPr lang="en-US" sz="700">
                          <a:effectLst/>
                        </a:rPr>
                        <a:t>{Biomarker, PosttranslationalModification}</a:t>
                      </a:r>
                    </a:p>
                  </a:txBody>
                  <a:tcPr marL="38083" marR="38083" marT="19041" marB="19041" anchor="ctr"/>
                </a:tc>
                <a:extLst>
                  <a:ext uri="{0D108BD9-81ED-4DB2-BD59-A6C34878D82A}">
                    <a16:rowId xmlns:a16="http://schemas.microsoft.com/office/drawing/2014/main" val="2126026929"/>
                  </a:ext>
                </a:extLst>
              </a:tr>
              <a:tr h="223418">
                <a:tc>
                  <a:txBody>
                    <a:bodyPr/>
                    <a:lstStyle/>
                    <a:p>
                      <a:pPr algn="r" fontAlgn="ctr"/>
                      <a:r>
                        <a:rPr lang="en-US" sz="700">
                          <a:effectLst/>
                        </a:rPr>
                        <a:t>2592</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1188042127"/>
                  </a:ext>
                </a:extLst>
              </a:tr>
              <a:tr h="128628">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extLst>
                  <a:ext uri="{0D108BD9-81ED-4DB2-BD59-A6C34878D82A}">
                    <a16:rowId xmlns:a16="http://schemas.microsoft.com/office/drawing/2014/main" val="148500940"/>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18834</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3480961936"/>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18837</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4150754532"/>
                  </a:ext>
                </a:extLst>
              </a:tr>
              <a:tr h="318209">
                <a:tc>
                  <a:txBody>
                    <a:bodyPr/>
                    <a:lstStyle/>
                    <a:p>
                      <a:pPr algn="r" fontAlgn="ctr"/>
                      <a:r>
                        <a:rPr lang="en-US" sz="700">
                          <a:effectLst/>
                        </a:rPr>
                        <a:t>30104</a:t>
                      </a:r>
                    </a:p>
                  </a:txBody>
                  <a:tcPr marL="38083" marR="38083" marT="19041" marB="19041" anchor="ctr"/>
                </a:tc>
                <a:tc>
                  <a:txBody>
                    <a:bodyPr/>
                    <a:lstStyle/>
                    <a:p>
                      <a:pPr algn="r" fontAlgn="ctr"/>
                      <a:r>
                        <a:rPr lang="en-US" sz="700">
                          <a:effectLst/>
                        </a:rPr>
                        <a:t>25482</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4292358410"/>
                  </a:ext>
                </a:extLst>
              </a:tr>
              <a:tr h="318209">
                <a:tc>
                  <a:txBody>
                    <a:bodyPr/>
                    <a:lstStyle/>
                    <a:p>
                      <a:pPr algn="r" fontAlgn="ctr"/>
                      <a:r>
                        <a:rPr lang="en-US" sz="700">
                          <a:effectLst/>
                        </a:rPr>
                        <a:t>30147</a:t>
                      </a:r>
                    </a:p>
                  </a:txBody>
                  <a:tcPr marL="38083" marR="38083" marT="19041" marB="19041" anchor="ctr"/>
                </a:tc>
                <a:tc>
                  <a:txBody>
                    <a:bodyPr/>
                    <a:lstStyle/>
                    <a:p>
                      <a:pPr algn="r" fontAlgn="ctr"/>
                      <a:r>
                        <a:rPr lang="en-US" sz="700">
                          <a:effectLst/>
                        </a:rPr>
                        <a:t>21709</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1177807539"/>
                  </a:ext>
                </a:extLst>
              </a:tr>
              <a:tr h="318209">
                <a:tc>
                  <a:txBody>
                    <a:bodyPr/>
                    <a:lstStyle/>
                    <a:p>
                      <a:pPr algn="r" fontAlgn="ctr"/>
                      <a:r>
                        <a:rPr lang="en-US" sz="700" dirty="0">
                          <a:effectLst/>
                        </a:rPr>
                        <a:t>30157</a:t>
                      </a:r>
                    </a:p>
                  </a:txBody>
                  <a:tcPr marL="38083" marR="38083" marT="19041" marB="19041" anchor="ctr"/>
                </a:tc>
                <a:tc>
                  <a:txBody>
                    <a:bodyPr/>
                    <a:lstStyle/>
                    <a:p>
                      <a:pPr algn="r" fontAlgn="ctr"/>
                      <a:r>
                        <a:rPr lang="en-US" sz="700" dirty="0">
                          <a:effectLst/>
                        </a:rPr>
                        <a:t>10975</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dirty="0">
                          <a:effectLst/>
                        </a:rPr>
                        <a:t>{</a:t>
                      </a:r>
                      <a:r>
                        <a:rPr lang="en-US" sz="700" dirty="0" err="1">
                          <a:effectLst/>
                        </a:rPr>
                        <a:t>CausalMutation</a:t>
                      </a:r>
                      <a:r>
                        <a:rPr lang="en-US" sz="700" dirty="0">
                          <a:effectLst/>
                        </a:rPr>
                        <a:t>, </a:t>
                      </a:r>
                      <a:r>
                        <a:rPr lang="en-US" sz="700" dirty="0" err="1">
                          <a:effectLst/>
                        </a:rPr>
                        <a:t>GeneticVariation</a:t>
                      </a:r>
                      <a:r>
                        <a:rPr lang="en-US" sz="700" dirty="0">
                          <a:effectLst/>
                        </a:rPr>
                        <a:t>, Biomarker, ...</a:t>
                      </a:r>
                    </a:p>
                  </a:txBody>
                  <a:tcPr marL="38083" marR="38083" marT="19041" marB="19041" anchor="ctr"/>
                </a:tc>
                <a:extLst>
                  <a:ext uri="{0D108BD9-81ED-4DB2-BD59-A6C34878D82A}">
                    <a16:rowId xmlns:a16="http://schemas.microsoft.com/office/drawing/2014/main" val="985403811"/>
                  </a:ext>
                </a:extLst>
              </a:tr>
            </a:tbl>
          </a:graphicData>
        </a:graphic>
      </p:graphicFrame>
      <p:sp>
        <p:nvSpPr>
          <p:cNvPr id="7" name="Arrow: Up 6">
            <a:extLst>
              <a:ext uri="{FF2B5EF4-FFF2-40B4-BE49-F238E27FC236}">
                <a16:creationId xmlns:a16="http://schemas.microsoft.com/office/drawing/2014/main" id="{66CEDACA-C4B5-4E9B-8980-1C284B4BEACE}"/>
              </a:ext>
            </a:extLst>
          </p:cNvPr>
          <p:cNvSpPr/>
          <p:nvPr/>
        </p:nvSpPr>
        <p:spPr>
          <a:xfrm rot="3821157">
            <a:off x="5052778" y="3423882"/>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1543B161-EAC4-4DA1-B5EC-DD618D21BC71}"/>
              </a:ext>
            </a:extLst>
          </p:cNvPr>
          <p:cNvSpPr/>
          <p:nvPr/>
        </p:nvSpPr>
        <p:spPr>
          <a:xfrm rot="7597348">
            <a:off x="5106291" y="2160578"/>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3DBCB48-03AB-4F1E-8092-AB09D94D06DD}"/>
              </a:ext>
            </a:extLst>
          </p:cNvPr>
          <p:cNvSpPr txBox="1"/>
          <p:nvPr/>
        </p:nvSpPr>
        <p:spPr>
          <a:xfrm>
            <a:off x="1146222" y="1246462"/>
            <a:ext cx="2580899" cy="584775"/>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BIOMARKER</a:t>
            </a:r>
          </a:p>
        </p:txBody>
      </p:sp>
      <p:sp>
        <p:nvSpPr>
          <p:cNvPr id="10" name="TextBox 9">
            <a:extLst>
              <a:ext uri="{FF2B5EF4-FFF2-40B4-BE49-F238E27FC236}">
                <a16:creationId xmlns:a16="http://schemas.microsoft.com/office/drawing/2014/main" id="{0D17DB6E-82C5-4894-9A41-FF2C27DCD712}"/>
              </a:ext>
            </a:extLst>
          </p:cNvPr>
          <p:cNvSpPr txBox="1"/>
          <p:nvPr/>
        </p:nvSpPr>
        <p:spPr>
          <a:xfrm>
            <a:off x="1176648" y="4232123"/>
            <a:ext cx="2580899" cy="1077218"/>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NON-BIOMARKER</a:t>
            </a:r>
          </a:p>
        </p:txBody>
      </p:sp>
      <p:sp>
        <p:nvSpPr>
          <p:cNvPr id="11" name="TextBox 10">
            <a:extLst>
              <a:ext uri="{FF2B5EF4-FFF2-40B4-BE49-F238E27FC236}">
                <a16:creationId xmlns:a16="http://schemas.microsoft.com/office/drawing/2014/main" id="{D42A1379-A609-4031-BDAB-AD8412D4B3F8}"/>
              </a:ext>
            </a:extLst>
          </p:cNvPr>
          <p:cNvSpPr txBox="1"/>
          <p:nvPr/>
        </p:nvSpPr>
        <p:spPr>
          <a:xfrm>
            <a:off x="627664" y="5385340"/>
            <a:ext cx="3678866" cy="923330"/>
          </a:xfrm>
          <a:prstGeom prst="rect">
            <a:avLst/>
          </a:prstGeom>
          <a:solidFill>
            <a:schemeClr val="tx1"/>
          </a:solidFill>
          <a:ln>
            <a:solidFill>
              <a:schemeClr val="bg1"/>
            </a:solidFill>
          </a:ln>
        </p:spPr>
        <p:txBody>
          <a:bodyPr wrap="square" rtlCol="0">
            <a:spAutoFit/>
          </a:bodyPr>
          <a:lstStyle/>
          <a:p>
            <a:pPr algn="ctr"/>
            <a:r>
              <a:rPr lang="en-US" dirty="0">
                <a:solidFill>
                  <a:sysClr val="windowText" lastClr="000000"/>
                </a:solidFill>
              </a:rPr>
              <a:t>Filter: ONLY ‘</a:t>
            </a:r>
            <a:r>
              <a:rPr lang="en-US" dirty="0" err="1">
                <a:solidFill>
                  <a:sysClr val="windowText" lastClr="000000"/>
                </a:solidFill>
              </a:rPr>
              <a:t>AlteredExpression</a:t>
            </a:r>
            <a:r>
              <a:rPr lang="en-US" dirty="0">
                <a:solidFill>
                  <a:sysClr val="windowText" lastClr="000000"/>
                </a:solidFill>
              </a:rPr>
              <a:t>', '</a:t>
            </a:r>
            <a:r>
              <a:rPr lang="en-US" dirty="0" err="1">
                <a:solidFill>
                  <a:sysClr val="windowText" lastClr="000000"/>
                </a:solidFill>
              </a:rPr>
              <a:t>PosttranslationalModification</a:t>
            </a:r>
            <a:r>
              <a:rPr lang="en-US" dirty="0">
                <a:solidFill>
                  <a:sysClr val="windowText" lastClr="000000"/>
                </a:solidFill>
              </a:rPr>
              <a:t>', ‘</a:t>
            </a:r>
            <a:r>
              <a:rPr lang="en-US" dirty="0" err="1">
                <a:solidFill>
                  <a:sysClr val="windowText" lastClr="000000"/>
                </a:solidFill>
              </a:rPr>
              <a:t>GenomicAlterations</a:t>
            </a:r>
            <a:r>
              <a:rPr lang="en-US" dirty="0">
                <a:solidFill>
                  <a:sysClr val="windowText" lastClr="000000"/>
                </a:solidFill>
              </a:rPr>
              <a:t>', or 'Therapeutic' </a:t>
            </a:r>
          </a:p>
        </p:txBody>
      </p:sp>
      <p:sp>
        <p:nvSpPr>
          <p:cNvPr id="12" name="TextBox 11">
            <a:extLst>
              <a:ext uri="{FF2B5EF4-FFF2-40B4-BE49-F238E27FC236}">
                <a16:creationId xmlns:a16="http://schemas.microsoft.com/office/drawing/2014/main" id="{684F68CC-AF1D-43A4-8B31-95AC8F776C9D}"/>
              </a:ext>
            </a:extLst>
          </p:cNvPr>
          <p:cNvSpPr txBox="1"/>
          <p:nvPr/>
        </p:nvSpPr>
        <p:spPr>
          <a:xfrm>
            <a:off x="118582" y="6504936"/>
            <a:ext cx="6103088" cy="646331"/>
          </a:xfrm>
          <a:prstGeom prst="rect">
            <a:avLst/>
          </a:prstGeom>
          <a:noFill/>
        </p:spPr>
        <p:txBody>
          <a:bodyPr wrap="square">
            <a:spAutoFit/>
          </a:bodyPr>
          <a:lstStyle/>
          <a:p>
            <a:r>
              <a:rPr lang="en-US" b="0" i="0" dirty="0">
                <a:effectLst/>
              </a:rPr>
              <a:t>577728 rows × 4 columns </a:t>
            </a:r>
            <a:r>
              <a:rPr lang="en-US" b="0" i="0" dirty="0">
                <a:effectLst/>
                <a:sym typeface="Wingdings" panose="05000000000000000000" pitchFamily="2" charset="2"/>
              </a:rPr>
              <a:t> </a:t>
            </a:r>
            <a:r>
              <a:rPr lang="en-US" b="0" i="0" dirty="0">
                <a:effectLst/>
              </a:rPr>
              <a:t>644947 rows × 4 columns</a:t>
            </a:r>
            <a:endParaRPr lang="en-US" dirty="0"/>
          </a:p>
          <a:p>
            <a:endParaRPr lang="en-US" dirty="0"/>
          </a:p>
        </p:txBody>
      </p:sp>
      <p:sp>
        <p:nvSpPr>
          <p:cNvPr id="14" name="TextBox 13">
            <a:extLst>
              <a:ext uri="{FF2B5EF4-FFF2-40B4-BE49-F238E27FC236}">
                <a16:creationId xmlns:a16="http://schemas.microsoft.com/office/drawing/2014/main" id="{D4FB9A56-C35D-43EA-A819-51D8C946A381}"/>
              </a:ext>
            </a:extLst>
          </p:cNvPr>
          <p:cNvSpPr txBox="1"/>
          <p:nvPr/>
        </p:nvSpPr>
        <p:spPr>
          <a:xfrm>
            <a:off x="6239609" y="5476032"/>
            <a:ext cx="6100996" cy="369332"/>
          </a:xfrm>
          <a:prstGeom prst="rect">
            <a:avLst/>
          </a:prstGeom>
          <a:noFill/>
        </p:spPr>
        <p:txBody>
          <a:bodyPr wrap="square">
            <a:spAutoFit/>
          </a:bodyPr>
          <a:lstStyle/>
          <a:p>
            <a:r>
              <a:rPr lang="en-US" b="0" i="0" dirty="0">
                <a:effectLst/>
              </a:rPr>
              <a:t>1202264 rows × 4 columns</a:t>
            </a:r>
            <a:endParaRPr lang="en-US" dirty="0"/>
          </a:p>
        </p:txBody>
      </p:sp>
    </p:spTree>
    <p:extLst>
      <p:ext uri="{BB962C8B-B14F-4D97-AF65-F5344CB8AC3E}">
        <p14:creationId xmlns:p14="http://schemas.microsoft.com/office/powerpoint/2010/main" val="208317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774D-5CC6-454D-B3FE-BE9E7A7773EE}"/>
              </a:ext>
            </a:extLst>
          </p:cNvPr>
          <p:cNvSpPr>
            <a:spLocks noGrp="1"/>
          </p:cNvSpPr>
          <p:nvPr>
            <p:ph type="title"/>
          </p:nvPr>
        </p:nvSpPr>
        <p:spPr/>
        <p:txBody>
          <a:bodyPr/>
          <a:lstStyle/>
          <a:p>
            <a:r>
              <a:rPr lang="en-US" dirty="0"/>
              <a:t>heatmaps</a:t>
            </a:r>
          </a:p>
        </p:txBody>
      </p:sp>
      <p:sp>
        <p:nvSpPr>
          <p:cNvPr id="3" name="Content Placeholder 2">
            <a:extLst>
              <a:ext uri="{FF2B5EF4-FFF2-40B4-BE49-F238E27FC236}">
                <a16:creationId xmlns:a16="http://schemas.microsoft.com/office/drawing/2014/main" id="{0BEBFD90-2904-4D58-8F6D-B5ABC118ADA3}"/>
              </a:ext>
            </a:extLst>
          </p:cNvPr>
          <p:cNvSpPr>
            <a:spLocks noGrp="1"/>
          </p:cNvSpPr>
          <p:nvPr>
            <p:ph sz="half" idx="1"/>
          </p:nvPr>
        </p:nvSpPr>
        <p:spPr>
          <a:xfrm>
            <a:off x="811628" y="1872235"/>
            <a:ext cx="4878389" cy="3541714"/>
          </a:xfrm>
        </p:spPr>
        <p:txBody>
          <a:bodyPr>
            <a:normAutofit fontScale="92500" lnSpcReduction="20000"/>
          </a:bodyPr>
          <a:lstStyle/>
          <a:p>
            <a:pPr marL="0" indent="0">
              <a:lnSpc>
                <a:spcPct val="100000"/>
              </a:lnSpc>
              <a:spcBef>
                <a:spcPts val="0"/>
              </a:spcBef>
              <a:buSzTx/>
              <a:buNone/>
              <a:defRPr/>
            </a:pPr>
            <a:r>
              <a:rPr lang="en-US" sz="2400" dirty="0">
                <a:effectLst/>
                <a:ea typeface="Calibri" panose="020F0502020204030204" pitchFamily="34" charset="0"/>
                <a:cs typeface="Times New Roman" panose="02020603050405020304" pitchFamily="18" charset="0"/>
              </a:rPr>
              <a:t>Same Procedure as Prior:</a:t>
            </a:r>
          </a:p>
          <a:p>
            <a:pPr>
              <a:lnSpc>
                <a:spcPct val="100000"/>
              </a:lnSpc>
              <a:spcBef>
                <a:spcPts val="0"/>
              </a:spcBef>
              <a:buSzTx/>
              <a:defRPr/>
            </a:pPr>
            <a:r>
              <a:rPr lang="en-US" sz="2400" dirty="0">
                <a:effectLst/>
                <a:ea typeface="Calibri" panose="020F0502020204030204" pitchFamily="34" charset="0"/>
                <a:cs typeface="Times New Roman" panose="02020603050405020304" pitchFamily="18" charset="0"/>
              </a:rPr>
              <a:t>How much </a:t>
            </a:r>
            <a:r>
              <a:rPr lang="en-US" dirty="0">
                <a:ea typeface="Calibri" panose="020F0502020204030204" pitchFamily="34" charset="0"/>
                <a:cs typeface="Times New Roman" panose="02020603050405020304" pitchFamily="18" charset="0"/>
              </a:rPr>
              <a:t>gene overlap is there between association types for a disease?</a:t>
            </a:r>
          </a:p>
          <a:p>
            <a:pPr>
              <a:lnSpc>
                <a:spcPct val="100000"/>
              </a:lnSpc>
              <a:spcBef>
                <a:spcPts val="0"/>
              </a:spcBef>
              <a:buSzTx/>
              <a:defRPr/>
            </a:pPr>
            <a:r>
              <a:rPr lang="en-US" dirty="0">
                <a:ea typeface="Calibri" panose="020F0502020204030204" pitchFamily="34" charset="0"/>
                <a:cs typeface="Times New Roman" panose="02020603050405020304" pitchFamily="18" charset="0"/>
              </a:rPr>
              <a:t>Building gene sets for each disease</a:t>
            </a:r>
          </a:p>
          <a:p>
            <a:pPr>
              <a:lnSpc>
                <a:spcPct val="100000"/>
              </a:lnSpc>
              <a:spcBef>
                <a:spcPts val="0"/>
              </a:spcBef>
              <a:buSzTx/>
              <a:defRPr/>
            </a:pPr>
            <a:r>
              <a:rPr lang="en-US" sz="2400" dirty="0">
                <a:effectLst/>
                <a:ea typeface="Calibri" panose="020F0502020204030204" pitchFamily="34" charset="0"/>
                <a:cs typeface="Times New Roman" panose="02020603050405020304" pitchFamily="18" charset="0"/>
              </a:rPr>
              <a:t>Compare Gene Sets from same disease but different association type</a:t>
            </a:r>
          </a:p>
          <a:p>
            <a:pPr lvl="1">
              <a:lnSpc>
                <a:spcPct val="100000"/>
              </a:lnSpc>
              <a:spcBef>
                <a:spcPts val="0"/>
              </a:spcBef>
              <a:buSzTx/>
              <a:defRPr/>
            </a:pPr>
            <a:r>
              <a:rPr lang="en-US" dirty="0">
                <a:ea typeface="Calibri" panose="020F0502020204030204" pitchFamily="34" charset="0"/>
                <a:cs typeface="Times New Roman" panose="02020603050405020304" pitchFamily="18" charset="0"/>
              </a:rPr>
              <a:t>Jaccard Correlation Coefficient</a:t>
            </a:r>
          </a:p>
          <a:p>
            <a:pPr>
              <a:lnSpc>
                <a:spcPct val="100000"/>
              </a:lnSpc>
              <a:spcBef>
                <a:spcPts val="0"/>
              </a:spcBef>
              <a:buSzTx/>
              <a:defRPr/>
            </a:pPr>
            <a:r>
              <a:rPr lang="en-US" dirty="0">
                <a:effectLst/>
                <a:ea typeface="Calibri" panose="020F0502020204030204" pitchFamily="34" charset="0"/>
                <a:cs typeface="Times New Roman" panose="02020603050405020304" pitchFamily="18" charset="0"/>
              </a:rPr>
              <a:t>Plot the scores in a boxplot</a:t>
            </a:r>
            <a:r>
              <a:rPr lang="en-US" dirty="0">
                <a:ea typeface="Calibri" panose="020F0502020204030204" pitchFamily="34" charset="0"/>
                <a:cs typeface="Times New Roman" panose="02020603050405020304" pitchFamily="18" charset="0"/>
              </a:rPr>
              <a:t> and plot the median/mean values of each association type combination in a heatmap</a:t>
            </a:r>
            <a:endParaRPr lang="en-US" dirty="0">
              <a:effectLs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effectLst/>
              <a:ea typeface="Calibri" panose="020F0502020204030204" pitchFamily="34" charset="0"/>
              <a:cs typeface="Times New Roman" panose="02020603050405020304" pitchFamily="18" charset="0"/>
            </a:endParaRPr>
          </a:p>
          <a:p>
            <a:endParaRPr lang="en-US" dirty="0"/>
          </a:p>
        </p:txBody>
      </p:sp>
      <p:pic>
        <p:nvPicPr>
          <p:cNvPr id="5" name="Picture 4" descr="explaining terms to compute the score">
            <a:extLst>
              <a:ext uri="{FF2B5EF4-FFF2-40B4-BE49-F238E27FC236}">
                <a16:creationId xmlns:a16="http://schemas.microsoft.com/office/drawing/2014/main" id="{D8652EC8-8755-4875-A8FD-EAC812F580CD}"/>
              </a:ext>
            </a:extLst>
          </p:cNvPr>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33138" y="5235255"/>
            <a:ext cx="4253459" cy="1004227"/>
          </a:xfrm>
          <a:prstGeom prst="rect">
            <a:avLst/>
          </a:prstGeom>
          <a:noFill/>
          <a:ln>
            <a:noFill/>
          </a:ln>
        </p:spPr>
      </p:pic>
      <p:pic>
        <p:nvPicPr>
          <p:cNvPr id="5122" name="Picture 2">
            <a:extLst>
              <a:ext uri="{FF2B5EF4-FFF2-40B4-BE49-F238E27FC236}">
                <a16:creationId xmlns:a16="http://schemas.microsoft.com/office/drawing/2014/main" id="{3ACC1044-87B7-4829-8A1D-DC41BF7E2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914" y="1071387"/>
            <a:ext cx="5802256" cy="4948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9">
            <a:extLst>
              <a:ext uri="{FF2B5EF4-FFF2-40B4-BE49-F238E27FC236}">
                <a16:creationId xmlns:a16="http://schemas.microsoft.com/office/drawing/2014/main" id="{6687CBA5-6750-4691-AFAA-28C4F3BD9824}"/>
              </a:ext>
            </a:extLst>
          </p:cNvPr>
          <p:cNvSpPr/>
          <p:nvPr/>
        </p:nvSpPr>
        <p:spPr>
          <a:xfrm>
            <a:off x="7636404" y="2460617"/>
            <a:ext cx="575551" cy="5638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612642-F780-4779-B2F4-385A28D18BFF}"/>
              </a:ext>
            </a:extLst>
          </p:cNvPr>
          <p:cNvSpPr/>
          <p:nvPr/>
        </p:nvSpPr>
        <p:spPr>
          <a:xfrm>
            <a:off x="9011286" y="1182004"/>
            <a:ext cx="622397" cy="5638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655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5837-08E1-46CF-BE0C-AEC4A81D9E7A}"/>
              </a:ext>
            </a:extLst>
          </p:cNvPr>
          <p:cNvSpPr>
            <a:spLocks noGrp="1"/>
          </p:cNvSpPr>
          <p:nvPr>
            <p:ph type="title"/>
          </p:nvPr>
        </p:nvSpPr>
        <p:spPr>
          <a:xfrm>
            <a:off x="1141413" y="618518"/>
            <a:ext cx="9905998" cy="558929"/>
          </a:xfrm>
        </p:spPr>
        <p:txBody>
          <a:bodyPr>
            <a:normAutofit fontScale="90000"/>
          </a:bodyPr>
          <a:lstStyle/>
          <a:p>
            <a:pPr algn="ctr"/>
            <a:r>
              <a:rPr lang="en-US" dirty="0"/>
              <a:t>BOXPLOTS FOR RECATEGORIZED DATA</a:t>
            </a:r>
          </a:p>
        </p:txBody>
      </p:sp>
      <p:pic>
        <p:nvPicPr>
          <p:cNvPr id="1026" name="Picture 2">
            <a:extLst>
              <a:ext uri="{FF2B5EF4-FFF2-40B4-BE49-F238E27FC236}">
                <a16:creationId xmlns:a16="http://schemas.microsoft.com/office/drawing/2014/main" id="{BDF4AA65-AB02-4050-B74F-21FB356C7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2" y="1358172"/>
            <a:ext cx="4023360" cy="4257209"/>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a:extLst>
              <a:ext uri="{FF2B5EF4-FFF2-40B4-BE49-F238E27FC236}">
                <a16:creationId xmlns:a16="http://schemas.microsoft.com/office/drawing/2014/main" id="{AB89E855-8C8E-474A-B0F5-6CB542E7B8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892" y="1358172"/>
            <a:ext cx="4023360" cy="4257208"/>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a:extLst>
              <a:ext uri="{FF2B5EF4-FFF2-40B4-BE49-F238E27FC236}">
                <a16:creationId xmlns:a16="http://schemas.microsoft.com/office/drawing/2014/main" id="{174D8524-E5C9-4F19-81C5-C16A6E3A6E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2732" y="1358172"/>
            <a:ext cx="4023360" cy="4257208"/>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725CC6A5-F0B7-402A-AD4E-52B4313B6F73}"/>
              </a:ext>
            </a:extLst>
          </p:cNvPr>
          <p:cNvSpPr txBox="1"/>
          <p:nvPr/>
        </p:nvSpPr>
        <p:spPr>
          <a:xfrm>
            <a:off x="348850" y="5779967"/>
            <a:ext cx="3375764" cy="584775"/>
          </a:xfrm>
          <a:prstGeom prst="rect">
            <a:avLst/>
          </a:prstGeom>
          <a:noFill/>
        </p:spPr>
        <p:txBody>
          <a:bodyPr wrap="square">
            <a:spAutoFit/>
          </a:bodyPr>
          <a:lstStyle/>
          <a:p>
            <a:pPr algn="ctr"/>
            <a:r>
              <a:rPr lang="en-US" sz="1600" b="1" i="0" dirty="0">
                <a:effectLst/>
              </a:rPr>
              <a:t>Boxplot of Counts of Genes per Disease for each Association Type:</a:t>
            </a:r>
          </a:p>
        </p:txBody>
      </p:sp>
      <p:sp>
        <p:nvSpPr>
          <p:cNvPr id="9" name="TextBox 8">
            <a:extLst>
              <a:ext uri="{FF2B5EF4-FFF2-40B4-BE49-F238E27FC236}">
                <a16:creationId xmlns:a16="http://schemas.microsoft.com/office/drawing/2014/main" id="{3A73740B-C135-4991-AD1D-0A6680A69307}"/>
              </a:ext>
            </a:extLst>
          </p:cNvPr>
          <p:cNvSpPr txBox="1"/>
          <p:nvPr/>
        </p:nvSpPr>
        <p:spPr>
          <a:xfrm>
            <a:off x="4252377" y="5796105"/>
            <a:ext cx="3676389" cy="584775"/>
          </a:xfrm>
          <a:prstGeom prst="rect">
            <a:avLst/>
          </a:prstGeom>
          <a:noFill/>
        </p:spPr>
        <p:txBody>
          <a:bodyPr wrap="square">
            <a:spAutoFit/>
          </a:bodyPr>
          <a:lstStyle>
            <a:defPPr>
              <a:defRPr lang="en-US"/>
            </a:defPPr>
            <a:lvl1pPr algn="ctr">
              <a:defRPr sz="1600" b="1" i="0">
                <a:effectLst/>
              </a:defRPr>
            </a:lvl1pPr>
          </a:lstStyle>
          <a:p>
            <a:r>
              <a:rPr lang="en-US" dirty="0"/>
              <a:t>Boxplot of Log of Counts of Genes per Disease for each Association Type:</a:t>
            </a:r>
          </a:p>
        </p:txBody>
      </p:sp>
      <p:sp>
        <p:nvSpPr>
          <p:cNvPr id="11" name="TextBox 10">
            <a:extLst>
              <a:ext uri="{FF2B5EF4-FFF2-40B4-BE49-F238E27FC236}">
                <a16:creationId xmlns:a16="http://schemas.microsoft.com/office/drawing/2014/main" id="{B5DE9714-826E-4673-946C-94969D608010}"/>
              </a:ext>
            </a:extLst>
          </p:cNvPr>
          <p:cNvSpPr txBox="1"/>
          <p:nvPr/>
        </p:nvSpPr>
        <p:spPr>
          <a:xfrm>
            <a:off x="8381373" y="5842596"/>
            <a:ext cx="3526077" cy="584775"/>
          </a:xfrm>
          <a:prstGeom prst="rect">
            <a:avLst/>
          </a:prstGeom>
          <a:noFill/>
        </p:spPr>
        <p:txBody>
          <a:bodyPr wrap="square">
            <a:spAutoFit/>
          </a:bodyPr>
          <a:lstStyle>
            <a:defPPr>
              <a:defRPr lang="en-US"/>
            </a:defPPr>
            <a:lvl1pPr algn="ctr">
              <a:defRPr sz="1600" b="1" i="0">
                <a:effectLst/>
              </a:defRPr>
            </a:lvl1pPr>
          </a:lstStyle>
          <a:p>
            <a:r>
              <a:rPr lang="en-US" dirty="0"/>
              <a:t>Boxplot of Fraction of Genes for a Disease per Association Type:</a:t>
            </a:r>
          </a:p>
        </p:txBody>
      </p:sp>
    </p:spTree>
    <p:extLst>
      <p:ext uri="{BB962C8B-B14F-4D97-AF65-F5344CB8AC3E}">
        <p14:creationId xmlns:p14="http://schemas.microsoft.com/office/powerpoint/2010/main" val="1618337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FEB9-BD06-479A-A3B5-B034A1A30C0B}"/>
              </a:ext>
            </a:extLst>
          </p:cNvPr>
          <p:cNvSpPr>
            <a:spLocks noGrp="1"/>
          </p:cNvSpPr>
          <p:nvPr>
            <p:ph type="title"/>
          </p:nvPr>
        </p:nvSpPr>
        <p:spPr>
          <a:xfrm>
            <a:off x="1141413" y="618518"/>
            <a:ext cx="9905998" cy="697326"/>
          </a:xfrm>
        </p:spPr>
        <p:txBody>
          <a:bodyPr/>
          <a:lstStyle/>
          <a:p>
            <a:pPr algn="ctr"/>
            <a:r>
              <a:rPr lang="en-US" dirty="0"/>
              <a:t>RECATEGORIZED DATASET method 2</a:t>
            </a:r>
          </a:p>
        </p:txBody>
      </p:sp>
      <p:pic>
        <p:nvPicPr>
          <p:cNvPr id="3" name="Picture 2">
            <a:extLst>
              <a:ext uri="{FF2B5EF4-FFF2-40B4-BE49-F238E27FC236}">
                <a16:creationId xmlns:a16="http://schemas.microsoft.com/office/drawing/2014/main" id="{F5F1E607-8EF0-4DC1-B784-75B61492A719}"/>
              </a:ext>
            </a:extLst>
          </p:cNvPr>
          <p:cNvPicPr/>
          <p:nvPr/>
        </p:nvPicPr>
        <p:blipFill>
          <a:blip r:embed="rId3"/>
          <a:stretch>
            <a:fillRect/>
          </a:stretch>
        </p:blipFill>
        <p:spPr>
          <a:xfrm>
            <a:off x="1942171" y="1182029"/>
            <a:ext cx="8307658" cy="5430644"/>
          </a:xfrm>
          <a:prstGeom prst="rect">
            <a:avLst/>
          </a:prstGeom>
        </p:spPr>
      </p:pic>
      <p:sp>
        <p:nvSpPr>
          <p:cNvPr id="4" name="Rectangle 3">
            <a:extLst>
              <a:ext uri="{FF2B5EF4-FFF2-40B4-BE49-F238E27FC236}">
                <a16:creationId xmlns:a16="http://schemas.microsoft.com/office/drawing/2014/main" id="{2DC01E75-0E03-437E-96FC-045D4852B4E3}"/>
              </a:ext>
            </a:extLst>
          </p:cNvPr>
          <p:cNvSpPr/>
          <p:nvPr/>
        </p:nvSpPr>
        <p:spPr>
          <a:xfrm>
            <a:off x="4739268" y="2832410"/>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EF3105-4599-47F4-AEC0-B2A84B3590D4}"/>
              </a:ext>
            </a:extLst>
          </p:cNvPr>
          <p:cNvSpPr/>
          <p:nvPr/>
        </p:nvSpPr>
        <p:spPr>
          <a:xfrm>
            <a:off x="4674220" y="3624144"/>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B812C-5149-420A-A507-721FEA2740C7}"/>
              </a:ext>
            </a:extLst>
          </p:cNvPr>
          <p:cNvSpPr/>
          <p:nvPr/>
        </p:nvSpPr>
        <p:spPr>
          <a:xfrm>
            <a:off x="6419386" y="3624145"/>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0DD37B-88EA-49BA-A778-F2BDFE593D00}"/>
              </a:ext>
            </a:extLst>
          </p:cNvPr>
          <p:cNvSpPr/>
          <p:nvPr/>
        </p:nvSpPr>
        <p:spPr>
          <a:xfrm>
            <a:off x="8450765" y="3624146"/>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A40E07-653E-405A-A754-CAEE01930475}"/>
              </a:ext>
            </a:extLst>
          </p:cNvPr>
          <p:cNvSpPr/>
          <p:nvPr/>
        </p:nvSpPr>
        <p:spPr>
          <a:xfrm>
            <a:off x="4739268" y="4460484"/>
            <a:ext cx="1550020" cy="490653"/>
          </a:xfrm>
          <a:prstGeom prst="rect">
            <a:avLst/>
          </a:prstGeom>
          <a:no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B943DD-CBA3-44C3-85C7-AA8FCFA050F6}"/>
              </a:ext>
            </a:extLst>
          </p:cNvPr>
          <p:cNvSpPr/>
          <p:nvPr/>
        </p:nvSpPr>
        <p:spPr>
          <a:xfrm>
            <a:off x="6419386" y="2851736"/>
            <a:ext cx="1550020" cy="490653"/>
          </a:xfrm>
          <a:prstGeom prst="rect">
            <a:avLst/>
          </a:prstGeom>
          <a:noFill/>
          <a:ln w="762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A517AC94-C84B-4A78-9EA9-828E7AAE7A65}"/>
              </a:ext>
            </a:extLst>
          </p:cNvPr>
          <p:cNvSpPr/>
          <p:nvPr/>
        </p:nvSpPr>
        <p:spPr>
          <a:xfrm>
            <a:off x="4865579" y="4194019"/>
            <a:ext cx="1297398" cy="1023582"/>
          </a:xfrm>
          <a:prstGeom prst="mathMultiply">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315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6766CD-2F80-41BB-B18A-AFCF00CCBDC9}"/>
              </a:ext>
            </a:extLst>
          </p:cNvPr>
          <p:cNvGraphicFramePr>
            <a:graphicFrameLocks noGrp="1"/>
          </p:cNvGraphicFramePr>
          <p:nvPr/>
        </p:nvGraphicFramePr>
        <p:xfrm>
          <a:off x="190880" y="3548172"/>
          <a:ext cx="4331654" cy="2981524"/>
        </p:xfrm>
        <a:graphic>
          <a:graphicData uri="http://schemas.openxmlformats.org/drawingml/2006/table">
            <a:tbl>
              <a:tblPr firstRow="1" firstCol="1" bandRow="1">
                <a:tableStyleId>{284E427A-3D55-4303-BF80-6455036E1DE7}</a:tableStyleId>
              </a:tblPr>
              <a:tblGrid>
                <a:gridCol w="825130">
                  <a:extLst>
                    <a:ext uri="{9D8B030D-6E8A-4147-A177-3AD203B41FA5}">
                      <a16:colId xmlns:a16="http://schemas.microsoft.com/office/drawing/2014/main" val="204542064"/>
                    </a:ext>
                  </a:extLst>
                </a:gridCol>
                <a:gridCol w="720794">
                  <a:extLst>
                    <a:ext uri="{9D8B030D-6E8A-4147-A177-3AD203B41FA5}">
                      <a16:colId xmlns:a16="http://schemas.microsoft.com/office/drawing/2014/main" val="3093301949"/>
                    </a:ext>
                  </a:extLst>
                </a:gridCol>
                <a:gridCol w="1052623">
                  <a:extLst>
                    <a:ext uri="{9D8B030D-6E8A-4147-A177-3AD203B41FA5}">
                      <a16:colId xmlns:a16="http://schemas.microsoft.com/office/drawing/2014/main" val="1416410845"/>
                    </a:ext>
                  </a:extLst>
                </a:gridCol>
                <a:gridCol w="1733107">
                  <a:extLst>
                    <a:ext uri="{9D8B030D-6E8A-4147-A177-3AD203B41FA5}">
                      <a16:colId xmlns:a16="http://schemas.microsoft.com/office/drawing/2014/main" val="664825293"/>
                    </a:ext>
                  </a:extLst>
                </a:gridCol>
              </a:tblGrid>
              <a:tr h="223418">
                <a:tc>
                  <a:txBody>
                    <a:bodyPr/>
                    <a:lstStyle/>
                    <a:p>
                      <a:pPr marL="0" algn="ctr" defTabSz="914400" rtl="0" eaLnBrk="1" fontAlgn="ctr" latinLnBrk="0" hangingPunct="1"/>
                      <a:r>
                        <a:rPr lang="en-US" sz="1050" b="1" kern="1200" dirty="0">
                          <a:solidFill>
                            <a:schemeClr val="lt1"/>
                          </a:solidFill>
                          <a:effectLst/>
                          <a:latin typeface="+mn-lt"/>
                          <a:ea typeface="+mn-ea"/>
                          <a:cs typeface="+mn-cs"/>
                        </a:rPr>
                        <a:t>diseaseNID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geneNID</a:t>
                      </a:r>
                    </a:p>
                  </a:txBody>
                  <a:tcPr marL="38083" marR="38083" marT="19041" marB="19041" anchor="ctr"/>
                </a:tc>
                <a:tc>
                  <a:txBody>
                    <a:bodyPr/>
                    <a:lstStyle/>
                    <a:p>
                      <a:pPr marL="0" algn="ctr" defTabSz="914400" rtl="0" eaLnBrk="1" fontAlgn="ctr" latinLnBrk="0" hangingPunct="1"/>
                      <a:r>
                        <a:rPr lang="en-US" sz="1050" b="1" kern="1200" dirty="0">
                          <a:solidFill>
                            <a:schemeClr val="lt1"/>
                          </a:solidFill>
                          <a:effectLst/>
                          <a:latin typeface="+mn-lt"/>
                          <a:ea typeface="+mn-ea"/>
                          <a:cs typeface="+mn-cs"/>
                        </a:rPr>
                        <a:t>associationType</a:t>
                      </a:r>
                    </a:p>
                  </a:txBody>
                  <a:tcPr marL="38083" marR="38083" marT="19041" marB="19041" anchor="ctr"/>
                </a:tc>
                <a:tc>
                  <a:txBody>
                    <a:bodyPr/>
                    <a:lstStyle/>
                    <a:p>
                      <a:pPr marL="0" algn="ctr" defTabSz="914400" rtl="0" eaLnBrk="1" fontAlgn="ctr" latinLnBrk="0" hangingPunct="1"/>
                      <a:r>
                        <a:rPr lang="en-US" sz="1050" b="1" kern="1200" dirty="0" err="1">
                          <a:solidFill>
                            <a:schemeClr val="lt1"/>
                          </a:solidFill>
                          <a:effectLst/>
                          <a:latin typeface="+mn-lt"/>
                          <a:ea typeface="+mn-ea"/>
                          <a:cs typeface="+mn-cs"/>
                        </a:rPr>
                        <a:t>propagatedAssociationTypes</a:t>
                      </a:r>
                      <a:endParaRPr lang="en-US" sz="1050" b="1" kern="1200" dirty="0">
                        <a:solidFill>
                          <a:schemeClr val="lt1"/>
                        </a:solidFill>
                        <a:effectLst/>
                        <a:latin typeface="+mn-lt"/>
                        <a:ea typeface="+mn-ea"/>
                        <a:cs typeface="+mn-cs"/>
                      </a:endParaRPr>
                    </a:p>
                  </a:txBody>
                  <a:tcPr marL="38083" marR="38083" marT="19041" marB="19041" anchor="ctr"/>
                </a:tc>
                <a:extLst>
                  <a:ext uri="{0D108BD9-81ED-4DB2-BD59-A6C34878D82A}">
                    <a16:rowId xmlns:a16="http://schemas.microsoft.com/office/drawing/2014/main" val="156530347"/>
                  </a:ext>
                </a:extLst>
              </a:tr>
              <a:tr h="223418">
                <a:tc>
                  <a:txBody>
                    <a:bodyPr/>
                    <a:lstStyle/>
                    <a:p>
                      <a:pPr algn="r" fontAlgn="ctr"/>
                      <a:r>
                        <a:rPr lang="en-US" sz="700">
                          <a:effectLst/>
                        </a:rPr>
                        <a:t>1317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112955429"/>
                  </a:ext>
                </a:extLst>
              </a:tr>
              <a:tr h="223418">
                <a:tc>
                  <a:txBody>
                    <a:bodyPr/>
                    <a:lstStyle/>
                    <a:p>
                      <a:pPr algn="r" fontAlgn="ctr"/>
                      <a:r>
                        <a:rPr lang="en-US" sz="700">
                          <a:effectLst/>
                        </a:rPr>
                        <a:t>1338</a:t>
                      </a:r>
                    </a:p>
                  </a:txBody>
                  <a:tcPr marL="38083" marR="38083" marT="19041" marB="19041" anchor="ctr"/>
                </a:tc>
                <a:tc>
                  <a:txBody>
                    <a:bodyPr/>
                    <a:lstStyle/>
                    <a:p>
                      <a:pPr algn="r" fontAlgn="ctr"/>
                      <a:r>
                        <a:rPr lang="en-US" sz="700" dirty="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dirty="0">
                          <a:effectLst/>
                        </a:rPr>
                        <a:t>{Biomarker, </a:t>
                      </a:r>
                      <a:r>
                        <a:rPr lang="en-US" sz="700" dirty="0" err="1">
                          <a:effectLst/>
                        </a:rPr>
                        <a:t>AlteredExpression</a:t>
                      </a:r>
                      <a:r>
                        <a:rPr lang="en-US" sz="700" dirty="0">
                          <a:effectLst/>
                        </a:rPr>
                        <a:t>}</a:t>
                      </a:r>
                    </a:p>
                  </a:txBody>
                  <a:tcPr marL="38083" marR="38083" marT="19041" marB="19041" anchor="ctr"/>
                </a:tc>
                <a:extLst>
                  <a:ext uri="{0D108BD9-81ED-4DB2-BD59-A6C34878D82A}">
                    <a16:rowId xmlns:a16="http://schemas.microsoft.com/office/drawing/2014/main" val="1893753068"/>
                  </a:ext>
                </a:extLst>
              </a:tr>
              <a:tr h="223418">
                <a:tc>
                  <a:txBody>
                    <a:bodyPr/>
                    <a:lstStyle/>
                    <a:p>
                      <a:pPr algn="r" fontAlgn="ctr"/>
                      <a:r>
                        <a:rPr lang="en-US" sz="700">
                          <a:effectLst/>
                        </a:rPr>
                        <a:t>1741</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2064493585"/>
                  </a:ext>
                </a:extLst>
              </a:tr>
              <a:tr h="318209">
                <a:tc>
                  <a:txBody>
                    <a:bodyPr/>
                    <a:lstStyle/>
                    <a:p>
                      <a:pPr algn="r" fontAlgn="ctr"/>
                      <a:r>
                        <a:rPr lang="en-US" sz="700">
                          <a:effectLst/>
                        </a:rPr>
                        <a:t>2107</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{PosttranslationalModification}</a:t>
                      </a:r>
                    </a:p>
                  </a:txBody>
                  <a:tcPr marL="38083" marR="38083" marT="19041" marB="19041" anchor="ctr"/>
                </a:tc>
                <a:tc>
                  <a:txBody>
                    <a:bodyPr/>
                    <a:lstStyle/>
                    <a:p>
                      <a:pPr algn="r" fontAlgn="ctr"/>
                      <a:r>
                        <a:rPr lang="en-US" sz="700">
                          <a:effectLst/>
                        </a:rPr>
                        <a:t>{Biomarker, PosttranslationalModification}</a:t>
                      </a:r>
                    </a:p>
                  </a:txBody>
                  <a:tcPr marL="38083" marR="38083" marT="19041" marB="19041" anchor="ctr"/>
                </a:tc>
                <a:extLst>
                  <a:ext uri="{0D108BD9-81ED-4DB2-BD59-A6C34878D82A}">
                    <a16:rowId xmlns:a16="http://schemas.microsoft.com/office/drawing/2014/main" val="2126026929"/>
                  </a:ext>
                </a:extLst>
              </a:tr>
              <a:tr h="223418">
                <a:tc>
                  <a:txBody>
                    <a:bodyPr/>
                    <a:lstStyle/>
                    <a:p>
                      <a:pPr algn="r" fontAlgn="ctr"/>
                      <a:r>
                        <a:rPr lang="en-US" sz="700">
                          <a:effectLst/>
                        </a:rPr>
                        <a:t>2592</a:t>
                      </a:r>
                    </a:p>
                  </a:txBody>
                  <a:tcPr marL="38083" marR="38083" marT="19041" marB="19041" anchor="ctr"/>
                </a:tc>
                <a:tc>
                  <a:txBody>
                    <a:bodyPr/>
                    <a:lstStyle/>
                    <a:p>
                      <a:pPr algn="r" fontAlgn="ctr"/>
                      <a:r>
                        <a:rPr lang="en-US" sz="700">
                          <a:effectLst/>
                        </a:rPr>
                        <a:t>1088</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1188042127"/>
                  </a:ext>
                </a:extLst>
              </a:tr>
              <a:tr h="128628">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tc>
                  <a:txBody>
                    <a:bodyPr/>
                    <a:lstStyle/>
                    <a:p>
                      <a:pPr algn="r" fontAlgn="ctr"/>
                      <a:r>
                        <a:rPr lang="en-US" sz="700">
                          <a:effectLst/>
                        </a:rPr>
                        <a:t>...</a:t>
                      </a:r>
                    </a:p>
                  </a:txBody>
                  <a:tcPr marL="38083" marR="38083" marT="19041" marB="19041" anchor="ctr"/>
                </a:tc>
                <a:extLst>
                  <a:ext uri="{0D108BD9-81ED-4DB2-BD59-A6C34878D82A}">
                    <a16:rowId xmlns:a16="http://schemas.microsoft.com/office/drawing/2014/main" val="148500940"/>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18834</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3480961936"/>
                  </a:ext>
                </a:extLst>
              </a:tr>
              <a:tr h="223418">
                <a:tc>
                  <a:txBody>
                    <a:bodyPr/>
                    <a:lstStyle/>
                    <a:p>
                      <a:pPr algn="r" fontAlgn="ctr"/>
                      <a:r>
                        <a:rPr lang="en-US" sz="700">
                          <a:effectLst/>
                        </a:rPr>
                        <a:t>29802</a:t>
                      </a:r>
                    </a:p>
                  </a:txBody>
                  <a:tcPr marL="38083" marR="38083" marT="19041" marB="19041" anchor="ctr"/>
                </a:tc>
                <a:tc>
                  <a:txBody>
                    <a:bodyPr/>
                    <a:lstStyle/>
                    <a:p>
                      <a:pPr algn="r" fontAlgn="ctr"/>
                      <a:r>
                        <a:rPr lang="en-US" sz="700">
                          <a:effectLst/>
                        </a:rPr>
                        <a:t>18837</a:t>
                      </a:r>
                    </a:p>
                  </a:txBody>
                  <a:tcPr marL="38083" marR="38083" marT="19041" marB="19041" anchor="ctr"/>
                </a:tc>
                <a:tc>
                  <a:txBody>
                    <a:bodyPr/>
                    <a:lstStyle/>
                    <a:p>
                      <a:pPr algn="r" fontAlgn="ctr"/>
                      <a:r>
                        <a:rPr lang="en-US" sz="700">
                          <a:effectLst/>
                        </a:rPr>
                        <a:t>{AlteredExpression}</a:t>
                      </a:r>
                    </a:p>
                  </a:txBody>
                  <a:tcPr marL="38083" marR="38083" marT="19041" marB="19041" anchor="ctr"/>
                </a:tc>
                <a:tc>
                  <a:txBody>
                    <a:bodyPr/>
                    <a:lstStyle/>
                    <a:p>
                      <a:pPr algn="r" fontAlgn="ctr"/>
                      <a:r>
                        <a:rPr lang="en-US" sz="700">
                          <a:effectLst/>
                        </a:rPr>
                        <a:t>{Biomarker, AlteredExpression}</a:t>
                      </a:r>
                    </a:p>
                  </a:txBody>
                  <a:tcPr marL="38083" marR="38083" marT="19041" marB="19041" anchor="ctr"/>
                </a:tc>
                <a:extLst>
                  <a:ext uri="{0D108BD9-81ED-4DB2-BD59-A6C34878D82A}">
                    <a16:rowId xmlns:a16="http://schemas.microsoft.com/office/drawing/2014/main" val="4150754532"/>
                  </a:ext>
                </a:extLst>
              </a:tr>
              <a:tr h="318209">
                <a:tc>
                  <a:txBody>
                    <a:bodyPr/>
                    <a:lstStyle/>
                    <a:p>
                      <a:pPr algn="r" fontAlgn="ctr"/>
                      <a:r>
                        <a:rPr lang="en-US" sz="700">
                          <a:effectLst/>
                        </a:rPr>
                        <a:t>30104</a:t>
                      </a:r>
                    </a:p>
                  </a:txBody>
                  <a:tcPr marL="38083" marR="38083" marT="19041" marB="19041" anchor="ctr"/>
                </a:tc>
                <a:tc>
                  <a:txBody>
                    <a:bodyPr/>
                    <a:lstStyle/>
                    <a:p>
                      <a:pPr algn="r" fontAlgn="ctr"/>
                      <a:r>
                        <a:rPr lang="en-US" sz="700">
                          <a:effectLst/>
                        </a:rPr>
                        <a:t>25482</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4292358410"/>
                  </a:ext>
                </a:extLst>
              </a:tr>
              <a:tr h="318209">
                <a:tc>
                  <a:txBody>
                    <a:bodyPr/>
                    <a:lstStyle/>
                    <a:p>
                      <a:pPr algn="r" fontAlgn="ctr"/>
                      <a:r>
                        <a:rPr lang="en-US" sz="700">
                          <a:effectLst/>
                        </a:rPr>
                        <a:t>30147</a:t>
                      </a:r>
                    </a:p>
                  </a:txBody>
                  <a:tcPr marL="38083" marR="38083" marT="19041" marB="19041" anchor="ctr"/>
                </a:tc>
                <a:tc>
                  <a:txBody>
                    <a:bodyPr/>
                    <a:lstStyle/>
                    <a:p>
                      <a:pPr algn="r" fontAlgn="ctr"/>
                      <a:r>
                        <a:rPr lang="en-US" sz="700">
                          <a:effectLst/>
                        </a:rPr>
                        <a:t>21709</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a:effectLst/>
                        </a:rPr>
                        <a:t>{CausalMutation, GeneticVariation, Biomarker, ...</a:t>
                      </a:r>
                    </a:p>
                  </a:txBody>
                  <a:tcPr marL="38083" marR="38083" marT="19041" marB="19041" anchor="ctr"/>
                </a:tc>
                <a:extLst>
                  <a:ext uri="{0D108BD9-81ED-4DB2-BD59-A6C34878D82A}">
                    <a16:rowId xmlns:a16="http://schemas.microsoft.com/office/drawing/2014/main" val="1177807539"/>
                  </a:ext>
                </a:extLst>
              </a:tr>
              <a:tr h="318209">
                <a:tc>
                  <a:txBody>
                    <a:bodyPr/>
                    <a:lstStyle/>
                    <a:p>
                      <a:pPr algn="r" fontAlgn="ctr"/>
                      <a:r>
                        <a:rPr lang="en-US" sz="700" dirty="0">
                          <a:effectLst/>
                        </a:rPr>
                        <a:t>30157</a:t>
                      </a:r>
                    </a:p>
                  </a:txBody>
                  <a:tcPr marL="38083" marR="38083" marT="19041" marB="19041" anchor="ctr"/>
                </a:tc>
                <a:tc>
                  <a:txBody>
                    <a:bodyPr/>
                    <a:lstStyle/>
                    <a:p>
                      <a:pPr algn="r" fontAlgn="ctr"/>
                      <a:r>
                        <a:rPr lang="en-US" sz="700" dirty="0">
                          <a:effectLst/>
                        </a:rPr>
                        <a:t>10975</a:t>
                      </a:r>
                    </a:p>
                  </a:txBody>
                  <a:tcPr marL="38083" marR="38083" marT="19041" marB="19041" anchor="ctr"/>
                </a:tc>
                <a:tc>
                  <a:txBody>
                    <a:bodyPr/>
                    <a:lstStyle/>
                    <a:p>
                      <a:pPr algn="r" fontAlgn="ctr"/>
                      <a:r>
                        <a:rPr lang="en-US" sz="700">
                          <a:effectLst/>
                        </a:rPr>
                        <a:t>{CausalMutation}</a:t>
                      </a:r>
                    </a:p>
                  </a:txBody>
                  <a:tcPr marL="38083" marR="38083" marT="19041" marB="19041" anchor="ctr"/>
                </a:tc>
                <a:tc>
                  <a:txBody>
                    <a:bodyPr/>
                    <a:lstStyle/>
                    <a:p>
                      <a:pPr algn="r" fontAlgn="ctr"/>
                      <a:r>
                        <a:rPr lang="en-US" sz="700" dirty="0">
                          <a:effectLst/>
                        </a:rPr>
                        <a:t>{</a:t>
                      </a:r>
                      <a:r>
                        <a:rPr lang="en-US" sz="700" dirty="0" err="1">
                          <a:effectLst/>
                        </a:rPr>
                        <a:t>CausalMutation</a:t>
                      </a:r>
                      <a:r>
                        <a:rPr lang="en-US" sz="700" dirty="0">
                          <a:effectLst/>
                        </a:rPr>
                        <a:t>, </a:t>
                      </a:r>
                      <a:r>
                        <a:rPr lang="en-US" sz="700" dirty="0" err="1">
                          <a:effectLst/>
                        </a:rPr>
                        <a:t>GeneticVariation</a:t>
                      </a:r>
                      <a:r>
                        <a:rPr lang="en-US" sz="700" dirty="0">
                          <a:effectLst/>
                        </a:rPr>
                        <a:t>, Biomarker, ...</a:t>
                      </a:r>
                    </a:p>
                  </a:txBody>
                  <a:tcPr marL="38083" marR="38083" marT="19041" marB="19041" anchor="ctr"/>
                </a:tc>
                <a:extLst>
                  <a:ext uri="{0D108BD9-81ED-4DB2-BD59-A6C34878D82A}">
                    <a16:rowId xmlns:a16="http://schemas.microsoft.com/office/drawing/2014/main" val="985403811"/>
                  </a:ext>
                </a:extLst>
              </a:tr>
            </a:tbl>
          </a:graphicData>
        </a:graphic>
      </p:graphicFrame>
      <p:sp>
        <p:nvSpPr>
          <p:cNvPr id="3" name="TextBox 2">
            <a:extLst>
              <a:ext uri="{FF2B5EF4-FFF2-40B4-BE49-F238E27FC236}">
                <a16:creationId xmlns:a16="http://schemas.microsoft.com/office/drawing/2014/main" id="{03663AF6-9C7D-444E-84CA-F3960CD5DFAE}"/>
              </a:ext>
            </a:extLst>
          </p:cNvPr>
          <p:cNvSpPr txBox="1"/>
          <p:nvPr/>
        </p:nvSpPr>
        <p:spPr>
          <a:xfrm>
            <a:off x="1176648" y="4232123"/>
            <a:ext cx="2580899" cy="1077218"/>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NON-BIOMARKER</a:t>
            </a:r>
          </a:p>
        </p:txBody>
      </p:sp>
      <p:sp>
        <p:nvSpPr>
          <p:cNvPr id="4" name="TextBox 3">
            <a:extLst>
              <a:ext uri="{FF2B5EF4-FFF2-40B4-BE49-F238E27FC236}">
                <a16:creationId xmlns:a16="http://schemas.microsoft.com/office/drawing/2014/main" id="{E944DEED-AE57-4097-A5C9-E003BC1B029D}"/>
              </a:ext>
            </a:extLst>
          </p:cNvPr>
          <p:cNvSpPr txBox="1"/>
          <p:nvPr/>
        </p:nvSpPr>
        <p:spPr>
          <a:xfrm>
            <a:off x="627664" y="5385340"/>
            <a:ext cx="3678866" cy="923330"/>
          </a:xfrm>
          <a:prstGeom prst="rect">
            <a:avLst/>
          </a:prstGeom>
          <a:solidFill>
            <a:schemeClr val="tx1"/>
          </a:solidFill>
          <a:ln>
            <a:solidFill>
              <a:schemeClr val="bg1"/>
            </a:solidFill>
          </a:ln>
        </p:spPr>
        <p:txBody>
          <a:bodyPr wrap="square" rtlCol="0">
            <a:spAutoFit/>
          </a:bodyPr>
          <a:lstStyle/>
          <a:p>
            <a:pPr algn="ctr"/>
            <a:r>
              <a:rPr lang="en-US" dirty="0">
                <a:solidFill>
                  <a:sysClr val="windowText" lastClr="000000"/>
                </a:solidFill>
              </a:rPr>
              <a:t>Filter: ONLY ‘</a:t>
            </a:r>
            <a:r>
              <a:rPr lang="en-US" dirty="0" err="1">
                <a:solidFill>
                  <a:sysClr val="windowText" lastClr="000000"/>
                </a:solidFill>
              </a:rPr>
              <a:t>AlteredExpression</a:t>
            </a:r>
            <a:r>
              <a:rPr lang="en-US" dirty="0">
                <a:solidFill>
                  <a:sysClr val="windowText" lastClr="000000"/>
                </a:solidFill>
              </a:rPr>
              <a:t>', '</a:t>
            </a:r>
            <a:r>
              <a:rPr lang="en-US" dirty="0" err="1">
                <a:solidFill>
                  <a:sysClr val="windowText" lastClr="000000"/>
                </a:solidFill>
              </a:rPr>
              <a:t>PosttranslationalModification</a:t>
            </a:r>
            <a:r>
              <a:rPr lang="en-US" dirty="0">
                <a:solidFill>
                  <a:sysClr val="windowText" lastClr="000000"/>
                </a:solidFill>
              </a:rPr>
              <a:t>', ‘</a:t>
            </a:r>
            <a:r>
              <a:rPr lang="en-US" dirty="0" err="1">
                <a:solidFill>
                  <a:sysClr val="windowText" lastClr="000000"/>
                </a:solidFill>
              </a:rPr>
              <a:t>GenomicAlterations</a:t>
            </a:r>
            <a:r>
              <a:rPr lang="en-US" dirty="0">
                <a:solidFill>
                  <a:sysClr val="windowText" lastClr="000000"/>
                </a:solidFill>
              </a:rPr>
              <a:t>', or 'Therapeutic' </a:t>
            </a:r>
          </a:p>
        </p:txBody>
      </p:sp>
      <p:sp>
        <p:nvSpPr>
          <p:cNvPr id="5" name="TextBox 4">
            <a:extLst>
              <a:ext uri="{FF2B5EF4-FFF2-40B4-BE49-F238E27FC236}">
                <a16:creationId xmlns:a16="http://schemas.microsoft.com/office/drawing/2014/main" id="{DA62E0C4-B1B6-458B-A6F4-12073C07C8AE}"/>
              </a:ext>
            </a:extLst>
          </p:cNvPr>
          <p:cNvSpPr txBox="1"/>
          <p:nvPr/>
        </p:nvSpPr>
        <p:spPr>
          <a:xfrm>
            <a:off x="325786" y="6509103"/>
            <a:ext cx="6103088" cy="369332"/>
          </a:xfrm>
          <a:prstGeom prst="rect">
            <a:avLst/>
          </a:prstGeom>
          <a:noFill/>
        </p:spPr>
        <p:txBody>
          <a:bodyPr wrap="square">
            <a:spAutoFit/>
          </a:bodyPr>
          <a:lstStyle/>
          <a:p>
            <a:r>
              <a:rPr lang="en-US" b="0" i="0" dirty="0">
                <a:effectLst/>
              </a:rPr>
              <a:t>644947 rows × 4 columns</a:t>
            </a:r>
            <a:endParaRPr lang="en-US" strike="sngStrike" dirty="0"/>
          </a:p>
        </p:txBody>
      </p:sp>
      <p:graphicFrame>
        <p:nvGraphicFramePr>
          <p:cNvPr id="6" name="Table 5">
            <a:extLst>
              <a:ext uri="{FF2B5EF4-FFF2-40B4-BE49-F238E27FC236}">
                <a16:creationId xmlns:a16="http://schemas.microsoft.com/office/drawing/2014/main" id="{E1D5CEAF-1405-47F6-87F6-9302E2FD94BD}"/>
              </a:ext>
            </a:extLst>
          </p:cNvPr>
          <p:cNvGraphicFramePr>
            <a:graphicFrameLocks noGrp="1"/>
          </p:cNvGraphicFramePr>
          <p:nvPr>
            <p:extLst>
              <p:ext uri="{D42A27DB-BD31-4B8C-83A1-F6EECF244321}">
                <p14:modId xmlns:p14="http://schemas.microsoft.com/office/powerpoint/2010/main" val="4021035043"/>
              </p:ext>
            </p:extLst>
          </p:nvPr>
        </p:nvGraphicFramePr>
        <p:xfrm>
          <a:off x="190881" y="186761"/>
          <a:ext cx="4331653" cy="3012672"/>
        </p:xfrm>
        <a:graphic>
          <a:graphicData uri="http://schemas.openxmlformats.org/drawingml/2006/table">
            <a:tbl>
              <a:tblPr firstRow="1" firstCol="1" bandRow="1">
                <a:tableStyleId>{35758FB7-9AC5-4552-8A53-C91805E547FA}</a:tableStyleId>
              </a:tblPr>
              <a:tblGrid>
                <a:gridCol w="862290">
                  <a:extLst>
                    <a:ext uri="{9D8B030D-6E8A-4147-A177-3AD203B41FA5}">
                      <a16:colId xmlns:a16="http://schemas.microsoft.com/office/drawing/2014/main" val="2219422011"/>
                    </a:ext>
                  </a:extLst>
                </a:gridCol>
                <a:gridCol w="657872">
                  <a:extLst>
                    <a:ext uri="{9D8B030D-6E8A-4147-A177-3AD203B41FA5}">
                      <a16:colId xmlns:a16="http://schemas.microsoft.com/office/drawing/2014/main" val="23758450"/>
                    </a:ext>
                  </a:extLst>
                </a:gridCol>
                <a:gridCol w="1213662">
                  <a:extLst>
                    <a:ext uri="{9D8B030D-6E8A-4147-A177-3AD203B41FA5}">
                      <a16:colId xmlns:a16="http://schemas.microsoft.com/office/drawing/2014/main" val="1566729068"/>
                    </a:ext>
                  </a:extLst>
                </a:gridCol>
                <a:gridCol w="1597829">
                  <a:extLst>
                    <a:ext uri="{9D8B030D-6E8A-4147-A177-3AD203B41FA5}">
                      <a16:colId xmlns:a16="http://schemas.microsoft.com/office/drawing/2014/main" val="3147620121"/>
                    </a:ext>
                  </a:extLst>
                </a:gridCol>
              </a:tblGrid>
              <a:tr h="389292">
                <a:tc>
                  <a:txBody>
                    <a:bodyPr/>
                    <a:lstStyle/>
                    <a:p>
                      <a:pPr algn="ctr" fontAlgn="ctr"/>
                      <a:r>
                        <a:rPr lang="en-US" sz="1100" b="1" dirty="0">
                          <a:effectLst/>
                        </a:rPr>
                        <a:t>diseaseNID</a:t>
                      </a:r>
                    </a:p>
                  </a:txBody>
                  <a:tcPr marL="69445" marR="69445" marT="34723" marB="34723" anchor="ctr"/>
                </a:tc>
                <a:tc>
                  <a:txBody>
                    <a:bodyPr/>
                    <a:lstStyle/>
                    <a:p>
                      <a:pPr algn="ctr" fontAlgn="ctr"/>
                      <a:r>
                        <a:rPr lang="en-US" sz="1100" b="1" dirty="0">
                          <a:effectLst/>
                        </a:rPr>
                        <a:t>geneNID</a:t>
                      </a:r>
                    </a:p>
                  </a:txBody>
                  <a:tcPr marL="69445" marR="69445" marT="34723" marB="34723" anchor="ctr"/>
                </a:tc>
                <a:tc>
                  <a:txBody>
                    <a:bodyPr/>
                    <a:lstStyle/>
                    <a:p>
                      <a:pPr algn="ctr" fontAlgn="ctr"/>
                      <a:r>
                        <a:rPr lang="en-US" sz="1100" b="1" dirty="0" err="1">
                          <a:effectLst/>
                        </a:rPr>
                        <a:t>ogAssociationTypes</a:t>
                      </a:r>
                      <a:endParaRPr lang="en-US" sz="1100" b="1" dirty="0">
                        <a:effectLst/>
                      </a:endParaRPr>
                    </a:p>
                  </a:txBody>
                  <a:tcPr marL="69445" marR="69445" marT="34723" marB="34723" anchor="ctr"/>
                </a:tc>
                <a:tc>
                  <a:txBody>
                    <a:bodyPr/>
                    <a:lstStyle/>
                    <a:p>
                      <a:pPr algn="ctr" fontAlgn="ctr"/>
                      <a:r>
                        <a:rPr lang="en-US" sz="1100" b="1" dirty="0" err="1">
                          <a:effectLst/>
                        </a:rPr>
                        <a:t>propagatedAssociationType</a:t>
                      </a:r>
                      <a:endParaRPr lang="en-US" sz="1100" b="1" dirty="0">
                        <a:effectLst/>
                      </a:endParaRPr>
                    </a:p>
                  </a:txBody>
                  <a:tcPr marL="69445" marR="69445" marT="34723" marB="34723" anchor="ctr"/>
                </a:tc>
                <a:extLst>
                  <a:ext uri="{0D108BD9-81ED-4DB2-BD59-A6C34878D82A}">
                    <a16:rowId xmlns:a16="http://schemas.microsoft.com/office/drawing/2014/main" val="2501012551"/>
                  </a:ext>
                </a:extLst>
              </a:tr>
              <a:tr h="222452">
                <a:tc>
                  <a:txBody>
                    <a:bodyPr/>
                    <a:lstStyle/>
                    <a:p>
                      <a:pPr algn="r" fontAlgn="ctr"/>
                      <a:r>
                        <a:rPr lang="en-US" sz="1100">
                          <a:effectLst/>
                        </a:rPr>
                        <a:t>1</a:t>
                      </a:r>
                    </a:p>
                  </a:txBody>
                  <a:tcPr marL="69445" marR="69445" marT="34723" marB="34723" anchor="ctr"/>
                </a:tc>
                <a:tc>
                  <a:txBody>
                    <a:bodyPr/>
                    <a:lstStyle/>
                    <a:p>
                      <a:pPr algn="r" fontAlgn="ctr"/>
                      <a:r>
                        <a:rPr lang="en-US" sz="1100">
                          <a:effectLst/>
                        </a:rPr>
                        <a:t>1088</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017704365"/>
                  </a:ext>
                </a:extLst>
              </a:tr>
              <a:tr h="222452">
                <a:tc>
                  <a:txBody>
                    <a:bodyPr/>
                    <a:lstStyle/>
                    <a:p>
                      <a:pPr algn="r" fontAlgn="ctr"/>
                      <a:r>
                        <a:rPr lang="en-US" sz="1100">
                          <a:effectLst/>
                        </a:rPr>
                        <a:t>1</a:t>
                      </a:r>
                    </a:p>
                  </a:txBody>
                  <a:tcPr marL="69445" marR="69445" marT="34723" marB="34723" anchor="ctr"/>
                </a:tc>
                <a:tc>
                  <a:txBody>
                    <a:bodyPr/>
                    <a:lstStyle/>
                    <a:p>
                      <a:pPr algn="r" fontAlgn="ctr"/>
                      <a:r>
                        <a:rPr lang="en-US" sz="1100">
                          <a:effectLst/>
                        </a:rPr>
                        <a:t>3070</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450649554"/>
                  </a:ext>
                </a:extLst>
              </a:tr>
              <a:tr h="222452">
                <a:tc>
                  <a:txBody>
                    <a:bodyPr/>
                    <a:lstStyle/>
                    <a:p>
                      <a:pPr algn="r" fontAlgn="ctr"/>
                      <a:r>
                        <a:rPr lang="en-US" sz="1100">
                          <a:effectLst/>
                        </a:rPr>
                        <a:t>2</a:t>
                      </a:r>
                    </a:p>
                  </a:txBody>
                  <a:tcPr marL="69445" marR="69445" marT="34723" marB="34723" anchor="ctr"/>
                </a:tc>
                <a:tc>
                  <a:txBody>
                    <a:bodyPr/>
                    <a:lstStyle/>
                    <a:p>
                      <a:pPr algn="r" fontAlgn="ctr"/>
                      <a:r>
                        <a:rPr lang="en-US" sz="1100">
                          <a:effectLst/>
                        </a:rPr>
                        <a:t>10721</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2239174792"/>
                  </a:ext>
                </a:extLst>
              </a:tr>
              <a:tr h="222452">
                <a:tc>
                  <a:txBody>
                    <a:bodyPr/>
                    <a:lstStyle/>
                    <a:p>
                      <a:pPr algn="r" fontAlgn="ctr"/>
                      <a:r>
                        <a:rPr lang="en-US" sz="1100">
                          <a:effectLst/>
                        </a:rPr>
                        <a:t>3</a:t>
                      </a:r>
                    </a:p>
                  </a:txBody>
                  <a:tcPr marL="69445" marR="69445" marT="34723" marB="34723" anchor="ctr"/>
                </a:tc>
                <a:tc>
                  <a:txBody>
                    <a:bodyPr/>
                    <a:lstStyle/>
                    <a:p>
                      <a:pPr algn="r" fontAlgn="ctr"/>
                      <a:r>
                        <a:rPr lang="en-US" sz="1100">
                          <a:effectLst/>
                        </a:rPr>
                        <a:t>54</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3860619432"/>
                  </a:ext>
                </a:extLst>
              </a:tr>
              <a:tr h="222452">
                <a:tc>
                  <a:txBody>
                    <a:bodyPr/>
                    <a:lstStyle/>
                    <a:p>
                      <a:pPr algn="r" fontAlgn="ctr"/>
                      <a:r>
                        <a:rPr lang="en-US" sz="1100">
                          <a:effectLst/>
                        </a:rPr>
                        <a:t>3</a:t>
                      </a:r>
                    </a:p>
                  </a:txBody>
                  <a:tcPr marL="69445" marR="69445" marT="34723" marB="34723" anchor="ctr"/>
                </a:tc>
                <a:tc>
                  <a:txBody>
                    <a:bodyPr/>
                    <a:lstStyle/>
                    <a:p>
                      <a:pPr algn="r" fontAlgn="ctr"/>
                      <a:r>
                        <a:rPr lang="en-US" sz="1100">
                          <a:effectLst/>
                        </a:rPr>
                        <a:t>170</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1632765512"/>
                  </a:ext>
                </a:extLst>
              </a:tr>
              <a:tr h="222452">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tc>
                  <a:txBody>
                    <a:bodyPr/>
                    <a:lstStyle/>
                    <a:p>
                      <a:pPr algn="r" fontAlgn="ctr"/>
                      <a:r>
                        <a:rPr lang="en-US" sz="1100">
                          <a:effectLst/>
                        </a:rPr>
                        <a:t>...</a:t>
                      </a:r>
                    </a:p>
                  </a:txBody>
                  <a:tcPr marL="69445" marR="69445" marT="34723" marB="34723" anchor="ctr"/>
                </a:tc>
                <a:extLst>
                  <a:ext uri="{0D108BD9-81ED-4DB2-BD59-A6C34878D82A}">
                    <a16:rowId xmlns:a16="http://schemas.microsoft.com/office/drawing/2014/main" val="2209966779"/>
                  </a:ext>
                </a:extLst>
              </a:tr>
              <a:tr h="222452">
                <a:tc>
                  <a:txBody>
                    <a:bodyPr/>
                    <a:lstStyle/>
                    <a:p>
                      <a:pPr algn="r" fontAlgn="ctr"/>
                      <a:r>
                        <a:rPr lang="en-US" sz="1100">
                          <a:effectLst/>
                        </a:rPr>
                        <a:t>30292</a:t>
                      </a:r>
                    </a:p>
                  </a:txBody>
                  <a:tcPr marL="69445" marR="69445" marT="34723" marB="34723" anchor="ctr"/>
                </a:tc>
                <a:tc>
                  <a:txBody>
                    <a:bodyPr/>
                    <a:lstStyle/>
                    <a:p>
                      <a:pPr algn="r" fontAlgn="ctr"/>
                      <a:r>
                        <a:rPr lang="en-US" sz="1100">
                          <a:effectLst/>
                        </a:rPr>
                        <a:t>9805</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54329472"/>
                  </a:ext>
                </a:extLst>
              </a:tr>
              <a:tr h="222452">
                <a:tc>
                  <a:txBody>
                    <a:bodyPr/>
                    <a:lstStyle/>
                    <a:p>
                      <a:pPr algn="r" fontAlgn="ctr"/>
                      <a:r>
                        <a:rPr lang="en-US" sz="1100">
                          <a:effectLst/>
                        </a:rPr>
                        <a:t>30292</a:t>
                      </a:r>
                    </a:p>
                  </a:txBody>
                  <a:tcPr marL="69445" marR="69445" marT="34723" marB="34723" anchor="ctr"/>
                </a:tc>
                <a:tc>
                  <a:txBody>
                    <a:bodyPr/>
                    <a:lstStyle/>
                    <a:p>
                      <a:pPr algn="r" fontAlgn="ctr"/>
                      <a:r>
                        <a:rPr lang="en-US" sz="1100">
                          <a:effectLst/>
                        </a:rPr>
                        <a:t>18471</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522278800"/>
                  </a:ext>
                </a:extLst>
              </a:tr>
              <a:tr h="222452">
                <a:tc>
                  <a:txBody>
                    <a:bodyPr/>
                    <a:lstStyle/>
                    <a:p>
                      <a:pPr algn="r" fontAlgn="ctr"/>
                      <a:r>
                        <a:rPr lang="en-US" sz="1100">
                          <a:effectLst/>
                        </a:rPr>
                        <a:t>30292</a:t>
                      </a:r>
                    </a:p>
                  </a:txBody>
                  <a:tcPr marL="69445" marR="69445" marT="34723" marB="34723" anchor="ctr"/>
                </a:tc>
                <a:tc>
                  <a:txBody>
                    <a:bodyPr/>
                    <a:lstStyle/>
                    <a:p>
                      <a:pPr algn="r" fontAlgn="ctr"/>
                      <a:r>
                        <a:rPr lang="en-US" sz="1100">
                          <a:effectLst/>
                        </a:rPr>
                        <a:t>19792</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542338161"/>
                  </a:ext>
                </a:extLst>
              </a:tr>
              <a:tr h="222452">
                <a:tc>
                  <a:txBody>
                    <a:bodyPr/>
                    <a:lstStyle/>
                    <a:p>
                      <a:pPr algn="r" fontAlgn="ctr"/>
                      <a:r>
                        <a:rPr lang="en-US" sz="1100">
                          <a:effectLst/>
                        </a:rPr>
                        <a:t>30293</a:t>
                      </a:r>
                    </a:p>
                  </a:txBody>
                  <a:tcPr marL="69445" marR="69445" marT="34723" marB="34723" anchor="ctr"/>
                </a:tc>
                <a:tc>
                  <a:txBody>
                    <a:bodyPr/>
                    <a:lstStyle/>
                    <a:p>
                      <a:pPr algn="r" fontAlgn="ctr"/>
                      <a:r>
                        <a:rPr lang="en-US" sz="1100">
                          <a:effectLst/>
                        </a:rPr>
                        <a:t>6353</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a:effectLst/>
                        </a:rPr>
                        <a:t>Biomarker</a:t>
                      </a:r>
                    </a:p>
                  </a:txBody>
                  <a:tcPr marL="69445" marR="69445" marT="34723" marB="34723" anchor="ctr"/>
                </a:tc>
                <a:extLst>
                  <a:ext uri="{0D108BD9-81ED-4DB2-BD59-A6C34878D82A}">
                    <a16:rowId xmlns:a16="http://schemas.microsoft.com/office/drawing/2014/main" val="4070657298"/>
                  </a:ext>
                </a:extLst>
              </a:tr>
              <a:tr h="222452">
                <a:tc>
                  <a:txBody>
                    <a:bodyPr/>
                    <a:lstStyle/>
                    <a:p>
                      <a:pPr algn="r" fontAlgn="ctr"/>
                      <a:r>
                        <a:rPr lang="en-US" sz="1100" dirty="0">
                          <a:effectLst/>
                        </a:rPr>
                        <a:t>30293</a:t>
                      </a:r>
                    </a:p>
                  </a:txBody>
                  <a:tcPr marL="69445" marR="69445" marT="34723" marB="34723" anchor="ctr"/>
                </a:tc>
                <a:tc>
                  <a:txBody>
                    <a:bodyPr/>
                    <a:lstStyle/>
                    <a:p>
                      <a:pPr algn="r" fontAlgn="ctr"/>
                      <a:r>
                        <a:rPr lang="en-US" sz="1100">
                          <a:effectLst/>
                        </a:rPr>
                        <a:t>8057</a:t>
                      </a:r>
                    </a:p>
                  </a:txBody>
                  <a:tcPr marL="69445" marR="69445" marT="34723" marB="34723" anchor="ctr"/>
                </a:tc>
                <a:tc>
                  <a:txBody>
                    <a:bodyPr/>
                    <a:lstStyle/>
                    <a:p>
                      <a:pPr algn="r" fontAlgn="ctr"/>
                      <a:r>
                        <a:rPr lang="en-US" sz="1100">
                          <a:effectLst/>
                        </a:rPr>
                        <a:t>{Biomarker}</a:t>
                      </a:r>
                    </a:p>
                  </a:txBody>
                  <a:tcPr marL="69445" marR="69445" marT="34723" marB="34723" anchor="ctr"/>
                </a:tc>
                <a:tc>
                  <a:txBody>
                    <a:bodyPr/>
                    <a:lstStyle/>
                    <a:p>
                      <a:pPr algn="r" fontAlgn="ctr"/>
                      <a:r>
                        <a:rPr lang="en-US" sz="1100" dirty="0">
                          <a:effectLst/>
                        </a:rPr>
                        <a:t>Biomarker</a:t>
                      </a:r>
                    </a:p>
                  </a:txBody>
                  <a:tcPr marL="69445" marR="69445" marT="34723" marB="34723" anchor="ctr"/>
                </a:tc>
                <a:extLst>
                  <a:ext uri="{0D108BD9-81ED-4DB2-BD59-A6C34878D82A}">
                    <a16:rowId xmlns:a16="http://schemas.microsoft.com/office/drawing/2014/main" val="2965863976"/>
                  </a:ext>
                </a:extLst>
              </a:tr>
            </a:tbl>
          </a:graphicData>
        </a:graphic>
      </p:graphicFrame>
      <p:sp>
        <p:nvSpPr>
          <p:cNvPr id="8" name="TextBox 7">
            <a:extLst>
              <a:ext uri="{FF2B5EF4-FFF2-40B4-BE49-F238E27FC236}">
                <a16:creationId xmlns:a16="http://schemas.microsoft.com/office/drawing/2014/main" id="{FFD5413E-5CE7-497D-AB4D-FC20D1C7BA1C}"/>
              </a:ext>
            </a:extLst>
          </p:cNvPr>
          <p:cNvSpPr txBox="1"/>
          <p:nvPr/>
        </p:nvSpPr>
        <p:spPr>
          <a:xfrm>
            <a:off x="325786" y="3191990"/>
            <a:ext cx="6100174" cy="369332"/>
          </a:xfrm>
          <a:prstGeom prst="rect">
            <a:avLst/>
          </a:prstGeom>
          <a:noFill/>
        </p:spPr>
        <p:txBody>
          <a:bodyPr wrap="square">
            <a:spAutoFit/>
          </a:bodyPr>
          <a:lstStyle/>
          <a:p>
            <a:r>
              <a:rPr lang="en-US" b="0" i="0" dirty="0">
                <a:effectLst/>
              </a:rPr>
              <a:t>766865 rows × 4 columns</a:t>
            </a:r>
            <a:endParaRPr lang="en-US" dirty="0"/>
          </a:p>
        </p:txBody>
      </p:sp>
      <p:sp>
        <p:nvSpPr>
          <p:cNvPr id="9" name="TextBox 8">
            <a:extLst>
              <a:ext uri="{FF2B5EF4-FFF2-40B4-BE49-F238E27FC236}">
                <a16:creationId xmlns:a16="http://schemas.microsoft.com/office/drawing/2014/main" id="{AF338606-D797-464B-81F6-9427A96DCF20}"/>
              </a:ext>
            </a:extLst>
          </p:cNvPr>
          <p:cNvSpPr txBox="1"/>
          <p:nvPr/>
        </p:nvSpPr>
        <p:spPr>
          <a:xfrm>
            <a:off x="1066257" y="997064"/>
            <a:ext cx="2580899" cy="1077218"/>
          </a:xfrm>
          <a:prstGeom prst="rect">
            <a:avLst/>
          </a:prstGeom>
          <a:solidFill>
            <a:schemeClr val="tx1"/>
          </a:solidFill>
          <a:ln>
            <a:solidFill>
              <a:schemeClr val="bg1"/>
            </a:solidFill>
          </a:ln>
        </p:spPr>
        <p:txBody>
          <a:bodyPr wrap="square" rtlCol="0">
            <a:spAutoFit/>
          </a:bodyPr>
          <a:lstStyle/>
          <a:p>
            <a:pPr algn="ctr"/>
            <a:r>
              <a:rPr lang="en-US" sz="3200" dirty="0">
                <a:solidFill>
                  <a:sysClr val="windowText" lastClr="000000"/>
                </a:solidFill>
              </a:rPr>
              <a:t>ALL BIOMARKER</a:t>
            </a:r>
          </a:p>
        </p:txBody>
      </p:sp>
      <p:sp>
        <p:nvSpPr>
          <p:cNvPr id="10" name="Arrow: Up 9">
            <a:extLst>
              <a:ext uri="{FF2B5EF4-FFF2-40B4-BE49-F238E27FC236}">
                <a16:creationId xmlns:a16="http://schemas.microsoft.com/office/drawing/2014/main" id="{07AF6F3E-FE8E-4E43-B75E-68C8ED7856CF}"/>
              </a:ext>
            </a:extLst>
          </p:cNvPr>
          <p:cNvSpPr/>
          <p:nvPr/>
        </p:nvSpPr>
        <p:spPr>
          <a:xfrm rot="3821157">
            <a:off x="5052778" y="3423882"/>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3543DEEA-1A8F-42E1-945F-9EE18F88E002}"/>
              </a:ext>
            </a:extLst>
          </p:cNvPr>
          <p:cNvSpPr/>
          <p:nvPr/>
        </p:nvSpPr>
        <p:spPr>
          <a:xfrm rot="7597348">
            <a:off x="5106291" y="2160578"/>
            <a:ext cx="722670" cy="1386602"/>
          </a:xfrm>
          <a:prstGeom prst="upArrow">
            <a:avLst/>
          </a:prstGeom>
          <a:solidFill>
            <a:schemeClr val="accent5">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72CA3195-0DA0-4B41-893F-700D106276A6}"/>
              </a:ext>
            </a:extLst>
          </p:cNvPr>
          <p:cNvGraphicFramePr>
            <a:graphicFrameLocks noGrp="1"/>
          </p:cNvGraphicFramePr>
          <p:nvPr>
            <p:extLst>
              <p:ext uri="{D42A27DB-BD31-4B8C-83A1-F6EECF244321}">
                <p14:modId xmlns:p14="http://schemas.microsoft.com/office/powerpoint/2010/main" val="3642890007"/>
              </p:ext>
            </p:extLst>
          </p:nvPr>
        </p:nvGraphicFramePr>
        <p:xfrm>
          <a:off x="6412718" y="1693097"/>
          <a:ext cx="5340184" cy="3558019"/>
        </p:xfrm>
        <a:graphic>
          <a:graphicData uri="http://schemas.openxmlformats.org/drawingml/2006/table">
            <a:tbl>
              <a:tblPr firstRow="1" firstCol="1" bandRow="1">
                <a:tableStyleId>{69C7853C-536D-4A76-A0AE-DD22124D55A5}</a:tableStyleId>
              </a:tblPr>
              <a:tblGrid>
                <a:gridCol w="998365">
                  <a:extLst>
                    <a:ext uri="{9D8B030D-6E8A-4147-A177-3AD203B41FA5}">
                      <a16:colId xmlns:a16="http://schemas.microsoft.com/office/drawing/2014/main" val="149708029"/>
                    </a:ext>
                  </a:extLst>
                </a:gridCol>
                <a:gridCol w="739035">
                  <a:extLst>
                    <a:ext uri="{9D8B030D-6E8A-4147-A177-3AD203B41FA5}">
                      <a16:colId xmlns:a16="http://schemas.microsoft.com/office/drawing/2014/main" val="632558183"/>
                    </a:ext>
                  </a:extLst>
                </a:gridCol>
                <a:gridCol w="2091847">
                  <a:extLst>
                    <a:ext uri="{9D8B030D-6E8A-4147-A177-3AD203B41FA5}">
                      <a16:colId xmlns:a16="http://schemas.microsoft.com/office/drawing/2014/main" val="3133290350"/>
                    </a:ext>
                  </a:extLst>
                </a:gridCol>
                <a:gridCol w="1510937">
                  <a:extLst>
                    <a:ext uri="{9D8B030D-6E8A-4147-A177-3AD203B41FA5}">
                      <a16:colId xmlns:a16="http://schemas.microsoft.com/office/drawing/2014/main" val="1292723940"/>
                    </a:ext>
                  </a:extLst>
                </a:gridCol>
              </a:tblGrid>
              <a:tr h="459111">
                <a:tc>
                  <a:txBody>
                    <a:bodyPr/>
                    <a:lstStyle/>
                    <a:p>
                      <a:pPr algn="ctr" fontAlgn="ctr"/>
                      <a:r>
                        <a:rPr lang="en-US" sz="1300" b="1" dirty="0">
                          <a:effectLst/>
                        </a:rPr>
                        <a:t>diseaseNID</a:t>
                      </a:r>
                    </a:p>
                  </a:txBody>
                  <a:tcPr marL="65587" marR="65587" marT="32794" marB="32794" anchor="ctr"/>
                </a:tc>
                <a:tc>
                  <a:txBody>
                    <a:bodyPr/>
                    <a:lstStyle/>
                    <a:p>
                      <a:pPr algn="ctr" fontAlgn="ctr"/>
                      <a:r>
                        <a:rPr lang="en-US" sz="1300" b="1" dirty="0">
                          <a:effectLst/>
                        </a:rPr>
                        <a:t>geneNID</a:t>
                      </a:r>
                    </a:p>
                  </a:txBody>
                  <a:tcPr marL="65587" marR="65587" marT="32794" marB="32794" anchor="ctr"/>
                </a:tc>
                <a:tc>
                  <a:txBody>
                    <a:bodyPr/>
                    <a:lstStyle/>
                    <a:p>
                      <a:pPr algn="ctr" fontAlgn="ctr"/>
                      <a:r>
                        <a:rPr lang="en-US" sz="1300" b="1" dirty="0" err="1">
                          <a:effectLst/>
                        </a:rPr>
                        <a:t>propagatedAssociationType</a:t>
                      </a:r>
                      <a:endParaRPr lang="en-US" sz="1300" b="1" dirty="0">
                        <a:effectLst/>
                      </a:endParaRPr>
                    </a:p>
                  </a:txBody>
                  <a:tcPr marL="65587" marR="65587" marT="32794" marB="32794" anchor="ctr"/>
                </a:tc>
                <a:tc>
                  <a:txBody>
                    <a:bodyPr/>
                    <a:lstStyle/>
                    <a:p>
                      <a:pPr algn="ctr" fontAlgn="ctr"/>
                      <a:r>
                        <a:rPr lang="en-US" sz="1300" b="1" dirty="0" err="1">
                          <a:effectLst/>
                        </a:rPr>
                        <a:t>ogAssociationTypes</a:t>
                      </a:r>
                      <a:endParaRPr lang="en-US" sz="1300" b="1" dirty="0">
                        <a:effectLst/>
                      </a:endParaRPr>
                    </a:p>
                  </a:txBody>
                  <a:tcPr marL="65587" marR="65587" marT="32794" marB="32794" anchor="ctr"/>
                </a:tc>
                <a:extLst>
                  <a:ext uri="{0D108BD9-81ED-4DB2-BD59-A6C34878D82A}">
                    <a16:rowId xmlns:a16="http://schemas.microsoft.com/office/drawing/2014/main" val="1439579622"/>
                  </a:ext>
                </a:extLst>
              </a:tr>
              <a:tr h="262349">
                <a:tc>
                  <a:txBody>
                    <a:bodyPr/>
                    <a:lstStyle/>
                    <a:p>
                      <a:pPr algn="r" fontAlgn="ctr"/>
                      <a:r>
                        <a:rPr lang="en-US" sz="1300">
                          <a:effectLst/>
                        </a:rPr>
                        <a:t>1317</a:t>
                      </a:r>
                    </a:p>
                  </a:txBody>
                  <a:tcPr marL="65587" marR="65587" marT="32794" marB="32794" anchor="ctr"/>
                </a:tc>
                <a:tc>
                  <a:txBody>
                    <a:bodyPr/>
                    <a:lstStyle/>
                    <a:p>
                      <a:pPr algn="r" fontAlgn="ctr"/>
                      <a:r>
                        <a:rPr lang="en-US" sz="1300">
                          <a:effectLst/>
                        </a:rPr>
                        <a:t>1088</a:t>
                      </a:r>
                    </a:p>
                  </a:txBody>
                  <a:tcPr marL="65587" marR="65587" marT="32794" marB="32794" anchor="ctr"/>
                </a:tc>
                <a:tc>
                  <a:txBody>
                    <a:bodyPr/>
                    <a:lstStyle/>
                    <a:p>
                      <a:pPr algn="r" fontAlgn="ctr"/>
                      <a:r>
                        <a:rPr lang="en-US" sz="1300">
                          <a:effectLst/>
                        </a:rPr>
                        <a:t>AlteredExpression</a:t>
                      </a:r>
                    </a:p>
                  </a:txBody>
                  <a:tcPr marL="65587" marR="65587" marT="32794" marB="32794" anchor="ctr"/>
                </a:tc>
                <a:tc>
                  <a:txBody>
                    <a:bodyPr/>
                    <a:lstStyle/>
                    <a:p>
                      <a:pPr algn="r" fontAlgn="ctr"/>
                      <a:r>
                        <a:rPr lang="en-US" sz="1300">
                          <a:effectLst/>
                        </a:rPr>
                        <a:t>{AlteredExpression}</a:t>
                      </a:r>
                    </a:p>
                  </a:txBody>
                  <a:tcPr marL="65587" marR="65587" marT="32794" marB="32794" anchor="ctr"/>
                </a:tc>
                <a:extLst>
                  <a:ext uri="{0D108BD9-81ED-4DB2-BD59-A6C34878D82A}">
                    <a16:rowId xmlns:a16="http://schemas.microsoft.com/office/drawing/2014/main" val="2447170305"/>
                  </a:ext>
                </a:extLst>
              </a:tr>
              <a:tr h="262349">
                <a:tc>
                  <a:txBody>
                    <a:bodyPr/>
                    <a:lstStyle/>
                    <a:p>
                      <a:pPr algn="r" fontAlgn="ctr"/>
                      <a:r>
                        <a:rPr lang="en-US" sz="1300">
                          <a:effectLst/>
                        </a:rPr>
                        <a:t>1338</a:t>
                      </a:r>
                    </a:p>
                  </a:txBody>
                  <a:tcPr marL="65587" marR="65587" marT="32794" marB="32794" anchor="ctr"/>
                </a:tc>
                <a:tc>
                  <a:txBody>
                    <a:bodyPr/>
                    <a:lstStyle/>
                    <a:p>
                      <a:pPr algn="r" fontAlgn="ctr"/>
                      <a:r>
                        <a:rPr lang="en-US" sz="1300">
                          <a:effectLst/>
                        </a:rPr>
                        <a:t>1088</a:t>
                      </a:r>
                    </a:p>
                  </a:txBody>
                  <a:tcPr marL="65587" marR="65587" marT="32794" marB="32794" anchor="ctr"/>
                </a:tc>
                <a:tc>
                  <a:txBody>
                    <a:bodyPr/>
                    <a:lstStyle/>
                    <a:p>
                      <a:pPr algn="r" fontAlgn="ctr"/>
                      <a:r>
                        <a:rPr lang="en-US" sz="1300">
                          <a:effectLst/>
                        </a:rPr>
                        <a:t>AlteredExpression</a:t>
                      </a:r>
                    </a:p>
                  </a:txBody>
                  <a:tcPr marL="65587" marR="65587" marT="32794" marB="32794" anchor="ctr"/>
                </a:tc>
                <a:tc>
                  <a:txBody>
                    <a:bodyPr/>
                    <a:lstStyle/>
                    <a:p>
                      <a:pPr algn="r" fontAlgn="ctr"/>
                      <a:r>
                        <a:rPr lang="en-US" sz="1300">
                          <a:effectLst/>
                        </a:rPr>
                        <a:t>{AlteredExpression}</a:t>
                      </a:r>
                    </a:p>
                  </a:txBody>
                  <a:tcPr marL="65587" marR="65587" marT="32794" marB="32794" anchor="ctr"/>
                </a:tc>
                <a:extLst>
                  <a:ext uri="{0D108BD9-81ED-4DB2-BD59-A6C34878D82A}">
                    <a16:rowId xmlns:a16="http://schemas.microsoft.com/office/drawing/2014/main" val="1714237728"/>
                  </a:ext>
                </a:extLst>
              </a:tr>
              <a:tr h="262349">
                <a:tc>
                  <a:txBody>
                    <a:bodyPr/>
                    <a:lstStyle/>
                    <a:p>
                      <a:pPr algn="r" fontAlgn="ctr"/>
                      <a:r>
                        <a:rPr lang="en-US" sz="1300">
                          <a:effectLst/>
                        </a:rPr>
                        <a:t>1741</a:t>
                      </a:r>
                    </a:p>
                  </a:txBody>
                  <a:tcPr marL="65587" marR="65587" marT="32794" marB="32794" anchor="ctr"/>
                </a:tc>
                <a:tc>
                  <a:txBody>
                    <a:bodyPr/>
                    <a:lstStyle/>
                    <a:p>
                      <a:pPr algn="r" fontAlgn="ctr"/>
                      <a:r>
                        <a:rPr lang="en-US" sz="1300">
                          <a:effectLst/>
                        </a:rPr>
                        <a:t>1088</a:t>
                      </a:r>
                    </a:p>
                  </a:txBody>
                  <a:tcPr marL="65587" marR="65587" marT="32794" marB="32794" anchor="ctr"/>
                </a:tc>
                <a:tc>
                  <a:txBody>
                    <a:bodyPr/>
                    <a:lstStyle/>
                    <a:p>
                      <a:pPr algn="r" fontAlgn="ctr"/>
                      <a:r>
                        <a:rPr lang="en-US" sz="1300">
                          <a:effectLst/>
                        </a:rPr>
                        <a:t>AlteredExpression</a:t>
                      </a:r>
                    </a:p>
                  </a:txBody>
                  <a:tcPr marL="65587" marR="65587" marT="32794" marB="32794" anchor="ctr"/>
                </a:tc>
                <a:tc>
                  <a:txBody>
                    <a:bodyPr/>
                    <a:lstStyle/>
                    <a:p>
                      <a:pPr algn="r" fontAlgn="ctr"/>
                      <a:r>
                        <a:rPr lang="en-US" sz="1300">
                          <a:effectLst/>
                        </a:rPr>
                        <a:t>{AlteredExpression}</a:t>
                      </a:r>
                    </a:p>
                  </a:txBody>
                  <a:tcPr marL="65587" marR="65587" marT="32794" marB="32794" anchor="ctr"/>
                </a:tc>
                <a:extLst>
                  <a:ext uri="{0D108BD9-81ED-4DB2-BD59-A6C34878D82A}">
                    <a16:rowId xmlns:a16="http://schemas.microsoft.com/office/drawing/2014/main" val="1374025418"/>
                  </a:ext>
                </a:extLst>
              </a:tr>
              <a:tr h="459111">
                <a:tc>
                  <a:txBody>
                    <a:bodyPr/>
                    <a:lstStyle/>
                    <a:p>
                      <a:pPr algn="r" fontAlgn="ctr"/>
                      <a:r>
                        <a:rPr lang="en-US" sz="1300">
                          <a:effectLst/>
                        </a:rPr>
                        <a:t>2107</a:t>
                      </a:r>
                    </a:p>
                  </a:txBody>
                  <a:tcPr marL="65587" marR="65587" marT="32794" marB="32794" anchor="ctr"/>
                </a:tc>
                <a:tc>
                  <a:txBody>
                    <a:bodyPr/>
                    <a:lstStyle/>
                    <a:p>
                      <a:pPr algn="r" fontAlgn="ctr"/>
                      <a:r>
                        <a:rPr lang="en-US" sz="1300">
                          <a:effectLst/>
                        </a:rPr>
                        <a:t>1088</a:t>
                      </a:r>
                    </a:p>
                  </a:txBody>
                  <a:tcPr marL="65587" marR="65587" marT="32794" marB="32794" anchor="ctr"/>
                </a:tc>
                <a:tc>
                  <a:txBody>
                    <a:bodyPr/>
                    <a:lstStyle/>
                    <a:p>
                      <a:pPr algn="r" fontAlgn="ctr"/>
                      <a:r>
                        <a:rPr lang="en-US" sz="1300">
                          <a:effectLst/>
                        </a:rPr>
                        <a:t>PosttranslationalModification</a:t>
                      </a:r>
                    </a:p>
                  </a:txBody>
                  <a:tcPr marL="65587" marR="65587" marT="32794" marB="32794" anchor="ctr"/>
                </a:tc>
                <a:tc>
                  <a:txBody>
                    <a:bodyPr/>
                    <a:lstStyle/>
                    <a:p>
                      <a:pPr algn="r" fontAlgn="ctr"/>
                      <a:r>
                        <a:rPr lang="en-US" sz="1300">
                          <a:effectLst/>
                        </a:rPr>
                        <a:t>{PosttranslationalModification}</a:t>
                      </a:r>
                    </a:p>
                  </a:txBody>
                  <a:tcPr marL="65587" marR="65587" marT="32794" marB="32794" anchor="ctr"/>
                </a:tc>
                <a:extLst>
                  <a:ext uri="{0D108BD9-81ED-4DB2-BD59-A6C34878D82A}">
                    <a16:rowId xmlns:a16="http://schemas.microsoft.com/office/drawing/2014/main" val="720537836"/>
                  </a:ext>
                </a:extLst>
              </a:tr>
              <a:tr h="262349">
                <a:tc>
                  <a:txBody>
                    <a:bodyPr/>
                    <a:lstStyle/>
                    <a:p>
                      <a:pPr algn="r" fontAlgn="ctr"/>
                      <a:r>
                        <a:rPr lang="en-US" sz="1300">
                          <a:effectLst/>
                        </a:rPr>
                        <a:t>2592</a:t>
                      </a:r>
                    </a:p>
                  </a:txBody>
                  <a:tcPr marL="65587" marR="65587" marT="32794" marB="32794" anchor="ctr"/>
                </a:tc>
                <a:tc>
                  <a:txBody>
                    <a:bodyPr/>
                    <a:lstStyle/>
                    <a:p>
                      <a:pPr algn="r" fontAlgn="ctr"/>
                      <a:r>
                        <a:rPr lang="en-US" sz="1300">
                          <a:effectLst/>
                        </a:rPr>
                        <a:t>1088</a:t>
                      </a:r>
                    </a:p>
                  </a:txBody>
                  <a:tcPr marL="65587" marR="65587" marT="32794" marB="32794" anchor="ctr"/>
                </a:tc>
                <a:tc>
                  <a:txBody>
                    <a:bodyPr/>
                    <a:lstStyle/>
                    <a:p>
                      <a:pPr algn="r" fontAlgn="ctr"/>
                      <a:r>
                        <a:rPr lang="en-US" sz="1300">
                          <a:effectLst/>
                        </a:rPr>
                        <a:t>AlteredExpression</a:t>
                      </a:r>
                    </a:p>
                  </a:txBody>
                  <a:tcPr marL="65587" marR="65587" marT="32794" marB="32794" anchor="ctr"/>
                </a:tc>
                <a:tc>
                  <a:txBody>
                    <a:bodyPr/>
                    <a:lstStyle/>
                    <a:p>
                      <a:pPr algn="r" fontAlgn="ctr"/>
                      <a:r>
                        <a:rPr lang="en-US" sz="1300">
                          <a:effectLst/>
                        </a:rPr>
                        <a:t>{AlteredExpression}</a:t>
                      </a:r>
                    </a:p>
                  </a:txBody>
                  <a:tcPr marL="65587" marR="65587" marT="32794" marB="32794" anchor="ctr"/>
                </a:tc>
                <a:extLst>
                  <a:ext uri="{0D108BD9-81ED-4DB2-BD59-A6C34878D82A}">
                    <a16:rowId xmlns:a16="http://schemas.microsoft.com/office/drawing/2014/main" val="2153891998"/>
                  </a:ext>
                </a:extLst>
              </a:tr>
              <a:tr h="262349">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tc>
                  <a:txBody>
                    <a:bodyPr/>
                    <a:lstStyle/>
                    <a:p>
                      <a:pPr algn="r" fontAlgn="ctr"/>
                      <a:r>
                        <a:rPr lang="en-US" sz="1300">
                          <a:effectLst/>
                        </a:rPr>
                        <a:t>...</a:t>
                      </a:r>
                    </a:p>
                  </a:txBody>
                  <a:tcPr marL="65587" marR="65587" marT="32794" marB="32794" anchor="ctr"/>
                </a:tc>
                <a:extLst>
                  <a:ext uri="{0D108BD9-81ED-4DB2-BD59-A6C34878D82A}">
                    <a16:rowId xmlns:a16="http://schemas.microsoft.com/office/drawing/2014/main" val="3775439000"/>
                  </a:ext>
                </a:extLst>
              </a:tr>
              <a:tr h="262349">
                <a:tc>
                  <a:txBody>
                    <a:bodyPr/>
                    <a:lstStyle/>
                    <a:p>
                      <a:pPr algn="r" fontAlgn="ctr"/>
                      <a:r>
                        <a:rPr lang="en-US" sz="1300">
                          <a:effectLst/>
                        </a:rPr>
                        <a:t>30292</a:t>
                      </a:r>
                    </a:p>
                  </a:txBody>
                  <a:tcPr marL="65587" marR="65587" marT="32794" marB="32794" anchor="ctr"/>
                </a:tc>
                <a:tc>
                  <a:txBody>
                    <a:bodyPr/>
                    <a:lstStyle/>
                    <a:p>
                      <a:pPr algn="r" fontAlgn="ctr"/>
                      <a:r>
                        <a:rPr lang="en-US" sz="1300">
                          <a:effectLst/>
                        </a:rPr>
                        <a:t>9805</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3225320405"/>
                  </a:ext>
                </a:extLst>
              </a:tr>
              <a:tr h="262349">
                <a:tc>
                  <a:txBody>
                    <a:bodyPr/>
                    <a:lstStyle/>
                    <a:p>
                      <a:pPr algn="r" fontAlgn="ctr"/>
                      <a:r>
                        <a:rPr lang="en-US" sz="1300">
                          <a:effectLst/>
                        </a:rPr>
                        <a:t>30292</a:t>
                      </a:r>
                    </a:p>
                  </a:txBody>
                  <a:tcPr marL="65587" marR="65587" marT="32794" marB="32794" anchor="ctr"/>
                </a:tc>
                <a:tc>
                  <a:txBody>
                    <a:bodyPr/>
                    <a:lstStyle/>
                    <a:p>
                      <a:pPr algn="r" fontAlgn="ctr"/>
                      <a:r>
                        <a:rPr lang="en-US" sz="1300">
                          <a:effectLst/>
                        </a:rPr>
                        <a:t>18471</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3036600667"/>
                  </a:ext>
                </a:extLst>
              </a:tr>
              <a:tr h="262349">
                <a:tc>
                  <a:txBody>
                    <a:bodyPr/>
                    <a:lstStyle/>
                    <a:p>
                      <a:pPr algn="r" fontAlgn="ctr"/>
                      <a:r>
                        <a:rPr lang="en-US" sz="1300">
                          <a:effectLst/>
                        </a:rPr>
                        <a:t>30292</a:t>
                      </a:r>
                    </a:p>
                  </a:txBody>
                  <a:tcPr marL="65587" marR="65587" marT="32794" marB="32794" anchor="ctr"/>
                </a:tc>
                <a:tc>
                  <a:txBody>
                    <a:bodyPr/>
                    <a:lstStyle/>
                    <a:p>
                      <a:pPr algn="r" fontAlgn="ctr"/>
                      <a:r>
                        <a:rPr lang="en-US" sz="1300">
                          <a:effectLst/>
                        </a:rPr>
                        <a:t>19792</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1437305491"/>
                  </a:ext>
                </a:extLst>
              </a:tr>
              <a:tr h="262349">
                <a:tc>
                  <a:txBody>
                    <a:bodyPr/>
                    <a:lstStyle/>
                    <a:p>
                      <a:pPr algn="r" fontAlgn="ctr"/>
                      <a:r>
                        <a:rPr lang="en-US" sz="1300">
                          <a:effectLst/>
                        </a:rPr>
                        <a:t>30293</a:t>
                      </a:r>
                    </a:p>
                  </a:txBody>
                  <a:tcPr marL="65587" marR="65587" marT="32794" marB="32794" anchor="ctr"/>
                </a:tc>
                <a:tc>
                  <a:txBody>
                    <a:bodyPr/>
                    <a:lstStyle/>
                    <a:p>
                      <a:pPr algn="r" fontAlgn="ctr"/>
                      <a:r>
                        <a:rPr lang="en-US" sz="1300">
                          <a:effectLst/>
                        </a:rPr>
                        <a:t>6353</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a:effectLst/>
                        </a:rPr>
                        <a:t>{Biomarker}</a:t>
                      </a:r>
                    </a:p>
                  </a:txBody>
                  <a:tcPr marL="65587" marR="65587" marT="32794" marB="32794" anchor="ctr"/>
                </a:tc>
                <a:extLst>
                  <a:ext uri="{0D108BD9-81ED-4DB2-BD59-A6C34878D82A}">
                    <a16:rowId xmlns:a16="http://schemas.microsoft.com/office/drawing/2014/main" val="830894161"/>
                  </a:ext>
                </a:extLst>
              </a:tr>
              <a:tr h="262349">
                <a:tc>
                  <a:txBody>
                    <a:bodyPr/>
                    <a:lstStyle/>
                    <a:p>
                      <a:pPr algn="r" fontAlgn="ctr"/>
                      <a:r>
                        <a:rPr lang="en-US" sz="1300" dirty="0">
                          <a:effectLst/>
                        </a:rPr>
                        <a:t>30293</a:t>
                      </a:r>
                    </a:p>
                  </a:txBody>
                  <a:tcPr marL="65587" marR="65587" marT="32794" marB="32794" anchor="ctr"/>
                </a:tc>
                <a:tc>
                  <a:txBody>
                    <a:bodyPr/>
                    <a:lstStyle/>
                    <a:p>
                      <a:pPr algn="r" fontAlgn="ctr"/>
                      <a:r>
                        <a:rPr lang="en-US" sz="1300">
                          <a:effectLst/>
                        </a:rPr>
                        <a:t>8057</a:t>
                      </a:r>
                    </a:p>
                  </a:txBody>
                  <a:tcPr marL="65587" marR="65587" marT="32794" marB="32794" anchor="ctr"/>
                </a:tc>
                <a:tc>
                  <a:txBody>
                    <a:bodyPr/>
                    <a:lstStyle/>
                    <a:p>
                      <a:pPr algn="r" fontAlgn="ctr"/>
                      <a:r>
                        <a:rPr lang="en-US" sz="1300">
                          <a:effectLst/>
                        </a:rPr>
                        <a:t>Biomarker</a:t>
                      </a:r>
                    </a:p>
                  </a:txBody>
                  <a:tcPr marL="65587" marR="65587" marT="32794" marB="32794" anchor="ctr"/>
                </a:tc>
                <a:tc>
                  <a:txBody>
                    <a:bodyPr/>
                    <a:lstStyle/>
                    <a:p>
                      <a:pPr algn="r" fontAlgn="ctr"/>
                      <a:r>
                        <a:rPr lang="en-US" sz="1300" dirty="0">
                          <a:effectLst/>
                        </a:rPr>
                        <a:t>{Biomarker}</a:t>
                      </a:r>
                    </a:p>
                  </a:txBody>
                  <a:tcPr marL="65587" marR="65587" marT="32794" marB="32794" anchor="ctr"/>
                </a:tc>
                <a:extLst>
                  <a:ext uri="{0D108BD9-81ED-4DB2-BD59-A6C34878D82A}">
                    <a16:rowId xmlns:a16="http://schemas.microsoft.com/office/drawing/2014/main" val="829509605"/>
                  </a:ext>
                </a:extLst>
              </a:tr>
            </a:tbl>
          </a:graphicData>
        </a:graphic>
      </p:graphicFrame>
      <p:sp>
        <p:nvSpPr>
          <p:cNvPr id="14" name="TextBox 13">
            <a:extLst>
              <a:ext uri="{FF2B5EF4-FFF2-40B4-BE49-F238E27FC236}">
                <a16:creationId xmlns:a16="http://schemas.microsoft.com/office/drawing/2014/main" id="{E3CFC332-C07E-4D85-907A-345D443CA34E}"/>
              </a:ext>
            </a:extLst>
          </p:cNvPr>
          <p:cNvSpPr txBox="1"/>
          <p:nvPr/>
        </p:nvSpPr>
        <p:spPr>
          <a:xfrm>
            <a:off x="6707688" y="5309341"/>
            <a:ext cx="6100174" cy="369332"/>
          </a:xfrm>
          <a:prstGeom prst="rect">
            <a:avLst/>
          </a:prstGeom>
          <a:noFill/>
        </p:spPr>
        <p:txBody>
          <a:bodyPr wrap="square">
            <a:spAutoFit/>
          </a:bodyPr>
          <a:lstStyle>
            <a:defPPr>
              <a:defRPr lang="en-US"/>
            </a:defPPr>
            <a:lvl1pPr>
              <a:defRPr b="0" i="0">
                <a:effectLst/>
              </a:defRPr>
            </a:lvl1pPr>
          </a:lstStyle>
          <a:p>
            <a:r>
              <a:rPr lang="en-US" dirty="0"/>
              <a:t>1411812 rows × 4 columns</a:t>
            </a:r>
          </a:p>
        </p:txBody>
      </p:sp>
      <p:sp>
        <p:nvSpPr>
          <p:cNvPr id="15" name="Title 1">
            <a:extLst>
              <a:ext uri="{FF2B5EF4-FFF2-40B4-BE49-F238E27FC236}">
                <a16:creationId xmlns:a16="http://schemas.microsoft.com/office/drawing/2014/main" id="{03CF5919-5D33-4520-A5D3-280016E3A880}"/>
              </a:ext>
            </a:extLst>
          </p:cNvPr>
          <p:cNvSpPr txBox="1">
            <a:spLocks/>
          </p:cNvSpPr>
          <p:nvPr/>
        </p:nvSpPr>
        <p:spPr>
          <a:xfrm>
            <a:off x="1475875" y="602387"/>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r>
              <a:rPr lang="en-US" dirty="0"/>
              <a:t>RECATEGORIZED DATASET </a:t>
            </a:r>
          </a:p>
          <a:p>
            <a:pPr algn="r"/>
            <a:r>
              <a:rPr lang="en-US" dirty="0"/>
              <a:t>#2</a:t>
            </a:r>
          </a:p>
        </p:txBody>
      </p:sp>
    </p:spTree>
    <p:extLst>
      <p:ext uri="{BB962C8B-B14F-4D97-AF65-F5344CB8AC3E}">
        <p14:creationId xmlns:p14="http://schemas.microsoft.com/office/powerpoint/2010/main" val="3732978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EC4A-0349-485B-AFB5-DC2807A9D654}"/>
              </a:ext>
            </a:extLst>
          </p:cNvPr>
          <p:cNvSpPr>
            <a:spLocks noGrp="1"/>
          </p:cNvSpPr>
          <p:nvPr>
            <p:ph type="title"/>
          </p:nvPr>
        </p:nvSpPr>
        <p:spPr>
          <a:xfrm>
            <a:off x="1295525" y="320567"/>
            <a:ext cx="9905998" cy="830139"/>
          </a:xfrm>
        </p:spPr>
        <p:txBody>
          <a:bodyPr>
            <a:normAutofit fontScale="90000"/>
          </a:bodyPr>
          <a:lstStyle/>
          <a:p>
            <a:pPr algn="ctr"/>
            <a:r>
              <a:rPr lang="en-US" dirty="0"/>
              <a:t>Heatmap OF MEDIAN JACCARD SCORE FOR ASSOCIATION PAIRS</a:t>
            </a:r>
          </a:p>
        </p:txBody>
      </p:sp>
      <p:pic>
        <p:nvPicPr>
          <p:cNvPr id="6146" name="Picture 2">
            <a:extLst>
              <a:ext uri="{FF2B5EF4-FFF2-40B4-BE49-F238E27FC236}">
                <a16:creationId xmlns:a16="http://schemas.microsoft.com/office/drawing/2014/main" id="{14EBA5D1-ADFB-448F-ABB7-EB1B8700D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025" y="1503593"/>
            <a:ext cx="5890275" cy="5023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CA5969CC-F4D2-4BBF-ABAB-CA91CA6386E0}"/>
              </a:ext>
            </a:extLst>
          </p:cNvPr>
          <p:cNvSpPr/>
          <p:nvPr/>
        </p:nvSpPr>
        <p:spPr>
          <a:xfrm>
            <a:off x="5250951" y="2259804"/>
            <a:ext cx="609986" cy="5834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6CA9B9C-A57A-46CD-92E5-1FA40F00D424}"/>
              </a:ext>
            </a:extLst>
          </p:cNvPr>
          <p:cNvSpPr/>
          <p:nvPr/>
        </p:nvSpPr>
        <p:spPr>
          <a:xfrm>
            <a:off x="5944314" y="1609169"/>
            <a:ext cx="609986" cy="5834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5C9FAA-D1A7-4A34-B390-825A7B00038D}"/>
              </a:ext>
            </a:extLst>
          </p:cNvPr>
          <p:cNvSpPr/>
          <p:nvPr/>
        </p:nvSpPr>
        <p:spPr>
          <a:xfrm>
            <a:off x="6655719" y="2259682"/>
            <a:ext cx="609986" cy="5834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868759-B1B5-43AA-A478-CEEF2D6242F2}"/>
              </a:ext>
            </a:extLst>
          </p:cNvPr>
          <p:cNvSpPr/>
          <p:nvPr/>
        </p:nvSpPr>
        <p:spPr>
          <a:xfrm>
            <a:off x="5944314" y="2913162"/>
            <a:ext cx="609986" cy="5834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03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FD76-FB0E-4CA5-98DE-F86D779AA82B}"/>
              </a:ext>
            </a:extLst>
          </p:cNvPr>
          <p:cNvSpPr>
            <a:spLocks noGrp="1"/>
          </p:cNvSpPr>
          <p:nvPr>
            <p:ph type="title"/>
          </p:nvPr>
        </p:nvSpPr>
        <p:spPr/>
        <p:txBody>
          <a:bodyPr/>
          <a:lstStyle/>
          <a:p>
            <a:r>
              <a:rPr lang="en-US" dirty="0"/>
              <a:t>QUESTION Raised:</a:t>
            </a:r>
          </a:p>
        </p:txBody>
      </p:sp>
      <p:sp>
        <p:nvSpPr>
          <p:cNvPr id="3" name="Content Placeholder 2">
            <a:extLst>
              <a:ext uri="{FF2B5EF4-FFF2-40B4-BE49-F238E27FC236}">
                <a16:creationId xmlns:a16="http://schemas.microsoft.com/office/drawing/2014/main" id="{70098F02-79C2-436C-866F-18AB71E68090}"/>
              </a:ext>
            </a:extLst>
          </p:cNvPr>
          <p:cNvSpPr>
            <a:spLocks noGrp="1"/>
          </p:cNvSpPr>
          <p:nvPr>
            <p:ph idx="1"/>
          </p:nvPr>
        </p:nvSpPr>
        <p:spPr/>
        <p:txBody>
          <a:bodyPr/>
          <a:lstStyle/>
          <a:p>
            <a:r>
              <a:rPr lang="en-US" dirty="0"/>
              <a:t>Based on the exploratory data analysis performed on the ‘</a:t>
            </a:r>
            <a:r>
              <a:rPr lang="en-US" dirty="0" err="1"/>
              <a:t>DiseseGeneAttributes</a:t>
            </a:r>
            <a:r>
              <a:rPr lang="en-US" dirty="0"/>
              <a:t>’ dataset, have we learned enough about the gene-disease associations to be able to use them in the next steps of the project?</a:t>
            </a:r>
          </a:p>
        </p:txBody>
      </p:sp>
    </p:spTree>
    <p:extLst>
      <p:ext uri="{BB962C8B-B14F-4D97-AF65-F5344CB8AC3E}">
        <p14:creationId xmlns:p14="http://schemas.microsoft.com/office/powerpoint/2010/main" val="107358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BA6B-F91A-4B00-861F-A90AAE214ECA}"/>
              </a:ext>
            </a:extLst>
          </p:cNvPr>
          <p:cNvSpPr>
            <a:spLocks noGrp="1"/>
          </p:cNvSpPr>
          <p:nvPr>
            <p:ph type="title"/>
          </p:nvPr>
        </p:nvSpPr>
        <p:spPr>
          <a:xfrm>
            <a:off x="1141413" y="618518"/>
            <a:ext cx="9905998" cy="1211801"/>
          </a:xfrm>
        </p:spPr>
        <p:txBody>
          <a:bodyPr/>
          <a:lstStyle/>
          <a:p>
            <a:r>
              <a:rPr lang="en-US" dirty="0"/>
              <a:t>GOALS</a:t>
            </a:r>
          </a:p>
        </p:txBody>
      </p:sp>
      <p:sp>
        <p:nvSpPr>
          <p:cNvPr id="3" name="Content Placeholder 2">
            <a:extLst>
              <a:ext uri="{FF2B5EF4-FFF2-40B4-BE49-F238E27FC236}">
                <a16:creationId xmlns:a16="http://schemas.microsoft.com/office/drawing/2014/main" id="{92DA6ED5-AD01-4123-9FD5-F62318D33615}"/>
              </a:ext>
            </a:extLst>
          </p:cNvPr>
          <p:cNvSpPr>
            <a:spLocks noGrp="1"/>
          </p:cNvSpPr>
          <p:nvPr>
            <p:ph idx="1"/>
          </p:nvPr>
        </p:nvSpPr>
        <p:spPr>
          <a:xfrm>
            <a:off x="785529" y="1790161"/>
            <a:ext cx="5635171" cy="4965699"/>
          </a:xfrm>
        </p:spPr>
        <p:txBody>
          <a:bodyPr>
            <a:normAutofit/>
          </a:bodyPr>
          <a:lstStyle/>
          <a:p>
            <a:pPr>
              <a:lnSpc>
                <a:spcPct val="110000"/>
              </a:lnSpc>
            </a:pPr>
            <a:r>
              <a:rPr lang="en-US" sz="1800" b="1" dirty="0"/>
              <a:t>Hypothesis</a:t>
            </a:r>
            <a:r>
              <a:rPr lang="en-US" sz="1800" dirty="0"/>
              <a:t>: The genomic basis of complex diseases can be understood on a holistic level through the exploration and combination of genetic data from many sources, experiments, and association types</a:t>
            </a:r>
          </a:p>
          <a:p>
            <a:pPr>
              <a:lnSpc>
                <a:spcPct val="110000"/>
              </a:lnSpc>
            </a:pPr>
            <a:r>
              <a:rPr lang="en-US" sz="1800" dirty="0"/>
              <a:t>Develop supervised machine learning approaches</a:t>
            </a:r>
          </a:p>
          <a:p>
            <a:pPr>
              <a:lnSpc>
                <a:spcPct val="110000"/>
              </a:lnSpc>
            </a:pPr>
            <a:r>
              <a:rPr lang="en-US" sz="1800" dirty="0"/>
              <a:t>Ensemble Model</a:t>
            </a:r>
          </a:p>
          <a:p>
            <a:pPr>
              <a:lnSpc>
                <a:spcPct val="110000"/>
              </a:lnSpc>
            </a:pPr>
            <a:r>
              <a:rPr lang="en-US" sz="1800" dirty="0"/>
              <a:t>Why Care:</a:t>
            </a:r>
          </a:p>
          <a:p>
            <a:pPr lvl="1">
              <a:lnSpc>
                <a:spcPct val="110000"/>
              </a:lnSpc>
            </a:pPr>
            <a:r>
              <a:rPr lang="en-US" sz="1800" dirty="0"/>
              <a:t>Better understanding of complex diseases </a:t>
            </a:r>
          </a:p>
          <a:p>
            <a:pPr lvl="1">
              <a:lnSpc>
                <a:spcPct val="110000"/>
              </a:lnSpc>
            </a:pPr>
            <a:r>
              <a:rPr lang="en-US" sz="1800" dirty="0"/>
              <a:t>Development of drugs to combat disease-related signals</a:t>
            </a:r>
            <a:endParaRPr lang="en-US" dirty="0"/>
          </a:p>
          <a:p>
            <a:endParaRPr lang="en-US" dirty="0"/>
          </a:p>
        </p:txBody>
      </p:sp>
      <p:grpSp>
        <p:nvGrpSpPr>
          <p:cNvPr id="4" name="Group 3">
            <a:extLst>
              <a:ext uri="{FF2B5EF4-FFF2-40B4-BE49-F238E27FC236}">
                <a16:creationId xmlns:a16="http://schemas.microsoft.com/office/drawing/2014/main" id="{3011F40E-1569-4D5D-88E1-EE132D95C78D}"/>
              </a:ext>
            </a:extLst>
          </p:cNvPr>
          <p:cNvGrpSpPr/>
          <p:nvPr/>
        </p:nvGrpSpPr>
        <p:grpSpPr>
          <a:xfrm>
            <a:off x="7504111" y="1523206"/>
            <a:ext cx="3505200" cy="4181475"/>
            <a:chOff x="8441977" y="1338259"/>
            <a:chExt cx="3505200" cy="4181475"/>
          </a:xfrm>
        </p:grpSpPr>
        <p:grpSp>
          <p:nvGrpSpPr>
            <p:cNvPr id="5" name="Group 4">
              <a:extLst>
                <a:ext uri="{FF2B5EF4-FFF2-40B4-BE49-F238E27FC236}">
                  <a16:creationId xmlns:a16="http://schemas.microsoft.com/office/drawing/2014/main" id="{BCE3B4A4-7C12-42EF-84D8-D195BCFC30A5}"/>
                </a:ext>
              </a:extLst>
            </p:cNvPr>
            <p:cNvGrpSpPr/>
            <p:nvPr/>
          </p:nvGrpSpPr>
          <p:grpSpPr>
            <a:xfrm>
              <a:off x="8441977" y="1338259"/>
              <a:ext cx="3505200" cy="4181475"/>
              <a:chOff x="4375548" y="1338259"/>
              <a:chExt cx="3505200" cy="4181475"/>
            </a:xfrm>
          </p:grpSpPr>
          <p:grpSp>
            <p:nvGrpSpPr>
              <p:cNvPr id="21" name="Group 20">
                <a:extLst>
                  <a:ext uri="{FF2B5EF4-FFF2-40B4-BE49-F238E27FC236}">
                    <a16:creationId xmlns:a16="http://schemas.microsoft.com/office/drawing/2014/main" id="{BADAFA38-509C-4D5C-9962-E35A06DE1F9D}"/>
                  </a:ext>
                </a:extLst>
              </p:cNvPr>
              <p:cNvGrpSpPr/>
              <p:nvPr/>
            </p:nvGrpSpPr>
            <p:grpSpPr>
              <a:xfrm>
                <a:off x="4375548" y="1338259"/>
                <a:ext cx="3505200" cy="4181475"/>
                <a:chOff x="353824" y="1338260"/>
                <a:chExt cx="3505200" cy="4181475"/>
              </a:xfrm>
            </p:grpSpPr>
            <p:grpSp>
              <p:nvGrpSpPr>
                <p:cNvPr id="26" name="Group 25">
                  <a:extLst>
                    <a:ext uri="{FF2B5EF4-FFF2-40B4-BE49-F238E27FC236}">
                      <a16:creationId xmlns:a16="http://schemas.microsoft.com/office/drawing/2014/main" id="{FEA16671-8038-48B2-9CC1-896C7788F35A}"/>
                    </a:ext>
                  </a:extLst>
                </p:cNvPr>
                <p:cNvGrpSpPr/>
                <p:nvPr/>
              </p:nvGrpSpPr>
              <p:grpSpPr>
                <a:xfrm>
                  <a:off x="353824" y="1338260"/>
                  <a:ext cx="3505200" cy="4181475"/>
                  <a:chOff x="353824" y="1338260"/>
                  <a:chExt cx="3505200" cy="4181475"/>
                </a:xfrm>
              </p:grpSpPr>
              <p:sp>
                <p:nvSpPr>
                  <p:cNvPr id="31" name="Rectangle 30">
                    <a:extLst>
                      <a:ext uri="{FF2B5EF4-FFF2-40B4-BE49-F238E27FC236}">
                        <a16:creationId xmlns:a16="http://schemas.microsoft.com/office/drawing/2014/main" id="{5C8AE2F4-8169-42C6-8F37-7A8A52C8FF92}"/>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FAEECB66-74B8-45B1-9AE0-C26292741663}"/>
                      </a:ext>
                    </a:extLst>
                  </p:cNvPr>
                  <p:cNvSpPr/>
                  <p:nvPr/>
                </p:nvSpPr>
                <p:spPr>
                  <a:xfrm>
                    <a:off x="809625" y="2181225"/>
                    <a:ext cx="695325" cy="695325"/>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F7A8BBC-F3C5-45C0-ACB5-4725AACC0933}"/>
                      </a:ext>
                    </a:extLst>
                  </p:cNvPr>
                  <p:cNvSpPr/>
                  <p:nvPr/>
                </p:nvSpPr>
                <p:spPr>
                  <a:xfrm>
                    <a:off x="1695450" y="3883817"/>
                    <a:ext cx="695325" cy="69532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6A92FBD-D8CE-4CEC-8883-EE92192EAC6B}"/>
                      </a:ext>
                    </a:extLst>
                  </p:cNvPr>
                  <p:cNvCxnSpPr>
                    <a:stCxn id="32" idx="7"/>
                  </p:cNvCxnSpPr>
                  <p:nvPr/>
                </p:nvCxnSpPr>
                <p:spPr>
                  <a:xfrm flipV="1">
                    <a:off x="1403122" y="218122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5DEE4FC6-6754-4717-9829-D75A17E66B16}"/>
                      </a:ext>
                    </a:extLst>
                  </p:cNvPr>
                  <p:cNvSpPr/>
                  <p:nvPr/>
                </p:nvSpPr>
                <p:spPr>
                  <a:xfrm>
                    <a:off x="1653813" y="2029518"/>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AA6A802F-0B2E-4708-B454-0696E01374DF}"/>
                      </a:ext>
                    </a:extLst>
                  </p:cNvPr>
                  <p:cNvCxnSpPr>
                    <a:cxnSpLocks/>
                  </p:cNvCxnSpPr>
                  <p:nvPr/>
                </p:nvCxnSpPr>
                <p:spPr>
                  <a:xfrm flipH="1" flipV="1">
                    <a:off x="2337214" y="4400812"/>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2E44763-F1D0-4184-BB24-1247DBF059EC}"/>
                      </a:ext>
                    </a:extLst>
                  </p:cNvPr>
                  <p:cNvCxnSpPr>
                    <a:cxnSpLocks/>
                  </p:cNvCxnSpPr>
                  <p:nvPr/>
                </p:nvCxnSpPr>
                <p:spPr>
                  <a:xfrm flipH="1" flipV="1">
                    <a:off x="1772299"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Isosceles Triangle 37">
                    <a:extLst>
                      <a:ext uri="{FF2B5EF4-FFF2-40B4-BE49-F238E27FC236}">
                        <a16:creationId xmlns:a16="http://schemas.microsoft.com/office/drawing/2014/main" id="{51F7CD1F-55BB-4608-AB6F-119235F8A388}"/>
                      </a:ext>
                    </a:extLst>
                  </p:cNvPr>
                  <p:cNvSpPr/>
                  <p:nvPr/>
                </p:nvSpPr>
                <p:spPr>
                  <a:xfrm>
                    <a:off x="2390775" y="4572528"/>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Isosceles Triangle 26">
                  <a:extLst>
                    <a:ext uri="{FF2B5EF4-FFF2-40B4-BE49-F238E27FC236}">
                      <a16:creationId xmlns:a16="http://schemas.microsoft.com/office/drawing/2014/main" id="{3816EB06-C9ED-4A40-AE50-63AE22128DB6}"/>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8B8BBC3-9114-40B1-A069-A1D01D4492F0}"/>
                    </a:ext>
                  </a:extLst>
                </p:cNvPr>
                <p:cNvSpPr txBox="1"/>
                <p:nvPr/>
              </p:nvSpPr>
              <p:spPr>
                <a:xfrm>
                  <a:off x="783021" y="5051597"/>
                  <a:ext cx="912429" cy="369332"/>
                </a:xfrm>
                <a:prstGeom prst="rect">
                  <a:avLst/>
                </a:prstGeom>
                <a:noFill/>
              </p:spPr>
              <p:txBody>
                <a:bodyPr wrap="none" rtlCol="0">
                  <a:spAutoFit/>
                </a:bodyPr>
                <a:lstStyle/>
                <a:p>
                  <a:r>
                    <a:rPr lang="en-US" dirty="0"/>
                    <a:t>= Gene</a:t>
                  </a:r>
                </a:p>
              </p:txBody>
            </p:sp>
            <p:sp>
              <p:nvSpPr>
                <p:cNvPr id="29" name="Oval 28">
                  <a:extLst>
                    <a:ext uri="{FF2B5EF4-FFF2-40B4-BE49-F238E27FC236}">
                      <a16:creationId xmlns:a16="http://schemas.microsoft.com/office/drawing/2014/main" id="{7D1507D6-24D8-4E18-A128-0AFF1712BBCD}"/>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A184DC-244D-4A67-9050-D83FC49F8C8A}"/>
                    </a:ext>
                  </a:extLst>
                </p:cNvPr>
                <p:cNvSpPr txBox="1"/>
                <p:nvPr/>
              </p:nvSpPr>
              <p:spPr>
                <a:xfrm>
                  <a:off x="2289468" y="5043485"/>
                  <a:ext cx="1104790" cy="369332"/>
                </a:xfrm>
                <a:prstGeom prst="rect">
                  <a:avLst/>
                </a:prstGeom>
                <a:noFill/>
              </p:spPr>
              <p:txBody>
                <a:bodyPr wrap="none" rtlCol="0">
                  <a:spAutoFit/>
                </a:bodyPr>
                <a:lstStyle/>
                <a:p>
                  <a:r>
                    <a:rPr lang="en-US" dirty="0"/>
                    <a:t>= Disease</a:t>
                  </a:r>
                </a:p>
              </p:txBody>
            </p:sp>
          </p:grpSp>
          <p:cxnSp>
            <p:nvCxnSpPr>
              <p:cNvPr id="22" name="Straight Connector 21">
                <a:extLst>
                  <a:ext uri="{FF2B5EF4-FFF2-40B4-BE49-F238E27FC236}">
                    <a16:creationId xmlns:a16="http://schemas.microsoft.com/office/drawing/2014/main" id="{1AA5D56F-A389-4922-A9D1-EA2B2D03EE86}"/>
                  </a:ext>
                </a:extLst>
              </p:cNvPr>
              <p:cNvCxnSpPr/>
              <p:nvPr/>
            </p:nvCxnSpPr>
            <p:spPr>
              <a:xfrm flipV="1">
                <a:off x="5404547" y="4393541"/>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353CB80F-94CD-41A5-B7C2-976CFC658F6D}"/>
                  </a:ext>
                </a:extLst>
              </p:cNvPr>
              <p:cNvSpPr/>
              <p:nvPr/>
            </p:nvSpPr>
            <p:spPr>
              <a:xfrm>
                <a:off x="5250025" y="4368601"/>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7D41C30-CF96-4E54-81AA-C476231D6290}"/>
                  </a:ext>
                </a:extLst>
              </p:cNvPr>
              <p:cNvCxnSpPr>
                <a:stCxn id="32" idx="4"/>
              </p:cNvCxnSpPr>
              <p:nvPr/>
            </p:nvCxnSpPr>
            <p:spPr>
              <a:xfrm flipH="1">
                <a:off x="5162550" y="2876549"/>
                <a:ext cx="16462" cy="4064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B1DB9C6C-FC45-4634-B469-23FCE09DDEE6}"/>
                  </a:ext>
                </a:extLst>
              </p:cNvPr>
              <p:cNvSpPr/>
              <p:nvPr/>
            </p:nvSpPr>
            <p:spPr>
              <a:xfrm rot="18051324">
                <a:off x="4977395" y="3232555"/>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a:extLst>
                <a:ext uri="{FF2B5EF4-FFF2-40B4-BE49-F238E27FC236}">
                  <a16:creationId xmlns:a16="http://schemas.microsoft.com/office/drawing/2014/main" id="{281A04BE-C661-4878-94E8-642903EACB56}"/>
                </a:ext>
              </a:extLst>
            </p:cNvPr>
            <p:cNvSpPr/>
            <p:nvPr/>
          </p:nvSpPr>
          <p:spPr>
            <a:xfrm>
              <a:off x="10960864" y="2717269"/>
              <a:ext cx="695325" cy="6953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C00ADC0-8246-4997-8829-9C63DC248B8F}"/>
                </a:ext>
              </a:extLst>
            </p:cNvPr>
            <p:cNvCxnSpPr/>
            <p:nvPr/>
          </p:nvCxnSpPr>
          <p:spPr>
            <a:xfrm flipV="1">
              <a:off x="10632220" y="3219637"/>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a:extLst>
                <a:ext uri="{FF2B5EF4-FFF2-40B4-BE49-F238E27FC236}">
                  <a16:creationId xmlns:a16="http://schemas.microsoft.com/office/drawing/2014/main" id="{5F8D4F8E-87F2-44DB-9DCD-132F143BD38A}"/>
                </a:ext>
              </a:extLst>
            </p:cNvPr>
            <p:cNvSpPr/>
            <p:nvPr/>
          </p:nvSpPr>
          <p:spPr>
            <a:xfrm rot="19013716">
              <a:off x="11066002" y="3812385"/>
              <a:ext cx="294101" cy="253535"/>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F36F1E11-C6F5-4A85-94FD-0EC4E3C6C08E}"/>
                </a:ext>
              </a:extLst>
            </p:cNvPr>
            <p:cNvSpPr/>
            <p:nvPr/>
          </p:nvSpPr>
          <p:spPr>
            <a:xfrm>
              <a:off x="10398072" y="3194697"/>
              <a:ext cx="294101" cy="253535"/>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68AD2BAE-49B7-45AC-A548-2B613C9EA1A1}"/>
                </a:ext>
              </a:extLst>
            </p:cNvPr>
            <p:cNvSpPr/>
            <p:nvPr/>
          </p:nvSpPr>
          <p:spPr>
            <a:xfrm>
              <a:off x="9741966" y="3350975"/>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EA7ED9-7C28-4E08-BE10-94A0A796269A}"/>
                </a:ext>
              </a:extLst>
            </p:cNvPr>
            <p:cNvCxnSpPr>
              <a:endCxn id="8" idx="1"/>
            </p:cNvCxnSpPr>
            <p:nvPr/>
          </p:nvCxnSpPr>
          <p:spPr>
            <a:xfrm flipV="1">
              <a:off x="10478928" y="3989395"/>
              <a:ext cx="680443" cy="242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CB6177-144F-4167-8628-66DDD062717D}"/>
                </a:ext>
              </a:extLst>
            </p:cNvPr>
            <p:cNvCxnSpPr>
              <a:stCxn id="6" idx="4"/>
              <a:endCxn id="8" idx="5"/>
            </p:cNvCxnSpPr>
            <p:nvPr/>
          </p:nvCxnSpPr>
          <p:spPr>
            <a:xfrm flipH="1">
              <a:off x="11266734" y="3412594"/>
              <a:ext cx="41793" cy="4763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06DBF94-4931-4916-9827-002A0C7D23BE}"/>
                </a:ext>
              </a:extLst>
            </p:cNvPr>
            <p:cNvSpPr txBox="1"/>
            <p:nvPr/>
          </p:nvSpPr>
          <p:spPr>
            <a:xfrm>
              <a:off x="9333362" y="4141425"/>
              <a:ext cx="481382" cy="707886"/>
            </a:xfrm>
            <a:prstGeom prst="rect">
              <a:avLst/>
            </a:prstGeom>
            <a:noFill/>
          </p:spPr>
          <p:txBody>
            <a:bodyPr wrap="square" rtlCol="0">
              <a:spAutoFit/>
            </a:bodyPr>
            <a:lstStyle/>
            <a:p>
              <a:r>
                <a:rPr lang="en-US" sz="4000" b="1" dirty="0">
                  <a:solidFill>
                    <a:srgbClr val="FF0000"/>
                  </a:solidFill>
                </a:rPr>
                <a:t>X</a:t>
              </a:r>
            </a:p>
          </p:txBody>
        </p:sp>
        <p:cxnSp>
          <p:nvCxnSpPr>
            <p:cNvPr id="14" name="Straight Connector 13">
              <a:extLst>
                <a:ext uri="{FF2B5EF4-FFF2-40B4-BE49-F238E27FC236}">
                  <a16:creationId xmlns:a16="http://schemas.microsoft.com/office/drawing/2014/main" id="{AE545FDC-DA25-46D3-9F89-8A1C12AE457A}"/>
                </a:ext>
              </a:extLst>
            </p:cNvPr>
            <p:cNvCxnSpPr>
              <a:cxnSpLocks/>
              <a:endCxn id="15" idx="1"/>
            </p:cNvCxnSpPr>
            <p:nvPr/>
          </p:nvCxnSpPr>
          <p:spPr>
            <a:xfrm>
              <a:off x="9574447" y="2632466"/>
              <a:ext cx="603049" cy="189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04330665-949A-4D43-AF1B-C7017C953A8F}"/>
                </a:ext>
              </a:extLst>
            </p:cNvPr>
            <p:cNvSpPr/>
            <p:nvPr/>
          </p:nvSpPr>
          <p:spPr>
            <a:xfrm>
              <a:off x="10103971" y="2695570"/>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1FA3DCF-52B6-4481-8AF3-B2AECF601AD3}"/>
                </a:ext>
              </a:extLst>
            </p:cNvPr>
            <p:cNvSpPr/>
            <p:nvPr/>
          </p:nvSpPr>
          <p:spPr>
            <a:xfrm>
              <a:off x="10637652" y="1987187"/>
              <a:ext cx="695325" cy="69532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10C46D4-5691-4517-8E88-F0712B6EF3AA}"/>
                </a:ext>
              </a:extLst>
            </p:cNvPr>
            <p:cNvCxnSpPr>
              <a:cxnSpLocks/>
            </p:cNvCxnSpPr>
            <p:nvPr/>
          </p:nvCxnSpPr>
          <p:spPr>
            <a:xfrm flipH="1" flipV="1">
              <a:off x="10714501" y="167286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0FA8AF0F-8668-4711-9D78-D82F2FC58C28}"/>
                </a:ext>
              </a:extLst>
            </p:cNvPr>
            <p:cNvSpPr/>
            <p:nvPr/>
          </p:nvSpPr>
          <p:spPr>
            <a:xfrm rot="19943990">
              <a:off x="10567450" y="1492298"/>
              <a:ext cx="294101" cy="253535"/>
            </a:xfrm>
            <a:prstGeom prs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67A11DB-DD3D-4D80-9B56-3C0694CDED32}"/>
                </a:ext>
              </a:extLst>
            </p:cNvPr>
            <p:cNvCxnSpPr>
              <a:cxnSpLocks/>
              <a:stCxn id="15" idx="5"/>
              <a:endCxn id="16" idx="3"/>
            </p:cNvCxnSpPr>
            <p:nvPr/>
          </p:nvCxnSpPr>
          <p:spPr>
            <a:xfrm flipV="1">
              <a:off x="10324547" y="2580684"/>
              <a:ext cx="414933" cy="241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12C8F6-DEB7-4F1B-91DA-3FC40EAD6087}"/>
                </a:ext>
              </a:extLst>
            </p:cNvPr>
            <p:cNvCxnSpPr>
              <a:stCxn id="6" idx="2"/>
              <a:endCxn id="15" idx="3"/>
            </p:cNvCxnSpPr>
            <p:nvPr/>
          </p:nvCxnSpPr>
          <p:spPr>
            <a:xfrm flipH="1" flipV="1">
              <a:off x="10251022" y="2949105"/>
              <a:ext cx="709842" cy="115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7ADBD6C5-6A2A-4EBD-BDA9-0B8B93FF58B6}"/>
              </a:ext>
            </a:extLst>
          </p:cNvPr>
          <p:cNvSpPr/>
          <p:nvPr/>
        </p:nvSpPr>
        <p:spPr>
          <a:xfrm>
            <a:off x="8774639" y="2172279"/>
            <a:ext cx="362005" cy="37511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DFB860A-4AC5-40DC-9412-BD639BA697BB}"/>
              </a:ext>
            </a:extLst>
          </p:cNvPr>
          <p:cNvSpPr/>
          <p:nvPr/>
        </p:nvSpPr>
        <p:spPr>
          <a:xfrm>
            <a:off x="9154529" y="2845072"/>
            <a:ext cx="362005" cy="375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BB0E59-E755-41D3-ABA8-8BCF36C0B9B2}"/>
              </a:ext>
            </a:extLst>
          </p:cNvPr>
          <p:cNvSpPr/>
          <p:nvPr/>
        </p:nvSpPr>
        <p:spPr>
          <a:xfrm>
            <a:off x="8111621" y="3417153"/>
            <a:ext cx="362005" cy="37511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B150383-5430-4ACA-8E8E-7B61007309D1}"/>
              </a:ext>
            </a:extLst>
          </p:cNvPr>
          <p:cNvSpPr/>
          <p:nvPr/>
        </p:nvSpPr>
        <p:spPr>
          <a:xfrm>
            <a:off x="9041339" y="2858079"/>
            <a:ext cx="362005" cy="37511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35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C3-49B3-4867-AFAD-AF8E7BA6DCCC}"/>
              </a:ext>
            </a:extLst>
          </p:cNvPr>
          <p:cNvSpPr>
            <a:spLocks noGrp="1"/>
          </p:cNvSpPr>
          <p:nvPr>
            <p:ph type="title"/>
          </p:nvPr>
        </p:nvSpPr>
        <p:spPr>
          <a:xfrm>
            <a:off x="1141413" y="618518"/>
            <a:ext cx="9905998" cy="809590"/>
          </a:xfrm>
        </p:spPr>
        <p:txBody>
          <a:bodyPr/>
          <a:lstStyle/>
          <a:p>
            <a:pPr algn="ctr"/>
            <a:r>
              <a:rPr lang="en-US" dirty="0"/>
              <a:t>Curated dataset</a:t>
            </a:r>
          </a:p>
        </p:txBody>
      </p:sp>
      <p:graphicFrame>
        <p:nvGraphicFramePr>
          <p:cNvPr id="3" name="Table 2">
            <a:extLst>
              <a:ext uri="{FF2B5EF4-FFF2-40B4-BE49-F238E27FC236}">
                <a16:creationId xmlns:a16="http://schemas.microsoft.com/office/drawing/2014/main" id="{D7F7E459-92CC-4378-B7C6-B009E37BBD4C}"/>
              </a:ext>
            </a:extLst>
          </p:cNvPr>
          <p:cNvGraphicFramePr>
            <a:graphicFrameLocks noGrp="1"/>
          </p:cNvGraphicFramePr>
          <p:nvPr/>
        </p:nvGraphicFramePr>
        <p:xfrm>
          <a:off x="2393879" y="1404991"/>
          <a:ext cx="7695340" cy="4076434"/>
        </p:xfrm>
        <a:graphic>
          <a:graphicData uri="http://schemas.openxmlformats.org/drawingml/2006/table">
            <a:tbl>
              <a:tblPr firstRow="1" firstCol="1" bandRow="1">
                <a:tableStyleId>{775DCB02-9BB8-47FD-8907-85C794F793BA}</a:tableStyleId>
              </a:tblPr>
              <a:tblGrid>
                <a:gridCol w="1539068">
                  <a:extLst>
                    <a:ext uri="{9D8B030D-6E8A-4147-A177-3AD203B41FA5}">
                      <a16:colId xmlns:a16="http://schemas.microsoft.com/office/drawing/2014/main" val="4194149740"/>
                    </a:ext>
                  </a:extLst>
                </a:gridCol>
                <a:gridCol w="1539068">
                  <a:extLst>
                    <a:ext uri="{9D8B030D-6E8A-4147-A177-3AD203B41FA5}">
                      <a16:colId xmlns:a16="http://schemas.microsoft.com/office/drawing/2014/main" val="2995153024"/>
                    </a:ext>
                  </a:extLst>
                </a:gridCol>
                <a:gridCol w="1539068">
                  <a:extLst>
                    <a:ext uri="{9D8B030D-6E8A-4147-A177-3AD203B41FA5}">
                      <a16:colId xmlns:a16="http://schemas.microsoft.com/office/drawing/2014/main" val="1619387167"/>
                    </a:ext>
                  </a:extLst>
                </a:gridCol>
                <a:gridCol w="1539068">
                  <a:extLst>
                    <a:ext uri="{9D8B030D-6E8A-4147-A177-3AD203B41FA5}">
                      <a16:colId xmlns:a16="http://schemas.microsoft.com/office/drawing/2014/main" val="2333418027"/>
                    </a:ext>
                  </a:extLst>
                </a:gridCol>
                <a:gridCol w="1539068">
                  <a:extLst>
                    <a:ext uri="{9D8B030D-6E8A-4147-A177-3AD203B41FA5}">
                      <a16:colId xmlns:a16="http://schemas.microsoft.com/office/drawing/2014/main" val="1502089771"/>
                    </a:ext>
                  </a:extLst>
                </a:gridCol>
              </a:tblGrid>
              <a:tr h="331342">
                <a:tc>
                  <a:txBody>
                    <a:bodyPr/>
                    <a:lstStyle/>
                    <a:p>
                      <a:pPr algn="ctr" fontAlgn="ctr"/>
                      <a:r>
                        <a:rPr lang="en-US" sz="1200" b="1" dirty="0" err="1">
                          <a:effectLst/>
                        </a:rPr>
                        <a:t>geneId</a:t>
                      </a:r>
                      <a:endParaRPr lang="en-US" sz="1200" b="1" dirty="0">
                        <a:effectLst/>
                      </a:endParaRPr>
                    </a:p>
                  </a:txBody>
                  <a:tcPr marL="49190" marR="49190" marT="24595" marB="24595" anchor="ctr"/>
                </a:tc>
                <a:tc>
                  <a:txBody>
                    <a:bodyPr/>
                    <a:lstStyle/>
                    <a:p>
                      <a:pPr algn="ctr" fontAlgn="ctr"/>
                      <a:r>
                        <a:rPr lang="en-US" sz="1200" b="1" dirty="0" err="1">
                          <a:effectLst/>
                        </a:rPr>
                        <a:t>geneSymbol</a:t>
                      </a:r>
                      <a:endParaRPr lang="en-US" sz="1200" b="1" dirty="0">
                        <a:effectLst/>
                      </a:endParaRPr>
                    </a:p>
                  </a:txBody>
                  <a:tcPr marL="49190" marR="49190" marT="24595" marB="24595" anchor="ctr"/>
                </a:tc>
                <a:tc>
                  <a:txBody>
                    <a:bodyPr/>
                    <a:lstStyle/>
                    <a:p>
                      <a:pPr algn="ctr" fontAlgn="ctr"/>
                      <a:r>
                        <a:rPr lang="en-US" sz="1200" b="1" dirty="0" err="1">
                          <a:effectLst/>
                        </a:rPr>
                        <a:t>diseaseId</a:t>
                      </a:r>
                      <a:endParaRPr lang="en-US" sz="1200" b="1" dirty="0">
                        <a:effectLst/>
                      </a:endParaRPr>
                    </a:p>
                  </a:txBody>
                  <a:tcPr marL="49190" marR="49190" marT="24595" marB="24595" anchor="ctr"/>
                </a:tc>
                <a:tc>
                  <a:txBody>
                    <a:bodyPr/>
                    <a:lstStyle/>
                    <a:p>
                      <a:pPr algn="ctr" fontAlgn="ctr"/>
                      <a:r>
                        <a:rPr lang="en-US" sz="1200" b="1" dirty="0" err="1">
                          <a:effectLst/>
                        </a:rPr>
                        <a:t>diseaseName</a:t>
                      </a:r>
                      <a:endParaRPr lang="en-US" sz="1200" b="1" dirty="0">
                        <a:effectLst/>
                      </a:endParaRPr>
                    </a:p>
                  </a:txBody>
                  <a:tcPr marL="49190" marR="49190" marT="24595" marB="24595" anchor="ctr"/>
                </a:tc>
                <a:tc>
                  <a:txBody>
                    <a:bodyPr/>
                    <a:lstStyle/>
                    <a:p>
                      <a:pPr algn="ctr" fontAlgn="ctr"/>
                      <a:r>
                        <a:rPr lang="en-US" sz="1200" b="1" dirty="0">
                          <a:effectLst/>
                        </a:rPr>
                        <a:t>source</a:t>
                      </a:r>
                    </a:p>
                  </a:txBody>
                  <a:tcPr marL="49190" marR="49190" marT="24595" marB="24595" anchor="ctr"/>
                </a:tc>
                <a:extLst>
                  <a:ext uri="{0D108BD9-81ED-4DB2-BD59-A6C34878D82A}">
                    <a16:rowId xmlns:a16="http://schemas.microsoft.com/office/drawing/2014/main" val="2962910866"/>
                  </a:ext>
                </a:extLst>
              </a:tr>
              <a:tr h="220291">
                <a:tc>
                  <a:txBody>
                    <a:bodyPr/>
                    <a:lstStyle/>
                    <a:p>
                      <a:pPr algn="r" fontAlgn="ctr"/>
                      <a:r>
                        <a:rPr lang="en-US" sz="1200">
                          <a:effectLst/>
                        </a:rPr>
                        <a:t>1</a:t>
                      </a:r>
                    </a:p>
                  </a:txBody>
                  <a:tcPr marL="49190" marR="49190" marT="24595" marB="24595" anchor="ctr"/>
                </a:tc>
                <a:tc>
                  <a:txBody>
                    <a:bodyPr/>
                    <a:lstStyle/>
                    <a:p>
                      <a:pPr algn="r" fontAlgn="ctr"/>
                      <a:r>
                        <a:rPr lang="en-US" sz="1200" dirty="0">
                          <a:effectLst/>
                        </a:rPr>
                        <a:t>A1BG</a:t>
                      </a:r>
                    </a:p>
                  </a:txBody>
                  <a:tcPr marL="49190" marR="49190" marT="24595" marB="24595" anchor="ctr"/>
                </a:tc>
                <a:tc>
                  <a:txBody>
                    <a:bodyPr/>
                    <a:lstStyle/>
                    <a:p>
                      <a:pPr algn="r" fontAlgn="ctr"/>
                      <a:r>
                        <a:rPr lang="en-US" sz="1200" dirty="0">
                          <a:effectLst/>
                        </a:rPr>
                        <a:t>C0019209</a:t>
                      </a:r>
                    </a:p>
                  </a:txBody>
                  <a:tcPr marL="49190" marR="49190" marT="24595" marB="24595" anchor="ctr"/>
                </a:tc>
                <a:tc>
                  <a:txBody>
                    <a:bodyPr/>
                    <a:lstStyle/>
                    <a:p>
                      <a:pPr algn="r" fontAlgn="ctr"/>
                      <a:r>
                        <a:rPr lang="en-US" sz="1200">
                          <a:effectLst/>
                        </a:rPr>
                        <a:t>Hepatomegaly</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2107379790"/>
                  </a:ext>
                </a:extLst>
              </a:tr>
              <a:tr h="220291">
                <a:tc>
                  <a:txBody>
                    <a:bodyPr/>
                    <a:lstStyle/>
                    <a:p>
                      <a:pPr algn="r" fontAlgn="ctr"/>
                      <a:r>
                        <a:rPr lang="en-US" sz="1200">
                          <a:effectLst/>
                        </a:rPr>
                        <a:t>1</a:t>
                      </a:r>
                    </a:p>
                  </a:txBody>
                  <a:tcPr marL="49190" marR="49190" marT="24595" marB="24595" anchor="ctr"/>
                </a:tc>
                <a:tc>
                  <a:txBody>
                    <a:bodyPr/>
                    <a:lstStyle/>
                    <a:p>
                      <a:pPr algn="r" fontAlgn="ctr"/>
                      <a:r>
                        <a:rPr lang="en-US" sz="1200">
                          <a:effectLst/>
                        </a:rPr>
                        <a:t>A1BG</a:t>
                      </a:r>
                    </a:p>
                  </a:txBody>
                  <a:tcPr marL="49190" marR="49190" marT="24595" marB="24595" anchor="ctr"/>
                </a:tc>
                <a:tc>
                  <a:txBody>
                    <a:bodyPr/>
                    <a:lstStyle/>
                    <a:p>
                      <a:pPr algn="r" fontAlgn="ctr"/>
                      <a:r>
                        <a:rPr lang="en-US" sz="1200" dirty="0">
                          <a:effectLst/>
                        </a:rPr>
                        <a:t>C0036341</a:t>
                      </a:r>
                    </a:p>
                  </a:txBody>
                  <a:tcPr marL="49190" marR="49190" marT="24595" marB="24595" anchor="ctr"/>
                </a:tc>
                <a:tc>
                  <a:txBody>
                    <a:bodyPr/>
                    <a:lstStyle/>
                    <a:p>
                      <a:pPr algn="r" fontAlgn="ctr"/>
                      <a:r>
                        <a:rPr lang="en-US" sz="1200">
                          <a:effectLst/>
                        </a:rPr>
                        <a:t>Schizophrenia</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3471575345"/>
                  </a:ext>
                </a:extLst>
              </a:tr>
              <a:tr h="376276">
                <a:tc>
                  <a:txBody>
                    <a:bodyPr/>
                    <a:lstStyle/>
                    <a:p>
                      <a:pPr algn="r" fontAlgn="ctr"/>
                      <a:r>
                        <a:rPr lang="en-US" sz="1200">
                          <a:effectLst/>
                        </a:rPr>
                        <a:t>2</a:t>
                      </a:r>
                    </a:p>
                  </a:txBody>
                  <a:tcPr marL="49190" marR="49190" marT="24595" marB="24595" anchor="ctr"/>
                </a:tc>
                <a:tc>
                  <a:txBody>
                    <a:bodyPr/>
                    <a:lstStyle/>
                    <a:p>
                      <a:pPr algn="r" fontAlgn="ctr"/>
                      <a:r>
                        <a:rPr lang="en-US" sz="1200">
                          <a:effectLst/>
                        </a:rPr>
                        <a:t>A2M</a:t>
                      </a:r>
                    </a:p>
                  </a:txBody>
                  <a:tcPr marL="49190" marR="49190" marT="24595" marB="24595" anchor="ctr"/>
                </a:tc>
                <a:tc>
                  <a:txBody>
                    <a:bodyPr/>
                    <a:lstStyle/>
                    <a:p>
                      <a:pPr algn="r" fontAlgn="ctr"/>
                      <a:r>
                        <a:rPr lang="en-US" sz="1200" dirty="0">
                          <a:effectLst/>
                        </a:rPr>
                        <a:t>C0002395</a:t>
                      </a:r>
                    </a:p>
                  </a:txBody>
                  <a:tcPr marL="49190" marR="49190" marT="24595" marB="24595" anchor="ctr"/>
                </a:tc>
                <a:tc>
                  <a:txBody>
                    <a:bodyPr/>
                    <a:lstStyle/>
                    <a:p>
                      <a:pPr algn="r" fontAlgn="ctr"/>
                      <a:r>
                        <a:rPr lang="en-US" sz="1200">
                          <a:effectLst/>
                        </a:rPr>
                        <a:t>Alzheimer's Disease</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2181705788"/>
                  </a:ext>
                </a:extLst>
              </a:tr>
              <a:tr h="376276">
                <a:tc>
                  <a:txBody>
                    <a:bodyPr/>
                    <a:lstStyle/>
                    <a:p>
                      <a:pPr algn="r" fontAlgn="ctr"/>
                      <a:r>
                        <a:rPr lang="en-US" sz="1200">
                          <a:effectLst/>
                        </a:rPr>
                        <a:t>2</a:t>
                      </a:r>
                    </a:p>
                  </a:txBody>
                  <a:tcPr marL="49190" marR="49190" marT="24595" marB="24595" anchor="ctr"/>
                </a:tc>
                <a:tc>
                  <a:txBody>
                    <a:bodyPr/>
                    <a:lstStyle/>
                    <a:p>
                      <a:pPr algn="r" fontAlgn="ctr"/>
                      <a:r>
                        <a:rPr lang="en-US" sz="1200">
                          <a:effectLst/>
                        </a:rPr>
                        <a:t>A2M</a:t>
                      </a:r>
                    </a:p>
                  </a:txBody>
                  <a:tcPr marL="49190" marR="49190" marT="24595" marB="24595" anchor="ctr"/>
                </a:tc>
                <a:tc>
                  <a:txBody>
                    <a:bodyPr/>
                    <a:lstStyle/>
                    <a:p>
                      <a:pPr algn="r" fontAlgn="ctr"/>
                      <a:r>
                        <a:rPr lang="en-US" sz="1200">
                          <a:effectLst/>
                        </a:rPr>
                        <a:t>C0007102</a:t>
                      </a:r>
                    </a:p>
                  </a:txBody>
                  <a:tcPr marL="49190" marR="49190" marT="24595" marB="24595" anchor="ctr"/>
                </a:tc>
                <a:tc>
                  <a:txBody>
                    <a:bodyPr/>
                    <a:lstStyle/>
                    <a:p>
                      <a:pPr algn="r" fontAlgn="ctr"/>
                      <a:r>
                        <a:rPr lang="en-US" sz="1200" dirty="0">
                          <a:effectLst/>
                        </a:rPr>
                        <a:t>Malignant tumor of colon</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719266019"/>
                  </a:ext>
                </a:extLst>
              </a:tr>
              <a:tr h="376276">
                <a:tc>
                  <a:txBody>
                    <a:bodyPr/>
                    <a:lstStyle/>
                    <a:p>
                      <a:pPr algn="r" fontAlgn="ctr"/>
                      <a:r>
                        <a:rPr lang="en-US" sz="1200">
                          <a:effectLst/>
                        </a:rPr>
                        <a:t>2</a:t>
                      </a:r>
                    </a:p>
                  </a:txBody>
                  <a:tcPr marL="49190" marR="49190" marT="24595" marB="24595" anchor="ctr"/>
                </a:tc>
                <a:tc>
                  <a:txBody>
                    <a:bodyPr/>
                    <a:lstStyle/>
                    <a:p>
                      <a:pPr algn="r" fontAlgn="ctr"/>
                      <a:r>
                        <a:rPr lang="en-US" sz="1200">
                          <a:effectLst/>
                        </a:rPr>
                        <a:t>A2M</a:t>
                      </a:r>
                    </a:p>
                  </a:txBody>
                  <a:tcPr marL="49190" marR="49190" marT="24595" marB="24595" anchor="ctr"/>
                </a:tc>
                <a:tc>
                  <a:txBody>
                    <a:bodyPr/>
                    <a:lstStyle/>
                    <a:p>
                      <a:pPr algn="r" fontAlgn="ctr"/>
                      <a:r>
                        <a:rPr lang="en-US" sz="1200">
                          <a:effectLst/>
                        </a:rPr>
                        <a:t>C0009375</a:t>
                      </a:r>
                    </a:p>
                  </a:txBody>
                  <a:tcPr marL="49190" marR="49190" marT="24595" marB="24595" anchor="ctr"/>
                </a:tc>
                <a:tc>
                  <a:txBody>
                    <a:bodyPr/>
                    <a:lstStyle/>
                    <a:p>
                      <a:pPr algn="r" fontAlgn="ctr"/>
                      <a:r>
                        <a:rPr lang="en-US" sz="1200">
                          <a:effectLst/>
                        </a:rPr>
                        <a:t>Colonic Neoplasms</a:t>
                      </a:r>
                    </a:p>
                  </a:txBody>
                  <a:tcPr marL="49190" marR="49190" marT="24595" marB="24595" anchor="ctr"/>
                </a:tc>
                <a:tc>
                  <a:txBody>
                    <a:bodyPr/>
                    <a:lstStyle/>
                    <a:p>
                      <a:pPr algn="r" fontAlgn="ctr"/>
                      <a:r>
                        <a:rPr lang="en-US" sz="1200">
                          <a:effectLst/>
                        </a:rPr>
                        <a:t>CTD_human</a:t>
                      </a:r>
                    </a:p>
                  </a:txBody>
                  <a:tcPr marL="49190" marR="49190" marT="24595" marB="24595" anchor="ctr"/>
                </a:tc>
                <a:extLst>
                  <a:ext uri="{0D108BD9-81ED-4DB2-BD59-A6C34878D82A}">
                    <a16:rowId xmlns:a16="http://schemas.microsoft.com/office/drawing/2014/main" val="2089007388"/>
                  </a:ext>
                </a:extLst>
              </a:tr>
              <a:tr h="220291">
                <a:tc>
                  <a:txBody>
                    <a:bodyPr/>
                    <a:lstStyle/>
                    <a:p>
                      <a:pPr algn="r" fontAlgn="ctr"/>
                      <a:r>
                        <a:rPr lang="en-US" sz="1200">
                          <a:effectLst/>
                        </a:rPr>
                        <a:t>...</a:t>
                      </a:r>
                    </a:p>
                  </a:txBody>
                  <a:tcPr marL="49190" marR="49190" marT="24595" marB="24595" anchor="ctr"/>
                </a:tc>
                <a:tc>
                  <a:txBody>
                    <a:bodyPr/>
                    <a:lstStyle/>
                    <a:p>
                      <a:pPr algn="r" fontAlgn="ctr"/>
                      <a:r>
                        <a:rPr lang="en-US" sz="1200">
                          <a:effectLst/>
                        </a:rPr>
                        <a:t>...</a:t>
                      </a:r>
                    </a:p>
                  </a:txBody>
                  <a:tcPr marL="49190" marR="49190" marT="24595" marB="24595" anchor="ctr"/>
                </a:tc>
                <a:tc>
                  <a:txBody>
                    <a:bodyPr/>
                    <a:lstStyle/>
                    <a:p>
                      <a:pPr algn="r" fontAlgn="ctr"/>
                      <a:r>
                        <a:rPr lang="en-US" sz="1200">
                          <a:effectLst/>
                        </a:rPr>
                        <a:t>...</a:t>
                      </a:r>
                    </a:p>
                  </a:txBody>
                  <a:tcPr marL="49190" marR="49190" marT="24595" marB="24595" anchor="ctr"/>
                </a:tc>
                <a:tc>
                  <a:txBody>
                    <a:bodyPr/>
                    <a:lstStyle/>
                    <a:p>
                      <a:pPr algn="r" fontAlgn="ctr"/>
                      <a:r>
                        <a:rPr lang="en-US" sz="1200" dirty="0">
                          <a:effectLst/>
                        </a:rPr>
                        <a:t>...</a:t>
                      </a:r>
                    </a:p>
                  </a:txBody>
                  <a:tcPr marL="49190" marR="49190" marT="24595" marB="24595" anchor="ctr"/>
                </a:tc>
                <a:tc>
                  <a:txBody>
                    <a:bodyPr/>
                    <a:lstStyle/>
                    <a:p>
                      <a:pPr algn="r" fontAlgn="ctr"/>
                      <a:r>
                        <a:rPr lang="en-US" sz="1200">
                          <a:effectLst/>
                        </a:rPr>
                        <a:t>...</a:t>
                      </a:r>
                    </a:p>
                  </a:txBody>
                  <a:tcPr marL="49190" marR="49190" marT="24595" marB="24595" anchor="ctr"/>
                </a:tc>
                <a:extLst>
                  <a:ext uri="{0D108BD9-81ED-4DB2-BD59-A6C34878D82A}">
                    <a16:rowId xmlns:a16="http://schemas.microsoft.com/office/drawing/2014/main" val="2316815633"/>
                  </a:ext>
                </a:extLst>
              </a:tr>
              <a:tr h="376276">
                <a:tc>
                  <a:txBody>
                    <a:bodyPr/>
                    <a:lstStyle/>
                    <a:p>
                      <a:pPr algn="r" fontAlgn="ctr"/>
                      <a:r>
                        <a:rPr lang="en-US" sz="120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a:effectLst/>
                        </a:rPr>
                        <a:t>C0002875</a:t>
                      </a:r>
                    </a:p>
                  </a:txBody>
                  <a:tcPr marL="49190" marR="49190" marT="24595" marB="24595" anchor="ctr"/>
                </a:tc>
                <a:tc>
                  <a:txBody>
                    <a:bodyPr/>
                    <a:lstStyle/>
                    <a:p>
                      <a:pPr algn="r" fontAlgn="ctr"/>
                      <a:r>
                        <a:rPr lang="en-US" sz="1200">
                          <a:effectLst/>
                        </a:rPr>
                        <a:t>Cooley's anemia</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1815198284"/>
                  </a:ext>
                </a:extLst>
              </a:tr>
              <a:tr h="376276">
                <a:tc>
                  <a:txBody>
                    <a:bodyPr/>
                    <a:lstStyle/>
                    <a:p>
                      <a:pPr algn="r" fontAlgn="ctr"/>
                      <a:r>
                        <a:rPr lang="en-US" sz="120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a:effectLst/>
                        </a:rPr>
                        <a:t>C0005283</a:t>
                      </a:r>
                    </a:p>
                  </a:txBody>
                  <a:tcPr marL="49190" marR="49190" marT="24595" marB="24595" anchor="ctr"/>
                </a:tc>
                <a:tc>
                  <a:txBody>
                    <a:bodyPr/>
                    <a:lstStyle/>
                    <a:p>
                      <a:pPr algn="r" fontAlgn="ctr"/>
                      <a:r>
                        <a:rPr lang="en-US" sz="1200">
                          <a:effectLst/>
                        </a:rPr>
                        <a:t>beta Thalassemia</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3878100188"/>
                  </a:ext>
                </a:extLst>
              </a:tr>
              <a:tr h="376276">
                <a:tc>
                  <a:txBody>
                    <a:bodyPr/>
                    <a:lstStyle/>
                    <a:p>
                      <a:pPr algn="r" fontAlgn="ctr"/>
                      <a:r>
                        <a:rPr lang="en-US" sz="120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a:effectLst/>
                        </a:rPr>
                        <a:t>C0019025</a:t>
                      </a:r>
                    </a:p>
                  </a:txBody>
                  <a:tcPr marL="49190" marR="49190" marT="24595" marB="24595" anchor="ctr"/>
                </a:tc>
                <a:tc>
                  <a:txBody>
                    <a:bodyPr/>
                    <a:lstStyle/>
                    <a:p>
                      <a:pPr algn="r" fontAlgn="ctr"/>
                      <a:r>
                        <a:rPr lang="en-US" sz="1200">
                          <a:effectLst/>
                        </a:rPr>
                        <a:t>Hemoglobin F Disease</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1940717136"/>
                  </a:ext>
                </a:extLst>
              </a:tr>
              <a:tr h="376276">
                <a:tc>
                  <a:txBody>
                    <a:bodyPr/>
                    <a:lstStyle/>
                    <a:p>
                      <a:pPr algn="r" fontAlgn="ctr"/>
                      <a:r>
                        <a:rPr lang="en-US" sz="120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a:effectLst/>
                        </a:rPr>
                        <a:t>C0085578</a:t>
                      </a:r>
                    </a:p>
                  </a:txBody>
                  <a:tcPr marL="49190" marR="49190" marT="24595" marB="24595" anchor="ctr"/>
                </a:tc>
                <a:tc>
                  <a:txBody>
                    <a:bodyPr/>
                    <a:lstStyle/>
                    <a:p>
                      <a:pPr algn="r" fontAlgn="ctr"/>
                      <a:r>
                        <a:rPr lang="en-US" sz="1200">
                          <a:effectLst/>
                        </a:rPr>
                        <a:t>Thalassemia Minor</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2814970218"/>
                  </a:ext>
                </a:extLst>
              </a:tr>
              <a:tr h="376276">
                <a:tc>
                  <a:txBody>
                    <a:bodyPr/>
                    <a:lstStyle/>
                    <a:p>
                      <a:pPr algn="r" fontAlgn="ctr"/>
                      <a:r>
                        <a:rPr lang="en-US" sz="1200" dirty="0">
                          <a:effectLst/>
                        </a:rPr>
                        <a:t>109580095</a:t>
                      </a:r>
                    </a:p>
                  </a:txBody>
                  <a:tcPr marL="49190" marR="49190" marT="24595" marB="24595" anchor="ctr"/>
                </a:tc>
                <a:tc>
                  <a:txBody>
                    <a:bodyPr/>
                    <a:lstStyle/>
                    <a:p>
                      <a:pPr algn="r" fontAlgn="ctr"/>
                      <a:r>
                        <a:rPr lang="en-US" sz="1200">
                          <a:effectLst/>
                        </a:rPr>
                        <a:t>HBB-LCR</a:t>
                      </a:r>
                    </a:p>
                  </a:txBody>
                  <a:tcPr marL="49190" marR="49190" marT="24595" marB="24595" anchor="ctr"/>
                </a:tc>
                <a:tc>
                  <a:txBody>
                    <a:bodyPr/>
                    <a:lstStyle/>
                    <a:p>
                      <a:pPr algn="r" fontAlgn="ctr"/>
                      <a:r>
                        <a:rPr lang="en-US" sz="1200" dirty="0">
                          <a:effectLst/>
                        </a:rPr>
                        <a:t>C0271979</a:t>
                      </a:r>
                    </a:p>
                  </a:txBody>
                  <a:tcPr marL="49190" marR="49190" marT="24595" marB="24595" anchor="ctr"/>
                </a:tc>
                <a:tc>
                  <a:txBody>
                    <a:bodyPr/>
                    <a:lstStyle/>
                    <a:p>
                      <a:pPr algn="r" fontAlgn="ctr"/>
                      <a:r>
                        <a:rPr lang="en-US" sz="1200">
                          <a:effectLst/>
                        </a:rPr>
                        <a:t>Thalassemia Intermedia</a:t>
                      </a:r>
                    </a:p>
                  </a:txBody>
                  <a:tcPr marL="49190" marR="49190" marT="24595" marB="24595" anchor="ctr"/>
                </a:tc>
                <a:tc>
                  <a:txBody>
                    <a:bodyPr/>
                    <a:lstStyle/>
                    <a:p>
                      <a:pPr algn="r" fontAlgn="ctr"/>
                      <a:r>
                        <a:rPr lang="en-US" sz="1200" dirty="0" err="1">
                          <a:effectLst/>
                        </a:rPr>
                        <a:t>CTD_human</a:t>
                      </a:r>
                      <a:endParaRPr lang="en-US" sz="1200" dirty="0">
                        <a:effectLst/>
                      </a:endParaRPr>
                    </a:p>
                  </a:txBody>
                  <a:tcPr marL="49190" marR="49190" marT="24595" marB="24595" anchor="ctr"/>
                </a:tc>
                <a:extLst>
                  <a:ext uri="{0D108BD9-81ED-4DB2-BD59-A6C34878D82A}">
                    <a16:rowId xmlns:a16="http://schemas.microsoft.com/office/drawing/2014/main" val="796161080"/>
                  </a:ext>
                </a:extLst>
              </a:tr>
            </a:tbl>
          </a:graphicData>
        </a:graphic>
      </p:graphicFrame>
      <p:sp>
        <p:nvSpPr>
          <p:cNvPr id="5" name="TextBox 4">
            <a:extLst>
              <a:ext uri="{FF2B5EF4-FFF2-40B4-BE49-F238E27FC236}">
                <a16:creationId xmlns:a16="http://schemas.microsoft.com/office/drawing/2014/main" id="{54710641-FCD1-4773-86CB-2E3F4D8BE923}"/>
              </a:ext>
            </a:extLst>
          </p:cNvPr>
          <p:cNvSpPr txBox="1"/>
          <p:nvPr/>
        </p:nvSpPr>
        <p:spPr>
          <a:xfrm>
            <a:off x="2506895" y="5525440"/>
            <a:ext cx="6102848" cy="369332"/>
          </a:xfrm>
          <a:prstGeom prst="rect">
            <a:avLst/>
          </a:prstGeom>
          <a:noFill/>
        </p:spPr>
        <p:txBody>
          <a:bodyPr wrap="square">
            <a:spAutoFit/>
          </a:bodyPr>
          <a:lstStyle/>
          <a:p>
            <a:r>
              <a:rPr lang="en-US" b="0" i="0" dirty="0">
                <a:effectLst/>
              </a:rPr>
              <a:t>84038 rows × 5 columns</a:t>
            </a:r>
            <a:endParaRPr lang="en-US" dirty="0"/>
          </a:p>
        </p:txBody>
      </p:sp>
      <p:sp>
        <p:nvSpPr>
          <p:cNvPr id="6" name="Rectangle 5">
            <a:extLst>
              <a:ext uri="{FF2B5EF4-FFF2-40B4-BE49-F238E27FC236}">
                <a16:creationId xmlns:a16="http://schemas.microsoft.com/office/drawing/2014/main" id="{5AA409FB-8A61-4245-85BC-434FDED7085C}"/>
              </a:ext>
            </a:extLst>
          </p:cNvPr>
          <p:cNvSpPr/>
          <p:nvPr/>
        </p:nvSpPr>
        <p:spPr>
          <a:xfrm>
            <a:off x="8589195" y="1428108"/>
            <a:ext cx="1479476" cy="28767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1D0C592-D712-4576-ADEC-6C7C752060B4}"/>
              </a:ext>
            </a:extLst>
          </p:cNvPr>
          <p:cNvSpPr txBox="1"/>
          <p:nvPr/>
        </p:nvSpPr>
        <p:spPr>
          <a:xfrm>
            <a:off x="1357169" y="5894772"/>
            <a:ext cx="10067694" cy="1200329"/>
          </a:xfrm>
          <a:prstGeom prst="rect">
            <a:avLst/>
          </a:prstGeom>
          <a:noFill/>
        </p:spPr>
        <p:txBody>
          <a:bodyPr wrap="square" rtlCol="0">
            <a:spAutoFit/>
          </a:bodyPr>
          <a:lstStyle/>
          <a:p>
            <a:pPr algn="just"/>
            <a:r>
              <a:rPr lang="en-US" dirty="0"/>
              <a:t>Sources: </a:t>
            </a:r>
            <a:r>
              <a:rPr lang="en-US" sz="1800" dirty="0">
                <a:effectLst/>
                <a:latin typeface="Calibri" panose="020F0502020204030204" pitchFamily="34" charset="0"/>
                <a:ea typeface="Calibri" panose="020F0502020204030204" pitchFamily="34" charset="0"/>
                <a:cs typeface="Times New Roman" panose="02020603050405020304" pitchFamily="18" charset="0"/>
              </a:rPr>
              <a:t>CGI (Cancer Genome Interpreter),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CTD_human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(Comparative Toxicogenomic Database), CLINGEN (Clinical Genome Resource), GENOMICS_ENGLAND, ORPHANET, PSYGENET (Psychiatric Disorders Gene Association Network), and UNIPROT. </a:t>
            </a:r>
          </a:p>
          <a:p>
            <a:pPr algn="just"/>
            <a:endParaRPr lang="en-US" dirty="0"/>
          </a:p>
        </p:txBody>
      </p:sp>
    </p:spTree>
    <p:extLst>
      <p:ext uri="{BB962C8B-B14F-4D97-AF65-F5344CB8AC3E}">
        <p14:creationId xmlns:p14="http://schemas.microsoft.com/office/powerpoint/2010/main" val="4075369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5CC8-2A09-430B-9758-9C370F02DB44}"/>
              </a:ext>
            </a:extLst>
          </p:cNvPr>
          <p:cNvSpPr>
            <a:spLocks noGrp="1"/>
          </p:cNvSpPr>
          <p:nvPr>
            <p:ph type="title"/>
          </p:nvPr>
        </p:nvSpPr>
        <p:spPr>
          <a:xfrm>
            <a:off x="1141413" y="618518"/>
            <a:ext cx="9905998" cy="1023274"/>
          </a:xfrm>
        </p:spPr>
        <p:txBody>
          <a:bodyPr/>
          <a:lstStyle/>
          <a:p>
            <a:pPr algn="ctr"/>
            <a:r>
              <a:rPr lang="en-US" dirty="0"/>
              <a:t>SOURCES OF CURATED DATA</a:t>
            </a:r>
          </a:p>
        </p:txBody>
      </p:sp>
      <p:graphicFrame>
        <p:nvGraphicFramePr>
          <p:cNvPr id="4" name="Table 4">
            <a:extLst>
              <a:ext uri="{FF2B5EF4-FFF2-40B4-BE49-F238E27FC236}">
                <a16:creationId xmlns:a16="http://schemas.microsoft.com/office/drawing/2014/main" id="{7AB07932-3CBE-4EE1-9AB5-1BA6E5D228AC}"/>
              </a:ext>
            </a:extLst>
          </p:cNvPr>
          <p:cNvGraphicFramePr>
            <a:graphicFrameLocks noGrp="1"/>
          </p:cNvGraphicFramePr>
          <p:nvPr>
            <p:ph idx="1"/>
            <p:extLst>
              <p:ext uri="{D42A27DB-BD31-4B8C-83A1-F6EECF244321}">
                <p14:modId xmlns:p14="http://schemas.microsoft.com/office/powerpoint/2010/main" val="3467731583"/>
              </p:ext>
            </p:extLst>
          </p:nvPr>
        </p:nvGraphicFramePr>
        <p:xfrm>
          <a:off x="1141413" y="2249488"/>
          <a:ext cx="9906000" cy="2966720"/>
        </p:xfrm>
        <a:graphic>
          <a:graphicData uri="http://schemas.openxmlformats.org/drawingml/2006/table">
            <a:tbl>
              <a:tblPr firstRow="1" firstCol="1" bandRow="1">
                <a:tableStyleId>{5C22544A-7EE6-4342-B048-85BDC9FD1C3A}</a:tableStyleId>
              </a:tblPr>
              <a:tblGrid>
                <a:gridCol w="2376487">
                  <a:extLst>
                    <a:ext uri="{9D8B030D-6E8A-4147-A177-3AD203B41FA5}">
                      <a16:colId xmlns:a16="http://schemas.microsoft.com/office/drawing/2014/main" val="3000286262"/>
                    </a:ext>
                  </a:extLst>
                </a:gridCol>
                <a:gridCol w="1778000">
                  <a:extLst>
                    <a:ext uri="{9D8B030D-6E8A-4147-A177-3AD203B41FA5}">
                      <a16:colId xmlns:a16="http://schemas.microsoft.com/office/drawing/2014/main" val="505992955"/>
                    </a:ext>
                  </a:extLst>
                </a:gridCol>
                <a:gridCol w="5751513">
                  <a:extLst>
                    <a:ext uri="{9D8B030D-6E8A-4147-A177-3AD203B41FA5}">
                      <a16:colId xmlns:a16="http://schemas.microsoft.com/office/drawing/2014/main" val="4211551249"/>
                    </a:ext>
                  </a:extLst>
                </a:gridCol>
              </a:tblGrid>
              <a:tr h="370840">
                <a:tc>
                  <a:txBody>
                    <a:bodyPr/>
                    <a:lstStyle/>
                    <a:p>
                      <a:pPr algn="ctr"/>
                      <a:r>
                        <a:rPr lang="en-US" dirty="0"/>
                        <a:t>SOURCE</a:t>
                      </a:r>
                    </a:p>
                  </a:txBody>
                  <a:tcPr/>
                </a:tc>
                <a:tc>
                  <a:txBody>
                    <a:bodyPr/>
                    <a:lstStyle/>
                    <a:p>
                      <a:pPr algn="ctr"/>
                      <a:r>
                        <a:rPr lang="en-US" dirty="0"/>
                        <a:t>DISEASE COUNT</a:t>
                      </a:r>
                    </a:p>
                  </a:txBody>
                  <a:tcPr/>
                </a:tc>
                <a:tc>
                  <a:txBody>
                    <a:bodyPr/>
                    <a:lstStyle/>
                    <a:p>
                      <a:pPr algn="ctr"/>
                      <a:r>
                        <a:rPr lang="en-US" dirty="0"/>
                        <a:t>DESCRIPTION</a:t>
                      </a:r>
                    </a:p>
                  </a:txBody>
                  <a:tcPr/>
                </a:tc>
                <a:extLst>
                  <a:ext uri="{0D108BD9-81ED-4DB2-BD59-A6C34878D82A}">
                    <a16:rowId xmlns:a16="http://schemas.microsoft.com/office/drawing/2014/main" val="2985868583"/>
                  </a:ext>
                </a:extLst>
              </a:tr>
              <a:tr h="370840">
                <a:tc>
                  <a:txBody>
                    <a:bodyPr/>
                    <a:lstStyle/>
                    <a:p>
                      <a:r>
                        <a:rPr lang="en-US" dirty="0"/>
                        <a:t>UNIPROT</a:t>
                      </a:r>
                    </a:p>
                  </a:txBody>
                  <a:tcPr/>
                </a:tc>
                <a:tc>
                  <a:txBody>
                    <a:bodyPr/>
                    <a:lstStyle/>
                    <a:p>
                      <a:r>
                        <a:rPr lang="en-US" dirty="0"/>
                        <a:t>3935</a:t>
                      </a:r>
                    </a:p>
                  </a:txBody>
                  <a:tcPr/>
                </a:tc>
                <a:tc>
                  <a:txBody>
                    <a:bodyPr/>
                    <a:lstStyle/>
                    <a:p>
                      <a:r>
                        <a:rPr lang="en-US" dirty="0"/>
                        <a:t>Protein sequence, structure, and function</a:t>
                      </a:r>
                    </a:p>
                  </a:txBody>
                  <a:tcPr/>
                </a:tc>
                <a:extLst>
                  <a:ext uri="{0D108BD9-81ED-4DB2-BD59-A6C34878D82A}">
                    <a16:rowId xmlns:a16="http://schemas.microsoft.com/office/drawing/2014/main" val="3137533157"/>
                  </a:ext>
                </a:extLst>
              </a:tr>
              <a:tr h="370840">
                <a:tc>
                  <a:txBody>
                    <a:bodyPr/>
                    <a:lstStyle/>
                    <a:p>
                      <a:r>
                        <a:rPr lang="en-US" dirty="0"/>
                        <a:t>CTD_HUMAN</a:t>
                      </a:r>
                    </a:p>
                  </a:txBody>
                  <a:tcPr/>
                </a:tc>
                <a:tc>
                  <a:txBody>
                    <a:bodyPr/>
                    <a:lstStyle/>
                    <a:p>
                      <a:r>
                        <a:rPr lang="en-US" dirty="0"/>
                        <a:t>8246</a:t>
                      </a:r>
                    </a:p>
                  </a:txBody>
                  <a:tcPr/>
                </a:tc>
                <a:tc>
                  <a:txBody>
                    <a:bodyPr/>
                    <a:lstStyle/>
                    <a:p>
                      <a:r>
                        <a:rPr lang="en-US" dirty="0"/>
                        <a:t>Focus on how environmental exposures affect human health</a:t>
                      </a:r>
                    </a:p>
                  </a:txBody>
                  <a:tcPr/>
                </a:tc>
                <a:extLst>
                  <a:ext uri="{0D108BD9-81ED-4DB2-BD59-A6C34878D82A}">
                    <a16:rowId xmlns:a16="http://schemas.microsoft.com/office/drawing/2014/main" val="1096558582"/>
                  </a:ext>
                </a:extLst>
              </a:tr>
              <a:tr h="370840">
                <a:tc>
                  <a:txBody>
                    <a:bodyPr/>
                    <a:lstStyle/>
                    <a:p>
                      <a:r>
                        <a:rPr lang="en-US" dirty="0"/>
                        <a:t>ORPHANET</a:t>
                      </a:r>
                    </a:p>
                  </a:txBody>
                  <a:tcPr/>
                </a:tc>
                <a:tc>
                  <a:txBody>
                    <a:bodyPr/>
                    <a:lstStyle/>
                    <a:p>
                      <a:r>
                        <a:rPr lang="en-US" dirty="0"/>
                        <a:t>3266</a:t>
                      </a:r>
                    </a:p>
                  </a:txBody>
                  <a:tcPr/>
                </a:tc>
                <a:tc>
                  <a:txBody>
                    <a:bodyPr/>
                    <a:lstStyle/>
                    <a:p>
                      <a:r>
                        <a:rPr lang="en-US" dirty="0"/>
                        <a:t>Rare diseases and orphan drugs</a:t>
                      </a:r>
                    </a:p>
                  </a:txBody>
                  <a:tcPr/>
                </a:tc>
                <a:extLst>
                  <a:ext uri="{0D108BD9-81ED-4DB2-BD59-A6C34878D82A}">
                    <a16:rowId xmlns:a16="http://schemas.microsoft.com/office/drawing/2014/main" val="3264309813"/>
                  </a:ext>
                </a:extLst>
              </a:tr>
              <a:tr h="370840">
                <a:tc>
                  <a:txBody>
                    <a:bodyPr/>
                    <a:lstStyle/>
                    <a:p>
                      <a:r>
                        <a:rPr lang="en-US" dirty="0"/>
                        <a:t>CLINGEN</a:t>
                      </a:r>
                    </a:p>
                  </a:txBody>
                  <a:tcPr/>
                </a:tc>
                <a:tc>
                  <a:txBody>
                    <a:bodyPr/>
                    <a:lstStyle/>
                    <a:p>
                      <a:r>
                        <a:rPr lang="en-US" dirty="0"/>
                        <a:t>447</a:t>
                      </a:r>
                    </a:p>
                  </a:txBody>
                  <a:tcPr/>
                </a:tc>
                <a:tc>
                  <a:txBody>
                    <a:bodyPr/>
                    <a:lstStyle/>
                    <a:p>
                      <a:r>
                        <a:rPr lang="en-US" dirty="0"/>
                        <a:t>Clinical relevance of genes and variants</a:t>
                      </a:r>
                    </a:p>
                  </a:txBody>
                  <a:tcPr/>
                </a:tc>
                <a:extLst>
                  <a:ext uri="{0D108BD9-81ED-4DB2-BD59-A6C34878D82A}">
                    <a16:rowId xmlns:a16="http://schemas.microsoft.com/office/drawing/2014/main" val="3637083925"/>
                  </a:ext>
                </a:extLst>
              </a:tr>
              <a:tr h="370840">
                <a:tc>
                  <a:txBody>
                    <a:bodyPr/>
                    <a:lstStyle/>
                    <a:p>
                      <a:r>
                        <a:rPr lang="en-US" dirty="0"/>
                        <a:t>GENOMICS_ENGLAND</a:t>
                      </a:r>
                    </a:p>
                  </a:txBody>
                  <a:tcPr/>
                </a:tc>
                <a:tc>
                  <a:txBody>
                    <a:bodyPr/>
                    <a:lstStyle/>
                    <a:p>
                      <a:r>
                        <a:rPr lang="en-US" dirty="0"/>
                        <a:t>6046</a:t>
                      </a:r>
                    </a:p>
                  </a:txBody>
                  <a:tcPr/>
                </a:tc>
                <a:tc>
                  <a:txBody>
                    <a:bodyPr/>
                    <a:lstStyle/>
                    <a:p>
                      <a:r>
                        <a:rPr lang="en-US" dirty="0"/>
                        <a:t>Virtual gene panels related to human disorders</a:t>
                      </a:r>
                    </a:p>
                  </a:txBody>
                  <a:tcPr/>
                </a:tc>
                <a:extLst>
                  <a:ext uri="{0D108BD9-81ED-4DB2-BD59-A6C34878D82A}">
                    <a16:rowId xmlns:a16="http://schemas.microsoft.com/office/drawing/2014/main" val="736962431"/>
                  </a:ext>
                </a:extLst>
              </a:tr>
              <a:tr h="370840">
                <a:tc>
                  <a:txBody>
                    <a:bodyPr/>
                    <a:lstStyle/>
                    <a:p>
                      <a:r>
                        <a:rPr lang="en-US" dirty="0"/>
                        <a:t>CGI</a:t>
                      </a:r>
                    </a:p>
                  </a:txBody>
                  <a:tcPr/>
                </a:tc>
                <a:tc>
                  <a:txBody>
                    <a:bodyPr/>
                    <a:lstStyle/>
                    <a:p>
                      <a:r>
                        <a:rPr lang="en-US" dirty="0"/>
                        <a:t>200</a:t>
                      </a:r>
                    </a:p>
                  </a:txBody>
                  <a:tcPr/>
                </a:tc>
                <a:tc>
                  <a:txBody>
                    <a:bodyPr/>
                    <a:lstStyle/>
                    <a:p>
                      <a:r>
                        <a:rPr lang="en-US" dirty="0"/>
                        <a:t>Brain-tumor-causing alterations</a:t>
                      </a:r>
                    </a:p>
                  </a:txBody>
                  <a:tcPr/>
                </a:tc>
                <a:extLst>
                  <a:ext uri="{0D108BD9-81ED-4DB2-BD59-A6C34878D82A}">
                    <a16:rowId xmlns:a16="http://schemas.microsoft.com/office/drawing/2014/main" val="1232506986"/>
                  </a:ext>
                </a:extLst>
              </a:tr>
              <a:tr h="370840">
                <a:tc>
                  <a:txBody>
                    <a:bodyPr/>
                    <a:lstStyle/>
                    <a:p>
                      <a:r>
                        <a:rPr lang="en-US" dirty="0"/>
                        <a:t>PSYGENET</a:t>
                      </a:r>
                    </a:p>
                  </a:txBody>
                  <a:tcPr/>
                </a:tc>
                <a:tc>
                  <a:txBody>
                    <a:bodyPr/>
                    <a:lstStyle/>
                    <a:p>
                      <a:r>
                        <a:rPr lang="en-US" dirty="0"/>
                        <a:t>105</a:t>
                      </a:r>
                    </a:p>
                  </a:txBody>
                  <a:tcPr/>
                </a:tc>
                <a:tc>
                  <a:txBody>
                    <a:bodyPr/>
                    <a:lstStyle/>
                    <a:p>
                      <a:r>
                        <a:rPr lang="en-US" dirty="0"/>
                        <a:t>Psychiatric and associated diseases</a:t>
                      </a:r>
                    </a:p>
                  </a:txBody>
                  <a:tcPr/>
                </a:tc>
                <a:extLst>
                  <a:ext uri="{0D108BD9-81ED-4DB2-BD59-A6C34878D82A}">
                    <a16:rowId xmlns:a16="http://schemas.microsoft.com/office/drawing/2014/main" val="3580042287"/>
                  </a:ext>
                </a:extLst>
              </a:tr>
            </a:tbl>
          </a:graphicData>
        </a:graphic>
      </p:graphicFrame>
    </p:spTree>
    <p:extLst>
      <p:ext uri="{BB962C8B-B14F-4D97-AF65-F5344CB8AC3E}">
        <p14:creationId xmlns:p14="http://schemas.microsoft.com/office/powerpoint/2010/main" val="2472991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51AA-61F2-4A8C-8BA7-5C177094D88D}"/>
              </a:ext>
            </a:extLst>
          </p:cNvPr>
          <p:cNvSpPr>
            <a:spLocks noGrp="1"/>
          </p:cNvSpPr>
          <p:nvPr>
            <p:ph type="title"/>
          </p:nvPr>
        </p:nvSpPr>
        <p:spPr>
          <a:xfrm>
            <a:off x="595312" y="471224"/>
            <a:ext cx="5161606" cy="573616"/>
          </a:xfrm>
          <a:solidFill>
            <a:schemeClr val="bg2"/>
          </a:solidFill>
        </p:spPr>
        <p:txBody>
          <a:bodyPr vert="horz" lIns="91440" tIns="45720" rIns="91440" bIns="45720" rtlCol="0" anchor="b">
            <a:normAutofit fontScale="90000"/>
          </a:bodyPr>
          <a:lstStyle/>
          <a:p>
            <a:pPr algn="ctr"/>
            <a:r>
              <a:rPr lang="en-US" sz="1800" dirty="0">
                <a:latin typeface="+mn-lt"/>
              </a:rPr>
              <a:t>Boxplot of count of genes per disease for each source</a:t>
            </a:r>
          </a:p>
        </p:txBody>
      </p:sp>
      <p:pic>
        <p:nvPicPr>
          <p:cNvPr id="8194" name="Picture 2">
            <a:extLst>
              <a:ext uri="{FF2B5EF4-FFF2-40B4-BE49-F238E27FC236}">
                <a16:creationId xmlns:a16="http://schemas.microsoft.com/office/drawing/2014/main" id="{D4326968-EFD0-44C8-8131-EDC13F1CEE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844" y="1144588"/>
            <a:ext cx="5054450" cy="5029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198" name="Picture 6">
            <a:extLst>
              <a:ext uri="{FF2B5EF4-FFF2-40B4-BE49-F238E27FC236}">
                <a16:creationId xmlns:a16="http://schemas.microsoft.com/office/drawing/2014/main" id="{80299024-0DED-43C5-A024-0899BECED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906" y="1142403"/>
            <a:ext cx="5353050" cy="4621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8" name="Title 1">
            <a:extLst>
              <a:ext uri="{FF2B5EF4-FFF2-40B4-BE49-F238E27FC236}">
                <a16:creationId xmlns:a16="http://schemas.microsoft.com/office/drawing/2014/main" id="{1ACD979F-9D23-4375-85DF-9E58B136D989}"/>
              </a:ext>
            </a:extLst>
          </p:cNvPr>
          <p:cNvSpPr txBox="1">
            <a:spLocks/>
          </p:cNvSpPr>
          <p:nvPr/>
        </p:nvSpPr>
        <p:spPr>
          <a:xfrm>
            <a:off x="5986535" y="478676"/>
            <a:ext cx="5458770" cy="573616"/>
          </a:xfrm>
          <a:prstGeom prst="rect">
            <a:avLst/>
          </a:prstGeom>
          <a:solidFill>
            <a:schemeClr val="bg2"/>
          </a:solidFill>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1800" dirty="0">
                <a:latin typeface="+mn-lt"/>
              </a:rPr>
              <a:t>HEATMAP OF MEDIAN JACCARD COEFFICIENT VALUES BETWEEN SOURCES</a:t>
            </a:r>
          </a:p>
        </p:txBody>
      </p:sp>
      <p:sp>
        <p:nvSpPr>
          <p:cNvPr id="3" name="Rectangle 2">
            <a:extLst>
              <a:ext uri="{FF2B5EF4-FFF2-40B4-BE49-F238E27FC236}">
                <a16:creationId xmlns:a16="http://schemas.microsoft.com/office/drawing/2014/main" id="{66607E39-34A9-4B18-8FEB-8F06D968EA1C}"/>
              </a:ext>
            </a:extLst>
          </p:cNvPr>
          <p:cNvSpPr/>
          <p:nvPr/>
        </p:nvSpPr>
        <p:spPr>
          <a:xfrm>
            <a:off x="7828908" y="1658938"/>
            <a:ext cx="1962364" cy="186509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8D7EF8A-2C2E-47C8-825B-AF7DF27917FA}"/>
              </a:ext>
            </a:extLst>
          </p:cNvPr>
          <p:cNvSpPr/>
          <p:nvPr/>
        </p:nvSpPr>
        <p:spPr>
          <a:xfrm>
            <a:off x="7335748" y="1222625"/>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306229B7-95F5-4358-9365-4FAD4692DEC2}"/>
              </a:ext>
            </a:extLst>
          </p:cNvPr>
          <p:cNvSpPr/>
          <p:nvPr/>
        </p:nvSpPr>
        <p:spPr>
          <a:xfrm>
            <a:off x="10251454" y="3959306"/>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8D79056-869A-43CD-88A8-E192AC593139}"/>
              </a:ext>
            </a:extLst>
          </p:cNvPr>
          <p:cNvSpPr/>
          <p:nvPr/>
        </p:nvSpPr>
        <p:spPr>
          <a:xfrm>
            <a:off x="9758294" y="3463930"/>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5A16551-E929-4AEA-8F56-5CCEC859165F}"/>
              </a:ext>
            </a:extLst>
          </p:cNvPr>
          <p:cNvSpPr/>
          <p:nvPr/>
        </p:nvSpPr>
        <p:spPr>
          <a:xfrm>
            <a:off x="7847132" y="3960537"/>
            <a:ext cx="194414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0DEEA28-082F-4991-870E-99EA99796878}"/>
              </a:ext>
            </a:extLst>
          </p:cNvPr>
          <p:cNvSpPr/>
          <p:nvPr/>
        </p:nvSpPr>
        <p:spPr>
          <a:xfrm>
            <a:off x="10284432" y="1720222"/>
            <a:ext cx="493160" cy="174370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93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F9F548C-96FF-47C3-B959-3E1CBEFC6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748" y="1139313"/>
            <a:ext cx="6400800" cy="4528954"/>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6" name="Picture 4">
            <a:extLst>
              <a:ext uri="{FF2B5EF4-FFF2-40B4-BE49-F238E27FC236}">
                <a16:creationId xmlns:a16="http://schemas.microsoft.com/office/drawing/2014/main" id="{F2904DB1-09FE-4AA9-93A0-FF998F081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80" y="311615"/>
            <a:ext cx="2743200" cy="194098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8" name="Picture 6">
            <a:extLst>
              <a:ext uri="{FF2B5EF4-FFF2-40B4-BE49-F238E27FC236}">
                <a16:creationId xmlns:a16="http://schemas.microsoft.com/office/drawing/2014/main" id="{801100C8-923D-49CC-B0F6-471E1D92C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80" y="2433300"/>
            <a:ext cx="2743200" cy="194098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80" name="Picture 8">
            <a:extLst>
              <a:ext uri="{FF2B5EF4-FFF2-40B4-BE49-F238E27FC236}">
                <a16:creationId xmlns:a16="http://schemas.microsoft.com/office/drawing/2014/main" id="{D3C33F3B-B99D-4252-9F72-7CA1B01EE4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80" y="4605404"/>
            <a:ext cx="2743200" cy="1940981"/>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9462F5FF-B0A8-4C1B-9BEE-962AC4AB208A}"/>
              </a:ext>
            </a:extLst>
          </p:cNvPr>
          <p:cNvSpPr txBox="1"/>
          <p:nvPr/>
        </p:nvSpPr>
        <p:spPr>
          <a:xfrm>
            <a:off x="885177" y="958939"/>
            <a:ext cx="1343638" cy="646331"/>
          </a:xfrm>
          <a:prstGeom prst="rect">
            <a:avLst/>
          </a:prstGeom>
          <a:noFill/>
        </p:spPr>
        <p:txBody>
          <a:bodyPr wrap="none" rtlCol="0">
            <a:spAutoFit/>
          </a:bodyPr>
          <a:lstStyle/>
          <a:p>
            <a:pPr algn="ctr"/>
            <a:r>
              <a:rPr lang="en-US" dirty="0">
                <a:solidFill>
                  <a:schemeClr val="bg1"/>
                </a:solidFill>
              </a:rPr>
              <a:t>GENOMICS </a:t>
            </a:r>
          </a:p>
          <a:p>
            <a:pPr algn="ctr"/>
            <a:r>
              <a:rPr lang="en-US" dirty="0">
                <a:solidFill>
                  <a:schemeClr val="bg1"/>
                </a:solidFill>
              </a:rPr>
              <a:t>ENGLAND</a:t>
            </a:r>
          </a:p>
        </p:txBody>
      </p:sp>
      <p:sp>
        <p:nvSpPr>
          <p:cNvPr id="7" name="TextBox 6">
            <a:extLst>
              <a:ext uri="{FF2B5EF4-FFF2-40B4-BE49-F238E27FC236}">
                <a16:creationId xmlns:a16="http://schemas.microsoft.com/office/drawing/2014/main" id="{CC88F611-7C57-4505-A6F5-B2044957B453}"/>
              </a:ext>
            </a:extLst>
          </p:cNvPr>
          <p:cNvSpPr txBox="1"/>
          <p:nvPr/>
        </p:nvSpPr>
        <p:spPr>
          <a:xfrm>
            <a:off x="977594" y="3219124"/>
            <a:ext cx="1228221" cy="369332"/>
          </a:xfrm>
          <a:prstGeom prst="rect">
            <a:avLst/>
          </a:prstGeom>
          <a:noFill/>
        </p:spPr>
        <p:txBody>
          <a:bodyPr wrap="none" rtlCol="0">
            <a:spAutoFit/>
          </a:bodyPr>
          <a:lstStyle/>
          <a:p>
            <a:r>
              <a:rPr lang="en-US" dirty="0">
                <a:solidFill>
                  <a:schemeClr val="bg1"/>
                </a:solidFill>
              </a:rPr>
              <a:t>ORPHANET</a:t>
            </a:r>
          </a:p>
        </p:txBody>
      </p:sp>
      <p:sp>
        <p:nvSpPr>
          <p:cNvPr id="8" name="TextBox 7">
            <a:extLst>
              <a:ext uri="{FF2B5EF4-FFF2-40B4-BE49-F238E27FC236}">
                <a16:creationId xmlns:a16="http://schemas.microsoft.com/office/drawing/2014/main" id="{8151DB22-EF30-4707-9561-5B9E25C2106F}"/>
              </a:ext>
            </a:extLst>
          </p:cNvPr>
          <p:cNvSpPr txBox="1"/>
          <p:nvPr/>
        </p:nvSpPr>
        <p:spPr>
          <a:xfrm>
            <a:off x="1039771" y="5391228"/>
            <a:ext cx="1034450" cy="369332"/>
          </a:xfrm>
          <a:prstGeom prst="rect">
            <a:avLst/>
          </a:prstGeom>
          <a:noFill/>
        </p:spPr>
        <p:txBody>
          <a:bodyPr wrap="none" rtlCol="0">
            <a:spAutoFit/>
          </a:bodyPr>
          <a:lstStyle/>
          <a:p>
            <a:r>
              <a:rPr lang="en-US" dirty="0">
                <a:solidFill>
                  <a:schemeClr val="bg1"/>
                </a:solidFill>
              </a:rPr>
              <a:t>UNIPROT</a:t>
            </a:r>
          </a:p>
        </p:txBody>
      </p:sp>
      <p:pic>
        <p:nvPicPr>
          <p:cNvPr id="3082" name="Picture 10">
            <a:extLst>
              <a:ext uri="{FF2B5EF4-FFF2-40B4-BE49-F238E27FC236}">
                <a16:creationId xmlns:a16="http://schemas.microsoft.com/office/drawing/2014/main" id="{2AB53C79-DBAC-409B-8625-7D847598DB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6616" y="311615"/>
            <a:ext cx="2743200" cy="194098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84" name="Picture 12">
            <a:extLst>
              <a:ext uri="{FF2B5EF4-FFF2-40B4-BE49-F238E27FC236}">
                <a16:creationId xmlns:a16="http://schemas.microsoft.com/office/drawing/2014/main" id="{B3DBC1BD-67EE-462B-A995-DD805CC927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82320" y="2433300"/>
            <a:ext cx="2743200" cy="194098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86" name="Picture 14">
            <a:extLst>
              <a:ext uri="{FF2B5EF4-FFF2-40B4-BE49-F238E27FC236}">
                <a16:creationId xmlns:a16="http://schemas.microsoft.com/office/drawing/2014/main" id="{51B7F2E3-4C64-488A-B061-7710C22AA9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2553" y="4605404"/>
            <a:ext cx="2743200" cy="194098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99B387D3-D81F-4529-8047-47EB69F7AFCE}"/>
              </a:ext>
            </a:extLst>
          </p:cNvPr>
          <p:cNvSpPr txBox="1"/>
          <p:nvPr/>
        </p:nvSpPr>
        <p:spPr>
          <a:xfrm>
            <a:off x="10423707" y="5298935"/>
            <a:ext cx="1170065" cy="369332"/>
          </a:xfrm>
          <a:prstGeom prst="rect">
            <a:avLst/>
          </a:prstGeom>
          <a:noFill/>
        </p:spPr>
        <p:txBody>
          <a:bodyPr wrap="none" rtlCol="0">
            <a:spAutoFit/>
          </a:bodyPr>
          <a:lstStyle/>
          <a:p>
            <a:pPr algn="ctr"/>
            <a:r>
              <a:rPr lang="en-US" dirty="0">
                <a:solidFill>
                  <a:schemeClr val="bg1"/>
                </a:solidFill>
              </a:rPr>
              <a:t>PSYGENET</a:t>
            </a:r>
          </a:p>
        </p:txBody>
      </p:sp>
      <p:sp>
        <p:nvSpPr>
          <p:cNvPr id="13" name="TextBox 12">
            <a:extLst>
              <a:ext uri="{FF2B5EF4-FFF2-40B4-BE49-F238E27FC236}">
                <a16:creationId xmlns:a16="http://schemas.microsoft.com/office/drawing/2014/main" id="{4B6E363E-F8E3-4256-B9F4-A2AC9ECEB3ED}"/>
              </a:ext>
            </a:extLst>
          </p:cNvPr>
          <p:cNvSpPr txBox="1"/>
          <p:nvPr/>
        </p:nvSpPr>
        <p:spPr>
          <a:xfrm>
            <a:off x="10728216" y="3110887"/>
            <a:ext cx="553357" cy="369332"/>
          </a:xfrm>
          <a:prstGeom prst="rect">
            <a:avLst/>
          </a:prstGeom>
          <a:noFill/>
        </p:spPr>
        <p:txBody>
          <a:bodyPr wrap="none" rtlCol="0">
            <a:spAutoFit/>
          </a:bodyPr>
          <a:lstStyle/>
          <a:p>
            <a:r>
              <a:rPr lang="en-US" dirty="0">
                <a:solidFill>
                  <a:schemeClr val="bg1"/>
                </a:solidFill>
              </a:rPr>
              <a:t>CGI</a:t>
            </a:r>
          </a:p>
        </p:txBody>
      </p:sp>
      <p:sp>
        <p:nvSpPr>
          <p:cNvPr id="14" name="TextBox 13">
            <a:extLst>
              <a:ext uri="{FF2B5EF4-FFF2-40B4-BE49-F238E27FC236}">
                <a16:creationId xmlns:a16="http://schemas.microsoft.com/office/drawing/2014/main" id="{8EB17097-14B2-4BF5-A17E-3C2C6AAD0175}"/>
              </a:ext>
            </a:extLst>
          </p:cNvPr>
          <p:cNvSpPr txBox="1"/>
          <p:nvPr/>
        </p:nvSpPr>
        <p:spPr>
          <a:xfrm>
            <a:off x="10479749" y="1008031"/>
            <a:ext cx="1050288" cy="369332"/>
          </a:xfrm>
          <a:prstGeom prst="rect">
            <a:avLst/>
          </a:prstGeom>
          <a:noFill/>
        </p:spPr>
        <p:txBody>
          <a:bodyPr wrap="none" rtlCol="0">
            <a:spAutoFit/>
          </a:bodyPr>
          <a:lstStyle/>
          <a:p>
            <a:r>
              <a:rPr lang="en-US" dirty="0">
                <a:solidFill>
                  <a:schemeClr val="bg1"/>
                </a:solidFill>
              </a:rPr>
              <a:t>CLINGEN</a:t>
            </a:r>
          </a:p>
        </p:txBody>
      </p:sp>
    </p:spTree>
    <p:extLst>
      <p:ext uri="{BB962C8B-B14F-4D97-AF65-F5344CB8AC3E}">
        <p14:creationId xmlns:p14="http://schemas.microsoft.com/office/powerpoint/2010/main" val="3598375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4A23-BC56-4E75-AAA3-A4240D627F05}"/>
              </a:ext>
            </a:extLst>
          </p:cNvPr>
          <p:cNvSpPr>
            <a:spLocks noGrp="1"/>
          </p:cNvSpPr>
          <p:nvPr>
            <p:ph type="title"/>
          </p:nvPr>
        </p:nvSpPr>
        <p:spPr>
          <a:xfrm>
            <a:off x="1367444" y="0"/>
            <a:ext cx="9905998" cy="873303"/>
          </a:xfrm>
        </p:spPr>
        <p:txBody>
          <a:bodyPr/>
          <a:lstStyle/>
          <a:p>
            <a:pPr algn="ctr"/>
            <a:r>
              <a:rPr lang="en-US" dirty="0"/>
              <a:t>SELECTED DOIDS:</a:t>
            </a:r>
          </a:p>
        </p:txBody>
      </p:sp>
      <p:graphicFrame>
        <p:nvGraphicFramePr>
          <p:cNvPr id="3" name="Table 3">
            <a:extLst>
              <a:ext uri="{FF2B5EF4-FFF2-40B4-BE49-F238E27FC236}">
                <a16:creationId xmlns:a16="http://schemas.microsoft.com/office/drawing/2014/main" id="{5BF796EF-ABC9-4DD4-86D9-F73C5CD9B2FC}"/>
              </a:ext>
            </a:extLst>
          </p:cNvPr>
          <p:cNvGraphicFramePr>
            <a:graphicFrameLocks noGrp="1"/>
          </p:cNvGraphicFramePr>
          <p:nvPr/>
        </p:nvGraphicFramePr>
        <p:xfrm>
          <a:off x="3308973" y="760715"/>
          <a:ext cx="6022940" cy="556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97102425"/>
                    </a:ext>
                  </a:extLst>
                </a:gridCol>
                <a:gridCol w="1958940">
                  <a:extLst>
                    <a:ext uri="{9D8B030D-6E8A-4147-A177-3AD203B41FA5}">
                      <a16:colId xmlns:a16="http://schemas.microsoft.com/office/drawing/2014/main" val="223530718"/>
                    </a:ext>
                  </a:extLst>
                </a:gridCol>
              </a:tblGrid>
              <a:tr h="370840">
                <a:tc>
                  <a:txBody>
                    <a:bodyPr/>
                    <a:lstStyle/>
                    <a:p>
                      <a:pPr algn="ctr"/>
                      <a:r>
                        <a:rPr lang="en-US" dirty="0"/>
                        <a:t>Disease Name</a:t>
                      </a:r>
                    </a:p>
                  </a:txBody>
                  <a:tcPr/>
                </a:tc>
                <a:tc>
                  <a:txBody>
                    <a:bodyPr/>
                    <a:lstStyle/>
                    <a:p>
                      <a:pPr algn="ctr"/>
                      <a:r>
                        <a:rPr lang="en-US" dirty="0"/>
                        <a:t>Disease DOID</a:t>
                      </a:r>
                    </a:p>
                  </a:txBody>
                  <a:tcPr/>
                </a:tc>
                <a:extLst>
                  <a:ext uri="{0D108BD9-81ED-4DB2-BD59-A6C34878D82A}">
                    <a16:rowId xmlns:a16="http://schemas.microsoft.com/office/drawing/2014/main" val="2319004189"/>
                  </a:ext>
                </a:extLst>
              </a:tr>
              <a:tr h="370840">
                <a:tc>
                  <a:txBody>
                    <a:bodyPr/>
                    <a:lstStyle/>
                    <a:p>
                      <a:r>
                        <a:rPr lang="en-US" dirty="0"/>
                        <a:t>Cardiovascular System Disease</a:t>
                      </a:r>
                    </a:p>
                  </a:txBody>
                  <a:tcPr/>
                </a:tc>
                <a:tc>
                  <a:txBody>
                    <a:bodyPr/>
                    <a:lstStyle/>
                    <a:p>
                      <a:r>
                        <a:rPr lang="en-US" dirty="0"/>
                        <a:t>DOID:1287</a:t>
                      </a:r>
                    </a:p>
                  </a:txBody>
                  <a:tcPr/>
                </a:tc>
                <a:extLst>
                  <a:ext uri="{0D108BD9-81ED-4DB2-BD59-A6C34878D82A}">
                    <a16:rowId xmlns:a16="http://schemas.microsoft.com/office/drawing/2014/main" val="697425235"/>
                  </a:ext>
                </a:extLst>
              </a:tr>
              <a:tr h="370840">
                <a:tc>
                  <a:txBody>
                    <a:bodyPr/>
                    <a:lstStyle/>
                    <a:p>
                      <a:r>
                        <a:rPr lang="en-US" dirty="0"/>
                        <a:t>Endocrine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DOID:28</a:t>
                      </a:r>
                    </a:p>
                  </a:txBody>
                  <a:tcPr/>
                </a:tc>
                <a:extLst>
                  <a:ext uri="{0D108BD9-81ED-4DB2-BD59-A6C34878D82A}">
                    <a16:rowId xmlns:a16="http://schemas.microsoft.com/office/drawing/2014/main" val="2444228864"/>
                  </a:ext>
                </a:extLst>
              </a:tr>
              <a:tr h="370840">
                <a:tc>
                  <a:txBody>
                    <a:bodyPr/>
                    <a:lstStyle/>
                    <a:p>
                      <a:r>
                        <a:rPr lang="en-US" dirty="0"/>
                        <a:t>Gastrointestinal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DOID:77</a:t>
                      </a:r>
                    </a:p>
                  </a:txBody>
                  <a:tcPr/>
                </a:tc>
                <a:extLst>
                  <a:ext uri="{0D108BD9-81ED-4DB2-BD59-A6C34878D82A}">
                    <a16:rowId xmlns:a16="http://schemas.microsoft.com/office/drawing/2014/main" val="62014851"/>
                  </a:ext>
                </a:extLst>
              </a:tr>
              <a:tr h="370840">
                <a:tc>
                  <a:txBody>
                    <a:bodyPr/>
                    <a:lstStyle/>
                    <a:p>
                      <a:r>
                        <a:rPr lang="en-US" dirty="0"/>
                        <a:t>Hematopoietic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DOID:74</a:t>
                      </a:r>
                    </a:p>
                  </a:txBody>
                  <a:tcPr/>
                </a:tc>
                <a:extLst>
                  <a:ext uri="{0D108BD9-81ED-4DB2-BD59-A6C34878D82A}">
                    <a16:rowId xmlns:a16="http://schemas.microsoft.com/office/drawing/2014/main" val="1869701850"/>
                  </a:ext>
                </a:extLst>
              </a:tr>
              <a:tr h="370840">
                <a:tc>
                  <a:txBody>
                    <a:bodyPr/>
                    <a:lstStyle/>
                    <a:p>
                      <a:r>
                        <a:rPr lang="en-US" dirty="0"/>
                        <a:t>Immune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DOID:2914</a:t>
                      </a:r>
                    </a:p>
                  </a:txBody>
                  <a:tcPr/>
                </a:tc>
                <a:extLst>
                  <a:ext uri="{0D108BD9-81ED-4DB2-BD59-A6C34878D82A}">
                    <a16:rowId xmlns:a16="http://schemas.microsoft.com/office/drawing/2014/main" val="2810265827"/>
                  </a:ext>
                </a:extLst>
              </a:tr>
              <a:tr h="370840">
                <a:tc>
                  <a:txBody>
                    <a:bodyPr/>
                    <a:lstStyle/>
                    <a:p>
                      <a:r>
                        <a:rPr lang="en-US" dirty="0"/>
                        <a:t>Integumentary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DOID:16</a:t>
                      </a:r>
                    </a:p>
                  </a:txBody>
                  <a:tcPr/>
                </a:tc>
                <a:extLst>
                  <a:ext uri="{0D108BD9-81ED-4DB2-BD59-A6C34878D82A}">
                    <a16:rowId xmlns:a16="http://schemas.microsoft.com/office/drawing/2014/main" val="3844891370"/>
                  </a:ext>
                </a:extLst>
              </a:tr>
              <a:tr h="370840">
                <a:tc>
                  <a:txBody>
                    <a:bodyPr/>
                    <a:lstStyle/>
                    <a:p>
                      <a:r>
                        <a:rPr lang="en-US" dirty="0"/>
                        <a:t>Musculoskeletal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DOID:17</a:t>
                      </a:r>
                    </a:p>
                  </a:txBody>
                  <a:tcPr/>
                </a:tc>
                <a:extLst>
                  <a:ext uri="{0D108BD9-81ED-4DB2-BD59-A6C34878D82A}">
                    <a16:rowId xmlns:a16="http://schemas.microsoft.com/office/drawing/2014/main" val="1198747933"/>
                  </a:ext>
                </a:extLst>
              </a:tr>
              <a:tr h="370840">
                <a:tc>
                  <a:txBody>
                    <a:bodyPr/>
                    <a:lstStyle/>
                    <a:p>
                      <a:r>
                        <a:rPr lang="en-US" dirty="0"/>
                        <a:t>Nervous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DOID:863</a:t>
                      </a:r>
                    </a:p>
                  </a:txBody>
                  <a:tcPr/>
                </a:tc>
                <a:extLst>
                  <a:ext uri="{0D108BD9-81ED-4DB2-BD59-A6C34878D82A}">
                    <a16:rowId xmlns:a16="http://schemas.microsoft.com/office/drawing/2014/main" val="2989429985"/>
                  </a:ext>
                </a:extLst>
              </a:tr>
              <a:tr h="370840">
                <a:tc>
                  <a:txBody>
                    <a:bodyPr/>
                    <a:lstStyle/>
                    <a:p>
                      <a:r>
                        <a:rPr lang="en-US" dirty="0"/>
                        <a:t>Reproductive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DOID:229</a:t>
                      </a:r>
                    </a:p>
                  </a:txBody>
                  <a:tcPr/>
                </a:tc>
                <a:extLst>
                  <a:ext uri="{0D108BD9-81ED-4DB2-BD59-A6C34878D82A}">
                    <a16:rowId xmlns:a16="http://schemas.microsoft.com/office/drawing/2014/main" val="65164572"/>
                  </a:ext>
                </a:extLst>
              </a:tr>
              <a:tr h="370840">
                <a:tc>
                  <a:txBody>
                    <a:bodyPr/>
                    <a:lstStyle/>
                    <a:p>
                      <a:r>
                        <a:rPr lang="en-US" dirty="0"/>
                        <a:t>Respiratory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DOID:1579</a:t>
                      </a:r>
                    </a:p>
                  </a:txBody>
                  <a:tcPr/>
                </a:tc>
                <a:extLst>
                  <a:ext uri="{0D108BD9-81ED-4DB2-BD59-A6C34878D82A}">
                    <a16:rowId xmlns:a16="http://schemas.microsoft.com/office/drawing/2014/main" val="3701398679"/>
                  </a:ext>
                </a:extLst>
              </a:tr>
              <a:tr h="370840">
                <a:tc>
                  <a:txBody>
                    <a:bodyPr/>
                    <a:lstStyle/>
                    <a:p>
                      <a:r>
                        <a:rPr lang="en-US" dirty="0"/>
                        <a:t>Thoracic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DOID:0060118</a:t>
                      </a:r>
                    </a:p>
                  </a:txBody>
                  <a:tcPr/>
                </a:tc>
                <a:extLst>
                  <a:ext uri="{0D108BD9-81ED-4DB2-BD59-A6C34878D82A}">
                    <a16:rowId xmlns:a16="http://schemas.microsoft.com/office/drawing/2014/main" val="1121827452"/>
                  </a:ext>
                </a:extLst>
              </a:tr>
              <a:tr h="370840">
                <a:tc>
                  <a:txBody>
                    <a:bodyPr/>
                    <a:lstStyle/>
                    <a:p>
                      <a:r>
                        <a:rPr lang="en-US" dirty="0"/>
                        <a:t>Urinary System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DOID:18</a:t>
                      </a:r>
                    </a:p>
                  </a:txBody>
                  <a:tcPr/>
                </a:tc>
                <a:extLst>
                  <a:ext uri="{0D108BD9-81ED-4DB2-BD59-A6C34878D82A}">
                    <a16:rowId xmlns:a16="http://schemas.microsoft.com/office/drawing/2014/main" val="772624250"/>
                  </a:ext>
                </a:extLst>
              </a:tr>
              <a:tr h="370840">
                <a:tc>
                  <a:txBody>
                    <a:bodyPr/>
                    <a:lstStyle/>
                    <a:p>
                      <a:r>
                        <a:rPr lang="en-US" dirty="0"/>
                        <a:t>Metabolism Diseases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DOID:0014667</a:t>
                      </a:r>
                    </a:p>
                  </a:txBody>
                  <a:tcPr/>
                </a:tc>
                <a:extLst>
                  <a:ext uri="{0D108BD9-81ED-4DB2-BD59-A6C34878D82A}">
                    <a16:rowId xmlns:a16="http://schemas.microsoft.com/office/drawing/2014/main" val="4134491332"/>
                  </a:ext>
                </a:extLst>
              </a:tr>
              <a:tr h="370840">
                <a:tc>
                  <a:txBody>
                    <a:bodyPr/>
                    <a:lstStyle/>
                    <a:p>
                      <a:r>
                        <a:rPr lang="en-US" dirty="0"/>
                        <a:t>Mental Health Diseases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DOID:150</a:t>
                      </a:r>
                    </a:p>
                  </a:txBody>
                  <a:tcPr/>
                </a:tc>
                <a:extLst>
                  <a:ext uri="{0D108BD9-81ED-4DB2-BD59-A6C34878D82A}">
                    <a16:rowId xmlns:a16="http://schemas.microsoft.com/office/drawing/2014/main" val="2998839518"/>
                  </a:ext>
                </a:extLst>
              </a:tr>
            </a:tbl>
          </a:graphicData>
        </a:graphic>
      </p:graphicFrame>
      <p:sp>
        <p:nvSpPr>
          <p:cNvPr id="4" name="TextBox 3">
            <a:extLst>
              <a:ext uri="{FF2B5EF4-FFF2-40B4-BE49-F238E27FC236}">
                <a16:creationId xmlns:a16="http://schemas.microsoft.com/office/drawing/2014/main" id="{C5A09E16-3328-4DFF-9999-AF68953A9157}"/>
              </a:ext>
            </a:extLst>
          </p:cNvPr>
          <p:cNvSpPr txBox="1"/>
          <p:nvPr/>
        </p:nvSpPr>
        <p:spPr>
          <a:xfrm>
            <a:off x="90852" y="6488668"/>
            <a:ext cx="5663730" cy="369332"/>
          </a:xfrm>
          <a:prstGeom prst="rect">
            <a:avLst/>
          </a:prstGeom>
          <a:noFill/>
        </p:spPr>
        <p:txBody>
          <a:bodyPr wrap="none" rtlCol="0">
            <a:spAutoFit/>
          </a:bodyPr>
          <a:lstStyle/>
          <a:p>
            <a:r>
              <a:rPr lang="en-US" dirty="0"/>
              <a:t>Example: Disease ID: </a:t>
            </a:r>
            <a:r>
              <a:rPr lang="en-US" sz="1800" dirty="0">
                <a:effectLst/>
              </a:rPr>
              <a:t>C0018923 </a:t>
            </a:r>
            <a:r>
              <a:rPr lang="en-US" sz="1800" dirty="0">
                <a:effectLst/>
                <a:sym typeface="Wingdings" panose="05000000000000000000" pitchFamily="2" charset="2"/>
              </a:rPr>
              <a:t> DOID: ‘DOID:0001816</a:t>
            </a:r>
            <a:endParaRPr lang="en-US" dirty="0"/>
          </a:p>
        </p:txBody>
      </p:sp>
    </p:spTree>
    <p:extLst>
      <p:ext uri="{BB962C8B-B14F-4D97-AF65-F5344CB8AC3E}">
        <p14:creationId xmlns:p14="http://schemas.microsoft.com/office/powerpoint/2010/main" val="584324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42B-D89D-4D16-BAD8-3B0757584E0C}"/>
              </a:ext>
            </a:extLst>
          </p:cNvPr>
          <p:cNvSpPr>
            <a:spLocks noGrp="1"/>
          </p:cNvSpPr>
          <p:nvPr>
            <p:ph type="title"/>
          </p:nvPr>
        </p:nvSpPr>
        <p:spPr>
          <a:xfrm>
            <a:off x="1141413" y="618518"/>
            <a:ext cx="9905998" cy="648422"/>
          </a:xfrm>
        </p:spPr>
        <p:txBody>
          <a:bodyPr/>
          <a:lstStyle/>
          <a:p>
            <a:pPr algn="ctr"/>
            <a:r>
              <a:rPr lang="en-US" dirty="0"/>
              <a:t>HISTOGRAMS</a:t>
            </a:r>
          </a:p>
        </p:txBody>
      </p:sp>
      <p:pic>
        <p:nvPicPr>
          <p:cNvPr id="9218" name="Picture 2">
            <a:extLst>
              <a:ext uri="{FF2B5EF4-FFF2-40B4-BE49-F238E27FC236}">
                <a16:creationId xmlns:a16="http://schemas.microsoft.com/office/drawing/2014/main" id="{F78A2F49-1E85-42C0-8111-B3BF556024A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0512" y="2165930"/>
            <a:ext cx="5172965" cy="32737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0" name="Picture 4">
            <a:extLst>
              <a:ext uri="{FF2B5EF4-FFF2-40B4-BE49-F238E27FC236}">
                <a16:creationId xmlns:a16="http://schemas.microsoft.com/office/drawing/2014/main" id="{BB85B75F-24E7-400A-B1BA-6A48FE723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519" y="1767498"/>
            <a:ext cx="4866556" cy="3905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2" name="Picture 6">
            <a:extLst>
              <a:ext uri="{FF2B5EF4-FFF2-40B4-BE49-F238E27FC236}">
                <a16:creationId xmlns:a16="http://schemas.microsoft.com/office/drawing/2014/main" id="{476F461C-DDDB-4B41-B0F1-32BE07B08B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2817" y="61365"/>
            <a:ext cx="1280160" cy="1011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4" name="Picture 8">
            <a:extLst>
              <a:ext uri="{FF2B5EF4-FFF2-40B4-BE49-F238E27FC236}">
                <a16:creationId xmlns:a16="http://schemas.microsoft.com/office/drawing/2014/main" id="{B8159F28-3ACB-4363-A301-2832875B62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817" y="1195784"/>
            <a:ext cx="1280160" cy="1037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6" name="Picture 10">
            <a:extLst>
              <a:ext uri="{FF2B5EF4-FFF2-40B4-BE49-F238E27FC236}">
                <a16:creationId xmlns:a16="http://schemas.microsoft.com/office/drawing/2014/main" id="{E53A34BB-A9BE-45B0-8C50-BEFF0991CD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52817" y="2356637"/>
            <a:ext cx="1280160" cy="1012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8" name="Picture 12">
            <a:extLst>
              <a:ext uri="{FF2B5EF4-FFF2-40B4-BE49-F238E27FC236}">
                <a16:creationId xmlns:a16="http://schemas.microsoft.com/office/drawing/2014/main" id="{3981EC40-F7F6-47DE-B490-EACC4A98F5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52817" y="3484471"/>
            <a:ext cx="1280160" cy="1027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30" name="Picture 14">
            <a:extLst>
              <a:ext uri="{FF2B5EF4-FFF2-40B4-BE49-F238E27FC236}">
                <a16:creationId xmlns:a16="http://schemas.microsoft.com/office/drawing/2014/main" id="{D5399FC4-EBBF-48D6-8EF0-80D6BDD930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55676" y="4634435"/>
            <a:ext cx="1280160" cy="1027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32" name="Picture 16">
            <a:extLst>
              <a:ext uri="{FF2B5EF4-FFF2-40B4-BE49-F238E27FC236}">
                <a16:creationId xmlns:a16="http://schemas.microsoft.com/office/drawing/2014/main" id="{562C1724-17F6-4CB7-85AE-EE363CB486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52817" y="5784399"/>
            <a:ext cx="1280160" cy="10375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630F34DB-5928-4C4F-9901-281A26E88F30}"/>
              </a:ext>
            </a:extLst>
          </p:cNvPr>
          <p:cNvSpPr txBox="1"/>
          <p:nvPr/>
        </p:nvSpPr>
        <p:spPr>
          <a:xfrm>
            <a:off x="10935142" y="229424"/>
            <a:ext cx="934871" cy="646331"/>
          </a:xfrm>
          <a:prstGeom prst="rect">
            <a:avLst/>
          </a:prstGeom>
          <a:noFill/>
        </p:spPr>
        <p:txBody>
          <a:bodyPr wrap="none" rtlCol="0">
            <a:spAutoFit/>
          </a:bodyPr>
          <a:lstStyle/>
          <a:p>
            <a:pPr algn="ctr"/>
            <a:r>
              <a:rPr lang="en-US" dirty="0">
                <a:solidFill>
                  <a:schemeClr val="bg1"/>
                </a:solidFill>
              </a:rPr>
              <a:t>CTD</a:t>
            </a:r>
          </a:p>
          <a:p>
            <a:pPr algn="ctr"/>
            <a:r>
              <a:rPr lang="en-US" dirty="0">
                <a:solidFill>
                  <a:schemeClr val="bg1"/>
                </a:solidFill>
              </a:rPr>
              <a:t>HUMAN</a:t>
            </a:r>
          </a:p>
        </p:txBody>
      </p:sp>
      <p:sp>
        <p:nvSpPr>
          <p:cNvPr id="14" name="TextBox 13">
            <a:extLst>
              <a:ext uri="{FF2B5EF4-FFF2-40B4-BE49-F238E27FC236}">
                <a16:creationId xmlns:a16="http://schemas.microsoft.com/office/drawing/2014/main" id="{E29B056A-E19C-4866-B31A-928ECDD4F2C4}"/>
              </a:ext>
            </a:extLst>
          </p:cNvPr>
          <p:cNvSpPr txBox="1"/>
          <p:nvPr/>
        </p:nvSpPr>
        <p:spPr>
          <a:xfrm>
            <a:off x="11047411" y="1480890"/>
            <a:ext cx="553357" cy="369332"/>
          </a:xfrm>
          <a:prstGeom prst="rect">
            <a:avLst/>
          </a:prstGeom>
          <a:noFill/>
        </p:spPr>
        <p:txBody>
          <a:bodyPr wrap="none" rtlCol="0">
            <a:spAutoFit/>
          </a:bodyPr>
          <a:lstStyle/>
          <a:p>
            <a:r>
              <a:rPr lang="en-US" dirty="0">
                <a:solidFill>
                  <a:schemeClr val="bg1"/>
                </a:solidFill>
              </a:rPr>
              <a:t>CGI</a:t>
            </a:r>
          </a:p>
        </p:txBody>
      </p:sp>
      <p:sp>
        <p:nvSpPr>
          <p:cNvPr id="15" name="TextBox 14">
            <a:extLst>
              <a:ext uri="{FF2B5EF4-FFF2-40B4-BE49-F238E27FC236}">
                <a16:creationId xmlns:a16="http://schemas.microsoft.com/office/drawing/2014/main" id="{177E6F22-C4A0-4104-8050-42EAA4933AED}"/>
              </a:ext>
            </a:extLst>
          </p:cNvPr>
          <p:cNvSpPr txBox="1"/>
          <p:nvPr/>
        </p:nvSpPr>
        <p:spPr>
          <a:xfrm>
            <a:off x="10762381" y="2538466"/>
            <a:ext cx="1343638" cy="646331"/>
          </a:xfrm>
          <a:prstGeom prst="rect">
            <a:avLst/>
          </a:prstGeom>
          <a:noFill/>
        </p:spPr>
        <p:txBody>
          <a:bodyPr wrap="none" rtlCol="0">
            <a:spAutoFit/>
          </a:bodyPr>
          <a:lstStyle/>
          <a:p>
            <a:pPr algn="ctr"/>
            <a:r>
              <a:rPr lang="en-US" dirty="0">
                <a:solidFill>
                  <a:schemeClr val="bg1"/>
                </a:solidFill>
              </a:rPr>
              <a:t>GENOMICS </a:t>
            </a:r>
          </a:p>
          <a:p>
            <a:pPr algn="ctr"/>
            <a:r>
              <a:rPr lang="en-US" dirty="0">
                <a:solidFill>
                  <a:schemeClr val="bg1"/>
                </a:solidFill>
              </a:rPr>
              <a:t>ENGLAND</a:t>
            </a:r>
          </a:p>
        </p:txBody>
      </p:sp>
      <p:sp>
        <p:nvSpPr>
          <p:cNvPr id="16" name="TextBox 15">
            <a:extLst>
              <a:ext uri="{FF2B5EF4-FFF2-40B4-BE49-F238E27FC236}">
                <a16:creationId xmlns:a16="http://schemas.microsoft.com/office/drawing/2014/main" id="{FED1DABA-0B1B-4443-8776-7014A130EEAC}"/>
              </a:ext>
            </a:extLst>
          </p:cNvPr>
          <p:cNvSpPr txBox="1"/>
          <p:nvPr/>
        </p:nvSpPr>
        <p:spPr>
          <a:xfrm>
            <a:off x="10793722" y="4925322"/>
            <a:ext cx="1228221" cy="369332"/>
          </a:xfrm>
          <a:prstGeom prst="rect">
            <a:avLst/>
          </a:prstGeom>
          <a:noFill/>
        </p:spPr>
        <p:txBody>
          <a:bodyPr wrap="none" rtlCol="0">
            <a:spAutoFit/>
          </a:bodyPr>
          <a:lstStyle/>
          <a:p>
            <a:r>
              <a:rPr lang="en-US" dirty="0">
                <a:solidFill>
                  <a:schemeClr val="bg1"/>
                </a:solidFill>
              </a:rPr>
              <a:t>ORPHANET</a:t>
            </a:r>
          </a:p>
        </p:txBody>
      </p:sp>
      <p:sp>
        <p:nvSpPr>
          <p:cNvPr id="17" name="TextBox 16">
            <a:extLst>
              <a:ext uri="{FF2B5EF4-FFF2-40B4-BE49-F238E27FC236}">
                <a16:creationId xmlns:a16="http://schemas.microsoft.com/office/drawing/2014/main" id="{2AC4A83D-EABC-403D-8FD5-9C73C1E9A89D}"/>
              </a:ext>
            </a:extLst>
          </p:cNvPr>
          <p:cNvSpPr txBox="1"/>
          <p:nvPr/>
        </p:nvSpPr>
        <p:spPr>
          <a:xfrm>
            <a:off x="10857590" y="3802786"/>
            <a:ext cx="1034450" cy="369332"/>
          </a:xfrm>
          <a:prstGeom prst="rect">
            <a:avLst/>
          </a:prstGeom>
          <a:noFill/>
        </p:spPr>
        <p:txBody>
          <a:bodyPr wrap="none" rtlCol="0">
            <a:spAutoFit/>
          </a:bodyPr>
          <a:lstStyle/>
          <a:p>
            <a:r>
              <a:rPr lang="en-US" dirty="0">
                <a:solidFill>
                  <a:schemeClr val="bg1"/>
                </a:solidFill>
              </a:rPr>
              <a:t>UNIPROT</a:t>
            </a:r>
          </a:p>
        </p:txBody>
      </p:sp>
      <p:sp>
        <p:nvSpPr>
          <p:cNvPr id="18" name="TextBox 17">
            <a:extLst>
              <a:ext uri="{FF2B5EF4-FFF2-40B4-BE49-F238E27FC236}">
                <a16:creationId xmlns:a16="http://schemas.microsoft.com/office/drawing/2014/main" id="{3A1B57FC-E254-4A87-AB15-23BEF567334B}"/>
              </a:ext>
            </a:extLst>
          </p:cNvPr>
          <p:cNvSpPr txBox="1"/>
          <p:nvPr/>
        </p:nvSpPr>
        <p:spPr>
          <a:xfrm>
            <a:off x="10882689" y="6081093"/>
            <a:ext cx="1050288" cy="369332"/>
          </a:xfrm>
          <a:prstGeom prst="rect">
            <a:avLst/>
          </a:prstGeom>
          <a:noFill/>
        </p:spPr>
        <p:txBody>
          <a:bodyPr wrap="none" rtlCol="0">
            <a:spAutoFit/>
          </a:bodyPr>
          <a:lstStyle/>
          <a:p>
            <a:r>
              <a:rPr lang="en-US" dirty="0">
                <a:solidFill>
                  <a:schemeClr val="bg1"/>
                </a:solidFill>
              </a:rPr>
              <a:t>CLINGEN</a:t>
            </a:r>
          </a:p>
        </p:txBody>
      </p:sp>
    </p:spTree>
    <p:extLst>
      <p:ext uri="{BB962C8B-B14F-4D97-AF65-F5344CB8AC3E}">
        <p14:creationId xmlns:p14="http://schemas.microsoft.com/office/powerpoint/2010/main" val="19312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857C-98A9-43EC-8263-7485F75215D6}"/>
              </a:ext>
            </a:extLst>
          </p:cNvPr>
          <p:cNvSpPr>
            <a:spLocks noGrp="1"/>
          </p:cNvSpPr>
          <p:nvPr>
            <p:ph type="title"/>
          </p:nvPr>
        </p:nvSpPr>
        <p:spPr/>
        <p:txBody>
          <a:bodyPr/>
          <a:lstStyle/>
          <a:p>
            <a:pPr algn="ctr"/>
            <a:r>
              <a:rPr lang="en-US" dirty="0"/>
              <a:t>FILTERED DATASET</a:t>
            </a:r>
          </a:p>
        </p:txBody>
      </p:sp>
      <p:graphicFrame>
        <p:nvGraphicFramePr>
          <p:cNvPr id="3" name="Table 2">
            <a:extLst>
              <a:ext uri="{FF2B5EF4-FFF2-40B4-BE49-F238E27FC236}">
                <a16:creationId xmlns:a16="http://schemas.microsoft.com/office/drawing/2014/main" id="{8DC3E4CA-91A5-4392-880E-33883C63073F}"/>
              </a:ext>
            </a:extLst>
          </p:cNvPr>
          <p:cNvGraphicFramePr>
            <a:graphicFrameLocks noGrp="1"/>
          </p:cNvGraphicFramePr>
          <p:nvPr/>
        </p:nvGraphicFramePr>
        <p:xfrm>
          <a:off x="1333041" y="1654437"/>
          <a:ext cx="10146535" cy="4585045"/>
        </p:xfrm>
        <a:graphic>
          <a:graphicData uri="http://schemas.openxmlformats.org/drawingml/2006/table">
            <a:tbl>
              <a:tblPr firstRow="1" firstCol="1" bandRow="1">
                <a:tableStyleId>{69C7853C-536D-4A76-A0AE-DD22124D55A5}</a:tableStyleId>
              </a:tblPr>
              <a:tblGrid>
                <a:gridCol w="976355">
                  <a:extLst>
                    <a:ext uri="{9D8B030D-6E8A-4147-A177-3AD203B41FA5}">
                      <a16:colId xmlns:a16="http://schemas.microsoft.com/office/drawing/2014/main" val="1520352957"/>
                    </a:ext>
                  </a:extLst>
                </a:gridCol>
                <a:gridCol w="1363865">
                  <a:extLst>
                    <a:ext uri="{9D8B030D-6E8A-4147-A177-3AD203B41FA5}">
                      <a16:colId xmlns:a16="http://schemas.microsoft.com/office/drawing/2014/main" val="1995643965"/>
                    </a:ext>
                  </a:extLst>
                </a:gridCol>
                <a:gridCol w="798127">
                  <a:extLst>
                    <a:ext uri="{9D8B030D-6E8A-4147-A177-3AD203B41FA5}">
                      <a16:colId xmlns:a16="http://schemas.microsoft.com/office/drawing/2014/main" val="2533955330"/>
                    </a:ext>
                  </a:extLst>
                </a:gridCol>
                <a:gridCol w="790486">
                  <a:extLst>
                    <a:ext uri="{9D8B030D-6E8A-4147-A177-3AD203B41FA5}">
                      <a16:colId xmlns:a16="http://schemas.microsoft.com/office/drawing/2014/main" val="3371379361"/>
                    </a:ext>
                  </a:extLst>
                </a:gridCol>
                <a:gridCol w="819437">
                  <a:extLst>
                    <a:ext uri="{9D8B030D-6E8A-4147-A177-3AD203B41FA5}">
                      <a16:colId xmlns:a16="http://schemas.microsoft.com/office/drawing/2014/main" val="1163379309"/>
                    </a:ext>
                  </a:extLst>
                </a:gridCol>
                <a:gridCol w="867720">
                  <a:extLst>
                    <a:ext uri="{9D8B030D-6E8A-4147-A177-3AD203B41FA5}">
                      <a16:colId xmlns:a16="http://schemas.microsoft.com/office/drawing/2014/main" val="3423824220"/>
                    </a:ext>
                  </a:extLst>
                </a:gridCol>
                <a:gridCol w="837679">
                  <a:extLst>
                    <a:ext uri="{9D8B030D-6E8A-4147-A177-3AD203B41FA5}">
                      <a16:colId xmlns:a16="http://schemas.microsoft.com/office/drawing/2014/main" val="816042745"/>
                    </a:ext>
                  </a:extLst>
                </a:gridCol>
                <a:gridCol w="790486">
                  <a:extLst>
                    <a:ext uri="{9D8B030D-6E8A-4147-A177-3AD203B41FA5}">
                      <a16:colId xmlns:a16="http://schemas.microsoft.com/office/drawing/2014/main" val="3276091204"/>
                    </a:ext>
                  </a:extLst>
                </a:gridCol>
                <a:gridCol w="802284">
                  <a:extLst>
                    <a:ext uri="{9D8B030D-6E8A-4147-A177-3AD203B41FA5}">
                      <a16:colId xmlns:a16="http://schemas.microsoft.com/office/drawing/2014/main" val="3400412295"/>
                    </a:ext>
                  </a:extLst>
                </a:gridCol>
                <a:gridCol w="1014653">
                  <a:extLst>
                    <a:ext uri="{9D8B030D-6E8A-4147-A177-3AD203B41FA5}">
                      <a16:colId xmlns:a16="http://schemas.microsoft.com/office/drawing/2014/main" val="2451469935"/>
                    </a:ext>
                  </a:extLst>
                </a:gridCol>
                <a:gridCol w="1085443">
                  <a:extLst>
                    <a:ext uri="{9D8B030D-6E8A-4147-A177-3AD203B41FA5}">
                      <a16:colId xmlns:a16="http://schemas.microsoft.com/office/drawing/2014/main" val="3137491030"/>
                    </a:ext>
                  </a:extLst>
                </a:gridCol>
              </a:tblGrid>
              <a:tr h="601512">
                <a:tc>
                  <a:txBody>
                    <a:bodyPr/>
                    <a:lstStyle/>
                    <a:p>
                      <a:pPr algn="ctr" fontAlgn="ctr"/>
                      <a:r>
                        <a:rPr lang="en-US" sz="1200" b="1" dirty="0" err="1">
                          <a:effectLst/>
                        </a:rPr>
                        <a:t>dis_doid</a:t>
                      </a:r>
                      <a:endParaRPr lang="en-US" sz="1200" b="1" dirty="0">
                        <a:effectLst/>
                      </a:endParaRPr>
                    </a:p>
                  </a:txBody>
                  <a:tcPr marL="17887" marR="17887" marT="8944" marB="8944" anchor="ctr"/>
                </a:tc>
                <a:tc>
                  <a:txBody>
                    <a:bodyPr/>
                    <a:lstStyle/>
                    <a:p>
                      <a:pPr algn="ctr" fontAlgn="ctr"/>
                      <a:r>
                        <a:rPr lang="en-US" sz="1200" b="1" dirty="0" err="1">
                          <a:effectLst/>
                        </a:rPr>
                        <a:t>dis_name</a:t>
                      </a:r>
                      <a:endParaRPr lang="en-US" sz="1200" b="1" dirty="0">
                        <a:effectLst/>
                      </a:endParaRPr>
                    </a:p>
                  </a:txBody>
                  <a:tcPr marL="17887" marR="17887" marT="8944" marB="8944" anchor="ctr"/>
                </a:tc>
                <a:tc>
                  <a:txBody>
                    <a:bodyPr/>
                    <a:lstStyle/>
                    <a:p>
                      <a:pPr algn="ctr" fontAlgn="ctr"/>
                      <a:r>
                        <a:rPr lang="en-US" sz="1200" b="1" dirty="0" err="1">
                          <a:effectLst/>
                        </a:rPr>
                        <a:t>numgenes_CLINGEN</a:t>
                      </a:r>
                      <a:endParaRPr lang="en-US" sz="1200" b="1" dirty="0">
                        <a:effectLst/>
                      </a:endParaRPr>
                    </a:p>
                  </a:txBody>
                  <a:tcPr marL="17887" marR="17887" marT="8944" marB="8944" anchor="ctr"/>
                </a:tc>
                <a:tc>
                  <a:txBody>
                    <a:bodyPr/>
                    <a:lstStyle/>
                    <a:p>
                      <a:pPr algn="ctr" fontAlgn="ctr"/>
                      <a:r>
                        <a:rPr lang="en-US" sz="1200" b="1" dirty="0" err="1">
                          <a:effectLst/>
                        </a:rPr>
                        <a:t>numgenes_CGI</a:t>
                      </a:r>
                      <a:endParaRPr lang="en-US" sz="1200" b="1" dirty="0">
                        <a:effectLst/>
                      </a:endParaRPr>
                    </a:p>
                  </a:txBody>
                  <a:tcPr marL="17887" marR="17887" marT="8944" marB="8944" anchor="ctr"/>
                </a:tc>
                <a:tc>
                  <a:txBody>
                    <a:bodyPr/>
                    <a:lstStyle/>
                    <a:p>
                      <a:pPr algn="ctr" fontAlgn="ctr"/>
                      <a:r>
                        <a:rPr lang="en-US" sz="1200" b="1" dirty="0" err="1">
                          <a:effectLst/>
                        </a:rPr>
                        <a:t>numgenes_CTD_human</a:t>
                      </a:r>
                      <a:endParaRPr lang="en-US" sz="1200" b="1" dirty="0">
                        <a:effectLst/>
                      </a:endParaRPr>
                    </a:p>
                  </a:txBody>
                  <a:tcPr marL="17887" marR="17887" marT="8944" marB="8944" anchor="ctr"/>
                </a:tc>
                <a:tc>
                  <a:txBody>
                    <a:bodyPr/>
                    <a:lstStyle/>
                    <a:p>
                      <a:pPr algn="ctr" fontAlgn="ctr"/>
                      <a:r>
                        <a:rPr lang="en-US" sz="1200" b="1" dirty="0" err="1">
                          <a:effectLst/>
                        </a:rPr>
                        <a:t>numgenes_GENOMICS_ENGLAND</a:t>
                      </a:r>
                      <a:endParaRPr lang="en-US" sz="1200" b="1" dirty="0">
                        <a:effectLst/>
                      </a:endParaRPr>
                    </a:p>
                  </a:txBody>
                  <a:tcPr marL="17887" marR="17887" marT="8944" marB="8944" anchor="ctr"/>
                </a:tc>
                <a:tc>
                  <a:txBody>
                    <a:bodyPr/>
                    <a:lstStyle/>
                    <a:p>
                      <a:pPr algn="ctr" fontAlgn="ctr"/>
                      <a:r>
                        <a:rPr lang="en-US" sz="1200" b="1" dirty="0" err="1">
                          <a:effectLst/>
                        </a:rPr>
                        <a:t>numgenes_ORPHANET</a:t>
                      </a:r>
                      <a:endParaRPr lang="en-US" sz="1200" b="1" dirty="0">
                        <a:effectLst/>
                      </a:endParaRPr>
                    </a:p>
                  </a:txBody>
                  <a:tcPr marL="17887" marR="17887" marT="8944" marB="8944" anchor="ctr"/>
                </a:tc>
                <a:tc>
                  <a:txBody>
                    <a:bodyPr/>
                    <a:lstStyle/>
                    <a:p>
                      <a:pPr algn="ctr" fontAlgn="ctr"/>
                      <a:r>
                        <a:rPr lang="en-US" sz="1200" b="1" dirty="0" err="1">
                          <a:effectLst/>
                        </a:rPr>
                        <a:t>numgenes_PSYGENET</a:t>
                      </a:r>
                      <a:endParaRPr lang="en-US" sz="1200" b="1" dirty="0">
                        <a:effectLst/>
                      </a:endParaRPr>
                    </a:p>
                  </a:txBody>
                  <a:tcPr marL="17887" marR="17887" marT="8944" marB="8944" anchor="ctr"/>
                </a:tc>
                <a:tc>
                  <a:txBody>
                    <a:bodyPr/>
                    <a:lstStyle/>
                    <a:p>
                      <a:pPr algn="ctr" fontAlgn="ctr"/>
                      <a:r>
                        <a:rPr lang="en-US" sz="1200" b="1" dirty="0" err="1">
                          <a:effectLst/>
                        </a:rPr>
                        <a:t>numgenes_UNIPROT</a:t>
                      </a:r>
                      <a:endParaRPr lang="en-US" sz="1200" b="1" dirty="0">
                        <a:effectLst/>
                      </a:endParaRPr>
                    </a:p>
                  </a:txBody>
                  <a:tcPr marL="17887" marR="17887" marT="8944" marB="8944" anchor="ctr"/>
                </a:tc>
                <a:tc>
                  <a:txBody>
                    <a:bodyPr/>
                    <a:lstStyle/>
                    <a:p>
                      <a:pPr algn="ctr" fontAlgn="ctr"/>
                      <a:r>
                        <a:rPr lang="en-US" sz="1200" b="1" dirty="0" err="1">
                          <a:effectLst/>
                        </a:rPr>
                        <a:t>numgenes_dir</a:t>
                      </a:r>
                      <a:endParaRPr lang="en-US" sz="1200" b="1" dirty="0">
                        <a:effectLst/>
                      </a:endParaRPr>
                    </a:p>
                  </a:txBody>
                  <a:tcPr marL="17887" marR="17887" marT="8944" marB="8944" anchor="ctr"/>
                </a:tc>
                <a:tc>
                  <a:txBody>
                    <a:bodyPr/>
                    <a:lstStyle/>
                    <a:p>
                      <a:pPr algn="ctr" fontAlgn="ctr"/>
                      <a:r>
                        <a:rPr lang="en-US" sz="1200" b="1" dirty="0" err="1">
                          <a:effectLst/>
                        </a:rPr>
                        <a:t>numgenes_prop</a:t>
                      </a:r>
                      <a:endParaRPr lang="en-US" sz="1200" b="1" dirty="0">
                        <a:effectLst/>
                      </a:endParaRPr>
                    </a:p>
                  </a:txBody>
                  <a:tcPr marL="17887" marR="17887" marT="8944" marB="8944" anchor="ctr"/>
                </a:tc>
                <a:extLst>
                  <a:ext uri="{0D108BD9-81ED-4DB2-BD59-A6C34878D82A}">
                    <a16:rowId xmlns:a16="http://schemas.microsoft.com/office/drawing/2014/main" val="1914650667"/>
                  </a:ext>
                </a:extLst>
              </a:tr>
              <a:tr h="407895">
                <a:tc>
                  <a:txBody>
                    <a:bodyPr/>
                    <a:lstStyle/>
                    <a:p>
                      <a:pPr algn="r" fontAlgn="ctr"/>
                      <a:r>
                        <a:rPr lang="en-US" sz="1200">
                          <a:effectLst/>
                        </a:rPr>
                        <a:t>DOID:863</a:t>
                      </a:r>
                    </a:p>
                  </a:txBody>
                  <a:tcPr marL="17887" marR="17887" marT="8944" marB="8944" anchor="ctr"/>
                </a:tc>
                <a:tc>
                  <a:txBody>
                    <a:bodyPr/>
                    <a:lstStyle/>
                    <a:p>
                      <a:pPr algn="r" fontAlgn="ctr"/>
                      <a:r>
                        <a:rPr lang="en-US" sz="1200" b="1" dirty="0">
                          <a:effectLst/>
                        </a:rPr>
                        <a:t>nervous system disease</a:t>
                      </a:r>
                    </a:p>
                  </a:txBody>
                  <a:tcPr marL="17887" marR="17887" marT="8944" marB="8944" anchor="ctr"/>
                </a:tc>
                <a:tc>
                  <a:txBody>
                    <a:bodyPr/>
                    <a:lstStyle/>
                    <a:p>
                      <a:pPr algn="r" fontAlgn="ctr"/>
                      <a:r>
                        <a:rPr lang="en-US" sz="1200">
                          <a:effectLst/>
                        </a:rPr>
                        <a:t>37</a:t>
                      </a:r>
                    </a:p>
                  </a:txBody>
                  <a:tcPr marL="17887" marR="17887" marT="8944" marB="8944" anchor="ctr"/>
                </a:tc>
                <a:tc>
                  <a:txBody>
                    <a:bodyPr/>
                    <a:lstStyle/>
                    <a:p>
                      <a:pPr algn="r" fontAlgn="ctr"/>
                      <a:r>
                        <a:rPr lang="en-US" sz="1200">
                          <a:effectLst/>
                        </a:rPr>
                        <a:t>47</a:t>
                      </a:r>
                    </a:p>
                  </a:txBody>
                  <a:tcPr marL="17887" marR="17887" marT="8944" marB="8944" anchor="ctr"/>
                </a:tc>
                <a:tc>
                  <a:txBody>
                    <a:bodyPr/>
                    <a:lstStyle/>
                    <a:p>
                      <a:pPr algn="r" fontAlgn="ctr"/>
                      <a:r>
                        <a:rPr lang="en-US" sz="1200">
                          <a:effectLst/>
                        </a:rPr>
                        <a:t>1657</a:t>
                      </a:r>
                    </a:p>
                  </a:txBody>
                  <a:tcPr marL="17887" marR="17887" marT="8944" marB="8944" anchor="ctr"/>
                </a:tc>
                <a:tc>
                  <a:txBody>
                    <a:bodyPr/>
                    <a:lstStyle/>
                    <a:p>
                      <a:pPr algn="r" fontAlgn="ctr"/>
                      <a:r>
                        <a:rPr lang="en-US" sz="1200">
                          <a:effectLst/>
                        </a:rPr>
                        <a:t>974</a:t>
                      </a:r>
                    </a:p>
                  </a:txBody>
                  <a:tcPr marL="17887" marR="17887" marT="8944" marB="8944" anchor="ctr"/>
                </a:tc>
                <a:tc>
                  <a:txBody>
                    <a:bodyPr/>
                    <a:lstStyle/>
                    <a:p>
                      <a:pPr algn="r" fontAlgn="ctr"/>
                      <a:r>
                        <a:rPr lang="en-US" sz="1200">
                          <a:effectLst/>
                        </a:rPr>
                        <a:t>601</a:t>
                      </a:r>
                    </a:p>
                  </a:txBody>
                  <a:tcPr marL="17887" marR="17887" marT="8944" marB="8944" anchor="ctr"/>
                </a:tc>
                <a:tc>
                  <a:txBody>
                    <a:bodyPr/>
                    <a:lstStyle/>
                    <a:p>
                      <a:pPr algn="r" fontAlgn="ctr"/>
                      <a:r>
                        <a:rPr lang="en-US" sz="1200" dirty="0">
                          <a:effectLst/>
                        </a:rPr>
                        <a:t>0</a:t>
                      </a:r>
                    </a:p>
                  </a:txBody>
                  <a:tcPr marL="17887" marR="17887" marT="8944" marB="8944" anchor="ctr"/>
                </a:tc>
                <a:tc>
                  <a:txBody>
                    <a:bodyPr/>
                    <a:lstStyle/>
                    <a:p>
                      <a:pPr algn="r" fontAlgn="ctr"/>
                      <a:r>
                        <a:rPr lang="en-US" sz="1200">
                          <a:effectLst/>
                        </a:rPr>
                        <a:t>553</a:t>
                      </a:r>
                    </a:p>
                  </a:txBody>
                  <a:tcPr marL="17887" marR="17887" marT="8944" marB="8944" anchor="ctr"/>
                </a:tc>
                <a:tc>
                  <a:txBody>
                    <a:bodyPr/>
                    <a:lstStyle/>
                    <a:p>
                      <a:pPr algn="r" fontAlgn="ctr"/>
                      <a:r>
                        <a:rPr lang="en-US" sz="1200">
                          <a:effectLst/>
                        </a:rPr>
                        <a:t>53</a:t>
                      </a:r>
                    </a:p>
                  </a:txBody>
                  <a:tcPr marL="17887" marR="17887" marT="8944" marB="8944" anchor="ctr"/>
                </a:tc>
                <a:tc>
                  <a:txBody>
                    <a:bodyPr/>
                    <a:lstStyle/>
                    <a:p>
                      <a:pPr algn="r" fontAlgn="ctr"/>
                      <a:r>
                        <a:rPr lang="en-US" sz="1200">
                          <a:effectLst/>
                        </a:rPr>
                        <a:t>2206</a:t>
                      </a:r>
                    </a:p>
                  </a:txBody>
                  <a:tcPr marL="17887" marR="17887" marT="8944" marB="8944" anchor="ctr"/>
                </a:tc>
                <a:extLst>
                  <a:ext uri="{0D108BD9-81ED-4DB2-BD59-A6C34878D82A}">
                    <a16:rowId xmlns:a16="http://schemas.microsoft.com/office/drawing/2014/main" val="2343814373"/>
                  </a:ext>
                </a:extLst>
              </a:tr>
              <a:tr h="454504">
                <a:tc>
                  <a:txBody>
                    <a:bodyPr/>
                    <a:lstStyle/>
                    <a:p>
                      <a:pPr algn="r" fontAlgn="ctr"/>
                      <a:r>
                        <a:rPr lang="en-US" sz="1200">
                          <a:effectLst/>
                        </a:rPr>
                        <a:t>DOID:77</a:t>
                      </a:r>
                    </a:p>
                  </a:txBody>
                  <a:tcPr marL="17887" marR="17887" marT="8944" marB="8944" anchor="ctr"/>
                </a:tc>
                <a:tc>
                  <a:txBody>
                    <a:bodyPr/>
                    <a:lstStyle/>
                    <a:p>
                      <a:pPr algn="r" fontAlgn="ctr"/>
                      <a:r>
                        <a:rPr lang="en-US" sz="1200" b="1" dirty="0">
                          <a:effectLst/>
                        </a:rPr>
                        <a:t>gastrointestinal system disease</a:t>
                      </a:r>
                    </a:p>
                  </a:txBody>
                  <a:tcPr marL="17887" marR="17887" marT="8944" marB="8944" anchor="ctr"/>
                </a:tc>
                <a:tc>
                  <a:txBody>
                    <a:bodyPr/>
                    <a:lstStyle/>
                    <a:p>
                      <a:pPr algn="r" fontAlgn="ctr"/>
                      <a:r>
                        <a:rPr lang="en-US" sz="1200">
                          <a:effectLst/>
                        </a:rPr>
                        <a:t>5</a:t>
                      </a:r>
                    </a:p>
                  </a:txBody>
                  <a:tcPr marL="17887" marR="17887" marT="8944" marB="8944" anchor="ctr"/>
                </a:tc>
                <a:tc>
                  <a:txBody>
                    <a:bodyPr/>
                    <a:lstStyle/>
                    <a:p>
                      <a:pPr algn="r" fontAlgn="ctr"/>
                      <a:r>
                        <a:rPr lang="en-US" sz="1200">
                          <a:effectLst/>
                        </a:rPr>
                        <a:t>71</a:t>
                      </a:r>
                    </a:p>
                  </a:txBody>
                  <a:tcPr marL="17887" marR="17887" marT="8944" marB="8944" anchor="ctr"/>
                </a:tc>
                <a:tc>
                  <a:txBody>
                    <a:bodyPr/>
                    <a:lstStyle/>
                    <a:p>
                      <a:pPr algn="r" fontAlgn="ctr"/>
                      <a:r>
                        <a:rPr lang="en-US" sz="1200">
                          <a:effectLst/>
                        </a:rPr>
                        <a:t>1433</a:t>
                      </a:r>
                    </a:p>
                  </a:txBody>
                  <a:tcPr marL="17887" marR="17887" marT="8944" marB="8944" anchor="ctr"/>
                </a:tc>
                <a:tc>
                  <a:txBody>
                    <a:bodyPr/>
                    <a:lstStyle/>
                    <a:p>
                      <a:pPr algn="r" fontAlgn="ctr"/>
                      <a:r>
                        <a:rPr lang="en-US" sz="1200">
                          <a:effectLst/>
                        </a:rPr>
                        <a:t>162</a:t>
                      </a:r>
                    </a:p>
                  </a:txBody>
                  <a:tcPr marL="17887" marR="17887" marT="8944" marB="8944" anchor="ctr"/>
                </a:tc>
                <a:tc>
                  <a:txBody>
                    <a:bodyPr/>
                    <a:lstStyle/>
                    <a:p>
                      <a:pPr algn="r" fontAlgn="ctr"/>
                      <a:r>
                        <a:rPr lang="en-US" sz="1200">
                          <a:effectLst/>
                        </a:rPr>
                        <a:t>76</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553</a:t>
                      </a:r>
                    </a:p>
                  </a:txBody>
                  <a:tcPr marL="17887" marR="17887" marT="8944" marB="8944" anchor="ctr"/>
                </a:tc>
                <a:tc>
                  <a:txBody>
                    <a:bodyPr/>
                    <a:lstStyle/>
                    <a:p>
                      <a:pPr algn="r" fontAlgn="ctr"/>
                      <a:r>
                        <a:rPr lang="en-US" sz="1200">
                          <a:effectLst/>
                        </a:rPr>
                        <a:t>12</a:t>
                      </a:r>
                    </a:p>
                  </a:txBody>
                  <a:tcPr marL="17887" marR="17887" marT="8944" marB="8944" anchor="ctr"/>
                </a:tc>
                <a:tc>
                  <a:txBody>
                    <a:bodyPr/>
                    <a:lstStyle/>
                    <a:p>
                      <a:pPr algn="r" fontAlgn="ctr"/>
                      <a:r>
                        <a:rPr lang="en-US" sz="1200">
                          <a:effectLst/>
                        </a:rPr>
                        <a:t>1987</a:t>
                      </a:r>
                    </a:p>
                  </a:txBody>
                  <a:tcPr marL="17887" marR="17887" marT="8944" marB="8944" anchor="ctr"/>
                </a:tc>
                <a:extLst>
                  <a:ext uri="{0D108BD9-81ED-4DB2-BD59-A6C34878D82A}">
                    <a16:rowId xmlns:a16="http://schemas.microsoft.com/office/drawing/2014/main" val="134930003"/>
                  </a:ext>
                </a:extLst>
              </a:tr>
              <a:tr h="454504">
                <a:tc>
                  <a:txBody>
                    <a:bodyPr/>
                    <a:lstStyle/>
                    <a:p>
                      <a:pPr algn="r" fontAlgn="ctr"/>
                      <a:r>
                        <a:rPr lang="en-US" sz="1200">
                          <a:effectLst/>
                        </a:rPr>
                        <a:t>DOID:1287</a:t>
                      </a:r>
                    </a:p>
                  </a:txBody>
                  <a:tcPr marL="17887" marR="17887" marT="8944" marB="8944" anchor="ctr"/>
                </a:tc>
                <a:tc>
                  <a:txBody>
                    <a:bodyPr/>
                    <a:lstStyle/>
                    <a:p>
                      <a:pPr algn="r" fontAlgn="ctr"/>
                      <a:r>
                        <a:rPr lang="en-US" sz="1200" b="1" dirty="0">
                          <a:effectLst/>
                        </a:rPr>
                        <a:t>cardiovascular system disease</a:t>
                      </a:r>
                    </a:p>
                  </a:txBody>
                  <a:tcPr marL="17887" marR="17887" marT="8944" marB="8944" anchor="ctr"/>
                </a:tc>
                <a:tc>
                  <a:txBody>
                    <a:bodyPr/>
                    <a:lstStyle/>
                    <a:p>
                      <a:pPr algn="r" fontAlgn="ctr"/>
                      <a:r>
                        <a:rPr lang="en-US" sz="1200" dirty="0">
                          <a:effectLst/>
                        </a:rPr>
                        <a:t>71</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1087</a:t>
                      </a:r>
                    </a:p>
                  </a:txBody>
                  <a:tcPr marL="17887" marR="17887" marT="8944" marB="8944" anchor="ctr"/>
                </a:tc>
                <a:tc>
                  <a:txBody>
                    <a:bodyPr/>
                    <a:lstStyle/>
                    <a:p>
                      <a:pPr algn="r" fontAlgn="ctr"/>
                      <a:r>
                        <a:rPr lang="en-US" sz="1200">
                          <a:effectLst/>
                        </a:rPr>
                        <a:t>227</a:t>
                      </a:r>
                    </a:p>
                  </a:txBody>
                  <a:tcPr marL="17887" marR="17887" marT="8944" marB="8944" anchor="ctr"/>
                </a:tc>
                <a:tc>
                  <a:txBody>
                    <a:bodyPr/>
                    <a:lstStyle/>
                    <a:p>
                      <a:pPr algn="r" fontAlgn="ctr"/>
                      <a:r>
                        <a:rPr lang="en-US" sz="1200">
                          <a:effectLst/>
                        </a:rPr>
                        <a:t>163</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96</a:t>
                      </a:r>
                    </a:p>
                  </a:txBody>
                  <a:tcPr marL="17887" marR="17887" marT="8944" marB="8944" anchor="ctr"/>
                </a:tc>
                <a:tc>
                  <a:txBody>
                    <a:bodyPr/>
                    <a:lstStyle/>
                    <a:p>
                      <a:pPr algn="r" fontAlgn="ctr"/>
                      <a:r>
                        <a:rPr lang="en-US" sz="1200">
                          <a:effectLst/>
                        </a:rPr>
                        <a:t>36</a:t>
                      </a:r>
                    </a:p>
                  </a:txBody>
                  <a:tcPr marL="17887" marR="17887" marT="8944" marB="8944" anchor="ctr"/>
                </a:tc>
                <a:tc>
                  <a:txBody>
                    <a:bodyPr/>
                    <a:lstStyle/>
                    <a:p>
                      <a:pPr algn="r" fontAlgn="ctr"/>
                      <a:r>
                        <a:rPr lang="en-US" sz="1200">
                          <a:effectLst/>
                        </a:rPr>
                        <a:t>1240</a:t>
                      </a:r>
                    </a:p>
                  </a:txBody>
                  <a:tcPr marL="17887" marR="17887" marT="8944" marB="8944" anchor="ctr"/>
                </a:tc>
                <a:extLst>
                  <a:ext uri="{0D108BD9-81ED-4DB2-BD59-A6C34878D82A}">
                    <a16:rowId xmlns:a16="http://schemas.microsoft.com/office/drawing/2014/main" val="3147819996"/>
                  </a:ext>
                </a:extLst>
              </a:tr>
              <a:tr h="407895">
                <a:tc>
                  <a:txBody>
                    <a:bodyPr/>
                    <a:lstStyle/>
                    <a:p>
                      <a:pPr algn="r" fontAlgn="ctr"/>
                      <a:r>
                        <a:rPr lang="en-US" sz="1200">
                          <a:effectLst/>
                        </a:rPr>
                        <a:t>DOID:2914</a:t>
                      </a:r>
                    </a:p>
                  </a:txBody>
                  <a:tcPr marL="17887" marR="17887" marT="8944" marB="8944" anchor="ctr"/>
                </a:tc>
                <a:tc>
                  <a:txBody>
                    <a:bodyPr/>
                    <a:lstStyle/>
                    <a:p>
                      <a:pPr algn="r" fontAlgn="ctr"/>
                      <a:r>
                        <a:rPr lang="en-US" sz="1200" b="1" dirty="0">
                          <a:effectLst/>
                        </a:rPr>
                        <a:t>immune system disease</a:t>
                      </a:r>
                    </a:p>
                  </a:txBody>
                  <a:tcPr marL="17887" marR="17887" marT="8944" marB="8944" anchor="ctr"/>
                </a:tc>
                <a:tc>
                  <a:txBody>
                    <a:bodyPr/>
                    <a:lstStyle/>
                    <a:p>
                      <a:pPr algn="r" fontAlgn="ctr"/>
                      <a:r>
                        <a:rPr lang="en-US" sz="1200">
                          <a:effectLst/>
                        </a:rPr>
                        <a:t>4</a:t>
                      </a:r>
                    </a:p>
                  </a:txBody>
                  <a:tcPr marL="17887" marR="17887" marT="8944" marB="8944" anchor="ctr"/>
                </a:tc>
                <a:tc>
                  <a:txBody>
                    <a:bodyPr/>
                    <a:lstStyle/>
                    <a:p>
                      <a:pPr algn="r" fontAlgn="ctr"/>
                      <a:r>
                        <a:rPr lang="en-US" sz="1200" dirty="0">
                          <a:effectLst/>
                        </a:rPr>
                        <a:t>120</a:t>
                      </a:r>
                    </a:p>
                  </a:txBody>
                  <a:tcPr marL="17887" marR="17887" marT="8944" marB="8944" anchor="ctr"/>
                </a:tc>
                <a:tc>
                  <a:txBody>
                    <a:bodyPr/>
                    <a:lstStyle/>
                    <a:p>
                      <a:pPr algn="r" fontAlgn="ctr"/>
                      <a:r>
                        <a:rPr lang="en-US" sz="1200">
                          <a:effectLst/>
                        </a:rPr>
                        <a:t>907</a:t>
                      </a:r>
                    </a:p>
                  </a:txBody>
                  <a:tcPr marL="17887" marR="17887" marT="8944" marB="8944" anchor="ctr"/>
                </a:tc>
                <a:tc>
                  <a:txBody>
                    <a:bodyPr/>
                    <a:lstStyle/>
                    <a:p>
                      <a:pPr algn="r" fontAlgn="ctr"/>
                      <a:r>
                        <a:rPr lang="en-US" sz="1200">
                          <a:effectLst/>
                        </a:rPr>
                        <a:t>209</a:t>
                      </a:r>
                    </a:p>
                  </a:txBody>
                  <a:tcPr marL="17887" marR="17887" marT="8944" marB="8944" anchor="ctr"/>
                </a:tc>
                <a:tc>
                  <a:txBody>
                    <a:bodyPr/>
                    <a:lstStyle/>
                    <a:p>
                      <a:pPr algn="r" fontAlgn="ctr"/>
                      <a:r>
                        <a:rPr lang="en-US" sz="1200">
                          <a:effectLst/>
                        </a:rPr>
                        <a:t>163</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81</a:t>
                      </a:r>
                    </a:p>
                  </a:txBody>
                  <a:tcPr marL="17887" marR="17887" marT="8944" marB="8944" anchor="ctr"/>
                </a:tc>
                <a:tc>
                  <a:txBody>
                    <a:bodyPr/>
                    <a:lstStyle/>
                    <a:p>
                      <a:pPr algn="r" fontAlgn="ctr"/>
                      <a:r>
                        <a:rPr lang="en-US" sz="1200">
                          <a:effectLst/>
                        </a:rPr>
                        <a:t>49</a:t>
                      </a:r>
                    </a:p>
                  </a:txBody>
                  <a:tcPr marL="17887" marR="17887" marT="8944" marB="8944" anchor="ctr"/>
                </a:tc>
                <a:tc>
                  <a:txBody>
                    <a:bodyPr/>
                    <a:lstStyle/>
                    <a:p>
                      <a:pPr algn="r" fontAlgn="ctr"/>
                      <a:r>
                        <a:rPr lang="en-US" sz="1200">
                          <a:effectLst/>
                        </a:rPr>
                        <a:t>1059</a:t>
                      </a:r>
                    </a:p>
                  </a:txBody>
                  <a:tcPr marL="17887" marR="17887" marT="8944" marB="8944" anchor="ctr"/>
                </a:tc>
                <a:extLst>
                  <a:ext uri="{0D108BD9-81ED-4DB2-BD59-A6C34878D82A}">
                    <a16:rowId xmlns:a16="http://schemas.microsoft.com/office/drawing/2014/main" val="3528124976"/>
                  </a:ext>
                </a:extLst>
              </a:tr>
              <a:tr h="214277">
                <a:tc>
                  <a:txBody>
                    <a:bodyPr/>
                    <a:lstStyle/>
                    <a:p>
                      <a:pPr algn="r" fontAlgn="ctr"/>
                      <a:r>
                        <a:rPr lang="en-US" sz="1200">
                          <a:effectLst/>
                        </a:rPr>
                        <a:t>DOID:936</a:t>
                      </a:r>
                    </a:p>
                  </a:txBody>
                  <a:tcPr marL="17887" marR="17887" marT="8944" marB="8944" anchor="ctr"/>
                </a:tc>
                <a:tc>
                  <a:txBody>
                    <a:bodyPr/>
                    <a:lstStyle/>
                    <a:p>
                      <a:pPr algn="r" fontAlgn="ctr"/>
                      <a:r>
                        <a:rPr lang="en-US" sz="1200" b="1">
                          <a:effectLst/>
                        </a:rPr>
                        <a:t>brain disease</a:t>
                      </a:r>
                    </a:p>
                  </a:txBody>
                  <a:tcPr marL="17887" marR="17887" marT="8944" marB="8944" anchor="ctr"/>
                </a:tc>
                <a:tc>
                  <a:txBody>
                    <a:bodyPr/>
                    <a:lstStyle/>
                    <a:p>
                      <a:pPr algn="r" fontAlgn="ctr"/>
                      <a:r>
                        <a:rPr lang="en-US" sz="1200">
                          <a:effectLst/>
                        </a:rPr>
                        <a:t>15</a:t>
                      </a:r>
                    </a:p>
                  </a:txBody>
                  <a:tcPr marL="17887" marR="17887" marT="8944" marB="8944" anchor="ctr"/>
                </a:tc>
                <a:tc>
                  <a:txBody>
                    <a:bodyPr/>
                    <a:lstStyle/>
                    <a:p>
                      <a:pPr algn="r" fontAlgn="ctr"/>
                      <a:r>
                        <a:rPr lang="en-US" sz="1200">
                          <a:effectLst/>
                        </a:rPr>
                        <a:t>32</a:t>
                      </a:r>
                    </a:p>
                  </a:txBody>
                  <a:tcPr marL="17887" marR="17887" marT="8944" marB="8944" anchor="ctr"/>
                </a:tc>
                <a:tc>
                  <a:txBody>
                    <a:bodyPr/>
                    <a:lstStyle/>
                    <a:p>
                      <a:pPr algn="r" fontAlgn="ctr"/>
                      <a:r>
                        <a:rPr lang="en-US" sz="1200">
                          <a:effectLst/>
                        </a:rPr>
                        <a:t>747</a:t>
                      </a:r>
                    </a:p>
                  </a:txBody>
                  <a:tcPr marL="17887" marR="17887" marT="8944" marB="8944" anchor="ctr"/>
                </a:tc>
                <a:tc>
                  <a:txBody>
                    <a:bodyPr/>
                    <a:lstStyle/>
                    <a:p>
                      <a:pPr algn="r" fontAlgn="ctr"/>
                      <a:r>
                        <a:rPr lang="en-US" sz="1200">
                          <a:effectLst/>
                        </a:rPr>
                        <a:t>320</a:t>
                      </a:r>
                    </a:p>
                  </a:txBody>
                  <a:tcPr marL="17887" marR="17887" marT="8944" marB="8944" anchor="ctr"/>
                </a:tc>
                <a:tc>
                  <a:txBody>
                    <a:bodyPr/>
                    <a:lstStyle/>
                    <a:p>
                      <a:pPr algn="r" fontAlgn="ctr"/>
                      <a:r>
                        <a:rPr lang="en-US" sz="1200">
                          <a:effectLst/>
                        </a:rPr>
                        <a:t>156</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118</a:t>
                      </a:r>
                    </a:p>
                  </a:txBody>
                  <a:tcPr marL="17887" marR="17887" marT="8944" marB="8944" anchor="ctr"/>
                </a:tc>
                <a:tc>
                  <a:txBody>
                    <a:bodyPr/>
                    <a:lstStyle/>
                    <a:p>
                      <a:pPr algn="r" fontAlgn="ctr"/>
                      <a:r>
                        <a:rPr lang="en-US" sz="1200">
                          <a:effectLst/>
                        </a:rPr>
                        <a:t>27</a:t>
                      </a:r>
                    </a:p>
                  </a:txBody>
                  <a:tcPr marL="17887" marR="17887" marT="8944" marB="8944" anchor="ctr"/>
                </a:tc>
                <a:tc>
                  <a:txBody>
                    <a:bodyPr/>
                    <a:lstStyle/>
                    <a:p>
                      <a:pPr algn="r" fontAlgn="ctr"/>
                      <a:r>
                        <a:rPr lang="en-US" sz="1200">
                          <a:effectLst/>
                        </a:rPr>
                        <a:t>1034</a:t>
                      </a:r>
                    </a:p>
                  </a:txBody>
                  <a:tcPr marL="17887" marR="17887" marT="8944" marB="8944" anchor="ctr"/>
                </a:tc>
                <a:extLst>
                  <a:ext uri="{0D108BD9-81ED-4DB2-BD59-A6C34878D82A}">
                    <a16:rowId xmlns:a16="http://schemas.microsoft.com/office/drawing/2014/main" val="2407810659"/>
                  </a:ext>
                </a:extLst>
              </a:tr>
              <a:tr h="214277">
                <a:tc>
                  <a:txBody>
                    <a:bodyPr/>
                    <a:lstStyle/>
                    <a:p>
                      <a:pPr algn="r" fontAlgn="ctr"/>
                      <a:r>
                        <a:rPr lang="en-US" sz="1200">
                          <a:effectLst/>
                        </a:rPr>
                        <a:t>...</a:t>
                      </a:r>
                    </a:p>
                  </a:txBody>
                  <a:tcPr marL="17887" marR="17887" marT="8944" marB="8944" anchor="ctr"/>
                </a:tc>
                <a:tc>
                  <a:txBody>
                    <a:bodyPr/>
                    <a:lstStyle/>
                    <a:p>
                      <a:pPr algn="r" fontAlgn="ctr"/>
                      <a:r>
                        <a:rPr lang="en-US" sz="1200" b="1" dirty="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tc>
                  <a:txBody>
                    <a:bodyPr/>
                    <a:lstStyle/>
                    <a:p>
                      <a:pPr algn="r" fontAlgn="ctr"/>
                      <a:r>
                        <a:rPr lang="en-US" sz="1200">
                          <a:effectLst/>
                        </a:rPr>
                        <a:t>...</a:t>
                      </a:r>
                    </a:p>
                  </a:txBody>
                  <a:tcPr marL="17887" marR="17887" marT="8944" marB="8944" anchor="ctr"/>
                </a:tc>
                <a:extLst>
                  <a:ext uri="{0D108BD9-81ED-4DB2-BD59-A6C34878D82A}">
                    <a16:rowId xmlns:a16="http://schemas.microsoft.com/office/drawing/2014/main" val="1857365020"/>
                  </a:ext>
                </a:extLst>
              </a:tr>
              <a:tr h="214277">
                <a:tc>
                  <a:txBody>
                    <a:bodyPr/>
                    <a:lstStyle/>
                    <a:p>
                      <a:pPr algn="r" fontAlgn="ctr"/>
                      <a:r>
                        <a:rPr lang="en-US" sz="1200">
                          <a:effectLst/>
                        </a:rPr>
                        <a:t>DOID:4254</a:t>
                      </a:r>
                    </a:p>
                  </a:txBody>
                  <a:tcPr marL="17887" marR="17887" marT="8944" marB="8944" anchor="ctr"/>
                </a:tc>
                <a:tc>
                  <a:txBody>
                    <a:bodyPr/>
                    <a:lstStyle/>
                    <a:p>
                      <a:pPr algn="r" fontAlgn="ctr"/>
                      <a:r>
                        <a:rPr lang="en-US" sz="1200" b="1">
                          <a:effectLst/>
                        </a:rPr>
                        <a:t>osteosclerosis</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15</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10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9</a:t>
                      </a:r>
                    </a:p>
                  </a:txBody>
                  <a:tcPr marL="17887" marR="17887" marT="8944" marB="8944" anchor="ctr"/>
                </a:tc>
                <a:tc>
                  <a:txBody>
                    <a:bodyPr/>
                    <a:lstStyle/>
                    <a:p>
                      <a:pPr algn="r" fontAlgn="ctr"/>
                      <a:r>
                        <a:rPr lang="en-US" sz="1200">
                          <a:effectLst/>
                        </a:rPr>
                        <a:t>7</a:t>
                      </a:r>
                    </a:p>
                  </a:txBody>
                  <a:tcPr marL="17887" marR="17887" marT="8944" marB="8944" anchor="ctr"/>
                </a:tc>
                <a:tc>
                  <a:txBody>
                    <a:bodyPr/>
                    <a:lstStyle/>
                    <a:p>
                      <a:pPr algn="r" fontAlgn="ctr"/>
                      <a:r>
                        <a:rPr lang="en-US" sz="1200">
                          <a:effectLst/>
                        </a:rPr>
                        <a:t>18</a:t>
                      </a:r>
                    </a:p>
                  </a:txBody>
                  <a:tcPr marL="17887" marR="17887" marT="8944" marB="8944" anchor="ctr"/>
                </a:tc>
                <a:extLst>
                  <a:ext uri="{0D108BD9-81ED-4DB2-BD59-A6C34878D82A}">
                    <a16:rowId xmlns:a16="http://schemas.microsoft.com/office/drawing/2014/main" val="3589884947"/>
                  </a:ext>
                </a:extLst>
              </a:tr>
              <a:tr h="268571">
                <a:tc>
                  <a:txBody>
                    <a:bodyPr/>
                    <a:lstStyle/>
                    <a:p>
                      <a:pPr algn="r" fontAlgn="ctr"/>
                      <a:r>
                        <a:rPr lang="en-US" sz="1200">
                          <a:effectLst/>
                        </a:rPr>
                        <a:t>DOID:4621</a:t>
                      </a:r>
                    </a:p>
                  </a:txBody>
                  <a:tcPr marL="17887" marR="17887" marT="8944" marB="8944" anchor="ctr"/>
                </a:tc>
                <a:tc>
                  <a:txBody>
                    <a:bodyPr/>
                    <a:lstStyle/>
                    <a:p>
                      <a:pPr algn="r" fontAlgn="ctr"/>
                      <a:r>
                        <a:rPr lang="en-US" sz="1200" b="1" dirty="0">
                          <a:effectLst/>
                        </a:rPr>
                        <a:t>holoprosencephaly</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11</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7</a:t>
                      </a:r>
                    </a:p>
                  </a:txBody>
                  <a:tcPr marL="17887" marR="17887" marT="8944" marB="8944" anchor="ctr"/>
                </a:tc>
                <a:tc>
                  <a:txBody>
                    <a:bodyPr/>
                    <a:lstStyle/>
                    <a:p>
                      <a:pPr algn="r" fontAlgn="ctr"/>
                      <a:r>
                        <a:rPr lang="en-US" sz="1200">
                          <a:effectLst/>
                        </a:rPr>
                        <a:t>17</a:t>
                      </a:r>
                    </a:p>
                  </a:txBody>
                  <a:tcPr marL="17887" marR="17887" marT="8944" marB="8944" anchor="ctr"/>
                </a:tc>
                <a:tc>
                  <a:txBody>
                    <a:bodyPr/>
                    <a:lstStyle/>
                    <a:p>
                      <a:pPr algn="r" fontAlgn="ctr"/>
                      <a:r>
                        <a:rPr lang="en-US" sz="1200">
                          <a:effectLst/>
                        </a:rPr>
                        <a:t>18</a:t>
                      </a:r>
                    </a:p>
                  </a:txBody>
                  <a:tcPr marL="17887" marR="17887" marT="8944" marB="8944" anchor="ctr"/>
                </a:tc>
                <a:extLst>
                  <a:ext uri="{0D108BD9-81ED-4DB2-BD59-A6C34878D82A}">
                    <a16:rowId xmlns:a16="http://schemas.microsoft.com/office/drawing/2014/main" val="299650449"/>
                  </a:ext>
                </a:extLst>
              </a:tr>
              <a:tr h="454504">
                <a:tc>
                  <a:txBody>
                    <a:bodyPr/>
                    <a:lstStyle/>
                    <a:p>
                      <a:pPr algn="r" fontAlgn="ctr"/>
                      <a:r>
                        <a:rPr lang="en-US" sz="1200">
                          <a:effectLst/>
                        </a:rPr>
                        <a:t>DOID:0050534</a:t>
                      </a:r>
                    </a:p>
                  </a:txBody>
                  <a:tcPr marL="17887" marR="17887" marT="8944" marB="8944" anchor="ctr"/>
                </a:tc>
                <a:tc>
                  <a:txBody>
                    <a:bodyPr/>
                    <a:lstStyle/>
                    <a:p>
                      <a:pPr algn="r" fontAlgn="ctr"/>
                      <a:r>
                        <a:rPr lang="en-US" sz="1200" b="1" dirty="0">
                          <a:effectLst/>
                        </a:rPr>
                        <a:t>congenital stationary night blindness</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11</a:t>
                      </a:r>
                    </a:p>
                  </a:txBody>
                  <a:tcPr marL="17887" marR="17887" marT="8944" marB="8944" anchor="ctr"/>
                </a:tc>
                <a:tc>
                  <a:txBody>
                    <a:bodyPr/>
                    <a:lstStyle/>
                    <a:p>
                      <a:pPr algn="r" fontAlgn="ctr"/>
                      <a:r>
                        <a:rPr lang="en-US" sz="1200">
                          <a:effectLst/>
                        </a:rPr>
                        <a:t>2</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10</a:t>
                      </a:r>
                    </a:p>
                  </a:txBody>
                  <a:tcPr marL="17887" marR="17887" marT="8944" marB="8944" anchor="ctr"/>
                </a:tc>
                <a:tc>
                  <a:txBody>
                    <a:bodyPr/>
                    <a:lstStyle/>
                    <a:p>
                      <a:pPr algn="r" fontAlgn="ctr"/>
                      <a:r>
                        <a:rPr lang="en-US" sz="1200">
                          <a:effectLst/>
                        </a:rPr>
                        <a:t>17</a:t>
                      </a:r>
                    </a:p>
                  </a:txBody>
                  <a:tcPr marL="17887" marR="17887" marT="8944" marB="8944" anchor="ctr"/>
                </a:tc>
                <a:tc>
                  <a:txBody>
                    <a:bodyPr/>
                    <a:lstStyle/>
                    <a:p>
                      <a:pPr algn="r" fontAlgn="ctr"/>
                      <a:r>
                        <a:rPr lang="en-US" sz="1200">
                          <a:effectLst/>
                        </a:rPr>
                        <a:t>14</a:t>
                      </a:r>
                    </a:p>
                  </a:txBody>
                  <a:tcPr marL="17887" marR="17887" marT="8944" marB="8944" anchor="ctr"/>
                </a:tc>
                <a:extLst>
                  <a:ext uri="{0D108BD9-81ED-4DB2-BD59-A6C34878D82A}">
                    <a16:rowId xmlns:a16="http://schemas.microsoft.com/office/drawing/2014/main" val="3756995949"/>
                  </a:ext>
                </a:extLst>
              </a:tr>
              <a:tr h="214277">
                <a:tc>
                  <a:txBody>
                    <a:bodyPr/>
                    <a:lstStyle/>
                    <a:p>
                      <a:pPr algn="r" fontAlgn="ctr"/>
                      <a:r>
                        <a:rPr lang="en-US" sz="1200">
                          <a:effectLst/>
                        </a:rPr>
                        <a:t>DOID:8499</a:t>
                      </a:r>
                    </a:p>
                  </a:txBody>
                  <a:tcPr marL="17887" marR="17887" marT="8944" marB="8944" anchor="ctr"/>
                </a:tc>
                <a:tc>
                  <a:txBody>
                    <a:bodyPr/>
                    <a:lstStyle/>
                    <a:p>
                      <a:pPr algn="r" fontAlgn="ctr"/>
                      <a:r>
                        <a:rPr lang="en-US" sz="1200" b="1" dirty="0">
                          <a:effectLst/>
                        </a:rPr>
                        <a:t>night blindness</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14</a:t>
                      </a:r>
                    </a:p>
                  </a:txBody>
                  <a:tcPr marL="17887" marR="17887" marT="8944" marB="8944" anchor="ctr"/>
                </a:tc>
                <a:tc>
                  <a:txBody>
                    <a:bodyPr/>
                    <a:lstStyle/>
                    <a:p>
                      <a:pPr algn="r" fontAlgn="ctr"/>
                      <a:r>
                        <a:rPr lang="en-US" sz="1200">
                          <a:effectLst/>
                        </a:rPr>
                        <a:t>12</a:t>
                      </a:r>
                    </a:p>
                  </a:txBody>
                  <a:tcPr marL="17887" marR="17887" marT="8944" marB="8944" anchor="ctr"/>
                </a:tc>
                <a:tc>
                  <a:txBody>
                    <a:bodyPr/>
                    <a:lstStyle/>
                    <a:p>
                      <a:pPr algn="r" fontAlgn="ctr"/>
                      <a:r>
                        <a:rPr lang="en-US" sz="1200">
                          <a:effectLst/>
                        </a:rPr>
                        <a:t>2</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11</a:t>
                      </a:r>
                    </a:p>
                  </a:txBody>
                  <a:tcPr marL="17887" marR="17887" marT="8944" marB="8944" anchor="ctr"/>
                </a:tc>
                <a:tc>
                  <a:txBody>
                    <a:bodyPr/>
                    <a:lstStyle/>
                    <a:p>
                      <a:pPr algn="r" fontAlgn="ctr"/>
                      <a:r>
                        <a:rPr lang="en-US" sz="1200">
                          <a:effectLst/>
                        </a:rPr>
                        <a:t>7</a:t>
                      </a:r>
                    </a:p>
                  </a:txBody>
                  <a:tcPr marL="17887" marR="17887" marT="8944" marB="8944" anchor="ctr"/>
                </a:tc>
                <a:tc>
                  <a:txBody>
                    <a:bodyPr/>
                    <a:lstStyle/>
                    <a:p>
                      <a:pPr algn="r" fontAlgn="ctr"/>
                      <a:r>
                        <a:rPr lang="en-US" sz="1200">
                          <a:effectLst/>
                        </a:rPr>
                        <a:t>14</a:t>
                      </a:r>
                    </a:p>
                  </a:txBody>
                  <a:tcPr marL="17887" marR="17887" marT="8944" marB="8944" anchor="ctr"/>
                </a:tc>
                <a:extLst>
                  <a:ext uri="{0D108BD9-81ED-4DB2-BD59-A6C34878D82A}">
                    <a16:rowId xmlns:a16="http://schemas.microsoft.com/office/drawing/2014/main" val="2631616530"/>
                  </a:ext>
                </a:extLst>
              </a:tr>
              <a:tr h="516482">
                <a:tc>
                  <a:txBody>
                    <a:bodyPr/>
                    <a:lstStyle/>
                    <a:p>
                      <a:pPr algn="r" fontAlgn="ctr"/>
                      <a:r>
                        <a:rPr lang="en-US" sz="1200" dirty="0">
                          <a:effectLst/>
                        </a:rPr>
                        <a:t>DOID:0060655</a:t>
                      </a:r>
                    </a:p>
                  </a:txBody>
                  <a:tcPr marL="17887" marR="17887" marT="8944" marB="8944" anchor="ctr"/>
                </a:tc>
                <a:tc>
                  <a:txBody>
                    <a:bodyPr/>
                    <a:lstStyle/>
                    <a:p>
                      <a:pPr algn="r" fontAlgn="ctr"/>
                      <a:r>
                        <a:rPr lang="en-US" sz="1200" b="1" dirty="0">
                          <a:effectLst/>
                        </a:rPr>
                        <a:t>autosomal recessive congenital ichthyosis</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10</a:t>
                      </a:r>
                    </a:p>
                  </a:txBody>
                  <a:tcPr marL="17887" marR="17887" marT="8944" marB="8944" anchor="ctr"/>
                </a:tc>
                <a:tc>
                  <a:txBody>
                    <a:bodyPr/>
                    <a:lstStyle/>
                    <a:p>
                      <a:pPr algn="r" fontAlgn="ctr"/>
                      <a:r>
                        <a:rPr lang="en-US" sz="1200">
                          <a:effectLst/>
                        </a:rPr>
                        <a:t>12</a:t>
                      </a:r>
                    </a:p>
                  </a:txBody>
                  <a:tcPr marL="17887" marR="17887" marT="8944" marB="8944" anchor="ctr"/>
                </a:tc>
                <a:tc>
                  <a:txBody>
                    <a:bodyPr/>
                    <a:lstStyle/>
                    <a:p>
                      <a:pPr algn="r" fontAlgn="ctr"/>
                      <a:r>
                        <a:rPr lang="en-US" sz="1200">
                          <a:effectLst/>
                        </a:rPr>
                        <a:t>12</a:t>
                      </a:r>
                    </a:p>
                  </a:txBody>
                  <a:tcPr marL="17887" marR="17887" marT="8944" marB="8944" anchor="ctr"/>
                </a:tc>
                <a:tc>
                  <a:txBody>
                    <a:bodyPr/>
                    <a:lstStyle/>
                    <a:p>
                      <a:pPr algn="r" fontAlgn="ctr"/>
                      <a:r>
                        <a:rPr lang="en-US" sz="1200">
                          <a:effectLst/>
                        </a:rPr>
                        <a:t>0</a:t>
                      </a:r>
                    </a:p>
                  </a:txBody>
                  <a:tcPr marL="17887" marR="17887" marT="8944" marB="8944" anchor="ctr"/>
                </a:tc>
                <a:tc>
                  <a:txBody>
                    <a:bodyPr/>
                    <a:lstStyle/>
                    <a:p>
                      <a:pPr algn="r" fontAlgn="ctr"/>
                      <a:r>
                        <a:rPr lang="en-US" sz="1200">
                          <a:effectLst/>
                        </a:rPr>
                        <a:t>10</a:t>
                      </a:r>
                    </a:p>
                  </a:txBody>
                  <a:tcPr marL="17887" marR="17887" marT="8944" marB="8944" anchor="ctr"/>
                </a:tc>
                <a:tc>
                  <a:txBody>
                    <a:bodyPr/>
                    <a:lstStyle/>
                    <a:p>
                      <a:pPr algn="r" fontAlgn="ctr"/>
                      <a:r>
                        <a:rPr lang="en-US" sz="1200">
                          <a:effectLst/>
                        </a:rPr>
                        <a:t>11</a:t>
                      </a:r>
                    </a:p>
                  </a:txBody>
                  <a:tcPr marL="17887" marR="17887" marT="8944" marB="8944" anchor="ctr"/>
                </a:tc>
                <a:tc>
                  <a:txBody>
                    <a:bodyPr/>
                    <a:lstStyle/>
                    <a:p>
                      <a:pPr algn="r" fontAlgn="ctr"/>
                      <a:r>
                        <a:rPr lang="en-US" sz="1200" dirty="0">
                          <a:effectLst/>
                        </a:rPr>
                        <a:t>12</a:t>
                      </a:r>
                    </a:p>
                  </a:txBody>
                  <a:tcPr marL="17887" marR="17887" marT="8944" marB="8944" anchor="ctr"/>
                </a:tc>
                <a:extLst>
                  <a:ext uri="{0D108BD9-81ED-4DB2-BD59-A6C34878D82A}">
                    <a16:rowId xmlns:a16="http://schemas.microsoft.com/office/drawing/2014/main" val="632132893"/>
                  </a:ext>
                </a:extLst>
              </a:tr>
            </a:tbl>
          </a:graphicData>
        </a:graphic>
      </p:graphicFrame>
      <p:sp>
        <p:nvSpPr>
          <p:cNvPr id="5" name="TextBox 4">
            <a:extLst>
              <a:ext uri="{FF2B5EF4-FFF2-40B4-BE49-F238E27FC236}">
                <a16:creationId xmlns:a16="http://schemas.microsoft.com/office/drawing/2014/main" id="{08741FF2-7AB5-42C1-A6E2-3AA713C97427}"/>
              </a:ext>
            </a:extLst>
          </p:cNvPr>
          <p:cNvSpPr txBox="1"/>
          <p:nvPr/>
        </p:nvSpPr>
        <p:spPr>
          <a:xfrm>
            <a:off x="1421175" y="6239482"/>
            <a:ext cx="6103344" cy="369332"/>
          </a:xfrm>
          <a:prstGeom prst="rect">
            <a:avLst/>
          </a:prstGeom>
          <a:noFill/>
        </p:spPr>
        <p:txBody>
          <a:bodyPr wrap="square">
            <a:spAutoFit/>
          </a:bodyPr>
          <a:lstStyle/>
          <a:p>
            <a:r>
              <a:rPr lang="en-US" b="0" i="0" dirty="0">
                <a:effectLst/>
              </a:rPr>
              <a:t>129 rows × 11 columns</a:t>
            </a:r>
            <a:endParaRPr lang="en-US" dirty="0"/>
          </a:p>
        </p:txBody>
      </p:sp>
    </p:spTree>
    <p:extLst>
      <p:ext uri="{BB962C8B-B14F-4D97-AF65-F5344CB8AC3E}">
        <p14:creationId xmlns:p14="http://schemas.microsoft.com/office/powerpoint/2010/main" val="3133484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A81D-209F-43D0-97B1-A9670FEEBEFD}"/>
              </a:ext>
            </a:extLst>
          </p:cNvPr>
          <p:cNvSpPr>
            <a:spLocks noGrp="1"/>
          </p:cNvSpPr>
          <p:nvPr>
            <p:ph type="title"/>
          </p:nvPr>
        </p:nvSpPr>
        <p:spPr>
          <a:xfrm>
            <a:off x="1141413" y="618518"/>
            <a:ext cx="9905998" cy="692489"/>
          </a:xfrm>
        </p:spPr>
        <p:txBody>
          <a:bodyPr/>
          <a:lstStyle/>
          <a:p>
            <a:pPr algn="ctr"/>
            <a:r>
              <a:rPr lang="en-US" dirty="0"/>
              <a:t>SELECTED DOIDS</a:t>
            </a:r>
          </a:p>
        </p:txBody>
      </p:sp>
      <p:graphicFrame>
        <p:nvGraphicFramePr>
          <p:cNvPr id="3" name="Table 2">
            <a:extLst>
              <a:ext uri="{FF2B5EF4-FFF2-40B4-BE49-F238E27FC236}">
                <a16:creationId xmlns:a16="http://schemas.microsoft.com/office/drawing/2014/main" id="{3DADDE66-64E6-433B-AE77-63283E1DFE8D}"/>
              </a:ext>
            </a:extLst>
          </p:cNvPr>
          <p:cNvGraphicFramePr>
            <a:graphicFrameLocks noGrp="1"/>
          </p:cNvGraphicFramePr>
          <p:nvPr>
            <p:extLst>
              <p:ext uri="{D42A27DB-BD31-4B8C-83A1-F6EECF244321}">
                <p14:modId xmlns:p14="http://schemas.microsoft.com/office/powerpoint/2010/main" val="3859626268"/>
              </p:ext>
            </p:extLst>
          </p:nvPr>
        </p:nvGraphicFramePr>
        <p:xfrm>
          <a:off x="1318828" y="1224919"/>
          <a:ext cx="9709056" cy="4767525"/>
        </p:xfrm>
        <a:graphic>
          <a:graphicData uri="http://schemas.openxmlformats.org/drawingml/2006/table">
            <a:tbl>
              <a:tblPr firstRow="1" firstCol="1" bandRow="1">
                <a:tableStyleId>{69C7853C-536D-4A76-A0AE-DD22124D55A5}</a:tableStyleId>
              </a:tblPr>
              <a:tblGrid>
                <a:gridCol w="868288">
                  <a:extLst>
                    <a:ext uri="{9D8B030D-6E8A-4147-A177-3AD203B41FA5}">
                      <a16:colId xmlns:a16="http://schemas.microsoft.com/office/drawing/2014/main" val="3453384662"/>
                    </a:ext>
                  </a:extLst>
                </a:gridCol>
                <a:gridCol w="964853">
                  <a:extLst>
                    <a:ext uri="{9D8B030D-6E8A-4147-A177-3AD203B41FA5}">
                      <a16:colId xmlns:a16="http://schemas.microsoft.com/office/drawing/2014/main" val="1520078459"/>
                    </a:ext>
                  </a:extLst>
                </a:gridCol>
                <a:gridCol w="771723">
                  <a:extLst>
                    <a:ext uri="{9D8B030D-6E8A-4147-A177-3AD203B41FA5}">
                      <a16:colId xmlns:a16="http://schemas.microsoft.com/office/drawing/2014/main" val="539535497"/>
                    </a:ext>
                  </a:extLst>
                </a:gridCol>
                <a:gridCol w="660470">
                  <a:extLst>
                    <a:ext uri="{9D8B030D-6E8A-4147-A177-3AD203B41FA5}">
                      <a16:colId xmlns:a16="http://schemas.microsoft.com/office/drawing/2014/main" val="3634508819"/>
                    </a:ext>
                  </a:extLst>
                </a:gridCol>
                <a:gridCol w="749147">
                  <a:extLst>
                    <a:ext uri="{9D8B030D-6E8A-4147-A177-3AD203B41FA5}">
                      <a16:colId xmlns:a16="http://schemas.microsoft.com/office/drawing/2014/main" val="4178006345"/>
                    </a:ext>
                  </a:extLst>
                </a:gridCol>
                <a:gridCol w="1399142">
                  <a:extLst>
                    <a:ext uri="{9D8B030D-6E8A-4147-A177-3AD203B41FA5}">
                      <a16:colId xmlns:a16="http://schemas.microsoft.com/office/drawing/2014/main" val="822132237"/>
                    </a:ext>
                  </a:extLst>
                </a:gridCol>
                <a:gridCol w="782198">
                  <a:extLst>
                    <a:ext uri="{9D8B030D-6E8A-4147-A177-3AD203B41FA5}">
                      <a16:colId xmlns:a16="http://schemas.microsoft.com/office/drawing/2014/main" val="697553585"/>
                    </a:ext>
                  </a:extLst>
                </a:gridCol>
                <a:gridCol w="750483">
                  <a:extLst>
                    <a:ext uri="{9D8B030D-6E8A-4147-A177-3AD203B41FA5}">
                      <a16:colId xmlns:a16="http://schemas.microsoft.com/office/drawing/2014/main" val="3638418859"/>
                    </a:ext>
                  </a:extLst>
                </a:gridCol>
                <a:gridCol w="780861">
                  <a:extLst>
                    <a:ext uri="{9D8B030D-6E8A-4147-A177-3AD203B41FA5}">
                      <a16:colId xmlns:a16="http://schemas.microsoft.com/office/drawing/2014/main" val="2111792227"/>
                    </a:ext>
                  </a:extLst>
                </a:gridCol>
                <a:gridCol w="955715">
                  <a:extLst>
                    <a:ext uri="{9D8B030D-6E8A-4147-A177-3AD203B41FA5}">
                      <a16:colId xmlns:a16="http://schemas.microsoft.com/office/drawing/2014/main" val="3310019071"/>
                    </a:ext>
                  </a:extLst>
                </a:gridCol>
                <a:gridCol w="1026176">
                  <a:extLst>
                    <a:ext uri="{9D8B030D-6E8A-4147-A177-3AD203B41FA5}">
                      <a16:colId xmlns:a16="http://schemas.microsoft.com/office/drawing/2014/main" val="1074681693"/>
                    </a:ext>
                  </a:extLst>
                </a:gridCol>
              </a:tblGrid>
              <a:tr h="365811">
                <a:tc>
                  <a:txBody>
                    <a:bodyPr/>
                    <a:lstStyle/>
                    <a:p>
                      <a:pPr algn="ctr" fontAlgn="ctr"/>
                      <a:r>
                        <a:rPr lang="en-US" sz="1100" b="1" dirty="0" err="1">
                          <a:effectLst/>
                        </a:rPr>
                        <a:t>dis_doid</a:t>
                      </a:r>
                      <a:endParaRPr lang="en-US" sz="1100" b="1" dirty="0">
                        <a:effectLst/>
                      </a:endParaRPr>
                    </a:p>
                  </a:txBody>
                  <a:tcPr marL="16628" marR="16628" marT="8314" marB="8314" anchor="ctr"/>
                </a:tc>
                <a:tc>
                  <a:txBody>
                    <a:bodyPr/>
                    <a:lstStyle/>
                    <a:p>
                      <a:pPr algn="ctr" fontAlgn="ctr"/>
                      <a:r>
                        <a:rPr lang="en-US" sz="1100" b="1" dirty="0" err="1">
                          <a:effectLst/>
                        </a:rPr>
                        <a:t>dis_name</a:t>
                      </a:r>
                      <a:endParaRPr lang="en-US" sz="1100" b="1" dirty="0">
                        <a:effectLst/>
                      </a:endParaRPr>
                    </a:p>
                  </a:txBody>
                  <a:tcPr marL="16628" marR="16628" marT="8314" marB="8314" anchor="ctr"/>
                </a:tc>
                <a:tc>
                  <a:txBody>
                    <a:bodyPr/>
                    <a:lstStyle/>
                    <a:p>
                      <a:pPr algn="ctr" fontAlgn="ctr"/>
                      <a:r>
                        <a:rPr lang="en-US" sz="1100" b="1" dirty="0" err="1">
                          <a:effectLst/>
                        </a:rPr>
                        <a:t>numgenes_CLINGEN</a:t>
                      </a:r>
                      <a:endParaRPr lang="en-US" sz="1100" b="1" dirty="0">
                        <a:effectLst/>
                      </a:endParaRPr>
                    </a:p>
                  </a:txBody>
                  <a:tcPr marL="16628" marR="16628" marT="8314" marB="8314" anchor="ctr"/>
                </a:tc>
                <a:tc>
                  <a:txBody>
                    <a:bodyPr/>
                    <a:lstStyle/>
                    <a:p>
                      <a:pPr algn="ctr" fontAlgn="ctr"/>
                      <a:r>
                        <a:rPr lang="en-US" sz="1100" b="1" dirty="0" err="1">
                          <a:effectLst/>
                        </a:rPr>
                        <a:t>numgenes_CGI</a:t>
                      </a:r>
                      <a:endParaRPr lang="en-US" sz="1100" b="1" dirty="0">
                        <a:effectLst/>
                      </a:endParaRPr>
                    </a:p>
                  </a:txBody>
                  <a:tcPr marL="16628" marR="16628" marT="8314" marB="8314" anchor="ctr"/>
                </a:tc>
                <a:tc>
                  <a:txBody>
                    <a:bodyPr/>
                    <a:lstStyle/>
                    <a:p>
                      <a:pPr algn="ctr" fontAlgn="ctr"/>
                      <a:r>
                        <a:rPr lang="en-US" sz="1100" b="1" dirty="0" err="1">
                          <a:effectLst/>
                        </a:rPr>
                        <a:t>numgenes_CTD_human</a:t>
                      </a:r>
                      <a:endParaRPr lang="en-US" sz="1100" b="1" dirty="0">
                        <a:effectLst/>
                      </a:endParaRPr>
                    </a:p>
                  </a:txBody>
                  <a:tcPr marL="16628" marR="16628" marT="8314" marB="8314" anchor="ctr"/>
                </a:tc>
                <a:tc>
                  <a:txBody>
                    <a:bodyPr/>
                    <a:lstStyle/>
                    <a:p>
                      <a:pPr algn="ctr" fontAlgn="ctr"/>
                      <a:r>
                        <a:rPr lang="en-US" sz="1100" b="1" dirty="0" err="1">
                          <a:effectLst/>
                        </a:rPr>
                        <a:t>numgenes_GENOMICS_ENGLAND</a:t>
                      </a:r>
                      <a:endParaRPr lang="en-US" sz="1100" b="1" dirty="0">
                        <a:effectLst/>
                      </a:endParaRPr>
                    </a:p>
                  </a:txBody>
                  <a:tcPr marL="16628" marR="16628" marT="8314" marB="8314" anchor="ctr"/>
                </a:tc>
                <a:tc>
                  <a:txBody>
                    <a:bodyPr/>
                    <a:lstStyle/>
                    <a:p>
                      <a:pPr algn="ctr" fontAlgn="ctr"/>
                      <a:r>
                        <a:rPr lang="en-US" sz="1100" b="1" dirty="0" err="1">
                          <a:effectLst/>
                        </a:rPr>
                        <a:t>numgenes_ORPHANET</a:t>
                      </a:r>
                      <a:endParaRPr lang="en-US" sz="1100" b="1" dirty="0">
                        <a:effectLst/>
                      </a:endParaRPr>
                    </a:p>
                  </a:txBody>
                  <a:tcPr marL="16628" marR="16628" marT="8314" marB="8314" anchor="ctr"/>
                </a:tc>
                <a:tc>
                  <a:txBody>
                    <a:bodyPr/>
                    <a:lstStyle/>
                    <a:p>
                      <a:pPr algn="ctr" fontAlgn="ctr"/>
                      <a:r>
                        <a:rPr lang="en-US" sz="1100" b="1" dirty="0" err="1">
                          <a:effectLst/>
                        </a:rPr>
                        <a:t>numgenes_PSYGENET</a:t>
                      </a:r>
                      <a:endParaRPr lang="en-US" sz="1100" b="1" dirty="0">
                        <a:effectLst/>
                      </a:endParaRPr>
                    </a:p>
                  </a:txBody>
                  <a:tcPr marL="16628" marR="16628" marT="8314" marB="8314" anchor="ctr"/>
                </a:tc>
                <a:tc>
                  <a:txBody>
                    <a:bodyPr/>
                    <a:lstStyle/>
                    <a:p>
                      <a:pPr algn="ctr" fontAlgn="ctr"/>
                      <a:r>
                        <a:rPr lang="en-US" sz="1100" b="1" dirty="0" err="1">
                          <a:effectLst/>
                        </a:rPr>
                        <a:t>numgenes_UNIPROT</a:t>
                      </a:r>
                      <a:endParaRPr lang="en-US" sz="1100" b="1" dirty="0">
                        <a:effectLst/>
                      </a:endParaRPr>
                    </a:p>
                  </a:txBody>
                  <a:tcPr marL="16628" marR="16628" marT="8314" marB="8314" anchor="ctr"/>
                </a:tc>
                <a:tc>
                  <a:txBody>
                    <a:bodyPr/>
                    <a:lstStyle/>
                    <a:p>
                      <a:pPr algn="ctr" fontAlgn="ctr"/>
                      <a:r>
                        <a:rPr lang="en-US" sz="1100" b="1" dirty="0" err="1">
                          <a:effectLst/>
                        </a:rPr>
                        <a:t>numgenes_dir</a:t>
                      </a:r>
                      <a:endParaRPr lang="en-US" sz="1100" b="1" dirty="0">
                        <a:effectLst/>
                      </a:endParaRPr>
                    </a:p>
                  </a:txBody>
                  <a:tcPr marL="16628" marR="16628" marT="8314" marB="8314" anchor="ctr"/>
                </a:tc>
                <a:tc>
                  <a:txBody>
                    <a:bodyPr/>
                    <a:lstStyle/>
                    <a:p>
                      <a:pPr algn="ctr" fontAlgn="ctr"/>
                      <a:r>
                        <a:rPr lang="en-US" sz="1100" b="1" dirty="0" err="1">
                          <a:effectLst/>
                        </a:rPr>
                        <a:t>numgenes_prop</a:t>
                      </a:r>
                      <a:endParaRPr lang="en-US" sz="1100" b="1" dirty="0">
                        <a:effectLst/>
                      </a:endParaRPr>
                    </a:p>
                  </a:txBody>
                  <a:tcPr marL="16628" marR="16628" marT="8314" marB="8314" anchor="ctr"/>
                </a:tc>
                <a:extLst>
                  <a:ext uri="{0D108BD9-81ED-4DB2-BD59-A6C34878D82A}">
                    <a16:rowId xmlns:a16="http://schemas.microsoft.com/office/drawing/2014/main" val="2254355713"/>
                  </a:ext>
                </a:extLst>
              </a:tr>
              <a:tr h="116394">
                <a:tc>
                  <a:txBody>
                    <a:bodyPr/>
                    <a:lstStyle/>
                    <a:p>
                      <a:pPr algn="ctr" fontAlgn="ctr"/>
                      <a:r>
                        <a:rPr lang="en-US" sz="1100" dirty="0">
                          <a:effectLst/>
                        </a:rPr>
                        <a:t>DOID:162</a:t>
                      </a:r>
                    </a:p>
                  </a:txBody>
                  <a:tcPr marL="16628" marR="16628" marT="8314" marB="8314" anchor="ctr"/>
                </a:tc>
                <a:tc>
                  <a:txBody>
                    <a:bodyPr/>
                    <a:lstStyle/>
                    <a:p>
                      <a:pPr algn="ctr" fontAlgn="ctr"/>
                      <a:r>
                        <a:rPr lang="en-US" sz="1100" b="1" dirty="0">
                          <a:effectLst/>
                        </a:rPr>
                        <a:t>cancer</a:t>
                      </a:r>
                    </a:p>
                  </a:txBody>
                  <a:tcPr marL="16628" marR="16628" marT="8314" marB="8314" anchor="ctr"/>
                </a:tc>
                <a:tc>
                  <a:txBody>
                    <a:bodyPr/>
                    <a:lstStyle/>
                    <a:p>
                      <a:pPr algn="r" fontAlgn="ctr"/>
                      <a:r>
                        <a:rPr lang="en-US" sz="1100">
                          <a:effectLst/>
                        </a:rPr>
                        <a:t>32</a:t>
                      </a:r>
                    </a:p>
                  </a:txBody>
                  <a:tcPr marL="16628" marR="16628" marT="8314" marB="8314" anchor="ctr"/>
                </a:tc>
                <a:tc>
                  <a:txBody>
                    <a:bodyPr/>
                    <a:lstStyle/>
                    <a:p>
                      <a:pPr algn="r" fontAlgn="ctr"/>
                      <a:r>
                        <a:rPr lang="en-US" sz="1100">
                          <a:effectLst/>
                        </a:rPr>
                        <a:t>307</a:t>
                      </a:r>
                    </a:p>
                  </a:txBody>
                  <a:tcPr marL="16628" marR="16628" marT="8314" marB="8314" anchor="ctr"/>
                </a:tc>
                <a:tc>
                  <a:txBody>
                    <a:bodyPr/>
                    <a:lstStyle/>
                    <a:p>
                      <a:pPr algn="r" fontAlgn="ctr"/>
                      <a:r>
                        <a:rPr lang="en-US" sz="1100">
                          <a:effectLst/>
                        </a:rPr>
                        <a:t>2963</a:t>
                      </a:r>
                    </a:p>
                  </a:txBody>
                  <a:tcPr marL="16628" marR="16628" marT="8314" marB="8314" anchor="ctr"/>
                </a:tc>
                <a:tc>
                  <a:txBody>
                    <a:bodyPr/>
                    <a:lstStyle/>
                    <a:p>
                      <a:pPr algn="r" fontAlgn="ctr"/>
                      <a:r>
                        <a:rPr lang="en-US" sz="1100">
                          <a:effectLst/>
                        </a:rPr>
                        <a:t>168</a:t>
                      </a:r>
                    </a:p>
                  </a:txBody>
                  <a:tcPr marL="16628" marR="16628" marT="8314" marB="8314" anchor="ctr"/>
                </a:tc>
                <a:tc>
                  <a:txBody>
                    <a:bodyPr/>
                    <a:lstStyle/>
                    <a:p>
                      <a:pPr algn="r" fontAlgn="ctr"/>
                      <a:r>
                        <a:rPr lang="en-US" sz="1100">
                          <a:effectLst/>
                        </a:rPr>
                        <a:t>247</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740</a:t>
                      </a:r>
                    </a:p>
                  </a:txBody>
                  <a:tcPr marL="16628" marR="16628" marT="8314" marB="8314" anchor="ctr"/>
                </a:tc>
                <a:tc>
                  <a:txBody>
                    <a:bodyPr/>
                    <a:lstStyle/>
                    <a:p>
                      <a:pPr algn="r" fontAlgn="ctr"/>
                      <a:r>
                        <a:rPr lang="en-US" sz="1100">
                          <a:effectLst/>
                        </a:rPr>
                        <a:t>128</a:t>
                      </a:r>
                    </a:p>
                  </a:txBody>
                  <a:tcPr marL="16628" marR="16628" marT="8314" marB="8314" anchor="ctr"/>
                </a:tc>
                <a:tc>
                  <a:txBody>
                    <a:bodyPr/>
                    <a:lstStyle/>
                    <a:p>
                      <a:pPr algn="r" fontAlgn="ctr"/>
                      <a:r>
                        <a:rPr lang="en-US" sz="1100">
                          <a:effectLst/>
                        </a:rPr>
                        <a:t>3574</a:t>
                      </a:r>
                    </a:p>
                  </a:txBody>
                  <a:tcPr marL="16628" marR="16628" marT="8314" marB="8314" anchor="ctr"/>
                </a:tc>
                <a:extLst>
                  <a:ext uri="{0D108BD9-81ED-4DB2-BD59-A6C34878D82A}">
                    <a16:rowId xmlns:a16="http://schemas.microsoft.com/office/drawing/2014/main" val="2735728397"/>
                  </a:ext>
                </a:extLst>
              </a:tr>
              <a:tr h="315927">
                <a:tc>
                  <a:txBody>
                    <a:bodyPr/>
                    <a:lstStyle/>
                    <a:p>
                      <a:pPr algn="ctr" fontAlgn="ctr"/>
                      <a:r>
                        <a:rPr lang="en-US" sz="1100" dirty="0">
                          <a:effectLst/>
                        </a:rPr>
                        <a:t>DOID:863</a:t>
                      </a:r>
                    </a:p>
                  </a:txBody>
                  <a:tcPr marL="16628" marR="16628" marT="8314" marB="8314" anchor="ctr"/>
                </a:tc>
                <a:tc>
                  <a:txBody>
                    <a:bodyPr/>
                    <a:lstStyle/>
                    <a:p>
                      <a:pPr algn="ctr" fontAlgn="ctr"/>
                      <a:r>
                        <a:rPr lang="en-US" sz="1100" b="1" dirty="0">
                          <a:effectLst/>
                        </a:rPr>
                        <a:t>nervous system disease</a:t>
                      </a:r>
                    </a:p>
                  </a:txBody>
                  <a:tcPr marL="16628" marR="16628" marT="8314" marB="8314" anchor="ctr"/>
                </a:tc>
                <a:tc>
                  <a:txBody>
                    <a:bodyPr/>
                    <a:lstStyle/>
                    <a:p>
                      <a:pPr algn="r" fontAlgn="ctr"/>
                      <a:r>
                        <a:rPr lang="en-US" sz="1100" dirty="0">
                          <a:effectLst/>
                        </a:rPr>
                        <a:t>37</a:t>
                      </a:r>
                    </a:p>
                  </a:txBody>
                  <a:tcPr marL="16628" marR="16628" marT="8314" marB="8314" anchor="ctr"/>
                </a:tc>
                <a:tc>
                  <a:txBody>
                    <a:bodyPr/>
                    <a:lstStyle/>
                    <a:p>
                      <a:pPr algn="r" fontAlgn="ctr"/>
                      <a:r>
                        <a:rPr lang="en-US" sz="1100">
                          <a:effectLst/>
                        </a:rPr>
                        <a:t>47</a:t>
                      </a:r>
                    </a:p>
                  </a:txBody>
                  <a:tcPr marL="16628" marR="16628" marT="8314" marB="8314" anchor="ctr"/>
                </a:tc>
                <a:tc>
                  <a:txBody>
                    <a:bodyPr/>
                    <a:lstStyle/>
                    <a:p>
                      <a:pPr algn="r" fontAlgn="ctr"/>
                      <a:r>
                        <a:rPr lang="en-US" sz="1100">
                          <a:effectLst/>
                        </a:rPr>
                        <a:t>1657</a:t>
                      </a:r>
                    </a:p>
                  </a:txBody>
                  <a:tcPr marL="16628" marR="16628" marT="8314" marB="8314" anchor="ctr"/>
                </a:tc>
                <a:tc>
                  <a:txBody>
                    <a:bodyPr/>
                    <a:lstStyle/>
                    <a:p>
                      <a:pPr algn="r" fontAlgn="ctr"/>
                      <a:r>
                        <a:rPr lang="en-US" sz="1100">
                          <a:effectLst/>
                        </a:rPr>
                        <a:t>974</a:t>
                      </a:r>
                    </a:p>
                  </a:txBody>
                  <a:tcPr marL="16628" marR="16628" marT="8314" marB="8314" anchor="ctr"/>
                </a:tc>
                <a:tc>
                  <a:txBody>
                    <a:bodyPr/>
                    <a:lstStyle/>
                    <a:p>
                      <a:pPr algn="r" fontAlgn="ctr"/>
                      <a:r>
                        <a:rPr lang="en-US" sz="1100">
                          <a:effectLst/>
                        </a:rPr>
                        <a:t>601</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553</a:t>
                      </a:r>
                    </a:p>
                  </a:txBody>
                  <a:tcPr marL="16628" marR="16628" marT="8314" marB="8314" anchor="ctr"/>
                </a:tc>
                <a:tc>
                  <a:txBody>
                    <a:bodyPr/>
                    <a:lstStyle/>
                    <a:p>
                      <a:pPr algn="r" fontAlgn="ctr"/>
                      <a:r>
                        <a:rPr lang="en-US" sz="1100">
                          <a:effectLst/>
                        </a:rPr>
                        <a:t>53</a:t>
                      </a:r>
                    </a:p>
                  </a:txBody>
                  <a:tcPr marL="16628" marR="16628" marT="8314" marB="8314" anchor="ctr"/>
                </a:tc>
                <a:tc>
                  <a:txBody>
                    <a:bodyPr/>
                    <a:lstStyle/>
                    <a:p>
                      <a:pPr algn="r" fontAlgn="ctr"/>
                      <a:r>
                        <a:rPr lang="en-US" sz="1100">
                          <a:effectLst/>
                        </a:rPr>
                        <a:t>2206</a:t>
                      </a:r>
                    </a:p>
                  </a:txBody>
                  <a:tcPr marL="16628" marR="16628" marT="8314" marB="8314" anchor="ctr"/>
                </a:tc>
                <a:extLst>
                  <a:ext uri="{0D108BD9-81ED-4DB2-BD59-A6C34878D82A}">
                    <a16:rowId xmlns:a16="http://schemas.microsoft.com/office/drawing/2014/main" val="4176695296"/>
                  </a:ext>
                </a:extLst>
              </a:tr>
              <a:tr h="365811">
                <a:tc>
                  <a:txBody>
                    <a:bodyPr/>
                    <a:lstStyle/>
                    <a:p>
                      <a:pPr algn="ctr" fontAlgn="ctr"/>
                      <a:r>
                        <a:rPr lang="en-US" sz="1100">
                          <a:effectLst/>
                        </a:rPr>
                        <a:t>DOID:77</a:t>
                      </a:r>
                    </a:p>
                  </a:txBody>
                  <a:tcPr marL="16628" marR="16628" marT="8314" marB="8314" anchor="ctr"/>
                </a:tc>
                <a:tc>
                  <a:txBody>
                    <a:bodyPr/>
                    <a:lstStyle/>
                    <a:p>
                      <a:pPr algn="ctr" fontAlgn="ctr"/>
                      <a:r>
                        <a:rPr lang="en-US" sz="1100" b="1" dirty="0">
                          <a:effectLst/>
                        </a:rPr>
                        <a:t>gastrointestinal system disease</a:t>
                      </a:r>
                    </a:p>
                  </a:txBody>
                  <a:tcPr marL="16628" marR="16628" marT="8314" marB="8314" anchor="ctr"/>
                </a:tc>
                <a:tc>
                  <a:txBody>
                    <a:bodyPr/>
                    <a:lstStyle/>
                    <a:p>
                      <a:pPr algn="r" fontAlgn="ctr"/>
                      <a:r>
                        <a:rPr lang="en-US" sz="1100">
                          <a:effectLst/>
                        </a:rPr>
                        <a:t>5</a:t>
                      </a:r>
                    </a:p>
                  </a:txBody>
                  <a:tcPr marL="16628" marR="16628" marT="8314" marB="8314" anchor="ctr"/>
                </a:tc>
                <a:tc>
                  <a:txBody>
                    <a:bodyPr/>
                    <a:lstStyle/>
                    <a:p>
                      <a:pPr algn="r" fontAlgn="ctr"/>
                      <a:r>
                        <a:rPr lang="en-US" sz="1100">
                          <a:effectLst/>
                        </a:rPr>
                        <a:t>71</a:t>
                      </a:r>
                    </a:p>
                  </a:txBody>
                  <a:tcPr marL="16628" marR="16628" marT="8314" marB="8314" anchor="ctr"/>
                </a:tc>
                <a:tc>
                  <a:txBody>
                    <a:bodyPr/>
                    <a:lstStyle/>
                    <a:p>
                      <a:pPr algn="r" fontAlgn="ctr"/>
                      <a:r>
                        <a:rPr lang="en-US" sz="1100">
                          <a:effectLst/>
                        </a:rPr>
                        <a:t>1433</a:t>
                      </a:r>
                    </a:p>
                  </a:txBody>
                  <a:tcPr marL="16628" marR="16628" marT="8314" marB="8314" anchor="ctr"/>
                </a:tc>
                <a:tc>
                  <a:txBody>
                    <a:bodyPr/>
                    <a:lstStyle/>
                    <a:p>
                      <a:pPr algn="r" fontAlgn="ctr"/>
                      <a:r>
                        <a:rPr lang="en-US" sz="1100">
                          <a:effectLst/>
                        </a:rPr>
                        <a:t>162</a:t>
                      </a:r>
                    </a:p>
                  </a:txBody>
                  <a:tcPr marL="16628" marR="16628" marT="8314" marB="8314" anchor="ctr"/>
                </a:tc>
                <a:tc>
                  <a:txBody>
                    <a:bodyPr/>
                    <a:lstStyle/>
                    <a:p>
                      <a:pPr algn="r" fontAlgn="ctr"/>
                      <a:r>
                        <a:rPr lang="en-US" sz="1100">
                          <a:effectLst/>
                        </a:rPr>
                        <a:t>76</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553</a:t>
                      </a:r>
                    </a:p>
                  </a:txBody>
                  <a:tcPr marL="16628" marR="16628" marT="8314" marB="8314" anchor="ctr"/>
                </a:tc>
                <a:tc>
                  <a:txBody>
                    <a:bodyPr/>
                    <a:lstStyle/>
                    <a:p>
                      <a:pPr algn="r" fontAlgn="ctr"/>
                      <a:r>
                        <a:rPr lang="en-US" sz="1100">
                          <a:effectLst/>
                        </a:rPr>
                        <a:t>12</a:t>
                      </a:r>
                    </a:p>
                  </a:txBody>
                  <a:tcPr marL="16628" marR="16628" marT="8314" marB="8314" anchor="ctr"/>
                </a:tc>
                <a:tc>
                  <a:txBody>
                    <a:bodyPr/>
                    <a:lstStyle/>
                    <a:p>
                      <a:pPr algn="r" fontAlgn="ctr"/>
                      <a:r>
                        <a:rPr lang="en-US" sz="1100">
                          <a:effectLst/>
                        </a:rPr>
                        <a:t>1987</a:t>
                      </a:r>
                    </a:p>
                  </a:txBody>
                  <a:tcPr marL="16628" marR="16628" marT="8314" marB="8314" anchor="ctr"/>
                </a:tc>
                <a:extLst>
                  <a:ext uri="{0D108BD9-81ED-4DB2-BD59-A6C34878D82A}">
                    <a16:rowId xmlns:a16="http://schemas.microsoft.com/office/drawing/2014/main" val="3995449061"/>
                  </a:ext>
                </a:extLst>
              </a:tr>
              <a:tr h="365811">
                <a:tc>
                  <a:txBody>
                    <a:bodyPr/>
                    <a:lstStyle/>
                    <a:p>
                      <a:pPr algn="ctr" fontAlgn="ctr"/>
                      <a:r>
                        <a:rPr lang="en-US" sz="1100" dirty="0">
                          <a:effectLst/>
                        </a:rPr>
                        <a:t>DOID:3119</a:t>
                      </a:r>
                    </a:p>
                  </a:txBody>
                  <a:tcPr marL="16628" marR="16628" marT="8314" marB="8314" anchor="ctr"/>
                </a:tc>
                <a:tc>
                  <a:txBody>
                    <a:bodyPr/>
                    <a:lstStyle/>
                    <a:p>
                      <a:pPr algn="ctr" fontAlgn="ctr"/>
                      <a:r>
                        <a:rPr lang="en-US" sz="1100" b="1" dirty="0">
                          <a:effectLst/>
                        </a:rPr>
                        <a:t>gastrointestinal system cancer</a:t>
                      </a:r>
                    </a:p>
                  </a:txBody>
                  <a:tcPr marL="16628" marR="16628" marT="8314" marB="8314" anchor="ctr"/>
                </a:tc>
                <a:tc>
                  <a:txBody>
                    <a:bodyPr/>
                    <a:lstStyle/>
                    <a:p>
                      <a:pPr algn="r" fontAlgn="ctr"/>
                      <a:r>
                        <a:rPr lang="en-US" sz="1100">
                          <a:effectLst/>
                        </a:rPr>
                        <a:t>3</a:t>
                      </a:r>
                    </a:p>
                  </a:txBody>
                  <a:tcPr marL="16628" marR="16628" marT="8314" marB="8314" anchor="ctr"/>
                </a:tc>
                <a:tc>
                  <a:txBody>
                    <a:bodyPr/>
                    <a:lstStyle/>
                    <a:p>
                      <a:pPr algn="r" fontAlgn="ctr"/>
                      <a:r>
                        <a:rPr lang="en-US" sz="1100">
                          <a:effectLst/>
                        </a:rPr>
                        <a:t>76</a:t>
                      </a:r>
                    </a:p>
                  </a:txBody>
                  <a:tcPr marL="16628" marR="16628" marT="8314" marB="8314" anchor="ctr"/>
                </a:tc>
                <a:tc>
                  <a:txBody>
                    <a:bodyPr/>
                    <a:lstStyle/>
                    <a:p>
                      <a:pPr algn="r" fontAlgn="ctr"/>
                      <a:r>
                        <a:rPr lang="en-US" sz="1100">
                          <a:effectLst/>
                        </a:rPr>
                        <a:t>993</a:t>
                      </a:r>
                    </a:p>
                  </a:txBody>
                  <a:tcPr marL="16628" marR="16628" marT="8314" marB="8314" anchor="ctr"/>
                </a:tc>
                <a:tc>
                  <a:txBody>
                    <a:bodyPr/>
                    <a:lstStyle/>
                    <a:p>
                      <a:pPr algn="r" fontAlgn="ctr"/>
                      <a:r>
                        <a:rPr lang="en-US" sz="1100">
                          <a:effectLst/>
                        </a:rPr>
                        <a:t>29</a:t>
                      </a:r>
                    </a:p>
                  </a:txBody>
                  <a:tcPr marL="16628" marR="16628" marT="8314" marB="8314" anchor="ctr"/>
                </a:tc>
                <a:tc>
                  <a:txBody>
                    <a:bodyPr/>
                    <a:lstStyle/>
                    <a:p>
                      <a:pPr algn="r" fontAlgn="ctr"/>
                      <a:r>
                        <a:rPr lang="en-US" sz="1100">
                          <a:effectLst/>
                        </a:rPr>
                        <a:t>17</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528</a:t>
                      </a:r>
                    </a:p>
                  </a:txBody>
                  <a:tcPr marL="16628" marR="16628" marT="8314" marB="8314" anchor="ctr"/>
                </a:tc>
                <a:tc>
                  <a:txBody>
                    <a:bodyPr/>
                    <a:lstStyle/>
                    <a:p>
                      <a:pPr algn="r" fontAlgn="ctr"/>
                      <a:r>
                        <a:rPr lang="en-US" sz="1100">
                          <a:effectLst/>
                        </a:rPr>
                        <a:t>6</a:t>
                      </a:r>
                    </a:p>
                  </a:txBody>
                  <a:tcPr marL="16628" marR="16628" marT="8314" marB="8314" anchor="ctr"/>
                </a:tc>
                <a:tc>
                  <a:txBody>
                    <a:bodyPr/>
                    <a:lstStyle/>
                    <a:p>
                      <a:pPr algn="r" fontAlgn="ctr"/>
                      <a:r>
                        <a:rPr lang="en-US" sz="1100">
                          <a:effectLst/>
                        </a:rPr>
                        <a:t>1463</a:t>
                      </a:r>
                    </a:p>
                  </a:txBody>
                  <a:tcPr marL="16628" marR="16628" marT="8314" marB="8314" anchor="ctr"/>
                </a:tc>
                <a:extLst>
                  <a:ext uri="{0D108BD9-81ED-4DB2-BD59-A6C34878D82A}">
                    <a16:rowId xmlns:a16="http://schemas.microsoft.com/office/drawing/2014/main" val="769430464"/>
                  </a:ext>
                </a:extLst>
              </a:tr>
              <a:tr h="116394">
                <a:tc>
                  <a:txBody>
                    <a:bodyPr/>
                    <a:lstStyle/>
                    <a:p>
                      <a:pPr algn="ctr" fontAlgn="ctr"/>
                      <a:r>
                        <a:rPr lang="en-US" sz="1100">
                          <a:effectLst/>
                        </a:rPr>
                        <a:t>DOID:305</a:t>
                      </a:r>
                    </a:p>
                  </a:txBody>
                  <a:tcPr marL="16628" marR="16628" marT="8314" marB="8314" anchor="ctr"/>
                </a:tc>
                <a:tc>
                  <a:txBody>
                    <a:bodyPr/>
                    <a:lstStyle/>
                    <a:p>
                      <a:pPr algn="ctr" fontAlgn="ctr"/>
                      <a:r>
                        <a:rPr lang="en-US" sz="1100" b="1" dirty="0">
                          <a:effectLst/>
                        </a:rPr>
                        <a:t>carcinoma</a:t>
                      </a:r>
                    </a:p>
                  </a:txBody>
                  <a:tcPr marL="16628" marR="16628" marT="8314" marB="8314" anchor="ctr"/>
                </a:tc>
                <a:tc>
                  <a:txBody>
                    <a:bodyPr/>
                    <a:lstStyle/>
                    <a:p>
                      <a:pPr algn="r" fontAlgn="ctr"/>
                      <a:r>
                        <a:rPr lang="en-US" sz="1100">
                          <a:effectLst/>
                        </a:rPr>
                        <a:t>2</a:t>
                      </a:r>
                    </a:p>
                  </a:txBody>
                  <a:tcPr marL="16628" marR="16628" marT="8314" marB="8314" anchor="ctr"/>
                </a:tc>
                <a:tc>
                  <a:txBody>
                    <a:bodyPr/>
                    <a:lstStyle/>
                    <a:p>
                      <a:pPr algn="r" fontAlgn="ctr"/>
                      <a:r>
                        <a:rPr lang="en-US" sz="1100">
                          <a:effectLst/>
                        </a:rPr>
                        <a:t>112</a:t>
                      </a:r>
                    </a:p>
                  </a:txBody>
                  <a:tcPr marL="16628" marR="16628" marT="8314" marB="8314" anchor="ctr"/>
                </a:tc>
                <a:tc>
                  <a:txBody>
                    <a:bodyPr/>
                    <a:lstStyle/>
                    <a:p>
                      <a:pPr algn="r" fontAlgn="ctr"/>
                      <a:r>
                        <a:rPr lang="en-US" sz="1100">
                          <a:effectLst/>
                        </a:rPr>
                        <a:t>1087</a:t>
                      </a:r>
                    </a:p>
                  </a:txBody>
                  <a:tcPr marL="16628" marR="16628" marT="8314" marB="8314" anchor="ctr"/>
                </a:tc>
                <a:tc>
                  <a:txBody>
                    <a:bodyPr/>
                    <a:lstStyle/>
                    <a:p>
                      <a:pPr algn="r" fontAlgn="ctr"/>
                      <a:r>
                        <a:rPr lang="en-US" sz="1100">
                          <a:effectLst/>
                        </a:rPr>
                        <a:t>36</a:t>
                      </a:r>
                    </a:p>
                  </a:txBody>
                  <a:tcPr marL="16628" marR="16628" marT="8314" marB="8314" anchor="ctr"/>
                </a:tc>
                <a:tc>
                  <a:txBody>
                    <a:bodyPr/>
                    <a:lstStyle/>
                    <a:p>
                      <a:pPr algn="r" fontAlgn="ctr"/>
                      <a:r>
                        <a:rPr lang="en-US" sz="1100">
                          <a:effectLst/>
                        </a:rPr>
                        <a:t>36</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211</a:t>
                      </a:r>
                    </a:p>
                  </a:txBody>
                  <a:tcPr marL="16628" marR="16628" marT="8314" marB="8314" anchor="ctr"/>
                </a:tc>
                <a:tc>
                  <a:txBody>
                    <a:bodyPr/>
                    <a:lstStyle/>
                    <a:p>
                      <a:pPr algn="r" fontAlgn="ctr"/>
                      <a:r>
                        <a:rPr lang="en-US" sz="1100">
                          <a:effectLst/>
                        </a:rPr>
                        <a:t>166</a:t>
                      </a:r>
                    </a:p>
                  </a:txBody>
                  <a:tcPr marL="16628" marR="16628" marT="8314" marB="8314" anchor="ctr"/>
                </a:tc>
                <a:tc>
                  <a:txBody>
                    <a:bodyPr/>
                    <a:lstStyle/>
                    <a:p>
                      <a:pPr algn="r" fontAlgn="ctr"/>
                      <a:r>
                        <a:rPr lang="en-US" sz="1100">
                          <a:effectLst/>
                        </a:rPr>
                        <a:t>1310</a:t>
                      </a:r>
                    </a:p>
                  </a:txBody>
                  <a:tcPr marL="16628" marR="16628" marT="8314" marB="8314" anchor="ctr"/>
                </a:tc>
                <a:extLst>
                  <a:ext uri="{0D108BD9-81ED-4DB2-BD59-A6C34878D82A}">
                    <a16:rowId xmlns:a16="http://schemas.microsoft.com/office/drawing/2014/main" val="3202622209"/>
                  </a:ext>
                </a:extLst>
              </a:tr>
              <a:tr h="66511">
                <a:tc>
                  <a:txBody>
                    <a:bodyPr/>
                    <a:lstStyle/>
                    <a:p>
                      <a:pPr algn="ctr" fontAlgn="ctr"/>
                      <a:r>
                        <a:rPr lang="en-US" sz="1100">
                          <a:effectLst/>
                        </a:rPr>
                        <a:t>...</a:t>
                      </a:r>
                    </a:p>
                  </a:txBody>
                  <a:tcPr marL="16628" marR="16628" marT="8314" marB="8314" anchor="ctr"/>
                </a:tc>
                <a:tc>
                  <a:txBody>
                    <a:bodyPr/>
                    <a:lstStyle/>
                    <a:p>
                      <a:pPr algn="ctr" fontAlgn="ctr"/>
                      <a:r>
                        <a:rPr lang="en-US" sz="1100" b="1">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tc>
                  <a:txBody>
                    <a:bodyPr/>
                    <a:lstStyle/>
                    <a:p>
                      <a:pPr algn="r" fontAlgn="ctr"/>
                      <a:r>
                        <a:rPr lang="en-US" sz="1100">
                          <a:effectLst/>
                        </a:rPr>
                        <a:t>...</a:t>
                      </a:r>
                    </a:p>
                  </a:txBody>
                  <a:tcPr marL="16628" marR="16628" marT="8314" marB="8314" anchor="ctr"/>
                </a:tc>
                <a:extLst>
                  <a:ext uri="{0D108BD9-81ED-4DB2-BD59-A6C34878D82A}">
                    <a16:rowId xmlns:a16="http://schemas.microsoft.com/office/drawing/2014/main" val="1942136126"/>
                  </a:ext>
                </a:extLst>
              </a:tr>
              <a:tr h="315927">
                <a:tc>
                  <a:txBody>
                    <a:bodyPr/>
                    <a:lstStyle/>
                    <a:p>
                      <a:pPr algn="ctr" fontAlgn="ctr"/>
                      <a:r>
                        <a:rPr lang="en-US" sz="1100">
                          <a:effectLst/>
                        </a:rPr>
                        <a:t>DOID:1342</a:t>
                      </a:r>
                    </a:p>
                  </a:txBody>
                  <a:tcPr marL="16628" marR="16628" marT="8314" marB="8314" anchor="ctr"/>
                </a:tc>
                <a:tc>
                  <a:txBody>
                    <a:bodyPr/>
                    <a:lstStyle/>
                    <a:p>
                      <a:pPr algn="ctr" fontAlgn="ctr"/>
                      <a:r>
                        <a:rPr lang="en-US" sz="1100" b="1" dirty="0">
                          <a:effectLst/>
                        </a:rPr>
                        <a:t>congenital hypoplastic anemia</a:t>
                      </a:r>
                    </a:p>
                  </a:txBody>
                  <a:tcPr marL="16628" marR="16628" marT="8314" marB="8314" anchor="ctr"/>
                </a:tc>
                <a:tc>
                  <a:txBody>
                    <a:bodyPr/>
                    <a:lstStyle/>
                    <a:p>
                      <a:pPr algn="r" fontAlgn="ctr"/>
                      <a:r>
                        <a:rPr lang="en-US" sz="1100">
                          <a:effectLst/>
                        </a:rPr>
                        <a:t>9</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25</a:t>
                      </a:r>
                    </a:p>
                  </a:txBody>
                  <a:tcPr marL="16628" marR="16628" marT="8314" marB="8314" anchor="ctr"/>
                </a:tc>
                <a:tc>
                  <a:txBody>
                    <a:bodyPr/>
                    <a:lstStyle/>
                    <a:p>
                      <a:pPr algn="r" fontAlgn="ctr"/>
                      <a:r>
                        <a:rPr lang="en-US" sz="1100">
                          <a:effectLst/>
                        </a:rPr>
                        <a:t>54</a:t>
                      </a:r>
                    </a:p>
                  </a:txBody>
                  <a:tcPr marL="16628" marR="16628" marT="8314" marB="8314" anchor="ctr"/>
                </a:tc>
                <a:tc>
                  <a:txBody>
                    <a:bodyPr/>
                    <a:lstStyle/>
                    <a:p>
                      <a:pPr algn="r" fontAlgn="ctr"/>
                      <a:r>
                        <a:rPr lang="en-US" sz="1100">
                          <a:effectLst/>
                        </a:rPr>
                        <a:t>20</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14</a:t>
                      </a:r>
                    </a:p>
                  </a:txBody>
                  <a:tcPr marL="16628" marR="16628" marT="8314" marB="8314" anchor="ctr"/>
                </a:tc>
                <a:tc>
                  <a:txBody>
                    <a:bodyPr/>
                    <a:lstStyle/>
                    <a:p>
                      <a:pPr algn="r" fontAlgn="ctr"/>
                      <a:r>
                        <a:rPr lang="en-US" sz="1100">
                          <a:effectLst/>
                        </a:rPr>
                        <a:t>32</a:t>
                      </a:r>
                    </a:p>
                  </a:txBody>
                  <a:tcPr marL="16628" marR="16628" marT="8314" marB="8314" anchor="ctr"/>
                </a:tc>
                <a:tc>
                  <a:txBody>
                    <a:bodyPr/>
                    <a:lstStyle/>
                    <a:p>
                      <a:pPr algn="r" fontAlgn="ctr"/>
                      <a:r>
                        <a:rPr lang="en-US" sz="1100">
                          <a:effectLst/>
                        </a:rPr>
                        <a:t>60</a:t>
                      </a:r>
                    </a:p>
                  </a:txBody>
                  <a:tcPr marL="16628" marR="16628" marT="8314" marB="8314" anchor="ctr"/>
                </a:tc>
                <a:extLst>
                  <a:ext uri="{0D108BD9-81ED-4DB2-BD59-A6C34878D82A}">
                    <a16:rowId xmlns:a16="http://schemas.microsoft.com/office/drawing/2014/main" val="1085448541"/>
                  </a:ext>
                </a:extLst>
              </a:tr>
              <a:tr h="216161">
                <a:tc>
                  <a:txBody>
                    <a:bodyPr/>
                    <a:lstStyle/>
                    <a:p>
                      <a:pPr algn="ctr" fontAlgn="ctr"/>
                      <a:r>
                        <a:rPr lang="en-US" sz="1100">
                          <a:effectLst/>
                        </a:rPr>
                        <a:t>DOID:1793</a:t>
                      </a:r>
                    </a:p>
                  </a:txBody>
                  <a:tcPr marL="16628" marR="16628" marT="8314" marB="8314" anchor="ctr"/>
                </a:tc>
                <a:tc>
                  <a:txBody>
                    <a:bodyPr/>
                    <a:lstStyle/>
                    <a:p>
                      <a:pPr algn="ctr" fontAlgn="ctr"/>
                      <a:r>
                        <a:rPr lang="en-US" sz="1100" b="1" dirty="0">
                          <a:effectLst/>
                        </a:rPr>
                        <a:t>pancreatic cancer</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17</a:t>
                      </a:r>
                    </a:p>
                  </a:txBody>
                  <a:tcPr marL="16628" marR="16628" marT="8314" marB="8314" anchor="ctr"/>
                </a:tc>
                <a:tc>
                  <a:txBody>
                    <a:bodyPr/>
                    <a:lstStyle/>
                    <a:p>
                      <a:pPr algn="r" fontAlgn="ctr"/>
                      <a:r>
                        <a:rPr lang="en-US" sz="1100">
                          <a:effectLst/>
                        </a:rPr>
                        <a:t>28</a:t>
                      </a:r>
                    </a:p>
                  </a:txBody>
                  <a:tcPr marL="16628" marR="16628" marT="8314" marB="8314" anchor="ctr"/>
                </a:tc>
                <a:tc>
                  <a:txBody>
                    <a:bodyPr/>
                    <a:lstStyle/>
                    <a:p>
                      <a:pPr algn="r" fontAlgn="ctr"/>
                      <a:r>
                        <a:rPr lang="en-US" sz="1100">
                          <a:effectLst/>
                        </a:rPr>
                        <a:t>2</a:t>
                      </a:r>
                    </a:p>
                  </a:txBody>
                  <a:tcPr marL="16628" marR="16628" marT="8314" marB="8314" anchor="ctr"/>
                </a:tc>
                <a:tc>
                  <a:txBody>
                    <a:bodyPr/>
                    <a:lstStyle/>
                    <a:p>
                      <a:pPr algn="r" fontAlgn="ctr"/>
                      <a:r>
                        <a:rPr lang="en-US" sz="1100">
                          <a:effectLst/>
                        </a:rPr>
                        <a:t>8</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15</a:t>
                      </a:r>
                    </a:p>
                  </a:txBody>
                  <a:tcPr marL="16628" marR="16628" marT="8314" marB="8314" anchor="ctr"/>
                </a:tc>
                <a:tc>
                  <a:txBody>
                    <a:bodyPr/>
                    <a:lstStyle/>
                    <a:p>
                      <a:pPr algn="r" fontAlgn="ctr"/>
                      <a:r>
                        <a:rPr lang="en-US" sz="1100">
                          <a:effectLst/>
                        </a:rPr>
                        <a:t>107</a:t>
                      </a:r>
                    </a:p>
                  </a:txBody>
                  <a:tcPr marL="16628" marR="16628" marT="8314" marB="8314" anchor="ctr"/>
                </a:tc>
                <a:tc>
                  <a:txBody>
                    <a:bodyPr/>
                    <a:lstStyle/>
                    <a:p>
                      <a:pPr algn="r" fontAlgn="ctr"/>
                      <a:r>
                        <a:rPr lang="en-US" sz="1100">
                          <a:effectLst/>
                        </a:rPr>
                        <a:t>58</a:t>
                      </a:r>
                    </a:p>
                  </a:txBody>
                  <a:tcPr marL="16628" marR="16628" marT="8314" marB="8314" anchor="ctr"/>
                </a:tc>
                <a:extLst>
                  <a:ext uri="{0D108BD9-81ED-4DB2-BD59-A6C34878D82A}">
                    <a16:rowId xmlns:a16="http://schemas.microsoft.com/office/drawing/2014/main" val="1271040354"/>
                  </a:ext>
                </a:extLst>
              </a:tr>
              <a:tr h="415694">
                <a:tc>
                  <a:txBody>
                    <a:bodyPr/>
                    <a:lstStyle/>
                    <a:p>
                      <a:pPr algn="ctr" fontAlgn="ctr"/>
                      <a:r>
                        <a:rPr lang="en-US" sz="1100">
                          <a:effectLst/>
                        </a:rPr>
                        <a:t>DOID:628</a:t>
                      </a:r>
                    </a:p>
                  </a:txBody>
                  <a:tcPr marL="16628" marR="16628" marT="8314" marB="8314" anchor="ctr"/>
                </a:tc>
                <a:tc>
                  <a:txBody>
                    <a:bodyPr/>
                    <a:lstStyle/>
                    <a:p>
                      <a:pPr algn="ctr" fontAlgn="ctr"/>
                      <a:r>
                        <a:rPr lang="en-US" sz="1100" b="1" dirty="0">
                          <a:effectLst/>
                        </a:rPr>
                        <a:t>combined T cell and B cell immunodeficiency</a:t>
                      </a:r>
                    </a:p>
                  </a:txBody>
                  <a:tcPr marL="16628" marR="16628" marT="8314" marB="8314" anchor="ctr"/>
                </a:tc>
                <a:tc>
                  <a:txBody>
                    <a:bodyPr/>
                    <a:lstStyle/>
                    <a:p>
                      <a:pPr algn="r" fontAlgn="ctr"/>
                      <a:r>
                        <a:rPr lang="en-US" sz="1100">
                          <a:effectLst/>
                        </a:rPr>
                        <a:t>1</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24</a:t>
                      </a:r>
                    </a:p>
                  </a:txBody>
                  <a:tcPr marL="16628" marR="16628" marT="8314" marB="8314" anchor="ctr"/>
                </a:tc>
                <a:tc>
                  <a:txBody>
                    <a:bodyPr/>
                    <a:lstStyle/>
                    <a:p>
                      <a:pPr algn="r" fontAlgn="ctr"/>
                      <a:r>
                        <a:rPr lang="en-US" sz="1100">
                          <a:effectLst/>
                        </a:rPr>
                        <a:t>28</a:t>
                      </a:r>
                    </a:p>
                  </a:txBody>
                  <a:tcPr marL="16628" marR="16628" marT="8314" marB="8314" anchor="ctr"/>
                </a:tc>
                <a:tc>
                  <a:txBody>
                    <a:bodyPr/>
                    <a:lstStyle/>
                    <a:p>
                      <a:pPr algn="r" fontAlgn="ctr"/>
                      <a:r>
                        <a:rPr lang="en-US" sz="1100">
                          <a:effectLst/>
                        </a:rPr>
                        <a:t>26</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16</a:t>
                      </a:r>
                    </a:p>
                  </a:txBody>
                  <a:tcPr marL="16628" marR="16628" marT="8314" marB="8314" anchor="ctr"/>
                </a:tc>
                <a:tc>
                  <a:txBody>
                    <a:bodyPr/>
                    <a:lstStyle/>
                    <a:p>
                      <a:pPr algn="r" fontAlgn="ctr"/>
                      <a:r>
                        <a:rPr lang="en-US" sz="1100">
                          <a:effectLst/>
                        </a:rPr>
                        <a:t>42</a:t>
                      </a:r>
                    </a:p>
                  </a:txBody>
                  <a:tcPr marL="16628" marR="16628" marT="8314" marB="8314" anchor="ctr"/>
                </a:tc>
                <a:tc>
                  <a:txBody>
                    <a:bodyPr/>
                    <a:lstStyle/>
                    <a:p>
                      <a:pPr algn="r" fontAlgn="ctr"/>
                      <a:r>
                        <a:rPr lang="en-US" sz="1100">
                          <a:effectLst/>
                        </a:rPr>
                        <a:t>38</a:t>
                      </a:r>
                    </a:p>
                  </a:txBody>
                  <a:tcPr marL="16628" marR="16628" marT="8314" marB="8314" anchor="ctr"/>
                </a:tc>
                <a:extLst>
                  <a:ext uri="{0D108BD9-81ED-4DB2-BD59-A6C34878D82A}">
                    <a16:rowId xmlns:a16="http://schemas.microsoft.com/office/drawing/2014/main" val="3721348242"/>
                  </a:ext>
                </a:extLst>
              </a:tr>
              <a:tr h="515460">
                <a:tc>
                  <a:txBody>
                    <a:bodyPr/>
                    <a:lstStyle/>
                    <a:p>
                      <a:pPr algn="ctr" fontAlgn="ctr"/>
                      <a:r>
                        <a:rPr lang="en-US" sz="1100">
                          <a:effectLst/>
                        </a:rPr>
                        <a:t>DOID:0110274</a:t>
                      </a:r>
                    </a:p>
                  </a:txBody>
                  <a:tcPr marL="16628" marR="16628" marT="8314" marB="8314" anchor="ctr"/>
                </a:tc>
                <a:tc>
                  <a:txBody>
                    <a:bodyPr/>
                    <a:lstStyle/>
                    <a:p>
                      <a:pPr algn="ctr" fontAlgn="ctr"/>
                      <a:r>
                        <a:rPr lang="en-US" sz="1100" b="1" dirty="0">
                          <a:effectLst/>
                        </a:rPr>
                        <a:t>autosomal recessive limb-girdle muscular </a:t>
                      </a:r>
                      <a:r>
                        <a:rPr lang="en-US" sz="1100" b="1" dirty="0" err="1">
                          <a:effectLst/>
                        </a:rPr>
                        <a:t>dystr</a:t>
                      </a:r>
                      <a:r>
                        <a:rPr lang="en-US" sz="1100" b="1" dirty="0">
                          <a:effectLst/>
                        </a:rPr>
                        <a:t>...</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12</a:t>
                      </a:r>
                    </a:p>
                  </a:txBody>
                  <a:tcPr marL="16628" marR="16628" marT="8314" marB="8314" anchor="ctr"/>
                </a:tc>
                <a:tc>
                  <a:txBody>
                    <a:bodyPr/>
                    <a:lstStyle/>
                    <a:p>
                      <a:pPr algn="r" fontAlgn="ctr"/>
                      <a:r>
                        <a:rPr lang="en-US" sz="1100">
                          <a:effectLst/>
                        </a:rPr>
                        <a:t>23</a:t>
                      </a:r>
                    </a:p>
                  </a:txBody>
                  <a:tcPr marL="16628" marR="16628" marT="8314" marB="8314" anchor="ctr"/>
                </a:tc>
                <a:tc>
                  <a:txBody>
                    <a:bodyPr/>
                    <a:lstStyle/>
                    <a:p>
                      <a:pPr algn="r" fontAlgn="ctr"/>
                      <a:r>
                        <a:rPr lang="en-US" sz="1100">
                          <a:effectLst/>
                        </a:rPr>
                        <a:t>9</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20</a:t>
                      </a:r>
                    </a:p>
                  </a:txBody>
                  <a:tcPr marL="16628" marR="16628" marT="8314" marB="8314" anchor="ctr"/>
                </a:tc>
                <a:tc>
                  <a:txBody>
                    <a:bodyPr/>
                    <a:lstStyle/>
                    <a:p>
                      <a:pPr algn="r" fontAlgn="ctr"/>
                      <a:r>
                        <a:rPr lang="en-US" sz="1100">
                          <a:effectLst/>
                        </a:rPr>
                        <a:t>8</a:t>
                      </a:r>
                    </a:p>
                  </a:txBody>
                  <a:tcPr marL="16628" marR="16628" marT="8314" marB="8314" anchor="ctr"/>
                </a:tc>
                <a:tc>
                  <a:txBody>
                    <a:bodyPr/>
                    <a:lstStyle/>
                    <a:p>
                      <a:pPr algn="r" fontAlgn="ctr"/>
                      <a:r>
                        <a:rPr lang="en-US" sz="1100">
                          <a:effectLst/>
                        </a:rPr>
                        <a:t>30</a:t>
                      </a:r>
                    </a:p>
                  </a:txBody>
                  <a:tcPr marL="16628" marR="16628" marT="8314" marB="8314" anchor="ctr"/>
                </a:tc>
                <a:extLst>
                  <a:ext uri="{0D108BD9-81ED-4DB2-BD59-A6C34878D82A}">
                    <a16:rowId xmlns:a16="http://schemas.microsoft.com/office/drawing/2014/main" val="2132079043"/>
                  </a:ext>
                </a:extLst>
              </a:tr>
              <a:tr h="365811">
                <a:tc>
                  <a:txBody>
                    <a:bodyPr/>
                    <a:lstStyle/>
                    <a:p>
                      <a:pPr algn="ctr" fontAlgn="ctr"/>
                      <a:r>
                        <a:rPr lang="en-US" sz="1100" dirty="0">
                          <a:effectLst/>
                        </a:rPr>
                        <a:t>DOID:0050534</a:t>
                      </a:r>
                    </a:p>
                  </a:txBody>
                  <a:tcPr marL="16628" marR="16628" marT="8314" marB="8314" anchor="ctr"/>
                </a:tc>
                <a:tc>
                  <a:txBody>
                    <a:bodyPr/>
                    <a:lstStyle/>
                    <a:p>
                      <a:pPr algn="ctr" fontAlgn="ctr"/>
                      <a:r>
                        <a:rPr lang="en-US" sz="1100" b="1" dirty="0">
                          <a:effectLst/>
                        </a:rPr>
                        <a:t>congenital stationary night blindness</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14</a:t>
                      </a:r>
                    </a:p>
                  </a:txBody>
                  <a:tcPr marL="16628" marR="16628" marT="8314" marB="8314" anchor="ctr"/>
                </a:tc>
                <a:tc>
                  <a:txBody>
                    <a:bodyPr/>
                    <a:lstStyle/>
                    <a:p>
                      <a:pPr algn="r" fontAlgn="ctr"/>
                      <a:r>
                        <a:rPr lang="en-US" sz="1100">
                          <a:effectLst/>
                        </a:rPr>
                        <a:t>11</a:t>
                      </a:r>
                    </a:p>
                  </a:txBody>
                  <a:tcPr marL="16628" marR="16628" marT="8314" marB="8314" anchor="ctr"/>
                </a:tc>
                <a:tc>
                  <a:txBody>
                    <a:bodyPr/>
                    <a:lstStyle/>
                    <a:p>
                      <a:pPr algn="r" fontAlgn="ctr"/>
                      <a:r>
                        <a:rPr lang="en-US" sz="1100">
                          <a:effectLst/>
                        </a:rPr>
                        <a:t>2</a:t>
                      </a:r>
                    </a:p>
                  </a:txBody>
                  <a:tcPr marL="16628" marR="16628" marT="8314" marB="8314" anchor="ctr"/>
                </a:tc>
                <a:tc>
                  <a:txBody>
                    <a:bodyPr/>
                    <a:lstStyle/>
                    <a:p>
                      <a:pPr algn="r" fontAlgn="ctr"/>
                      <a:r>
                        <a:rPr lang="en-US" sz="1100">
                          <a:effectLst/>
                        </a:rPr>
                        <a:t>0</a:t>
                      </a:r>
                    </a:p>
                  </a:txBody>
                  <a:tcPr marL="16628" marR="16628" marT="8314" marB="8314" anchor="ctr"/>
                </a:tc>
                <a:tc>
                  <a:txBody>
                    <a:bodyPr/>
                    <a:lstStyle/>
                    <a:p>
                      <a:pPr algn="r" fontAlgn="ctr"/>
                      <a:r>
                        <a:rPr lang="en-US" sz="1100">
                          <a:effectLst/>
                        </a:rPr>
                        <a:t>10</a:t>
                      </a:r>
                    </a:p>
                  </a:txBody>
                  <a:tcPr marL="16628" marR="16628" marT="8314" marB="8314" anchor="ctr"/>
                </a:tc>
                <a:tc>
                  <a:txBody>
                    <a:bodyPr/>
                    <a:lstStyle/>
                    <a:p>
                      <a:pPr algn="r" fontAlgn="ctr"/>
                      <a:r>
                        <a:rPr lang="en-US" sz="1100">
                          <a:effectLst/>
                        </a:rPr>
                        <a:t>17</a:t>
                      </a:r>
                    </a:p>
                  </a:txBody>
                  <a:tcPr marL="16628" marR="16628" marT="8314" marB="8314" anchor="ctr"/>
                </a:tc>
                <a:tc>
                  <a:txBody>
                    <a:bodyPr/>
                    <a:lstStyle/>
                    <a:p>
                      <a:pPr algn="r" fontAlgn="ctr"/>
                      <a:r>
                        <a:rPr lang="en-US" sz="1100" dirty="0">
                          <a:effectLst/>
                        </a:rPr>
                        <a:t>14</a:t>
                      </a:r>
                    </a:p>
                  </a:txBody>
                  <a:tcPr marL="16628" marR="16628" marT="8314" marB="8314" anchor="ctr"/>
                </a:tc>
                <a:extLst>
                  <a:ext uri="{0D108BD9-81ED-4DB2-BD59-A6C34878D82A}">
                    <a16:rowId xmlns:a16="http://schemas.microsoft.com/office/drawing/2014/main" val="3047164827"/>
                  </a:ext>
                </a:extLst>
              </a:tr>
            </a:tbl>
          </a:graphicData>
        </a:graphic>
      </p:graphicFrame>
      <p:sp>
        <p:nvSpPr>
          <p:cNvPr id="5" name="TextBox 4">
            <a:extLst>
              <a:ext uri="{FF2B5EF4-FFF2-40B4-BE49-F238E27FC236}">
                <a16:creationId xmlns:a16="http://schemas.microsoft.com/office/drawing/2014/main" id="{BCE4070C-40B2-499B-AC31-0F70BF990CB4}"/>
              </a:ext>
            </a:extLst>
          </p:cNvPr>
          <p:cNvSpPr txBox="1"/>
          <p:nvPr/>
        </p:nvSpPr>
        <p:spPr>
          <a:xfrm>
            <a:off x="1451031" y="6054816"/>
            <a:ext cx="6103344" cy="369332"/>
          </a:xfrm>
          <a:prstGeom prst="rect">
            <a:avLst/>
          </a:prstGeom>
          <a:noFill/>
        </p:spPr>
        <p:txBody>
          <a:bodyPr wrap="square">
            <a:spAutoFit/>
          </a:bodyPr>
          <a:lstStyle/>
          <a:p>
            <a:r>
              <a:rPr lang="en-US" b="0" i="0" dirty="0">
                <a:solidFill>
                  <a:schemeClr val="bg1"/>
                </a:solidFill>
                <a:effectLst/>
                <a:highlight>
                  <a:srgbClr val="FFFF00"/>
                </a:highlight>
              </a:rPr>
              <a:t>77 rows × 12 columns</a:t>
            </a:r>
            <a:endParaRPr lang="en-US" dirty="0">
              <a:solidFill>
                <a:schemeClr val="bg1"/>
              </a:solidFill>
              <a:highlight>
                <a:srgbClr val="FFFF00"/>
              </a:highlight>
            </a:endParaRPr>
          </a:p>
        </p:txBody>
      </p:sp>
    </p:spTree>
    <p:extLst>
      <p:ext uri="{BB962C8B-B14F-4D97-AF65-F5344CB8AC3E}">
        <p14:creationId xmlns:p14="http://schemas.microsoft.com/office/powerpoint/2010/main" val="222296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6D33-DCF3-4804-93CF-BDC74D3B8119}"/>
              </a:ext>
            </a:extLst>
          </p:cNvPr>
          <p:cNvSpPr>
            <a:spLocks noGrp="1"/>
          </p:cNvSpPr>
          <p:nvPr>
            <p:ph type="title"/>
          </p:nvPr>
        </p:nvSpPr>
        <p:spPr/>
        <p:txBody>
          <a:bodyPr/>
          <a:lstStyle/>
          <a:p>
            <a:r>
              <a:rPr lang="en-US" dirty="0"/>
              <a:t>Question raised</a:t>
            </a:r>
          </a:p>
        </p:txBody>
      </p:sp>
      <p:sp>
        <p:nvSpPr>
          <p:cNvPr id="3" name="Content Placeholder 2">
            <a:extLst>
              <a:ext uri="{FF2B5EF4-FFF2-40B4-BE49-F238E27FC236}">
                <a16:creationId xmlns:a16="http://schemas.microsoft.com/office/drawing/2014/main" id="{4CF3CEEC-9C49-4386-87A9-497588656CCA}"/>
              </a:ext>
            </a:extLst>
          </p:cNvPr>
          <p:cNvSpPr>
            <a:spLocks noGrp="1"/>
          </p:cNvSpPr>
          <p:nvPr>
            <p:ph idx="1"/>
          </p:nvPr>
        </p:nvSpPr>
        <p:spPr/>
        <p:txBody>
          <a:bodyPr/>
          <a:lstStyle/>
          <a:p>
            <a:r>
              <a:rPr lang="en-US" dirty="0"/>
              <a:t>C</a:t>
            </a:r>
            <a:r>
              <a:rPr lang="en-US" b="0" i="0" dirty="0">
                <a:effectLst/>
              </a:rPr>
              <a:t>an models trained on one association type predict the genes associated to another association type?</a:t>
            </a:r>
            <a:endParaRPr lang="en-US" dirty="0"/>
          </a:p>
        </p:txBody>
      </p:sp>
    </p:spTree>
    <p:extLst>
      <p:ext uri="{BB962C8B-B14F-4D97-AF65-F5344CB8AC3E}">
        <p14:creationId xmlns:p14="http://schemas.microsoft.com/office/powerpoint/2010/main" val="2379422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87DB-89B7-4AA4-A2FB-82B1B18D7EEA}"/>
              </a:ext>
            </a:extLst>
          </p:cNvPr>
          <p:cNvSpPr>
            <a:spLocks noGrp="1"/>
          </p:cNvSpPr>
          <p:nvPr>
            <p:ph type="title"/>
          </p:nvPr>
        </p:nvSpPr>
        <p:spPr>
          <a:xfrm>
            <a:off x="1149092" y="741367"/>
            <a:ext cx="7399998" cy="714523"/>
          </a:xfrm>
        </p:spPr>
        <p:txBody>
          <a:bodyPr>
            <a:normAutofit fontScale="90000"/>
          </a:bodyPr>
          <a:lstStyle/>
          <a:p>
            <a:r>
              <a:rPr lang="en-US" sz="3200" dirty="0"/>
              <a:t>SUPERVISED MACHINE LEARNING MODEL AND RESULTS</a:t>
            </a:r>
          </a:p>
        </p:txBody>
      </p:sp>
      <p:graphicFrame>
        <p:nvGraphicFramePr>
          <p:cNvPr id="3" name="Table 2">
            <a:extLst>
              <a:ext uri="{FF2B5EF4-FFF2-40B4-BE49-F238E27FC236}">
                <a16:creationId xmlns:a16="http://schemas.microsoft.com/office/drawing/2014/main" id="{392525B5-0CCD-4F40-97FD-C13DEE528A2D}"/>
              </a:ext>
            </a:extLst>
          </p:cNvPr>
          <p:cNvGraphicFramePr>
            <a:graphicFrameLocks noGrp="1"/>
          </p:cNvGraphicFramePr>
          <p:nvPr/>
        </p:nvGraphicFramePr>
        <p:xfrm>
          <a:off x="132203" y="1786779"/>
          <a:ext cx="8416887" cy="3615331"/>
        </p:xfrm>
        <a:graphic>
          <a:graphicData uri="http://schemas.openxmlformats.org/drawingml/2006/table">
            <a:tbl>
              <a:tblPr firstRow="1" firstCol="1" bandRow="1">
                <a:tableStyleId>{775DCB02-9BB8-47FD-8907-85C794F793BA}</a:tableStyleId>
              </a:tblPr>
              <a:tblGrid>
                <a:gridCol w="762171">
                  <a:extLst>
                    <a:ext uri="{9D8B030D-6E8A-4147-A177-3AD203B41FA5}">
                      <a16:colId xmlns:a16="http://schemas.microsoft.com/office/drawing/2014/main" val="3147126046"/>
                    </a:ext>
                  </a:extLst>
                </a:gridCol>
                <a:gridCol w="762171">
                  <a:extLst>
                    <a:ext uri="{9D8B030D-6E8A-4147-A177-3AD203B41FA5}">
                      <a16:colId xmlns:a16="http://schemas.microsoft.com/office/drawing/2014/main" val="3375477244"/>
                    </a:ext>
                  </a:extLst>
                </a:gridCol>
                <a:gridCol w="762171">
                  <a:extLst>
                    <a:ext uri="{9D8B030D-6E8A-4147-A177-3AD203B41FA5}">
                      <a16:colId xmlns:a16="http://schemas.microsoft.com/office/drawing/2014/main" val="2985032406"/>
                    </a:ext>
                  </a:extLst>
                </a:gridCol>
                <a:gridCol w="762171">
                  <a:extLst>
                    <a:ext uri="{9D8B030D-6E8A-4147-A177-3AD203B41FA5}">
                      <a16:colId xmlns:a16="http://schemas.microsoft.com/office/drawing/2014/main" val="3592906092"/>
                    </a:ext>
                  </a:extLst>
                </a:gridCol>
                <a:gridCol w="770421">
                  <a:extLst>
                    <a:ext uri="{9D8B030D-6E8A-4147-A177-3AD203B41FA5}">
                      <a16:colId xmlns:a16="http://schemas.microsoft.com/office/drawing/2014/main" val="1659720655"/>
                    </a:ext>
                  </a:extLst>
                </a:gridCol>
                <a:gridCol w="766297">
                  <a:extLst>
                    <a:ext uri="{9D8B030D-6E8A-4147-A177-3AD203B41FA5}">
                      <a16:colId xmlns:a16="http://schemas.microsoft.com/office/drawing/2014/main" val="2087654775"/>
                    </a:ext>
                  </a:extLst>
                </a:gridCol>
                <a:gridCol w="766297">
                  <a:extLst>
                    <a:ext uri="{9D8B030D-6E8A-4147-A177-3AD203B41FA5}">
                      <a16:colId xmlns:a16="http://schemas.microsoft.com/office/drawing/2014/main" val="4003976205"/>
                    </a:ext>
                  </a:extLst>
                </a:gridCol>
                <a:gridCol w="766297">
                  <a:extLst>
                    <a:ext uri="{9D8B030D-6E8A-4147-A177-3AD203B41FA5}">
                      <a16:colId xmlns:a16="http://schemas.microsoft.com/office/drawing/2014/main" val="572484232"/>
                    </a:ext>
                  </a:extLst>
                </a:gridCol>
                <a:gridCol w="766297">
                  <a:extLst>
                    <a:ext uri="{9D8B030D-6E8A-4147-A177-3AD203B41FA5}">
                      <a16:colId xmlns:a16="http://schemas.microsoft.com/office/drawing/2014/main" val="986900349"/>
                    </a:ext>
                  </a:extLst>
                </a:gridCol>
                <a:gridCol w="766297">
                  <a:extLst>
                    <a:ext uri="{9D8B030D-6E8A-4147-A177-3AD203B41FA5}">
                      <a16:colId xmlns:a16="http://schemas.microsoft.com/office/drawing/2014/main" val="2405845243"/>
                    </a:ext>
                  </a:extLst>
                </a:gridCol>
                <a:gridCol w="766297">
                  <a:extLst>
                    <a:ext uri="{9D8B030D-6E8A-4147-A177-3AD203B41FA5}">
                      <a16:colId xmlns:a16="http://schemas.microsoft.com/office/drawing/2014/main" val="1713176475"/>
                    </a:ext>
                  </a:extLst>
                </a:gridCol>
              </a:tblGrid>
              <a:tr h="357749">
                <a:tc>
                  <a:txBody>
                    <a:bodyPr/>
                    <a:lstStyle/>
                    <a:p>
                      <a:pPr algn="ctr" fontAlgn="ctr"/>
                      <a:r>
                        <a:rPr lang="en-US" sz="1100" b="1" dirty="0">
                          <a:solidFill>
                            <a:schemeClr val="bg1"/>
                          </a:solidFill>
                          <a:effectLst/>
                          <a:highlight>
                            <a:srgbClr val="FFFF00"/>
                          </a:highlight>
                        </a:rPr>
                        <a:t>DOID</a:t>
                      </a:r>
                    </a:p>
                  </a:txBody>
                  <a:tcPr marL="35775" marR="35775" marT="17887" marB="17887" anchor="ctr"/>
                </a:tc>
                <a:tc>
                  <a:txBody>
                    <a:bodyPr/>
                    <a:lstStyle/>
                    <a:p>
                      <a:pPr algn="ctr" fontAlgn="ctr"/>
                      <a:r>
                        <a:rPr lang="en-US" sz="1100" b="1" dirty="0" err="1">
                          <a:effectLst/>
                        </a:rPr>
                        <a:t>SourceTrain</a:t>
                      </a:r>
                      <a:endParaRPr lang="en-US" sz="1100" b="1" dirty="0">
                        <a:effectLst/>
                      </a:endParaRPr>
                    </a:p>
                  </a:txBody>
                  <a:tcPr marL="35775" marR="35775" marT="17887" marB="17887" anchor="ctr"/>
                </a:tc>
                <a:tc>
                  <a:txBody>
                    <a:bodyPr/>
                    <a:lstStyle/>
                    <a:p>
                      <a:pPr algn="ctr" fontAlgn="ctr"/>
                      <a:r>
                        <a:rPr lang="en-US" sz="1100" b="1" dirty="0" err="1">
                          <a:effectLst/>
                        </a:rPr>
                        <a:t>SourceEval</a:t>
                      </a:r>
                      <a:endParaRPr lang="en-US" sz="1100" b="1" dirty="0">
                        <a:effectLst/>
                      </a:endParaRPr>
                    </a:p>
                  </a:txBody>
                  <a:tcPr marL="35775" marR="35775" marT="17887" marB="17887" anchor="ctr"/>
                </a:tc>
                <a:tc>
                  <a:txBody>
                    <a:bodyPr/>
                    <a:lstStyle/>
                    <a:p>
                      <a:pPr algn="ctr" fontAlgn="ctr"/>
                      <a:r>
                        <a:rPr lang="en-US" sz="1100" b="1" dirty="0" err="1">
                          <a:effectLst/>
                        </a:rPr>
                        <a:t>auROC</a:t>
                      </a:r>
                      <a:endParaRPr lang="en-US" sz="1100" b="1" dirty="0">
                        <a:effectLst/>
                      </a:endParaRPr>
                    </a:p>
                  </a:txBody>
                  <a:tcPr marL="35775" marR="35775" marT="17887" marB="17887" anchor="ctr"/>
                </a:tc>
                <a:tc>
                  <a:txBody>
                    <a:bodyPr/>
                    <a:lstStyle/>
                    <a:p>
                      <a:pPr algn="ctr" fontAlgn="ctr"/>
                      <a:r>
                        <a:rPr lang="en-US" sz="1100" b="1" dirty="0">
                          <a:solidFill>
                            <a:schemeClr val="bg1"/>
                          </a:solidFill>
                          <a:effectLst/>
                          <a:highlight>
                            <a:srgbClr val="FFFF00"/>
                          </a:highlight>
                        </a:rPr>
                        <a:t>log2(</a:t>
                      </a:r>
                      <a:r>
                        <a:rPr lang="en-US" sz="1100" b="1" dirty="0" err="1">
                          <a:solidFill>
                            <a:schemeClr val="bg1"/>
                          </a:solidFill>
                          <a:effectLst/>
                          <a:highlight>
                            <a:srgbClr val="FFFF00"/>
                          </a:highlight>
                        </a:rPr>
                        <a:t>auPRC</a:t>
                      </a:r>
                      <a:r>
                        <a:rPr lang="en-US" sz="1100" b="1" dirty="0">
                          <a:solidFill>
                            <a:schemeClr val="bg1"/>
                          </a:solidFill>
                          <a:effectLst/>
                          <a:highlight>
                            <a:srgbClr val="FFFF00"/>
                          </a:highlight>
                        </a:rPr>
                        <a:t>/prior)</a:t>
                      </a:r>
                    </a:p>
                  </a:txBody>
                  <a:tcPr marL="35775" marR="35775" marT="17887" marB="17887" anchor="ctr"/>
                </a:tc>
                <a:tc>
                  <a:txBody>
                    <a:bodyPr/>
                    <a:lstStyle/>
                    <a:p>
                      <a:pPr algn="ctr" fontAlgn="ctr"/>
                      <a:r>
                        <a:rPr lang="en-US" sz="1100" b="1">
                          <a:effectLst/>
                        </a:rPr>
                        <a:t>log2(P@r10/prior)</a:t>
                      </a:r>
                    </a:p>
                  </a:txBody>
                  <a:tcPr marL="35775" marR="35775" marT="17887" marB="17887" anchor="ctr"/>
                </a:tc>
                <a:tc>
                  <a:txBody>
                    <a:bodyPr/>
                    <a:lstStyle/>
                    <a:p>
                      <a:pPr algn="ctr" fontAlgn="ctr"/>
                      <a:r>
                        <a:rPr lang="en-US" sz="1100" b="1" dirty="0">
                          <a:effectLst/>
                        </a:rPr>
                        <a:t>log2(P@r20/prior)</a:t>
                      </a:r>
                    </a:p>
                  </a:txBody>
                  <a:tcPr marL="35775" marR="35775" marT="17887" marB="17887" anchor="ctr"/>
                </a:tc>
                <a:tc>
                  <a:txBody>
                    <a:bodyPr/>
                    <a:lstStyle/>
                    <a:p>
                      <a:pPr algn="ctr" fontAlgn="ctr"/>
                      <a:r>
                        <a:rPr lang="en-US" sz="1100" b="1">
                          <a:effectLst/>
                        </a:rPr>
                        <a:t>log2(P@r50/prior)</a:t>
                      </a:r>
                    </a:p>
                  </a:txBody>
                  <a:tcPr marL="35775" marR="35775" marT="17887" marB="17887" anchor="ctr"/>
                </a:tc>
                <a:tc>
                  <a:txBody>
                    <a:bodyPr/>
                    <a:lstStyle/>
                    <a:p>
                      <a:pPr algn="ctr" fontAlgn="ctr"/>
                      <a:r>
                        <a:rPr lang="en-US" sz="1100" b="1" dirty="0">
                          <a:effectLst/>
                        </a:rPr>
                        <a:t>R@r10</a:t>
                      </a:r>
                    </a:p>
                  </a:txBody>
                  <a:tcPr marL="35775" marR="35775" marT="17887" marB="17887" anchor="ctr"/>
                </a:tc>
                <a:tc>
                  <a:txBody>
                    <a:bodyPr/>
                    <a:lstStyle/>
                    <a:p>
                      <a:pPr algn="ctr" fontAlgn="ctr"/>
                      <a:r>
                        <a:rPr lang="en-US" sz="1100" b="1">
                          <a:effectLst/>
                        </a:rPr>
                        <a:t>R@r20</a:t>
                      </a:r>
                    </a:p>
                  </a:txBody>
                  <a:tcPr marL="35775" marR="35775" marT="17887" marB="17887" anchor="ctr"/>
                </a:tc>
                <a:tc>
                  <a:txBody>
                    <a:bodyPr/>
                    <a:lstStyle/>
                    <a:p>
                      <a:pPr algn="ctr" fontAlgn="ctr"/>
                      <a:r>
                        <a:rPr lang="en-US" sz="1100" b="1" dirty="0">
                          <a:effectLst/>
                        </a:rPr>
                        <a:t>R@r50</a:t>
                      </a:r>
                    </a:p>
                  </a:txBody>
                  <a:tcPr marL="35775" marR="35775" marT="17887" marB="17887" anchor="ctr"/>
                </a:tc>
                <a:extLst>
                  <a:ext uri="{0D108BD9-81ED-4DB2-BD59-A6C34878D82A}">
                    <a16:rowId xmlns:a16="http://schemas.microsoft.com/office/drawing/2014/main" val="4103702147"/>
                  </a:ext>
                </a:extLst>
              </a:tr>
              <a:tr h="250424">
                <a:tc>
                  <a:txBody>
                    <a:bodyPr/>
                    <a:lstStyle/>
                    <a:p>
                      <a:pPr algn="r" fontAlgn="ctr"/>
                      <a:r>
                        <a:rPr lang="en-US" sz="1100" b="1" dirty="0">
                          <a:effectLst/>
                        </a:rPr>
                        <a:t>DOID:936</a:t>
                      </a:r>
                    </a:p>
                  </a:txBody>
                  <a:tcPr marL="35775" marR="35775" marT="17887" marB="17887" anchor="ctr"/>
                </a:tc>
                <a:tc>
                  <a:txBody>
                    <a:bodyPr/>
                    <a:lstStyle/>
                    <a:p>
                      <a:pPr algn="r" fontAlgn="ctr"/>
                      <a:r>
                        <a:rPr lang="en-US" sz="1100" dirty="0">
                          <a:effectLst/>
                        </a:rPr>
                        <a:t>CGI</a:t>
                      </a:r>
                    </a:p>
                  </a:txBody>
                  <a:tcPr marL="35775" marR="35775" marT="17887" marB="17887" anchor="ctr"/>
                </a:tc>
                <a:tc>
                  <a:txBody>
                    <a:bodyPr/>
                    <a:lstStyle/>
                    <a:p>
                      <a:pPr algn="r" fontAlgn="ctr"/>
                      <a:r>
                        <a:rPr lang="en-US" sz="1100">
                          <a:effectLst/>
                        </a:rPr>
                        <a:t>UNIPROT</a:t>
                      </a:r>
                    </a:p>
                  </a:txBody>
                  <a:tcPr marL="35775" marR="35775" marT="17887" marB="17887" anchor="ctr"/>
                </a:tc>
                <a:tc>
                  <a:txBody>
                    <a:bodyPr/>
                    <a:lstStyle/>
                    <a:p>
                      <a:pPr algn="r" fontAlgn="ctr"/>
                      <a:r>
                        <a:rPr lang="en-US" sz="1100" b="0" dirty="0">
                          <a:effectLst/>
                        </a:rPr>
                        <a:t>0.675605</a:t>
                      </a:r>
                    </a:p>
                  </a:txBody>
                  <a:tcPr marL="35775" marR="35775" marT="17887" marB="17887" anchor="ctr"/>
                </a:tc>
                <a:tc>
                  <a:txBody>
                    <a:bodyPr/>
                    <a:lstStyle/>
                    <a:p>
                      <a:pPr algn="r" fontAlgn="ctr"/>
                      <a:r>
                        <a:rPr lang="en-US" sz="1100" b="1" dirty="0">
                          <a:effectLst/>
                        </a:rPr>
                        <a:t>0.832924</a:t>
                      </a:r>
                    </a:p>
                  </a:txBody>
                  <a:tcPr marL="35775" marR="35775" marT="17887" marB="17887" anchor="ctr"/>
                </a:tc>
                <a:tc>
                  <a:txBody>
                    <a:bodyPr/>
                    <a:lstStyle/>
                    <a:p>
                      <a:pPr algn="r" fontAlgn="ctr"/>
                      <a:r>
                        <a:rPr lang="en-US" sz="1100">
                          <a:effectLst/>
                        </a:rPr>
                        <a:t>1.739775</a:t>
                      </a:r>
                    </a:p>
                  </a:txBody>
                  <a:tcPr marL="35775" marR="35775" marT="17887" marB="17887" anchor="ctr"/>
                </a:tc>
                <a:tc>
                  <a:txBody>
                    <a:bodyPr/>
                    <a:lstStyle/>
                    <a:p>
                      <a:pPr algn="r" fontAlgn="ctr"/>
                      <a:r>
                        <a:rPr lang="en-US" sz="1100">
                          <a:effectLst/>
                        </a:rPr>
                        <a:t>1.632860</a:t>
                      </a:r>
                    </a:p>
                  </a:txBody>
                  <a:tcPr marL="35775" marR="35775" marT="17887" marB="17887" anchor="ctr"/>
                </a:tc>
                <a:tc>
                  <a:txBody>
                    <a:bodyPr/>
                    <a:lstStyle/>
                    <a:p>
                      <a:pPr algn="r" fontAlgn="ctr"/>
                      <a:r>
                        <a:rPr lang="en-US" sz="1100">
                          <a:effectLst/>
                        </a:rPr>
                        <a:t>1.069923</a:t>
                      </a:r>
                    </a:p>
                  </a:txBody>
                  <a:tcPr marL="35775" marR="35775" marT="17887" marB="17887" anchor="ctr"/>
                </a:tc>
                <a:tc>
                  <a:txBody>
                    <a:bodyPr/>
                    <a:lstStyle/>
                    <a:p>
                      <a:pPr algn="r" fontAlgn="ctr"/>
                      <a:r>
                        <a:rPr lang="en-US" sz="1100">
                          <a:effectLst/>
                        </a:rPr>
                        <a:t>0.059322</a:t>
                      </a:r>
                    </a:p>
                  </a:txBody>
                  <a:tcPr marL="35775" marR="35775" marT="17887" marB="17887" anchor="ctr"/>
                </a:tc>
                <a:tc>
                  <a:txBody>
                    <a:bodyPr/>
                    <a:lstStyle/>
                    <a:p>
                      <a:pPr algn="r" fontAlgn="ctr"/>
                      <a:r>
                        <a:rPr lang="en-US" sz="1100">
                          <a:effectLst/>
                        </a:rPr>
                        <a:t>0.110169</a:t>
                      </a:r>
                    </a:p>
                  </a:txBody>
                  <a:tcPr marL="35775" marR="35775" marT="17887" marB="17887" anchor="ctr"/>
                </a:tc>
                <a:tc>
                  <a:txBody>
                    <a:bodyPr/>
                    <a:lstStyle/>
                    <a:p>
                      <a:pPr algn="r" fontAlgn="ctr"/>
                      <a:r>
                        <a:rPr lang="en-US" sz="1100">
                          <a:effectLst/>
                        </a:rPr>
                        <a:t>0.186441</a:t>
                      </a:r>
                    </a:p>
                  </a:txBody>
                  <a:tcPr marL="35775" marR="35775" marT="17887" marB="17887" anchor="ctr"/>
                </a:tc>
                <a:extLst>
                  <a:ext uri="{0D108BD9-81ED-4DB2-BD59-A6C34878D82A}">
                    <a16:rowId xmlns:a16="http://schemas.microsoft.com/office/drawing/2014/main" val="3734579209"/>
                  </a:ext>
                </a:extLst>
              </a:tr>
              <a:tr h="250424">
                <a:tc>
                  <a:txBody>
                    <a:bodyPr/>
                    <a:lstStyle/>
                    <a:p>
                      <a:pPr algn="r" fontAlgn="ctr"/>
                      <a:r>
                        <a:rPr lang="en-US" sz="1100" b="1" dirty="0">
                          <a:effectLst/>
                        </a:rPr>
                        <a:t>DOID:5295</a:t>
                      </a:r>
                    </a:p>
                  </a:txBody>
                  <a:tcPr marL="35775" marR="35775" marT="17887" marB="17887" anchor="ctr"/>
                </a:tc>
                <a:tc>
                  <a:txBody>
                    <a:bodyPr/>
                    <a:lstStyle/>
                    <a:p>
                      <a:pPr algn="r" fontAlgn="ctr"/>
                      <a:r>
                        <a:rPr lang="en-US" sz="1100" dirty="0">
                          <a:effectLst/>
                        </a:rPr>
                        <a:t>CLINGEN</a:t>
                      </a:r>
                    </a:p>
                  </a:txBody>
                  <a:tcPr marL="35775" marR="35775" marT="17887" marB="17887" anchor="ctr"/>
                </a:tc>
                <a:tc>
                  <a:txBody>
                    <a:bodyPr/>
                    <a:lstStyle/>
                    <a:p>
                      <a:pPr algn="r" fontAlgn="ctr"/>
                      <a:r>
                        <a:rPr lang="en-US" sz="1100">
                          <a:effectLst/>
                        </a:rPr>
                        <a:t>CLINGEN</a:t>
                      </a:r>
                    </a:p>
                  </a:txBody>
                  <a:tcPr marL="35775" marR="35775" marT="17887" marB="17887" anchor="ctr"/>
                </a:tc>
                <a:tc>
                  <a:txBody>
                    <a:bodyPr/>
                    <a:lstStyle/>
                    <a:p>
                      <a:pPr algn="r" fontAlgn="ctr"/>
                      <a:r>
                        <a:rPr lang="en-US" sz="1100" b="0" dirty="0">
                          <a:effectLst/>
                        </a:rPr>
                        <a:t>0.821495</a:t>
                      </a:r>
                    </a:p>
                  </a:txBody>
                  <a:tcPr marL="35775" marR="35775" marT="17887" marB="17887" anchor="ctr"/>
                </a:tc>
                <a:tc>
                  <a:txBody>
                    <a:bodyPr/>
                    <a:lstStyle/>
                    <a:p>
                      <a:pPr algn="r" fontAlgn="ctr"/>
                      <a:r>
                        <a:rPr lang="en-US" sz="1100" b="1" dirty="0">
                          <a:effectLst/>
                        </a:rPr>
                        <a:t>1.481127</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extLst>
                  <a:ext uri="{0D108BD9-81ED-4DB2-BD59-A6C34878D82A}">
                    <a16:rowId xmlns:a16="http://schemas.microsoft.com/office/drawing/2014/main" val="2093396660"/>
                  </a:ext>
                </a:extLst>
              </a:tr>
              <a:tr h="250424">
                <a:tc>
                  <a:txBody>
                    <a:bodyPr/>
                    <a:lstStyle/>
                    <a:p>
                      <a:pPr algn="r" fontAlgn="ctr"/>
                      <a:r>
                        <a:rPr lang="en-US" sz="1100" b="1" dirty="0">
                          <a:effectLst/>
                        </a:rPr>
                        <a:t>DOID:5295</a:t>
                      </a:r>
                    </a:p>
                  </a:txBody>
                  <a:tcPr marL="35775" marR="35775" marT="17887" marB="17887" anchor="ctr"/>
                </a:tc>
                <a:tc>
                  <a:txBody>
                    <a:bodyPr/>
                    <a:lstStyle/>
                    <a:p>
                      <a:pPr algn="r" fontAlgn="ctr"/>
                      <a:r>
                        <a:rPr lang="en-US" sz="1100" dirty="0">
                          <a:effectLst/>
                        </a:rPr>
                        <a:t>CLINGEN</a:t>
                      </a:r>
                    </a:p>
                  </a:txBody>
                  <a:tcPr marL="35775" marR="35775" marT="17887" marB="17887" anchor="ctr"/>
                </a:tc>
                <a:tc>
                  <a:txBody>
                    <a:bodyPr/>
                    <a:lstStyle/>
                    <a:p>
                      <a:pPr algn="r" fontAlgn="ctr"/>
                      <a:r>
                        <a:rPr lang="en-US" sz="1100">
                          <a:effectLst/>
                        </a:rPr>
                        <a:t>UNIPROT</a:t>
                      </a:r>
                    </a:p>
                  </a:txBody>
                  <a:tcPr marL="35775" marR="35775" marT="17887" marB="17887" anchor="ctr"/>
                </a:tc>
                <a:tc>
                  <a:txBody>
                    <a:bodyPr/>
                    <a:lstStyle/>
                    <a:p>
                      <a:pPr algn="r" fontAlgn="ctr"/>
                      <a:r>
                        <a:rPr lang="en-US" sz="1100" b="0">
                          <a:effectLst/>
                        </a:rPr>
                        <a:t>0.642991</a:t>
                      </a:r>
                    </a:p>
                  </a:txBody>
                  <a:tcPr marL="35775" marR="35775" marT="17887" marB="17887" anchor="ctr"/>
                </a:tc>
                <a:tc>
                  <a:txBody>
                    <a:bodyPr/>
                    <a:lstStyle/>
                    <a:p>
                      <a:pPr algn="r" fontAlgn="ctr"/>
                      <a:r>
                        <a:rPr lang="en-US" sz="1100" b="1" dirty="0">
                          <a:effectLst/>
                        </a:rPr>
                        <a:t>0.083763</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extLst>
                  <a:ext uri="{0D108BD9-81ED-4DB2-BD59-A6C34878D82A}">
                    <a16:rowId xmlns:a16="http://schemas.microsoft.com/office/drawing/2014/main" val="3302855097"/>
                  </a:ext>
                </a:extLst>
              </a:tr>
              <a:tr h="465073">
                <a:tc>
                  <a:txBody>
                    <a:bodyPr/>
                    <a:lstStyle/>
                    <a:p>
                      <a:pPr algn="r" fontAlgn="ctr"/>
                      <a:r>
                        <a:rPr lang="en-US" sz="1100" b="1" dirty="0">
                          <a:effectLst/>
                        </a:rPr>
                        <a:t>DOID:936</a:t>
                      </a:r>
                    </a:p>
                  </a:txBody>
                  <a:tcPr marL="35775" marR="35775" marT="17887" marB="17887" anchor="ctr"/>
                </a:tc>
                <a:tc>
                  <a:txBody>
                    <a:bodyPr/>
                    <a:lstStyle/>
                    <a:p>
                      <a:pPr algn="r" fontAlgn="ctr"/>
                      <a:r>
                        <a:rPr lang="en-US" sz="1100" dirty="0">
                          <a:effectLst/>
                        </a:rPr>
                        <a:t>ORPHANET</a:t>
                      </a:r>
                    </a:p>
                  </a:txBody>
                  <a:tcPr marL="35775" marR="35775" marT="17887" marB="17887" anchor="ctr"/>
                </a:tc>
                <a:tc>
                  <a:txBody>
                    <a:bodyPr/>
                    <a:lstStyle/>
                    <a:p>
                      <a:pPr algn="r" fontAlgn="ctr"/>
                      <a:r>
                        <a:rPr lang="en-US" sz="1100" dirty="0">
                          <a:effectLst/>
                        </a:rPr>
                        <a:t>GENOMICS-ENGLAND</a:t>
                      </a:r>
                    </a:p>
                  </a:txBody>
                  <a:tcPr marL="35775" marR="35775" marT="17887" marB="17887" anchor="ctr"/>
                </a:tc>
                <a:tc>
                  <a:txBody>
                    <a:bodyPr/>
                    <a:lstStyle/>
                    <a:p>
                      <a:pPr algn="r" fontAlgn="ctr"/>
                      <a:r>
                        <a:rPr lang="en-US" sz="1100" b="0" dirty="0">
                          <a:effectLst/>
                        </a:rPr>
                        <a:t>0.677595</a:t>
                      </a:r>
                    </a:p>
                  </a:txBody>
                  <a:tcPr marL="35775" marR="35775" marT="17887" marB="17887" anchor="ctr"/>
                </a:tc>
                <a:tc>
                  <a:txBody>
                    <a:bodyPr/>
                    <a:lstStyle/>
                    <a:p>
                      <a:pPr algn="r" fontAlgn="ctr"/>
                      <a:r>
                        <a:rPr lang="en-US" sz="1100" b="1" dirty="0">
                          <a:effectLst/>
                        </a:rPr>
                        <a:t>0.445159</a:t>
                      </a:r>
                    </a:p>
                  </a:txBody>
                  <a:tcPr marL="35775" marR="35775" marT="17887" marB="17887" anchor="ctr"/>
                </a:tc>
                <a:tc>
                  <a:txBody>
                    <a:bodyPr/>
                    <a:lstStyle/>
                    <a:p>
                      <a:pPr algn="r" fontAlgn="ctr"/>
                      <a:r>
                        <a:rPr lang="en-US" sz="1100">
                          <a:effectLst/>
                        </a:rPr>
                        <a:t>0.750735</a:t>
                      </a:r>
                    </a:p>
                  </a:txBody>
                  <a:tcPr marL="35775" marR="35775" marT="17887" marB="17887" anchor="ctr"/>
                </a:tc>
                <a:tc>
                  <a:txBody>
                    <a:bodyPr/>
                    <a:lstStyle/>
                    <a:p>
                      <a:pPr algn="r" fontAlgn="ctr"/>
                      <a:r>
                        <a:rPr lang="en-US" sz="1100">
                          <a:effectLst/>
                        </a:rPr>
                        <a:t>0.943380</a:t>
                      </a:r>
                    </a:p>
                  </a:txBody>
                  <a:tcPr marL="35775" marR="35775" marT="17887" marB="17887" anchor="ctr"/>
                </a:tc>
                <a:tc>
                  <a:txBody>
                    <a:bodyPr/>
                    <a:lstStyle/>
                    <a:p>
                      <a:pPr algn="r" fontAlgn="ctr"/>
                      <a:r>
                        <a:rPr lang="en-US" sz="1100">
                          <a:effectLst/>
                        </a:rPr>
                        <a:t>0.665846</a:t>
                      </a:r>
                    </a:p>
                  </a:txBody>
                  <a:tcPr marL="35775" marR="35775" marT="17887" marB="17887" anchor="ctr"/>
                </a:tc>
                <a:tc>
                  <a:txBody>
                    <a:bodyPr/>
                    <a:lstStyle/>
                    <a:p>
                      <a:pPr algn="r" fontAlgn="ctr"/>
                      <a:r>
                        <a:rPr lang="en-US" sz="1100">
                          <a:effectLst/>
                        </a:rPr>
                        <a:t>0.022082</a:t>
                      </a:r>
                    </a:p>
                  </a:txBody>
                  <a:tcPr marL="35775" marR="35775" marT="17887" marB="17887" anchor="ctr"/>
                </a:tc>
                <a:tc>
                  <a:txBody>
                    <a:bodyPr/>
                    <a:lstStyle/>
                    <a:p>
                      <a:pPr algn="r" fontAlgn="ctr"/>
                      <a:r>
                        <a:rPr lang="en-US" sz="1100">
                          <a:effectLst/>
                        </a:rPr>
                        <a:t>0.050473</a:t>
                      </a:r>
                    </a:p>
                  </a:txBody>
                  <a:tcPr marL="35775" marR="35775" marT="17887" marB="17887" anchor="ctr"/>
                </a:tc>
                <a:tc>
                  <a:txBody>
                    <a:bodyPr/>
                    <a:lstStyle/>
                    <a:p>
                      <a:pPr algn="r" fontAlgn="ctr"/>
                      <a:r>
                        <a:rPr lang="en-US" sz="1100">
                          <a:effectLst/>
                        </a:rPr>
                        <a:t>0.104101</a:t>
                      </a:r>
                    </a:p>
                  </a:txBody>
                  <a:tcPr marL="35775" marR="35775" marT="17887" marB="17887" anchor="ctr"/>
                </a:tc>
                <a:extLst>
                  <a:ext uri="{0D108BD9-81ED-4DB2-BD59-A6C34878D82A}">
                    <a16:rowId xmlns:a16="http://schemas.microsoft.com/office/drawing/2014/main" val="1480524718"/>
                  </a:ext>
                </a:extLst>
              </a:tr>
              <a:tr h="357749">
                <a:tc>
                  <a:txBody>
                    <a:bodyPr/>
                    <a:lstStyle/>
                    <a:p>
                      <a:pPr algn="r" fontAlgn="ctr"/>
                      <a:r>
                        <a:rPr lang="en-US" sz="1100" b="1" dirty="0">
                          <a:effectLst/>
                        </a:rPr>
                        <a:t>DOID:936</a:t>
                      </a:r>
                    </a:p>
                  </a:txBody>
                  <a:tcPr marL="35775" marR="35775" marT="17887" marB="17887" anchor="ctr"/>
                </a:tc>
                <a:tc>
                  <a:txBody>
                    <a:bodyPr/>
                    <a:lstStyle/>
                    <a:p>
                      <a:pPr algn="r" fontAlgn="ctr"/>
                      <a:r>
                        <a:rPr lang="en-US" sz="1100">
                          <a:effectLst/>
                        </a:rPr>
                        <a:t>CLINGEN</a:t>
                      </a:r>
                    </a:p>
                  </a:txBody>
                  <a:tcPr marL="35775" marR="35775" marT="17887" marB="17887" anchor="ctr"/>
                </a:tc>
                <a:tc>
                  <a:txBody>
                    <a:bodyPr/>
                    <a:lstStyle/>
                    <a:p>
                      <a:pPr algn="r" fontAlgn="ctr"/>
                      <a:r>
                        <a:rPr lang="en-US" sz="1100">
                          <a:effectLst/>
                        </a:rPr>
                        <a:t>UNIPROT</a:t>
                      </a:r>
                    </a:p>
                  </a:txBody>
                  <a:tcPr marL="35775" marR="35775" marT="17887" marB="17887" anchor="ctr"/>
                </a:tc>
                <a:tc>
                  <a:txBody>
                    <a:bodyPr/>
                    <a:lstStyle/>
                    <a:p>
                      <a:pPr algn="r" fontAlgn="ctr"/>
                      <a:r>
                        <a:rPr lang="en-US" sz="1100" b="0">
                          <a:effectLst/>
                        </a:rPr>
                        <a:t>0.559665</a:t>
                      </a:r>
                    </a:p>
                  </a:txBody>
                  <a:tcPr marL="35775" marR="35775" marT="17887" marB="17887" anchor="ctr"/>
                </a:tc>
                <a:tc>
                  <a:txBody>
                    <a:bodyPr/>
                    <a:lstStyle/>
                    <a:p>
                      <a:pPr algn="r" fontAlgn="ctr"/>
                      <a:r>
                        <a:rPr lang="en-US" sz="1100" b="1" dirty="0">
                          <a:effectLst/>
                        </a:rPr>
                        <a:t>0.165131</a:t>
                      </a:r>
                    </a:p>
                  </a:txBody>
                  <a:tcPr marL="35775" marR="35775" marT="17887" marB="17887" anchor="ctr"/>
                </a:tc>
                <a:tc>
                  <a:txBody>
                    <a:bodyPr/>
                    <a:lstStyle/>
                    <a:p>
                      <a:pPr algn="r" fontAlgn="ctr"/>
                      <a:r>
                        <a:rPr lang="en-US" sz="1100">
                          <a:effectLst/>
                        </a:rPr>
                        <a:t>-1.067580</a:t>
                      </a:r>
                    </a:p>
                  </a:txBody>
                  <a:tcPr marL="35775" marR="35775" marT="17887" marB="17887" anchor="ctr"/>
                </a:tc>
                <a:tc>
                  <a:txBody>
                    <a:bodyPr/>
                    <a:lstStyle/>
                    <a:p>
                      <a:pPr algn="r" fontAlgn="ctr"/>
                      <a:r>
                        <a:rPr lang="en-US" sz="1100">
                          <a:effectLst/>
                        </a:rPr>
                        <a:t>-0.067580</a:t>
                      </a:r>
                    </a:p>
                  </a:txBody>
                  <a:tcPr marL="35775" marR="35775" marT="17887" marB="17887" anchor="ctr"/>
                </a:tc>
                <a:tc>
                  <a:txBody>
                    <a:bodyPr/>
                    <a:lstStyle/>
                    <a:p>
                      <a:pPr algn="r" fontAlgn="ctr"/>
                      <a:r>
                        <a:rPr lang="en-US" sz="1100">
                          <a:effectLst/>
                        </a:rPr>
                        <a:t>0.195454</a:t>
                      </a:r>
                    </a:p>
                  </a:txBody>
                  <a:tcPr marL="35775" marR="35775" marT="17887" marB="17887" anchor="ctr"/>
                </a:tc>
                <a:tc>
                  <a:txBody>
                    <a:bodyPr/>
                    <a:lstStyle/>
                    <a:p>
                      <a:pPr algn="r" fontAlgn="ctr"/>
                      <a:r>
                        <a:rPr lang="en-US" sz="1100">
                          <a:effectLst/>
                        </a:rPr>
                        <a:t>0.008475</a:t>
                      </a:r>
                    </a:p>
                  </a:txBody>
                  <a:tcPr marL="35775" marR="35775" marT="17887" marB="17887" anchor="ctr"/>
                </a:tc>
                <a:tc>
                  <a:txBody>
                    <a:bodyPr/>
                    <a:lstStyle/>
                    <a:p>
                      <a:pPr algn="r" fontAlgn="ctr"/>
                      <a:r>
                        <a:rPr lang="en-US" sz="1100">
                          <a:effectLst/>
                        </a:rPr>
                        <a:t>0.033898</a:t>
                      </a:r>
                    </a:p>
                  </a:txBody>
                  <a:tcPr marL="35775" marR="35775" marT="17887" marB="17887" anchor="ctr"/>
                </a:tc>
                <a:tc>
                  <a:txBody>
                    <a:bodyPr/>
                    <a:lstStyle/>
                    <a:p>
                      <a:pPr algn="r" fontAlgn="ctr"/>
                      <a:r>
                        <a:rPr lang="en-US" sz="1100">
                          <a:effectLst/>
                        </a:rPr>
                        <a:t>0.101695</a:t>
                      </a:r>
                    </a:p>
                  </a:txBody>
                  <a:tcPr marL="35775" marR="35775" marT="17887" marB="17887" anchor="ctr"/>
                </a:tc>
                <a:extLst>
                  <a:ext uri="{0D108BD9-81ED-4DB2-BD59-A6C34878D82A}">
                    <a16:rowId xmlns:a16="http://schemas.microsoft.com/office/drawing/2014/main" val="316534950"/>
                  </a:ext>
                </a:extLst>
              </a:tr>
              <a:tr h="143099">
                <a:tc>
                  <a:txBody>
                    <a:bodyPr/>
                    <a:lstStyle/>
                    <a:p>
                      <a:pPr algn="r" fontAlgn="ctr"/>
                      <a:r>
                        <a:rPr lang="en-US" sz="1100" b="1" dirty="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dirty="0">
                          <a:effectLst/>
                        </a:rPr>
                        <a:t>...</a:t>
                      </a:r>
                    </a:p>
                  </a:txBody>
                  <a:tcPr marL="35775" marR="35775" marT="17887" marB="17887" anchor="ctr"/>
                </a:tc>
                <a:tc>
                  <a:txBody>
                    <a:bodyPr/>
                    <a:lstStyle/>
                    <a:p>
                      <a:pPr algn="r" fontAlgn="ctr"/>
                      <a:r>
                        <a:rPr lang="en-US" sz="1100" b="0">
                          <a:effectLst/>
                        </a:rPr>
                        <a:t>...</a:t>
                      </a:r>
                    </a:p>
                  </a:txBody>
                  <a:tcPr marL="35775" marR="35775" marT="17887" marB="17887" anchor="ctr"/>
                </a:tc>
                <a:tc>
                  <a:txBody>
                    <a:bodyPr/>
                    <a:lstStyle/>
                    <a:p>
                      <a:pPr algn="r" fontAlgn="ctr"/>
                      <a:r>
                        <a:rPr lang="en-US" sz="1100" b="1" dirty="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tc>
                  <a:txBody>
                    <a:bodyPr/>
                    <a:lstStyle/>
                    <a:p>
                      <a:pPr algn="r" fontAlgn="ctr"/>
                      <a:r>
                        <a:rPr lang="en-US" sz="1100">
                          <a:effectLst/>
                        </a:rPr>
                        <a:t>...</a:t>
                      </a:r>
                    </a:p>
                  </a:txBody>
                  <a:tcPr marL="35775" marR="35775" marT="17887" marB="17887" anchor="ctr"/>
                </a:tc>
                <a:extLst>
                  <a:ext uri="{0D108BD9-81ED-4DB2-BD59-A6C34878D82A}">
                    <a16:rowId xmlns:a16="http://schemas.microsoft.com/office/drawing/2014/main" val="3617113314"/>
                  </a:ext>
                </a:extLst>
              </a:tr>
              <a:tr h="250424">
                <a:tc>
                  <a:txBody>
                    <a:bodyPr/>
                    <a:lstStyle/>
                    <a:p>
                      <a:pPr algn="r" fontAlgn="ctr"/>
                      <a:r>
                        <a:rPr lang="en-US" sz="1100" b="1" dirty="0">
                          <a:effectLst/>
                        </a:rPr>
                        <a:t>DOID:5295</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dirty="0">
                          <a:effectLst/>
                        </a:rPr>
                        <a:t>CTD-human</a:t>
                      </a:r>
                    </a:p>
                  </a:txBody>
                  <a:tcPr marL="35775" marR="35775" marT="17887" marB="17887" anchor="ctr"/>
                </a:tc>
                <a:tc>
                  <a:txBody>
                    <a:bodyPr/>
                    <a:lstStyle/>
                    <a:p>
                      <a:pPr algn="r" fontAlgn="ctr"/>
                      <a:r>
                        <a:rPr lang="en-US" sz="1100" b="0">
                          <a:effectLst/>
                        </a:rPr>
                        <a:t>0.904299</a:t>
                      </a:r>
                    </a:p>
                  </a:txBody>
                  <a:tcPr marL="35775" marR="35775" marT="17887" marB="17887" anchor="ctr"/>
                </a:tc>
                <a:tc>
                  <a:txBody>
                    <a:bodyPr/>
                    <a:lstStyle/>
                    <a:p>
                      <a:pPr algn="r" fontAlgn="ctr"/>
                      <a:r>
                        <a:rPr lang="en-US" sz="1100" b="1" dirty="0">
                          <a:effectLst/>
                        </a:rPr>
                        <a:t>0.873723</a:t>
                      </a:r>
                    </a:p>
                  </a:txBody>
                  <a:tcPr marL="35775" marR="35775" marT="17887" marB="17887" anchor="ctr"/>
                </a:tc>
                <a:tc>
                  <a:txBody>
                    <a:bodyPr/>
                    <a:lstStyle/>
                    <a:p>
                      <a:pPr algn="r" fontAlgn="ctr"/>
                      <a:r>
                        <a:rPr lang="en-US" sz="1100">
                          <a:effectLst/>
                        </a:rPr>
                        <a:t>1.006789</a:t>
                      </a:r>
                    </a:p>
                  </a:txBody>
                  <a:tcPr marL="35775" marR="35775" marT="17887" marB="17887" anchor="ctr"/>
                </a:tc>
                <a:tc>
                  <a:txBody>
                    <a:bodyPr/>
                    <a:lstStyle/>
                    <a:p>
                      <a:pPr algn="r" fontAlgn="ctr"/>
                      <a:r>
                        <a:rPr lang="en-US" sz="1100">
                          <a:effectLst/>
                        </a:rPr>
                        <a:t>1.006789</a:t>
                      </a:r>
                    </a:p>
                  </a:txBody>
                  <a:tcPr marL="35775" marR="35775" marT="17887" marB="17887" anchor="ctr"/>
                </a:tc>
                <a:tc>
                  <a:txBody>
                    <a:bodyPr/>
                    <a:lstStyle/>
                    <a:p>
                      <a:pPr algn="r" fontAlgn="ctr"/>
                      <a:r>
                        <a:rPr lang="en-US" sz="1100">
                          <a:effectLst/>
                        </a:rPr>
                        <a:t>1.006789</a:t>
                      </a:r>
                    </a:p>
                  </a:txBody>
                  <a:tcPr marL="35775" marR="35775" marT="17887" marB="17887" anchor="ctr"/>
                </a:tc>
                <a:tc>
                  <a:txBody>
                    <a:bodyPr/>
                    <a:lstStyle/>
                    <a:p>
                      <a:pPr algn="r" fontAlgn="ctr"/>
                      <a:r>
                        <a:rPr lang="en-US" sz="1100">
                          <a:effectLst/>
                        </a:rPr>
                        <a:t>0.018868</a:t>
                      </a:r>
                    </a:p>
                  </a:txBody>
                  <a:tcPr marL="35775" marR="35775" marT="17887" marB="17887" anchor="ctr"/>
                </a:tc>
                <a:tc>
                  <a:txBody>
                    <a:bodyPr/>
                    <a:lstStyle/>
                    <a:p>
                      <a:pPr algn="r" fontAlgn="ctr"/>
                      <a:r>
                        <a:rPr lang="en-US" sz="1100">
                          <a:effectLst/>
                        </a:rPr>
                        <a:t>0.037736</a:t>
                      </a:r>
                    </a:p>
                  </a:txBody>
                  <a:tcPr marL="35775" marR="35775" marT="17887" marB="17887" anchor="ctr"/>
                </a:tc>
                <a:tc>
                  <a:txBody>
                    <a:bodyPr/>
                    <a:lstStyle/>
                    <a:p>
                      <a:pPr algn="r" fontAlgn="ctr"/>
                      <a:r>
                        <a:rPr lang="en-US" sz="1100">
                          <a:effectLst/>
                        </a:rPr>
                        <a:t>0.094340</a:t>
                      </a:r>
                    </a:p>
                  </a:txBody>
                  <a:tcPr marL="35775" marR="35775" marT="17887" marB="17887" anchor="ctr"/>
                </a:tc>
                <a:extLst>
                  <a:ext uri="{0D108BD9-81ED-4DB2-BD59-A6C34878D82A}">
                    <a16:rowId xmlns:a16="http://schemas.microsoft.com/office/drawing/2014/main" val="1525078966"/>
                  </a:ext>
                </a:extLst>
              </a:tr>
              <a:tr h="250424">
                <a:tc>
                  <a:txBody>
                    <a:bodyPr/>
                    <a:lstStyle/>
                    <a:p>
                      <a:pPr algn="r" fontAlgn="ctr"/>
                      <a:r>
                        <a:rPr lang="en-US" sz="1100" b="1" dirty="0">
                          <a:effectLst/>
                        </a:rPr>
                        <a:t>DOID:936</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dirty="0">
                          <a:effectLst/>
                        </a:rPr>
                        <a:t>CLINGEN</a:t>
                      </a:r>
                    </a:p>
                  </a:txBody>
                  <a:tcPr marL="35775" marR="35775" marT="17887" marB="17887" anchor="ctr"/>
                </a:tc>
                <a:tc>
                  <a:txBody>
                    <a:bodyPr/>
                    <a:lstStyle/>
                    <a:p>
                      <a:pPr algn="r" fontAlgn="ctr"/>
                      <a:r>
                        <a:rPr lang="en-US" sz="1100" b="0">
                          <a:effectLst/>
                        </a:rPr>
                        <a:t>0.722846</a:t>
                      </a:r>
                    </a:p>
                  </a:txBody>
                  <a:tcPr marL="35775" marR="35775" marT="17887" marB="17887" anchor="ctr"/>
                </a:tc>
                <a:tc>
                  <a:txBody>
                    <a:bodyPr/>
                    <a:lstStyle/>
                    <a:p>
                      <a:pPr algn="r" fontAlgn="ctr"/>
                      <a:r>
                        <a:rPr lang="en-US" sz="1100" b="1" dirty="0">
                          <a:effectLst/>
                        </a:rPr>
                        <a:t>1.214725</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0.616671</a:t>
                      </a:r>
                    </a:p>
                  </a:txBody>
                  <a:tcPr marL="35775" marR="35775" marT="17887" marB="17887" anchor="ctr"/>
                </a:tc>
                <a:tc>
                  <a:txBody>
                    <a:bodyPr/>
                    <a:lstStyle/>
                    <a:p>
                      <a:pPr algn="r" fontAlgn="ctr"/>
                      <a:r>
                        <a:rPr lang="en-US" sz="1100">
                          <a:effectLst/>
                        </a:rPr>
                        <a:t>1.616671</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0.066667</a:t>
                      </a:r>
                    </a:p>
                  </a:txBody>
                  <a:tcPr marL="35775" marR="35775" marT="17887" marB="17887" anchor="ctr"/>
                </a:tc>
                <a:tc>
                  <a:txBody>
                    <a:bodyPr/>
                    <a:lstStyle/>
                    <a:p>
                      <a:pPr algn="r" fontAlgn="ctr"/>
                      <a:r>
                        <a:rPr lang="en-US" sz="1100">
                          <a:effectLst/>
                        </a:rPr>
                        <a:t>0.333333</a:t>
                      </a:r>
                    </a:p>
                  </a:txBody>
                  <a:tcPr marL="35775" marR="35775" marT="17887" marB="17887" anchor="ctr"/>
                </a:tc>
                <a:extLst>
                  <a:ext uri="{0D108BD9-81ED-4DB2-BD59-A6C34878D82A}">
                    <a16:rowId xmlns:a16="http://schemas.microsoft.com/office/drawing/2014/main" val="3946457227"/>
                  </a:ext>
                </a:extLst>
              </a:tr>
              <a:tr h="250424">
                <a:tc>
                  <a:txBody>
                    <a:bodyPr/>
                    <a:lstStyle/>
                    <a:p>
                      <a:pPr algn="r" fontAlgn="ctr"/>
                      <a:r>
                        <a:rPr lang="en-US" sz="1100" b="1" dirty="0">
                          <a:effectLst/>
                        </a:rPr>
                        <a:t>DOID:936</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b="0">
                          <a:effectLst/>
                        </a:rPr>
                        <a:t>0.743564</a:t>
                      </a:r>
                    </a:p>
                  </a:txBody>
                  <a:tcPr marL="35775" marR="35775" marT="17887" marB="17887" anchor="ctr"/>
                </a:tc>
                <a:tc>
                  <a:txBody>
                    <a:bodyPr/>
                    <a:lstStyle/>
                    <a:p>
                      <a:pPr algn="r" fontAlgn="ctr"/>
                      <a:r>
                        <a:rPr lang="en-US" sz="1100" b="1" dirty="0">
                          <a:effectLst/>
                        </a:rPr>
                        <a:t>0.387741</a:t>
                      </a:r>
                    </a:p>
                  </a:txBody>
                  <a:tcPr marL="35775" marR="35775" marT="17887" marB="17887" anchor="ctr"/>
                </a:tc>
                <a:tc>
                  <a:txBody>
                    <a:bodyPr/>
                    <a:lstStyle/>
                    <a:p>
                      <a:pPr algn="r" fontAlgn="ctr"/>
                      <a:r>
                        <a:rPr lang="en-US" sz="1100">
                          <a:effectLst/>
                        </a:rPr>
                        <a:t>0.523646</a:t>
                      </a:r>
                    </a:p>
                  </a:txBody>
                  <a:tcPr marL="35775" marR="35775" marT="17887" marB="17887" anchor="ctr"/>
                </a:tc>
                <a:tc>
                  <a:txBody>
                    <a:bodyPr/>
                    <a:lstStyle/>
                    <a:p>
                      <a:pPr algn="r" fontAlgn="ctr"/>
                      <a:r>
                        <a:rPr lang="en-US" sz="1100">
                          <a:effectLst/>
                        </a:rPr>
                        <a:t>0.601649</a:t>
                      </a:r>
                    </a:p>
                  </a:txBody>
                  <a:tcPr marL="35775" marR="35775" marT="17887" marB="17887" anchor="ctr"/>
                </a:tc>
                <a:tc>
                  <a:txBody>
                    <a:bodyPr/>
                    <a:lstStyle/>
                    <a:p>
                      <a:pPr algn="r" fontAlgn="ctr"/>
                      <a:r>
                        <a:rPr lang="en-US" sz="1100">
                          <a:effectLst/>
                        </a:rPr>
                        <a:t>0.646503</a:t>
                      </a:r>
                    </a:p>
                  </a:txBody>
                  <a:tcPr marL="35775" marR="35775" marT="17887" marB="17887" anchor="ctr"/>
                </a:tc>
                <a:tc>
                  <a:txBody>
                    <a:bodyPr/>
                    <a:lstStyle/>
                    <a:p>
                      <a:pPr algn="r" fontAlgn="ctr"/>
                      <a:r>
                        <a:rPr lang="en-US" sz="1100">
                          <a:effectLst/>
                        </a:rPr>
                        <a:t>0.012081</a:t>
                      </a:r>
                    </a:p>
                  </a:txBody>
                  <a:tcPr marL="35775" marR="35775" marT="17887" marB="17887" anchor="ctr"/>
                </a:tc>
                <a:tc>
                  <a:txBody>
                    <a:bodyPr/>
                    <a:lstStyle/>
                    <a:p>
                      <a:pPr algn="r" fontAlgn="ctr"/>
                      <a:r>
                        <a:rPr lang="en-US" sz="1100">
                          <a:effectLst/>
                        </a:rPr>
                        <a:t>0.025503</a:t>
                      </a:r>
                    </a:p>
                  </a:txBody>
                  <a:tcPr marL="35775" marR="35775" marT="17887" marB="17887" anchor="ctr"/>
                </a:tc>
                <a:tc>
                  <a:txBody>
                    <a:bodyPr/>
                    <a:lstStyle/>
                    <a:p>
                      <a:pPr algn="r" fontAlgn="ctr"/>
                      <a:r>
                        <a:rPr lang="en-US" sz="1100">
                          <a:effectLst/>
                        </a:rPr>
                        <a:t>0.065772</a:t>
                      </a:r>
                    </a:p>
                  </a:txBody>
                  <a:tcPr marL="35775" marR="35775" marT="17887" marB="17887" anchor="ctr"/>
                </a:tc>
                <a:extLst>
                  <a:ext uri="{0D108BD9-81ED-4DB2-BD59-A6C34878D82A}">
                    <a16:rowId xmlns:a16="http://schemas.microsoft.com/office/drawing/2014/main" val="3457456433"/>
                  </a:ext>
                </a:extLst>
              </a:tr>
              <a:tr h="465073">
                <a:tc>
                  <a:txBody>
                    <a:bodyPr/>
                    <a:lstStyle/>
                    <a:p>
                      <a:pPr algn="r" fontAlgn="ctr"/>
                      <a:r>
                        <a:rPr lang="en-US" sz="1100" b="1" dirty="0">
                          <a:effectLst/>
                        </a:rPr>
                        <a:t>DOID:5295</a:t>
                      </a:r>
                    </a:p>
                  </a:txBody>
                  <a:tcPr marL="35775" marR="35775" marT="17887" marB="17887" anchor="ctr"/>
                </a:tc>
                <a:tc>
                  <a:txBody>
                    <a:bodyPr/>
                    <a:lstStyle/>
                    <a:p>
                      <a:pPr algn="r" fontAlgn="ctr"/>
                      <a:r>
                        <a:rPr lang="en-US" sz="1100">
                          <a:effectLst/>
                        </a:rPr>
                        <a:t>GENOMICS-ENGLAND</a:t>
                      </a:r>
                    </a:p>
                  </a:txBody>
                  <a:tcPr marL="35775" marR="35775" marT="17887" marB="17887" anchor="ctr"/>
                </a:tc>
                <a:tc>
                  <a:txBody>
                    <a:bodyPr/>
                    <a:lstStyle/>
                    <a:p>
                      <a:pPr algn="r" fontAlgn="ctr"/>
                      <a:r>
                        <a:rPr lang="en-US" sz="1100" dirty="0">
                          <a:effectLst/>
                        </a:rPr>
                        <a:t>CLINGEN</a:t>
                      </a:r>
                    </a:p>
                  </a:txBody>
                  <a:tcPr marL="35775" marR="35775" marT="17887" marB="17887" anchor="ctr"/>
                </a:tc>
                <a:tc>
                  <a:txBody>
                    <a:bodyPr/>
                    <a:lstStyle/>
                    <a:p>
                      <a:pPr algn="r" fontAlgn="ctr"/>
                      <a:r>
                        <a:rPr lang="en-US" sz="1100" b="0">
                          <a:effectLst/>
                        </a:rPr>
                        <a:t>0.164486</a:t>
                      </a:r>
                    </a:p>
                  </a:txBody>
                  <a:tcPr marL="35775" marR="35775" marT="17887" marB="17887" anchor="ctr"/>
                </a:tc>
                <a:tc>
                  <a:txBody>
                    <a:bodyPr/>
                    <a:lstStyle/>
                    <a:p>
                      <a:pPr algn="r" fontAlgn="ctr"/>
                      <a:r>
                        <a:rPr lang="en-US" sz="1100" b="1" dirty="0">
                          <a:effectLst/>
                        </a:rPr>
                        <a:t>0.258734</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-inf</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tc>
                  <a:txBody>
                    <a:bodyPr/>
                    <a:lstStyle/>
                    <a:p>
                      <a:pPr algn="r" fontAlgn="ctr"/>
                      <a:r>
                        <a:rPr lang="en-US" sz="1100">
                          <a:effectLst/>
                        </a:rPr>
                        <a:t>0.000000</a:t>
                      </a:r>
                    </a:p>
                  </a:txBody>
                  <a:tcPr marL="35775" marR="35775" marT="17887" marB="17887" anchor="ctr"/>
                </a:tc>
                <a:extLst>
                  <a:ext uri="{0D108BD9-81ED-4DB2-BD59-A6C34878D82A}">
                    <a16:rowId xmlns:a16="http://schemas.microsoft.com/office/drawing/2014/main" val="4239257220"/>
                  </a:ext>
                </a:extLst>
              </a:tr>
              <a:tr h="250424">
                <a:tc>
                  <a:txBody>
                    <a:bodyPr/>
                    <a:lstStyle/>
                    <a:p>
                      <a:pPr algn="r" fontAlgn="ctr"/>
                      <a:r>
                        <a:rPr lang="en-US" sz="1100" b="1" dirty="0">
                          <a:effectLst/>
                        </a:rPr>
                        <a:t>DOID:5295</a:t>
                      </a:r>
                    </a:p>
                  </a:txBody>
                  <a:tcPr marL="35775" marR="35775" marT="17887" marB="17887" anchor="ctr"/>
                </a:tc>
                <a:tc>
                  <a:txBody>
                    <a:bodyPr/>
                    <a:lstStyle/>
                    <a:p>
                      <a:pPr algn="r" fontAlgn="ctr"/>
                      <a:r>
                        <a:rPr lang="en-US" sz="1100">
                          <a:effectLst/>
                        </a:rPr>
                        <a:t>CTD-human</a:t>
                      </a:r>
                    </a:p>
                  </a:txBody>
                  <a:tcPr marL="35775" marR="35775" marT="17887" marB="17887" anchor="ctr"/>
                </a:tc>
                <a:tc>
                  <a:txBody>
                    <a:bodyPr/>
                    <a:lstStyle/>
                    <a:p>
                      <a:pPr algn="r" fontAlgn="ctr"/>
                      <a:r>
                        <a:rPr lang="en-US" sz="1100" dirty="0">
                          <a:effectLst/>
                        </a:rPr>
                        <a:t>ORPHANET</a:t>
                      </a:r>
                    </a:p>
                  </a:txBody>
                  <a:tcPr marL="35775" marR="35775" marT="17887" marB="17887" anchor="ctr"/>
                </a:tc>
                <a:tc>
                  <a:txBody>
                    <a:bodyPr/>
                    <a:lstStyle/>
                    <a:p>
                      <a:pPr algn="r" fontAlgn="ctr"/>
                      <a:r>
                        <a:rPr lang="en-US" sz="1100" b="0" dirty="0">
                          <a:effectLst/>
                        </a:rPr>
                        <a:t>0.900000</a:t>
                      </a:r>
                    </a:p>
                  </a:txBody>
                  <a:tcPr marL="35775" marR="35775" marT="17887" marB="17887" anchor="ctr"/>
                </a:tc>
                <a:tc>
                  <a:txBody>
                    <a:bodyPr/>
                    <a:lstStyle/>
                    <a:p>
                      <a:pPr algn="r" fontAlgn="ctr"/>
                      <a:r>
                        <a:rPr lang="en-US" sz="1100" b="1" dirty="0">
                          <a:effectLst/>
                        </a:rPr>
                        <a:t>3.911620</a:t>
                      </a:r>
                    </a:p>
                  </a:txBody>
                  <a:tcPr marL="35775" marR="35775" marT="17887" marB="17887" anchor="ctr"/>
                </a:tc>
                <a:tc>
                  <a:txBody>
                    <a:bodyPr/>
                    <a:lstStyle/>
                    <a:p>
                      <a:pPr algn="r" fontAlgn="ctr"/>
                      <a:r>
                        <a:rPr lang="en-US" sz="1100">
                          <a:effectLst/>
                        </a:rPr>
                        <a:t>4.172594</a:t>
                      </a:r>
                    </a:p>
                  </a:txBody>
                  <a:tcPr marL="35775" marR="35775" marT="17887" marB="17887" anchor="ctr"/>
                </a:tc>
                <a:tc>
                  <a:txBody>
                    <a:bodyPr/>
                    <a:lstStyle/>
                    <a:p>
                      <a:pPr algn="r" fontAlgn="ctr"/>
                      <a:r>
                        <a:rPr lang="en-US" sz="1100">
                          <a:effectLst/>
                        </a:rPr>
                        <a:t>3.172594</a:t>
                      </a:r>
                    </a:p>
                  </a:txBody>
                  <a:tcPr marL="35775" marR="35775" marT="17887" marB="17887" anchor="ctr"/>
                </a:tc>
                <a:tc>
                  <a:txBody>
                    <a:bodyPr/>
                    <a:lstStyle/>
                    <a:p>
                      <a:pPr algn="r" fontAlgn="ctr"/>
                      <a:r>
                        <a:rPr lang="en-US" sz="1100">
                          <a:effectLst/>
                        </a:rPr>
                        <a:t>2.850666</a:t>
                      </a:r>
                    </a:p>
                  </a:txBody>
                  <a:tcPr marL="35775" marR="35775" marT="17887" marB="17887" anchor="ctr"/>
                </a:tc>
                <a:tc>
                  <a:txBody>
                    <a:bodyPr/>
                    <a:lstStyle/>
                    <a:p>
                      <a:pPr algn="r" fontAlgn="ctr"/>
                      <a:r>
                        <a:rPr lang="en-US" sz="1100">
                          <a:effectLst/>
                        </a:rPr>
                        <a:t>0.333333</a:t>
                      </a:r>
                    </a:p>
                  </a:txBody>
                  <a:tcPr marL="35775" marR="35775" marT="17887" marB="17887" anchor="ctr"/>
                </a:tc>
                <a:tc>
                  <a:txBody>
                    <a:bodyPr/>
                    <a:lstStyle/>
                    <a:p>
                      <a:pPr algn="r" fontAlgn="ctr"/>
                      <a:r>
                        <a:rPr lang="en-US" sz="1100">
                          <a:effectLst/>
                        </a:rPr>
                        <a:t>0.333333</a:t>
                      </a:r>
                    </a:p>
                  </a:txBody>
                  <a:tcPr marL="35775" marR="35775" marT="17887" marB="17887" anchor="ctr"/>
                </a:tc>
                <a:tc>
                  <a:txBody>
                    <a:bodyPr/>
                    <a:lstStyle/>
                    <a:p>
                      <a:pPr algn="r" fontAlgn="ctr"/>
                      <a:r>
                        <a:rPr lang="en-US" sz="1100" dirty="0">
                          <a:effectLst/>
                        </a:rPr>
                        <a:t>0.666667</a:t>
                      </a:r>
                    </a:p>
                  </a:txBody>
                  <a:tcPr marL="35775" marR="35775" marT="17887" marB="17887" anchor="ctr"/>
                </a:tc>
                <a:extLst>
                  <a:ext uri="{0D108BD9-81ED-4DB2-BD59-A6C34878D82A}">
                    <a16:rowId xmlns:a16="http://schemas.microsoft.com/office/drawing/2014/main" val="2004487339"/>
                  </a:ext>
                </a:extLst>
              </a:tr>
            </a:tbl>
          </a:graphicData>
        </a:graphic>
      </p:graphicFrame>
      <p:pic>
        <p:nvPicPr>
          <p:cNvPr id="12290" name="Picture 2">
            <a:extLst>
              <a:ext uri="{FF2B5EF4-FFF2-40B4-BE49-F238E27FC236}">
                <a16:creationId xmlns:a16="http://schemas.microsoft.com/office/drawing/2014/main" id="{3945F2A0-34E1-475D-8482-43B21EFFE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976" y="787189"/>
            <a:ext cx="312294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2" name="Picture 4">
            <a:extLst>
              <a:ext uri="{FF2B5EF4-FFF2-40B4-BE49-F238E27FC236}">
                <a16:creationId xmlns:a16="http://schemas.microsoft.com/office/drawing/2014/main" id="{35D23FE0-EBDA-4860-B90C-F3CA15E8C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5329" y="3865257"/>
            <a:ext cx="3179618"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560849A2-D030-426E-9CAA-25C45DAB508E}"/>
              </a:ext>
            </a:extLst>
          </p:cNvPr>
          <p:cNvSpPr txBox="1"/>
          <p:nvPr/>
        </p:nvSpPr>
        <p:spPr>
          <a:xfrm>
            <a:off x="870333" y="5548333"/>
            <a:ext cx="6103344" cy="369332"/>
          </a:xfrm>
          <a:prstGeom prst="rect">
            <a:avLst/>
          </a:prstGeom>
          <a:noFill/>
        </p:spPr>
        <p:txBody>
          <a:bodyPr wrap="square">
            <a:spAutoFit/>
          </a:bodyPr>
          <a:lstStyle/>
          <a:p>
            <a:r>
              <a:rPr lang="en-US" b="0" i="0" dirty="0">
                <a:effectLst/>
              </a:rPr>
              <a:t>72 rows × 11 columns</a:t>
            </a:r>
            <a:endParaRPr lang="en-US" dirty="0"/>
          </a:p>
        </p:txBody>
      </p:sp>
    </p:spTree>
    <p:extLst>
      <p:ext uri="{BB962C8B-B14F-4D97-AF65-F5344CB8AC3E}">
        <p14:creationId xmlns:p14="http://schemas.microsoft.com/office/powerpoint/2010/main" val="364033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50E3-AD81-4F7B-8372-15BF7ABC1058}"/>
              </a:ext>
            </a:extLst>
          </p:cNvPr>
          <p:cNvSpPr>
            <a:spLocks noGrp="1"/>
          </p:cNvSpPr>
          <p:nvPr>
            <p:ph type="title"/>
          </p:nvPr>
        </p:nvSpPr>
        <p:spPr>
          <a:xfrm>
            <a:off x="1143001" y="452829"/>
            <a:ext cx="9905998" cy="629257"/>
          </a:xfrm>
        </p:spPr>
        <p:txBody>
          <a:bodyPr/>
          <a:lstStyle/>
          <a:p>
            <a:pPr algn="ctr"/>
            <a:r>
              <a:rPr lang="en-US" dirty="0"/>
              <a:t>The dataset</a:t>
            </a:r>
          </a:p>
        </p:txBody>
      </p:sp>
      <p:sp>
        <p:nvSpPr>
          <p:cNvPr id="3" name="Content Placeholder 2">
            <a:extLst>
              <a:ext uri="{FF2B5EF4-FFF2-40B4-BE49-F238E27FC236}">
                <a16:creationId xmlns:a16="http://schemas.microsoft.com/office/drawing/2014/main" id="{B85FDAA4-8E52-4E92-A0BD-17B8B3E86D05}"/>
              </a:ext>
            </a:extLst>
          </p:cNvPr>
          <p:cNvSpPr>
            <a:spLocks noGrp="1"/>
          </p:cNvSpPr>
          <p:nvPr>
            <p:ph idx="1"/>
          </p:nvPr>
        </p:nvSpPr>
        <p:spPr>
          <a:xfrm>
            <a:off x="879268" y="5500327"/>
            <a:ext cx="9905999" cy="750641"/>
          </a:xfrm>
        </p:spPr>
        <p:txBody>
          <a:bodyPr/>
          <a:lstStyle/>
          <a:p>
            <a:pPr marL="0" indent="0">
              <a:buNone/>
            </a:pPr>
            <a:r>
              <a:rPr lang="en-US" dirty="0"/>
              <a:t>3,261,324 Rows, 12 Columns</a:t>
            </a:r>
          </a:p>
        </p:txBody>
      </p:sp>
      <p:graphicFrame>
        <p:nvGraphicFramePr>
          <p:cNvPr id="6" name="Table 5">
            <a:extLst>
              <a:ext uri="{FF2B5EF4-FFF2-40B4-BE49-F238E27FC236}">
                <a16:creationId xmlns:a16="http://schemas.microsoft.com/office/drawing/2014/main" id="{F3BE2EB0-E2DD-4576-A6CC-FCCF4866D066}"/>
              </a:ext>
            </a:extLst>
          </p:cNvPr>
          <p:cNvGraphicFramePr>
            <a:graphicFrameLocks noGrp="1"/>
          </p:cNvGraphicFramePr>
          <p:nvPr>
            <p:extLst>
              <p:ext uri="{D42A27DB-BD31-4B8C-83A1-F6EECF244321}">
                <p14:modId xmlns:p14="http://schemas.microsoft.com/office/powerpoint/2010/main" val="2756177461"/>
              </p:ext>
            </p:extLst>
          </p:nvPr>
        </p:nvGraphicFramePr>
        <p:xfrm>
          <a:off x="193882" y="1550504"/>
          <a:ext cx="11862283" cy="3785320"/>
        </p:xfrm>
        <a:graphic>
          <a:graphicData uri="http://schemas.openxmlformats.org/drawingml/2006/table">
            <a:tbl>
              <a:tblPr firstRow="1" firstCol="1" bandRow="1">
                <a:tableStyleId>{284E427A-3D55-4303-BF80-6455036E1DE7}</a:tableStyleId>
              </a:tblPr>
              <a:tblGrid>
                <a:gridCol w="829848">
                  <a:extLst>
                    <a:ext uri="{9D8B030D-6E8A-4147-A177-3AD203B41FA5}">
                      <a16:colId xmlns:a16="http://schemas.microsoft.com/office/drawing/2014/main" val="1015009334"/>
                    </a:ext>
                  </a:extLst>
                </a:gridCol>
                <a:gridCol w="983974">
                  <a:extLst>
                    <a:ext uri="{9D8B030D-6E8A-4147-A177-3AD203B41FA5}">
                      <a16:colId xmlns:a16="http://schemas.microsoft.com/office/drawing/2014/main" val="3770571657"/>
                    </a:ext>
                  </a:extLst>
                </a:gridCol>
                <a:gridCol w="745435">
                  <a:extLst>
                    <a:ext uri="{9D8B030D-6E8A-4147-A177-3AD203B41FA5}">
                      <a16:colId xmlns:a16="http://schemas.microsoft.com/office/drawing/2014/main" val="1517287601"/>
                    </a:ext>
                  </a:extLst>
                </a:gridCol>
                <a:gridCol w="646044">
                  <a:extLst>
                    <a:ext uri="{9D8B030D-6E8A-4147-A177-3AD203B41FA5}">
                      <a16:colId xmlns:a16="http://schemas.microsoft.com/office/drawing/2014/main" val="2928922009"/>
                    </a:ext>
                  </a:extLst>
                </a:gridCol>
                <a:gridCol w="934278">
                  <a:extLst>
                    <a:ext uri="{9D8B030D-6E8A-4147-A177-3AD203B41FA5}">
                      <a16:colId xmlns:a16="http://schemas.microsoft.com/office/drawing/2014/main" val="2935266281"/>
                    </a:ext>
                  </a:extLst>
                </a:gridCol>
                <a:gridCol w="1441174">
                  <a:extLst>
                    <a:ext uri="{9D8B030D-6E8A-4147-A177-3AD203B41FA5}">
                      <a16:colId xmlns:a16="http://schemas.microsoft.com/office/drawing/2014/main" val="3779560943"/>
                    </a:ext>
                  </a:extLst>
                </a:gridCol>
                <a:gridCol w="2574235">
                  <a:extLst>
                    <a:ext uri="{9D8B030D-6E8A-4147-A177-3AD203B41FA5}">
                      <a16:colId xmlns:a16="http://schemas.microsoft.com/office/drawing/2014/main" val="43660521"/>
                    </a:ext>
                  </a:extLst>
                </a:gridCol>
                <a:gridCol w="1133060">
                  <a:extLst>
                    <a:ext uri="{9D8B030D-6E8A-4147-A177-3AD203B41FA5}">
                      <a16:colId xmlns:a16="http://schemas.microsoft.com/office/drawing/2014/main" val="1903530689"/>
                    </a:ext>
                  </a:extLst>
                </a:gridCol>
                <a:gridCol w="467140">
                  <a:extLst>
                    <a:ext uri="{9D8B030D-6E8A-4147-A177-3AD203B41FA5}">
                      <a16:colId xmlns:a16="http://schemas.microsoft.com/office/drawing/2014/main" val="321386090"/>
                    </a:ext>
                  </a:extLst>
                </a:gridCol>
                <a:gridCol w="516834">
                  <a:extLst>
                    <a:ext uri="{9D8B030D-6E8A-4147-A177-3AD203B41FA5}">
                      <a16:colId xmlns:a16="http://schemas.microsoft.com/office/drawing/2014/main" val="366858933"/>
                    </a:ext>
                  </a:extLst>
                </a:gridCol>
                <a:gridCol w="914400">
                  <a:extLst>
                    <a:ext uri="{9D8B030D-6E8A-4147-A177-3AD203B41FA5}">
                      <a16:colId xmlns:a16="http://schemas.microsoft.com/office/drawing/2014/main" val="935212801"/>
                    </a:ext>
                  </a:extLst>
                </a:gridCol>
                <a:gridCol w="675861">
                  <a:extLst>
                    <a:ext uri="{9D8B030D-6E8A-4147-A177-3AD203B41FA5}">
                      <a16:colId xmlns:a16="http://schemas.microsoft.com/office/drawing/2014/main" val="3514427506"/>
                    </a:ext>
                  </a:extLst>
                </a:gridCol>
              </a:tblGrid>
              <a:tr h="540760">
                <a:tc>
                  <a:txBody>
                    <a:bodyPr/>
                    <a:lstStyle/>
                    <a:p>
                      <a:pPr algn="ctr" fontAlgn="ctr"/>
                      <a:r>
                        <a:rPr lang="en-US" sz="1400" dirty="0">
                          <a:effectLst/>
                        </a:rPr>
                        <a:t>NID</a:t>
                      </a:r>
                    </a:p>
                  </a:txBody>
                  <a:tcPr marL="20010" marR="20010" marT="10005" marB="10005" anchor="ctr">
                    <a:lnL w="28575" cap="flat" cmpd="sng" algn="ctr">
                      <a:noFill/>
                      <a:prstDash val="solid"/>
                      <a:round/>
                      <a:headEnd type="none" w="med" len="med"/>
                      <a:tailEnd type="none" w="med" len="med"/>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solidFill>
                            <a:schemeClr val="bg1"/>
                          </a:solidFill>
                          <a:effectLst/>
                        </a:rPr>
                        <a:t>diseaseNID</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solidFill>
                            <a:schemeClr val="bg1"/>
                          </a:solidFill>
                          <a:effectLst/>
                        </a:rPr>
                        <a:t>geneNID</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effectLst/>
                        </a:rPr>
                        <a:t>source</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effectLst/>
                        </a:rPr>
                        <a:t>association</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solidFill>
                            <a:schemeClr val="bg1"/>
                          </a:solidFill>
                          <a:effectLst/>
                        </a:rPr>
                        <a:t>associationType</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effectLst/>
                        </a:rPr>
                        <a:t>sentence</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err="1">
                          <a:effectLst/>
                        </a:rPr>
                        <a:t>pmid</a:t>
                      </a:r>
                      <a:endParaRPr lang="en-US" sz="1400" dirty="0">
                        <a:effectLst/>
                      </a:endParaRP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effectLst/>
                        </a:rPr>
                        <a:t>score</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effectLst/>
                        </a:rPr>
                        <a:t>EL</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effectLst/>
                        </a:rPr>
                        <a:t>EI</a:t>
                      </a:r>
                    </a:p>
                  </a:txBody>
                  <a:tcPr marL="20010" marR="20010" marT="10005" marB="10005" anchor="ctr">
                    <a:lnL>
                      <a:noFill/>
                    </a:lnL>
                    <a:lnR>
                      <a:noFill/>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tc>
                  <a:txBody>
                    <a:bodyPr/>
                    <a:lstStyle/>
                    <a:p>
                      <a:pPr algn="ctr" fontAlgn="ctr"/>
                      <a:r>
                        <a:rPr lang="en-US" sz="1400" dirty="0">
                          <a:effectLst/>
                        </a:rPr>
                        <a:t>year</a:t>
                      </a:r>
                    </a:p>
                  </a:txBody>
                  <a:tcPr marL="20010" marR="20010" marT="10005" marB="10005" anchor="ctr">
                    <a:lnL>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587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390185450"/>
                  </a:ext>
                </a:extLst>
              </a:tr>
              <a:tr h="540760">
                <a:tc>
                  <a:txBody>
                    <a:bodyPr/>
                    <a:lstStyle/>
                    <a:p>
                      <a:pPr algn="r" fontAlgn="ctr"/>
                      <a:r>
                        <a:rPr lang="en-US" sz="1600" b="0" dirty="0">
                          <a:effectLst/>
                        </a:rPr>
                        <a:t>1130681</a:t>
                      </a:r>
                    </a:p>
                  </a:txBody>
                  <a:tcPr marL="20010" marR="20010" marT="10005" marB="10005" anchor="ctr">
                    <a:lnL w="28575" cap="flat" cmpd="sng" algn="ctr">
                      <a:noFill/>
                      <a:prstDash val="solid"/>
                      <a:round/>
                      <a:headEnd type="none" w="med" len="med"/>
                      <a:tailEnd type="none" w="med" len="med"/>
                    </a:lnL>
                    <a:lnR w="1587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2107</a:t>
                      </a:r>
                    </a:p>
                  </a:txBody>
                  <a:tcPr marL="20010" marR="20010" marT="10005" marB="10005" anchor="ctr">
                    <a:lnL w="1587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793</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BEFREE</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Biomarker</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No correlation could be found between Broder's...</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1000501.0</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0.10</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0.956175</a:t>
                      </a:r>
                    </a:p>
                  </a:txBody>
                  <a:tcPr marL="20010" marR="20010" marT="10005" marB="10005" anchor="ctr">
                    <a:lnL w="9525" cap="flat" cmpd="sng" algn="ctr">
                      <a:noFill/>
                      <a:prstDash val="solid"/>
                    </a:lnL>
                    <a:lnR w="9525" cap="flat" cmpd="sng" algn="ctr">
                      <a:noFill/>
                      <a:prstDash val="solid"/>
                    </a:lnR>
                    <a:lnT w="1587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1976.0</a:t>
                      </a:r>
                    </a:p>
                  </a:txBody>
                  <a:tcPr marL="20010" marR="20010" marT="10005" marB="10005" anchor="ctr">
                    <a:lnL w="9525" cap="flat" cmpd="sng" algn="ctr">
                      <a:noFill/>
                      <a:prstDash val="solid"/>
                    </a:lnL>
                    <a:lnR w="28575" cap="flat" cmpd="sng" algn="ctr">
                      <a:noFill/>
                      <a:prstDash val="solid"/>
                      <a:round/>
                      <a:headEnd type="none" w="med" len="med"/>
                      <a:tailEnd type="none" w="med" len="med"/>
                    </a:lnR>
                    <a:lnT w="1587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60614765"/>
                  </a:ext>
                </a:extLst>
              </a:tr>
              <a:tr h="540760">
                <a:tc>
                  <a:txBody>
                    <a:bodyPr/>
                    <a:lstStyle/>
                    <a:p>
                      <a:pPr algn="r" fontAlgn="ctr"/>
                      <a:r>
                        <a:rPr lang="en-US" sz="1600" b="0" dirty="0">
                          <a:effectLst/>
                        </a:rPr>
                        <a:t>261998</a:t>
                      </a:r>
                    </a:p>
                  </a:txBody>
                  <a:tcPr marL="20010" marR="20010" marT="10005" marB="10005" anchor="ctr">
                    <a:lnL w="28575" cap="flat" cmpd="sng" algn="ctr">
                      <a:noFill/>
                      <a:prstDash val="solid"/>
                      <a:round/>
                      <a:headEnd type="none" w="med" len="med"/>
                      <a:tailEnd type="none" w="med" len="med"/>
                    </a:lnL>
                    <a:lnR w="1587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431</a:t>
                      </a:r>
                    </a:p>
                  </a:txBody>
                  <a:tcPr marL="20010" marR="20010" marT="10005" marB="10005" anchor="ctr">
                    <a:lnL w="1587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775</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BEFREE</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err="1">
                          <a:effectLst/>
                        </a:rPr>
                        <a:t>NaN</a:t>
                      </a:r>
                      <a:endParaRPr lang="en-US" sz="1600"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err="1">
                          <a:effectLst/>
                        </a:rPr>
                        <a:t>GeneticVariation</a:t>
                      </a:r>
                      <a:endParaRPr lang="en-US" sz="1600"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However, there are few reports describing soma...</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10021299.0</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0.40</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0.987013</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1999.0</a:t>
                      </a:r>
                    </a:p>
                  </a:txBody>
                  <a:tcPr marL="20010" marR="20010" marT="10005" marB="10005"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474373431"/>
                  </a:ext>
                </a:extLst>
              </a:tr>
              <a:tr h="540760">
                <a:tc>
                  <a:txBody>
                    <a:bodyPr/>
                    <a:lstStyle/>
                    <a:p>
                      <a:pPr algn="r" fontAlgn="ctr"/>
                      <a:r>
                        <a:rPr lang="en-US" sz="1600" b="0" dirty="0">
                          <a:effectLst/>
                        </a:rPr>
                        <a:t>369637</a:t>
                      </a:r>
                    </a:p>
                  </a:txBody>
                  <a:tcPr marL="20010" marR="20010" marT="10005" marB="10005" anchor="ctr">
                    <a:lnL w="28575" cap="flat" cmpd="sng" algn="ctr">
                      <a:noFill/>
                      <a:prstDash val="solid"/>
                      <a:round/>
                      <a:headEnd type="none" w="med" len="med"/>
                      <a:tailEnd type="none" w="med" len="med"/>
                    </a:lnL>
                    <a:lnR w="1587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450</a:t>
                      </a:r>
                    </a:p>
                  </a:txBody>
                  <a:tcPr marL="20010" marR="20010" marT="10005" marB="10005" anchor="ctr">
                    <a:lnL w="1587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775</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BEFREE</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GeneticVariation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WAF1 genotype and endometrial cancer susceptib...</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10021299.0</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0.02</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1.000000</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1999.0</a:t>
                      </a:r>
                    </a:p>
                  </a:txBody>
                  <a:tcPr marL="20010" marR="20010" marT="10005" marB="10005"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91684378"/>
                  </a:ext>
                </a:extLst>
              </a:tr>
              <a:tr h="540760">
                <a:tc>
                  <a:txBody>
                    <a:bodyPr/>
                    <a:lstStyle/>
                    <a:p>
                      <a:pPr algn="r" fontAlgn="ctr"/>
                      <a:r>
                        <a:rPr lang="en-US" sz="1600" b="0" dirty="0">
                          <a:effectLst/>
                        </a:rPr>
                        <a:t>2128526</a:t>
                      </a:r>
                    </a:p>
                  </a:txBody>
                  <a:tcPr marL="20010" marR="20010" marT="10005" marB="10005" anchor="ctr">
                    <a:lnL w="28575" cap="flat" cmpd="sng" algn="ctr">
                      <a:noFill/>
                      <a:prstDash val="solid"/>
                      <a:round/>
                      <a:headEnd type="none" w="med" len="med"/>
                      <a:tailEnd type="none" w="med" len="med"/>
                    </a:lnL>
                    <a:lnR w="1587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10033</a:t>
                      </a:r>
                    </a:p>
                  </a:txBody>
                  <a:tcPr marL="20010" marR="20010" marT="10005" marB="10005" anchor="ctr">
                    <a:lnL w="1587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775</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BEFREE</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GeneticVariation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WAF1 genotype and endometrial cancer susceptib...</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10021299.0</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0.07</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1.000000</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1999.0</a:t>
                      </a:r>
                    </a:p>
                  </a:txBody>
                  <a:tcPr marL="20010" marR="20010" marT="10005" marB="10005"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27839728"/>
                  </a:ext>
                </a:extLst>
              </a:tr>
              <a:tr h="540760">
                <a:tc>
                  <a:txBody>
                    <a:bodyPr/>
                    <a:lstStyle/>
                    <a:p>
                      <a:pPr algn="r" fontAlgn="ctr"/>
                      <a:r>
                        <a:rPr lang="en-US" sz="1600" b="0" dirty="0">
                          <a:effectLst/>
                        </a:rPr>
                        <a:t>262799</a:t>
                      </a:r>
                    </a:p>
                  </a:txBody>
                  <a:tcPr marL="20010" marR="20010" marT="10005" marB="10005" anchor="ctr">
                    <a:lnL w="28575" cap="flat" cmpd="sng" algn="ctr">
                      <a:noFill/>
                      <a:prstDash val="solid"/>
                      <a:round/>
                      <a:headEnd type="none" w="med" len="med"/>
                      <a:tailEnd type="none" w="med" len="med"/>
                    </a:lnL>
                    <a:lnR w="1587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431</a:t>
                      </a:r>
                    </a:p>
                  </a:txBody>
                  <a:tcPr marL="20010" marR="20010" marT="10005" marB="10005" anchor="ctr">
                    <a:lnL w="1587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7385</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BEFREE</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Biomarker</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APC and APC2 may therefore have comparable fun...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10021369.0</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0.01</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NaN</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a:effectLst/>
                        </a:rPr>
                        <a:t>1.000000</a:t>
                      </a:r>
                    </a:p>
                  </a:txBody>
                  <a:tcPr marL="20010" marR="20010" marT="10005" marB="10005"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en-US" sz="1600" dirty="0">
                          <a:effectLst/>
                        </a:rPr>
                        <a:t>1999.0</a:t>
                      </a:r>
                    </a:p>
                  </a:txBody>
                  <a:tcPr marL="20010" marR="20010" marT="10005" marB="10005"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54260279"/>
                  </a:ext>
                </a:extLst>
              </a:tr>
              <a:tr h="540760">
                <a:tc>
                  <a:txBody>
                    <a:bodyPr/>
                    <a:lstStyle/>
                    <a:p>
                      <a:pPr algn="ctr" fontAlgn="ct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28575" cap="flat" cmpd="sng" algn="ctr">
                      <a:noFill/>
                      <a:prstDash val="solid"/>
                      <a:round/>
                      <a:headEnd type="none" w="med" len="med"/>
                      <a:tailEnd type="none" w="med" len="med"/>
                    </a:lnL>
                    <a:lnR w="1587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1587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9525" cap="flat" cmpd="sng" algn="ctr">
                      <a:noFill/>
                      <a:prstDash val="soli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9525" cap="flat" cmpd="sng" algn="ctr">
                      <a:noFill/>
                      <a:prstDash val="solid"/>
                    </a:lnL>
                    <a:lnR w="28575" cap="flat" cmpd="sng" algn="ctr">
                      <a:noFill/>
                      <a:prstDash val="solid"/>
                      <a:round/>
                      <a:headEnd type="none" w="med" len="med"/>
                      <a:tailEnd type="none" w="med" len="med"/>
                    </a:lnR>
                    <a:lnT w="9525" cap="flat" cmpd="sng" algn="ctr">
                      <a:noFill/>
                      <a:prstDash val="soli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023387"/>
                  </a:ext>
                </a:extLst>
              </a:tr>
            </a:tbl>
          </a:graphicData>
        </a:graphic>
      </p:graphicFrame>
      <p:pic>
        <p:nvPicPr>
          <p:cNvPr id="8" name="Picture 7">
            <a:extLst>
              <a:ext uri="{FF2B5EF4-FFF2-40B4-BE49-F238E27FC236}">
                <a16:creationId xmlns:a16="http://schemas.microsoft.com/office/drawing/2014/main" id="{878DEB10-A054-4AE1-9360-89BE07034F4F}"/>
              </a:ext>
            </a:extLst>
          </p:cNvPr>
          <p:cNvPicPr>
            <a:picLocks noChangeAspect="1"/>
          </p:cNvPicPr>
          <p:nvPr/>
        </p:nvPicPr>
        <p:blipFill>
          <a:blip r:embed="rId3"/>
          <a:stretch>
            <a:fillRect/>
          </a:stretch>
        </p:blipFill>
        <p:spPr>
          <a:xfrm>
            <a:off x="10491033" y="6415472"/>
            <a:ext cx="1700967" cy="442528"/>
          </a:xfrm>
          <a:prstGeom prst="rect">
            <a:avLst/>
          </a:prstGeom>
        </p:spPr>
      </p:pic>
    </p:spTree>
    <p:extLst>
      <p:ext uri="{BB962C8B-B14F-4D97-AF65-F5344CB8AC3E}">
        <p14:creationId xmlns:p14="http://schemas.microsoft.com/office/powerpoint/2010/main" val="420806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9775-01A3-4AC3-BB12-A96691E686D1}"/>
              </a:ext>
            </a:extLst>
          </p:cNvPr>
          <p:cNvSpPr>
            <a:spLocks noGrp="1"/>
          </p:cNvSpPr>
          <p:nvPr>
            <p:ph type="title"/>
          </p:nvPr>
        </p:nvSpPr>
        <p:spPr/>
        <p:txBody>
          <a:bodyPr/>
          <a:lstStyle/>
          <a:p>
            <a:r>
              <a:rPr lang="en-US" sz="3600" dirty="0"/>
              <a:t>SUPERVISED MACHINE LEARNING MODEL AND RESULTS</a:t>
            </a:r>
            <a:endParaRPr lang="en-US" dirty="0"/>
          </a:p>
        </p:txBody>
      </p:sp>
      <p:graphicFrame>
        <p:nvGraphicFramePr>
          <p:cNvPr id="3" name="Table 2">
            <a:extLst>
              <a:ext uri="{FF2B5EF4-FFF2-40B4-BE49-F238E27FC236}">
                <a16:creationId xmlns:a16="http://schemas.microsoft.com/office/drawing/2014/main" id="{3AFA3603-85A3-4CBB-AE69-836CC9B70551}"/>
              </a:ext>
            </a:extLst>
          </p:cNvPr>
          <p:cNvGraphicFramePr>
            <a:graphicFrameLocks noGrp="1"/>
          </p:cNvGraphicFramePr>
          <p:nvPr>
            <p:extLst>
              <p:ext uri="{D42A27DB-BD31-4B8C-83A1-F6EECF244321}">
                <p14:modId xmlns:p14="http://schemas.microsoft.com/office/powerpoint/2010/main" val="42163909"/>
              </p:ext>
            </p:extLst>
          </p:nvPr>
        </p:nvGraphicFramePr>
        <p:xfrm>
          <a:off x="1020678" y="2097088"/>
          <a:ext cx="10506749" cy="3747768"/>
        </p:xfrm>
        <a:graphic>
          <a:graphicData uri="http://schemas.openxmlformats.org/drawingml/2006/table">
            <a:tbl>
              <a:tblPr firstRow="1" firstCol="1" bandRow="1">
                <a:tableStyleId>{775DCB02-9BB8-47FD-8907-85C794F793BA}</a:tableStyleId>
              </a:tblPr>
              <a:tblGrid>
                <a:gridCol w="955159">
                  <a:extLst>
                    <a:ext uri="{9D8B030D-6E8A-4147-A177-3AD203B41FA5}">
                      <a16:colId xmlns:a16="http://schemas.microsoft.com/office/drawing/2014/main" val="1175420146"/>
                    </a:ext>
                  </a:extLst>
                </a:gridCol>
                <a:gridCol w="955159">
                  <a:extLst>
                    <a:ext uri="{9D8B030D-6E8A-4147-A177-3AD203B41FA5}">
                      <a16:colId xmlns:a16="http://schemas.microsoft.com/office/drawing/2014/main" val="3584678479"/>
                    </a:ext>
                  </a:extLst>
                </a:gridCol>
                <a:gridCol w="955159">
                  <a:extLst>
                    <a:ext uri="{9D8B030D-6E8A-4147-A177-3AD203B41FA5}">
                      <a16:colId xmlns:a16="http://schemas.microsoft.com/office/drawing/2014/main" val="586710463"/>
                    </a:ext>
                  </a:extLst>
                </a:gridCol>
                <a:gridCol w="955159">
                  <a:extLst>
                    <a:ext uri="{9D8B030D-6E8A-4147-A177-3AD203B41FA5}">
                      <a16:colId xmlns:a16="http://schemas.microsoft.com/office/drawing/2014/main" val="862811632"/>
                    </a:ext>
                  </a:extLst>
                </a:gridCol>
                <a:gridCol w="955159">
                  <a:extLst>
                    <a:ext uri="{9D8B030D-6E8A-4147-A177-3AD203B41FA5}">
                      <a16:colId xmlns:a16="http://schemas.microsoft.com/office/drawing/2014/main" val="1347680226"/>
                    </a:ext>
                  </a:extLst>
                </a:gridCol>
                <a:gridCol w="955159">
                  <a:extLst>
                    <a:ext uri="{9D8B030D-6E8A-4147-A177-3AD203B41FA5}">
                      <a16:colId xmlns:a16="http://schemas.microsoft.com/office/drawing/2014/main" val="4129731906"/>
                    </a:ext>
                  </a:extLst>
                </a:gridCol>
                <a:gridCol w="955159">
                  <a:extLst>
                    <a:ext uri="{9D8B030D-6E8A-4147-A177-3AD203B41FA5}">
                      <a16:colId xmlns:a16="http://schemas.microsoft.com/office/drawing/2014/main" val="608405068"/>
                    </a:ext>
                  </a:extLst>
                </a:gridCol>
                <a:gridCol w="955159">
                  <a:extLst>
                    <a:ext uri="{9D8B030D-6E8A-4147-A177-3AD203B41FA5}">
                      <a16:colId xmlns:a16="http://schemas.microsoft.com/office/drawing/2014/main" val="4134013864"/>
                    </a:ext>
                  </a:extLst>
                </a:gridCol>
                <a:gridCol w="955159">
                  <a:extLst>
                    <a:ext uri="{9D8B030D-6E8A-4147-A177-3AD203B41FA5}">
                      <a16:colId xmlns:a16="http://schemas.microsoft.com/office/drawing/2014/main" val="2491910585"/>
                    </a:ext>
                  </a:extLst>
                </a:gridCol>
                <a:gridCol w="955159">
                  <a:extLst>
                    <a:ext uri="{9D8B030D-6E8A-4147-A177-3AD203B41FA5}">
                      <a16:colId xmlns:a16="http://schemas.microsoft.com/office/drawing/2014/main" val="450959202"/>
                    </a:ext>
                  </a:extLst>
                </a:gridCol>
                <a:gridCol w="955159">
                  <a:extLst>
                    <a:ext uri="{9D8B030D-6E8A-4147-A177-3AD203B41FA5}">
                      <a16:colId xmlns:a16="http://schemas.microsoft.com/office/drawing/2014/main" val="1487298126"/>
                    </a:ext>
                  </a:extLst>
                </a:gridCol>
              </a:tblGrid>
              <a:tr h="337306">
                <a:tc>
                  <a:txBody>
                    <a:bodyPr/>
                    <a:lstStyle/>
                    <a:p>
                      <a:pPr algn="ctr" fontAlgn="ctr"/>
                      <a:r>
                        <a:rPr lang="en-US" sz="1200" b="1" dirty="0">
                          <a:solidFill>
                            <a:schemeClr val="bg1"/>
                          </a:solidFill>
                          <a:effectLst/>
                          <a:highlight>
                            <a:srgbClr val="FFFF00"/>
                          </a:highlight>
                        </a:rPr>
                        <a:t>DOID</a:t>
                      </a:r>
                    </a:p>
                  </a:txBody>
                  <a:tcPr marL="33731" marR="33731" marT="16865" marB="16865" anchor="ctr"/>
                </a:tc>
                <a:tc>
                  <a:txBody>
                    <a:bodyPr/>
                    <a:lstStyle/>
                    <a:p>
                      <a:pPr algn="ctr" fontAlgn="ctr"/>
                      <a:r>
                        <a:rPr lang="en-US" sz="1200" b="1" dirty="0" err="1">
                          <a:effectLst/>
                        </a:rPr>
                        <a:t>SourceTrain</a:t>
                      </a:r>
                      <a:endParaRPr lang="en-US" sz="1200" b="1" dirty="0">
                        <a:effectLst/>
                      </a:endParaRPr>
                    </a:p>
                  </a:txBody>
                  <a:tcPr marL="33731" marR="33731" marT="16865" marB="16865" anchor="ctr"/>
                </a:tc>
                <a:tc>
                  <a:txBody>
                    <a:bodyPr/>
                    <a:lstStyle/>
                    <a:p>
                      <a:pPr algn="ctr" fontAlgn="ctr"/>
                      <a:r>
                        <a:rPr lang="en-US" sz="1200" b="1" dirty="0" err="1">
                          <a:effectLst/>
                        </a:rPr>
                        <a:t>SourceEval</a:t>
                      </a:r>
                      <a:endParaRPr lang="en-US" sz="1200" b="1" dirty="0">
                        <a:effectLst/>
                      </a:endParaRPr>
                    </a:p>
                  </a:txBody>
                  <a:tcPr marL="33731" marR="33731" marT="16865" marB="16865" anchor="ctr"/>
                </a:tc>
                <a:tc>
                  <a:txBody>
                    <a:bodyPr/>
                    <a:lstStyle/>
                    <a:p>
                      <a:pPr algn="ctr" fontAlgn="ctr"/>
                      <a:r>
                        <a:rPr lang="en-US" sz="1200" b="1" dirty="0" err="1">
                          <a:solidFill>
                            <a:schemeClr val="bg1"/>
                          </a:solidFill>
                          <a:effectLst/>
                          <a:highlight>
                            <a:srgbClr val="FFFF00"/>
                          </a:highlight>
                        </a:rPr>
                        <a:t>auROC</a:t>
                      </a:r>
                      <a:endParaRPr lang="en-US" sz="1200" b="1" dirty="0">
                        <a:solidFill>
                          <a:schemeClr val="bg1"/>
                        </a:solidFill>
                        <a:effectLst/>
                        <a:highlight>
                          <a:srgbClr val="FFFF00"/>
                        </a:highlight>
                      </a:endParaRPr>
                    </a:p>
                  </a:txBody>
                  <a:tcPr marL="33731" marR="33731" marT="16865" marB="16865" anchor="ctr"/>
                </a:tc>
                <a:tc>
                  <a:txBody>
                    <a:bodyPr/>
                    <a:lstStyle/>
                    <a:p>
                      <a:pPr algn="ctr" fontAlgn="ctr"/>
                      <a:r>
                        <a:rPr lang="en-US" sz="1200" b="1" dirty="0">
                          <a:solidFill>
                            <a:schemeClr val="bg1"/>
                          </a:solidFill>
                          <a:effectLst/>
                          <a:highlight>
                            <a:srgbClr val="FFFF00"/>
                          </a:highlight>
                        </a:rPr>
                        <a:t>log2(</a:t>
                      </a:r>
                      <a:r>
                        <a:rPr lang="en-US" sz="1200" b="1" dirty="0" err="1">
                          <a:solidFill>
                            <a:schemeClr val="bg1"/>
                          </a:solidFill>
                          <a:effectLst/>
                          <a:highlight>
                            <a:srgbClr val="FFFF00"/>
                          </a:highlight>
                        </a:rPr>
                        <a:t>auPRC</a:t>
                      </a:r>
                      <a:r>
                        <a:rPr lang="en-US" sz="1200" b="1" dirty="0">
                          <a:solidFill>
                            <a:schemeClr val="bg1"/>
                          </a:solidFill>
                          <a:effectLst/>
                          <a:highlight>
                            <a:srgbClr val="FFFF00"/>
                          </a:highlight>
                        </a:rPr>
                        <a:t>/prior)</a:t>
                      </a:r>
                    </a:p>
                  </a:txBody>
                  <a:tcPr marL="33731" marR="33731" marT="16865" marB="16865" anchor="ctr"/>
                </a:tc>
                <a:tc>
                  <a:txBody>
                    <a:bodyPr/>
                    <a:lstStyle/>
                    <a:p>
                      <a:pPr algn="ctr" fontAlgn="ctr"/>
                      <a:r>
                        <a:rPr lang="en-US" sz="1200" b="1" dirty="0">
                          <a:effectLst/>
                        </a:rPr>
                        <a:t>log2(P@r10/prior)</a:t>
                      </a:r>
                    </a:p>
                  </a:txBody>
                  <a:tcPr marL="33731" marR="33731" marT="16865" marB="16865" anchor="ctr"/>
                </a:tc>
                <a:tc>
                  <a:txBody>
                    <a:bodyPr/>
                    <a:lstStyle/>
                    <a:p>
                      <a:pPr algn="ctr" fontAlgn="ctr"/>
                      <a:r>
                        <a:rPr lang="en-US" sz="1200" b="1" dirty="0">
                          <a:effectLst/>
                        </a:rPr>
                        <a:t>log2(P@r20/prior)</a:t>
                      </a:r>
                    </a:p>
                  </a:txBody>
                  <a:tcPr marL="33731" marR="33731" marT="16865" marB="16865" anchor="ctr"/>
                </a:tc>
                <a:tc>
                  <a:txBody>
                    <a:bodyPr/>
                    <a:lstStyle/>
                    <a:p>
                      <a:pPr algn="ctr" fontAlgn="ctr"/>
                      <a:r>
                        <a:rPr lang="en-US" sz="1200" b="1">
                          <a:effectLst/>
                        </a:rPr>
                        <a:t>log2(P@r50/prior)</a:t>
                      </a:r>
                    </a:p>
                  </a:txBody>
                  <a:tcPr marL="33731" marR="33731" marT="16865" marB="16865" anchor="ctr"/>
                </a:tc>
                <a:tc>
                  <a:txBody>
                    <a:bodyPr/>
                    <a:lstStyle/>
                    <a:p>
                      <a:pPr algn="ctr" fontAlgn="ctr"/>
                      <a:r>
                        <a:rPr lang="en-US" sz="1200" b="1">
                          <a:effectLst/>
                        </a:rPr>
                        <a:t>R@r10</a:t>
                      </a:r>
                    </a:p>
                  </a:txBody>
                  <a:tcPr marL="33731" marR="33731" marT="16865" marB="16865" anchor="ctr"/>
                </a:tc>
                <a:tc>
                  <a:txBody>
                    <a:bodyPr/>
                    <a:lstStyle/>
                    <a:p>
                      <a:pPr algn="ctr" fontAlgn="ctr"/>
                      <a:r>
                        <a:rPr lang="en-US" sz="1200" b="1">
                          <a:effectLst/>
                        </a:rPr>
                        <a:t>R@r20</a:t>
                      </a:r>
                    </a:p>
                  </a:txBody>
                  <a:tcPr marL="33731" marR="33731" marT="16865" marB="16865" anchor="ctr"/>
                </a:tc>
                <a:tc>
                  <a:txBody>
                    <a:bodyPr/>
                    <a:lstStyle/>
                    <a:p>
                      <a:pPr algn="ctr" fontAlgn="ctr"/>
                      <a:r>
                        <a:rPr lang="en-US" sz="1200" b="1" dirty="0">
                          <a:effectLst/>
                        </a:rPr>
                        <a:t>R@r50</a:t>
                      </a:r>
                    </a:p>
                  </a:txBody>
                  <a:tcPr marL="33731" marR="33731" marT="16865" marB="16865" anchor="ctr"/>
                </a:tc>
                <a:extLst>
                  <a:ext uri="{0D108BD9-81ED-4DB2-BD59-A6C34878D82A}">
                    <a16:rowId xmlns:a16="http://schemas.microsoft.com/office/drawing/2014/main" val="496171868"/>
                  </a:ext>
                </a:extLst>
              </a:tr>
              <a:tr h="236114">
                <a:tc>
                  <a:txBody>
                    <a:bodyPr/>
                    <a:lstStyle/>
                    <a:p>
                      <a:pPr algn="r" fontAlgn="ctr"/>
                      <a:r>
                        <a:rPr lang="en-US" sz="1200" dirty="0">
                          <a:effectLst/>
                        </a:rPr>
                        <a:t>DOID:8692</a:t>
                      </a:r>
                    </a:p>
                  </a:txBody>
                  <a:tcPr marL="33731" marR="33731" marT="16865" marB="16865" anchor="ctr"/>
                </a:tc>
                <a:tc>
                  <a:txBody>
                    <a:bodyPr/>
                    <a:lstStyle/>
                    <a:p>
                      <a:pPr algn="r" fontAlgn="ctr"/>
                      <a:r>
                        <a:rPr lang="en-US" sz="1200" dirty="0">
                          <a:effectLst/>
                        </a:rPr>
                        <a:t>CTD-human</a:t>
                      </a:r>
                    </a:p>
                  </a:txBody>
                  <a:tcPr marL="33731" marR="33731" marT="16865" marB="16865" anchor="ctr"/>
                </a:tc>
                <a:tc>
                  <a:txBody>
                    <a:bodyPr/>
                    <a:lstStyle/>
                    <a:p>
                      <a:pPr algn="r" fontAlgn="ctr"/>
                      <a:r>
                        <a:rPr lang="en-US" sz="1200">
                          <a:effectLst/>
                        </a:rPr>
                        <a:t>CGI</a:t>
                      </a:r>
                    </a:p>
                  </a:txBody>
                  <a:tcPr marL="33731" marR="33731" marT="16865" marB="16865" anchor="ctr"/>
                </a:tc>
                <a:tc>
                  <a:txBody>
                    <a:bodyPr/>
                    <a:lstStyle/>
                    <a:p>
                      <a:pPr algn="r" fontAlgn="ctr"/>
                      <a:r>
                        <a:rPr lang="en-US" sz="1200" dirty="0">
                          <a:effectLst/>
                        </a:rPr>
                        <a:t>0.873233</a:t>
                      </a:r>
                    </a:p>
                  </a:txBody>
                  <a:tcPr marL="33731" marR="33731" marT="16865" marB="16865" anchor="ctr"/>
                </a:tc>
                <a:tc>
                  <a:txBody>
                    <a:bodyPr/>
                    <a:lstStyle/>
                    <a:p>
                      <a:pPr algn="r" fontAlgn="ctr"/>
                      <a:r>
                        <a:rPr lang="en-US" sz="1200" dirty="0">
                          <a:effectLst/>
                        </a:rPr>
                        <a:t>2.614241</a:t>
                      </a:r>
                    </a:p>
                  </a:txBody>
                  <a:tcPr marL="33731" marR="33731" marT="16865" marB="16865" anchor="ctr"/>
                </a:tc>
                <a:tc>
                  <a:txBody>
                    <a:bodyPr/>
                    <a:lstStyle/>
                    <a:p>
                      <a:pPr algn="r" fontAlgn="ctr"/>
                      <a:r>
                        <a:rPr lang="en-US" sz="1200">
                          <a:effectLst/>
                        </a:rPr>
                        <a:t>3.147584</a:t>
                      </a:r>
                    </a:p>
                  </a:txBody>
                  <a:tcPr marL="33731" marR="33731" marT="16865" marB="16865" anchor="ctr"/>
                </a:tc>
                <a:tc>
                  <a:txBody>
                    <a:bodyPr/>
                    <a:lstStyle/>
                    <a:p>
                      <a:pPr algn="r" fontAlgn="ctr"/>
                      <a:r>
                        <a:rPr lang="en-US" sz="1200" dirty="0">
                          <a:effectLst/>
                        </a:rPr>
                        <a:t>2.799661</a:t>
                      </a:r>
                    </a:p>
                  </a:txBody>
                  <a:tcPr marL="33731" marR="33731" marT="16865" marB="16865" anchor="ctr"/>
                </a:tc>
                <a:tc>
                  <a:txBody>
                    <a:bodyPr/>
                    <a:lstStyle/>
                    <a:p>
                      <a:pPr algn="r" fontAlgn="ctr"/>
                      <a:r>
                        <a:rPr lang="en-US" sz="1200" dirty="0">
                          <a:effectLst/>
                        </a:rPr>
                        <a:t>2.662157</a:t>
                      </a:r>
                    </a:p>
                  </a:txBody>
                  <a:tcPr marL="33731" marR="33731" marT="16865" marB="16865" anchor="ctr"/>
                </a:tc>
                <a:tc>
                  <a:txBody>
                    <a:bodyPr/>
                    <a:lstStyle/>
                    <a:p>
                      <a:pPr algn="r" fontAlgn="ctr"/>
                      <a:r>
                        <a:rPr lang="en-US" sz="1200" dirty="0">
                          <a:effectLst/>
                        </a:rPr>
                        <a:t>0.148936</a:t>
                      </a:r>
                    </a:p>
                  </a:txBody>
                  <a:tcPr marL="33731" marR="33731" marT="16865" marB="16865" anchor="ctr"/>
                </a:tc>
                <a:tc>
                  <a:txBody>
                    <a:bodyPr/>
                    <a:lstStyle/>
                    <a:p>
                      <a:pPr algn="r" fontAlgn="ctr"/>
                      <a:r>
                        <a:rPr lang="en-US" sz="1200" dirty="0">
                          <a:effectLst/>
                        </a:rPr>
                        <a:t>0.234043</a:t>
                      </a:r>
                    </a:p>
                  </a:txBody>
                  <a:tcPr marL="33731" marR="33731" marT="16865" marB="16865" anchor="ctr"/>
                </a:tc>
                <a:tc>
                  <a:txBody>
                    <a:bodyPr/>
                    <a:lstStyle/>
                    <a:p>
                      <a:pPr algn="r" fontAlgn="ctr"/>
                      <a:r>
                        <a:rPr lang="en-US" sz="1200">
                          <a:effectLst/>
                        </a:rPr>
                        <a:t>0.531915</a:t>
                      </a:r>
                    </a:p>
                  </a:txBody>
                  <a:tcPr marL="33731" marR="33731" marT="16865" marB="16865" anchor="ctr"/>
                </a:tc>
                <a:extLst>
                  <a:ext uri="{0D108BD9-81ED-4DB2-BD59-A6C34878D82A}">
                    <a16:rowId xmlns:a16="http://schemas.microsoft.com/office/drawing/2014/main" val="222502692"/>
                  </a:ext>
                </a:extLst>
              </a:tr>
              <a:tr h="236114">
                <a:tc>
                  <a:txBody>
                    <a:bodyPr/>
                    <a:lstStyle/>
                    <a:p>
                      <a:pPr algn="r" fontAlgn="ctr"/>
                      <a:r>
                        <a:rPr lang="en-US" sz="1200">
                          <a:effectLst/>
                        </a:rPr>
                        <a:t>DOID:936</a:t>
                      </a:r>
                    </a:p>
                  </a:txBody>
                  <a:tcPr marL="33731" marR="33731" marT="16865" marB="16865" anchor="ctr"/>
                </a:tc>
                <a:tc>
                  <a:txBody>
                    <a:bodyPr/>
                    <a:lstStyle/>
                    <a:p>
                      <a:pPr algn="r" fontAlgn="ctr"/>
                      <a:r>
                        <a:rPr lang="en-US" sz="1200" dirty="0">
                          <a:effectLst/>
                        </a:rPr>
                        <a:t>CGI</a:t>
                      </a:r>
                    </a:p>
                  </a:txBody>
                  <a:tcPr marL="33731" marR="33731" marT="16865" marB="16865" anchor="ctr"/>
                </a:tc>
                <a:tc>
                  <a:txBody>
                    <a:bodyPr/>
                    <a:lstStyle/>
                    <a:p>
                      <a:pPr algn="r" fontAlgn="ctr"/>
                      <a:r>
                        <a:rPr lang="en-US" sz="1200" dirty="0">
                          <a:effectLst/>
                        </a:rPr>
                        <a:t>UNIPROT</a:t>
                      </a:r>
                    </a:p>
                  </a:txBody>
                  <a:tcPr marL="33731" marR="33731" marT="16865" marB="16865" anchor="ctr"/>
                </a:tc>
                <a:tc>
                  <a:txBody>
                    <a:bodyPr/>
                    <a:lstStyle/>
                    <a:p>
                      <a:pPr algn="r" fontAlgn="ctr"/>
                      <a:r>
                        <a:rPr lang="en-US" sz="1200">
                          <a:effectLst/>
                        </a:rPr>
                        <a:t>0.708895</a:t>
                      </a:r>
                    </a:p>
                  </a:txBody>
                  <a:tcPr marL="33731" marR="33731" marT="16865" marB="16865" anchor="ctr"/>
                </a:tc>
                <a:tc>
                  <a:txBody>
                    <a:bodyPr/>
                    <a:lstStyle/>
                    <a:p>
                      <a:pPr algn="r" fontAlgn="ctr"/>
                      <a:r>
                        <a:rPr lang="en-US" sz="1200">
                          <a:effectLst/>
                        </a:rPr>
                        <a:t>0.977403</a:t>
                      </a:r>
                    </a:p>
                  </a:txBody>
                  <a:tcPr marL="33731" marR="33731" marT="16865" marB="16865" anchor="ctr"/>
                </a:tc>
                <a:tc>
                  <a:txBody>
                    <a:bodyPr/>
                    <a:lstStyle/>
                    <a:p>
                      <a:pPr algn="r" fontAlgn="ctr"/>
                      <a:r>
                        <a:rPr lang="en-US" sz="1200">
                          <a:effectLst/>
                        </a:rPr>
                        <a:t>1.990186</a:t>
                      </a:r>
                    </a:p>
                  </a:txBody>
                  <a:tcPr marL="33731" marR="33731" marT="16865" marB="16865" anchor="ctr"/>
                </a:tc>
                <a:tc>
                  <a:txBody>
                    <a:bodyPr/>
                    <a:lstStyle/>
                    <a:p>
                      <a:pPr algn="r" fontAlgn="ctr"/>
                      <a:r>
                        <a:rPr lang="en-US" sz="1200">
                          <a:effectLst/>
                        </a:rPr>
                        <a:t>1.797541</a:t>
                      </a:r>
                    </a:p>
                  </a:txBody>
                  <a:tcPr marL="33731" marR="33731" marT="16865" marB="16865" anchor="ctr"/>
                </a:tc>
                <a:tc>
                  <a:txBody>
                    <a:bodyPr/>
                    <a:lstStyle/>
                    <a:p>
                      <a:pPr algn="r" fontAlgn="ctr"/>
                      <a:r>
                        <a:rPr lang="en-US" sz="1200" dirty="0">
                          <a:effectLst/>
                        </a:rPr>
                        <a:t>1.191820</a:t>
                      </a:r>
                    </a:p>
                  </a:txBody>
                  <a:tcPr marL="33731" marR="33731" marT="16865" marB="16865" anchor="ctr"/>
                </a:tc>
                <a:tc>
                  <a:txBody>
                    <a:bodyPr/>
                    <a:lstStyle/>
                    <a:p>
                      <a:pPr algn="r" fontAlgn="ctr"/>
                      <a:r>
                        <a:rPr lang="en-US" sz="1200" dirty="0">
                          <a:effectLst/>
                        </a:rPr>
                        <a:t>0.067797</a:t>
                      </a:r>
                    </a:p>
                  </a:txBody>
                  <a:tcPr marL="33731" marR="33731" marT="16865" marB="16865" anchor="ctr"/>
                </a:tc>
                <a:tc>
                  <a:txBody>
                    <a:bodyPr/>
                    <a:lstStyle/>
                    <a:p>
                      <a:pPr algn="r" fontAlgn="ctr"/>
                      <a:r>
                        <a:rPr lang="en-US" sz="1200" dirty="0">
                          <a:effectLst/>
                        </a:rPr>
                        <a:t>0.118644</a:t>
                      </a:r>
                    </a:p>
                  </a:txBody>
                  <a:tcPr marL="33731" marR="33731" marT="16865" marB="16865" anchor="ctr"/>
                </a:tc>
                <a:tc>
                  <a:txBody>
                    <a:bodyPr/>
                    <a:lstStyle/>
                    <a:p>
                      <a:pPr algn="r" fontAlgn="ctr"/>
                      <a:r>
                        <a:rPr lang="en-US" sz="1200">
                          <a:effectLst/>
                        </a:rPr>
                        <a:t>0.194915</a:t>
                      </a:r>
                    </a:p>
                  </a:txBody>
                  <a:tcPr marL="33731" marR="33731" marT="16865" marB="16865" anchor="ctr"/>
                </a:tc>
                <a:extLst>
                  <a:ext uri="{0D108BD9-81ED-4DB2-BD59-A6C34878D82A}">
                    <a16:rowId xmlns:a16="http://schemas.microsoft.com/office/drawing/2014/main" val="1571864361"/>
                  </a:ext>
                </a:extLst>
              </a:tr>
              <a:tr h="236114">
                <a:tc>
                  <a:txBody>
                    <a:bodyPr/>
                    <a:lstStyle/>
                    <a:p>
                      <a:pPr algn="r" fontAlgn="ctr"/>
                      <a:r>
                        <a:rPr lang="en-US" sz="1200">
                          <a:effectLst/>
                        </a:rPr>
                        <a:t>DOID:150</a:t>
                      </a:r>
                    </a:p>
                  </a:txBody>
                  <a:tcPr marL="33731" marR="33731" marT="16865" marB="16865" anchor="ctr"/>
                </a:tc>
                <a:tc>
                  <a:txBody>
                    <a:bodyPr/>
                    <a:lstStyle/>
                    <a:p>
                      <a:pPr algn="r" fontAlgn="ctr"/>
                      <a:r>
                        <a:rPr lang="en-US" sz="1200" dirty="0">
                          <a:effectLst/>
                        </a:rPr>
                        <a:t>CTD-human</a:t>
                      </a:r>
                    </a:p>
                  </a:txBody>
                  <a:tcPr marL="33731" marR="33731" marT="16865" marB="16865" anchor="ctr"/>
                </a:tc>
                <a:tc>
                  <a:txBody>
                    <a:bodyPr/>
                    <a:lstStyle/>
                    <a:p>
                      <a:pPr algn="r" fontAlgn="ctr"/>
                      <a:r>
                        <a:rPr lang="en-US" sz="1200" dirty="0">
                          <a:effectLst/>
                        </a:rPr>
                        <a:t>UNIPROT</a:t>
                      </a:r>
                    </a:p>
                  </a:txBody>
                  <a:tcPr marL="33731" marR="33731" marT="16865" marB="16865" anchor="ctr"/>
                </a:tc>
                <a:tc>
                  <a:txBody>
                    <a:bodyPr/>
                    <a:lstStyle/>
                    <a:p>
                      <a:pPr algn="r" fontAlgn="ctr"/>
                      <a:r>
                        <a:rPr lang="en-US" sz="1200">
                          <a:effectLst/>
                        </a:rPr>
                        <a:t>0.751768</a:t>
                      </a:r>
                    </a:p>
                  </a:txBody>
                  <a:tcPr marL="33731" marR="33731" marT="16865" marB="16865" anchor="ctr"/>
                </a:tc>
                <a:tc>
                  <a:txBody>
                    <a:bodyPr/>
                    <a:lstStyle/>
                    <a:p>
                      <a:pPr algn="r" fontAlgn="ctr"/>
                      <a:r>
                        <a:rPr lang="en-US" sz="1200">
                          <a:effectLst/>
                        </a:rPr>
                        <a:t>1.353335</a:t>
                      </a:r>
                    </a:p>
                  </a:txBody>
                  <a:tcPr marL="33731" marR="33731" marT="16865" marB="16865" anchor="ctr"/>
                </a:tc>
                <a:tc>
                  <a:txBody>
                    <a:bodyPr/>
                    <a:lstStyle/>
                    <a:p>
                      <a:pPr algn="r" fontAlgn="ctr"/>
                      <a:r>
                        <a:rPr lang="en-US" sz="1200">
                          <a:effectLst/>
                        </a:rPr>
                        <a:t>1.634851</a:t>
                      </a:r>
                    </a:p>
                  </a:txBody>
                  <a:tcPr marL="33731" marR="33731" marT="16865" marB="16865" anchor="ctr"/>
                </a:tc>
                <a:tc>
                  <a:txBody>
                    <a:bodyPr/>
                    <a:lstStyle/>
                    <a:p>
                      <a:pPr algn="r" fontAlgn="ctr"/>
                      <a:r>
                        <a:rPr lang="en-US" sz="1200">
                          <a:effectLst/>
                        </a:rPr>
                        <a:t>1.634851</a:t>
                      </a:r>
                    </a:p>
                  </a:txBody>
                  <a:tcPr marL="33731" marR="33731" marT="16865" marB="16865" anchor="ctr"/>
                </a:tc>
                <a:tc>
                  <a:txBody>
                    <a:bodyPr/>
                    <a:lstStyle/>
                    <a:p>
                      <a:pPr algn="r" fontAlgn="ctr"/>
                      <a:r>
                        <a:rPr lang="en-US" sz="1200">
                          <a:effectLst/>
                        </a:rPr>
                        <a:t>1.705241</a:t>
                      </a:r>
                    </a:p>
                  </a:txBody>
                  <a:tcPr marL="33731" marR="33731" marT="16865" marB="16865" anchor="ctr"/>
                </a:tc>
                <a:tc>
                  <a:txBody>
                    <a:bodyPr/>
                    <a:lstStyle/>
                    <a:p>
                      <a:pPr algn="r" fontAlgn="ctr"/>
                      <a:r>
                        <a:rPr lang="en-US" sz="1200">
                          <a:effectLst/>
                        </a:rPr>
                        <a:t>0.055556</a:t>
                      </a:r>
                    </a:p>
                  </a:txBody>
                  <a:tcPr marL="33731" marR="33731" marT="16865" marB="16865" anchor="ctr"/>
                </a:tc>
                <a:tc>
                  <a:txBody>
                    <a:bodyPr/>
                    <a:lstStyle/>
                    <a:p>
                      <a:pPr algn="r" fontAlgn="ctr"/>
                      <a:r>
                        <a:rPr lang="en-US" sz="1200">
                          <a:effectLst/>
                        </a:rPr>
                        <a:t>0.111111</a:t>
                      </a:r>
                    </a:p>
                  </a:txBody>
                  <a:tcPr marL="33731" marR="33731" marT="16865" marB="16865" anchor="ctr"/>
                </a:tc>
                <a:tc>
                  <a:txBody>
                    <a:bodyPr/>
                    <a:lstStyle/>
                    <a:p>
                      <a:pPr algn="r" fontAlgn="ctr"/>
                      <a:r>
                        <a:rPr lang="en-US" sz="1200">
                          <a:effectLst/>
                        </a:rPr>
                        <a:t>0.291667</a:t>
                      </a:r>
                    </a:p>
                  </a:txBody>
                  <a:tcPr marL="33731" marR="33731" marT="16865" marB="16865" anchor="ctr"/>
                </a:tc>
                <a:extLst>
                  <a:ext uri="{0D108BD9-81ED-4DB2-BD59-A6C34878D82A}">
                    <a16:rowId xmlns:a16="http://schemas.microsoft.com/office/drawing/2014/main" val="3747713506"/>
                  </a:ext>
                </a:extLst>
              </a:tr>
              <a:tr h="236114">
                <a:tc>
                  <a:txBody>
                    <a:bodyPr/>
                    <a:lstStyle/>
                    <a:p>
                      <a:pPr algn="r" fontAlgn="ctr"/>
                      <a:r>
                        <a:rPr lang="en-US" sz="1200">
                          <a:effectLst/>
                        </a:rPr>
                        <a:t>DOID:263</a:t>
                      </a:r>
                    </a:p>
                  </a:txBody>
                  <a:tcPr marL="33731" marR="33731" marT="16865" marB="16865" anchor="ctr"/>
                </a:tc>
                <a:tc>
                  <a:txBody>
                    <a:bodyPr/>
                    <a:lstStyle/>
                    <a:p>
                      <a:pPr algn="r" fontAlgn="ctr"/>
                      <a:r>
                        <a:rPr lang="en-US" sz="1200" dirty="0">
                          <a:effectLst/>
                        </a:rPr>
                        <a:t>UNIPROT</a:t>
                      </a:r>
                    </a:p>
                  </a:txBody>
                  <a:tcPr marL="33731" marR="33731" marT="16865" marB="16865" anchor="ctr"/>
                </a:tc>
                <a:tc>
                  <a:txBody>
                    <a:bodyPr/>
                    <a:lstStyle/>
                    <a:p>
                      <a:pPr algn="r" fontAlgn="ctr"/>
                      <a:r>
                        <a:rPr lang="en-US" sz="1200">
                          <a:effectLst/>
                        </a:rPr>
                        <a:t>ORPHANET</a:t>
                      </a:r>
                    </a:p>
                  </a:txBody>
                  <a:tcPr marL="33731" marR="33731" marT="16865" marB="16865" anchor="ctr"/>
                </a:tc>
                <a:tc>
                  <a:txBody>
                    <a:bodyPr/>
                    <a:lstStyle/>
                    <a:p>
                      <a:pPr algn="r" fontAlgn="ctr"/>
                      <a:r>
                        <a:rPr lang="en-US" sz="1200">
                          <a:effectLst/>
                        </a:rPr>
                        <a:t>0.645484</a:t>
                      </a:r>
                    </a:p>
                  </a:txBody>
                  <a:tcPr marL="33731" marR="33731" marT="16865" marB="16865" anchor="ctr"/>
                </a:tc>
                <a:tc>
                  <a:txBody>
                    <a:bodyPr/>
                    <a:lstStyle/>
                    <a:p>
                      <a:pPr algn="r" fontAlgn="ctr"/>
                      <a:r>
                        <a:rPr lang="en-US" sz="1200">
                          <a:effectLst/>
                        </a:rPr>
                        <a:t>0.817277</a:t>
                      </a:r>
                    </a:p>
                  </a:txBody>
                  <a:tcPr marL="33731" marR="33731" marT="16865" marB="16865" anchor="ctr"/>
                </a:tc>
                <a:tc>
                  <a:txBody>
                    <a:bodyPr/>
                    <a:lstStyle/>
                    <a:p>
                      <a:pPr algn="r" fontAlgn="ctr"/>
                      <a:r>
                        <a:rPr lang="en-US" sz="1200">
                          <a:effectLst/>
                        </a:rPr>
                        <a:t>1.232059</a:t>
                      </a:r>
                    </a:p>
                  </a:txBody>
                  <a:tcPr marL="33731" marR="33731" marT="16865" marB="16865" anchor="ctr"/>
                </a:tc>
                <a:tc>
                  <a:txBody>
                    <a:bodyPr/>
                    <a:lstStyle/>
                    <a:p>
                      <a:pPr algn="r" fontAlgn="ctr"/>
                      <a:r>
                        <a:rPr lang="en-US" sz="1200">
                          <a:effectLst/>
                        </a:rPr>
                        <a:t>1.232059</a:t>
                      </a:r>
                    </a:p>
                  </a:txBody>
                  <a:tcPr marL="33731" marR="33731" marT="16865" marB="16865" anchor="ctr"/>
                </a:tc>
                <a:tc>
                  <a:txBody>
                    <a:bodyPr/>
                    <a:lstStyle/>
                    <a:p>
                      <a:pPr algn="r" fontAlgn="ctr"/>
                      <a:r>
                        <a:rPr lang="en-US" sz="1200">
                          <a:effectLst/>
                        </a:rPr>
                        <a:t>1.232059</a:t>
                      </a:r>
                    </a:p>
                  </a:txBody>
                  <a:tcPr marL="33731" marR="33731" marT="16865" marB="16865" anchor="ctr"/>
                </a:tc>
                <a:tc>
                  <a:txBody>
                    <a:bodyPr/>
                    <a:lstStyle/>
                    <a:p>
                      <a:pPr algn="r" fontAlgn="ctr"/>
                      <a:r>
                        <a:rPr lang="en-US" sz="1200">
                          <a:effectLst/>
                        </a:rPr>
                        <a:t>0.039216</a:t>
                      </a:r>
                    </a:p>
                  </a:txBody>
                  <a:tcPr marL="33731" marR="33731" marT="16865" marB="16865" anchor="ctr"/>
                </a:tc>
                <a:tc>
                  <a:txBody>
                    <a:bodyPr/>
                    <a:lstStyle/>
                    <a:p>
                      <a:pPr algn="r" fontAlgn="ctr"/>
                      <a:r>
                        <a:rPr lang="en-US" sz="1200">
                          <a:effectLst/>
                        </a:rPr>
                        <a:t>0.078431</a:t>
                      </a:r>
                    </a:p>
                  </a:txBody>
                  <a:tcPr marL="33731" marR="33731" marT="16865" marB="16865" anchor="ctr"/>
                </a:tc>
                <a:tc>
                  <a:txBody>
                    <a:bodyPr/>
                    <a:lstStyle/>
                    <a:p>
                      <a:pPr algn="r" fontAlgn="ctr"/>
                      <a:r>
                        <a:rPr lang="en-US" sz="1200">
                          <a:effectLst/>
                        </a:rPr>
                        <a:t>0.196078</a:t>
                      </a:r>
                    </a:p>
                  </a:txBody>
                  <a:tcPr marL="33731" marR="33731" marT="16865" marB="16865" anchor="ctr"/>
                </a:tc>
                <a:extLst>
                  <a:ext uri="{0D108BD9-81ED-4DB2-BD59-A6C34878D82A}">
                    <a16:rowId xmlns:a16="http://schemas.microsoft.com/office/drawing/2014/main" val="3678165254"/>
                  </a:ext>
                </a:extLst>
              </a:tr>
              <a:tr h="438498">
                <a:tc>
                  <a:txBody>
                    <a:bodyPr/>
                    <a:lstStyle/>
                    <a:p>
                      <a:pPr algn="r" fontAlgn="ctr"/>
                      <a:r>
                        <a:rPr lang="en-US" sz="1200">
                          <a:effectLst/>
                        </a:rPr>
                        <a:t>DOID:2256</a:t>
                      </a:r>
                    </a:p>
                  </a:txBody>
                  <a:tcPr marL="33731" marR="33731" marT="16865" marB="16865" anchor="ctr"/>
                </a:tc>
                <a:tc>
                  <a:txBody>
                    <a:bodyPr/>
                    <a:lstStyle/>
                    <a:p>
                      <a:pPr algn="r" fontAlgn="ctr"/>
                      <a:r>
                        <a:rPr lang="en-US" sz="1200" dirty="0">
                          <a:effectLst/>
                        </a:rPr>
                        <a:t>GENOMICS-ENGLAND</a:t>
                      </a:r>
                    </a:p>
                  </a:txBody>
                  <a:tcPr marL="33731" marR="33731" marT="16865" marB="16865" anchor="ctr"/>
                </a:tc>
                <a:tc>
                  <a:txBody>
                    <a:bodyPr/>
                    <a:lstStyle/>
                    <a:p>
                      <a:pPr algn="r" fontAlgn="ctr"/>
                      <a:r>
                        <a:rPr lang="en-US" sz="1200" dirty="0">
                          <a:effectLst/>
                        </a:rPr>
                        <a:t>ORPHANET</a:t>
                      </a:r>
                    </a:p>
                  </a:txBody>
                  <a:tcPr marL="33731" marR="33731" marT="16865" marB="16865" anchor="ctr"/>
                </a:tc>
                <a:tc>
                  <a:txBody>
                    <a:bodyPr/>
                    <a:lstStyle/>
                    <a:p>
                      <a:pPr algn="r" fontAlgn="ctr"/>
                      <a:r>
                        <a:rPr lang="en-US" sz="1200" dirty="0">
                          <a:effectLst/>
                        </a:rPr>
                        <a:t>0.813164</a:t>
                      </a:r>
                    </a:p>
                  </a:txBody>
                  <a:tcPr marL="33731" marR="33731" marT="16865" marB="16865" anchor="ctr"/>
                </a:tc>
                <a:tc>
                  <a:txBody>
                    <a:bodyPr/>
                    <a:lstStyle/>
                    <a:p>
                      <a:pPr algn="r" fontAlgn="ctr"/>
                      <a:r>
                        <a:rPr lang="en-US" sz="1200">
                          <a:effectLst/>
                        </a:rPr>
                        <a:t>2.210550</a:t>
                      </a:r>
                    </a:p>
                  </a:txBody>
                  <a:tcPr marL="33731" marR="33731" marT="16865" marB="16865" anchor="ctr"/>
                </a:tc>
                <a:tc>
                  <a:txBody>
                    <a:bodyPr/>
                    <a:lstStyle/>
                    <a:p>
                      <a:pPr algn="r" fontAlgn="ctr"/>
                      <a:r>
                        <a:rPr lang="en-US" sz="1200">
                          <a:effectLst/>
                        </a:rPr>
                        <a:t>3.086537</a:t>
                      </a:r>
                    </a:p>
                  </a:txBody>
                  <a:tcPr marL="33731" marR="33731" marT="16865" marB="16865" anchor="ctr"/>
                </a:tc>
                <a:tc>
                  <a:txBody>
                    <a:bodyPr/>
                    <a:lstStyle/>
                    <a:p>
                      <a:pPr algn="r" fontAlgn="ctr"/>
                      <a:r>
                        <a:rPr lang="en-US" sz="1200" dirty="0">
                          <a:effectLst/>
                        </a:rPr>
                        <a:t>2.786976</a:t>
                      </a:r>
                    </a:p>
                  </a:txBody>
                  <a:tcPr marL="33731" marR="33731" marT="16865" marB="16865" anchor="ctr"/>
                </a:tc>
                <a:tc>
                  <a:txBody>
                    <a:bodyPr/>
                    <a:lstStyle/>
                    <a:p>
                      <a:pPr algn="r" fontAlgn="ctr"/>
                      <a:r>
                        <a:rPr lang="en-US" sz="1200">
                          <a:effectLst/>
                        </a:rPr>
                        <a:t>2.349571</a:t>
                      </a:r>
                    </a:p>
                  </a:txBody>
                  <a:tcPr marL="33731" marR="33731" marT="16865" marB="16865" anchor="ctr"/>
                </a:tc>
                <a:tc>
                  <a:txBody>
                    <a:bodyPr/>
                    <a:lstStyle/>
                    <a:p>
                      <a:pPr algn="r" fontAlgn="ctr"/>
                      <a:r>
                        <a:rPr lang="en-US" sz="1200">
                          <a:effectLst/>
                        </a:rPr>
                        <a:t>0.145455</a:t>
                      </a:r>
                    </a:p>
                  </a:txBody>
                  <a:tcPr marL="33731" marR="33731" marT="16865" marB="16865" anchor="ctr"/>
                </a:tc>
                <a:tc>
                  <a:txBody>
                    <a:bodyPr/>
                    <a:lstStyle/>
                    <a:p>
                      <a:pPr algn="r" fontAlgn="ctr"/>
                      <a:r>
                        <a:rPr lang="en-US" sz="1200">
                          <a:effectLst/>
                        </a:rPr>
                        <a:t>0.236364</a:t>
                      </a:r>
                    </a:p>
                  </a:txBody>
                  <a:tcPr marL="33731" marR="33731" marT="16865" marB="16865" anchor="ctr"/>
                </a:tc>
                <a:tc>
                  <a:txBody>
                    <a:bodyPr/>
                    <a:lstStyle/>
                    <a:p>
                      <a:pPr algn="r" fontAlgn="ctr"/>
                      <a:r>
                        <a:rPr lang="en-US" sz="1200">
                          <a:effectLst/>
                        </a:rPr>
                        <a:t>0.436364</a:t>
                      </a:r>
                    </a:p>
                  </a:txBody>
                  <a:tcPr marL="33731" marR="33731" marT="16865" marB="16865" anchor="ctr"/>
                </a:tc>
                <a:extLst>
                  <a:ext uri="{0D108BD9-81ED-4DB2-BD59-A6C34878D82A}">
                    <a16:rowId xmlns:a16="http://schemas.microsoft.com/office/drawing/2014/main" val="415967314"/>
                  </a:ext>
                </a:extLst>
              </a:tr>
              <a:tr h="134922">
                <a:tc>
                  <a:txBody>
                    <a:bodyPr/>
                    <a:lstStyle/>
                    <a:p>
                      <a:pPr algn="r" fontAlgn="ctr"/>
                      <a:r>
                        <a:rPr lang="en-US" sz="1200">
                          <a:effectLst/>
                        </a:rPr>
                        <a:t>...</a:t>
                      </a:r>
                    </a:p>
                  </a:txBody>
                  <a:tcPr marL="33731" marR="33731" marT="16865" marB="16865" anchor="ctr"/>
                </a:tc>
                <a:tc>
                  <a:txBody>
                    <a:bodyPr/>
                    <a:lstStyle/>
                    <a:p>
                      <a:pPr algn="r" fontAlgn="ctr"/>
                      <a:r>
                        <a:rPr lang="en-US" sz="1200">
                          <a:effectLst/>
                        </a:rPr>
                        <a:t>...</a:t>
                      </a:r>
                    </a:p>
                  </a:txBody>
                  <a:tcPr marL="33731" marR="33731" marT="16865" marB="16865" anchor="ctr"/>
                </a:tc>
                <a:tc>
                  <a:txBody>
                    <a:bodyPr/>
                    <a:lstStyle/>
                    <a:p>
                      <a:pPr algn="r" fontAlgn="ctr"/>
                      <a:r>
                        <a:rPr lang="en-US" sz="1200">
                          <a:effectLst/>
                        </a:rPr>
                        <a:t>...</a:t>
                      </a:r>
                    </a:p>
                  </a:txBody>
                  <a:tcPr marL="33731" marR="33731" marT="16865" marB="16865" anchor="ctr"/>
                </a:tc>
                <a:tc>
                  <a:txBody>
                    <a:bodyPr/>
                    <a:lstStyle/>
                    <a:p>
                      <a:pPr algn="r" fontAlgn="ctr"/>
                      <a:r>
                        <a:rPr lang="en-US" sz="1200">
                          <a:effectLst/>
                        </a:rPr>
                        <a:t>...</a:t>
                      </a:r>
                    </a:p>
                  </a:txBody>
                  <a:tcPr marL="33731" marR="33731" marT="16865" marB="16865" anchor="ctr"/>
                </a:tc>
                <a:tc>
                  <a:txBody>
                    <a:bodyPr/>
                    <a:lstStyle/>
                    <a:p>
                      <a:pPr algn="r" fontAlgn="ctr"/>
                      <a:r>
                        <a:rPr lang="en-US" sz="1200">
                          <a:effectLst/>
                        </a:rPr>
                        <a:t>...</a:t>
                      </a:r>
                    </a:p>
                  </a:txBody>
                  <a:tcPr marL="33731" marR="33731" marT="16865" marB="16865" anchor="ctr"/>
                </a:tc>
                <a:tc>
                  <a:txBody>
                    <a:bodyPr/>
                    <a:lstStyle/>
                    <a:p>
                      <a:pPr algn="r" fontAlgn="ctr"/>
                      <a:r>
                        <a:rPr lang="en-US" sz="1200">
                          <a:effectLst/>
                        </a:rPr>
                        <a:t>...</a:t>
                      </a:r>
                    </a:p>
                  </a:txBody>
                  <a:tcPr marL="33731" marR="33731" marT="16865" marB="16865" anchor="ctr"/>
                </a:tc>
                <a:tc>
                  <a:txBody>
                    <a:bodyPr/>
                    <a:lstStyle/>
                    <a:p>
                      <a:pPr algn="r" fontAlgn="ctr"/>
                      <a:r>
                        <a:rPr lang="en-US" sz="1200">
                          <a:effectLst/>
                        </a:rPr>
                        <a:t>...</a:t>
                      </a:r>
                    </a:p>
                  </a:txBody>
                  <a:tcPr marL="33731" marR="33731" marT="16865" marB="16865" anchor="ctr"/>
                </a:tc>
                <a:tc>
                  <a:txBody>
                    <a:bodyPr/>
                    <a:lstStyle/>
                    <a:p>
                      <a:pPr algn="r" fontAlgn="ctr"/>
                      <a:r>
                        <a:rPr lang="en-US" sz="1200">
                          <a:effectLst/>
                        </a:rPr>
                        <a:t>...</a:t>
                      </a:r>
                    </a:p>
                  </a:txBody>
                  <a:tcPr marL="33731" marR="33731" marT="16865" marB="16865" anchor="ctr"/>
                </a:tc>
                <a:tc>
                  <a:txBody>
                    <a:bodyPr/>
                    <a:lstStyle/>
                    <a:p>
                      <a:pPr algn="r" fontAlgn="ctr"/>
                      <a:r>
                        <a:rPr lang="en-US" sz="1200" dirty="0">
                          <a:effectLst/>
                        </a:rPr>
                        <a:t>...</a:t>
                      </a:r>
                    </a:p>
                  </a:txBody>
                  <a:tcPr marL="33731" marR="33731" marT="16865" marB="16865" anchor="ctr"/>
                </a:tc>
                <a:tc>
                  <a:txBody>
                    <a:bodyPr/>
                    <a:lstStyle/>
                    <a:p>
                      <a:pPr algn="r" fontAlgn="ctr"/>
                      <a:r>
                        <a:rPr lang="en-US" sz="1200">
                          <a:effectLst/>
                        </a:rPr>
                        <a:t>...</a:t>
                      </a:r>
                    </a:p>
                  </a:txBody>
                  <a:tcPr marL="33731" marR="33731" marT="16865" marB="16865" anchor="ctr"/>
                </a:tc>
                <a:tc>
                  <a:txBody>
                    <a:bodyPr/>
                    <a:lstStyle/>
                    <a:p>
                      <a:pPr algn="r" fontAlgn="ctr"/>
                      <a:r>
                        <a:rPr lang="en-US" sz="1200">
                          <a:effectLst/>
                        </a:rPr>
                        <a:t>...</a:t>
                      </a:r>
                    </a:p>
                  </a:txBody>
                  <a:tcPr marL="33731" marR="33731" marT="16865" marB="16865" anchor="ctr"/>
                </a:tc>
                <a:extLst>
                  <a:ext uri="{0D108BD9-81ED-4DB2-BD59-A6C34878D82A}">
                    <a16:rowId xmlns:a16="http://schemas.microsoft.com/office/drawing/2014/main" val="845418228"/>
                  </a:ext>
                </a:extLst>
              </a:tr>
              <a:tr h="438498">
                <a:tc>
                  <a:txBody>
                    <a:bodyPr/>
                    <a:lstStyle/>
                    <a:p>
                      <a:pPr algn="r" fontAlgn="ctr"/>
                      <a:r>
                        <a:rPr lang="en-US" sz="1200">
                          <a:effectLst/>
                        </a:rPr>
                        <a:t>DOID:74</a:t>
                      </a:r>
                    </a:p>
                  </a:txBody>
                  <a:tcPr marL="33731" marR="33731" marT="16865" marB="16865" anchor="ctr"/>
                </a:tc>
                <a:tc>
                  <a:txBody>
                    <a:bodyPr/>
                    <a:lstStyle/>
                    <a:p>
                      <a:pPr algn="r" fontAlgn="ctr"/>
                      <a:r>
                        <a:rPr lang="en-US" sz="1200" dirty="0">
                          <a:effectLst/>
                        </a:rPr>
                        <a:t>GENOMICS-ENGLAND</a:t>
                      </a:r>
                    </a:p>
                  </a:txBody>
                  <a:tcPr marL="33731" marR="33731" marT="16865" marB="16865" anchor="ctr"/>
                </a:tc>
                <a:tc>
                  <a:txBody>
                    <a:bodyPr/>
                    <a:lstStyle/>
                    <a:p>
                      <a:pPr algn="r" fontAlgn="ctr"/>
                      <a:r>
                        <a:rPr lang="en-US" sz="1200" dirty="0">
                          <a:effectLst/>
                        </a:rPr>
                        <a:t>CTD-human</a:t>
                      </a:r>
                    </a:p>
                  </a:txBody>
                  <a:tcPr marL="33731" marR="33731" marT="16865" marB="16865" anchor="ctr"/>
                </a:tc>
                <a:tc>
                  <a:txBody>
                    <a:bodyPr/>
                    <a:lstStyle/>
                    <a:p>
                      <a:pPr algn="r" fontAlgn="ctr"/>
                      <a:r>
                        <a:rPr lang="en-US" sz="1200">
                          <a:effectLst/>
                        </a:rPr>
                        <a:t>0.773690</a:t>
                      </a:r>
                    </a:p>
                  </a:txBody>
                  <a:tcPr marL="33731" marR="33731" marT="16865" marB="16865" anchor="ctr"/>
                </a:tc>
                <a:tc>
                  <a:txBody>
                    <a:bodyPr/>
                    <a:lstStyle/>
                    <a:p>
                      <a:pPr algn="r" fontAlgn="ctr"/>
                      <a:r>
                        <a:rPr lang="en-US" sz="1200">
                          <a:effectLst/>
                        </a:rPr>
                        <a:t>0.517985</a:t>
                      </a:r>
                    </a:p>
                  </a:txBody>
                  <a:tcPr marL="33731" marR="33731" marT="16865" marB="16865" anchor="ctr"/>
                </a:tc>
                <a:tc>
                  <a:txBody>
                    <a:bodyPr/>
                    <a:lstStyle/>
                    <a:p>
                      <a:pPr algn="r" fontAlgn="ctr"/>
                      <a:r>
                        <a:rPr lang="en-US" sz="1200">
                          <a:effectLst/>
                        </a:rPr>
                        <a:t>0.348399</a:t>
                      </a:r>
                    </a:p>
                  </a:txBody>
                  <a:tcPr marL="33731" marR="33731" marT="16865" marB="16865" anchor="ctr"/>
                </a:tc>
                <a:tc>
                  <a:txBody>
                    <a:bodyPr/>
                    <a:lstStyle/>
                    <a:p>
                      <a:pPr algn="r" fontAlgn="ctr"/>
                      <a:r>
                        <a:rPr lang="en-US" sz="1200">
                          <a:effectLst/>
                        </a:rPr>
                        <a:t>0.541044</a:t>
                      </a:r>
                    </a:p>
                  </a:txBody>
                  <a:tcPr marL="33731" marR="33731" marT="16865" marB="16865" anchor="ctr"/>
                </a:tc>
                <a:tc>
                  <a:txBody>
                    <a:bodyPr/>
                    <a:lstStyle/>
                    <a:p>
                      <a:pPr algn="r" fontAlgn="ctr"/>
                      <a:r>
                        <a:rPr lang="en-US" sz="1200">
                          <a:effectLst/>
                        </a:rPr>
                        <a:t>0.645380</a:t>
                      </a:r>
                    </a:p>
                  </a:txBody>
                  <a:tcPr marL="33731" marR="33731" marT="16865" marB="16865" anchor="ctr"/>
                </a:tc>
                <a:tc>
                  <a:txBody>
                    <a:bodyPr/>
                    <a:lstStyle/>
                    <a:p>
                      <a:pPr algn="r" fontAlgn="ctr"/>
                      <a:r>
                        <a:rPr lang="en-US" sz="1200" dirty="0">
                          <a:effectLst/>
                        </a:rPr>
                        <a:t>0.011532</a:t>
                      </a:r>
                    </a:p>
                  </a:txBody>
                  <a:tcPr marL="33731" marR="33731" marT="16865" marB="16865" anchor="ctr"/>
                </a:tc>
                <a:tc>
                  <a:txBody>
                    <a:bodyPr/>
                    <a:lstStyle/>
                    <a:p>
                      <a:pPr algn="r" fontAlgn="ctr"/>
                      <a:r>
                        <a:rPr lang="en-US" sz="1200">
                          <a:effectLst/>
                        </a:rPr>
                        <a:t>0.026359</a:t>
                      </a:r>
                    </a:p>
                  </a:txBody>
                  <a:tcPr marL="33731" marR="33731" marT="16865" marB="16865" anchor="ctr"/>
                </a:tc>
                <a:tc>
                  <a:txBody>
                    <a:bodyPr/>
                    <a:lstStyle/>
                    <a:p>
                      <a:pPr algn="r" fontAlgn="ctr"/>
                      <a:r>
                        <a:rPr lang="en-US" sz="1200">
                          <a:effectLst/>
                        </a:rPr>
                        <a:t>0.070840</a:t>
                      </a:r>
                    </a:p>
                  </a:txBody>
                  <a:tcPr marL="33731" marR="33731" marT="16865" marB="16865" anchor="ctr"/>
                </a:tc>
                <a:extLst>
                  <a:ext uri="{0D108BD9-81ED-4DB2-BD59-A6C34878D82A}">
                    <a16:rowId xmlns:a16="http://schemas.microsoft.com/office/drawing/2014/main" val="2951410373"/>
                  </a:ext>
                </a:extLst>
              </a:tr>
              <a:tr h="438498">
                <a:tc>
                  <a:txBody>
                    <a:bodyPr/>
                    <a:lstStyle/>
                    <a:p>
                      <a:pPr algn="r" fontAlgn="ctr"/>
                      <a:r>
                        <a:rPr lang="en-US" sz="1200">
                          <a:effectLst/>
                        </a:rPr>
                        <a:t>DOID:1793</a:t>
                      </a:r>
                    </a:p>
                  </a:txBody>
                  <a:tcPr marL="33731" marR="33731" marT="16865" marB="16865" anchor="ctr"/>
                </a:tc>
                <a:tc>
                  <a:txBody>
                    <a:bodyPr/>
                    <a:lstStyle/>
                    <a:p>
                      <a:pPr algn="r" fontAlgn="ctr"/>
                      <a:r>
                        <a:rPr lang="en-US" sz="1200" dirty="0">
                          <a:effectLst/>
                        </a:rPr>
                        <a:t>GENOMICS-ENGLAND</a:t>
                      </a:r>
                    </a:p>
                  </a:txBody>
                  <a:tcPr marL="33731" marR="33731" marT="16865" marB="16865" anchor="ctr"/>
                </a:tc>
                <a:tc>
                  <a:txBody>
                    <a:bodyPr/>
                    <a:lstStyle/>
                    <a:p>
                      <a:pPr algn="r" fontAlgn="ctr"/>
                      <a:r>
                        <a:rPr lang="en-US" sz="1200" dirty="0">
                          <a:effectLst/>
                        </a:rPr>
                        <a:t>UNIPROT</a:t>
                      </a:r>
                    </a:p>
                  </a:txBody>
                  <a:tcPr marL="33731" marR="33731" marT="16865" marB="16865" anchor="ctr"/>
                </a:tc>
                <a:tc>
                  <a:txBody>
                    <a:bodyPr/>
                    <a:lstStyle/>
                    <a:p>
                      <a:pPr algn="r" fontAlgn="ctr"/>
                      <a:r>
                        <a:rPr lang="en-US" sz="1200">
                          <a:effectLst/>
                        </a:rPr>
                        <a:t>0.672131</a:t>
                      </a:r>
                    </a:p>
                  </a:txBody>
                  <a:tcPr marL="33731" marR="33731" marT="16865" marB="16865" anchor="ctr"/>
                </a:tc>
                <a:tc>
                  <a:txBody>
                    <a:bodyPr/>
                    <a:lstStyle/>
                    <a:p>
                      <a:pPr algn="r" fontAlgn="ctr"/>
                      <a:r>
                        <a:rPr lang="en-US" sz="1200">
                          <a:effectLst/>
                        </a:rPr>
                        <a:t>0.669673</a:t>
                      </a:r>
                    </a:p>
                  </a:txBody>
                  <a:tcPr marL="33731" marR="33731" marT="16865" marB="16865" anchor="ctr"/>
                </a:tc>
                <a:tc>
                  <a:txBody>
                    <a:bodyPr/>
                    <a:lstStyle/>
                    <a:p>
                      <a:pPr algn="r" fontAlgn="ctr"/>
                      <a:r>
                        <a:rPr lang="en-US" sz="1200">
                          <a:effectLst/>
                        </a:rPr>
                        <a:t>-inf</a:t>
                      </a:r>
                    </a:p>
                  </a:txBody>
                  <a:tcPr marL="33731" marR="33731" marT="16865" marB="16865" anchor="ctr"/>
                </a:tc>
                <a:tc>
                  <a:txBody>
                    <a:bodyPr/>
                    <a:lstStyle/>
                    <a:p>
                      <a:pPr algn="r" fontAlgn="ctr"/>
                      <a:r>
                        <a:rPr lang="en-US" sz="1200">
                          <a:effectLst/>
                        </a:rPr>
                        <a:t>-inf</a:t>
                      </a:r>
                    </a:p>
                  </a:txBody>
                  <a:tcPr marL="33731" marR="33731" marT="16865" marB="16865" anchor="ctr"/>
                </a:tc>
                <a:tc>
                  <a:txBody>
                    <a:bodyPr/>
                    <a:lstStyle/>
                    <a:p>
                      <a:pPr algn="r" fontAlgn="ctr"/>
                      <a:r>
                        <a:rPr lang="en-US" sz="1200">
                          <a:effectLst/>
                        </a:rPr>
                        <a:t>-inf</a:t>
                      </a:r>
                    </a:p>
                  </a:txBody>
                  <a:tcPr marL="33731" marR="33731" marT="16865" marB="16865" anchor="ctr"/>
                </a:tc>
                <a:tc>
                  <a:txBody>
                    <a:bodyPr/>
                    <a:lstStyle/>
                    <a:p>
                      <a:pPr algn="r" fontAlgn="ctr"/>
                      <a:r>
                        <a:rPr lang="en-US" sz="1200">
                          <a:effectLst/>
                        </a:rPr>
                        <a:t>0.000000</a:t>
                      </a:r>
                    </a:p>
                  </a:txBody>
                  <a:tcPr marL="33731" marR="33731" marT="16865" marB="16865" anchor="ctr"/>
                </a:tc>
                <a:tc>
                  <a:txBody>
                    <a:bodyPr/>
                    <a:lstStyle/>
                    <a:p>
                      <a:pPr algn="r" fontAlgn="ctr"/>
                      <a:r>
                        <a:rPr lang="en-US" sz="1200" dirty="0">
                          <a:effectLst/>
                        </a:rPr>
                        <a:t>0.000000</a:t>
                      </a:r>
                    </a:p>
                  </a:txBody>
                  <a:tcPr marL="33731" marR="33731" marT="16865" marB="16865" anchor="ctr"/>
                </a:tc>
                <a:tc>
                  <a:txBody>
                    <a:bodyPr/>
                    <a:lstStyle/>
                    <a:p>
                      <a:pPr algn="r" fontAlgn="ctr"/>
                      <a:r>
                        <a:rPr lang="en-US" sz="1200">
                          <a:effectLst/>
                        </a:rPr>
                        <a:t>0.000000</a:t>
                      </a:r>
                    </a:p>
                  </a:txBody>
                  <a:tcPr marL="33731" marR="33731" marT="16865" marB="16865" anchor="ctr"/>
                </a:tc>
                <a:extLst>
                  <a:ext uri="{0D108BD9-81ED-4DB2-BD59-A6C34878D82A}">
                    <a16:rowId xmlns:a16="http://schemas.microsoft.com/office/drawing/2014/main" val="2008198958"/>
                  </a:ext>
                </a:extLst>
              </a:tr>
              <a:tr h="337306">
                <a:tc>
                  <a:txBody>
                    <a:bodyPr/>
                    <a:lstStyle/>
                    <a:p>
                      <a:pPr algn="r" fontAlgn="ctr"/>
                      <a:r>
                        <a:rPr lang="en-US" sz="1200">
                          <a:effectLst/>
                        </a:rPr>
                        <a:t>DOID:0080199</a:t>
                      </a:r>
                    </a:p>
                  </a:txBody>
                  <a:tcPr marL="33731" marR="33731" marT="16865" marB="16865" anchor="ctr"/>
                </a:tc>
                <a:tc>
                  <a:txBody>
                    <a:bodyPr/>
                    <a:lstStyle/>
                    <a:p>
                      <a:pPr algn="r" fontAlgn="ctr"/>
                      <a:r>
                        <a:rPr lang="en-US" sz="1200" dirty="0">
                          <a:effectLst/>
                        </a:rPr>
                        <a:t>CTD-human</a:t>
                      </a:r>
                    </a:p>
                  </a:txBody>
                  <a:tcPr marL="33731" marR="33731" marT="16865" marB="16865" anchor="ctr"/>
                </a:tc>
                <a:tc>
                  <a:txBody>
                    <a:bodyPr/>
                    <a:lstStyle/>
                    <a:p>
                      <a:pPr algn="r" fontAlgn="ctr"/>
                      <a:r>
                        <a:rPr lang="en-US" sz="1200" dirty="0">
                          <a:effectLst/>
                        </a:rPr>
                        <a:t>CTD-human</a:t>
                      </a:r>
                    </a:p>
                  </a:txBody>
                  <a:tcPr marL="33731" marR="33731" marT="16865" marB="16865" anchor="ctr"/>
                </a:tc>
                <a:tc>
                  <a:txBody>
                    <a:bodyPr/>
                    <a:lstStyle/>
                    <a:p>
                      <a:pPr algn="r" fontAlgn="ctr"/>
                      <a:r>
                        <a:rPr lang="en-US" sz="1200">
                          <a:effectLst/>
                        </a:rPr>
                        <a:t>0.796087</a:t>
                      </a:r>
                    </a:p>
                  </a:txBody>
                  <a:tcPr marL="33731" marR="33731" marT="16865" marB="16865" anchor="ctr"/>
                </a:tc>
                <a:tc>
                  <a:txBody>
                    <a:bodyPr/>
                    <a:lstStyle/>
                    <a:p>
                      <a:pPr algn="r" fontAlgn="ctr"/>
                      <a:r>
                        <a:rPr lang="en-US" sz="1200">
                          <a:effectLst/>
                        </a:rPr>
                        <a:t>1.007461</a:t>
                      </a:r>
                    </a:p>
                  </a:txBody>
                  <a:tcPr marL="33731" marR="33731" marT="16865" marB="16865" anchor="ctr"/>
                </a:tc>
                <a:tc>
                  <a:txBody>
                    <a:bodyPr/>
                    <a:lstStyle/>
                    <a:p>
                      <a:pPr algn="r" fontAlgn="ctr"/>
                      <a:r>
                        <a:rPr lang="en-US" sz="1200">
                          <a:effectLst/>
                        </a:rPr>
                        <a:t>1.588456</a:t>
                      </a:r>
                    </a:p>
                  </a:txBody>
                  <a:tcPr marL="33731" marR="33731" marT="16865" marB="16865" anchor="ctr"/>
                </a:tc>
                <a:tc>
                  <a:txBody>
                    <a:bodyPr/>
                    <a:lstStyle/>
                    <a:p>
                      <a:pPr algn="r" fontAlgn="ctr"/>
                      <a:r>
                        <a:rPr lang="en-US" sz="1200">
                          <a:effectLst/>
                        </a:rPr>
                        <a:t>1.353990</a:t>
                      </a:r>
                    </a:p>
                  </a:txBody>
                  <a:tcPr marL="33731" marR="33731" marT="16865" marB="16865" anchor="ctr"/>
                </a:tc>
                <a:tc>
                  <a:txBody>
                    <a:bodyPr/>
                    <a:lstStyle/>
                    <a:p>
                      <a:pPr algn="r" fontAlgn="ctr"/>
                      <a:r>
                        <a:rPr lang="en-US" sz="1200">
                          <a:effectLst/>
                        </a:rPr>
                        <a:t>1.266528</a:t>
                      </a:r>
                    </a:p>
                  </a:txBody>
                  <a:tcPr marL="33731" marR="33731" marT="16865" marB="16865" anchor="ctr"/>
                </a:tc>
                <a:tc>
                  <a:txBody>
                    <a:bodyPr/>
                    <a:lstStyle/>
                    <a:p>
                      <a:pPr algn="r" fontAlgn="ctr"/>
                      <a:r>
                        <a:rPr lang="en-US" sz="1200">
                          <a:effectLst/>
                        </a:rPr>
                        <a:t>0.036364</a:t>
                      </a:r>
                    </a:p>
                  </a:txBody>
                  <a:tcPr marL="33731" marR="33731" marT="16865" marB="16865" anchor="ctr"/>
                </a:tc>
                <a:tc>
                  <a:txBody>
                    <a:bodyPr/>
                    <a:lstStyle/>
                    <a:p>
                      <a:pPr algn="r" fontAlgn="ctr"/>
                      <a:r>
                        <a:rPr lang="en-US" sz="1200">
                          <a:effectLst/>
                        </a:rPr>
                        <a:t>0.061818</a:t>
                      </a:r>
                    </a:p>
                  </a:txBody>
                  <a:tcPr marL="33731" marR="33731" marT="16865" marB="16865" anchor="ctr"/>
                </a:tc>
                <a:tc>
                  <a:txBody>
                    <a:bodyPr/>
                    <a:lstStyle/>
                    <a:p>
                      <a:pPr algn="r" fontAlgn="ctr"/>
                      <a:r>
                        <a:rPr lang="en-US" sz="1200" dirty="0">
                          <a:effectLst/>
                        </a:rPr>
                        <a:t>0.145455</a:t>
                      </a:r>
                    </a:p>
                  </a:txBody>
                  <a:tcPr marL="33731" marR="33731" marT="16865" marB="16865" anchor="ctr"/>
                </a:tc>
                <a:extLst>
                  <a:ext uri="{0D108BD9-81ED-4DB2-BD59-A6C34878D82A}">
                    <a16:rowId xmlns:a16="http://schemas.microsoft.com/office/drawing/2014/main" val="3000832788"/>
                  </a:ext>
                </a:extLst>
              </a:tr>
              <a:tr h="236114">
                <a:tc>
                  <a:txBody>
                    <a:bodyPr/>
                    <a:lstStyle/>
                    <a:p>
                      <a:pPr algn="r" fontAlgn="ctr"/>
                      <a:r>
                        <a:rPr lang="en-US" sz="1200">
                          <a:effectLst/>
                        </a:rPr>
                        <a:t>DOID:2914</a:t>
                      </a:r>
                    </a:p>
                  </a:txBody>
                  <a:tcPr marL="33731" marR="33731" marT="16865" marB="16865" anchor="ctr"/>
                </a:tc>
                <a:tc>
                  <a:txBody>
                    <a:bodyPr/>
                    <a:lstStyle/>
                    <a:p>
                      <a:pPr algn="r" fontAlgn="ctr"/>
                      <a:r>
                        <a:rPr lang="en-US" sz="1200" dirty="0">
                          <a:effectLst/>
                        </a:rPr>
                        <a:t>CTD-human</a:t>
                      </a:r>
                    </a:p>
                  </a:txBody>
                  <a:tcPr marL="33731" marR="33731" marT="16865" marB="16865" anchor="ctr"/>
                </a:tc>
                <a:tc>
                  <a:txBody>
                    <a:bodyPr/>
                    <a:lstStyle/>
                    <a:p>
                      <a:pPr algn="r" fontAlgn="ctr"/>
                      <a:r>
                        <a:rPr lang="en-US" sz="1200" dirty="0">
                          <a:effectLst/>
                        </a:rPr>
                        <a:t>CTD-human</a:t>
                      </a:r>
                    </a:p>
                  </a:txBody>
                  <a:tcPr marL="33731" marR="33731" marT="16865" marB="16865" anchor="ctr"/>
                </a:tc>
                <a:tc>
                  <a:txBody>
                    <a:bodyPr/>
                    <a:lstStyle/>
                    <a:p>
                      <a:pPr algn="r" fontAlgn="ctr"/>
                      <a:r>
                        <a:rPr lang="en-US" sz="1200">
                          <a:effectLst/>
                        </a:rPr>
                        <a:t>0.834118</a:t>
                      </a:r>
                    </a:p>
                  </a:txBody>
                  <a:tcPr marL="33731" marR="33731" marT="16865" marB="16865" anchor="ctr"/>
                </a:tc>
                <a:tc>
                  <a:txBody>
                    <a:bodyPr/>
                    <a:lstStyle/>
                    <a:p>
                      <a:pPr algn="r" fontAlgn="ctr"/>
                      <a:r>
                        <a:rPr lang="en-US" sz="1200">
                          <a:effectLst/>
                        </a:rPr>
                        <a:t>0.460756</a:t>
                      </a:r>
                    </a:p>
                  </a:txBody>
                  <a:tcPr marL="33731" marR="33731" marT="16865" marB="16865" anchor="ctr"/>
                </a:tc>
                <a:tc>
                  <a:txBody>
                    <a:bodyPr/>
                    <a:lstStyle/>
                    <a:p>
                      <a:pPr algn="r" fontAlgn="ctr"/>
                      <a:r>
                        <a:rPr lang="en-US" sz="1200">
                          <a:effectLst/>
                        </a:rPr>
                        <a:t>0.612854</a:t>
                      </a:r>
                    </a:p>
                  </a:txBody>
                  <a:tcPr marL="33731" marR="33731" marT="16865" marB="16865" anchor="ctr"/>
                </a:tc>
                <a:tc>
                  <a:txBody>
                    <a:bodyPr/>
                    <a:lstStyle/>
                    <a:p>
                      <a:pPr algn="r" fontAlgn="ctr"/>
                      <a:r>
                        <a:rPr lang="en-US" sz="1200">
                          <a:effectLst/>
                        </a:rPr>
                        <a:t>0.612854</a:t>
                      </a:r>
                    </a:p>
                  </a:txBody>
                  <a:tcPr marL="33731" marR="33731" marT="16865" marB="16865" anchor="ctr"/>
                </a:tc>
                <a:tc>
                  <a:txBody>
                    <a:bodyPr/>
                    <a:lstStyle/>
                    <a:p>
                      <a:pPr algn="r" fontAlgn="ctr"/>
                      <a:r>
                        <a:rPr lang="en-US" sz="1200">
                          <a:effectLst/>
                        </a:rPr>
                        <a:t>0.612854</a:t>
                      </a:r>
                    </a:p>
                  </a:txBody>
                  <a:tcPr marL="33731" marR="33731" marT="16865" marB="16865" anchor="ctr"/>
                </a:tc>
                <a:tc>
                  <a:txBody>
                    <a:bodyPr/>
                    <a:lstStyle/>
                    <a:p>
                      <a:pPr algn="r" fontAlgn="ctr"/>
                      <a:r>
                        <a:rPr lang="en-US" sz="1200">
                          <a:effectLst/>
                        </a:rPr>
                        <a:t>0.011050</a:t>
                      </a:r>
                    </a:p>
                  </a:txBody>
                  <a:tcPr marL="33731" marR="33731" marT="16865" marB="16865" anchor="ctr"/>
                </a:tc>
                <a:tc>
                  <a:txBody>
                    <a:bodyPr/>
                    <a:lstStyle/>
                    <a:p>
                      <a:pPr algn="r" fontAlgn="ctr"/>
                      <a:r>
                        <a:rPr lang="en-US" sz="1200">
                          <a:effectLst/>
                        </a:rPr>
                        <a:t>0.022099</a:t>
                      </a:r>
                    </a:p>
                  </a:txBody>
                  <a:tcPr marL="33731" marR="33731" marT="16865" marB="16865" anchor="ctr"/>
                </a:tc>
                <a:tc>
                  <a:txBody>
                    <a:bodyPr/>
                    <a:lstStyle/>
                    <a:p>
                      <a:pPr algn="r" fontAlgn="ctr"/>
                      <a:r>
                        <a:rPr lang="en-US" sz="1200" dirty="0">
                          <a:effectLst/>
                        </a:rPr>
                        <a:t>0.055249</a:t>
                      </a:r>
                    </a:p>
                  </a:txBody>
                  <a:tcPr marL="33731" marR="33731" marT="16865" marB="16865" anchor="ctr"/>
                </a:tc>
                <a:extLst>
                  <a:ext uri="{0D108BD9-81ED-4DB2-BD59-A6C34878D82A}">
                    <a16:rowId xmlns:a16="http://schemas.microsoft.com/office/drawing/2014/main" val="3928515257"/>
                  </a:ext>
                </a:extLst>
              </a:tr>
              <a:tr h="236114">
                <a:tc>
                  <a:txBody>
                    <a:bodyPr/>
                    <a:lstStyle/>
                    <a:p>
                      <a:pPr algn="r" fontAlgn="ctr"/>
                      <a:r>
                        <a:rPr lang="en-US" sz="1200">
                          <a:effectLst/>
                        </a:rPr>
                        <a:t>DOID:178</a:t>
                      </a:r>
                    </a:p>
                  </a:txBody>
                  <a:tcPr marL="33731" marR="33731" marT="16865" marB="16865" anchor="ctr"/>
                </a:tc>
                <a:tc>
                  <a:txBody>
                    <a:bodyPr/>
                    <a:lstStyle/>
                    <a:p>
                      <a:pPr algn="r" fontAlgn="ctr"/>
                      <a:r>
                        <a:rPr lang="en-US" sz="1200">
                          <a:effectLst/>
                        </a:rPr>
                        <a:t>UNIPROT</a:t>
                      </a:r>
                    </a:p>
                  </a:txBody>
                  <a:tcPr marL="33731" marR="33731" marT="16865" marB="16865" anchor="ctr"/>
                </a:tc>
                <a:tc>
                  <a:txBody>
                    <a:bodyPr/>
                    <a:lstStyle/>
                    <a:p>
                      <a:pPr algn="r" fontAlgn="ctr"/>
                      <a:r>
                        <a:rPr lang="en-US" sz="1200" dirty="0">
                          <a:effectLst/>
                        </a:rPr>
                        <a:t>UNIPROT</a:t>
                      </a:r>
                    </a:p>
                  </a:txBody>
                  <a:tcPr marL="33731" marR="33731" marT="16865" marB="16865" anchor="ctr"/>
                </a:tc>
                <a:tc>
                  <a:txBody>
                    <a:bodyPr/>
                    <a:lstStyle/>
                    <a:p>
                      <a:pPr algn="r" fontAlgn="ctr"/>
                      <a:r>
                        <a:rPr lang="en-US" sz="1200" dirty="0">
                          <a:effectLst/>
                        </a:rPr>
                        <a:t>0.863722</a:t>
                      </a:r>
                    </a:p>
                  </a:txBody>
                  <a:tcPr marL="33731" marR="33731" marT="16865" marB="16865" anchor="ctr"/>
                </a:tc>
                <a:tc>
                  <a:txBody>
                    <a:bodyPr/>
                    <a:lstStyle/>
                    <a:p>
                      <a:pPr algn="r" fontAlgn="ctr"/>
                      <a:r>
                        <a:rPr lang="en-US" sz="1200">
                          <a:effectLst/>
                        </a:rPr>
                        <a:t>2.988346</a:t>
                      </a:r>
                    </a:p>
                  </a:txBody>
                  <a:tcPr marL="33731" marR="33731" marT="16865" marB="16865" anchor="ctr"/>
                </a:tc>
                <a:tc>
                  <a:txBody>
                    <a:bodyPr/>
                    <a:lstStyle/>
                    <a:p>
                      <a:pPr algn="r" fontAlgn="ctr"/>
                      <a:r>
                        <a:rPr lang="en-US" sz="1200">
                          <a:effectLst/>
                        </a:rPr>
                        <a:t>3.754888</a:t>
                      </a:r>
                    </a:p>
                  </a:txBody>
                  <a:tcPr marL="33731" marR="33731" marT="16865" marB="16865" anchor="ctr"/>
                </a:tc>
                <a:tc>
                  <a:txBody>
                    <a:bodyPr/>
                    <a:lstStyle/>
                    <a:p>
                      <a:pPr algn="r" fontAlgn="ctr"/>
                      <a:r>
                        <a:rPr lang="en-US" sz="1200">
                          <a:effectLst/>
                        </a:rPr>
                        <a:t>2.754888</a:t>
                      </a:r>
                    </a:p>
                  </a:txBody>
                  <a:tcPr marL="33731" marR="33731" marT="16865" marB="16865" anchor="ctr"/>
                </a:tc>
                <a:tc>
                  <a:txBody>
                    <a:bodyPr/>
                    <a:lstStyle/>
                    <a:p>
                      <a:pPr algn="r" fontAlgn="ctr"/>
                      <a:r>
                        <a:rPr lang="en-US" sz="1200">
                          <a:effectLst/>
                        </a:rPr>
                        <a:t>2.017922</a:t>
                      </a:r>
                    </a:p>
                  </a:txBody>
                  <a:tcPr marL="33731" marR="33731" marT="16865" marB="16865" anchor="ctr"/>
                </a:tc>
                <a:tc>
                  <a:txBody>
                    <a:bodyPr/>
                    <a:lstStyle/>
                    <a:p>
                      <a:pPr algn="r" fontAlgn="ctr"/>
                      <a:r>
                        <a:rPr lang="en-US" sz="1200">
                          <a:effectLst/>
                        </a:rPr>
                        <a:t>0.250000</a:t>
                      </a:r>
                    </a:p>
                  </a:txBody>
                  <a:tcPr marL="33731" marR="33731" marT="16865" marB="16865" anchor="ctr"/>
                </a:tc>
                <a:tc>
                  <a:txBody>
                    <a:bodyPr/>
                    <a:lstStyle/>
                    <a:p>
                      <a:pPr algn="r" fontAlgn="ctr"/>
                      <a:r>
                        <a:rPr lang="en-US" sz="1200">
                          <a:effectLst/>
                        </a:rPr>
                        <a:t>0.250000</a:t>
                      </a:r>
                    </a:p>
                  </a:txBody>
                  <a:tcPr marL="33731" marR="33731" marT="16865" marB="16865" anchor="ctr"/>
                </a:tc>
                <a:tc>
                  <a:txBody>
                    <a:bodyPr/>
                    <a:lstStyle/>
                    <a:p>
                      <a:pPr algn="r" fontAlgn="ctr"/>
                      <a:r>
                        <a:rPr lang="en-US" sz="1200" dirty="0">
                          <a:effectLst/>
                        </a:rPr>
                        <a:t>0.375000</a:t>
                      </a:r>
                    </a:p>
                  </a:txBody>
                  <a:tcPr marL="33731" marR="33731" marT="16865" marB="16865" anchor="ctr"/>
                </a:tc>
                <a:extLst>
                  <a:ext uri="{0D108BD9-81ED-4DB2-BD59-A6C34878D82A}">
                    <a16:rowId xmlns:a16="http://schemas.microsoft.com/office/drawing/2014/main" val="3033265402"/>
                  </a:ext>
                </a:extLst>
              </a:tr>
            </a:tbl>
          </a:graphicData>
        </a:graphic>
      </p:graphicFrame>
      <p:sp>
        <p:nvSpPr>
          <p:cNvPr id="5" name="TextBox 4">
            <a:extLst>
              <a:ext uri="{FF2B5EF4-FFF2-40B4-BE49-F238E27FC236}">
                <a16:creationId xmlns:a16="http://schemas.microsoft.com/office/drawing/2014/main" id="{586AAF28-5E49-4F31-AF77-673BE88EB8E2}"/>
              </a:ext>
            </a:extLst>
          </p:cNvPr>
          <p:cNvSpPr txBox="1"/>
          <p:nvPr/>
        </p:nvSpPr>
        <p:spPr>
          <a:xfrm>
            <a:off x="1141413" y="6054816"/>
            <a:ext cx="6100174" cy="369332"/>
          </a:xfrm>
          <a:prstGeom prst="rect">
            <a:avLst/>
          </a:prstGeom>
          <a:noFill/>
        </p:spPr>
        <p:txBody>
          <a:bodyPr wrap="square">
            <a:spAutoFit/>
          </a:bodyPr>
          <a:lstStyle/>
          <a:p>
            <a:r>
              <a:rPr lang="en-US" b="0" i="0" dirty="0">
                <a:effectLst/>
              </a:rPr>
              <a:t>2098 rows × 11 columns</a:t>
            </a:r>
            <a:endParaRPr lang="en-US" dirty="0"/>
          </a:p>
        </p:txBody>
      </p:sp>
    </p:spTree>
    <p:extLst>
      <p:ext uri="{BB962C8B-B14F-4D97-AF65-F5344CB8AC3E}">
        <p14:creationId xmlns:p14="http://schemas.microsoft.com/office/powerpoint/2010/main" val="142425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2CCC-8940-4F4C-B5F3-500B97FB40F5}"/>
              </a:ext>
            </a:extLst>
          </p:cNvPr>
          <p:cNvSpPr>
            <a:spLocks noGrp="1"/>
          </p:cNvSpPr>
          <p:nvPr>
            <p:ph type="title"/>
          </p:nvPr>
        </p:nvSpPr>
        <p:spPr>
          <a:xfrm>
            <a:off x="1141413" y="618518"/>
            <a:ext cx="9905998" cy="994382"/>
          </a:xfrm>
        </p:spPr>
        <p:txBody>
          <a:bodyPr>
            <a:normAutofit fontScale="90000"/>
          </a:bodyPr>
          <a:lstStyle/>
          <a:p>
            <a:pPr algn="ctr"/>
            <a:r>
              <a:rPr lang="en-US" dirty="0"/>
              <a:t>HEATMAPS OF JACCARD, LOG2(AUPRC/PRIOR), AND AUROC SCORES FOR A DOID:</a:t>
            </a:r>
          </a:p>
        </p:txBody>
      </p:sp>
      <p:pic>
        <p:nvPicPr>
          <p:cNvPr id="8" name="Picture 7" descr="Graphical user interface, calendar&#10;&#10;Description automatically generated">
            <a:extLst>
              <a:ext uri="{FF2B5EF4-FFF2-40B4-BE49-F238E27FC236}">
                <a16:creationId xmlns:a16="http://schemas.microsoft.com/office/drawing/2014/main" id="{E90223EF-454B-4889-9CC9-40AA617D0489}"/>
              </a:ext>
            </a:extLst>
          </p:cNvPr>
          <p:cNvPicPr>
            <a:picLocks noChangeAspect="1"/>
          </p:cNvPicPr>
          <p:nvPr/>
        </p:nvPicPr>
        <p:blipFill>
          <a:blip r:embed="rId3"/>
          <a:stretch>
            <a:fillRect/>
          </a:stretch>
        </p:blipFill>
        <p:spPr>
          <a:xfrm>
            <a:off x="146050" y="1722498"/>
            <a:ext cx="10521950" cy="46293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6B671AD5-6F13-443D-9652-67AE73D9E91B}"/>
              </a:ext>
            </a:extLst>
          </p:cNvPr>
          <p:cNvSpPr txBox="1"/>
          <p:nvPr/>
        </p:nvSpPr>
        <p:spPr>
          <a:xfrm>
            <a:off x="10909300" y="3852498"/>
            <a:ext cx="841897" cy="584775"/>
          </a:xfrm>
          <a:prstGeom prst="rect">
            <a:avLst/>
          </a:prstGeom>
          <a:noFill/>
        </p:spPr>
        <p:txBody>
          <a:bodyPr wrap="none" rtlCol="0">
            <a:spAutoFit/>
          </a:bodyPr>
          <a:lstStyle/>
          <a:p>
            <a:r>
              <a:rPr lang="en-US" sz="3200" dirty="0"/>
              <a:t>x77</a:t>
            </a:r>
          </a:p>
        </p:txBody>
      </p:sp>
    </p:spTree>
    <p:extLst>
      <p:ext uri="{BB962C8B-B14F-4D97-AF65-F5344CB8AC3E}">
        <p14:creationId xmlns:p14="http://schemas.microsoft.com/office/powerpoint/2010/main" val="351333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2CCC-8940-4F4C-B5F3-500B97FB40F5}"/>
              </a:ext>
            </a:extLst>
          </p:cNvPr>
          <p:cNvSpPr>
            <a:spLocks noGrp="1"/>
          </p:cNvSpPr>
          <p:nvPr>
            <p:ph type="title"/>
          </p:nvPr>
        </p:nvSpPr>
        <p:spPr>
          <a:xfrm>
            <a:off x="1141413" y="618518"/>
            <a:ext cx="9905998" cy="994382"/>
          </a:xfrm>
        </p:spPr>
        <p:txBody>
          <a:bodyPr>
            <a:normAutofit fontScale="90000"/>
          </a:bodyPr>
          <a:lstStyle/>
          <a:p>
            <a:pPr algn="ctr"/>
            <a:r>
              <a:rPr lang="en-US" sz="3600" dirty="0"/>
              <a:t>Heatmap of median </a:t>
            </a:r>
            <a:r>
              <a:rPr lang="en-US" sz="3600" dirty="0" err="1"/>
              <a:t>jaccard</a:t>
            </a:r>
            <a:r>
              <a:rPr lang="en-US" sz="3600" dirty="0"/>
              <a:t>, log2(</a:t>
            </a:r>
            <a:r>
              <a:rPr lang="en-US" sz="3600" dirty="0" err="1"/>
              <a:t>auprc</a:t>
            </a:r>
            <a:r>
              <a:rPr lang="en-US" sz="3600" dirty="0"/>
              <a:t>/prior), and </a:t>
            </a:r>
            <a:r>
              <a:rPr lang="en-US" sz="3600" dirty="0" err="1"/>
              <a:t>auroc</a:t>
            </a:r>
            <a:r>
              <a:rPr lang="en-US" sz="3600" dirty="0"/>
              <a:t> scores for source pairs</a:t>
            </a:r>
            <a:endParaRPr lang="en-US" dirty="0"/>
          </a:p>
        </p:txBody>
      </p:sp>
      <p:pic>
        <p:nvPicPr>
          <p:cNvPr id="4" name="Picture 3" descr="A picture containing text, crossword puzzle&#10;&#10;Description automatically generated">
            <a:extLst>
              <a:ext uri="{FF2B5EF4-FFF2-40B4-BE49-F238E27FC236}">
                <a16:creationId xmlns:a16="http://schemas.microsoft.com/office/drawing/2014/main" id="{961E13A6-5895-47B1-A7CF-4D224E7A86E5}"/>
              </a:ext>
            </a:extLst>
          </p:cNvPr>
          <p:cNvPicPr>
            <a:picLocks noChangeAspect="1"/>
          </p:cNvPicPr>
          <p:nvPr/>
        </p:nvPicPr>
        <p:blipFill>
          <a:blip r:embed="rId3"/>
          <a:stretch>
            <a:fillRect/>
          </a:stretch>
        </p:blipFill>
        <p:spPr>
          <a:xfrm>
            <a:off x="723900" y="1612900"/>
            <a:ext cx="11047411" cy="48455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2752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66B7-EDCC-4407-B109-6C7E79AC2875}"/>
              </a:ext>
            </a:extLst>
          </p:cNvPr>
          <p:cNvSpPr>
            <a:spLocks noGrp="1"/>
          </p:cNvSpPr>
          <p:nvPr>
            <p:ph type="title"/>
          </p:nvPr>
        </p:nvSpPr>
        <p:spPr>
          <a:xfrm>
            <a:off x="1141413" y="618518"/>
            <a:ext cx="9905998" cy="1478570"/>
          </a:xfrm>
        </p:spPr>
        <p:txBody>
          <a:bodyPr>
            <a:normAutofit/>
          </a:bodyPr>
          <a:lstStyle/>
          <a:p>
            <a:pPr algn="ctr"/>
            <a:r>
              <a:rPr lang="en-US" dirty="0"/>
              <a:t>Next steps:</a:t>
            </a:r>
            <a:endParaRPr lang="en-US"/>
          </a:p>
        </p:txBody>
      </p:sp>
      <p:sp>
        <p:nvSpPr>
          <p:cNvPr id="3" name="Content Placeholder 2">
            <a:extLst>
              <a:ext uri="{FF2B5EF4-FFF2-40B4-BE49-F238E27FC236}">
                <a16:creationId xmlns:a16="http://schemas.microsoft.com/office/drawing/2014/main" id="{B08F9E4F-4766-44AC-A78E-0DCAF8066893}"/>
              </a:ext>
            </a:extLst>
          </p:cNvPr>
          <p:cNvSpPr>
            <a:spLocks noGrp="1"/>
          </p:cNvSpPr>
          <p:nvPr>
            <p:ph idx="1"/>
          </p:nvPr>
        </p:nvSpPr>
        <p:spPr>
          <a:xfrm>
            <a:off x="1141413" y="2414740"/>
            <a:ext cx="4844521" cy="3541714"/>
          </a:xfrm>
        </p:spPr>
        <p:txBody>
          <a:bodyPr anchor="ctr">
            <a:normAutofit/>
          </a:bodyPr>
          <a:lstStyle/>
          <a:p>
            <a:pPr>
              <a:lnSpc>
                <a:spcPct val="110000"/>
              </a:lnSpc>
            </a:pPr>
            <a:r>
              <a:rPr lang="en-US" sz="1800" dirty="0"/>
              <a:t>Analyze performance metric results for selected diseases further</a:t>
            </a:r>
          </a:p>
          <a:p>
            <a:pPr>
              <a:lnSpc>
                <a:spcPct val="110000"/>
              </a:lnSpc>
            </a:pPr>
            <a:r>
              <a:rPr lang="en-US" sz="1800" dirty="0"/>
              <a:t>Work on Posters and Presentations</a:t>
            </a:r>
          </a:p>
          <a:p>
            <a:pPr>
              <a:lnSpc>
                <a:spcPct val="110000"/>
              </a:lnSpc>
            </a:pPr>
            <a:r>
              <a:rPr lang="en-US" sz="1800" dirty="0"/>
              <a:t>Organize code for further use</a:t>
            </a:r>
          </a:p>
          <a:p>
            <a:pPr>
              <a:lnSpc>
                <a:spcPct val="110000"/>
              </a:lnSpc>
            </a:pPr>
            <a:r>
              <a:rPr lang="en-US" sz="1800" dirty="0"/>
              <a:t>Ensemble Model?</a:t>
            </a:r>
          </a:p>
        </p:txBody>
      </p:sp>
      <p:pic>
        <p:nvPicPr>
          <p:cNvPr id="4" name="Picture 4" descr="Bioengineering &amp;amp; Translational Medicine Addresses Formulation and Delivery  Strategies for COVID-19 Drugs | AIChE">
            <a:extLst>
              <a:ext uri="{FF2B5EF4-FFF2-40B4-BE49-F238E27FC236}">
                <a16:creationId xmlns:a16="http://schemas.microsoft.com/office/drawing/2014/main" id="{02057176-AD82-46E5-B5E5-39C1004CCF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52" r="2" b="2"/>
          <a:stretch/>
        </p:blipFill>
        <p:spPr bwMode="auto">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3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1B7B-2710-4B79-A4B2-2EB1B36CD80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D33FA8F-94A9-4085-A3CA-C92BD278A2B4}"/>
              </a:ext>
            </a:extLst>
          </p:cNvPr>
          <p:cNvSpPr>
            <a:spLocks noGrp="1"/>
          </p:cNvSpPr>
          <p:nvPr>
            <p:ph idx="1"/>
          </p:nvPr>
        </p:nvSpPr>
        <p:spPr/>
        <p:txBody>
          <a:bodyPr>
            <a:normAutofit fontScale="92500" lnSpcReduction="10000"/>
          </a:bodyPr>
          <a:lstStyle/>
          <a:p>
            <a:r>
              <a:rPr lang="en-US" dirty="0"/>
              <a:t>Explored the initial dataset </a:t>
            </a:r>
            <a:r>
              <a:rPr lang="en-US" dirty="0">
                <a:sym typeface="Wingdings" panose="05000000000000000000" pitchFamily="2" charset="2"/>
              </a:rPr>
              <a:t> decided it would be better to recategorize, filter, and propagate the dataset to determine if it could be used for next steps</a:t>
            </a:r>
          </a:p>
          <a:p>
            <a:r>
              <a:rPr lang="en-US" dirty="0">
                <a:sym typeface="Wingdings" panose="05000000000000000000" pitchFamily="2" charset="2"/>
              </a:rPr>
              <a:t>Recategorized the dataset  realized we would need to take some time to explore this dataset more, so we moved forward with the curated dataset</a:t>
            </a:r>
          </a:p>
          <a:p>
            <a:r>
              <a:rPr lang="en-US" dirty="0">
                <a:sym typeface="Wingdings" panose="05000000000000000000" pitchFamily="2" charset="2"/>
              </a:rPr>
              <a:t>Explored the curated dataset  after examining this data, we decided to propagate and filter it to be used in the machine learning model</a:t>
            </a:r>
          </a:p>
          <a:p>
            <a:r>
              <a:rPr lang="en-US" dirty="0">
                <a:sym typeface="Wingdings" panose="05000000000000000000" pitchFamily="2" charset="2"/>
              </a:rPr>
              <a:t>Supervised machine learning model  can models trained on one association type predict the genes associated to another category?</a:t>
            </a:r>
            <a:endParaRPr lang="en-US" dirty="0"/>
          </a:p>
        </p:txBody>
      </p:sp>
    </p:spTree>
    <p:extLst>
      <p:ext uri="{BB962C8B-B14F-4D97-AF65-F5344CB8AC3E}">
        <p14:creationId xmlns:p14="http://schemas.microsoft.com/office/powerpoint/2010/main" val="49429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EFDC-2537-43EB-930C-1F00E7C82A49}"/>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251BDD8B-EEC3-48E4-BC59-0AF689482576}"/>
              </a:ext>
            </a:extLst>
          </p:cNvPr>
          <p:cNvSpPr>
            <a:spLocks noGrp="1"/>
          </p:cNvSpPr>
          <p:nvPr>
            <p:ph idx="1"/>
          </p:nvPr>
        </p:nvSpPr>
        <p:spPr/>
        <p:txBody>
          <a:bodyPr>
            <a:normAutofit/>
          </a:bodyPr>
          <a:lstStyle/>
          <a:p>
            <a:r>
              <a:rPr lang="en-US" dirty="0"/>
              <a:t>Anna </a:t>
            </a:r>
            <a:r>
              <a:rPr lang="en-US" sz="2400" dirty="0" err="1"/>
              <a:t>Yannakopoulos</a:t>
            </a:r>
            <a:endParaRPr lang="en-US" sz="2400" dirty="0"/>
          </a:p>
          <a:p>
            <a:r>
              <a:rPr lang="en-US" dirty="0"/>
              <a:t>Dr. Arjun Krishnan</a:t>
            </a:r>
          </a:p>
          <a:p>
            <a:r>
              <a:rPr lang="en-US" dirty="0" err="1"/>
              <a:t>Jaewook</a:t>
            </a:r>
            <a:r>
              <a:rPr lang="en-US" dirty="0"/>
              <a:t> Lee</a:t>
            </a:r>
          </a:p>
          <a:p>
            <a:r>
              <a:rPr lang="en-US" dirty="0"/>
              <a:t>General REU Staff (Laura Harris, Brian O’Shea)</a:t>
            </a:r>
          </a:p>
        </p:txBody>
      </p:sp>
    </p:spTree>
    <p:extLst>
      <p:ext uri="{BB962C8B-B14F-4D97-AF65-F5344CB8AC3E}">
        <p14:creationId xmlns:p14="http://schemas.microsoft.com/office/powerpoint/2010/main" val="1510512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E78D-CFE7-4012-9EC7-7F82200673E9}"/>
              </a:ext>
            </a:extLst>
          </p:cNvPr>
          <p:cNvSpPr>
            <a:spLocks noGrp="1"/>
          </p:cNvSpPr>
          <p:nvPr>
            <p:ph type="title"/>
          </p:nvPr>
        </p:nvSpPr>
        <p:spPr>
          <a:xfrm>
            <a:off x="1141413" y="618518"/>
            <a:ext cx="9905998" cy="1123196"/>
          </a:xfrm>
        </p:spPr>
        <p:txBody>
          <a:bodyPr/>
          <a:lstStyle/>
          <a:p>
            <a:r>
              <a:rPr lang="en-US" dirty="0"/>
              <a:t>References</a:t>
            </a:r>
          </a:p>
        </p:txBody>
      </p:sp>
      <p:sp>
        <p:nvSpPr>
          <p:cNvPr id="3" name="Content Placeholder 2">
            <a:extLst>
              <a:ext uri="{FF2B5EF4-FFF2-40B4-BE49-F238E27FC236}">
                <a16:creationId xmlns:a16="http://schemas.microsoft.com/office/drawing/2014/main" id="{81705595-4C24-4980-B032-952E8DDA7F8E}"/>
              </a:ext>
            </a:extLst>
          </p:cNvPr>
          <p:cNvSpPr>
            <a:spLocks noGrp="1"/>
          </p:cNvSpPr>
          <p:nvPr>
            <p:ph idx="1"/>
          </p:nvPr>
        </p:nvSpPr>
        <p:spPr>
          <a:xfrm>
            <a:off x="1141412" y="1741714"/>
            <a:ext cx="9905999" cy="4680857"/>
          </a:xfrm>
        </p:spPr>
        <p:txBody>
          <a:bodyPr>
            <a:normAutofit fontScale="70000" lnSpcReduction="20000"/>
          </a:bodyPr>
          <a:lstStyle/>
          <a:p>
            <a:r>
              <a:rPr lang="en-US" dirty="0">
                <a:hlinkClick r:id="" action="ppaction://noaction"/>
              </a:rPr>
              <a:t>https://www.disgenet.org/home/</a:t>
            </a:r>
            <a:endParaRPr lang="en-US" dirty="0"/>
          </a:p>
          <a:p>
            <a:r>
              <a:rPr lang="en-US" dirty="0"/>
              <a:t>Pictures:</a:t>
            </a:r>
          </a:p>
          <a:p>
            <a:pPr lvl="1"/>
            <a:r>
              <a:rPr lang="en-US" u="sng" dirty="0">
                <a:solidFill>
                  <a:srgbClr val="00FFFF"/>
                </a:solidFill>
              </a:rPr>
              <a:t>https://www.google.com/url?sa=i&amp;url=https%3A%2F%2Fgeneticliteracyproject.org%2F2017%2F02%2F28%2Fcell-atlas-37-trillion-cells-in-the-human-body-will-be-catalogued-in-ambitious-effort%2F&amp;psig=AOvVaw3apfkgoRHYM1CKVpu0_Mjz&amp;ust=1624486232801000&amp;source=images&amp;cd=vfe&amp;ved=0CAoQjRxqFwoTCLDTmO77rvECFQAAAAAdAAAAABAD</a:t>
            </a:r>
          </a:p>
          <a:p>
            <a:pPr lvl="1"/>
            <a:r>
              <a:rPr lang="en-US" dirty="0">
                <a:hlinkClick r:id="rId3"/>
              </a:rPr>
              <a:t>https://www.google.com/url?sa=i&amp;url=https%3A%2F%2Fhub.jhu.edu%2F2017%2F07%2F05%2Flasso-probe-clones-thousands-genes-at-once%2F&amp;psig=AOvVaw1tiKrxbRUWx-2R9St5k5Ka&amp;ust=1624579437360000&amp;source=images&amp;cd=vfe&amp;ved=0CAoQjRxqFwoTCICEh5r8rvECFQAAAAAdAAAAABAD</a:t>
            </a:r>
            <a:endParaRPr lang="en-US" dirty="0"/>
          </a:p>
          <a:p>
            <a:pPr lvl="1"/>
            <a:r>
              <a:rPr lang="en-US" dirty="0">
                <a:hlinkClick r:id="rId4"/>
              </a:rPr>
              <a:t>https://www.google.com/url?sa=i&amp;url=https%3A%2F%2Fwww.nature.com%2Farticles%2Fd41586-019-03536-x&amp;psig=AOvVaw0_kgJMWiXzUfn0ebt6G7Hg&amp;ust=1624484880954000&amp;source=images&amp;cd=vfe&amp;ved=0CAoQjRxqFwoTCLCsr_mbrPECFQAAAAAdAAAAABAQ</a:t>
            </a:r>
            <a:endParaRPr lang="en-US" dirty="0"/>
          </a:p>
          <a:p>
            <a:pPr lvl="1"/>
            <a:r>
              <a:rPr lang="en-US" sz="2100" u="sng" dirty="0">
                <a:solidFill>
                  <a:srgbClr val="00FFFF"/>
                </a:solidFill>
              </a:rPr>
              <a:t>https://www.google.com/url?sa=i&amp;url=https%3A%2F%2Fwww.aiche.org%2Fchenected%2F2020%2F05%2Fbioengineering-translational-medicine-addresses-formulation-and-delivery-strategies-covid-19-drugs&amp;psig=AOvVaw1Lc853h-Fal62sLL2QDJxZ&amp;ust=1624592303998000&amp;source=images&amp;cd=vfe&amp;ved=0CAoQjRxqFwoTCLiZzIysr_ECFQAAAAAdAAAAABAD</a:t>
            </a:r>
          </a:p>
          <a:p>
            <a:pPr lvl="1"/>
            <a:endParaRPr lang="en-US" dirty="0"/>
          </a:p>
          <a:p>
            <a:pPr lvl="1"/>
            <a:endParaRPr lang="en-US" dirty="0"/>
          </a:p>
        </p:txBody>
      </p:sp>
    </p:spTree>
    <p:extLst>
      <p:ext uri="{BB962C8B-B14F-4D97-AF65-F5344CB8AC3E}">
        <p14:creationId xmlns:p14="http://schemas.microsoft.com/office/powerpoint/2010/main" val="29408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F802-1B67-4861-A39D-7C5294675BD4}"/>
              </a:ext>
            </a:extLst>
          </p:cNvPr>
          <p:cNvSpPr>
            <a:spLocks noGrp="1"/>
          </p:cNvSpPr>
          <p:nvPr>
            <p:ph type="title"/>
          </p:nvPr>
        </p:nvSpPr>
        <p:spPr/>
        <p:txBody>
          <a:bodyPr/>
          <a:lstStyle/>
          <a:p>
            <a:r>
              <a:rPr lang="en-US" dirty="0"/>
              <a:t>Questions/contact info</a:t>
            </a:r>
          </a:p>
        </p:txBody>
      </p:sp>
      <p:sp>
        <p:nvSpPr>
          <p:cNvPr id="3" name="Content Placeholder 2">
            <a:extLst>
              <a:ext uri="{FF2B5EF4-FFF2-40B4-BE49-F238E27FC236}">
                <a16:creationId xmlns:a16="http://schemas.microsoft.com/office/drawing/2014/main" id="{6E4234B7-D269-4CD5-9B1D-D7594A990988}"/>
              </a:ext>
            </a:extLst>
          </p:cNvPr>
          <p:cNvSpPr>
            <a:spLocks noGrp="1"/>
          </p:cNvSpPr>
          <p:nvPr>
            <p:ph idx="1"/>
          </p:nvPr>
        </p:nvSpPr>
        <p:spPr/>
        <p:txBody>
          <a:bodyPr/>
          <a:lstStyle/>
          <a:p>
            <a:r>
              <a:rPr lang="en-US" dirty="0"/>
              <a:t>Arun Agarwal, Temple University</a:t>
            </a:r>
          </a:p>
          <a:p>
            <a:r>
              <a:rPr lang="en-US" dirty="0"/>
              <a:t>Email: </a:t>
            </a:r>
            <a:r>
              <a:rPr lang="en-US" dirty="0">
                <a:hlinkClick r:id="rId2"/>
              </a:rPr>
              <a:t>arunagarwal.aaa@gmail.com</a:t>
            </a:r>
            <a:r>
              <a:rPr lang="en-US" dirty="0"/>
              <a:t> </a:t>
            </a:r>
          </a:p>
          <a:p>
            <a:r>
              <a:rPr lang="en-US" dirty="0"/>
              <a:t>Link to feedback form: </a:t>
            </a:r>
            <a:r>
              <a:rPr lang="en-US" sz="18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3"/>
              </a:rPr>
              <a:t>https://docs.google.com/forms/d/e/1FAIpQLSesaAC9yIiXUKhlzCkKC4U0NU317dDyg89csivGPgeZoPyMEg/viewform?usp=sf_link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r>
              <a:rPr lang="en-US" dirty="0"/>
              <a:t>All code is currently on my local machine but will be placed in the lab GitHub (I think)</a:t>
            </a:r>
          </a:p>
        </p:txBody>
      </p:sp>
    </p:spTree>
    <p:extLst>
      <p:ext uri="{BB962C8B-B14F-4D97-AF65-F5344CB8AC3E}">
        <p14:creationId xmlns:p14="http://schemas.microsoft.com/office/powerpoint/2010/main" val="301410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5597E-8ED4-44B5-8325-9938AA04F222}"/>
              </a:ext>
            </a:extLst>
          </p:cNvPr>
          <p:cNvPicPr/>
          <p:nvPr/>
        </p:nvPicPr>
        <p:blipFill>
          <a:blip r:embed="rId3"/>
          <a:stretch>
            <a:fillRect/>
          </a:stretch>
        </p:blipFill>
        <p:spPr>
          <a:xfrm>
            <a:off x="1357218" y="812424"/>
            <a:ext cx="4738782" cy="5233152"/>
          </a:xfrm>
          <a:prstGeom prst="rect">
            <a:avLst/>
          </a:prstGeom>
        </p:spPr>
      </p:pic>
      <p:sp>
        <p:nvSpPr>
          <p:cNvPr id="71" name="Title 1">
            <a:extLst>
              <a:ext uri="{FF2B5EF4-FFF2-40B4-BE49-F238E27FC236}">
                <a16:creationId xmlns:a16="http://schemas.microsoft.com/office/drawing/2014/main" id="{BDD4C473-3DDF-468C-B3B6-89B7F6782EBA}"/>
              </a:ext>
            </a:extLst>
          </p:cNvPr>
          <p:cNvSpPr txBox="1">
            <a:spLocks/>
          </p:cNvSpPr>
          <p:nvPr/>
        </p:nvSpPr>
        <p:spPr>
          <a:xfrm>
            <a:off x="7640877" y="1089769"/>
            <a:ext cx="367616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000" b="1" dirty="0"/>
              <a:t>DATA SOURCES</a:t>
            </a:r>
          </a:p>
        </p:txBody>
      </p:sp>
      <p:sp>
        <p:nvSpPr>
          <p:cNvPr id="72" name="Content Placeholder 7">
            <a:extLst>
              <a:ext uri="{FF2B5EF4-FFF2-40B4-BE49-F238E27FC236}">
                <a16:creationId xmlns:a16="http://schemas.microsoft.com/office/drawing/2014/main" id="{92CCCCC8-606C-462F-B312-98E5E480D23A}"/>
              </a:ext>
            </a:extLst>
          </p:cNvPr>
          <p:cNvSpPr txBox="1">
            <a:spLocks/>
          </p:cNvSpPr>
          <p:nvPr/>
        </p:nvSpPr>
        <p:spPr>
          <a:xfrm>
            <a:off x="7838458" y="2795894"/>
            <a:ext cx="3281004" cy="354171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Expert-curated </a:t>
            </a:r>
            <a:r>
              <a:rPr lang="en-US" sz="1800"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epositories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GWAS </a:t>
            </a: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atalogs</a:t>
            </a:r>
          </a:p>
          <a:p>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nimal </a:t>
            </a:r>
            <a:r>
              <a:rPr lang="en-US" sz="1800" dirty="0">
                <a:latin typeface="Calibri" panose="020F0502020204030204" pitchFamily="34" charset="0"/>
                <a:ea typeface="Calibri" panose="020F0502020204030204" pitchFamily="34" charset="0"/>
                <a:cs typeface="Times New Roman" panose="02020603050405020304" pitchFamily="18" charset="0"/>
              </a:rPr>
              <a:t>M</a:t>
            </a:r>
            <a:r>
              <a:rPr lang="en-US" sz="1800" dirty="0">
                <a:effectLst/>
                <a:latin typeface="Calibri" panose="020F0502020204030204" pitchFamily="34" charset="0"/>
                <a:ea typeface="Calibri" panose="020F0502020204030204" pitchFamily="34" charset="0"/>
                <a:cs typeface="Times New Roman" panose="02020603050405020304" pitchFamily="18" charset="0"/>
              </a:rPr>
              <a:t>odels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lvl="1"/>
            <a:r>
              <a:rPr lang="en-US" sz="1400" dirty="0">
                <a:latin typeface="Calibri" panose="020F0502020204030204" pitchFamily="34" charset="0"/>
                <a:ea typeface="Calibri" panose="020F0502020204030204" pitchFamily="34" charset="0"/>
                <a:cs typeface="Times New Roman" panose="02020603050405020304" pitchFamily="18" charset="0"/>
              </a:rPr>
              <a:t>R</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and Mouse </a:t>
            </a:r>
            <a:r>
              <a:rPr lang="en-US" sz="1400" dirty="0">
                <a:latin typeface="Calibri" panose="020F0502020204030204" pitchFamily="34" charset="0"/>
                <a:ea typeface="Calibri" panose="020F0502020204030204" pitchFamily="34" charset="0"/>
                <a:cs typeface="Times New Roman" panose="02020603050405020304" pitchFamily="18" charset="0"/>
              </a:rPr>
              <a:t>Da</a:t>
            </a:r>
            <a:r>
              <a:rPr lang="en-US" sz="1400" dirty="0">
                <a:effectLst/>
                <a:latin typeface="Calibri" panose="020F0502020204030204" pitchFamily="34" charset="0"/>
                <a:ea typeface="Calibri" panose="020F0502020204030204" pitchFamily="34" charset="0"/>
                <a:cs typeface="Times New Roman" panose="02020603050405020304" pitchFamily="18" charset="0"/>
              </a:rPr>
              <a:t>ta</a:t>
            </a:r>
          </a:p>
          <a:p>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cientific </a:t>
            </a:r>
            <a:r>
              <a:rPr lang="en-US" sz="1800" dirty="0">
                <a:latin typeface="Calibri" panose="020F0502020204030204" pitchFamily="34" charset="0"/>
                <a:ea typeface="Calibri" panose="020F0502020204030204" pitchFamily="34" charset="0"/>
                <a:cs typeface="Times New Roman" panose="02020603050405020304" pitchFamily="18" charset="0"/>
              </a:rPr>
              <a:t>L</a:t>
            </a:r>
            <a:r>
              <a:rPr lang="en-US" sz="1800" dirty="0">
                <a:effectLst/>
                <a:latin typeface="Calibri" panose="020F0502020204030204" pitchFamily="34" charset="0"/>
                <a:ea typeface="Calibri" panose="020F0502020204030204" pitchFamily="34" charset="0"/>
                <a:cs typeface="Times New Roman" panose="02020603050405020304" pitchFamily="18" charset="0"/>
              </a:rPr>
              <a:t>iterature</a:t>
            </a:r>
          </a:p>
          <a:p>
            <a:endParaRPr lang="en-US" sz="1800" dirty="0"/>
          </a:p>
        </p:txBody>
      </p:sp>
      <p:sp>
        <p:nvSpPr>
          <p:cNvPr id="74" name="Rectangle 73">
            <a:extLst>
              <a:ext uri="{FF2B5EF4-FFF2-40B4-BE49-F238E27FC236}">
                <a16:creationId xmlns:a16="http://schemas.microsoft.com/office/drawing/2014/main" id="{C7702931-4F0D-4FBF-8F95-1A59DF1B092E}"/>
              </a:ext>
            </a:extLst>
          </p:cNvPr>
          <p:cNvSpPr/>
          <p:nvPr/>
        </p:nvSpPr>
        <p:spPr>
          <a:xfrm>
            <a:off x="3175438" y="5816485"/>
            <a:ext cx="2920562" cy="2290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E422F5C-459C-45CC-B967-FD6741E1CD61}"/>
              </a:ext>
            </a:extLst>
          </p:cNvPr>
          <p:cNvSpPr/>
          <p:nvPr/>
        </p:nvSpPr>
        <p:spPr>
          <a:xfrm>
            <a:off x="1874818" y="2616035"/>
            <a:ext cx="4208656" cy="2290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E957-50EC-45A6-B910-DB85AEB5C55C}"/>
              </a:ext>
            </a:extLst>
          </p:cNvPr>
          <p:cNvSpPr>
            <a:spLocks noGrp="1"/>
          </p:cNvSpPr>
          <p:nvPr>
            <p:ph type="title"/>
          </p:nvPr>
        </p:nvSpPr>
        <p:spPr>
          <a:xfrm>
            <a:off x="8036041" y="668622"/>
            <a:ext cx="3281003" cy="1478570"/>
          </a:xfrm>
        </p:spPr>
        <p:txBody>
          <a:bodyPr vert="horz" lIns="91440" tIns="45720" rIns="91440" bIns="45720" rtlCol="0" anchor="b">
            <a:normAutofit/>
          </a:bodyPr>
          <a:lstStyle/>
          <a:p>
            <a:r>
              <a:rPr lang="en-US" sz="3200" b="1"/>
              <a:t>ASSOCIATION TYPES HIERARCHY</a:t>
            </a:r>
          </a:p>
        </p:txBody>
      </p:sp>
      <p:sp>
        <p:nvSpPr>
          <p:cNvPr id="13"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descr="Diagram&#10;&#10;Description automatically generated">
            <a:extLst>
              <a:ext uri="{FF2B5EF4-FFF2-40B4-BE49-F238E27FC236}">
                <a16:creationId xmlns:a16="http://schemas.microsoft.com/office/drawing/2014/main" id="{6EED7551-C496-420D-94ED-F5D61683A436}"/>
              </a:ext>
            </a:extLst>
          </p:cNvPr>
          <p:cNvPicPr>
            <a:picLocks/>
          </p:cNvPicPr>
          <p:nvPr/>
        </p:nvPicPr>
        <p:blipFill>
          <a:blip r:embed="rId4"/>
          <a:stretch>
            <a:fillRect/>
          </a:stretch>
        </p:blipFill>
        <p:spPr>
          <a:xfrm>
            <a:off x="812325" y="1189973"/>
            <a:ext cx="6676455" cy="4233797"/>
          </a:xfrm>
          <a:prstGeom prst="rect">
            <a:avLst/>
          </a:prstGeom>
        </p:spPr>
      </p:pic>
      <p:sp>
        <p:nvSpPr>
          <p:cNvPr id="8" name="Content Placeholder 7">
            <a:extLst>
              <a:ext uri="{FF2B5EF4-FFF2-40B4-BE49-F238E27FC236}">
                <a16:creationId xmlns:a16="http://schemas.microsoft.com/office/drawing/2014/main" id="{BA18B751-1FF8-4E93-9DD1-6F2B317E8946}"/>
              </a:ext>
            </a:extLst>
          </p:cNvPr>
          <p:cNvSpPr>
            <a:spLocks noGrp="1"/>
          </p:cNvSpPr>
          <p:nvPr>
            <p:ph idx="1"/>
          </p:nvPr>
        </p:nvSpPr>
        <p:spPr>
          <a:xfrm>
            <a:off x="8036041" y="2299591"/>
            <a:ext cx="3281004" cy="3541714"/>
          </a:xfrm>
        </p:spPr>
        <p:txBody>
          <a:bodyPr>
            <a:norm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O</a:t>
            </a:r>
            <a:r>
              <a:rPr lang="en-US" sz="2000" dirty="0">
                <a:effectLst/>
                <a:latin typeface="Calibri" panose="020F0502020204030204" pitchFamily="34" charset="0"/>
                <a:ea typeface="Calibri" panose="020F0502020204030204" pitchFamily="34" charset="0"/>
                <a:cs typeface="Times New Roman" panose="02020603050405020304" pitchFamily="18" charset="0"/>
              </a:rPr>
              <a:t>ntology developed by DisGeNET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Structures gene-disease relationships in a hierarchy</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15 association types</a:t>
            </a:r>
          </a:p>
          <a:p>
            <a:endParaRPr lang="en-US" sz="2000" dirty="0"/>
          </a:p>
        </p:txBody>
      </p:sp>
    </p:spTree>
    <p:extLst>
      <p:ext uri="{BB962C8B-B14F-4D97-AF65-F5344CB8AC3E}">
        <p14:creationId xmlns:p14="http://schemas.microsoft.com/office/powerpoint/2010/main" val="328057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D6E4-B826-4512-B00B-578DFA82BF84}"/>
              </a:ext>
            </a:extLst>
          </p:cNvPr>
          <p:cNvSpPr>
            <a:spLocks noGrp="1"/>
          </p:cNvSpPr>
          <p:nvPr>
            <p:ph type="title"/>
          </p:nvPr>
        </p:nvSpPr>
        <p:spPr>
          <a:xfrm>
            <a:off x="1141413" y="618518"/>
            <a:ext cx="9905998" cy="656100"/>
          </a:xfrm>
        </p:spPr>
        <p:txBody>
          <a:bodyPr/>
          <a:lstStyle/>
          <a:p>
            <a:pPr algn="ctr"/>
            <a:r>
              <a:rPr lang="en-US" dirty="0"/>
              <a:t>The association types</a:t>
            </a:r>
          </a:p>
        </p:txBody>
      </p:sp>
      <p:graphicFrame>
        <p:nvGraphicFramePr>
          <p:cNvPr id="3" name="Table 3">
            <a:extLst>
              <a:ext uri="{FF2B5EF4-FFF2-40B4-BE49-F238E27FC236}">
                <a16:creationId xmlns:a16="http://schemas.microsoft.com/office/drawing/2014/main" id="{7FBF949B-B735-4CFC-9F77-DBABADC7A7BD}"/>
              </a:ext>
            </a:extLst>
          </p:cNvPr>
          <p:cNvGraphicFramePr>
            <a:graphicFrameLocks noGrp="1"/>
          </p:cNvGraphicFramePr>
          <p:nvPr>
            <p:extLst>
              <p:ext uri="{D42A27DB-BD31-4B8C-83A1-F6EECF244321}">
                <p14:modId xmlns:p14="http://schemas.microsoft.com/office/powerpoint/2010/main" val="3753598829"/>
              </p:ext>
            </p:extLst>
          </p:nvPr>
        </p:nvGraphicFramePr>
        <p:xfrm>
          <a:off x="1469663" y="1274618"/>
          <a:ext cx="9249497" cy="4937760"/>
        </p:xfrm>
        <a:graphic>
          <a:graphicData uri="http://schemas.openxmlformats.org/drawingml/2006/table">
            <a:tbl>
              <a:tblPr firstRow="1" firstCol="1" bandRow="1">
                <a:tableStyleId>{5C22544A-7EE6-4342-B048-85BDC9FD1C3A}</a:tableStyleId>
              </a:tblPr>
              <a:tblGrid>
                <a:gridCol w="2230094">
                  <a:extLst>
                    <a:ext uri="{9D8B030D-6E8A-4147-A177-3AD203B41FA5}">
                      <a16:colId xmlns:a16="http://schemas.microsoft.com/office/drawing/2014/main" val="1980466595"/>
                    </a:ext>
                  </a:extLst>
                </a:gridCol>
                <a:gridCol w="7019403">
                  <a:extLst>
                    <a:ext uri="{9D8B030D-6E8A-4147-A177-3AD203B41FA5}">
                      <a16:colId xmlns:a16="http://schemas.microsoft.com/office/drawing/2014/main" val="1870865357"/>
                    </a:ext>
                  </a:extLst>
                </a:gridCol>
              </a:tblGrid>
              <a:tr h="274320">
                <a:tc>
                  <a:txBody>
                    <a:bodyPr/>
                    <a:lstStyle/>
                    <a:p>
                      <a:pPr algn="ctr"/>
                      <a:r>
                        <a:rPr lang="en-US" sz="1200" dirty="0"/>
                        <a:t>ASSOCIATION TYPE</a:t>
                      </a:r>
                    </a:p>
                  </a:txBody>
                  <a:tcPr/>
                </a:tc>
                <a:tc>
                  <a:txBody>
                    <a:bodyPr/>
                    <a:lstStyle/>
                    <a:p>
                      <a:pPr algn="ctr"/>
                      <a:r>
                        <a:rPr lang="en-US" sz="1200" dirty="0"/>
                        <a:t>DESCRIPTION</a:t>
                      </a:r>
                    </a:p>
                  </a:txBody>
                  <a:tcPr/>
                </a:tc>
                <a:extLst>
                  <a:ext uri="{0D108BD9-81ED-4DB2-BD59-A6C34878D82A}">
                    <a16:rowId xmlns:a16="http://schemas.microsoft.com/office/drawing/2014/main" val="1409132130"/>
                  </a:ext>
                </a:extLst>
              </a:tr>
              <a:tr h="274320">
                <a:tc>
                  <a:txBody>
                    <a:bodyPr/>
                    <a:lstStyle/>
                    <a:p>
                      <a:pPr algn="ctr"/>
                      <a:r>
                        <a:rPr lang="en-US" sz="1200" dirty="0">
                          <a:solidFill>
                            <a:schemeClr val="bg1"/>
                          </a:solidFill>
                        </a:rPr>
                        <a:t>Therapeutic</a:t>
                      </a:r>
                    </a:p>
                  </a:txBody>
                  <a:tcPr/>
                </a:tc>
                <a:tc>
                  <a:txBody>
                    <a:bodyPr/>
                    <a:lstStyle/>
                    <a:p>
                      <a:r>
                        <a:rPr lang="en-US" sz="1200" dirty="0"/>
                        <a:t>Gene/protein has a therapeutic role in curing the disease</a:t>
                      </a:r>
                    </a:p>
                  </a:txBody>
                  <a:tcPr/>
                </a:tc>
                <a:extLst>
                  <a:ext uri="{0D108BD9-81ED-4DB2-BD59-A6C34878D82A}">
                    <a16:rowId xmlns:a16="http://schemas.microsoft.com/office/drawing/2014/main" val="2190803991"/>
                  </a:ext>
                </a:extLst>
              </a:tr>
              <a:tr h="274320">
                <a:tc>
                  <a:txBody>
                    <a:bodyPr/>
                    <a:lstStyle/>
                    <a:p>
                      <a:pPr algn="ctr"/>
                      <a:r>
                        <a:rPr lang="en-US" sz="1200" dirty="0">
                          <a:solidFill>
                            <a:schemeClr val="bg1"/>
                          </a:solidFill>
                        </a:rPr>
                        <a:t>Biomarker</a:t>
                      </a:r>
                    </a:p>
                  </a:txBody>
                  <a:tcPr/>
                </a:tc>
                <a:tc>
                  <a:txBody>
                    <a:bodyPr/>
                    <a:lstStyle/>
                    <a:p>
                      <a:r>
                        <a:rPr lang="en-US" sz="1200" dirty="0"/>
                        <a:t>Gene/protein plays a role it the etiology of the disease or is a biomarker for a disease</a:t>
                      </a:r>
                    </a:p>
                  </a:txBody>
                  <a:tcPr/>
                </a:tc>
                <a:extLst>
                  <a:ext uri="{0D108BD9-81ED-4DB2-BD59-A6C34878D82A}">
                    <a16:rowId xmlns:a16="http://schemas.microsoft.com/office/drawing/2014/main" val="290747962"/>
                  </a:ext>
                </a:extLst>
              </a:tr>
              <a:tr h="274320">
                <a:tc>
                  <a:txBody>
                    <a:bodyPr/>
                    <a:lstStyle/>
                    <a:p>
                      <a:pPr algn="ctr"/>
                      <a:r>
                        <a:rPr lang="en-US" sz="1200" dirty="0">
                          <a:solidFill>
                            <a:schemeClr val="bg1"/>
                          </a:solidFill>
                        </a:rPr>
                        <a:t>Genomic Alterations</a:t>
                      </a:r>
                    </a:p>
                  </a:txBody>
                  <a:tcPr/>
                </a:tc>
                <a:tc>
                  <a:txBody>
                    <a:bodyPr/>
                    <a:lstStyle/>
                    <a:p>
                      <a:r>
                        <a:rPr lang="en-US" sz="1200" dirty="0"/>
                        <a:t>Gene/protein has a genomic alteration associated to it</a:t>
                      </a:r>
                    </a:p>
                  </a:txBody>
                  <a:tcPr/>
                </a:tc>
                <a:extLst>
                  <a:ext uri="{0D108BD9-81ED-4DB2-BD59-A6C34878D82A}">
                    <a16:rowId xmlns:a16="http://schemas.microsoft.com/office/drawing/2014/main" val="3292533262"/>
                  </a:ext>
                </a:extLst>
              </a:tr>
              <a:tr h="274320">
                <a:tc>
                  <a:txBody>
                    <a:bodyPr/>
                    <a:lstStyle/>
                    <a:p>
                      <a:pPr algn="ctr"/>
                      <a:r>
                        <a:rPr lang="en-US" sz="1200" dirty="0"/>
                        <a:t>Genetic Variation</a:t>
                      </a:r>
                    </a:p>
                  </a:txBody>
                  <a:tcPr/>
                </a:tc>
                <a:tc>
                  <a:txBody>
                    <a:bodyPr/>
                    <a:lstStyle/>
                    <a:p>
                      <a:r>
                        <a:rPr lang="en-US" sz="1200" dirty="0"/>
                        <a:t>A sequence variation (a mutation, a SNP) is associated with the disease phenotype</a:t>
                      </a:r>
                    </a:p>
                  </a:txBody>
                  <a:tcPr/>
                </a:tc>
                <a:extLst>
                  <a:ext uri="{0D108BD9-81ED-4DB2-BD59-A6C34878D82A}">
                    <a16:rowId xmlns:a16="http://schemas.microsoft.com/office/drawing/2014/main" val="2151966185"/>
                  </a:ext>
                </a:extLst>
              </a:tr>
              <a:tr h="274320">
                <a:tc>
                  <a:txBody>
                    <a:bodyPr/>
                    <a:lstStyle/>
                    <a:p>
                      <a:pPr algn="ctr"/>
                      <a:r>
                        <a:rPr lang="en-US" sz="1200" dirty="0"/>
                        <a:t>Causal Mutation</a:t>
                      </a:r>
                    </a:p>
                  </a:txBody>
                  <a:tcPr/>
                </a:tc>
                <a:tc>
                  <a:txBody>
                    <a:bodyPr/>
                    <a:lstStyle/>
                    <a:p>
                      <a:r>
                        <a:rPr lang="en-US" sz="1200" dirty="0"/>
                        <a:t>There are allelic variants or mutations known to cause the disease</a:t>
                      </a:r>
                    </a:p>
                  </a:txBody>
                  <a:tcPr/>
                </a:tc>
                <a:extLst>
                  <a:ext uri="{0D108BD9-81ED-4DB2-BD59-A6C34878D82A}">
                    <a16:rowId xmlns:a16="http://schemas.microsoft.com/office/drawing/2014/main" val="732390659"/>
                  </a:ext>
                </a:extLst>
              </a:tr>
              <a:tr h="274320">
                <a:tc>
                  <a:txBody>
                    <a:bodyPr/>
                    <a:lstStyle/>
                    <a:p>
                      <a:pPr algn="ctr"/>
                      <a:r>
                        <a:rPr lang="en-US" sz="1200" dirty="0"/>
                        <a:t>Germline Causal Mutation</a:t>
                      </a:r>
                    </a:p>
                  </a:txBody>
                  <a:tcPr/>
                </a:tc>
                <a:tc>
                  <a:txBody>
                    <a:bodyPr/>
                    <a:lstStyle/>
                    <a:p>
                      <a:r>
                        <a:rPr lang="en-US" sz="1200" dirty="0"/>
                        <a:t>There are germline allelic variants or mutations known to cause the disease and may be passed to offspring</a:t>
                      </a:r>
                    </a:p>
                  </a:txBody>
                  <a:tcPr/>
                </a:tc>
                <a:extLst>
                  <a:ext uri="{0D108BD9-81ED-4DB2-BD59-A6C34878D82A}">
                    <a16:rowId xmlns:a16="http://schemas.microsoft.com/office/drawing/2014/main" val="3623900286"/>
                  </a:ext>
                </a:extLst>
              </a:tr>
              <a:tr h="274320">
                <a:tc>
                  <a:txBody>
                    <a:bodyPr/>
                    <a:lstStyle/>
                    <a:p>
                      <a:pPr algn="ctr"/>
                      <a:r>
                        <a:rPr lang="en-US" sz="1200" dirty="0"/>
                        <a:t>Somatic Causal Mutation</a:t>
                      </a:r>
                    </a:p>
                  </a:txBody>
                  <a:tcPr/>
                </a:tc>
                <a:tc>
                  <a:txBody>
                    <a:bodyPr/>
                    <a:lstStyle/>
                    <a:p>
                      <a:r>
                        <a:rPr lang="en-US" sz="1200" dirty="0"/>
                        <a:t>There are somatic allelic variants or mutations known to cause the disease and may not be passed to offspring</a:t>
                      </a:r>
                    </a:p>
                  </a:txBody>
                  <a:tcPr/>
                </a:tc>
                <a:extLst>
                  <a:ext uri="{0D108BD9-81ED-4DB2-BD59-A6C34878D82A}">
                    <a16:rowId xmlns:a16="http://schemas.microsoft.com/office/drawing/2014/main" val="2379930543"/>
                  </a:ext>
                </a:extLst>
              </a:tr>
              <a:tr h="274320">
                <a:tc>
                  <a:txBody>
                    <a:bodyPr/>
                    <a:lstStyle/>
                    <a:p>
                      <a:pPr algn="ctr"/>
                      <a:r>
                        <a:rPr lang="en-US" sz="1200" dirty="0"/>
                        <a:t>Chromosomal Rearrangement</a:t>
                      </a:r>
                    </a:p>
                  </a:txBody>
                  <a:tcPr/>
                </a:tc>
                <a:tc>
                  <a:txBody>
                    <a:bodyPr/>
                    <a:lstStyle/>
                    <a:p>
                      <a:r>
                        <a:rPr lang="en-US" sz="1200" dirty="0"/>
                        <a:t>A gene is included in a chromosomal rearrangement associated with a manifestation of the disease</a:t>
                      </a:r>
                    </a:p>
                  </a:txBody>
                  <a:tcPr/>
                </a:tc>
                <a:extLst>
                  <a:ext uri="{0D108BD9-81ED-4DB2-BD59-A6C34878D82A}">
                    <a16:rowId xmlns:a16="http://schemas.microsoft.com/office/drawing/2014/main" val="302118112"/>
                  </a:ext>
                </a:extLst>
              </a:tr>
              <a:tr h="274320">
                <a:tc>
                  <a:txBody>
                    <a:bodyPr/>
                    <a:lstStyle/>
                    <a:p>
                      <a:pPr algn="ctr"/>
                      <a:r>
                        <a:rPr lang="en-US" sz="1200" dirty="0"/>
                        <a:t>Fusion Gene</a:t>
                      </a:r>
                    </a:p>
                  </a:txBody>
                  <a:tcPr/>
                </a:tc>
                <a:tc>
                  <a:txBody>
                    <a:bodyPr/>
                    <a:lstStyle/>
                    <a:p>
                      <a:r>
                        <a:rPr lang="en-US" sz="1200" dirty="0"/>
                        <a:t>The fusion between two different genes (between promoter and/or other coding DNA regions) is associated with the disease</a:t>
                      </a:r>
                    </a:p>
                  </a:txBody>
                  <a:tcPr/>
                </a:tc>
                <a:extLst>
                  <a:ext uri="{0D108BD9-81ED-4DB2-BD59-A6C34878D82A}">
                    <a16:rowId xmlns:a16="http://schemas.microsoft.com/office/drawing/2014/main" val="159967220"/>
                  </a:ext>
                </a:extLst>
              </a:tr>
              <a:tr h="274320">
                <a:tc>
                  <a:txBody>
                    <a:bodyPr/>
                    <a:lstStyle/>
                    <a:p>
                      <a:pPr algn="ctr"/>
                      <a:r>
                        <a:rPr lang="en-US" sz="1200" dirty="0"/>
                        <a:t>Susceptibility Mutation</a:t>
                      </a:r>
                    </a:p>
                  </a:txBody>
                  <a:tcPr/>
                </a:tc>
                <a:tc>
                  <a:txBody>
                    <a:bodyPr/>
                    <a:lstStyle/>
                    <a:p>
                      <a:r>
                        <a:rPr lang="en-US" sz="1200" dirty="0"/>
                        <a:t>A gene mutation in a germ cell that predisposes to the development of a disorder, and that is necessary but not sufficient for the appearance of the disease</a:t>
                      </a:r>
                    </a:p>
                  </a:txBody>
                  <a:tcPr/>
                </a:tc>
                <a:extLst>
                  <a:ext uri="{0D108BD9-81ED-4DB2-BD59-A6C34878D82A}">
                    <a16:rowId xmlns:a16="http://schemas.microsoft.com/office/drawing/2014/main" val="274266487"/>
                  </a:ext>
                </a:extLst>
              </a:tr>
              <a:tr h="274320">
                <a:tc>
                  <a:txBody>
                    <a:bodyPr/>
                    <a:lstStyle/>
                    <a:p>
                      <a:pPr algn="ctr"/>
                      <a:r>
                        <a:rPr lang="en-US" sz="1200" dirty="0"/>
                        <a:t>Modifying Mutation</a:t>
                      </a:r>
                    </a:p>
                  </a:txBody>
                  <a:tcPr/>
                </a:tc>
                <a:tc>
                  <a:txBody>
                    <a:bodyPr/>
                    <a:lstStyle/>
                    <a:p>
                      <a:r>
                        <a:rPr lang="en-US" sz="1200" dirty="0"/>
                        <a:t>A gene mutation is known to modify the clinical presentation of the disease</a:t>
                      </a:r>
                    </a:p>
                  </a:txBody>
                  <a:tcPr/>
                </a:tc>
                <a:extLst>
                  <a:ext uri="{0D108BD9-81ED-4DB2-BD59-A6C34878D82A}">
                    <a16:rowId xmlns:a16="http://schemas.microsoft.com/office/drawing/2014/main" val="2614080365"/>
                  </a:ext>
                </a:extLst>
              </a:tr>
              <a:tr h="274320">
                <a:tc>
                  <a:txBody>
                    <a:bodyPr/>
                    <a:lstStyle/>
                    <a:p>
                      <a:pPr algn="ctr"/>
                      <a:r>
                        <a:rPr lang="en-US" sz="1200" dirty="0"/>
                        <a:t>Germline Modifying Mutation</a:t>
                      </a:r>
                    </a:p>
                  </a:txBody>
                  <a:tcPr/>
                </a:tc>
                <a:tc>
                  <a:txBody>
                    <a:bodyPr/>
                    <a:lstStyle/>
                    <a:p>
                      <a:r>
                        <a:rPr lang="en-US" sz="1200" dirty="0"/>
                        <a:t>A germline gene mutation modifies the clinical presentation of the disease, and it may be passed to offspring</a:t>
                      </a:r>
                    </a:p>
                  </a:txBody>
                  <a:tcPr/>
                </a:tc>
                <a:extLst>
                  <a:ext uri="{0D108BD9-81ED-4DB2-BD59-A6C34878D82A}">
                    <a16:rowId xmlns:a16="http://schemas.microsoft.com/office/drawing/2014/main" val="3880471736"/>
                  </a:ext>
                </a:extLst>
              </a:tr>
              <a:tr h="274320">
                <a:tc>
                  <a:txBody>
                    <a:bodyPr/>
                    <a:lstStyle/>
                    <a:p>
                      <a:pPr algn="ctr"/>
                      <a:r>
                        <a:rPr lang="en-US" sz="1200" dirty="0"/>
                        <a:t>Somatic Modifying Mutation</a:t>
                      </a:r>
                    </a:p>
                  </a:txBody>
                  <a:tcPr/>
                </a:tc>
                <a:tc>
                  <a:txBody>
                    <a:bodyPr/>
                    <a:lstStyle/>
                    <a:p>
                      <a:r>
                        <a:rPr lang="en-US" sz="1200" dirty="0"/>
                        <a:t>A somatic gene mutation modifies the clinical presentation of the disease, but it may not be passed to offspring</a:t>
                      </a:r>
                    </a:p>
                  </a:txBody>
                  <a:tcPr/>
                </a:tc>
                <a:extLst>
                  <a:ext uri="{0D108BD9-81ED-4DB2-BD59-A6C34878D82A}">
                    <a16:rowId xmlns:a16="http://schemas.microsoft.com/office/drawing/2014/main" val="1491006021"/>
                  </a:ext>
                </a:extLst>
              </a:tr>
              <a:tr h="274320">
                <a:tc>
                  <a:txBody>
                    <a:bodyPr/>
                    <a:lstStyle/>
                    <a:p>
                      <a:pPr algn="ctr"/>
                      <a:r>
                        <a:rPr lang="en-US" sz="1200" dirty="0">
                          <a:solidFill>
                            <a:schemeClr val="bg1"/>
                          </a:solidFill>
                        </a:rPr>
                        <a:t>Altered Expression</a:t>
                      </a:r>
                    </a:p>
                  </a:txBody>
                  <a:tcPr/>
                </a:tc>
                <a:tc>
                  <a:txBody>
                    <a:bodyPr/>
                    <a:lstStyle/>
                    <a:p>
                      <a:r>
                        <a:rPr lang="en-US" sz="1200" dirty="0"/>
                        <a:t>An altered expression of the gene is associated with the disease phenotype</a:t>
                      </a:r>
                    </a:p>
                  </a:txBody>
                  <a:tcPr/>
                </a:tc>
                <a:extLst>
                  <a:ext uri="{0D108BD9-81ED-4DB2-BD59-A6C34878D82A}">
                    <a16:rowId xmlns:a16="http://schemas.microsoft.com/office/drawing/2014/main" val="3809807221"/>
                  </a:ext>
                </a:extLst>
              </a:tr>
              <a:tr h="274320">
                <a:tc>
                  <a:txBody>
                    <a:bodyPr/>
                    <a:lstStyle/>
                    <a:p>
                      <a:pPr algn="ctr"/>
                      <a:r>
                        <a:rPr lang="en-US" sz="1200" dirty="0">
                          <a:solidFill>
                            <a:schemeClr val="bg1"/>
                          </a:solidFill>
                        </a:rPr>
                        <a:t>Posttranslational Modification</a:t>
                      </a:r>
                    </a:p>
                  </a:txBody>
                  <a:tcPr/>
                </a:tc>
                <a:tc>
                  <a:txBody>
                    <a:bodyPr/>
                    <a:lstStyle/>
                    <a:p>
                      <a:r>
                        <a:rPr lang="en-US" sz="1200" dirty="0"/>
                        <a:t>Alterations in the function of the protein through post-translational modifications (methylation or phosphorylation of the protein) are associated with the disease phenotype</a:t>
                      </a:r>
                    </a:p>
                  </a:txBody>
                  <a:tcPr/>
                </a:tc>
                <a:extLst>
                  <a:ext uri="{0D108BD9-81ED-4DB2-BD59-A6C34878D82A}">
                    <a16:rowId xmlns:a16="http://schemas.microsoft.com/office/drawing/2014/main" val="2107979819"/>
                  </a:ext>
                </a:extLst>
              </a:tr>
            </a:tbl>
          </a:graphicData>
        </a:graphic>
      </p:graphicFrame>
    </p:spTree>
    <p:extLst>
      <p:ext uri="{BB962C8B-B14F-4D97-AF65-F5344CB8AC3E}">
        <p14:creationId xmlns:p14="http://schemas.microsoft.com/office/powerpoint/2010/main" val="376141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3003-B05B-4E79-8DF8-18851D93AD6F}"/>
              </a:ext>
            </a:extLst>
          </p:cNvPr>
          <p:cNvSpPr>
            <a:spLocks noGrp="1"/>
          </p:cNvSpPr>
          <p:nvPr>
            <p:ph type="title"/>
          </p:nvPr>
        </p:nvSpPr>
        <p:spPr>
          <a:xfrm>
            <a:off x="6615112" y="1122363"/>
            <a:ext cx="4052887" cy="2387600"/>
          </a:xfrm>
        </p:spPr>
        <p:txBody>
          <a:bodyPr vert="horz" lIns="91440" tIns="45720" rIns="91440" bIns="45720" rtlCol="0" anchor="b">
            <a:normAutofit/>
          </a:bodyPr>
          <a:lstStyle/>
          <a:p>
            <a:r>
              <a:rPr lang="en-US" sz="4800"/>
              <a:t>MISSING VALUES</a:t>
            </a:r>
          </a:p>
        </p:txBody>
      </p:sp>
      <p:pic>
        <p:nvPicPr>
          <p:cNvPr id="3" name="Picture 2">
            <a:extLst>
              <a:ext uri="{FF2B5EF4-FFF2-40B4-BE49-F238E27FC236}">
                <a16:creationId xmlns:a16="http://schemas.microsoft.com/office/drawing/2014/main" id="{2F9EBFFD-5310-4C4F-B6C0-C96BFFE38E3C}"/>
              </a:ext>
            </a:extLst>
          </p:cNvPr>
          <p:cNvPicPr/>
          <p:nvPr/>
        </p:nvPicPr>
        <p:blipFill rotWithShape="1">
          <a:blip r:embed="rId3"/>
          <a:srcRect r="2" b="3569"/>
          <a:stretch/>
        </p:blipFill>
        <p:spPr>
          <a:xfrm>
            <a:off x="-5597" y="10"/>
            <a:ext cx="6101597" cy="6857990"/>
          </a:xfrm>
          <a:prstGeom prst="rect">
            <a:avLst/>
          </a:prstGeom>
        </p:spPr>
      </p:pic>
    </p:spTree>
    <p:extLst>
      <p:ext uri="{BB962C8B-B14F-4D97-AF65-F5344CB8AC3E}">
        <p14:creationId xmlns:p14="http://schemas.microsoft.com/office/powerpoint/2010/main" val="379002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B473-4C2A-463F-B051-77A7DD6E774A}"/>
              </a:ext>
            </a:extLst>
          </p:cNvPr>
          <p:cNvSpPr>
            <a:spLocks noGrp="1"/>
          </p:cNvSpPr>
          <p:nvPr>
            <p:ph type="title"/>
          </p:nvPr>
        </p:nvSpPr>
        <p:spPr/>
        <p:txBody>
          <a:bodyPr/>
          <a:lstStyle/>
          <a:p>
            <a:r>
              <a:rPr lang="en-US" dirty="0"/>
              <a:t>QUESTION RAISED</a:t>
            </a:r>
          </a:p>
        </p:txBody>
      </p:sp>
      <p:sp>
        <p:nvSpPr>
          <p:cNvPr id="3" name="Content Placeholder 2">
            <a:extLst>
              <a:ext uri="{FF2B5EF4-FFF2-40B4-BE49-F238E27FC236}">
                <a16:creationId xmlns:a16="http://schemas.microsoft.com/office/drawing/2014/main" id="{65E5DFA9-8BC5-4168-BC9F-3643C9678B49}"/>
              </a:ext>
            </a:extLst>
          </p:cNvPr>
          <p:cNvSpPr>
            <a:spLocks noGrp="1"/>
          </p:cNvSpPr>
          <p:nvPr>
            <p:ph idx="1"/>
          </p:nvPr>
        </p:nvSpPr>
        <p:spPr/>
        <p:txBody>
          <a:bodyPr/>
          <a:lstStyle/>
          <a:p>
            <a:r>
              <a:rPr lang="en-US" dirty="0">
                <a:latin typeface="Slack-Lato"/>
              </a:rPr>
              <a:t>What are the distributions of the number of genes per disease for each of these association types?</a:t>
            </a:r>
            <a:endParaRPr lang="en-US" dirty="0"/>
          </a:p>
        </p:txBody>
      </p:sp>
    </p:spTree>
    <p:extLst>
      <p:ext uri="{BB962C8B-B14F-4D97-AF65-F5344CB8AC3E}">
        <p14:creationId xmlns:p14="http://schemas.microsoft.com/office/powerpoint/2010/main" val="3928357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4407</TotalTime>
  <Words>11054</Words>
  <Application>Microsoft Office PowerPoint</Application>
  <PresentationFormat>Widescreen</PresentationFormat>
  <Paragraphs>1653</Paragraphs>
  <Slides>47</Slides>
  <Notes>46</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47</vt:i4>
      </vt:variant>
    </vt:vector>
  </HeadingPairs>
  <TitlesOfParts>
    <vt:vector size="60" baseType="lpstr">
      <vt:lpstr>MS Mincho</vt:lpstr>
      <vt:lpstr>Arial</vt:lpstr>
      <vt:lpstr>Calibri</vt:lpstr>
      <vt:lpstr>Courier New</vt:lpstr>
      <vt:lpstr>Helvetica</vt:lpstr>
      <vt:lpstr>Helvetica Neue</vt:lpstr>
      <vt:lpstr>Roboto</vt:lpstr>
      <vt:lpstr>Slack-Lato</vt:lpstr>
      <vt:lpstr>Symbol</vt:lpstr>
      <vt:lpstr>Times New Roman</vt:lpstr>
      <vt:lpstr>Tw Cen MT</vt:lpstr>
      <vt:lpstr>Wingdings</vt:lpstr>
      <vt:lpstr>Circuit</vt:lpstr>
      <vt:lpstr> Exploration and Analysis of Gene-Disease Associations </vt:lpstr>
      <vt:lpstr>PowerPoint Presentation</vt:lpstr>
      <vt:lpstr>GOALS</vt:lpstr>
      <vt:lpstr>The dataset</vt:lpstr>
      <vt:lpstr>PowerPoint Presentation</vt:lpstr>
      <vt:lpstr>ASSOCIATION TYPES HIERARCHY</vt:lpstr>
      <vt:lpstr>The association types</vt:lpstr>
      <vt:lpstr>MISSING VALUES</vt:lpstr>
      <vt:lpstr>QUESTION RAISED</vt:lpstr>
      <vt:lpstr>BOXPLOT OF THE COUNT OF GENES PER DISEASE FOR EACH ASSOCIATION TYPE</vt:lpstr>
      <vt:lpstr>BOXPLOT OF THE LOG OF COUNT OF GENES PER DISEASE FOR EACH ASSOCIATION TYPE</vt:lpstr>
      <vt:lpstr>BOXPLOT OF THE FRACTION OF GENES FOR A DISEASE FROM THAT ASSOCIATION TYPE</vt:lpstr>
      <vt:lpstr>QUESTION RAISED</vt:lpstr>
      <vt:lpstr>PowerPoint Presentation</vt:lpstr>
      <vt:lpstr>PowerPoint Presentation</vt:lpstr>
      <vt:lpstr>PowerPoint Presentation</vt:lpstr>
      <vt:lpstr>PowerPoint Presentation</vt:lpstr>
      <vt:lpstr>PowerPoint Presentation</vt:lpstr>
      <vt:lpstr>PowerPoint Presentation</vt:lpstr>
      <vt:lpstr>RECATEGORIZED DATASET method 1</vt:lpstr>
      <vt:lpstr>Unique genes in each association type</vt:lpstr>
      <vt:lpstr>PROPAGATED DATASET</vt:lpstr>
      <vt:lpstr>RECATEGORIZED DATASET</vt:lpstr>
      <vt:lpstr>heatmaps</vt:lpstr>
      <vt:lpstr>BOXPLOTS FOR RECATEGORIZED DATA</vt:lpstr>
      <vt:lpstr>RECATEGORIZED DATASET method 2</vt:lpstr>
      <vt:lpstr>PowerPoint Presentation</vt:lpstr>
      <vt:lpstr>Heatmap OF MEDIAN JACCARD SCORE FOR ASSOCIATION PAIRS</vt:lpstr>
      <vt:lpstr>QUESTION Raised:</vt:lpstr>
      <vt:lpstr>Curated dataset</vt:lpstr>
      <vt:lpstr>SOURCES OF CURATED DATA</vt:lpstr>
      <vt:lpstr>Boxplot of count of genes per disease for each source</vt:lpstr>
      <vt:lpstr>PowerPoint Presentation</vt:lpstr>
      <vt:lpstr>SELECTED DOIDS:</vt:lpstr>
      <vt:lpstr>HISTOGRAMS</vt:lpstr>
      <vt:lpstr>FILTERED DATASET</vt:lpstr>
      <vt:lpstr>SELECTED DOIDS</vt:lpstr>
      <vt:lpstr>Question raised</vt:lpstr>
      <vt:lpstr>SUPERVISED MACHINE LEARNING MODEL AND RESULTS</vt:lpstr>
      <vt:lpstr>SUPERVISED MACHINE LEARNING MODEL AND RESULTS</vt:lpstr>
      <vt:lpstr>HEATMAPS OF JACCARD, LOG2(AUPRC/PRIOR), AND AUROC SCORES FOR A DOID:</vt:lpstr>
      <vt:lpstr>Heatmap of median jaccard, log2(auprc/prior), and auroc scores for source pairs</vt:lpstr>
      <vt:lpstr>Next steps:</vt:lpstr>
      <vt:lpstr>summary</vt:lpstr>
      <vt:lpstr>acknowledgements</vt:lpstr>
      <vt:lpstr>References</vt:lpstr>
      <vt:lpstr>Questions/contact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Agarwal</dc:creator>
  <cp:lastModifiedBy>Arun Agarwal</cp:lastModifiedBy>
  <cp:revision>2</cp:revision>
  <dcterms:created xsi:type="dcterms:W3CDTF">2021-07-15T18:20:13Z</dcterms:created>
  <dcterms:modified xsi:type="dcterms:W3CDTF">2021-07-30T01:56:38Z</dcterms:modified>
</cp:coreProperties>
</file>