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7" r:id="rId3"/>
    <p:sldId id="273" r:id="rId4"/>
    <p:sldId id="277" r:id="rId5"/>
    <p:sldId id="278" r:id="rId6"/>
    <p:sldId id="279" r:id="rId7"/>
    <p:sldId id="276" r:id="rId8"/>
    <p:sldId id="280" r:id="rId9"/>
    <p:sldId id="281" r:id="rId10"/>
    <p:sldId id="282" r:id="rId11"/>
    <p:sldId id="283" r:id="rId12"/>
    <p:sldId id="285" r:id="rId13"/>
    <p:sldId id="286" r:id="rId14"/>
    <p:sldId id="287" r:id="rId15"/>
    <p:sldId id="288"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EA635-2EAC-497B-8F30-D18CF5215701}" v="3" dt="2021-07-15T17:14:26.092"/>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846" autoAdjust="0"/>
  </p:normalViewPr>
  <p:slideViewPr>
    <p:cSldViewPr snapToGrid="0">
      <p:cViewPr varScale="1">
        <p:scale>
          <a:sx n="36" d="100"/>
          <a:sy n="36" d="100"/>
        </p:scale>
        <p:origin x="18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garwal" userId="7aecf68f-15af-472f-af97-f8e6782802e7" providerId="ADAL" clId="{46EEA635-2EAC-497B-8F30-D18CF5215701}"/>
    <pc:docChg chg="custSel delSld modSld">
      <pc:chgData name="Arun Agarwal" userId="7aecf68f-15af-472f-af97-f8e6782802e7" providerId="ADAL" clId="{46EEA635-2EAC-497B-8F30-D18CF5215701}" dt="2021-07-15T22:10:58.805" v="319"/>
      <pc:docMkLst>
        <pc:docMk/>
      </pc:docMkLst>
      <pc:sldChg chg="modNotesTx">
        <pc:chgData name="Arun Agarwal" userId="7aecf68f-15af-472f-af97-f8e6782802e7" providerId="ADAL" clId="{46EEA635-2EAC-497B-8F30-D18CF5215701}" dt="2021-07-15T17:13:07.132" v="214" actId="20577"/>
        <pc:sldMkLst>
          <pc:docMk/>
          <pc:sldMk cId="3960854972" sldId="267"/>
        </pc:sldMkLst>
      </pc:sldChg>
      <pc:sldChg chg="del">
        <pc:chgData name="Arun Agarwal" userId="7aecf68f-15af-472f-af97-f8e6782802e7" providerId="ADAL" clId="{46EEA635-2EAC-497B-8F30-D18CF5215701}" dt="2021-07-15T16:26:37.682" v="0" actId="2696"/>
        <pc:sldMkLst>
          <pc:docMk/>
          <pc:sldMk cId="3155506235" sldId="268"/>
        </pc:sldMkLst>
      </pc:sldChg>
      <pc:sldChg chg="modNotesTx">
        <pc:chgData name="Arun Agarwal" userId="7aecf68f-15af-472f-af97-f8e6782802e7" providerId="ADAL" clId="{46EEA635-2EAC-497B-8F30-D18CF5215701}" dt="2021-07-15T17:14:53.100" v="240" actId="20577"/>
        <pc:sldMkLst>
          <pc:docMk/>
          <pc:sldMk cId="3338655089" sldId="279"/>
        </pc:sldMkLst>
      </pc:sldChg>
      <pc:sldChg chg="modNotesTx">
        <pc:chgData name="Arun Agarwal" userId="7aecf68f-15af-472f-af97-f8e6782802e7" providerId="ADAL" clId="{46EEA635-2EAC-497B-8F30-D18CF5215701}" dt="2021-07-15T22:10:58.805" v="319"/>
        <pc:sldMkLst>
          <pc:docMk/>
          <pc:sldMk cId="446031319" sldId="280"/>
        </pc:sldMkLst>
      </pc:sldChg>
      <pc:sldChg chg="modNotesTx">
        <pc:chgData name="Arun Agarwal" userId="7aecf68f-15af-472f-af97-f8e6782802e7" providerId="ADAL" clId="{46EEA635-2EAC-497B-8F30-D18CF5215701}" dt="2021-07-15T17:16:27.524" v="266" actId="20577"/>
        <pc:sldMkLst>
          <pc:docMk/>
          <pc:sldMk cId="4075369831" sldId="281"/>
        </pc:sldMkLst>
      </pc:sldChg>
      <pc:sldChg chg="modNotesTx">
        <pc:chgData name="Arun Agarwal" userId="7aecf68f-15af-472f-af97-f8e6782802e7" providerId="ADAL" clId="{46EEA635-2EAC-497B-8F30-D18CF5215701}" dt="2021-07-15T17:28:48.434" v="287" actId="20577"/>
        <pc:sldMkLst>
          <pc:docMk/>
          <pc:sldMk cId="1092930939" sldId="282"/>
        </pc:sldMkLst>
      </pc:sldChg>
      <pc:sldChg chg="del">
        <pc:chgData name="Arun Agarwal" userId="7aecf68f-15af-472f-af97-f8e6782802e7" providerId="ADAL" clId="{46EEA635-2EAC-497B-8F30-D18CF5215701}" dt="2021-07-15T16:41:12.839" v="189" actId="2696"/>
        <pc:sldMkLst>
          <pc:docMk/>
          <pc:sldMk cId="193125811" sldId="284"/>
        </pc:sldMkLst>
      </pc:sldChg>
      <pc:sldChg chg="modNotesTx">
        <pc:chgData name="Arun Agarwal" userId="7aecf68f-15af-472f-af97-f8e6782802e7" providerId="ADAL" clId="{46EEA635-2EAC-497B-8F30-D18CF5215701}" dt="2021-07-15T16:41:34.976" v="207" actId="20577"/>
        <pc:sldMkLst>
          <pc:docMk/>
          <pc:sldMk cId="222296703" sldId="286"/>
        </pc:sldMkLst>
      </pc:sldChg>
      <pc:sldChg chg="modNotesTx">
        <pc:chgData name="Arun Agarwal" userId="7aecf68f-15af-472f-af97-f8e6782802e7" providerId="ADAL" clId="{46EEA635-2EAC-497B-8F30-D18CF5215701}" dt="2021-07-15T17:30:15.724" v="318" actId="20577"/>
        <pc:sldMkLst>
          <pc:docMk/>
          <pc:sldMk cId="3640336159" sldId="287"/>
        </pc:sldMkLst>
      </pc:sldChg>
      <pc:sldChg chg="modNotesTx">
        <pc:chgData name="Arun Agarwal" userId="7aecf68f-15af-472f-af97-f8e6782802e7" providerId="ADAL" clId="{46EEA635-2EAC-497B-8F30-D18CF5215701}" dt="2021-07-15T16:35:34.711" v="162" actId="20577"/>
        <pc:sldMkLst>
          <pc:docMk/>
          <pc:sldMk cId="3706503144"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D5B57-A0E0-4D70-B6D5-B3DF82744109}"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EADC7-0E42-4065-8FBD-603BCFD5A788}" type="slidenum">
              <a:rPr lang="en-US" smtClean="0"/>
              <a:t>‹#›</a:t>
            </a:fld>
            <a:endParaRPr lang="en-US"/>
          </a:p>
        </p:txBody>
      </p:sp>
    </p:spTree>
    <p:extLst>
      <p:ext uri="{BB962C8B-B14F-4D97-AF65-F5344CB8AC3E}">
        <p14:creationId xmlns:p14="http://schemas.microsoft.com/office/powerpoint/2010/main" val="357959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time, I ended by trying to answer h</a:t>
            </a:r>
            <a:r>
              <a:rPr lang="en-US" sz="1800" dirty="0">
                <a:effectLst/>
                <a:ea typeface="Calibri" panose="020F0502020204030204" pitchFamily="34" charset="0"/>
                <a:cs typeface="Times New Roman" panose="02020603050405020304" pitchFamily="18" charset="0"/>
              </a:rPr>
              <a:t>ow much </a:t>
            </a:r>
            <a:r>
              <a:rPr lang="en-US" sz="3600" dirty="0">
                <a:ea typeface="Calibri" panose="020F0502020204030204" pitchFamily="34" charset="0"/>
                <a:cs typeface="Times New Roman" panose="02020603050405020304" pitchFamily="18" charset="0"/>
              </a:rPr>
              <a:t>gene overlap is there between association types for a disease through plotting of Jaccard correlation coefficients in boxplots and heatmaps.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we had mentioned, there were a lot of blanks in the heatmap, but many of these were due to me using combinations rather than permutations. Thus, after changing my code to reflect permutation comparisons, the heatmap came out as follows: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SHOW NEW HEATMAP</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looks a lot more filled and cleaner now. One can also see that the diagonal of the heatmap is still empty, which makes sense because we purposely did not make association type combinations of the same association type (as the values would all be 1).</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although this heatmap can provide a lot of useful information, we don’t plan to use it further due to its cumbersomeness to read. Focusing our attention on five associations will make more succinct data and plots. </a:t>
            </a:r>
          </a:p>
        </p:txBody>
      </p:sp>
      <p:sp>
        <p:nvSpPr>
          <p:cNvPr id="4" name="Slide Number Placeholder 3"/>
          <p:cNvSpPr>
            <a:spLocks noGrp="1"/>
          </p:cNvSpPr>
          <p:nvPr>
            <p:ph type="sldNum" sz="quarter" idx="5"/>
          </p:nvPr>
        </p:nvSpPr>
        <p:spPr/>
        <p:txBody>
          <a:bodyPr/>
          <a:lstStyle/>
          <a:p>
            <a:fld id="{7FCDF1B4-3728-431F-B61A-F151024EF6AB}" type="slidenum">
              <a:rPr lang="en-US" smtClean="0"/>
              <a:t>2</a:t>
            </a:fld>
            <a:endParaRPr lang="en-US"/>
          </a:p>
        </p:txBody>
      </p:sp>
    </p:spTree>
    <p:extLst>
      <p:ext uri="{BB962C8B-B14F-4D97-AF65-F5344CB8AC3E}">
        <p14:creationId xmlns:p14="http://schemas.microsoft.com/office/powerpoint/2010/main" val="64299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changing the disease IDs into a DOID format, the first filter my mentor asked me to place was to only keep diseases that are descendants of one of the following 14 higher-level terms, and this was done by using a pre-existent disease ontology. </a:t>
            </a:r>
          </a:p>
        </p:txBody>
      </p:sp>
      <p:sp>
        <p:nvSpPr>
          <p:cNvPr id="4" name="Slide Number Placeholder 3"/>
          <p:cNvSpPr>
            <a:spLocks noGrp="1"/>
          </p:cNvSpPr>
          <p:nvPr>
            <p:ph type="sldNum" sz="quarter" idx="5"/>
          </p:nvPr>
        </p:nvSpPr>
        <p:spPr/>
        <p:txBody>
          <a:bodyPr/>
          <a:lstStyle/>
          <a:p>
            <a:fld id="{795EADC7-0E42-4065-8FBD-603BCFD5A788}" type="slidenum">
              <a:rPr lang="en-US" smtClean="0"/>
              <a:t>11</a:t>
            </a:fld>
            <a:endParaRPr lang="en-US"/>
          </a:p>
        </p:txBody>
      </p:sp>
    </p:spTree>
    <p:extLst>
      <p:ext uri="{BB962C8B-B14F-4D97-AF65-F5344CB8AC3E}">
        <p14:creationId xmlns:p14="http://schemas.microsoft.com/office/powerpoint/2010/main" val="104357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propagated this filtered dataset similar to earlier, and only kept rows that had ten or more genes from at least three sources. </a:t>
            </a:r>
          </a:p>
          <a:p>
            <a:r>
              <a:rPr lang="en-US" dirty="0"/>
              <a:t>Also, reusing the dataset before propagation, I took a subset of the diseases that had 5 or more direct gene annotations and intersected this dataset with the filtered propagated one to get a dataset that meets all our filters.</a:t>
            </a:r>
          </a:p>
          <a:p>
            <a:r>
              <a:rPr lang="en-US" dirty="0"/>
              <a:t>The counts of genes for a source of that disease are listed in separate columns, and a sum before and after propagation is listed at the very right.</a:t>
            </a:r>
          </a:p>
        </p:txBody>
      </p:sp>
      <p:sp>
        <p:nvSpPr>
          <p:cNvPr id="4" name="Slide Number Placeholder 3"/>
          <p:cNvSpPr>
            <a:spLocks noGrp="1"/>
          </p:cNvSpPr>
          <p:nvPr>
            <p:ph type="sldNum" sz="quarter" idx="5"/>
          </p:nvPr>
        </p:nvSpPr>
        <p:spPr/>
        <p:txBody>
          <a:bodyPr/>
          <a:lstStyle/>
          <a:p>
            <a:fld id="{795EADC7-0E42-4065-8FBD-603BCFD5A788}" type="slidenum">
              <a:rPr lang="en-US" smtClean="0"/>
              <a:t>12</a:t>
            </a:fld>
            <a:endParaRPr lang="en-US"/>
          </a:p>
        </p:txBody>
      </p:sp>
    </p:spTree>
    <p:extLst>
      <p:ext uri="{BB962C8B-B14F-4D97-AF65-F5344CB8AC3E}">
        <p14:creationId xmlns:p14="http://schemas.microsoft.com/office/powerpoint/2010/main" val="2316699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my mentor examined this much smaller dataset and selected the diseases to be used for the machine learning model, I was able to move on to creating the labels using my mentor’s code.</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13</a:t>
            </a:fld>
            <a:endParaRPr lang="en-US"/>
          </a:p>
        </p:txBody>
      </p:sp>
    </p:spTree>
    <p:extLst>
      <p:ext uri="{BB962C8B-B14F-4D97-AF65-F5344CB8AC3E}">
        <p14:creationId xmlns:p14="http://schemas.microsoft.com/office/powerpoint/2010/main" val="361314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Roboto" panose="02000000000000000000" pitchFamily="2" charset="0"/>
              </a:rPr>
              <a:t>All of the selected labels would be split into 3 folds and each of the 77 diseases would be trained on its sources it has labels for. We would then unsplit the folds and evaluate on another source that disease has information for. </a:t>
            </a:r>
          </a:p>
          <a:p>
            <a:r>
              <a:rPr lang="en-US" b="0" i="0" dirty="0">
                <a:solidFill>
                  <a:srgbClr val="444444"/>
                </a:solidFill>
                <a:effectLst/>
                <a:latin typeface="Roboto" panose="02000000000000000000" pitchFamily="2" charset="0"/>
              </a:rPr>
              <a:t>From the </a:t>
            </a:r>
            <a:r>
              <a:rPr lang="en-US" b="0" i="0">
                <a:solidFill>
                  <a:srgbClr val="444444"/>
                </a:solidFill>
                <a:effectLst/>
                <a:latin typeface="Roboto" panose="02000000000000000000" pitchFamily="2" charset="0"/>
              </a:rPr>
              <a:t>evaluating process, </a:t>
            </a:r>
            <a:r>
              <a:rPr lang="en-US" b="0" i="0" dirty="0">
                <a:solidFill>
                  <a:srgbClr val="444444"/>
                </a:solidFill>
                <a:effectLst/>
                <a:latin typeface="Roboto" panose="02000000000000000000" pitchFamily="2" charset="0"/>
              </a:rPr>
              <a:t>files listing numerous model performance metrics are created and amended into a single dataset.</a:t>
            </a:r>
          </a:p>
          <a:p>
            <a:r>
              <a:rPr lang="en-US" b="0" i="0" dirty="0">
                <a:solidFill>
                  <a:srgbClr val="444444"/>
                </a:solidFill>
                <a:effectLst/>
                <a:latin typeface="Roboto" panose="02000000000000000000" pitchFamily="2" charset="0"/>
              </a:rPr>
              <a:t>Results can then be analyzed through plots such as heatmaps. A sample dataset and heatmap from DOID:5295 and DOID:936 are shown here.</a:t>
            </a:r>
          </a:p>
          <a:p>
            <a:endParaRPr lang="en-US" b="0" i="0" dirty="0">
              <a:solidFill>
                <a:srgbClr val="444444"/>
              </a:solidFill>
              <a:effectLst/>
              <a:latin typeface="Roboto" panose="02000000000000000000" pitchFamily="2" charset="0"/>
            </a:endParaRPr>
          </a:p>
          <a:p>
            <a:r>
              <a:rPr lang="en-US" b="0" i="0" dirty="0">
                <a:solidFill>
                  <a:srgbClr val="444444"/>
                </a:solidFill>
                <a:effectLst/>
                <a:latin typeface="Roboto" panose="02000000000000000000" pitchFamily="2" charset="0"/>
              </a:rPr>
              <a:t>The last 8 columns are all performance values produced by the model, the 1st column is the DOID for those values, the 2nd column is the source the model was trained on for that DOID, and the 3rd column is the source the model was evaluated on for that DOID. A value I was told to examine further was the log2(</a:t>
            </a:r>
            <a:r>
              <a:rPr lang="en-US" b="0" i="0" dirty="0" err="1">
                <a:solidFill>
                  <a:srgbClr val="444444"/>
                </a:solidFill>
                <a:effectLst/>
                <a:latin typeface="Roboto" panose="02000000000000000000" pitchFamily="2" charset="0"/>
              </a:rPr>
              <a:t>auPRC</a:t>
            </a:r>
            <a:r>
              <a:rPr lang="en-US" b="0" i="0" dirty="0">
                <a:solidFill>
                  <a:srgbClr val="444444"/>
                </a:solidFill>
                <a:effectLst/>
                <a:latin typeface="Roboto" panose="02000000000000000000" pitchFamily="2" charset="0"/>
              </a:rPr>
              <a:t>/prior), which basically states how much better the model did than random performance. If the value in this column is above 0, the model did better than random for that disease. This value for each row is represented in these heatmaps for two DOIDS</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14</a:t>
            </a:fld>
            <a:endParaRPr lang="en-US"/>
          </a:p>
        </p:txBody>
      </p:sp>
    </p:spTree>
    <p:extLst>
      <p:ext uri="{BB962C8B-B14F-4D97-AF65-F5344CB8AC3E}">
        <p14:creationId xmlns:p14="http://schemas.microsoft.com/office/powerpoint/2010/main" val="355870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After reviewing the metrics of the selected diseases further, I will continue working on my posters and presentations and potentially combine the machine learning models built for each association type into an ensemble model to discover new gene-disease associations</a:t>
            </a:r>
          </a:p>
        </p:txBody>
      </p:sp>
      <p:sp>
        <p:nvSpPr>
          <p:cNvPr id="4" name="Slide Number Placeholder 3"/>
          <p:cNvSpPr>
            <a:spLocks noGrp="1"/>
          </p:cNvSpPr>
          <p:nvPr>
            <p:ph type="sldNum" sz="quarter" idx="5"/>
          </p:nvPr>
        </p:nvSpPr>
        <p:spPr/>
        <p:txBody>
          <a:bodyPr/>
          <a:lstStyle/>
          <a:p>
            <a:fld id="{795EADC7-0E42-4065-8FBD-603BCFD5A788}" type="slidenum">
              <a:rPr lang="en-US" smtClean="0"/>
              <a:t>15</a:t>
            </a:fld>
            <a:endParaRPr lang="en-US"/>
          </a:p>
        </p:txBody>
      </p:sp>
    </p:spTree>
    <p:extLst>
      <p:ext uri="{BB962C8B-B14F-4D97-AF65-F5344CB8AC3E}">
        <p14:creationId xmlns:p14="http://schemas.microsoft.com/office/powerpoint/2010/main" val="10011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time, we were unsure of how best to tackle the recategorization. So, we decided to go ahead with two different categorizations.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cs typeface="Times New Roman" panose="02020603050405020304" pitchFamily="18" charset="0"/>
              </a:rPr>
              <a:t>CLICK TO SHOW INITIAL SELECTION</a:t>
            </a:r>
            <a:endParaRPr lang="en-US" dirty="0"/>
          </a:p>
          <a:p>
            <a:r>
              <a:rPr lang="en-US" dirty="0"/>
              <a:t>Recategorization initially included Therapeutic, Genomic Alterations, Altered Expression, Post-translational Modification, and Genetic Variation.</a:t>
            </a:r>
          </a:p>
          <a:p>
            <a:r>
              <a:rPr lang="en-US" dirty="0"/>
              <a:t>CLICK TO SHOW UNIQUE BIOMARKER ASSOCATIONS:</a:t>
            </a:r>
          </a:p>
          <a:p>
            <a:r>
              <a:rPr lang="en-US" dirty="0"/>
              <a:t>The first recategorization we did involved removing Genetic Variation and using only unique biomarker associations. </a:t>
            </a:r>
          </a:p>
        </p:txBody>
      </p:sp>
      <p:sp>
        <p:nvSpPr>
          <p:cNvPr id="4" name="Slide Number Placeholder 3"/>
          <p:cNvSpPr>
            <a:spLocks noGrp="1"/>
          </p:cNvSpPr>
          <p:nvPr>
            <p:ph type="sldNum" sz="quarter" idx="5"/>
          </p:nvPr>
        </p:nvSpPr>
        <p:spPr/>
        <p:txBody>
          <a:bodyPr/>
          <a:lstStyle/>
          <a:p>
            <a:fld id="{7FCDF1B4-3728-431F-B61A-F151024EF6AB}" type="slidenum">
              <a:rPr lang="en-US" smtClean="0"/>
              <a:t>3</a:t>
            </a:fld>
            <a:endParaRPr lang="en-US"/>
          </a:p>
        </p:txBody>
      </p:sp>
    </p:spTree>
    <p:extLst>
      <p:ext uri="{BB962C8B-B14F-4D97-AF65-F5344CB8AC3E}">
        <p14:creationId xmlns:p14="http://schemas.microsoft.com/office/powerpoint/2010/main" val="350574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see the propagated dataset, and by propagated we mean: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HIERARCHY FROM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propagating the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SHOW TWO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split the table based on whether the ORIGINAL association type (before propagation) was biomarker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SHOW FILTER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splitting the propagated association type sets into separate rows, one propagated association per row, the non-biomarker dataset was filtered to only include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AlteredExpression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PosttranslationalModification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GenomicAlterations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'Therapeutic' to adhere to our chosen categorization.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biomarker dataset is currently only containing unique gene-disease associations since the biomarker association rows that are non-unique could have only been created from propagation which was grouped with the non-biomarker dataset.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4</a:t>
            </a:fld>
            <a:endParaRPr lang="en-US"/>
          </a:p>
        </p:txBody>
      </p:sp>
    </p:spTree>
    <p:extLst>
      <p:ext uri="{BB962C8B-B14F-4D97-AF65-F5344CB8AC3E}">
        <p14:creationId xmlns:p14="http://schemas.microsoft.com/office/powerpoint/2010/main" val="255112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tables could then be appended to make our relabeled dataset. </a:t>
            </a:r>
          </a:p>
        </p:txBody>
      </p:sp>
      <p:sp>
        <p:nvSpPr>
          <p:cNvPr id="4" name="Slide Number Placeholder 3"/>
          <p:cNvSpPr>
            <a:spLocks noGrp="1"/>
          </p:cNvSpPr>
          <p:nvPr>
            <p:ph type="sldNum" sz="quarter" idx="5"/>
          </p:nvPr>
        </p:nvSpPr>
        <p:spPr/>
        <p:txBody>
          <a:bodyPr/>
          <a:lstStyle/>
          <a:p>
            <a:fld id="{795EADC7-0E42-4065-8FBD-603BCFD5A788}" type="slidenum">
              <a:rPr lang="en-US" smtClean="0"/>
              <a:t>5</a:t>
            </a:fld>
            <a:endParaRPr lang="en-US"/>
          </a:p>
        </p:txBody>
      </p:sp>
    </p:spTree>
    <p:extLst>
      <p:ext uri="{BB962C8B-B14F-4D97-AF65-F5344CB8AC3E}">
        <p14:creationId xmlns:p14="http://schemas.microsoft.com/office/powerpoint/2010/main" val="315562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doing the same gene exploration procedure as we did with the whole dataset prior, we can get boxplots and heatmaps for the propagated and relabeled dataset. </a:t>
            </a:r>
          </a:p>
          <a:p>
            <a:r>
              <a:rPr lang="en-US" dirty="0"/>
              <a:t>Displayed is both heatmaps for the median and mean, where the mean will help to show the affect of outliers.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Overall, there are not high correlations whatsoever between association types, as can be seen by all the black squares in the heatmap, but the highest correlations are squared in red. We can also see that outliers did play a role due to the higher mean correlation than median.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6</a:t>
            </a:fld>
            <a:endParaRPr lang="en-US"/>
          </a:p>
        </p:txBody>
      </p:sp>
    </p:spTree>
    <p:extLst>
      <p:ext uri="{BB962C8B-B14F-4D97-AF65-F5344CB8AC3E}">
        <p14:creationId xmlns:p14="http://schemas.microsoft.com/office/powerpoint/2010/main" val="325435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second categorization we did involved the same dataset except instead of unique biomarker data, the original biomarker rows (before propagation and recategorization) was used. This way, all Biomarker rows are represented in the plots, which should be represented by increases in median correlation coefficients</a:t>
            </a:r>
          </a:p>
        </p:txBody>
      </p:sp>
      <p:sp>
        <p:nvSpPr>
          <p:cNvPr id="4" name="Slide Number Placeholder 3"/>
          <p:cNvSpPr>
            <a:spLocks noGrp="1"/>
          </p:cNvSpPr>
          <p:nvPr>
            <p:ph type="sldNum" sz="quarter" idx="5"/>
          </p:nvPr>
        </p:nvSpPr>
        <p:spPr/>
        <p:txBody>
          <a:bodyPr/>
          <a:lstStyle/>
          <a:p>
            <a:fld id="{7FCDF1B4-3728-431F-B61A-F151024EF6AB}" type="slidenum">
              <a:rPr lang="en-US" smtClean="0"/>
              <a:t>7</a:t>
            </a:fld>
            <a:endParaRPr lang="en-US"/>
          </a:p>
        </p:txBody>
      </p:sp>
    </p:spTree>
    <p:extLst>
      <p:ext uri="{BB962C8B-B14F-4D97-AF65-F5344CB8AC3E}">
        <p14:creationId xmlns:p14="http://schemas.microsoft.com/office/powerpoint/2010/main" val="139506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boxplots and heatmaps were created to understand the dataset, and overall, there are higher correlations between association types than with the unique biomarker rows (but still very low), and the highest correlations are seen between Biomarker/Altered Expression and Biomarker/Genomic Alterations, which we would hope to see. </a:t>
            </a:r>
            <a:r>
              <a:rPr lang="en-US"/>
              <a:t>All we changed really was adding back in biomarker rows that were removed because that gene-disease pair was labeled under another association type as well. </a:t>
            </a:r>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8</a:t>
            </a:fld>
            <a:endParaRPr lang="en-US"/>
          </a:p>
        </p:txBody>
      </p:sp>
    </p:spTree>
    <p:extLst>
      <p:ext uri="{BB962C8B-B14F-4D97-AF65-F5344CB8AC3E}">
        <p14:creationId xmlns:p14="http://schemas.microsoft.com/office/powerpoint/2010/main" val="203956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However, we decided it would be better to make use of curated data, which was a provided sub-dataset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DisGeNet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a:t>
            </a:r>
          </a:p>
          <a:p>
            <a:r>
              <a:rPr lang="en-US" sz="1800" dirty="0">
                <a:effectLst/>
                <a:latin typeface="Calibri" panose="020F0502020204030204" pitchFamily="34" charset="0"/>
                <a:cs typeface="Times New Roman" panose="02020603050405020304" pitchFamily="18" charset="0"/>
              </a:rPr>
              <a:t>DON’T NEED TO SAY: Curated data- collection of datasets from various sources that is organized and managed to meet some usage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Something to note is that instead of association types being compared we have sources, including CGI,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CTD_human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CLINGEN, GENOMICS_ENGLAND, ORPHANET, PSYGENET, and UNIPROT.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9</a:t>
            </a:fld>
            <a:endParaRPr lang="en-US"/>
          </a:p>
        </p:txBody>
      </p:sp>
    </p:spTree>
    <p:extLst>
      <p:ext uri="{BB962C8B-B14F-4D97-AF65-F5344CB8AC3E}">
        <p14:creationId xmlns:p14="http://schemas.microsoft.com/office/powerpoint/2010/main" val="664572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Plotting the count of genes for each disease per source, we can see </a:t>
            </a:r>
            <a:r>
              <a:rPr lang="en-US" sz="1200" dirty="0">
                <a:effectLst/>
                <a:latin typeface="Calibri" panose="020F0502020204030204" pitchFamily="34" charset="0"/>
                <a:ea typeface="Calibri" panose="020F0502020204030204" pitchFamily="34" charset="0"/>
                <a:cs typeface="Times New Roman" panose="02020603050405020304" pitchFamily="18" charset="0"/>
              </a:rPr>
              <a:t>that there are extremely small gene sets, many containing only one gene per disease, which isn’t very useful for our machine learning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idea is also shown through the heatmap, where most correlations are 1, suggesting that a lot of the gene sets for the source type pairs only have one gene in them, which makes it much more likely for the sets to be correlated perfectly.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Times New Roman" panose="02020603050405020304" pitchFamily="18" charset="0"/>
              </a:rPr>
              <a:t>Thus, we needed to filter the data to meet certain conditions, like a minimum gene set size, to obtain a more workable dataset</a:t>
            </a:r>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10</a:t>
            </a:fld>
            <a:endParaRPr lang="en-US"/>
          </a:p>
        </p:txBody>
      </p:sp>
    </p:spTree>
    <p:extLst>
      <p:ext uri="{BB962C8B-B14F-4D97-AF65-F5344CB8AC3E}">
        <p14:creationId xmlns:p14="http://schemas.microsoft.com/office/powerpoint/2010/main" val="561905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hyperlink" Target="https://www.disgenet.org/ho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9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4E93-C4A2-455A-A531-5BD6E1F5316F}"/>
              </a:ext>
            </a:extLst>
          </p:cNvPr>
          <p:cNvSpPr>
            <a:spLocks noGrp="1"/>
          </p:cNvSpPr>
          <p:nvPr>
            <p:ph type="ctrTitle"/>
          </p:nvPr>
        </p:nvSpPr>
        <p:spPr/>
        <p:txBody>
          <a:bodyPr>
            <a:normAutofit/>
          </a:bodyPr>
          <a:lstStyle/>
          <a:p>
            <a:r>
              <a:rPr lang="en-US" b="1" dirty="0">
                <a:solidFill>
                  <a:schemeClr val="bg1"/>
                </a:solidFill>
              </a:rPr>
              <a:t>Exploration and Analysis of Gene-Disease Associations</a:t>
            </a:r>
            <a:endParaRPr lang="en-US" dirty="0"/>
          </a:p>
        </p:txBody>
      </p:sp>
      <p:sp>
        <p:nvSpPr>
          <p:cNvPr id="3" name="Subtitle 2">
            <a:extLst>
              <a:ext uri="{FF2B5EF4-FFF2-40B4-BE49-F238E27FC236}">
                <a16:creationId xmlns:a16="http://schemas.microsoft.com/office/drawing/2014/main" id="{4605FEA6-214B-44AA-8D5C-3B13403C0CC4}"/>
              </a:ext>
            </a:extLst>
          </p:cNvPr>
          <p:cNvSpPr>
            <a:spLocks noGrp="1"/>
          </p:cNvSpPr>
          <p:nvPr>
            <p:ph type="subTitle" idx="1"/>
          </p:nvPr>
        </p:nvSpPr>
        <p:spPr/>
        <p:txBody>
          <a:bodyPr>
            <a:normAutofit/>
          </a:bodyPr>
          <a:lstStyle/>
          <a:p>
            <a:r>
              <a:rPr lang="en-US" sz="2400" b="1" dirty="0">
                <a:solidFill>
                  <a:schemeClr val="bg1"/>
                </a:solidFill>
              </a:rPr>
              <a:t>Week 8 research update</a:t>
            </a:r>
          </a:p>
          <a:p>
            <a:r>
              <a:rPr lang="en-US" sz="2400" b="1" dirty="0">
                <a:solidFill>
                  <a:schemeClr val="bg1"/>
                </a:solidFill>
              </a:rPr>
              <a:t>Arun agarwal</a:t>
            </a:r>
          </a:p>
        </p:txBody>
      </p:sp>
    </p:spTree>
    <p:extLst>
      <p:ext uri="{BB962C8B-B14F-4D97-AF65-F5344CB8AC3E}">
        <p14:creationId xmlns:p14="http://schemas.microsoft.com/office/powerpoint/2010/main" val="322720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99"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1" name="Group 200">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6"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1"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3"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D9751AA-61F2-4A8C-8BA7-5C177094D88D}"/>
              </a:ext>
            </a:extLst>
          </p:cNvPr>
          <p:cNvSpPr>
            <a:spLocks noGrp="1"/>
          </p:cNvSpPr>
          <p:nvPr>
            <p:ph type="title"/>
          </p:nvPr>
        </p:nvSpPr>
        <p:spPr>
          <a:xfrm>
            <a:off x="595312" y="471224"/>
            <a:ext cx="5161606" cy="573616"/>
          </a:xfrm>
          <a:solidFill>
            <a:schemeClr val="bg2"/>
          </a:solidFill>
        </p:spPr>
        <p:txBody>
          <a:bodyPr vert="horz" lIns="91440" tIns="45720" rIns="91440" bIns="45720" rtlCol="0" anchor="b">
            <a:normAutofit fontScale="90000"/>
          </a:bodyPr>
          <a:lstStyle/>
          <a:p>
            <a:pPr algn="ctr"/>
            <a:r>
              <a:rPr lang="en-US" sz="1800" dirty="0">
                <a:latin typeface="+mn-lt"/>
              </a:rPr>
              <a:t>Boxplot of count of genes per disease for each source</a:t>
            </a:r>
          </a:p>
        </p:txBody>
      </p:sp>
      <p:pic>
        <p:nvPicPr>
          <p:cNvPr id="8194" name="Picture 2">
            <a:extLst>
              <a:ext uri="{FF2B5EF4-FFF2-40B4-BE49-F238E27FC236}">
                <a16:creationId xmlns:a16="http://schemas.microsoft.com/office/drawing/2014/main" id="{D4326968-EFD0-44C8-8131-EDC13F1CEE4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4844" y="1144588"/>
            <a:ext cx="5054450" cy="5029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198" name="Picture 6">
            <a:extLst>
              <a:ext uri="{FF2B5EF4-FFF2-40B4-BE49-F238E27FC236}">
                <a16:creationId xmlns:a16="http://schemas.microsoft.com/office/drawing/2014/main" id="{80299024-0DED-43C5-A024-0899BECEDA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7906" y="1142403"/>
            <a:ext cx="5353050" cy="4621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8" name="Title 1">
            <a:extLst>
              <a:ext uri="{FF2B5EF4-FFF2-40B4-BE49-F238E27FC236}">
                <a16:creationId xmlns:a16="http://schemas.microsoft.com/office/drawing/2014/main" id="{1ACD979F-9D23-4375-85DF-9E58B136D989}"/>
              </a:ext>
            </a:extLst>
          </p:cNvPr>
          <p:cNvSpPr txBox="1">
            <a:spLocks/>
          </p:cNvSpPr>
          <p:nvPr/>
        </p:nvSpPr>
        <p:spPr>
          <a:xfrm>
            <a:off x="5986535" y="478676"/>
            <a:ext cx="5458770" cy="573616"/>
          </a:xfrm>
          <a:prstGeom prst="rect">
            <a:avLst/>
          </a:prstGeom>
          <a:solidFill>
            <a:schemeClr val="bg2"/>
          </a:solidFill>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1800" dirty="0">
                <a:latin typeface="+mn-lt"/>
              </a:rPr>
              <a:t>HEATMAP OF MEDIAN JACCARD COEFFICIENT VALUES BETWEEN SOURCES</a:t>
            </a:r>
          </a:p>
        </p:txBody>
      </p:sp>
      <p:sp>
        <p:nvSpPr>
          <p:cNvPr id="3" name="Rectangle 2">
            <a:extLst>
              <a:ext uri="{FF2B5EF4-FFF2-40B4-BE49-F238E27FC236}">
                <a16:creationId xmlns:a16="http://schemas.microsoft.com/office/drawing/2014/main" id="{66607E39-34A9-4B18-8FEB-8F06D968EA1C}"/>
              </a:ext>
            </a:extLst>
          </p:cNvPr>
          <p:cNvSpPr/>
          <p:nvPr/>
        </p:nvSpPr>
        <p:spPr>
          <a:xfrm>
            <a:off x="7828908" y="1658938"/>
            <a:ext cx="1962364" cy="186509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D7EF8A-2C2E-47C8-825B-AF7DF27917FA}"/>
              </a:ext>
            </a:extLst>
          </p:cNvPr>
          <p:cNvSpPr/>
          <p:nvPr/>
        </p:nvSpPr>
        <p:spPr>
          <a:xfrm>
            <a:off x="7335748" y="1222625"/>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06229B7-95F5-4358-9365-4FAD4692DEC2}"/>
              </a:ext>
            </a:extLst>
          </p:cNvPr>
          <p:cNvSpPr/>
          <p:nvPr/>
        </p:nvSpPr>
        <p:spPr>
          <a:xfrm>
            <a:off x="10251454" y="3959306"/>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8D79056-869A-43CD-88A8-E192AC593139}"/>
              </a:ext>
            </a:extLst>
          </p:cNvPr>
          <p:cNvSpPr/>
          <p:nvPr/>
        </p:nvSpPr>
        <p:spPr>
          <a:xfrm>
            <a:off x="9758294" y="3463930"/>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5A16551-E929-4AEA-8F56-5CCEC859165F}"/>
              </a:ext>
            </a:extLst>
          </p:cNvPr>
          <p:cNvSpPr/>
          <p:nvPr/>
        </p:nvSpPr>
        <p:spPr>
          <a:xfrm>
            <a:off x="7847132" y="3960537"/>
            <a:ext cx="194414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0DEEA28-082F-4991-870E-99EA99796878}"/>
              </a:ext>
            </a:extLst>
          </p:cNvPr>
          <p:cNvSpPr/>
          <p:nvPr/>
        </p:nvSpPr>
        <p:spPr>
          <a:xfrm>
            <a:off x="10284432" y="1720222"/>
            <a:ext cx="493160" cy="174370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93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4A23-BC56-4E75-AAA3-A4240D627F05}"/>
              </a:ext>
            </a:extLst>
          </p:cNvPr>
          <p:cNvSpPr>
            <a:spLocks noGrp="1"/>
          </p:cNvSpPr>
          <p:nvPr>
            <p:ph type="title"/>
          </p:nvPr>
        </p:nvSpPr>
        <p:spPr>
          <a:xfrm>
            <a:off x="1367444" y="0"/>
            <a:ext cx="9905998" cy="873303"/>
          </a:xfrm>
        </p:spPr>
        <p:txBody>
          <a:bodyPr/>
          <a:lstStyle/>
          <a:p>
            <a:pPr algn="ctr"/>
            <a:r>
              <a:rPr lang="en-US" dirty="0"/>
              <a:t>SELECTED DOIDS:</a:t>
            </a:r>
          </a:p>
        </p:txBody>
      </p:sp>
      <p:graphicFrame>
        <p:nvGraphicFramePr>
          <p:cNvPr id="3" name="Table 3">
            <a:extLst>
              <a:ext uri="{FF2B5EF4-FFF2-40B4-BE49-F238E27FC236}">
                <a16:creationId xmlns:a16="http://schemas.microsoft.com/office/drawing/2014/main" id="{5BF796EF-ABC9-4DD4-86D9-F73C5CD9B2FC}"/>
              </a:ext>
            </a:extLst>
          </p:cNvPr>
          <p:cNvGraphicFramePr>
            <a:graphicFrameLocks noGrp="1"/>
          </p:cNvGraphicFramePr>
          <p:nvPr>
            <p:extLst>
              <p:ext uri="{D42A27DB-BD31-4B8C-83A1-F6EECF244321}">
                <p14:modId xmlns:p14="http://schemas.microsoft.com/office/powerpoint/2010/main" val="1905424071"/>
              </p:ext>
            </p:extLst>
          </p:nvPr>
        </p:nvGraphicFramePr>
        <p:xfrm>
          <a:off x="3308973" y="760715"/>
          <a:ext cx="6022940" cy="556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97102425"/>
                    </a:ext>
                  </a:extLst>
                </a:gridCol>
                <a:gridCol w="1958940">
                  <a:extLst>
                    <a:ext uri="{9D8B030D-6E8A-4147-A177-3AD203B41FA5}">
                      <a16:colId xmlns:a16="http://schemas.microsoft.com/office/drawing/2014/main" val="223530718"/>
                    </a:ext>
                  </a:extLst>
                </a:gridCol>
              </a:tblGrid>
              <a:tr h="370840">
                <a:tc>
                  <a:txBody>
                    <a:bodyPr/>
                    <a:lstStyle/>
                    <a:p>
                      <a:pPr algn="ctr"/>
                      <a:r>
                        <a:rPr lang="en-US" dirty="0"/>
                        <a:t>Disease Name</a:t>
                      </a:r>
                    </a:p>
                  </a:txBody>
                  <a:tcPr/>
                </a:tc>
                <a:tc>
                  <a:txBody>
                    <a:bodyPr/>
                    <a:lstStyle/>
                    <a:p>
                      <a:pPr algn="ctr"/>
                      <a:r>
                        <a:rPr lang="en-US" dirty="0"/>
                        <a:t>Disease DOID</a:t>
                      </a:r>
                    </a:p>
                  </a:txBody>
                  <a:tcPr/>
                </a:tc>
                <a:extLst>
                  <a:ext uri="{0D108BD9-81ED-4DB2-BD59-A6C34878D82A}">
                    <a16:rowId xmlns:a16="http://schemas.microsoft.com/office/drawing/2014/main" val="2319004189"/>
                  </a:ext>
                </a:extLst>
              </a:tr>
              <a:tr h="370840">
                <a:tc>
                  <a:txBody>
                    <a:bodyPr/>
                    <a:lstStyle/>
                    <a:p>
                      <a:r>
                        <a:rPr lang="en-US" dirty="0"/>
                        <a:t>Cardiovascular System Disease</a:t>
                      </a:r>
                    </a:p>
                  </a:txBody>
                  <a:tcPr/>
                </a:tc>
                <a:tc>
                  <a:txBody>
                    <a:bodyPr/>
                    <a:lstStyle/>
                    <a:p>
                      <a:r>
                        <a:rPr lang="en-US" dirty="0"/>
                        <a:t>DOID:1287</a:t>
                      </a:r>
                    </a:p>
                  </a:txBody>
                  <a:tcPr/>
                </a:tc>
                <a:extLst>
                  <a:ext uri="{0D108BD9-81ED-4DB2-BD59-A6C34878D82A}">
                    <a16:rowId xmlns:a16="http://schemas.microsoft.com/office/drawing/2014/main" val="697425235"/>
                  </a:ext>
                </a:extLst>
              </a:tr>
              <a:tr h="370840">
                <a:tc>
                  <a:txBody>
                    <a:bodyPr/>
                    <a:lstStyle/>
                    <a:p>
                      <a:r>
                        <a:rPr lang="en-US" dirty="0"/>
                        <a:t>Endocrine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DOID:28</a:t>
                      </a:r>
                    </a:p>
                  </a:txBody>
                  <a:tcPr/>
                </a:tc>
                <a:extLst>
                  <a:ext uri="{0D108BD9-81ED-4DB2-BD59-A6C34878D82A}">
                    <a16:rowId xmlns:a16="http://schemas.microsoft.com/office/drawing/2014/main" val="2444228864"/>
                  </a:ext>
                </a:extLst>
              </a:tr>
              <a:tr h="370840">
                <a:tc>
                  <a:txBody>
                    <a:bodyPr/>
                    <a:lstStyle/>
                    <a:p>
                      <a:r>
                        <a:rPr lang="en-US" dirty="0"/>
                        <a:t>Gastrointestinal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DOID:77</a:t>
                      </a:r>
                    </a:p>
                  </a:txBody>
                  <a:tcPr/>
                </a:tc>
                <a:extLst>
                  <a:ext uri="{0D108BD9-81ED-4DB2-BD59-A6C34878D82A}">
                    <a16:rowId xmlns:a16="http://schemas.microsoft.com/office/drawing/2014/main" val="62014851"/>
                  </a:ext>
                </a:extLst>
              </a:tr>
              <a:tr h="370840">
                <a:tc>
                  <a:txBody>
                    <a:bodyPr/>
                    <a:lstStyle/>
                    <a:p>
                      <a:r>
                        <a:rPr lang="en-US" dirty="0"/>
                        <a:t>Hematopoietic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DOID:74</a:t>
                      </a:r>
                    </a:p>
                  </a:txBody>
                  <a:tcPr/>
                </a:tc>
                <a:extLst>
                  <a:ext uri="{0D108BD9-81ED-4DB2-BD59-A6C34878D82A}">
                    <a16:rowId xmlns:a16="http://schemas.microsoft.com/office/drawing/2014/main" val="1869701850"/>
                  </a:ext>
                </a:extLst>
              </a:tr>
              <a:tr h="370840">
                <a:tc>
                  <a:txBody>
                    <a:bodyPr/>
                    <a:lstStyle/>
                    <a:p>
                      <a:r>
                        <a:rPr lang="en-US" dirty="0"/>
                        <a:t>Immune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DOID:2914</a:t>
                      </a:r>
                    </a:p>
                  </a:txBody>
                  <a:tcPr/>
                </a:tc>
                <a:extLst>
                  <a:ext uri="{0D108BD9-81ED-4DB2-BD59-A6C34878D82A}">
                    <a16:rowId xmlns:a16="http://schemas.microsoft.com/office/drawing/2014/main" val="2810265827"/>
                  </a:ext>
                </a:extLst>
              </a:tr>
              <a:tr h="370840">
                <a:tc>
                  <a:txBody>
                    <a:bodyPr/>
                    <a:lstStyle/>
                    <a:p>
                      <a:r>
                        <a:rPr lang="en-US" dirty="0"/>
                        <a:t>Integumentary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DOID:16</a:t>
                      </a:r>
                    </a:p>
                  </a:txBody>
                  <a:tcPr/>
                </a:tc>
                <a:extLst>
                  <a:ext uri="{0D108BD9-81ED-4DB2-BD59-A6C34878D82A}">
                    <a16:rowId xmlns:a16="http://schemas.microsoft.com/office/drawing/2014/main" val="3844891370"/>
                  </a:ext>
                </a:extLst>
              </a:tr>
              <a:tr h="370840">
                <a:tc>
                  <a:txBody>
                    <a:bodyPr/>
                    <a:lstStyle/>
                    <a:p>
                      <a:r>
                        <a:rPr lang="en-US" dirty="0"/>
                        <a:t>Musculoskeletal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DOID:17</a:t>
                      </a:r>
                    </a:p>
                  </a:txBody>
                  <a:tcPr/>
                </a:tc>
                <a:extLst>
                  <a:ext uri="{0D108BD9-81ED-4DB2-BD59-A6C34878D82A}">
                    <a16:rowId xmlns:a16="http://schemas.microsoft.com/office/drawing/2014/main" val="1198747933"/>
                  </a:ext>
                </a:extLst>
              </a:tr>
              <a:tr h="370840">
                <a:tc>
                  <a:txBody>
                    <a:bodyPr/>
                    <a:lstStyle/>
                    <a:p>
                      <a:r>
                        <a:rPr lang="en-US" dirty="0"/>
                        <a:t>Nervous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DOID:863</a:t>
                      </a:r>
                    </a:p>
                  </a:txBody>
                  <a:tcPr/>
                </a:tc>
                <a:extLst>
                  <a:ext uri="{0D108BD9-81ED-4DB2-BD59-A6C34878D82A}">
                    <a16:rowId xmlns:a16="http://schemas.microsoft.com/office/drawing/2014/main" val="2989429985"/>
                  </a:ext>
                </a:extLst>
              </a:tr>
              <a:tr h="370840">
                <a:tc>
                  <a:txBody>
                    <a:bodyPr/>
                    <a:lstStyle/>
                    <a:p>
                      <a:r>
                        <a:rPr lang="en-US" dirty="0"/>
                        <a:t>Reproductive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DOID:229</a:t>
                      </a:r>
                    </a:p>
                  </a:txBody>
                  <a:tcPr/>
                </a:tc>
                <a:extLst>
                  <a:ext uri="{0D108BD9-81ED-4DB2-BD59-A6C34878D82A}">
                    <a16:rowId xmlns:a16="http://schemas.microsoft.com/office/drawing/2014/main" val="65164572"/>
                  </a:ext>
                </a:extLst>
              </a:tr>
              <a:tr h="370840">
                <a:tc>
                  <a:txBody>
                    <a:bodyPr/>
                    <a:lstStyle/>
                    <a:p>
                      <a:r>
                        <a:rPr lang="en-US" dirty="0"/>
                        <a:t>Respiratory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DOID:1579</a:t>
                      </a:r>
                    </a:p>
                  </a:txBody>
                  <a:tcPr/>
                </a:tc>
                <a:extLst>
                  <a:ext uri="{0D108BD9-81ED-4DB2-BD59-A6C34878D82A}">
                    <a16:rowId xmlns:a16="http://schemas.microsoft.com/office/drawing/2014/main" val="3701398679"/>
                  </a:ext>
                </a:extLst>
              </a:tr>
              <a:tr h="370840">
                <a:tc>
                  <a:txBody>
                    <a:bodyPr/>
                    <a:lstStyle/>
                    <a:p>
                      <a:r>
                        <a:rPr lang="en-US" dirty="0"/>
                        <a:t>Thoracic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DOID:0060118</a:t>
                      </a:r>
                    </a:p>
                  </a:txBody>
                  <a:tcPr/>
                </a:tc>
                <a:extLst>
                  <a:ext uri="{0D108BD9-81ED-4DB2-BD59-A6C34878D82A}">
                    <a16:rowId xmlns:a16="http://schemas.microsoft.com/office/drawing/2014/main" val="1121827452"/>
                  </a:ext>
                </a:extLst>
              </a:tr>
              <a:tr h="370840">
                <a:tc>
                  <a:txBody>
                    <a:bodyPr/>
                    <a:lstStyle/>
                    <a:p>
                      <a:r>
                        <a:rPr lang="en-US" dirty="0"/>
                        <a:t>Urinary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DOID:18</a:t>
                      </a:r>
                    </a:p>
                  </a:txBody>
                  <a:tcPr/>
                </a:tc>
                <a:extLst>
                  <a:ext uri="{0D108BD9-81ED-4DB2-BD59-A6C34878D82A}">
                    <a16:rowId xmlns:a16="http://schemas.microsoft.com/office/drawing/2014/main" val="772624250"/>
                  </a:ext>
                </a:extLst>
              </a:tr>
              <a:tr h="370840">
                <a:tc>
                  <a:txBody>
                    <a:bodyPr/>
                    <a:lstStyle/>
                    <a:p>
                      <a:r>
                        <a:rPr lang="en-US" dirty="0"/>
                        <a:t>Metabolism Diseases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DOID:0014667</a:t>
                      </a:r>
                    </a:p>
                  </a:txBody>
                  <a:tcPr/>
                </a:tc>
                <a:extLst>
                  <a:ext uri="{0D108BD9-81ED-4DB2-BD59-A6C34878D82A}">
                    <a16:rowId xmlns:a16="http://schemas.microsoft.com/office/drawing/2014/main" val="4134491332"/>
                  </a:ext>
                </a:extLst>
              </a:tr>
              <a:tr h="370840">
                <a:tc>
                  <a:txBody>
                    <a:bodyPr/>
                    <a:lstStyle/>
                    <a:p>
                      <a:r>
                        <a:rPr lang="en-US" dirty="0"/>
                        <a:t>Mental Health Diseases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DOID:150</a:t>
                      </a:r>
                    </a:p>
                  </a:txBody>
                  <a:tcPr/>
                </a:tc>
                <a:extLst>
                  <a:ext uri="{0D108BD9-81ED-4DB2-BD59-A6C34878D82A}">
                    <a16:rowId xmlns:a16="http://schemas.microsoft.com/office/drawing/2014/main" val="2998839518"/>
                  </a:ext>
                </a:extLst>
              </a:tr>
            </a:tbl>
          </a:graphicData>
        </a:graphic>
      </p:graphicFrame>
    </p:spTree>
    <p:extLst>
      <p:ext uri="{BB962C8B-B14F-4D97-AF65-F5344CB8AC3E}">
        <p14:creationId xmlns:p14="http://schemas.microsoft.com/office/powerpoint/2010/main" val="58432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857C-98A9-43EC-8263-7485F75215D6}"/>
              </a:ext>
            </a:extLst>
          </p:cNvPr>
          <p:cNvSpPr>
            <a:spLocks noGrp="1"/>
          </p:cNvSpPr>
          <p:nvPr>
            <p:ph type="title"/>
          </p:nvPr>
        </p:nvSpPr>
        <p:spPr/>
        <p:txBody>
          <a:bodyPr/>
          <a:lstStyle/>
          <a:p>
            <a:pPr algn="ctr"/>
            <a:r>
              <a:rPr lang="en-US" dirty="0"/>
              <a:t>FILTERED DATASET</a:t>
            </a:r>
          </a:p>
        </p:txBody>
      </p:sp>
      <p:graphicFrame>
        <p:nvGraphicFramePr>
          <p:cNvPr id="3" name="Table 2">
            <a:extLst>
              <a:ext uri="{FF2B5EF4-FFF2-40B4-BE49-F238E27FC236}">
                <a16:creationId xmlns:a16="http://schemas.microsoft.com/office/drawing/2014/main" id="{8DC3E4CA-91A5-4392-880E-33883C63073F}"/>
              </a:ext>
            </a:extLst>
          </p:cNvPr>
          <p:cNvGraphicFramePr>
            <a:graphicFrameLocks noGrp="1"/>
          </p:cNvGraphicFramePr>
          <p:nvPr>
            <p:extLst>
              <p:ext uri="{D42A27DB-BD31-4B8C-83A1-F6EECF244321}">
                <p14:modId xmlns:p14="http://schemas.microsoft.com/office/powerpoint/2010/main" val="3646094535"/>
              </p:ext>
            </p:extLst>
          </p:nvPr>
        </p:nvGraphicFramePr>
        <p:xfrm>
          <a:off x="1333041" y="1654437"/>
          <a:ext cx="10146535" cy="4585045"/>
        </p:xfrm>
        <a:graphic>
          <a:graphicData uri="http://schemas.openxmlformats.org/drawingml/2006/table">
            <a:tbl>
              <a:tblPr firstRow="1" firstCol="1" bandRow="1">
                <a:tableStyleId>{69C7853C-536D-4A76-A0AE-DD22124D55A5}</a:tableStyleId>
              </a:tblPr>
              <a:tblGrid>
                <a:gridCol w="976355">
                  <a:extLst>
                    <a:ext uri="{9D8B030D-6E8A-4147-A177-3AD203B41FA5}">
                      <a16:colId xmlns:a16="http://schemas.microsoft.com/office/drawing/2014/main" val="1520352957"/>
                    </a:ext>
                  </a:extLst>
                </a:gridCol>
                <a:gridCol w="1363865">
                  <a:extLst>
                    <a:ext uri="{9D8B030D-6E8A-4147-A177-3AD203B41FA5}">
                      <a16:colId xmlns:a16="http://schemas.microsoft.com/office/drawing/2014/main" val="1995643965"/>
                    </a:ext>
                  </a:extLst>
                </a:gridCol>
                <a:gridCol w="798127">
                  <a:extLst>
                    <a:ext uri="{9D8B030D-6E8A-4147-A177-3AD203B41FA5}">
                      <a16:colId xmlns:a16="http://schemas.microsoft.com/office/drawing/2014/main" val="2533955330"/>
                    </a:ext>
                  </a:extLst>
                </a:gridCol>
                <a:gridCol w="790486">
                  <a:extLst>
                    <a:ext uri="{9D8B030D-6E8A-4147-A177-3AD203B41FA5}">
                      <a16:colId xmlns:a16="http://schemas.microsoft.com/office/drawing/2014/main" val="3371379361"/>
                    </a:ext>
                  </a:extLst>
                </a:gridCol>
                <a:gridCol w="819437">
                  <a:extLst>
                    <a:ext uri="{9D8B030D-6E8A-4147-A177-3AD203B41FA5}">
                      <a16:colId xmlns:a16="http://schemas.microsoft.com/office/drawing/2014/main" val="1163379309"/>
                    </a:ext>
                  </a:extLst>
                </a:gridCol>
                <a:gridCol w="867720">
                  <a:extLst>
                    <a:ext uri="{9D8B030D-6E8A-4147-A177-3AD203B41FA5}">
                      <a16:colId xmlns:a16="http://schemas.microsoft.com/office/drawing/2014/main" val="3423824220"/>
                    </a:ext>
                  </a:extLst>
                </a:gridCol>
                <a:gridCol w="837679">
                  <a:extLst>
                    <a:ext uri="{9D8B030D-6E8A-4147-A177-3AD203B41FA5}">
                      <a16:colId xmlns:a16="http://schemas.microsoft.com/office/drawing/2014/main" val="816042745"/>
                    </a:ext>
                  </a:extLst>
                </a:gridCol>
                <a:gridCol w="790486">
                  <a:extLst>
                    <a:ext uri="{9D8B030D-6E8A-4147-A177-3AD203B41FA5}">
                      <a16:colId xmlns:a16="http://schemas.microsoft.com/office/drawing/2014/main" val="3276091204"/>
                    </a:ext>
                  </a:extLst>
                </a:gridCol>
                <a:gridCol w="802284">
                  <a:extLst>
                    <a:ext uri="{9D8B030D-6E8A-4147-A177-3AD203B41FA5}">
                      <a16:colId xmlns:a16="http://schemas.microsoft.com/office/drawing/2014/main" val="3400412295"/>
                    </a:ext>
                  </a:extLst>
                </a:gridCol>
                <a:gridCol w="1014653">
                  <a:extLst>
                    <a:ext uri="{9D8B030D-6E8A-4147-A177-3AD203B41FA5}">
                      <a16:colId xmlns:a16="http://schemas.microsoft.com/office/drawing/2014/main" val="2451469935"/>
                    </a:ext>
                  </a:extLst>
                </a:gridCol>
                <a:gridCol w="1085443">
                  <a:extLst>
                    <a:ext uri="{9D8B030D-6E8A-4147-A177-3AD203B41FA5}">
                      <a16:colId xmlns:a16="http://schemas.microsoft.com/office/drawing/2014/main" val="3137491030"/>
                    </a:ext>
                  </a:extLst>
                </a:gridCol>
              </a:tblGrid>
              <a:tr h="601512">
                <a:tc>
                  <a:txBody>
                    <a:bodyPr/>
                    <a:lstStyle/>
                    <a:p>
                      <a:pPr algn="ctr" fontAlgn="ctr"/>
                      <a:r>
                        <a:rPr lang="en-US" sz="1200" b="1" dirty="0" err="1">
                          <a:effectLst/>
                        </a:rPr>
                        <a:t>dis_doid</a:t>
                      </a:r>
                      <a:endParaRPr lang="en-US" sz="1200" b="1" dirty="0">
                        <a:effectLst/>
                      </a:endParaRPr>
                    </a:p>
                  </a:txBody>
                  <a:tcPr marL="17887" marR="17887" marT="8944" marB="8944" anchor="ctr"/>
                </a:tc>
                <a:tc>
                  <a:txBody>
                    <a:bodyPr/>
                    <a:lstStyle/>
                    <a:p>
                      <a:pPr algn="ctr" fontAlgn="ctr"/>
                      <a:r>
                        <a:rPr lang="en-US" sz="1200" b="1" dirty="0" err="1">
                          <a:effectLst/>
                        </a:rPr>
                        <a:t>dis_name</a:t>
                      </a:r>
                      <a:endParaRPr lang="en-US" sz="1200" b="1" dirty="0">
                        <a:effectLst/>
                      </a:endParaRPr>
                    </a:p>
                  </a:txBody>
                  <a:tcPr marL="17887" marR="17887" marT="8944" marB="8944" anchor="ctr"/>
                </a:tc>
                <a:tc>
                  <a:txBody>
                    <a:bodyPr/>
                    <a:lstStyle/>
                    <a:p>
                      <a:pPr algn="ctr" fontAlgn="ctr"/>
                      <a:r>
                        <a:rPr lang="en-US" sz="1200" b="1" dirty="0" err="1">
                          <a:effectLst/>
                        </a:rPr>
                        <a:t>numgenes_CLINGEN</a:t>
                      </a:r>
                      <a:endParaRPr lang="en-US" sz="1200" b="1" dirty="0">
                        <a:effectLst/>
                      </a:endParaRPr>
                    </a:p>
                  </a:txBody>
                  <a:tcPr marL="17887" marR="17887" marT="8944" marB="8944" anchor="ctr"/>
                </a:tc>
                <a:tc>
                  <a:txBody>
                    <a:bodyPr/>
                    <a:lstStyle/>
                    <a:p>
                      <a:pPr algn="ctr" fontAlgn="ctr"/>
                      <a:r>
                        <a:rPr lang="en-US" sz="1200" b="1" dirty="0" err="1">
                          <a:effectLst/>
                        </a:rPr>
                        <a:t>numgenes_CGI</a:t>
                      </a:r>
                      <a:endParaRPr lang="en-US" sz="1200" b="1" dirty="0">
                        <a:effectLst/>
                      </a:endParaRPr>
                    </a:p>
                  </a:txBody>
                  <a:tcPr marL="17887" marR="17887" marT="8944" marB="8944" anchor="ctr"/>
                </a:tc>
                <a:tc>
                  <a:txBody>
                    <a:bodyPr/>
                    <a:lstStyle/>
                    <a:p>
                      <a:pPr algn="ctr" fontAlgn="ctr"/>
                      <a:r>
                        <a:rPr lang="en-US" sz="1200" b="1" dirty="0" err="1">
                          <a:effectLst/>
                        </a:rPr>
                        <a:t>numgenes_CTD_human</a:t>
                      </a:r>
                      <a:endParaRPr lang="en-US" sz="1200" b="1" dirty="0">
                        <a:effectLst/>
                      </a:endParaRPr>
                    </a:p>
                  </a:txBody>
                  <a:tcPr marL="17887" marR="17887" marT="8944" marB="8944" anchor="ctr"/>
                </a:tc>
                <a:tc>
                  <a:txBody>
                    <a:bodyPr/>
                    <a:lstStyle/>
                    <a:p>
                      <a:pPr algn="ctr" fontAlgn="ctr"/>
                      <a:r>
                        <a:rPr lang="en-US" sz="1200" b="1" dirty="0" err="1">
                          <a:effectLst/>
                        </a:rPr>
                        <a:t>numgenes_GENOMICS_ENGLAND</a:t>
                      </a:r>
                      <a:endParaRPr lang="en-US" sz="1200" b="1" dirty="0">
                        <a:effectLst/>
                      </a:endParaRPr>
                    </a:p>
                  </a:txBody>
                  <a:tcPr marL="17887" marR="17887" marT="8944" marB="8944" anchor="ctr"/>
                </a:tc>
                <a:tc>
                  <a:txBody>
                    <a:bodyPr/>
                    <a:lstStyle/>
                    <a:p>
                      <a:pPr algn="ctr" fontAlgn="ctr"/>
                      <a:r>
                        <a:rPr lang="en-US" sz="1200" b="1" dirty="0" err="1">
                          <a:effectLst/>
                        </a:rPr>
                        <a:t>numgenes_ORPHANET</a:t>
                      </a:r>
                      <a:endParaRPr lang="en-US" sz="1200" b="1" dirty="0">
                        <a:effectLst/>
                      </a:endParaRPr>
                    </a:p>
                  </a:txBody>
                  <a:tcPr marL="17887" marR="17887" marT="8944" marB="8944" anchor="ctr"/>
                </a:tc>
                <a:tc>
                  <a:txBody>
                    <a:bodyPr/>
                    <a:lstStyle/>
                    <a:p>
                      <a:pPr algn="ctr" fontAlgn="ctr"/>
                      <a:r>
                        <a:rPr lang="en-US" sz="1200" b="1" dirty="0" err="1">
                          <a:effectLst/>
                        </a:rPr>
                        <a:t>numgenes_PSYGENET</a:t>
                      </a:r>
                      <a:endParaRPr lang="en-US" sz="1200" b="1" dirty="0">
                        <a:effectLst/>
                      </a:endParaRPr>
                    </a:p>
                  </a:txBody>
                  <a:tcPr marL="17887" marR="17887" marT="8944" marB="8944" anchor="ctr"/>
                </a:tc>
                <a:tc>
                  <a:txBody>
                    <a:bodyPr/>
                    <a:lstStyle/>
                    <a:p>
                      <a:pPr algn="ctr" fontAlgn="ctr"/>
                      <a:r>
                        <a:rPr lang="en-US" sz="1200" b="1" dirty="0" err="1">
                          <a:effectLst/>
                        </a:rPr>
                        <a:t>numgenes_UNIPROT</a:t>
                      </a:r>
                      <a:endParaRPr lang="en-US" sz="1200" b="1" dirty="0">
                        <a:effectLst/>
                      </a:endParaRPr>
                    </a:p>
                  </a:txBody>
                  <a:tcPr marL="17887" marR="17887" marT="8944" marB="8944" anchor="ctr"/>
                </a:tc>
                <a:tc>
                  <a:txBody>
                    <a:bodyPr/>
                    <a:lstStyle/>
                    <a:p>
                      <a:pPr algn="ctr" fontAlgn="ctr"/>
                      <a:r>
                        <a:rPr lang="en-US" sz="1200" b="1" dirty="0" err="1">
                          <a:effectLst/>
                        </a:rPr>
                        <a:t>numgenes_dir</a:t>
                      </a:r>
                      <a:endParaRPr lang="en-US" sz="1200" b="1" dirty="0">
                        <a:effectLst/>
                      </a:endParaRPr>
                    </a:p>
                  </a:txBody>
                  <a:tcPr marL="17887" marR="17887" marT="8944" marB="8944" anchor="ctr"/>
                </a:tc>
                <a:tc>
                  <a:txBody>
                    <a:bodyPr/>
                    <a:lstStyle/>
                    <a:p>
                      <a:pPr algn="ctr" fontAlgn="ctr"/>
                      <a:r>
                        <a:rPr lang="en-US" sz="1200" b="1" dirty="0" err="1">
                          <a:effectLst/>
                        </a:rPr>
                        <a:t>numgenes_prop</a:t>
                      </a:r>
                      <a:endParaRPr lang="en-US" sz="1200" b="1" dirty="0">
                        <a:effectLst/>
                      </a:endParaRPr>
                    </a:p>
                  </a:txBody>
                  <a:tcPr marL="17887" marR="17887" marT="8944" marB="8944" anchor="ctr"/>
                </a:tc>
                <a:extLst>
                  <a:ext uri="{0D108BD9-81ED-4DB2-BD59-A6C34878D82A}">
                    <a16:rowId xmlns:a16="http://schemas.microsoft.com/office/drawing/2014/main" val="1914650667"/>
                  </a:ext>
                </a:extLst>
              </a:tr>
              <a:tr h="407895">
                <a:tc>
                  <a:txBody>
                    <a:bodyPr/>
                    <a:lstStyle/>
                    <a:p>
                      <a:pPr algn="r" fontAlgn="ctr"/>
                      <a:r>
                        <a:rPr lang="en-US" sz="1200">
                          <a:effectLst/>
                        </a:rPr>
                        <a:t>DOID:863</a:t>
                      </a:r>
                    </a:p>
                  </a:txBody>
                  <a:tcPr marL="17887" marR="17887" marT="8944" marB="8944" anchor="ctr"/>
                </a:tc>
                <a:tc>
                  <a:txBody>
                    <a:bodyPr/>
                    <a:lstStyle/>
                    <a:p>
                      <a:pPr algn="r" fontAlgn="ctr"/>
                      <a:r>
                        <a:rPr lang="en-US" sz="1200" b="1" dirty="0">
                          <a:effectLst/>
                        </a:rPr>
                        <a:t>nervous system disease</a:t>
                      </a:r>
                    </a:p>
                  </a:txBody>
                  <a:tcPr marL="17887" marR="17887" marT="8944" marB="8944" anchor="ctr"/>
                </a:tc>
                <a:tc>
                  <a:txBody>
                    <a:bodyPr/>
                    <a:lstStyle/>
                    <a:p>
                      <a:pPr algn="r" fontAlgn="ctr"/>
                      <a:r>
                        <a:rPr lang="en-US" sz="1200">
                          <a:effectLst/>
                        </a:rPr>
                        <a:t>37</a:t>
                      </a:r>
                    </a:p>
                  </a:txBody>
                  <a:tcPr marL="17887" marR="17887" marT="8944" marB="8944" anchor="ctr"/>
                </a:tc>
                <a:tc>
                  <a:txBody>
                    <a:bodyPr/>
                    <a:lstStyle/>
                    <a:p>
                      <a:pPr algn="r" fontAlgn="ctr"/>
                      <a:r>
                        <a:rPr lang="en-US" sz="1200">
                          <a:effectLst/>
                        </a:rPr>
                        <a:t>47</a:t>
                      </a:r>
                    </a:p>
                  </a:txBody>
                  <a:tcPr marL="17887" marR="17887" marT="8944" marB="8944" anchor="ctr"/>
                </a:tc>
                <a:tc>
                  <a:txBody>
                    <a:bodyPr/>
                    <a:lstStyle/>
                    <a:p>
                      <a:pPr algn="r" fontAlgn="ctr"/>
                      <a:r>
                        <a:rPr lang="en-US" sz="1200">
                          <a:effectLst/>
                        </a:rPr>
                        <a:t>1657</a:t>
                      </a:r>
                    </a:p>
                  </a:txBody>
                  <a:tcPr marL="17887" marR="17887" marT="8944" marB="8944" anchor="ctr"/>
                </a:tc>
                <a:tc>
                  <a:txBody>
                    <a:bodyPr/>
                    <a:lstStyle/>
                    <a:p>
                      <a:pPr algn="r" fontAlgn="ctr"/>
                      <a:r>
                        <a:rPr lang="en-US" sz="1200">
                          <a:effectLst/>
                        </a:rPr>
                        <a:t>974</a:t>
                      </a:r>
                    </a:p>
                  </a:txBody>
                  <a:tcPr marL="17887" marR="17887" marT="8944" marB="8944" anchor="ctr"/>
                </a:tc>
                <a:tc>
                  <a:txBody>
                    <a:bodyPr/>
                    <a:lstStyle/>
                    <a:p>
                      <a:pPr algn="r" fontAlgn="ctr"/>
                      <a:r>
                        <a:rPr lang="en-US" sz="1200">
                          <a:effectLst/>
                        </a:rPr>
                        <a:t>601</a:t>
                      </a:r>
                    </a:p>
                  </a:txBody>
                  <a:tcPr marL="17887" marR="17887" marT="8944" marB="8944" anchor="ctr"/>
                </a:tc>
                <a:tc>
                  <a:txBody>
                    <a:bodyPr/>
                    <a:lstStyle/>
                    <a:p>
                      <a:pPr algn="r" fontAlgn="ctr"/>
                      <a:r>
                        <a:rPr lang="en-US" sz="1200" dirty="0">
                          <a:effectLst/>
                        </a:rPr>
                        <a:t>0</a:t>
                      </a:r>
                    </a:p>
                  </a:txBody>
                  <a:tcPr marL="17887" marR="17887" marT="8944" marB="8944" anchor="ctr"/>
                </a:tc>
                <a:tc>
                  <a:txBody>
                    <a:bodyPr/>
                    <a:lstStyle/>
                    <a:p>
                      <a:pPr algn="r" fontAlgn="ctr"/>
                      <a:r>
                        <a:rPr lang="en-US" sz="1200">
                          <a:effectLst/>
                        </a:rPr>
                        <a:t>553</a:t>
                      </a:r>
                    </a:p>
                  </a:txBody>
                  <a:tcPr marL="17887" marR="17887" marT="8944" marB="8944" anchor="ctr"/>
                </a:tc>
                <a:tc>
                  <a:txBody>
                    <a:bodyPr/>
                    <a:lstStyle/>
                    <a:p>
                      <a:pPr algn="r" fontAlgn="ctr"/>
                      <a:r>
                        <a:rPr lang="en-US" sz="1200">
                          <a:effectLst/>
                        </a:rPr>
                        <a:t>53</a:t>
                      </a:r>
                    </a:p>
                  </a:txBody>
                  <a:tcPr marL="17887" marR="17887" marT="8944" marB="8944" anchor="ctr"/>
                </a:tc>
                <a:tc>
                  <a:txBody>
                    <a:bodyPr/>
                    <a:lstStyle/>
                    <a:p>
                      <a:pPr algn="r" fontAlgn="ctr"/>
                      <a:r>
                        <a:rPr lang="en-US" sz="1200">
                          <a:effectLst/>
                        </a:rPr>
                        <a:t>2206</a:t>
                      </a:r>
                    </a:p>
                  </a:txBody>
                  <a:tcPr marL="17887" marR="17887" marT="8944" marB="8944" anchor="ctr"/>
                </a:tc>
                <a:extLst>
                  <a:ext uri="{0D108BD9-81ED-4DB2-BD59-A6C34878D82A}">
                    <a16:rowId xmlns:a16="http://schemas.microsoft.com/office/drawing/2014/main" val="2343814373"/>
                  </a:ext>
                </a:extLst>
              </a:tr>
              <a:tr h="454504">
                <a:tc>
                  <a:txBody>
                    <a:bodyPr/>
                    <a:lstStyle/>
                    <a:p>
                      <a:pPr algn="r" fontAlgn="ctr"/>
                      <a:r>
                        <a:rPr lang="en-US" sz="1200">
                          <a:effectLst/>
                        </a:rPr>
                        <a:t>DOID:77</a:t>
                      </a:r>
                    </a:p>
                  </a:txBody>
                  <a:tcPr marL="17887" marR="17887" marT="8944" marB="8944" anchor="ctr"/>
                </a:tc>
                <a:tc>
                  <a:txBody>
                    <a:bodyPr/>
                    <a:lstStyle/>
                    <a:p>
                      <a:pPr algn="r" fontAlgn="ctr"/>
                      <a:r>
                        <a:rPr lang="en-US" sz="1200" b="1" dirty="0">
                          <a:effectLst/>
                        </a:rPr>
                        <a:t>gastrointestinal system disease</a:t>
                      </a:r>
                    </a:p>
                  </a:txBody>
                  <a:tcPr marL="17887" marR="17887" marT="8944" marB="8944" anchor="ctr"/>
                </a:tc>
                <a:tc>
                  <a:txBody>
                    <a:bodyPr/>
                    <a:lstStyle/>
                    <a:p>
                      <a:pPr algn="r" fontAlgn="ctr"/>
                      <a:r>
                        <a:rPr lang="en-US" sz="1200">
                          <a:effectLst/>
                        </a:rPr>
                        <a:t>5</a:t>
                      </a:r>
                    </a:p>
                  </a:txBody>
                  <a:tcPr marL="17887" marR="17887" marT="8944" marB="8944" anchor="ctr"/>
                </a:tc>
                <a:tc>
                  <a:txBody>
                    <a:bodyPr/>
                    <a:lstStyle/>
                    <a:p>
                      <a:pPr algn="r" fontAlgn="ctr"/>
                      <a:r>
                        <a:rPr lang="en-US" sz="1200">
                          <a:effectLst/>
                        </a:rPr>
                        <a:t>71</a:t>
                      </a:r>
                    </a:p>
                  </a:txBody>
                  <a:tcPr marL="17887" marR="17887" marT="8944" marB="8944" anchor="ctr"/>
                </a:tc>
                <a:tc>
                  <a:txBody>
                    <a:bodyPr/>
                    <a:lstStyle/>
                    <a:p>
                      <a:pPr algn="r" fontAlgn="ctr"/>
                      <a:r>
                        <a:rPr lang="en-US" sz="1200">
                          <a:effectLst/>
                        </a:rPr>
                        <a:t>1433</a:t>
                      </a:r>
                    </a:p>
                  </a:txBody>
                  <a:tcPr marL="17887" marR="17887" marT="8944" marB="8944" anchor="ctr"/>
                </a:tc>
                <a:tc>
                  <a:txBody>
                    <a:bodyPr/>
                    <a:lstStyle/>
                    <a:p>
                      <a:pPr algn="r" fontAlgn="ctr"/>
                      <a:r>
                        <a:rPr lang="en-US" sz="1200">
                          <a:effectLst/>
                        </a:rPr>
                        <a:t>162</a:t>
                      </a:r>
                    </a:p>
                  </a:txBody>
                  <a:tcPr marL="17887" marR="17887" marT="8944" marB="8944" anchor="ctr"/>
                </a:tc>
                <a:tc>
                  <a:txBody>
                    <a:bodyPr/>
                    <a:lstStyle/>
                    <a:p>
                      <a:pPr algn="r" fontAlgn="ctr"/>
                      <a:r>
                        <a:rPr lang="en-US" sz="1200">
                          <a:effectLst/>
                        </a:rPr>
                        <a:t>76</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553</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1987</a:t>
                      </a:r>
                    </a:p>
                  </a:txBody>
                  <a:tcPr marL="17887" marR="17887" marT="8944" marB="8944" anchor="ctr"/>
                </a:tc>
                <a:extLst>
                  <a:ext uri="{0D108BD9-81ED-4DB2-BD59-A6C34878D82A}">
                    <a16:rowId xmlns:a16="http://schemas.microsoft.com/office/drawing/2014/main" val="134930003"/>
                  </a:ext>
                </a:extLst>
              </a:tr>
              <a:tr h="454504">
                <a:tc>
                  <a:txBody>
                    <a:bodyPr/>
                    <a:lstStyle/>
                    <a:p>
                      <a:pPr algn="r" fontAlgn="ctr"/>
                      <a:r>
                        <a:rPr lang="en-US" sz="1200">
                          <a:effectLst/>
                        </a:rPr>
                        <a:t>DOID:1287</a:t>
                      </a:r>
                    </a:p>
                  </a:txBody>
                  <a:tcPr marL="17887" marR="17887" marT="8944" marB="8944" anchor="ctr"/>
                </a:tc>
                <a:tc>
                  <a:txBody>
                    <a:bodyPr/>
                    <a:lstStyle/>
                    <a:p>
                      <a:pPr algn="r" fontAlgn="ctr"/>
                      <a:r>
                        <a:rPr lang="en-US" sz="1200" b="1" dirty="0">
                          <a:effectLst/>
                        </a:rPr>
                        <a:t>cardiovascular system disease</a:t>
                      </a:r>
                    </a:p>
                  </a:txBody>
                  <a:tcPr marL="17887" marR="17887" marT="8944" marB="8944" anchor="ctr"/>
                </a:tc>
                <a:tc>
                  <a:txBody>
                    <a:bodyPr/>
                    <a:lstStyle/>
                    <a:p>
                      <a:pPr algn="r" fontAlgn="ctr"/>
                      <a:r>
                        <a:rPr lang="en-US" sz="1200" dirty="0">
                          <a:effectLst/>
                        </a:rPr>
                        <a:t>71</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1087</a:t>
                      </a:r>
                    </a:p>
                  </a:txBody>
                  <a:tcPr marL="17887" marR="17887" marT="8944" marB="8944" anchor="ctr"/>
                </a:tc>
                <a:tc>
                  <a:txBody>
                    <a:bodyPr/>
                    <a:lstStyle/>
                    <a:p>
                      <a:pPr algn="r" fontAlgn="ctr"/>
                      <a:r>
                        <a:rPr lang="en-US" sz="1200">
                          <a:effectLst/>
                        </a:rPr>
                        <a:t>227</a:t>
                      </a:r>
                    </a:p>
                  </a:txBody>
                  <a:tcPr marL="17887" marR="17887" marT="8944" marB="8944" anchor="ctr"/>
                </a:tc>
                <a:tc>
                  <a:txBody>
                    <a:bodyPr/>
                    <a:lstStyle/>
                    <a:p>
                      <a:pPr algn="r" fontAlgn="ctr"/>
                      <a:r>
                        <a:rPr lang="en-US" sz="1200">
                          <a:effectLst/>
                        </a:rPr>
                        <a:t>163</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96</a:t>
                      </a:r>
                    </a:p>
                  </a:txBody>
                  <a:tcPr marL="17887" marR="17887" marT="8944" marB="8944" anchor="ctr"/>
                </a:tc>
                <a:tc>
                  <a:txBody>
                    <a:bodyPr/>
                    <a:lstStyle/>
                    <a:p>
                      <a:pPr algn="r" fontAlgn="ctr"/>
                      <a:r>
                        <a:rPr lang="en-US" sz="1200">
                          <a:effectLst/>
                        </a:rPr>
                        <a:t>36</a:t>
                      </a:r>
                    </a:p>
                  </a:txBody>
                  <a:tcPr marL="17887" marR="17887" marT="8944" marB="8944" anchor="ctr"/>
                </a:tc>
                <a:tc>
                  <a:txBody>
                    <a:bodyPr/>
                    <a:lstStyle/>
                    <a:p>
                      <a:pPr algn="r" fontAlgn="ctr"/>
                      <a:r>
                        <a:rPr lang="en-US" sz="1200">
                          <a:effectLst/>
                        </a:rPr>
                        <a:t>1240</a:t>
                      </a:r>
                    </a:p>
                  </a:txBody>
                  <a:tcPr marL="17887" marR="17887" marT="8944" marB="8944" anchor="ctr"/>
                </a:tc>
                <a:extLst>
                  <a:ext uri="{0D108BD9-81ED-4DB2-BD59-A6C34878D82A}">
                    <a16:rowId xmlns:a16="http://schemas.microsoft.com/office/drawing/2014/main" val="3147819996"/>
                  </a:ext>
                </a:extLst>
              </a:tr>
              <a:tr h="407895">
                <a:tc>
                  <a:txBody>
                    <a:bodyPr/>
                    <a:lstStyle/>
                    <a:p>
                      <a:pPr algn="r" fontAlgn="ctr"/>
                      <a:r>
                        <a:rPr lang="en-US" sz="1200">
                          <a:effectLst/>
                        </a:rPr>
                        <a:t>DOID:2914</a:t>
                      </a:r>
                    </a:p>
                  </a:txBody>
                  <a:tcPr marL="17887" marR="17887" marT="8944" marB="8944" anchor="ctr"/>
                </a:tc>
                <a:tc>
                  <a:txBody>
                    <a:bodyPr/>
                    <a:lstStyle/>
                    <a:p>
                      <a:pPr algn="r" fontAlgn="ctr"/>
                      <a:r>
                        <a:rPr lang="en-US" sz="1200" b="1" dirty="0">
                          <a:effectLst/>
                        </a:rPr>
                        <a:t>immune system disease</a:t>
                      </a:r>
                    </a:p>
                  </a:txBody>
                  <a:tcPr marL="17887" marR="17887" marT="8944" marB="8944" anchor="ctr"/>
                </a:tc>
                <a:tc>
                  <a:txBody>
                    <a:bodyPr/>
                    <a:lstStyle/>
                    <a:p>
                      <a:pPr algn="r" fontAlgn="ctr"/>
                      <a:r>
                        <a:rPr lang="en-US" sz="1200">
                          <a:effectLst/>
                        </a:rPr>
                        <a:t>4</a:t>
                      </a:r>
                    </a:p>
                  </a:txBody>
                  <a:tcPr marL="17887" marR="17887" marT="8944" marB="8944" anchor="ctr"/>
                </a:tc>
                <a:tc>
                  <a:txBody>
                    <a:bodyPr/>
                    <a:lstStyle/>
                    <a:p>
                      <a:pPr algn="r" fontAlgn="ctr"/>
                      <a:r>
                        <a:rPr lang="en-US" sz="1200" dirty="0">
                          <a:effectLst/>
                        </a:rPr>
                        <a:t>120</a:t>
                      </a:r>
                    </a:p>
                  </a:txBody>
                  <a:tcPr marL="17887" marR="17887" marT="8944" marB="8944" anchor="ctr"/>
                </a:tc>
                <a:tc>
                  <a:txBody>
                    <a:bodyPr/>
                    <a:lstStyle/>
                    <a:p>
                      <a:pPr algn="r" fontAlgn="ctr"/>
                      <a:r>
                        <a:rPr lang="en-US" sz="1200">
                          <a:effectLst/>
                        </a:rPr>
                        <a:t>907</a:t>
                      </a:r>
                    </a:p>
                  </a:txBody>
                  <a:tcPr marL="17887" marR="17887" marT="8944" marB="8944" anchor="ctr"/>
                </a:tc>
                <a:tc>
                  <a:txBody>
                    <a:bodyPr/>
                    <a:lstStyle/>
                    <a:p>
                      <a:pPr algn="r" fontAlgn="ctr"/>
                      <a:r>
                        <a:rPr lang="en-US" sz="1200">
                          <a:effectLst/>
                        </a:rPr>
                        <a:t>209</a:t>
                      </a:r>
                    </a:p>
                  </a:txBody>
                  <a:tcPr marL="17887" marR="17887" marT="8944" marB="8944" anchor="ctr"/>
                </a:tc>
                <a:tc>
                  <a:txBody>
                    <a:bodyPr/>
                    <a:lstStyle/>
                    <a:p>
                      <a:pPr algn="r" fontAlgn="ctr"/>
                      <a:r>
                        <a:rPr lang="en-US" sz="1200">
                          <a:effectLst/>
                        </a:rPr>
                        <a:t>163</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81</a:t>
                      </a:r>
                    </a:p>
                  </a:txBody>
                  <a:tcPr marL="17887" marR="17887" marT="8944" marB="8944" anchor="ctr"/>
                </a:tc>
                <a:tc>
                  <a:txBody>
                    <a:bodyPr/>
                    <a:lstStyle/>
                    <a:p>
                      <a:pPr algn="r" fontAlgn="ctr"/>
                      <a:r>
                        <a:rPr lang="en-US" sz="1200">
                          <a:effectLst/>
                        </a:rPr>
                        <a:t>49</a:t>
                      </a:r>
                    </a:p>
                  </a:txBody>
                  <a:tcPr marL="17887" marR="17887" marT="8944" marB="8944" anchor="ctr"/>
                </a:tc>
                <a:tc>
                  <a:txBody>
                    <a:bodyPr/>
                    <a:lstStyle/>
                    <a:p>
                      <a:pPr algn="r" fontAlgn="ctr"/>
                      <a:r>
                        <a:rPr lang="en-US" sz="1200">
                          <a:effectLst/>
                        </a:rPr>
                        <a:t>1059</a:t>
                      </a:r>
                    </a:p>
                  </a:txBody>
                  <a:tcPr marL="17887" marR="17887" marT="8944" marB="8944" anchor="ctr"/>
                </a:tc>
                <a:extLst>
                  <a:ext uri="{0D108BD9-81ED-4DB2-BD59-A6C34878D82A}">
                    <a16:rowId xmlns:a16="http://schemas.microsoft.com/office/drawing/2014/main" val="3528124976"/>
                  </a:ext>
                </a:extLst>
              </a:tr>
              <a:tr h="214277">
                <a:tc>
                  <a:txBody>
                    <a:bodyPr/>
                    <a:lstStyle/>
                    <a:p>
                      <a:pPr algn="r" fontAlgn="ctr"/>
                      <a:r>
                        <a:rPr lang="en-US" sz="1200">
                          <a:effectLst/>
                        </a:rPr>
                        <a:t>DOID:936</a:t>
                      </a:r>
                    </a:p>
                  </a:txBody>
                  <a:tcPr marL="17887" marR="17887" marT="8944" marB="8944" anchor="ctr"/>
                </a:tc>
                <a:tc>
                  <a:txBody>
                    <a:bodyPr/>
                    <a:lstStyle/>
                    <a:p>
                      <a:pPr algn="r" fontAlgn="ctr"/>
                      <a:r>
                        <a:rPr lang="en-US" sz="1200" b="1">
                          <a:effectLst/>
                        </a:rPr>
                        <a:t>brain disease</a:t>
                      </a:r>
                    </a:p>
                  </a:txBody>
                  <a:tcPr marL="17887" marR="17887" marT="8944" marB="8944" anchor="ctr"/>
                </a:tc>
                <a:tc>
                  <a:txBody>
                    <a:bodyPr/>
                    <a:lstStyle/>
                    <a:p>
                      <a:pPr algn="r" fontAlgn="ctr"/>
                      <a:r>
                        <a:rPr lang="en-US" sz="1200">
                          <a:effectLst/>
                        </a:rPr>
                        <a:t>15</a:t>
                      </a:r>
                    </a:p>
                  </a:txBody>
                  <a:tcPr marL="17887" marR="17887" marT="8944" marB="8944" anchor="ctr"/>
                </a:tc>
                <a:tc>
                  <a:txBody>
                    <a:bodyPr/>
                    <a:lstStyle/>
                    <a:p>
                      <a:pPr algn="r" fontAlgn="ctr"/>
                      <a:r>
                        <a:rPr lang="en-US" sz="1200">
                          <a:effectLst/>
                        </a:rPr>
                        <a:t>32</a:t>
                      </a:r>
                    </a:p>
                  </a:txBody>
                  <a:tcPr marL="17887" marR="17887" marT="8944" marB="8944" anchor="ctr"/>
                </a:tc>
                <a:tc>
                  <a:txBody>
                    <a:bodyPr/>
                    <a:lstStyle/>
                    <a:p>
                      <a:pPr algn="r" fontAlgn="ctr"/>
                      <a:r>
                        <a:rPr lang="en-US" sz="1200">
                          <a:effectLst/>
                        </a:rPr>
                        <a:t>747</a:t>
                      </a:r>
                    </a:p>
                  </a:txBody>
                  <a:tcPr marL="17887" marR="17887" marT="8944" marB="8944" anchor="ctr"/>
                </a:tc>
                <a:tc>
                  <a:txBody>
                    <a:bodyPr/>
                    <a:lstStyle/>
                    <a:p>
                      <a:pPr algn="r" fontAlgn="ctr"/>
                      <a:r>
                        <a:rPr lang="en-US" sz="1200">
                          <a:effectLst/>
                        </a:rPr>
                        <a:t>320</a:t>
                      </a:r>
                    </a:p>
                  </a:txBody>
                  <a:tcPr marL="17887" marR="17887" marT="8944" marB="8944" anchor="ctr"/>
                </a:tc>
                <a:tc>
                  <a:txBody>
                    <a:bodyPr/>
                    <a:lstStyle/>
                    <a:p>
                      <a:pPr algn="r" fontAlgn="ctr"/>
                      <a:r>
                        <a:rPr lang="en-US" sz="1200">
                          <a:effectLst/>
                        </a:rPr>
                        <a:t>156</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118</a:t>
                      </a:r>
                    </a:p>
                  </a:txBody>
                  <a:tcPr marL="17887" marR="17887" marT="8944" marB="8944" anchor="ctr"/>
                </a:tc>
                <a:tc>
                  <a:txBody>
                    <a:bodyPr/>
                    <a:lstStyle/>
                    <a:p>
                      <a:pPr algn="r" fontAlgn="ctr"/>
                      <a:r>
                        <a:rPr lang="en-US" sz="1200">
                          <a:effectLst/>
                        </a:rPr>
                        <a:t>27</a:t>
                      </a:r>
                    </a:p>
                  </a:txBody>
                  <a:tcPr marL="17887" marR="17887" marT="8944" marB="8944" anchor="ctr"/>
                </a:tc>
                <a:tc>
                  <a:txBody>
                    <a:bodyPr/>
                    <a:lstStyle/>
                    <a:p>
                      <a:pPr algn="r" fontAlgn="ctr"/>
                      <a:r>
                        <a:rPr lang="en-US" sz="1200">
                          <a:effectLst/>
                        </a:rPr>
                        <a:t>1034</a:t>
                      </a:r>
                    </a:p>
                  </a:txBody>
                  <a:tcPr marL="17887" marR="17887" marT="8944" marB="8944" anchor="ctr"/>
                </a:tc>
                <a:extLst>
                  <a:ext uri="{0D108BD9-81ED-4DB2-BD59-A6C34878D82A}">
                    <a16:rowId xmlns:a16="http://schemas.microsoft.com/office/drawing/2014/main" val="2407810659"/>
                  </a:ext>
                </a:extLst>
              </a:tr>
              <a:tr h="214277">
                <a:tc>
                  <a:txBody>
                    <a:bodyPr/>
                    <a:lstStyle/>
                    <a:p>
                      <a:pPr algn="r" fontAlgn="ctr"/>
                      <a:r>
                        <a:rPr lang="en-US" sz="1200">
                          <a:effectLst/>
                        </a:rPr>
                        <a:t>...</a:t>
                      </a:r>
                    </a:p>
                  </a:txBody>
                  <a:tcPr marL="17887" marR="17887" marT="8944" marB="8944" anchor="ctr"/>
                </a:tc>
                <a:tc>
                  <a:txBody>
                    <a:bodyPr/>
                    <a:lstStyle/>
                    <a:p>
                      <a:pPr algn="r" fontAlgn="ctr"/>
                      <a:r>
                        <a:rPr lang="en-US" sz="1200" b="1" dirty="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extLst>
                  <a:ext uri="{0D108BD9-81ED-4DB2-BD59-A6C34878D82A}">
                    <a16:rowId xmlns:a16="http://schemas.microsoft.com/office/drawing/2014/main" val="1857365020"/>
                  </a:ext>
                </a:extLst>
              </a:tr>
              <a:tr h="214277">
                <a:tc>
                  <a:txBody>
                    <a:bodyPr/>
                    <a:lstStyle/>
                    <a:p>
                      <a:pPr algn="r" fontAlgn="ctr"/>
                      <a:r>
                        <a:rPr lang="en-US" sz="1200">
                          <a:effectLst/>
                        </a:rPr>
                        <a:t>DOID:4254</a:t>
                      </a:r>
                    </a:p>
                  </a:txBody>
                  <a:tcPr marL="17887" marR="17887" marT="8944" marB="8944" anchor="ctr"/>
                </a:tc>
                <a:tc>
                  <a:txBody>
                    <a:bodyPr/>
                    <a:lstStyle/>
                    <a:p>
                      <a:pPr algn="r" fontAlgn="ctr"/>
                      <a:r>
                        <a:rPr lang="en-US" sz="1200" b="1">
                          <a:effectLst/>
                        </a:rPr>
                        <a:t>osteosclerosis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15</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9</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18</a:t>
                      </a:r>
                    </a:p>
                  </a:txBody>
                  <a:tcPr marL="17887" marR="17887" marT="8944" marB="8944" anchor="ctr"/>
                </a:tc>
                <a:extLst>
                  <a:ext uri="{0D108BD9-81ED-4DB2-BD59-A6C34878D82A}">
                    <a16:rowId xmlns:a16="http://schemas.microsoft.com/office/drawing/2014/main" val="3589884947"/>
                  </a:ext>
                </a:extLst>
              </a:tr>
              <a:tr h="268571">
                <a:tc>
                  <a:txBody>
                    <a:bodyPr/>
                    <a:lstStyle/>
                    <a:p>
                      <a:pPr algn="r" fontAlgn="ctr"/>
                      <a:r>
                        <a:rPr lang="en-US" sz="1200">
                          <a:effectLst/>
                        </a:rPr>
                        <a:t>DOID:4621</a:t>
                      </a:r>
                    </a:p>
                  </a:txBody>
                  <a:tcPr marL="17887" marR="17887" marT="8944" marB="8944" anchor="ctr"/>
                </a:tc>
                <a:tc>
                  <a:txBody>
                    <a:bodyPr/>
                    <a:lstStyle/>
                    <a:p>
                      <a:pPr algn="r" fontAlgn="ctr"/>
                      <a:r>
                        <a:rPr lang="en-US" sz="1200" b="1" dirty="0">
                          <a:effectLst/>
                        </a:rPr>
                        <a:t>holoprosencephaly</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17</a:t>
                      </a:r>
                    </a:p>
                  </a:txBody>
                  <a:tcPr marL="17887" marR="17887" marT="8944" marB="8944" anchor="ctr"/>
                </a:tc>
                <a:tc>
                  <a:txBody>
                    <a:bodyPr/>
                    <a:lstStyle/>
                    <a:p>
                      <a:pPr algn="r" fontAlgn="ctr"/>
                      <a:r>
                        <a:rPr lang="en-US" sz="1200">
                          <a:effectLst/>
                        </a:rPr>
                        <a:t>18</a:t>
                      </a:r>
                    </a:p>
                  </a:txBody>
                  <a:tcPr marL="17887" marR="17887" marT="8944" marB="8944" anchor="ctr"/>
                </a:tc>
                <a:extLst>
                  <a:ext uri="{0D108BD9-81ED-4DB2-BD59-A6C34878D82A}">
                    <a16:rowId xmlns:a16="http://schemas.microsoft.com/office/drawing/2014/main" val="299650449"/>
                  </a:ext>
                </a:extLst>
              </a:tr>
              <a:tr h="454504">
                <a:tc>
                  <a:txBody>
                    <a:bodyPr/>
                    <a:lstStyle/>
                    <a:p>
                      <a:pPr algn="r" fontAlgn="ctr"/>
                      <a:r>
                        <a:rPr lang="en-US" sz="1200">
                          <a:effectLst/>
                        </a:rPr>
                        <a:t>DOID:0050534</a:t>
                      </a:r>
                    </a:p>
                  </a:txBody>
                  <a:tcPr marL="17887" marR="17887" marT="8944" marB="8944" anchor="ctr"/>
                </a:tc>
                <a:tc>
                  <a:txBody>
                    <a:bodyPr/>
                    <a:lstStyle/>
                    <a:p>
                      <a:pPr algn="r" fontAlgn="ctr"/>
                      <a:r>
                        <a:rPr lang="en-US" sz="1200" b="1" dirty="0">
                          <a:effectLst/>
                        </a:rPr>
                        <a:t>congenital stationary night blindness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17</a:t>
                      </a:r>
                    </a:p>
                  </a:txBody>
                  <a:tcPr marL="17887" marR="17887" marT="8944" marB="8944" anchor="ctr"/>
                </a:tc>
                <a:tc>
                  <a:txBody>
                    <a:bodyPr/>
                    <a:lstStyle/>
                    <a:p>
                      <a:pPr algn="r" fontAlgn="ctr"/>
                      <a:r>
                        <a:rPr lang="en-US" sz="1200">
                          <a:effectLst/>
                        </a:rPr>
                        <a:t>14</a:t>
                      </a:r>
                    </a:p>
                  </a:txBody>
                  <a:tcPr marL="17887" marR="17887" marT="8944" marB="8944" anchor="ctr"/>
                </a:tc>
                <a:extLst>
                  <a:ext uri="{0D108BD9-81ED-4DB2-BD59-A6C34878D82A}">
                    <a16:rowId xmlns:a16="http://schemas.microsoft.com/office/drawing/2014/main" val="3756995949"/>
                  </a:ext>
                </a:extLst>
              </a:tr>
              <a:tr h="214277">
                <a:tc>
                  <a:txBody>
                    <a:bodyPr/>
                    <a:lstStyle/>
                    <a:p>
                      <a:pPr algn="r" fontAlgn="ctr"/>
                      <a:r>
                        <a:rPr lang="en-US" sz="1200">
                          <a:effectLst/>
                        </a:rPr>
                        <a:t>DOID:8499</a:t>
                      </a:r>
                    </a:p>
                  </a:txBody>
                  <a:tcPr marL="17887" marR="17887" marT="8944" marB="8944" anchor="ctr"/>
                </a:tc>
                <a:tc>
                  <a:txBody>
                    <a:bodyPr/>
                    <a:lstStyle/>
                    <a:p>
                      <a:pPr algn="r" fontAlgn="ctr"/>
                      <a:r>
                        <a:rPr lang="en-US" sz="1200" b="1" dirty="0">
                          <a:effectLst/>
                        </a:rPr>
                        <a:t>night blindness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14</a:t>
                      </a:r>
                    </a:p>
                  </a:txBody>
                  <a:tcPr marL="17887" marR="17887" marT="8944" marB="8944" anchor="ctr"/>
                </a:tc>
                <a:extLst>
                  <a:ext uri="{0D108BD9-81ED-4DB2-BD59-A6C34878D82A}">
                    <a16:rowId xmlns:a16="http://schemas.microsoft.com/office/drawing/2014/main" val="2631616530"/>
                  </a:ext>
                </a:extLst>
              </a:tr>
              <a:tr h="516482">
                <a:tc>
                  <a:txBody>
                    <a:bodyPr/>
                    <a:lstStyle/>
                    <a:p>
                      <a:pPr algn="r" fontAlgn="ctr"/>
                      <a:r>
                        <a:rPr lang="en-US" sz="1200" dirty="0">
                          <a:effectLst/>
                        </a:rPr>
                        <a:t>DOID:0060655</a:t>
                      </a:r>
                    </a:p>
                  </a:txBody>
                  <a:tcPr marL="17887" marR="17887" marT="8944" marB="8944" anchor="ctr"/>
                </a:tc>
                <a:tc>
                  <a:txBody>
                    <a:bodyPr/>
                    <a:lstStyle/>
                    <a:p>
                      <a:pPr algn="r" fontAlgn="ctr"/>
                      <a:r>
                        <a:rPr lang="en-US" sz="1200" b="1" dirty="0">
                          <a:effectLst/>
                        </a:rPr>
                        <a:t>autosomal recessive congenital ichthyosis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dirty="0">
                          <a:effectLst/>
                        </a:rPr>
                        <a:t>12</a:t>
                      </a:r>
                    </a:p>
                  </a:txBody>
                  <a:tcPr marL="17887" marR="17887" marT="8944" marB="8944" anchor="ctr"/>
                </a:tc>
                <a:extLst>
                  <a:ext uri="{0D108BD9-81ED-4DB2-BD59-A6C34878D82A}">
                    <a16:rowId xmlns:a16="http://schemas.microsoft.com/office/drawing/2014/main" val="632132893"/>
                  </a:ext>
                </a:extLst>
              </a:tr>
            </a:tbl>
          </a:graphicData>
        </a:graphic>
      </p:graphicFrame>
      <p:sp>
        <p:nvSpPr>
          <p:cNvPr id="5" name="TextBox 4">
            <a:extLst>
              <a:ext uri="{FF2B5EF4-FFF2-40B4-BE49-F238E27FC236}">
                <a16:creationId xmlns:a16="http://schemas.microsoft.com/office/drawing/2014/main" id="{08741FF2-7AB5-42C1-A6E2-3AA713C97427}"/>
              </a:ext>
            </a:extLst>
          </p:cNvPr>
          <p:cNvSpPr txBox="1"/>
          <p:nvPr/>
        </p:nvSpPr>
        <p:spPr>
          <a:xfrm>
            <a:off x="1421175" y="6239482"/>
            <a:ext cx="6103344" cy="369332"/>
          </a:xfrm>
          <a:prstGeom prst="rect">
            <a:avLst/>
          </a:prstGeom>
          <a:noFill/>
        </p:spPr>
        <p:txBody>
          <a:bodyPr wrap="square">
            <a:spAutoFit/>
          </a:bodyPr>
          <a:lstStyle/>
          <a:p>
            <a:r>
              <a:rPr lang="en-US" b="0" i="0" dirty="0">
                <a:effectLst/>
              </a:rPr>
              <a:t>129 rows × 11 columns</a:t>
            </a:r>
            <a:endParaRPr lang="en-US" dirty="0"/>
          </a:p>
        </p:txBody>
      </p:sp>
    </p:spTree>
    <p:extLst>
      <p:ext uri="{BB962C8B-B14F-4D97-AF65-F5344CB8AC3E}">
        <p14:creationId xmlns:p14="http://schemas.microsoft.com/office/powerpoint/2010/main" val="313348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A81D-209F-43D0-97B1-A9670FEEBEFD}"/>
              </a:ext>
            </a:extLst>
          </p:cNvPr>
          <p:cNvSpPr>
            <a:spLocks noGrp="1"/>
          </p:cNvSpPr>
          <p:nvPr>
            <p:ph type="title"/>
          </p:nvPr>
        </p:nvSpPr>
        <p:spPr>
          <a:xfrm>
            <a:off x="1141413" y="618518"/>
            <a:ext cx="9905998" cy="692489"/>
          </a:xfrm>
        </p:spPr>
        <p:txBody>
          <a:bodyPr/>
          <a:lstStyle/>
          <a:p>
            <a:pPr algn="ctr"/>
            <a:r>
              <a:rPr lang="en-US" dirty="0"/>
              <a:t>SELECTED DOIDS</a:t>
            </a:r>
          </a:p>
        </p:txBody>
      </p:sp>
      <p:graphicFrame>
        <p:nvGraphicFramePr>
          <p:cNvPr id="3" name="Table 2">
            <a:extLst>
              <a:ext uri="{FF2B5EF4-FFF2-40B4-BE49-F238E27FC236}">
                <a16:creationId xmlns:a16="http://schemas.microsoft.com/office/drawing/2014/main" id="{3DADDE66-64E6-433B-AE77-63283E1DFE8D}"/>
              </a:ext>
            </a:extLst>
          </p:cNvPr>
          <p:cNvGraphicFramePr>
            <a:graphicFrameLocks noGrp="1"/>
          </p:cNvGraphicFramePr>
          <p:nvPr>
            <p:extLst>
              <p:ext uri="{D42A27DB-BD31-4B8C-83A1-F6EECF244321}">
                <p14:modId xmlns:p14="http://schemas.microsoft.com/office/powerpoint/2010/main" val="1256560047"/>
              </p:ext>
            </p:extLst>
          </p:nvPr>
        </p:nvGraphicFramePr>
        <p:xfrm>
          <a:off x="1318828" y="1224919"/>
          <a:ext cx="9709056" cy="4767525"/>
        </p:xfrm>
        <a:graphic>
          <a:graphicData uri="http://schemas.openxmlformats.org/drawingml/2006/table">
            <a:tbl>
              <a:tblPr firstRow="1" firstCol="1" bandRow="1">
                <a:tableStyleId>{69C7853C-536D-4A76-A0AE-DD22124D55A5}</a:tableStyleId>
              </a:tblPr>
              <a:tblGrid>
                <a:gridCol w="868288">
                  <a:extLst>
                    <a:ext uri="{9D8B030D-6E8A-4147-A177-3AD203B41FA5}">
                      <a16:colId xmlns:a16="http://schemas.microsoft.com/office/drawing/2014/main" val="3453384662"/>
                    </a:ext>
                  </a:extLst>
                </a:gridCol>
                <a:gridCol w="964853">
                  <a:extLst>
                    <a:ext uri="{9D8B030D-6E8A-4147-A177-3AD203B41FA5}">
                      <a16:colId xmlns:a16="http://schemas.microsoft.com/office/drawing/2014/main" val="1520078459"/>
                    </a:ext>
                  </a:extLst>
                </a:gridCol>
                <a:gridCol w="771723">
                  <a:extLst>
                    <a:ext uri="{9D8B030D-6E8A-4147-A177-3AD203B41FA5}">
                      <a16:colId xmlns:a16="http://schemas.microsoft.com/office/drawing/2014/main" val="539535497"/>
                    </a:ext>
                  </a:extLst>
                </a:gridCol>
                <a:gridCol w="660470">
                  <a:extLst>
                    <a:ext uri="{9D8B030D-6E8A-4147-A177-3AD203B41FA5}">
                      <a16:colId xmlns:a16="http://schemas.microsoft.com/office/drawing/2014/main" val="3634508819"/>
                    </a:ext>
                  </a:extLst>
                </a:gridCol>
                <a:gridCol w="749147">
                  <a:extLst>
                    <a:ext uri="{9D8B030D-6E8A-4147-A177-3AD203B41FA5}">
                      <a16:colId xmlns:a16="http://schemas.microsoft.com/office/drawing/2014/main" val="4178006345"/>
                    </a:ext>
                  </a:extLst>
                </a:gridCol>
                <a:gridCol w="1399142">
                  <a:extLst>
                    <a:ext uri="{9D8B030D-6E8A-4147-A177-3AD203B41FA5}">
                      <a16:colId xmlns:a16="http://schemas.microsoft.com/office/drawing/2014/main" val="822132237"/>
                    </a:ext>
                  </a:extLst>
                </a:gridCol>
                <a:gridCol w="782198">
                  <a:extLst>
                    <a:ext uri="{9D8B030D-6E8A-4147-A177-3AD203B41FA5}">
                      <a16:colId xmlns:a16="http://schemas.microsoft.com/office/drawing/2014/main" val="697553585"/>
                    </a:ext>
                  </a:extLst>
                </a:gridCol>
                <a:gridCol w="750483">
                  <a:extLst>
                    <a:ext uri="{9D8B030D-6E8A-4147-A177-3AD203B41FA5}">
                      <a16:colId xmlns:a16="http://schemas.microsoft.com/office/drawing/2014/main" val="3638418859"/>
                    </a:ext>
                  </a:extLst>
                </a:gridCol>
                <a:gridCol w="780861">
                  <a:extLst>
                    <a:ext uri="{9D8B030D-6E8A-4147-A177-3AD203B41FA5}">
                      <a16:colId xmlns:a16="http://schemas.microsoft.com/office/drawing/2014/main" val="2111792227"/>
                    </a:ext>
                  </a:extLst>
                </a:gridCol>
                <a:gridCol w="955715">
                  <a:extLst>
                    <a:ext uri="{9D8B030D-6E8A-4147-A177-3AD203B41FA5}">
                      <a16:colId xmlns:a16="http://schemas.microsoft.com/office/drawing/2014/main" val="3310019071"/>
                    </a:ext>
                  </a:extLst>
                </a:gridCol>
                <a:gridCol w="1026176">
                  <a:extLst>
                    <a:ext uri="{9D8B030D-6E8A-4147-A177-3AD203B41FA5}">
                      <a16:colId xmlns:a16="http://schemas.microsoft.com/office/drawing/2014/main" val="1074681693"/>
                    </a:ext>
                  </a:extLst>
                </a:gridCol>
              </a:tblGrid>
              <a:tr h="365811">
                <a:tc>
                  <a:txBody>
                    <a:bodyPr/>
                    <a:lstStyle/>
                    <a:p>
                      <a:pPr algn="ctr" fontAlgn="ctr"/>
                      <a:r>
                        <a:rPr lang="en-US" sz="1100" b="1" dirty="0" err="1">
                          <a:effectLst/>
                        </a:rPr>
                        <a:t>dis_doid</a:t>
                      </a:r>
                      <a:endParaRPr lang="en-US" sz="1100" b="1" dirty="0">
                        <a:effectLst/>
                      </a:endParaRPr>
                    </a:p>
                  </a:txBody>
                  <a:tcPr marL="16628" marR="16628" marT="8314" marB="8314" anchor="ctr"/>
                </a:tc>
                <a:tc>
                  <a:txBody>
                    <a:bodyPr/>
                    <a:lstStyle/>
                    <a:p>
                      <a:pPr algn="ctr" fontAlgn="ctr"/>
                      <a:r>
                        <a:rPr lang="en-US" sz="1100" b="1" dirty="0" err="1">
                          <a:effectLst/>
                        </a:rPr>
                        <a:t>dis_name</a:t>
                      </a:r>
                      <a:endParaRPr lang="en-US" sz="1100" b="1" dirty="0">
                        <a:effectLst/>
                      </a:endParaRPr>
                    </a:p>
                  </a:txBody>
                  <a:tcPr marL="16628" marR="16628" marT="8314" marB="8314" anchor="ctr"/>
                </a:tc>
                <a:tc>
                  <a:txBody>
                    <a:bodyPr/>
                    <a:lstStyle/>
                    <a:p>
                      <a:pPr algn="ctr" fontAlgn="ctr"/>
                      <a:r>
                        <a:rPr lang="en-US" sz="1100" b="1" dirty="0" err="1">
                          <a:effectLst/>
                        </a:rPr>
                        <a:t>numgenes_CLINGEN</a:t>
                      </a:r>
                      <a:endParaRPr lang="en-US" sz="1100" b="1" dirty="0">
                        <a:effectLst/>
                      </a:endParaRPr>
                    </a:p>
                  </a:txBody>
                  <a:tcPr marL="16628" marR="16628" marT="8314" marB="8314" anchor="ctr"/>
                </a:tc>
                <a:tc>
                  <a:txBody>
                    <a:bodyPr/>
                    <a:lstStyle/>
                    <a:p>
                      <a:pPr algn="ctr" fontAlgn="ctr"/>
                      <a:r>
                        <a:rPr lang="en-US" sz="1100" b="1" dirty="0" err="1">
                          <a:effectLst/>
                        </a:rPr>
                        <a:t>numgenes_CGI</a:t>
                      </a:r>
                      <a:endParaRPr lang="en-US" sz="1100" b="1" dirty="0">
                        <a:effectLst/>
                      </a:endParaRPr>
                    </a:p>
                  </a:txBody>
                  <a:tcPr marL="16628" marR="16628" marT="8314" marB="8314" anchor="ctr"/>
                </a:tc>
                <a:tc>
                  <a:txBody>
                    <a:bodyPr/>
                    <a:lstStyle/>
                    <a:p>
                      <a:pPr algn="ctr" fontAlgn="ctr"/>
                      <a:r>
                        <a:rPr lang="en-US" sz="1100" b="1" dirty="0" err="1">
                          <a:effectLst/>
                        </a:rPr>
                        <a:t>numgenes_CTD_human</a:t>
                      </a:r>
                      <a:endParaRPr lang="en-US" sz="1100" b="1" dirty="0">
                        <a:effectLst/>
                      </a:endParaRPr>
                    </a:p>
                  </a:txBody>
                  <a:tcPr marL="16628" marR="16628" marT="8314" marB="8314" anchor="ctr"/>
                </a:tc>
                <a:tc>
                  <a:txBody>
                    <a:bodyPr/>
                    <a:lstStyle/>
                    <a:p>
                      <a:pPr algn="ctr" fontAlgn="ctr"/>
                      <a:r>
                        <a:rPr lang="en-US" sz="1100" b="1" dirty="0" err="1">
                          <a:effectLst/>
                        </a:rPr>
                        <a:t>numgenes_GENOMICS_ENGLAND</a:t>
                      </a:r>
                      <a:endParaRPr lang="en-US" sz="1100" b="1" dirty="0">
                        <a:effectLst/>
                      </a:endParaRPr>
                    </a:p>
                  </a:txBody>
                  <a:tcPr marL="16628" marR="16628" marT="8314" marB="8314" anchor="ctr"/>
                </a:tc>
                <a:tc>
                  <a:txBody>
                    <a:bodyPr/>
                    <a:lstStyle/>
                    <a:p>
                      <a:pPr algn="ctr" fontAlgn="ctr"/>
                      <a:r>
                        <a:rPr lang="en-US" sz="1100" b="1" dirty="0" err="1">
                          <a:effectLst/>
                        </a:rPr>
                        <a:t>numgenes_ORPHANET</a:t>
                      </a:r>
                      <a:endParaRPr lang="en-US" sz="1100" b="1" dirty="0">
                        <a:effectLst/>
                      </a:endParaRPr>
                    </a:p>
                  </a:txBody>
                  <a:tcPr marL="16628" marR="16628" marT="8314" marB="8314" anchor="ctr"/>
                </a:tc>
                <a:tc>
                  <a:txBody>
                    <a:bodyPr/>
                    <a:lstStyle/>
                    <a:p>
                      <a:pPr algn="ctr" fontAlgn="ctr"/>
                      <a:r>
                        <a:rPr lang="en-US" sz="1100" b="1" dirty="0" err="1">
                          <a:effectLst/>
                        </a:rPr>
                        <a:t>numgenes_PSYGENET</a:t>
                      </a:r>
                      <a:endParaRPr lang="en-US" sz="1100" b="1" dirty="0">
                        <a:effectLst/>
                      </a:endParaRPr>
                    </a:p>
                  </a:txBody>
                  <a:tcPr marL="16628" marR="16628" marT="8314" marB="8314" anchor="ctr"/>
                </a:tc>
                <a:tc>
                  <a:txBody>
                    <a:bodyPr/>
                    <a:lstStyle/>
                    <a:p>
                      <a:pPr algn="ctr" fontAlgn="ctr"/>
                      <a:r>
                        <a:rPr lang="en-US" sz="1100" b="1" dirty="0" err="1">
                          <a:effectLst/>
                        </a:rPr>
                        <a:t>numgenes_UNIPROT</a:t>
                      </a:r>
                      <a:endParaRPr lang="en-US" sz="1100" b="1" dirty="0">
                        <a:effectLst/>
                      </a:endParaRPr>
                    </a:p>
                  </a:txBody>
                  <a:tcPr marL="16628" marR="16628" marT="8314" marB="8314" anchor="ctr"/>
                </a:tc>
                <a:tc>
                  <a:txBody>
                    <a:bodyPr/>
                    <a:lstStyle/>
                    <a:p>
                      <a:pPr algn="ctr" fontAlgn="ctr"/>
                      <a:r>
                        <a:rPr lang="en-US" sz="1100" b="1" dirty="0" err="1">
                          <a:effectLst/>
                        </a:rPr>
                        <a:t>numgenes_dir</a:t>
                      </a:r>
                      <a:endParaRPr lang="en-US" sz="1100" b="1" dirty="0">
                        <a:effectLst/>
                      </a:endParaRPr>
                    </a:p>
                  </a:txBody>
                  <a:tcPr marL="16628" marR="16628" marT="8314" marB="8314" anchor="ctr"/>
                </a:tc>
                <a:tc>
                  <a:txBody>
                    <a:bodyPr/>
                    <a:lstStyle/>
                    <a:p>
                      <a:pPr algn="ctr" fontAlgn="ctr"/>
                      <a:r>
                        <a:rPr lang="en-US" sz="1100" b="1" dirty="0" err="1">
                          <a:effectLst/>
                        </a:rPr>
                        <a:t>numgenes_prop</a:t>
                      </a:r>
                      <a:endParaRPr lang="en-US" sz="1100" b="1" dirty="0">
                        <a:effectLst/>
                      </a:endParaRPr>
                    </a:p>
                  </a:txBody>
                  <a:tcPr marL="16628" marR="16628" marT="8314" marB="8314" anchor="ctr"/>
                </a:tc>
                <a:extLst>
                  <a:ext uri="{0D108BD9-81ED-4DB2-BD59-A6C34878D82A}">
                    <a16:rowId xmlns:a16="http://schemas.microsoft.com/office/drawing/2014/main" val="2254355713"/>
                  </a:ext>
                </a:extLst>
              </a:tr>
              <a:tr h="116394">
                <a:tc>
                  <a:txBody>
                    <a:bodyPr/>
                    <a:lstStyle/>
                    <a:p>
                      <a:pPr algn="ctr" fontAlgn="ctr"/>
                      <a:r>
                        <a:rPr lang="en-US" sz="1100" dirty="0">
                          <a:effectLst/>
                          <a:highlight>
                            <a:srgbClr val="FFFF00"/>
                          </a:highlight>
                        </a:rPr>
                        <a:t>DOID:162</a:t>
                      </a:r>
                    </a:p>
                  </a:txBody>
                  <a:tcPr marL="16628" marR="16628" marT="8314" marB="8314" anchor="ctr"/>
                </a:tc>
                <a:tc>
                  <a:txBody>
                    <a:bodyPr/>
                    <a:lstStyle/>
                    <a:p>
                      <a:pPr algn="ctr" fontAlgn="ctr"/>
                      <a:r>
                        <a:rPr lang="en-US" sz="1100" b="1" dirty="0">
                          <a:effectLst/>
                          <a:highlight>
                            <a:srgbClr val="FFFF00"/>
                          </a:highlight>
                        </a:rPr>
                        <a:t>cancer</a:t>
                      </a:r>
                    </a:p>
                  </a:txBody>
                  <a:tcPr marL="16628" marR="16628" marT="8314" marB="8314" anchor="ctr"/>
                </a:tc>
                <a:tc>
                  <a:txBody>
                    <a:bodyPr/>
                    <a:lstStyle/>
                    <a:p>
                      <a:pPr algn="r" fontAlgn="ctr"/>
                      <a:r>
                        <a:rPr lang="en-US" sz="1100">
                          <a:effectLst/>
                        </a:rPr>
                        <a:t>32</a:t>
                      </a:r>
                    </a:p>
                  </a:txBody>
                  <a:tcPr marL="16628" marR="16628" marT="8314" marB="8314" anchor="ctr"/>
                </a:tc>
                <a:tc>
                  <a:txBody>
                    <a:bodyPr/>
                    <a:lstStyle/>
                    <a:p>
                      <a:pPr algn="r" fontAlgn="ctr"/>
                      <a:r>
                        <a:rPr lang="en-US" sz="1100">
                          <a:effectLst/>
                        </a:rPr>
                        <a:t>307</a:t>
                      </a:r>
                    </a:p>
                  </a:txBody>
                  <a:tcPr marL="16628" marR="16628" marT="8314" marB="8314" anchor="ctr"/>
                </a:tc>
                <a:tc>
                  <a:txBody>
                    <a:bodyPr/>
                    <a:lstStyle/>
                    <a:p>
                      <a:pPr algn="r" fontAlgn="ctr"/>
                      <a:r>
                        <a:rPr lang="en-US" sz="1100">
                          <a:effectLst/>
                        </a:rPr>
                        <a:t>2963</a:t>
                      </a:r>
                    </a:p>
                  </a:txBody>
                  <a:tcPr marL="16628" marR="16628" marT="8314" marB="8314" anchor="ctr"/>
                </a:tc>
                <a:tc>
                  <a:txBody>
                    <a:bodyPr/>
                    <a:lstStyle/>
                    <a:p>
                      <a:pPr algn="r" fontAlgn="ctr"/>
                      <a:r>
                        <a:rPr lang="en-US" sz="1100">
                          <a:effectLst/>
                        </a:rPr>
                        <a:t>168</a:t>
                      </a:r>
                    </a:p>
                  </a:txBody>
                  <a:tcPr marL="16628" marR="16628" marT="8314" marB="8314" anchor="ctr"/>
                </a:tc>
                <a:tc>
                  <a:txBody>
                    <a:bodyPr/>
                    <a:lstStyle/>
                    <a:p>
                      <a:pPr algn="r" fontAlgn="ctr"/>
                      <a:r>
                        <a:rPr lang="en-US" sz="1100">
                          <a:effectLst/>
                        </a:rPr>
                        <a:t>247</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740</a:t>
                      </a:r>
                    </a:p>
                  </a:txBody>
                  <a:tcPr marL="16628" marR="16628" marT="8314" marB="8314" anchor="ctr"/>
                </a:tc>
                <a:tc>
                  <a:txBody>
                    <a:bodyPr/>
                    <a:lstStyle/>
                    <a:p>
                      <a:pPr algn="r" fontAlgn="ctr"/>
                      <a:r>
                        <a:rPr lang="en-US" sz="1100">
                          <a:effectLst/>
                        </a:rPr>
                        <a:t>128</a:t>
                      </a:r>
                    </a:p>
                  </a:txBody>
                  <a:tcPr marL="16628" marR="16628" marT="8314" marB="8314" anchor="ctr"/>
                </a:tc>
                <a:tc>
                  <a:txBody>
                    <a:bodyPr/>
                    <a:lstStyle/>
                    <a:p>
                      <a:pPr algn="r" fontAlgn="ctr"/>
                      <a:r>
                        <a:rPr lang="en-US" sz="1100">
                          <a:effectLst/>
                        </a:rPr>
                        <a:t>3574</a:t>
                      </a:r>
                    </a:p>
                  </a:txBody>
                  <a:tcPr marL="16628" marR="16628" marT="8314" marB="8314" anchor="ctr"/>
                </a:tc>
                <a:extLst>
                  <a:ext uri="{0D108BD9-81ED-4DB2-BD59-A6C34878D82A}">
                    <a16:rowId xmlns:a16="http://schemas.microsoft.com/office/drawing/2014/main" val="2735728397"/>
                  </a:ext>
                </a:extLst>
              </a:tr>
              <a:tr h="315927">
                <a:tc>
                  <a:txBody>
                    <a:bodyPr/>
                    <a:lstStyle/>
                    <a:p>
                      <a:pPr algn="ctr" fontAlgn="ctr"/>
                      <a:r>
                        <a:rPr lang="en-US" sz="1100" dirty="0">
                          <a:effectLst/>
                          <a:highlight>
                            <a:srgbClr val="FFFF00"/>
                          </a:highlight>
                        </a:rPr>
                        <a:t>DOID:863</a:t>
                      </a:r>
                    </a:p>
                  </a:txBody>
                  <a:tcPr marL="16628" marR="16628" marT="8314" marB="8314" anchor="ctr"/>
                </a:tc>
                <a:tc>
                  <a:txBody>
                    <a:bodyPr/>
                    <a:lstStyle/>
                    <a:p>
                      <a:pPr algn="ctr" fontAlgn="ctr"/>
                      <a:r>
                        <a:rPr lang="en-US" sz="1100" b="1" dirty="0">
                          <a:effectLst/>
                          <a:highlight>
                            <a:srgbClr val="FFFF00"/>
                          </a:highlight>
                        </a:rPr>
                        <a:t>nervous system disease</a:t>
                      </a:r>
                    </a:p>
                  </a:txBody>
                  <a:tcPr marL="16628" marR="16628" marT="8314" marB="8314" anchor="ctr"/>
                </a:tc>
                <a:tc>
                  <a:txBody>
                    <a:bodyPr/>
                    <a:lstStyle/>
                    <a:p>
                      <a:pPr algn="r" fontAlgn="ctr"/>
                      <a:r>
                        <a:rPr lang="en-US" sz="1100" dirty="0">
                          <a:effectLst/>
                        </a:rPr>
                        <a:t>37</a:t>
                      </a:r>
                    </a:p>
                  </a:txBody>
                  <a:tcPr marL="16628" marR="16628" marT="8314" marB="8314" anchor="ctr"/>
                </a:tc>
                <a:tc>
                  <a:txBody>
                    <a:bodyPr/>
                    <a:lstStyle/>
                    <a:p>
                      <a:pPr algn="r" fontAlgn="ctr"/>
                      <a:r>
                        <a:rPr lang="en-US" sz="1100">
                          <a:effectLst/>
                        </a:rPr>
                        <a:t>47</a:t>
                      </a:r>
                    </a:p>
                  </a:txBody>
                  <a:tcPr marL="16628" marR="16628" marT="8314" marB="8314" anchor="ctr"/>
                </a:tc>
                <a:tc>
                  <a:txBody>
                    <a:bodyPr/>
                    <a:lstStyle/>
                    <a:p>
                      <a:pPr algn="r" fontAlgn="ctr"/>
                      <a:r>
                        <a:rPr lang="en-US" sz="1100">
                          <a:effectLst/>
                        </a:rPr>
                        <a:t>1657</a:t>
                      </a:r>
                    </a:p>
                  </a:txBody>
                  <a:tcPr marL="16628" marR="16628" marT="8314" marB="8314" anchor="ctr"/>
                </a:tc>
                <a:tc>
                  <a:txBody>
                    <a:bodyPr/>
                    <a:lstStyle/>
                    <a:p>
                      <a:pPr algn="r" fontAlgn="ctr"/>
                      <a:r>
                        <a:rPr lang="en-US" sz="1100">
                          <a:effectLst/>
                        </a:rPr>
                        <a:t>974</a:t>
                      </a:r>
                    </a:p>
                  </a:txBody>
                  <a:tcPr marL="16628" marR="16628" marT="8314" marB="8314" anchor="ctr"/>
                </a:tc>
                <a:tc>
                  <a:txBody>
                    <a:bodyPr/>
                    <a:lstStyle/>
                    <a:p>
                      <a:pPr algn="r" fontAlgn="ctr"/>
                      <a:r>
                        <a:rPr lang="en-US" sz="1100">
                          <a:effectLst/>
                        </a:rPr>
                        <a:t>601</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553</a:t>
                      </a:r>
                    </a:p>
                  </a:txBody>
                  <a:tcPr marL="16628" marR="16628" marT="8314" marB="8314" anchor="ctr"/>
                </a:tc>
                <a:tc>
                  <a:txBody>
                    <a:bodyPr/>
                    <a:lstStyle/>
                    <a:p>
                      <a:pPr algn="r" fontAlgn="ctr"/>
                      <a:r>
                        <a:rPr lang="en-US" sz="1100">
                          <a:effectLst/>
                        </a:rPr>
                        <a:t>53</a:t>
                      </a:r>
                    </a:p>
                  </a:txBody>
                  <a:tcPr marL="16628" marR="16628" marT="8314" marB="8314" anchor="ctr"/>
                </a:tc>
                <a:tc>
                  <a:txBody>
                    <a:bodyPr/>
                    <a:lstStyle/>
                    <a:p>
                      <a:pPr algn="r" fontAlgn="ctr"/>
                      <a:r>
                        <a:rPr lang="en-US" sz="1100">
                          <a:effectLst/>
                        </a:rPr>
                        <a:t>2206</a:t>
                      </a:r>
                    </a:p>
                  </a:txBody>
                  <a:tcPr marL="16628" marR="16628" marT="8314" marB="8314" anchor="ctr"/>
                </a:tc>
                <a:extLst>
                  <a:ext uri="{0D108BD9-81ED-4DB2-BD59-A6C34878D82A}">
                    <a16:rowId xmlns:a16="http://schemas.microsoft.com/office/drawing/2014/main" val="4176695296"/>
                  </a:ext>
                </a:extLst>
              </a:tr>
              <a:tr h="365811">
                <a:tc>
                  <a:txBody>
                    <a:bodyPr/>
                    <a:lstStyle/>
                    <a:p>
                      <a:pPr algn="ctr" fontAlgn="ctr"/>
                      <a:r>
                        <a:rPr lang="en-US" sz="1100">
                          <a:effectLst/>
                          <a:highlight>
                            <a:srgbClr val="FFFF00"/>
                          </a:highlight>
                        </a:rPr>
                        <a:t>DOID:77</a:t>
                      </a:r>
                    </a:p>
                  </a:txBody>
                  <a:tcPr marL="16628" marR="16628" marT="8314" marB="8314" anchor="ctr"/>
                </a:tc>
                <a:tc>
                  <a:txBody>
                    <a:bodyPr/>
                    <a:lstStyle/>
                    <a:p>
                      <a:pPr algn="ctr" fontAlgn="ctr"/>
                      <a:r>
                        <a:rPr lang="en-US" sz="1100" b="1" dirty="0">
                          <a:effectLst/>
                          <a:highlight>
                            <a:srgbClr val="FFFF00"/>
                          </a:highlight>
                        </a:rPr>
                        <a:t>gastrointestinal system disease</a:t>
                      </a:r>
                    </a:p>
                  </a:txBody>
                  <a:tcPr marL="16628" marR="16628" marT="8314" marB="8314" anchor="ctr"/>
                </a:tc>
                <a:tc>
                  <a:txBody>
                    <a:bodyPr/>
                    <a:lstStyle/>
                    <a:p>
                      <a:pPr algn="r" fontAlgn="ctr"/>
                      <a:r>
                        <a:rPr lang="en-US" sz="1100">
                          <a:effectLst/>
                        </a:rPr>
                        <a:t>5</a:t>
                      </a:r>
                    </a:p>
                  </a:txBody>
                  <a:tcPr marL="16628" marR="16628" marT="8314" marB="8314" anchor="ctr"/>
                </a:tc>
                <a:tc>
                  <a:txBody>
                    <a:bodyPr/>
                    <a:lstStyle/>
                    <a:p>
                      <a:pPr algn="r" fontAlgn="ctr"/>
                      <a:r>
                        <a:rPr lang="en-US" sz="1100">
                          <a:effectLst/>
                        </a:rPr>
                        <a:t>71</a:t>
                      </a:r>
                    </a:p>
                  </a:txBody>
                  <a:tcPr marL="16628" marR="16628" marT="8314" marB="8314" anchor="ctr"/>
                </a:tc>
                <a:tc>
                  <a:txBody>
                    <a:bodyPr/>
                    <a:lstStyle/>
                    <a:p>
                      <a:pPr algn="r" fontAlgn="ctr"/>
                      <a:r>
                        <a:rPr lang="en-US" sz="1100">
                          <a:effectLst/>
                        </a:rPr>
                        <a:t>1433</a:t>
                      </a:r>
                    </a:p>
                  </a:txBody>
                  <a:tcPr marL="16628" marR="16628" marT="8314" marB="8314" anchor="ctr"/>
                </a:tc>
                <a:tc>
                  <a:txBody>
                    <a:bodyPr/>
                    <a:lstStyle/>
                    <a:p>
                      <a:pPr algn="r" fontAlgn="ctr"/>
                      <a:r>
                        <a:rPr lang="en-US" sz="1100">
                          <a:effectLst/>
                        </a:rPr>
                        <a:t>162</a:t>
                      </a:r>
                    </a:p>
                  </a:txBody>
                  <a:tcPr marL="16628" marR="16628" marT="8314" marB="8314" anchor="ctr"/>
                </a:tc>
                <a:tc>
                  <a:txBody>
                    <a:bodyPr/>
                    <a:lstStyle/>
                    <a:p>
                      <a:pPr algn="r" fontAlgn="ctr"/>
                      <a:r>
                        <a:rPr lang="en-US" sz="1100">
                          <a:effectLst/>
                        </a:rPr>
                        <a:t>76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553</a:t>
                      </a:r>
                    </a:p>
                  </a:txBody>
                  <a:tcPr marL="16628" marR="16628" marT="8314" marB="8314" anchor="ctr"/>
                </a:tc>
                <a:tc>
                  <a:txBody>
                    <a:bodyPr/>
                    <a:lstStyle/>
                    <a:p>
                      <a:pPr algn="r" fontAlgn="ctr"/>
                      <a:r>
                        <a:rPr lang="en-US" sz="1100">
                          <a:effectLst/>
                        </a:rPr>
                        <a:t>12</a:t>
                      </a:r>
                    </a:p>
                  </a:txBody>
                  <a:tcPr marL="16628" marR="16628" marT="8314" marB="8314" anchor="ctr"/>
                </a:tc>
                <a:tc>
                  <a:txBody>
                    <a:bodyPr/>
                    <a:lstStyle/>
                    <a:p>
                      <a:pPr algn="r" fontAlgn="ctr"/>
                      <a:r>
                        <a:rPr lang="en-US" sz="1100">
                          <a:effectLst/>
                        </a:rPr>
                        <a:t>1987</a:t>
                      </a:r>
                    </a:p>
                  </a:txBody>
                  <a:tcPr marL="16628" marR="16628" marT="8314" marB="8314" anchor="ctr"/>
                </a:tc>
                <a:extLst>
                  <a:ext uri="{0D108BD9-81ED-4DB2-BD59-A6C34878D82A}">
                    <a16:rowId xmlns:a16="http://schemas.microsoft.com/office/drawing/2014/main" val="3995449061"/>
                  </a:ext>
                </a:extLst>
              </a:tr>
              <a:tr h="365811">
                <a:tc>
                  <a:txBody>
                    <a:bodyPr/>
                    <a:lstStyle/>
                    <a:p>
                      <a:pPr algn="ctr" fontAlgn="ctr"/>
                      <a:r>
                        <a:rPr lang="en-US" sz="1100" dirty="0">
                          <a:effectLst/>
                          <a:highlight>
                            <a:srgbClr val="FFFF00"/>
                          </a:highlight>
                        </a:rPr>
                        <a:t>DOID:3119</a:t>
                      </a:r>
                    </a:p>
                  </a:txBody>
                  <a:tcPr marL="16628" marR="16628" marT="8314" marB="8314" anchor="ctr"/>
                </a:tc>
                <a:tc>
                  <a:txBody>
                    <a:bodyPr/>
                    <a:lstStyle/>
                    <a:p>
                      <a:pPr algn="ctr" fontAlgn="ctr"/>
                      <a:r>
                        <a:rPr lang="en-US" sz="1100" b="1" dirty="0">
                          <a:effectLst/>
                          <a:highlight>
                            <a:srgbClr val="FFFF00"/>
                          </a:highlight>
                        </a:rPr>
                        <a:t>gastrointestinal system cancer</a:t>
                      </a:r>
                    </a:p>
                  </a:txBody>
                  <a:tcPr marL="16628" marR="16628" marT="8314" marB="8314" anchor="ctr"/>
                </a:tc>
                <a:tc>
                  <a:txBody>
                    <a:bodyPr/>
                    <a:lstStyle/>
                    <a:p>
                      <a:pPr algn="r" fontAlgn="ctr"/>
                      <a:r>
                        <a:rPr lang="en-US" sz="1100">
                          <a:effectLst/>
                        </a:rPr>
                        <a:t>3</a:t>
                      </a:r>
                    </a:p>
                  </a:txBody>
                  <a:tcPr marL="16628" marR="16628" marT="8314" marB="8314" anchor="ctr"/>
                </a:tc>
                <a:tc>
                  <a:txBody>
                    <a:bodyPr/>
                    <a:lstStyle/>
                    <a:p>
                      <a:pPr algn="r" fontAlgn="ctr"/>
                      <a:r>
                        <a:rPr lang="en-US" sz="1100">
                          <a:effectLst/>
                        </a:rPr>
                        <a:t>76</a:t>
                      </a:r>
                    </a:p>
                  </a:txBody>
                  <a:tcPr marL="16628" marR="16628" marT="8314" marB="8314" anchor="ctr"/>
                </a:tc>
                <a:tc>
                  <a:txBody>
                    <a:bodyPr/>
                    <a:lstStyle/>
                    <a:p>
                      <a:pPr algn="r" fontAlgn="ctr"/>
                      <a:r>
                        <a:rPr lang="en-US" sz="1100">
                          <a:effectLst/>
                        </a:rPr>
                        <a:t>993</a:t>
                      </a:r>
                    </a:p>
                  </a:txBody>
                  <a:tcPr marL="16628" marR="16628" marT="8314" marB="8314" anchor="ctr"/>
                </a:tc>
                <a:tc>
                  <a:txBody>
                    <a:bodyPr/>
                    <a:lstStyle/>
                    <a:p>
                      <a:pPr algn="r" fontAlgn="ctr"/>
                      <a:r>
                        <a:rPr lang="en-US" sz="1100">
                          <a:effectLst/>
                        </a:rPr>
                        <a:t>29</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528</a:t>
                      </a:r>
                    </a:p>
                  </a:txBody>
                  <a:tcPr marL="16628" marR="16628" marT="8314" marB="8314" anchor="ctr"/>
                </a:tc>
                <a:tc>
                  <a:txBody>
                    <a:bodyPr/>
                    <a:lstStyle/>
                    <a:p>
                      <a:pPr algn="r" fontAlgn="ctr"/>
                      <a:r>
                        <a:rPr lang="en-US" sz="1100">
                          <a:effectLst/>
                        </a:rPr>
                        <a:t>6</a:t>
                      </a:r>
                    </a:p>
                  </a:txBody>
                  <a:tcPr marL="16628" marR="16628" marT="8314" marB="8314" anchor="ctr"/>
                </a:tc>
                <a:tc>
                  <a:txBody>
                    <a:bodyPr/>
                    <a:lstStyle/>
                    <a:p>
                      <a:pPr algn="r" fontAlgn="ctr"/>
                      <a:r>
                        <a:rPr lang="en-US" sz="1100">
                          <a:effectLst/>
                        </a:rPr>
                        <a:t>1463</a:t>
                      </a:r>
                    </a:p>
                  </a:txBody>
                  <a:tcPr marL="16628" marR="16628" marT="8314" marB="8314" anchor="ctr"/>
                </a:tc>
                <a:extLst>
                  <a:ext uri="{0D108BD9-81ED-4DB2-BD59-A6C34878D82A}">
                    <a16:rowId xmlns:a16="http://schemas.microsoft.com/office/drawing/2014/main" val="769430464"/>
                  </a:ext>
                </a:extLst>
              </a:tr>
              <a:tr h="116394">
                <a:tc>
                  <a:txBody>
                    <a:bodyPr/>
                    <a:lstStyle/>
                    <a:p>
                      <a:pPr algn="ctr" fontAlgn="ctr"/>
                      <a:r>
                        <a:rPr lang="en-US" sz="1100">
                          <a:effectLst/>
                          <a:highlight>
                            <a:srgbClr val="FFFF00"/>
                          </a:highlight>
                        </a:rPr>
                        <a:t>DOID:305</a:t>
                      </a:r>
                    </a:p>
                  </a:txBody>
                  <a:tcPr marL="16628" marR="16628" marT="8314" marB="8314" anchor="ctr"/>
                </a:tc>
                <a:tc>
                  <a:txBody>
                    <a:bodyPr/>
                    <a:lstStyle/>
                    <a:p>
                      <a:pPr algn="ctr" fontAlgn="ctr"/>
                      <a:r>
                        <a:rPr lang="en-US" sz="1100" b="1" dirty="0">
                          <a:effectLst/>
                          <a:highlight>
                            <a:srgbClr val="FFFF00"/>
                          </a:highlight>
                        </a:rPr>
                        <a:t>carcinoma</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112</a:t>
                      </a:r>
                    </a:p>
                  </a:txBody>
                  <a:tcPr marL="16628" marR="16628" marT="8314" marB="8314" anchor="ctr"/>
                </a:tc>
                <a:tc>
                  <a:txBody>
                    <a:bodyPr/>
                    <a:lstStyle/>
                    <a:p>
                      <a:pPr algn="r" fontAlgn="ctr"/>
                      <a:r>
                        <a:rPr lang="en-US" sz="1100">
                          <a:effectLst/>
                        </a:rPr>
                        <a:t>1087</a:t>
                      </a:r>
                    </a:p>
                  </a:txBody>
                  <a:tcPr marL="16628" marR="16628" marT="8314" marB="8314" anchor="ctr"/>
                </a:tc>
                <a:tc>
                  <a:txBody>
                    <a:bodyPr/>
                    <a:lstStyle/>
                    <a:p>
                      <a:pPr algn="r" fontAlgn="ctr"/>
                      <a:r>
                        <a:rPr lang="en-US" sz="1100">
                          <a:effectLst/>
                        </a:rPr>
                        <a:t>36</a:t>
                      </a:r>
                    </a:p>
                  </a:txBody>
                  <a:tcPr marL="16628" marR="16628" marT="8314" marB="8314" anchor="ctr"/>
                </a:tc>
                <a:tc>
                  <a:txBody>
                    <a:bodyPr/>
                    <a:lstStyle/>
                    <a:p>
                      <a:pPr algn="r" fontAlgn="ctr"/>
                      <a:r>
                        <a:rPr lang="en-US" sz="1100">
                          <a:effectLst/>
                        </a:rPr>
                        <a:t>36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211</a:t>
                      </a:r>
                    </a:p>
                  </a:txBody>
                  <a:tcPr marL="16628" marR="16628" marT="8314" marB="8314" anchor="ctr"/>
                </a:tc>
                <a:tc>
                  <a:txBody>
                    <a:bodyPr/>
                    <a:lstStyle/>
                    <a:p>
                      <a:pPr algn="r" fontAlgn="ctr"/>
                      <a:r>
                        <a:rPr lang="en-US" sz="1100">
                          <a:effectLst/>
                        </a:rPr>
                        <a:t>166</a:t>
                      </a:r>
                    </a:p>
                  </a:txBody>
                  <a:tcPr marL="16628" marR="16628" marT="8314" marB="8314" anchor="ctr"/>
                </a:tc>
                <a:tc>
                  <a:txBody>
                    <a:bodyPr/>
                    <a:lstStyle/>
                    <a:p>
                      <a:pPr algn="r" fontAlgn="ctr"/>
                      <a:r>
                        <a:rPr lang="en-US" sz="1100">
                          <a:effectLst/>
                        </a:rPr>
                        <a:t>1310</a:t>
                      </a:r>
                    </a:p>
                  </a:txBody>
                  <a:tcPr marL="16628" marR="16628" marT="8314" marB="8314" anchor="ctr"/>
                </a:tc>
                <a:extLst>
                  <a:ext uri="{0D108BD9-81ED-4DB2-BD59-A6C34878D82A}">
                    <a16:rowId xmlns:a16="http://schemas.microsoft.com/office/drawing/2014/main" val="3202622209"/>
                  </a:ext>
                </a:extLst>
              </a:tr>
              <a:tr h="66511">
                <a:tc>
                  <a:txBody>
                    <a:bodyPr/>
                    <a:lstStyle/>
                    <a:p>
                      <a:pPr algn="ctr" fontAlgn="ctr"/>
                      <a:r>
                        <a:rPr lang="en-US" sz="1100">
                          <a:effectLst/>
                          <a:highlight>
                            <a:srgbClr val="FFFF00"/>
                          </a:highlight>
                        </a:rPr>
                        <a:t>...</a:t>
                      </a:r>
                    </a:p>
                  </a:txBody>
                  <a:tcPr marL="16628" marR="16628" marT="8314" marB="8314" anchor="ctr"/>
                </a:tc>
                <a:tc>
                  <a:txBody>
                    <a:bodyPr/>
                    <a:lstStyle/>
                    <a:p>
                      <a:pPr algn="ctr" fontAlgn="ctr"/>
                      <a:r>
                        <a:rPr lang="en-US" sz="1100" b="1">
                          <a:effectLst/>
                          <a:highlight>
                            <a:srgbClr val="FFFF00"/>
                          </a:highligh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extLst>
                  <a:ext uri="{0D108BD9-81ED-4DB2-BD59-A6C34878D82A}">
                    <a16:rowId xmlns:a16="http://schemas.microsoft.com/office/drawing/2014/main" val="1942136126"/>
                  </a:ext>
                </a:extLst>
              </a:tr>
              <a:tr h="315927">
                <a:tc>
                  <a:txBody>
                    <a:bodyPr/>
                    <a:lstStyle/>
                    <a:p>
                      <a:pPr algn="ctr" fontAlgn="ctr"/>
                      <a:r>
                        <a:rPr lang="en-US" sz="1100">
                          <a:effectLst/>
                          <a:highlight>
                            <a:srgbClr val="FFFF00"/>
                          </a:highlight>
                        </a:rPr>
                        <a:t>DOID:1342</a:t>
                      </a:r>
                    </a:p>
                  </a:txBody>
                  <a:tcPr marL="16628" marR="16628" marT="8314" marB="8314" anchor="ctr"/>
                </a:tc>
                <a:tc>
                  <a:txBody>
                    <a:bodyPr/>
                    <a:lstStyle/>
                    <a:p>
                      <a:pPr algn="ctr" fontAlgn="ctr"/>
                      <a:r>
                        <a:rPr lang="en-US" sz="1100" b="1" dirty="0">
                          <a:effectLst/>
                          <a:highlight>
                            <a:srgbClr val="FFFF00"/>
                          </a:highlight>
                        </a:rPr>
                        <a:t>congenital hypoplastic anemia</a:t>
                      </a:r>
                    </a:p>
                  </a:txBody>
                  <a:tcPr marL="16628" marR="16628" marT="8314" marB="8314" anchor="ctr"/>
                </a:tc>
                <a:tc>
                  <a:txBody>
                    <a:bodyPr/>
                    <a:lstStyle/>
                    <a:p>
                      <a:pPr algn="r" fontAlgn="ctr"/>
                      <a:r>
                        <a:rPr lang="en-US" sz="1100">
                          <a:effectLst/>
                        </a:rPr>
                        <a:t>9</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25</a:t>
                      </a:r>
                    </a:p>
                  </a:txBody>
                  <a:tcPr marL="16628" marR="16628" marT="8314" marB="8314" anchor="ctr"/>
                </a:tc>
                <a:tc>
                  <a:txBody>
                    <a:bodyPr/>
                    <a:lstStyle/>
                    <a:p>
                      <a:pPr algn="r" fontAlgn="ctr"/>
                      <a:r>
                        <a:rPr lang="en-US" sz="1100">
                          <a:effectLst/>
                        </a:rPr>
                        <a:t>54</a:t>
                      </a:r>
                    </a:p>
                  </a:txBody>
                  <a:tcPr marL="16628" marR="16628" marT="8314" marB="8314" anchor="ctr"/>
                </a:tc>
                <a:tc>
                  <a:txBody>
                    <a:bodyPr/>
                    <a:lstStyle/>
                    <a:p>
                      <a:pPr algn="r" fontAlgn="ctr"/>
                      <a:r>
                        <a:rPr lang="en-US" sz="1100">
                          <a:effectLst/>
                        </a:rPr>
                        <a:t>20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14</a:t>
                      </a:r>
                    </a:p>
                  </a:txBody>
                  <a:tcPr marL="16628" marR="16628" marT="8314" marB="8314" anchor="ctr"/>
                </a:tc>
                <a:tc>
                  <a:txBody>
                    <a:bodyPr/>
                    <a:lstStyle/>
                    <a:p>
                      <a:pPr algn="r" fontAlgn="ctr"/>
                      <a:r>
                        <a:rPr lang="en-US" sz="1100">
                          <a:effectLst/>
                        </a:rPr>
                        <a:t>32</a:t>
                      </a:r>
                    </a:p>
                  </a:txBody>
                  <a:tcPr marL="16628" marR="16628" marT="8314" marB="8314" anchor="ctr"/>
                </a:tc>
                <a:tc>
                  <a:txBody>
                    <a:bodyPr/>
                    <a:lstStyle/>
                    <a:p>
                      <a:pPr algn="r" fontAlgn="ctr"/>
                      <a:r>
                        <a:rPr lang="en-US" sz="1100">
                          <a:effectLst/>
                        </a:rPr>
                        <a:t>60</a:t>
                      </a:r>
                    </a:p>
                  </a:txBody>
                  <a:tcPr marL="16628" marR="16628" marT="8314" marB="8314" anchor="ctr"/>
                </a:tc>
                <a:extLst>
                  <a:ext uri="{0D108BD9-81ED-4DB2-BD59-A6C34878D82A}">
                    <a16:rowId xmlns:a16="http://schemas.microsoft.com/office/drawing/2014/main" val="1085448541"/>
                  </a:ext>
                </a:extLst>
              </a:tr>
              <a:tr h="216161">
                <a:tc>
                  <a:txBody>
                    <a:bodyPr/>
                    <a:lstStyle/>
                    <a:p>
                      <a:pPr algn="ctr" fontAlgn="ctr"/>
                      <a:r>
                        <a:rPr lang="en-US" sz="1100">
                          <a:effectLst/>
                          <a:highlight>
                            <a:srgbClr val="FFFF00"/>
                          </a:highlight>
                        </a:rPr>
                        <a:t>DOID:1793</a:t>
                      </a:r>
                    </a:p>
                  </a:txBody>
                  <a:tcPr marL="16628" marR="16628" marT="8314" marB="8314" anchor="ctr"/>
                </a:tc>
                <a:tc>
                  <a:txBody>
                    <a:bodyPr/>
                    <a:lstStyle/>
                    <a:p>
                      <a:pPr algn="ctr" fontAlgn="ctr"/>
                      <a:r>
                        <a:rPr lang="en-US" sz="1100" b="1" dirty="0">
                          <a:effectLst/>
                          <a:highlight>
                            <a:srgbClr val="FFFF00"/>
                          </a:highlight>
                        </a:rPr>
                        <a:t>pancreatic cancer</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a:effectLst/>
                        </a:rPr>
                        <a:t>28</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8</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15</a:t>
                      </a:r>
                    </a:p>
                  </a:txBody>
                  <a:tcPr marL="16628" marR="16628" marT="8314" marB="8314" anchor="ctr"/>
                </a:tc>
                <a:tc>
                  <a:txBody>
                    <a:bodyPr/>
                    <a:lstStyle/>
                    <a:p>
                      <a:pPr algn="r" fontAlgn="ctr"/>
                      <a:r>
                        <a:rPr lang="en-US" sz="1100">
                          <a:effectLst/>
                        </a:rPr>
                        <a:t>107</a:t>
                      </a:r>
                    </a:p>
                  </a:txBody>
                  <a:tcPr marL="16628" marR="16628" marT="8314" marB="8314" anchor="ctr"/>
                </a:tc>
                <a:tc>
                  <a:txBody>
                    <a:bodyPr/>
                    <a:lstStyle/>
                    <a:p>
                      <a:pPr algn="r" fontAlgn="ctr"/>
                      <a:r>
                        <a:rPr lang="en-US" sz="1100">
                          <a:effectLst/>
                        </a:rPr>
                        <a:t>58</a:t>
                      </a:r>
                    </a:p>
                  </a:txBody>
                  <a:tcPr marL="16628" marR="16628" marT="8314" marB="8314" anchor="ctr"/>
                </a:tc>
                <a:extLst>
                  <a:ext uri="{0D108BD9-81ED-4DB2-BD59-A6C34878D82A}">
                    <a16:rowId xmlns:a16="http://schemas.microsoft.com/office/drawing/2014/main" val="1271040354"/>
                  </a:ext>
                </a:extLst>
              </a:tr>
              <a:tr h="415694">
                <a:tc>
                  <a:txBody>
                    <a:bodyPr/>
                    <a:lstStyle/>
                    <a:p>
                      <a:pPr algn="ctr" fontAlgn="ctr"/>
                      <a:r>
                        <a:rPr lang="en-US" sz="1100">
                          <a:effectLst/>
                          <a:highlight>
                            <a:srgbClr val="FFFF00"/>
                          </a:highlight>
                        </a:rPr>
                        <a:t>DOID:628</a:t>
                      </a:r>
                    </a:p>
                  </a:txBody>
                  <a:tcPr marL="16628" marR="16628" marT="8314" marB="8314" anchor="ctr"/>
                </a:tc>
                <a:tc>
                  <a:txBody>
                    <a:bodyPr/>
                    <a:lstStyle/>
                    <a:p>
                      <a:pPr algn="ctr" fontAlgn="ctr"/>
                      <a:r>
                        <a:rPr lang="en-US" sz="1100" b="1" dirty="0">
                          <a:effectLst/>
                          <a:highlight>
                            <a:srgbClr val="FFFF00"/>
                          </a:highlight>
                        </a:rPr>
                        <a:t>combined T cell and B cell immunodeficiency</a:t>
                      </a:r>
                    </a:p>
                  </a:txBody>
                  <a:tcPr marL="16628" marR="16628" marT="8314" marB="8314" anchor="ctr"/>
                </a:tc>
                <a:tc>
                  <a:txBody>
                    <a:bodyPr/>
                    <a:lstStyle/>
                    <a:p>
                      <a:pPr algn="r" fontAlgn="ctr"/>
                      <a:r>
                        <a:rPr lang="en-US" sz="1100">
                          <a:effectLst/>
                        </a:rPr>
                        <a:t>1</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24</a:t>
                      </a:r>
                    </a:p>
                  </a:txBody>
                  <a:tcPr marL="16628" marR="16628" marT="8314" marB="8314" anchor="ctr"/>
                </a:tc>
                <a:tc>
                  <a:txBody>
                    <a:bodyPr/>
                    <a:lstStyle/>
                    <a:p>
                      <a:pPr algn="r" fontAlgn="ctr"/>
                      <a:r>
                        <a:rPr lang="en-US" sz="1100">
                          <a:effectLst/>
                        </a:rPr>
                        <a:t>28</a:t>
                      </a:r>
                    </a:p>
                  </a:txBody>
                  <a:tcPr marL="16628" marR="16628" marT="8314" marB="8314" anchor="ctr"/>
                </a:tc>
                <a:tc>
                  <a:txBody>
                    <a:bodyPr/>
                    <a:lstStyle/>
                    <a:p>
                      <a:pPr algn="r" fontAlgn="ctr"/>
                      <a:r>
                        <a:rPr lang="en-US" sz="1100">
                          <a:effectLst/>
                        </a:rPr>
                        <a:t>26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16</a:t>
                      </a:r>
                    </a:p>
                  </a:txBody>
                  <a:tcPr marL="16628" marR="16628" marT="8314" marB="8314" anchor="ctr"/>
                </a:tc>
                <a:tc>
                  <a:txBody>
                    <a:bodyPr/>
                    <a:lstStyle/>
                    <a:p>
                      <a:pPr algn="r" fontAlgn="ctr"/>
                      <a:r>
                        <a:rPr lang="en-US" sz="1100">
                          <a:effectLst/>
                        </a:rPr>
                        <a:t>42</a:t>
                      </a:r>
                    </a:p>
                  </a:txBody>
                  <a:tcPr marL="16628" marR="16628" marT="8314" marB="8314" anchor="ctr"/>
                </a:tc>
                <a:tc>
                  <a:txBody>
                    <a:bodyPr/>
                    <a:lstStyle/>
                    <a:p>
                      <a:pPr algn="r" fontAlgn="ctr"/>
                      <a:r>
                        <a:rPr lang="en-US" sz="1100">
                          <a:effectLst/>
                        </a:rPr>
                        <a:t>38</a:t>
                      </a:r>
                    </a:p>
                  </a:txBody>
                  <a:tcPr marL="16628" marR="16628" marT="8314" marB="8314" anchor="ctr"/>
                </a:tc>
                <a:extLst>
                  <a:ext uri="{0D108BD9-81ED-4DB2-BD59-A6C34878D82A}">
                    <a16:rowId xmlns:a16="http://schemas.microsoft.com/office/drawing/2014/main" val="3721348242"/>
                  </a:ext>
                </a:extLst>
              </a:tr>
              <a:tr h="515460">
                <a:tc>
                  <a:txBody>
                    <a:bodyPr/>
                    <a:lstStyle/>
                    <a:p>
                      <a:pPr algn="ctr" fontAlgn="ctr"/>
                      <a:r>
                        <a:rPr lang="en-US" sz="1100">
                          <a:effectLst/>
                          <a:highlight>
                            <a:srgbClr val="FFFF00"/>
                          </a:highlight>
                        </a:rPr>
                        <a:t>DOID:0110274</a:t>
                      </a:r>
                    </a:p>
                  </a:txBody>
                  <a:tcPr marL="16628" marR="16628" marT="8314" marB="8314" anchor="ctr"/>
                </a:tc>
                <a:tc>
                  <a:txBody>
                    <a:bodyPr/>
                    <a:lstStyle/>
                    <a:p>
                      <a:pPr algn="ctr" fontAlgn="ctr"/>
                      <a:r>
                        <a:rPr lang="en-US" sz="1100" b="1" dirty="0">
                          <a:effectLst/>
                          <a:highlight>
                            <a:srgbClr val="FFFF00"/>
                          </a:highlight>
                        </a:rPr>
                        <a:t>autosomal recessive limb-girdle muscular </a:t>
                      </a:r>
                      <a:r>
                        <a:rPr lang="en-US" sz="1100" b="1" dirty="0" err="1">
                          <a:effectLst/>
                          <a:highlight>
                            <a:srgbClr val="FFFF00"/>
                          </a:highlight>
                        </a:rPr>
                        <a:t>dystr</a:t>
                      </a:r>
                      <a:r>
                        <a:rPr lang="en-US" sz="1100" b="1" dirty="0">
                          <a:effectLst/>
                          <a:highlight>
                            <a:srgbClr val="FFFF00"/>
                          </a:highlight>
                        </a:rPr>
                        <a:t>...</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12</a:t>
                      </a:r>
                    </a:p>
                  </a:txBody>
                  <a:tcPr marL="16628" marR="16628" marT="8314" marB="8314" anchor="ctr"/>
                </a:tc>
                <a:tc>
                  <a:txBody>
                    <a:bodyPr/>
                    <a:lstStyle/>
                    <a:p>
                      <a:pPr algn="r" fontAlgn="ctr"/>
                      <a:r>
                        <a:rPr lang="en-US" sz="1100">
                          <a:effectLst/>
                        </a:rPr>
                        <a:t>23</a:t>
                      </a:r>
                    </a:p>
                  </a:txBody>
                  <a:tcPr marL="16628" marR="16628" marT="8314" marB="8314" anchor="ctr"/>
                </a:tc>
                <a:tc>
                  <a:txBody>
                    <a:bodyPr/>
                    <a:lstStyle/>
                    <a:p>
                      <a:pPr algn="r" fontAlgn="ctr"/>
                      <a:r>
                        <a:rPr lang="en-US" sz="1100">
                          <a:effectLst/>
                        </a:rPr>
                        <a:t>9</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20</a:t>
                      </a:r>
                    </a:p>
                  </a:txBody>
                  <a:tcPr marL="16628" marR="16628" marT="8314" marB="8314" anchor="ctr"/>
                </a:tc>
                <a:tc>
                  <a:txBody>
                    <a:bodyPr/>
                    <a:lstStyle/>
                    <a:p>
                      <a:pPr algn="r" fontAlgn="ctr"/>
                      <a:r>
                        <a:rPr lang="en-US" sz="1100">
                          <a:effectLst/>
                        </a:rPr>
                        <a:t>8</a:t>
                      </a:r>
                    </a:p>
                  </a:txBody>
                  <a:tcPr marL="16628" marR="16628" marT="8314" marB="8314" anchor="ctr"/>
                </a:tc>
                <a:tc>
                  <a:txBody>
                    <a:bodyPr/>
                    <a:lstStyle/>
                    <a:p>
                      <a:pPr algn="r" fontAlgn="ctr"/>
                      <a:r>
                        <a:rPr lang="en-US" sz="1100">
                          <a:effectLst/>
                        </a:rPr>
                        <a:t>30</a:t>
                      </a:r>
                    </a:p>
                  </a:txBody>
                  <a:tcPr marL="16628" marR="16628" marT="8314" marB="8314" anchor="ctr"/>
                </a:tc>
                <a:extLst>
                  <a:ext uri="{0D108BD9-81ED-4DB2-BD59-A6C34878D82A}">
                    <a16:rowId xmlns:a16="http://schemas.microsoft.com/office/drawing/2014/main" val="2132079043"/>
                  </a:ext>
                </a:extLst>
              </a:tr>
              <a:tr h="365811">
                <a:tc>
                  <a:txBody>
                    <a:bodyPr/>
                    <a:lstStyle/>
                    <a:p>
                      <a:pPr algn="ctr" fontAlgn="ctr"/>
                      <a:r>
                        <a:rPr lang="en-US" sz="1100" dirty="0">
                          <a:effectLst/>
                          <a:highlight>
                            <a:srgbClr val="FFFF00"/>
                          </a:highlight>
                        </a:rPr>
                        <a:t>DOID:0050534</a:t>
                      </a:r>
                    </a:p>
                  </a:txBody>
                  <a:tcPr marL="16628" marR="16628" marT="8314" marB="8314" anchor="ctr"/>
                </a:tc>
                <a:tc>
                  <a:txBody>
                    <a:bodyPr/>
                    <a:lstStyle/>
                    <a:p>
                      <a:pPr algn="ctr" fontAlgn="ctr"/>
                      <a:r>
                        <a:rPr lang="en-US" sz="1100" b="1" dirty="0">
                          <a:effectLst/>
                          <a:highlight>
                            <a:srgbClr val="FFFF00"/>
                          </a:highlight>
                        </a:rPr>
                        <a:t>congenital stationary night blindness</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14</a:t>
                      </a:r>
                    </a:p>
                  </a:txBody>
                  <a:tcPr marL="16628" marR="16628" marT="8314" marB="8314" anchor="ctr"/>
                </a:tc>
                <a:tc>
                  <a:txBody>
                    <a:bodyPr/>
                    <a:lstStyle/>
                    <a:p>
                      <a:pPr algn="r" fontAlgn="ctr"/>
                      <a:r>
                        <a:rPr lang="en-US" sz="1100">
                          <a:effectLst/>
                        </a:rPr>
                        <a:t>11</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10</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dirty="0">
                          <a:effectLst/>
                        </a:rPr>
                        <a:t>14</a:t>
                      </a:r>
                    </a:p>
                  </a:txBody>
                  <a:tcPr marL="16628" marR="16628" marT="8314" marB="8314" anchor="ctr"/>
                </a:tc>
                <a:extLst>
                  <a:ext uri="{0D108BD9-81ED-4DB2-BD59-A6C34878D82A}">
                    <a16:rowId xmlns:a16="http://schemas.microsoft.com/office/drawing/2014/main" val="3047164827"/>
                  </a:ext>
                </a:extLst>
              </a:tr>
            </a:tbl>
          </a:graphicData>
        </a:graphic>
      </p:graphicFrame>
      <p:sp>
        <p:nvSpPr>
          <p:cNvPr id="5" name="TextBox 4">
            <a:extLst>
              <a:ext uri="{FF2B5EF4-FFF2-40B4-BE49-F238E27FC236}">
                <a16:creationId xmlns:a16="http://schemas.microsoft.com/office/drawing/2014/main" id="{BCE4070C-40B2-499B-AC31-0F70BF990CB4}"/>
              </a:ext>
            </a:extLst>
          </p:cNvPr>
          <p:cNvSpPr txBox="1"/>
          <p:nvPr/>
        </p:nvSpPr>
        <p:spPr>
          <a:xfrm>
            <a:off x="1451031" y="6054816"/>
            <a:ext cx="6103344" cy="369332"/>
          </a:xfrm>
          <a:prstGeom prst="rect">
            <a:avLst/>
          </a:prstGeom>
          <a:noFill/>
        </p:spPr>
        <p:txBody>
          <a:bodyPr wrap="square">
            <a:spAutoFit/>
          </a:bodyPr>
          <a:lstStyle/>
          <a:p>
            <a:r>
              <a:rPr lang="en-US" b="0" i="0" dirty="0">
                <a:solidFill>
                  <a:schemeClr val="bg1"/>
                </a:solidFill>
                <a:effectLst/>
                <a:highlight>
                  <a:srgbClr val="FFFF00"/>
                </a:highlight>
              </a:rPr>
              <a:t>77 rows × 12 columns</a:t>
            </a:r>
            <a:endParaRPr lang="en-US" dirty="0">
              <a:solidFill>
                <a:schemeClr val="bg1"/>
              </a:solidFill>
              <a:highlight>
                <a:srgbClr val="FFFF00"/>
              </a:highlight>
            </a:endParaRPr>
          </a:p>
        </p:txBody>
      </p:sp>
    </p:spTree>
    <p:extLst>
      <p:ext uri="{BB962C8B-B14F-4D97-AF65-F5344CB8AC3E}">
        <p14:creationId xmlns:p14="http://schemas.microsoft.com/office/powerpoint/2010/main" val="22229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87DB-89B7-4AA4-A2FB-82B1B18D7EEA}"/>
              </a:ext>
            </a:extLst>
          </p:cNvPr>
          <p:cNvSpPr>
            <a:spLocks noGrp="1"/>
          </p:cNvSpPr>
          <p:nvPr>
            <p:ph type="title"/>
          </p:nvPr>
        </p:nvSpPr>
        <p:spPr>
          <a:xfrm>
            <a:off x="1149092" y="741367"/>
            <a:ext cx="7399998" cy="714523"/>
          </a:xfrm>
        </p:spPr>
        <p:txBody>
          <a:bodyPr>
            <a:normAutofit fontScale="90000"/>
          </a:bodyPr>
          <a:lstStyle/>
          <a:p>
            <a:r>
              <a:rPr lang="en-US" sz="3200" dirty="0"/>
              <a:t>SUPERVISED MACHINE LEARNING MODEL AND RESULTS</a:t>
            </a:r>
          </a:p>
        </p:txBody>
      </p:sp>
      <p:graphicFrame>
        <p:nvGraphicFramePr>
          <p:cNvPr id="3" name="Table 2">
            <a:extLst>
              <a:ext uri="{FF2B5EF4-FFF2-40B4-BE49-F238E27FC236}">
                <a16:creationId xmlns:a16="http://schemas.microsoft.com/office/drawing/2014/main" id="{392525B5-0CCD-4F40-97FD-C13DEE528A2D}"/>
              </a:ext>
            </a:extLst>
          </p:cNvPr>
          <p:cNvGraphicFramePr>
            <a:graphicFrameLocks noGrp="1"/>
          </p:cNvGraphicFramePr>
          <p:nvPr>
            <p:extLst>
              <p:ext uri="{D42A27DB-BD31-4B8C-83A1-F6EECF244321}">
                <p14:modId xmlns:p14="http://schemas.microsoft.com/office/powerpoint/2010/main" val="2058732551"/>
              </p:ext>
            </p:extLst>
          </p:nvPr>
        </p:nvGraphicFramePr>
        <p:xfrm>
          <a:off x="132203" y="1786779"/>
          <a:ext cx="8416887" cy="3615331"/>
        </p:xfrm>
        <a:graphic>
          <a:graphicData uri="http://schemas.openxmlformats.org/drawingml/2006/table">
            <a:tbl>
              <a:tblPr firstRow="1" firstCol="1" bandRow="1">
                <a:tableStyleId>{775DCB02-9BB8-47FD-8907-85C794F793BA}</a:tableStyleId>
              </a:tblPr>
              <a:tblGrid>
                <a:gridCol w="762171">
                  <a:extLst>
                    <a:ext uri="{9D8B030D-6E8A-4147-A177-3AD203B41FA5}">
                      <a16:colId xmlns:a16="http://schemas.microsoft.com/office/drawing/2014/main" val="3147126046"/>
                    </a:ext>
                  </a:extLst>
                </a:gridCol>
                <a:gridCol w="762171">
                  <a:extLst>
                    <a:ext uri="{9D8B030D-6E8A-4147-A177-3AD203B41FA5}">
                      <a16:colId xmlns:a16="http://schemas.microsoft.com/office/drawing/2014/main" val="3375477244"/>
                    </a:ext>
                  </a:extLst>
                </a:gridCol>
                <a:gridCol w="762171">
                  <a:extLst>
                    <a:ext uri="{9D8B030D-6E8A-4147-A177-3AD203B41FA5}">
                      <a16:colId xmlns:a16="http://schemas.microsoft.com/office/drawing/2014/main" val="2985032406"/>
                    </a:ext>
                  </a:extLst>
                </a:gridCol>
                <a:gridCol w="762171">
                  <a:extLst>
                    <a:ext uri="{9D8B030D-6E8A-4147-A177-3AD203B41FA5}">
                      <a16:colId xmlns:a16="http://schemas.microsoft.com/office/drawing/2014/main" val="3592906092"/>
                    </a:ext>
                  </a:extLst>
                </a:gridCol>
                <a:gridCol w="770421">
                  <a:extLst>
                    <a:ext uri="{9D8B030D-6E8A-4147-A177-3AD203B41FA5}">
                      <a16:colId xmlns:a16="http://schemas.microsoft.com/office/drawing/2014/main" val="1659720655"/>
                    </a:ext>
                  </a:extLst>
                </a:gridCol>
                <a:gridCol w="766297">
                  <a:extLst>
                    <a:ext uri="{9D8B030D-6E8A-4147-A177-3AD203B41FA5}">
                      <a16:colId xmlns:a16="http://schemas.microsoft.com/office/drawing/2014/main" val="2087654775"/>
                    </a:ext>
                  </a:extLst>
                </a:gridCol>
                <a:gridCol w="766297">
                  <a:extLst>
                    <a:ext uri="{9D8B030D-6E8A-4147-A177-3AD203B41FA5}">
                      <a16:colId xmlns:a16="http://schemas.microsoft.com/office/drawing/2014/main" val="4003976205"/>
                    </a:ext>
                  </a:extLst>
                </a:gridCol>
                <a:gridCol w="766297">
                  <a:extLst>
                    <a:ext uri="{9D8B030D-6E8A-4147-A177-3AD203B41FA5}">
                      <a16:colId xmlns:a16="http://schemas.microsoft.com/office/drawing/2014/main" val="572484232"/>
                    </a:ext>
                  </a:extLst>
                </a:gridCol>
                <a:gridCol w="766297">
                  <a:extLst>
                    <a:ext uri="{9D8B030D-6E8A-4147-A177-3AD203B41FA5}">
                      <a16:colId xmlns:a16="http://schemas.microsoft.com/office/drawing/2014/main" val="986900349"/>
                    </a:ext>
                  </a:extLst>
                </a:gridCol>
                <a:gridCol w="766297">
                  <a:extLst>
                    <a:ext uri="{9D8B030D-6E8A-4147-A177-3AD203B41FA5}">
                      <a16:colId xmlns:a16="http://schemas.microsoft.com/office/drawing/2014/main" val="2405845243"/>
                    </a:ext>
                  </a:extLst>
                </a:gridCol>
                <a:gridCol w="766297">
                  <a:extLst>
                    <a:ext uri="{9D8B030D-6E8A-4147-A177-3AD203B41FA5}">
                      <a16:colId xmlns:a16="http://schemas.microsoft.com/office/drawing/2014/main" val="1713176475"/>
                    </a:ext>
                  </a:extLst>
                </a:gridCol>
              </a:tblGrid>
              <a:tr h="357749">
                <a:tc>
                  <a:txBody>
                    <a:bodyPr/>
                    <a:lstStyle/>
                    <a:p>
                      <a:pPr algn="ctr" fontAlgn="ctr"/>
                      <a:r>
                        <a:rPr lang="en-US" sz="1100" b="1" dirty="0">
                          <a:solidFill>
                            <a:schemeClr val="bg1"/>
                          </a:solidFill>
                          <a:effectLst/>
                          <a:highlight>
                            <a:srgbClr val="FFFF00"/>
                          </a:highlight>
                        </a:rPr>
                        <a:t>DOID</a:t>
                      </a:r>
                    </a:p>
                  </a:txBody>
                  <a:tcPr marL="35775" marR="35775" marT="17887" marB="17887" anchor="ctr"/>
                </a:tc>
                <a:tc>
                  <a:txBody>
                    <a:bodyPr/>
                    <a:lstStyle/>
                    <a:p>
                      <a:pPr algn="ctr" fontAlgn="ctr"/>
                      <a:r>
                        <a:rPr lang="en-US" sz="1100" b="1" dirty="0" err="1">
                          <a:effectLst/>
                        </a:rPr>
                        <a:t>SourceTrain</a:t>
                      </a:r>
                      <a:endParaRPr lang="en-US" sz="1100" b="1" dirty="0">
                        <a:effectLst/>
                      </a:endParaRPr>
                    </a:p>
                  </a:txBody>
                  <a:tcPr marL="35775" marR="35775" marT="17887" marB="17887" anchor="ctr"/>
                </a:tc>
                <a:tc>
                  <a:txBody>
                    <a:bodyPr/>
                    <a:lstStyle/>
                    <a:p>
                      <a:pPr algn="ctr" fontAlgn="ctr"/>
                      <a:r>
                        <a:rPr lang="en-US" sz="1100" b="1" dirty="0" err="1">
                          <a:effectLst/>
                        </a:rPr>
                        <a:t>SourceEval</a:t>
                      </a:r>
                      <a:endParaRPr lang="en-US" sz="1100" b="1" dirty="0">
                        <a:effectLst/>
                      </a:endParaRPr>
                    </a:p>
                  </a:txBody>
                  <a:tcPr marL="35775" marR="35775" marT="17887" marB="17887" anchor="ctr"/>
                </a:tc>
                <a:tc>
                  <a:txBody>
                    <a:bodyPr/>
                    <a:lstStyle/>
                    <a:p>
                      <a:pPr algn="ctr" fontAlgn="ctr"/>
                      <a:r>
                        <a:rPr lang="en-US" sz="1100" b="1" dirty="0" err="1">
                          <a:effectLst/>
                        </a:rPr>
                        <a:t>auROC</a:t>
                      </a:r>
                      <a:endParaRPr lang="en-US" sz="1100" b="1" dirty="0">
                        <a:effectLst/>
                      </a:endParaRPr>
                    </a:p>
                  </a:txBody>
                  <a:tcPr marL="35775" marR="35775" marT="17887" marB="17887" anchor="ctr"/>
                </a:tc>
                <a:tc>
                  <a:txBody>
                    <a:bodyPr/>
                    <a:lstStyle/>
                    <a:p>
                      <a:pPr algn="ctr" fontAlgn="ctr"/>
                      <a:r>
                        <a:rPr lang="en-US" sz="1100" b="1" dirty="0">
                          <a:solidFill>
                            <a:schemeClr val="bg1"/>
                          </a:solidFill>
                          <a:effectLst/>
                          <a:highlight>
                            <a:srgbClr val="FFFF00"/>
                          </a:highlight>
                        </a:rPr>
                        <a:t>log2(</a:t>
                      </a:r>
                      <a:r>
                        <a:rPr lang="en-US" sz="1100" b="1" dirty="0" err="1">
                          <a:solidFill>
                            <a:schemeClr val="bg1"/>
                          </a:solidFill>
                          <a:effectLst/>
                          <a:highlight>
                            <a:srgbClr val="FFFF00"/>
                          </a:highlight>
                        </a:rPr>
                        <a:t>auPRC</a:t>
                      </a:r>
                      <a:r>
                        <a:rPr lang="en-US" sz="1100" b="1" dirty="0">
                          <a:solidFill>
                            <a:schemeClr val="bg1"/>
                          </a:solidFill>
                          <a:effectLst/>
                          <a:highlight>
                            <a:srgbClr val="FFFF00"/>
                          </a:highlight>
                        </a:rPr>
                        <a:t>/prior)</a:t>
                      </a:r>
                    </a:p>
                  </a:txBody>
                  <a:tcPr marL="35775" marR="35775" marT="17887" marB="17887" anchor="ctr"/>
                </a:tc>
                <a:tc>
                  <a:txBody>
                    <a:bodyPr/>
                    <a:lstStyle/>
                    <a:p>
                      <a:pPr algn="ctr" fontAlgn="ctr"/>
                      <a:r>
                        <a:rPr lang="en-US" sz="1100" b="1">
                          <a:effectLst/>
                        </a:rPr>
                        <a:t>log2(P@r10/prior)</a:t>
                      </a:r>
                    </a:p>
                  </a:txBody>
                  <a:tcPr marL="35775" marR="35775" marT="17887" marB="17887" anchor="ctr"/>
                </a:tc>
                <a:tc>
                  <a:txBody>
                    <a:bodyPr/>
                    <a:lstStyle/>
                    <a:p>
                      <a:pPr algn="ctr" fontAlgn="ctr"/>
                      <a:r>
                        <a:rPr lang="en-US" sz="1100" b="1" dirty="0">
                          <a:effectLst/>
                        </a:rPr>
                        <a:t>log2(P@r20/prior)</a:t>
                      </a:r>
                    </a:p>
                  </a:txBody>
                  <a:tcPr marL="35775" marR="35775" marT="17887" marB="17887" anchor="ctr"/>
                </a:tc>
                <a:tc>
                  <a:txBody>
                    <a:bodyPr/>
                    <a:lstStyle/>
                    <a:p>
                      <a:pPr algn="ctr" fontAlgn="ctr"/>
                      <a:r>
                        <a:rPr lang="en-US" sz="1100" b="1">
                          <a:effectLst/>
                        </a:rPr>
                        <a:t>log2(P@r50/prior)</a:t>
                      </a:r>
                    </a:p>
                  </a:txBody>
                  <a:tcPr marL="35775" marR="35775" marT="17887" marB="17887" anchor="ctr"/>
                </a:tc>
                <a:tc>
                  <a:txBody>
                    <a:bodyPr/>
                    <a:lstStyle/>
                    <a:p>
                      <a:pPr algn="ctr" fontAlgn="ctr"/>
                      <a:r>
                        <a:rPr lang="en-US" sz="1100" b="1" dirty="0">
                          <a:effectLst/>
                        </a:rPr>
                        <a:t>R@r10</a:t>
                      </a:r>
                    </a:p>
                  </a:txBody>
                  <a:tcPr marL="35775" marR="35775" marT="17887" marB="17887" anchor="ctr"/>
                </a:tc>
                <a:tc>
                  <a:txBody>
                    <a:bodyPr/>
                    <a:lstStyle/>
                    <a:p>
                      <a:pPr algn="ctr" fontAlgn="ctr"/>
                      <a:r>
                        <a:rPr lang="en-US" sz="1100" b="1">
                          <a:effectLst/>
                        </a:rPr>
                        <a:t>R@r20</a:t>
                      </a:r>
                    </a:p>
                  </a:txBody>
                  <a:tcPr marL="35775" marR="35775" marT="17887" marB="17887" anchor="ctr"/>
                </a:tc>
                <a:tc>
                  <a:txBody>
                    <a:bodyPr/>
                    <a:lstStyle/>
                    <a:p>
                      <a:pPr algn="ctr" fontAlgn="ctr"/>
                      <a:r>
                        <a:rPr lang="en-US" sz="1100" b="1" dirty="0">
                          <a:effectLst/>
                        </a:rPr>
                        <a:t>R@r50</a:t>
                      </a:r>
                    </a:p>
                  </a:txBody>
                  <a:tcPr marL="35775" marR="35775" marT="17887" marB="17887" anchor="ctr"/>
                </a:tc>
                <a:extLst>
                  <a:ext uri="{0D108BD9-81ED-4DB2-BD59-A6C34878D82A}">
                    <a16:rowId xmlns:a16="http://schemas.microsoft.com/office/drawing/2014/main" val="4103702147"/>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dirty="0">
                          <a:effectLst/>
                        </a:rPr>
                        <a:t>CGI</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dirty="0">
                          <a:effectLst/>
                        </a:rPr>
                        <a:t>0.675605</a:t>
                      </a:r>
                    </a:p>
                  </a:txBody>
                  <a:tcPr marL="35775" marR="35775" marT="17887" marB="17887" anchor="ctr"/>
                </a:tc>
                <a:tc>
                  <a:txBody>
                    <a:bodyPr/>
                    <a:lstStyle/>
                    <a:p>
                      <a:pPr algn="r" fontAlgn="ctr"/>
                      <a:r>
                        <a:rPr lang="en-US" sz="1100" b="1" dirty="0">
                          <a:effectLst/>
                        </a:rPr>
                        <a:t>0.832924</a:t>
                      </a:r>
                    </a:p>
                  </a:txBody>
                  <a:tcPr marL="35775" marR="35775" marT="17887" marB="17887" anchor="ctr"/>
                </a:tc>
                <a:tc>
                  <a:txBody>
                    <a:bodyPr/>
                    <a:lstStyle/>
                    <a:p>
                      <a:pPr algn="r" fontAlgn="ctr"/>
                      <a:r>
                        <a:rPr lang="en-US" sz="1100">
                          <a:effectLst/>
                        </a:rPr>
                        <a:t>1.739775</a:t>
                      </a:r>
                    </a:p>
                  </a:txBody>
                  <a:tcPr marL="35775" marR="35775" marT="17887" marB="17887" anchor="ctr"/>
                </a:tc>
                <a:tc>
                  <a:txBody>
                    <a:bodyPr/>
                    <a:lstStyle/>
                    <a:p>
                      <a:pPr algn="r" fontAlgn="ctr"/>
                      <a:r>
                        <a:rPr lang="en-US" sz="1100">
                          <a:effectLst/>
                        </a:rPr>
                        <a:t>1.632860</a:t>
                      </a:r>
                    </a:p>
                  </a:txBody>
                  <a:tcPr marL="35775" marR="35775" marT="17887" marB="17887" anchor="ctr"/>
                </a:tc>
                <a:tc>
                  <a:txBody>
                    <a:bodyPr/>
                    <a:lstStyle/>
                    <a:p>
                      <a:pPr algn="r" fontAlgn="ctr"/>
                      <a:r>
                        <a:rPr lang="en-US" sz="1100">
                          <a:effectLst/>
                        </a:rPr>
                        <a:t>1.069923</a:t>
                      </a:r>
                    </a:p>
                  </a:txBody>
                  <a:tcPr marL="35775" marR="35775" marT="17887" marB="17887" anchor="ctr"/>
                </a:tc>
                <a:tc>
                  <a:txBody>
                    <a:bodyPr/>
                    <a:lstStyle/>
                    <a:p>
                      <a:pPr algn="r" fontAlgn="ctr"/>
                      <a:r>
                        <a:rPr lang="en-US" sz="1100">
                          <a:effectLst/>
                        </a:rPr>
                        <a:t>0.059322</a:t>
                      </a:r>
                    </a:p>
                  </a:txBody>
                  <a:tcPr marL="35775" marR="35775" marT="17887" marB="17887" anchor="ctr"/>
                </a:tc>
                <a:tc>
                  <a:txBody>
                    <a:bodyPr/>
                    <a:lstStyle/>
                    <a:p>
                      <a:pPr algn="r" fontAlgn="ctr"/>
                      <a:r>
                        <a:rPr lang="en-US" sz="1100">
                          <a:effectLst/>
                        </a:rPr>
                        <a:t>0.110169</a:t>
                      </a:r>
                    </a:p>
                  </a:txBody>
                  <a:tcPr marL="35775" marR="35775" marT="17887" marB="17887" anchor="ctr"/>
                </a:tc>
                <a:tc>
                  <a:txBody>
                    <a:bodyPr/>
                    <a:lstStyle/>
                    <a:p>
                      <a:pPr algn="r" fontAlgn="ctr"/>
                      <a:r>
                        <a:rPr lang="en-US" sz="1100">
                          <a:effectLst/>
                        </a:rPr>
                        <a:t>0.186441</a:t>
                      </a:r>
                    </a:p>
                  </a:txBody>
                  <a:tcPr marL="35775" marR="35775" marT="17887" marB="17887" anchor="ctr"/>
                </a:tc>
                <a:extLst>
                  <a:ext uri="{0D108BD9-81ED-4DB2-BD59-A6C34878D82A}">
                    <a16:rowId xmlns:a16="http://schemas.microsoft.com/office/drawing/2014/main" val="3734579209"/>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a:effectLst/>
                        </a:rPr>
                        <a:t>CLINGEN</a:t>
                      </a:r>
                    </a:p>
                  </a:txBody>
                  <a:tcPr marL="35775" marR="35775" marT="17887" marB="17887" anchor="ctr"/>
                </a:tc>
                <a:tc>
                  <a:txBody>
                    <a:bodyPr/>
                    <a:lstStyle/>
                    <a:p>
                      <a:pPr algn="r" fontAlgn="ctr"/>
                      <a:r>
                        <a:rPr lang="en-US" sz="1100" b="0" dirty="0">
                          <a:effectLst/>
                        </a:rPr>
                        <a:t>0.821495</a:t>
                      </a:r>
                    </a:p>
                  </a:txBody>
                  <a:tcPr marL="35775" marR="35775" marT="17887" marB="17887" anchor="ctr"/>
                </a:tc>
                <a:tc>
                  <a:txBody>
                    <a:bodyPr/>
                    <a:lstStyle/>
                    <a:p>
                      <a:pPr algn="r" fontAlgn="ctr"/>
                      <a:r>
                        <a:rPr lang="en-US" sz="1100" b="1" dirty="0">
                          <a:effectLst/>
                        </a:rPr>
                        <a:t>1.481127</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2093396660"/>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a:effectLst/>
                        </a:rPr>
                        <a:t>0.642991</a:t>
                      </a:r>
                    </a:p>
                  </a:txBody>
                  <a:tcPr marL="35775" marR="35775" marT="17887" marB="17887" anchor="ctr"/>
                </a:tc>
                <a:tc>
                  <a:txBody>
                    <a:bodyPr/>
                    <a:lstStyle/>
                    <a:p>
                      <a:pPr algn="r" fontAlgn="ctr"/>
                      <a:r>
                        <a:rPr lang="en-US" sz="1100" b="1" dirty="0">
                          <a:effectLst/>
                        </a:rPr>
                        <a:t>0.083763</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3302855097"/>
                  </a:ext>
                </a:extLst>
              </a:tr>
              <a:tr h="465073">
                <a:tc>
                  <a:txBody>
                    <a:bodyPr/>
                    <a:lstStyle/>
                    <a:p>
                      <a:pPr algn="r" fontAlgn="ctr"/>
                      <a:r>
                        <a:rPr lang="en-US" sz="1100" b="1" dirty="0">
                          <a:effectLst/>
                        </a:rPr>
                        <a:t>DOID:936</a:t>
                      </a:r>
                    </a:p>
                  </a:txBody>
                  <a:tcPr marL="35775" marR="35775" marT="17887" marB="17887" anchor="ctr"/>
                </a:tc>
                <a:tc>
                  <a:txBody>
                    <a:bodyPr/>
                    <a:lstStyle/>
                    <a:p>
                      <a:pPr algn="r" fontAlgn="ctr"/>
                      <a:r>
                        <a:rPr lang="en-US" sz="1100" dirty="0">
                          <a:effectLst/>
                        </a:rPr>
                        <a:t>ORPHANET</a:t>
                      </a:r>
                    </a:p>
                  </a:txBody>
                  <a:tcPr marL="35775" marR="35775" marT="17887" marB="17887" anchor="ctr"/>
                </a:tc>
                <a:tc>
                  <a:txBody>
                    <a:bodyPr/>
                    <a:lstStyle/>
                    <a:p>
                      <a:pPr algn="r" fontAlgn="ctr"/>
                      <a:r>
                        <a:rPr lang="en-US" sz="1100" dirty="0">
                          <a:effectLst/>
                        </a:rPr>
                        <a:t>GENOMICS-ENGLAND</a:t>
                      </a:r>
                    </a:p>
                  </a:txBody>
                  <a:tcPr marL="35775" marR="35775" marT="17887" marB="17887" anchor="ctr"/>
                </a:tc>
                <a:tc>
                  <a:txBody>
                    <a:bodyPr/>
                    <a:lstStyle/>
                    <a:p>
                      <a:pPr algn="r" fontAlgn="ctr"/>
                      <a:r>
                        <a:rPr lang="en-US" sz="1100" b="0" dirty="0">
                          <a:effectLst/>
                        </a:rPr>
                        <a:t>0.677595</a:t>
                      </a:r>
                    </a:p>
                  </a:txBody>
                  <a:tcPr marL="35775" marR="35775" marT="17887" marB="17887" anchor="ctr"/>
                </a:tc>
                <a:tc>
                  <a:txBody>
                    <a:bodyPr/>
                    <a:lstStyle/>
                    <a:p>
                      <a:pPr algn="r" fontAlgn="ctr"/>
                      <a:r>
                        <a:rPr lang="en-US" sz="1100" b="1" dirty="0">
                          <a:effectLst/>
                        </a:rPr>
                        <a:t>0.445159</a:t>
                      </a:r>
                    </a:p>
                  </a:txBody>
                  <a:tcPr marL="35775" marR="35775" marT="17887" marB="17887" anchor="ctr"/>
                </a:tc>
                <a:tc>
                  <a:txBody>
                    <a:bodyPr/>
                    <a:lstStyle/>
                    <a:p>
                      <a:pPr algn="r" fontAlgn="ctr"/>
                      <a:r>
                        <a:rPr lang="en-US" sz="1100">
                          <a:effectLst/>
                        </a:rPr>
                        <a:t>0.750735</a:t>
                      </a:r>
                    </a:p>
                  </a:txBody>
                  <a:tcPr marL="35775" marR="35775" marT="17887" marB="17887" anchor="ctr"/>
                </a:tc>
                <a:tc>
                  <a:txBody>
                    <a:bodyPr/>
                    <a:lstStyle/>
                    <a:p>
                      <a:pPr algn="r" fontAlgn="ctr"/>
                      <a:r>
                        <a:rPr lang="en-US" sz="1100">
                          <a:effectLst/>
                        </a:rPr>
                        <a:t>0.943380</a:t>
                      </a:r>
                    </a:p>
                  </a:txBody>
                  <a:tcPr marL="35775" marR="35775" marT="17887" marB="17887" anchor="ctr"/>
                </a:tc>
                <a:tc>
                  <a:txBody>
                    <a:bodyPr/>
                    <a:lstStyle/>
                    <a:p>
                      <a:pPr algn="r" fontAlgn="ctr"/>
                      <a:r>
                        <a:rPr lang="en-US" sz="1100">
                          <a:effectLst/>
                        </a:rPr>
                        <a:t>0.665846</a:t>
                      </a:r>
                    </a:p>
                  </a:txBody>
                  <a:tcPr marL="35775" marR="35775" marT="17887" marB="17887" anchor="ctr"/>
                </a:tc>
                <a:tc>
                  <a:txBody>
                    <a:bodyPr/>
                    <a:lstStyle/>
                    <a:p>
                      <a:pPr algn="r" fontAlgn="ctr"/>
                      <a:r>
                        <a:rPr lang="en-US" sz="1100">
                          <a:effectLst/>
                        </a:rPr>
                        <a:t>0.022082</a:t>
                      </a:r>
                    </a:p>
                  </a:txBody>
                  <a:tcPr marL="35775" marR="35775" marT="17887" marB="17887" anchor="ctr"/>
                </a:tc>
                <a:tc>
                  <a:txBody>
                    <a:bodyPr/>
                    <a:lstStyle/>
                    <a:p>
                      <a:pPr algn="r" fontAlgn="ctr"/>
                      <a:r>
                        <a:rPr lang="en-US" sz="1100">
                          <a:effectLst/>
                        </a:rPr>
                        <a:t>0.050473</a:t>
                      </a:r>
                    </a:p>
                  </a:txBody>
                  <a:tcPr marL="35775" marR="35775" marT="17887" marB="17887" anchor="ctr"/>
                </a:tc>
                <a:tc>
                  <a:txBody>
                    <a:bodyPr/>
                    <a:lstStyle/>
                    <a:p>
                      <a:pPr algn="r" fontAlgn="ctr"/>
                      <a:r>
                        <a:rPr lang="en-US" sz="1100">
                          <a:effectLst/>
                        </a:rPr>
                        <a:t>0.104101</a:t>
                      </a:r>
                    </a:p>
                  </a:txBody>
                  <a:tcPr marL="35775" marR="35775" marT="17887" marB="17887" anchor="ctr"/>
                </a:tc>
                <a:extLst>
                  <a:ext uri="{0D108BD9-81ED-4DB2-BD59-A6C34878D82A}">
                    <a16:rowId xmlns:a16="http://schemas.microsoft.com/office/drawing/2014/main" val="1480524718"/>
                  </a:ext>
                </a:extLst>
              </a:tr>
              <a:tr h="357749">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CLINGEN</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a:effectLst/>
                        </a:rPr>
                        <a:t>0.559665</a:t>
                      </a:r>
                    </a:p>
                  </a:txBody>
                  <a:tcPr marL="35775" marR="35775" marT="17887" marB="17887" anchor="ctr"/>
                </a:tc>
                <a:tc>
                  <a:txBody>
                    <a:bodyPr/>
                    <a:lstStyle/>
                    <a:p>
                      <a:pPr algn="r" fontAlgn="ctr"/>
                      <a:r>
                        <a:rPr lang="en-US" sz="1100" b="1" dirty="0">
                          <a:effectLst/>
                        </a:rPr>
                        <a:t>0.165131</a:t>
                      </a:r>
                    </a:p>
                  </a:txBody>
                  <a:tcPr marL="35775" marR="35775" marT="17887" marB="17887" anchor="ctr"/>
                </a:tc>
                <a:tc>
                  <a:txBody>
                    <a:bodyPr/>
                    <a:lstStyle/>
                    <a:p>
                      <a:pPr algn="r" fontAlgn="ctr"/>
                      <a:r>
                        <a:rPr lang="en-US" sz="1100">
                          <a:effectLst/>
                        </a:rPr>
                        <a:t>-1.067580</a:t>
                      </a:r>
                    </a:p>
                  </a:txBody>
                  <a:tcPr marL="35775" marR="35775" marT="17887" marB="17887" anchor="ctr"/>
                </a:tc>
                <a:tc>
                  <a:txBody>
                    <a:bodyPr/>
                    <a:lstStyle/>
                    <a:p>
                      <a:pPr algn="r" fontAlgn="ctr"/>
                      <a:r>
                        <a:rPr lang="en-US" sz="1100">
                          <a:effectLst/>
                        </a:rPr>
                        <a:t>-0.067580</a:t>
                      </a:r>
                    </a:p>
                  </a:txBody>
                  <a:tcPr marL="35775" marR="35775" marT="17887" marB="17887" anchor="ctr"/>
                </a:tc>
                <a:tc>
                  <a:txBody>
                    <a:bodyPr/>
                    <a:lstStyle/>
                    <a:p>
                      <a:pPr algn="r" fontAlgn="ctr"/>
                      <a:r>
                        <a:rPr lang="en-US" sz="1100">
                          <a:effectLst/>
                        </a:rPr>
                        <a:t>0.195454</a:t>
                      </a:r>
                    </a:p>
                  </a:txBody>
                  <a:tcPr marL="35775" marR="35775" marT="17887" marB="17887" anchor="ctr"/>
                </a:tc>
                <a:tc>
                  <a:txBody>
                    <a:bodyPr/>
                    <a:lstStyle/>
                    <a:p>
                      <a:pPr algn="r" fontAlgn="ctr"/>
                      <a:r>
                        <a:rPr lang="en-US" sz="1100">
                          <a:effectLst/>
                        </a:rPr>
                        <a:t>0.008475</a:t>
                      </a:r>
                    </a:p>
                  </a:txBody>
                  <a:tcPr marL="35775" marR="35775" marT="17887" marB="17887" anchor="ctr"/>
                </a:tc>
                <a:tc>
                  <a:txBody>
                    <a:bodyPr/>
                    <a:lstStyle/>
                    <a:p>
                      <a:pPr algn="r" fontAlgn="ctr"/>
                      <a:r>
                        <a:rPr lang="en-US" sz="1100">
                          <a:effectLst/>
                        </a:rPr>
                        <a:t>0.033898</a:t>
                      </a:r>
                    </a:p>
                  </a:txBody>
                  <a:tcPr marL="35775" marR="35775" marT="17887" marB="17887" anchor="ctr"/>
                </a:tc>
                <a:tc>
                  <a:txBody>
                    <a:bodyPr/>
                    <a:lstStyle/>
                    <a:p>
                      <a:pPr algn="r" fontAlgn="ctr"/>
                      <a:r>
                        <a:rPr lang="en-US" sz="1100">
                          <a:effectLst/>
                        </a:rPr>
                        <a:t>0.101695</a:t>
                      </a:r>
                    </a:p>
                  </a:txBody>
                  <a:tcPr marL="35775" marR="35775" marT="17887" marB="17887" anchor="ctr"/>
                </a:tc>
                <a:extLst>
                  <a:ext uri="{0D108BD9-81ED-4DB2-BD59-A6C34878D82A}">
                    <a16:rowId xmlns:a16="http://schemas.microsoft.com/office/drawing/2014/main" val="316534950"/>
                  </a:ext>
                </a:extLst>
              </a:tr>
              <a:tr h="143099">
                <a:tc>
                  <a:txBody>
                    <a:bodyPr/>
                    <a:lstStyle/>
                    <a:p>
                      <a:pPr algn="r" fontAlgn="ctr"/>
                      <a:r>
                        <a:rPr lang="en-US" sz="1100" b="1" dirty="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dirty="0">
                          <a:effectLst/>
                        </a:rPr>
                        <a:t>...</a:t>
                      </a:r>
                    </a:p>
                  </a:txBody>
                  <a:tcPr marL="35775" marR="35775" marT="17887" marB="17887" anchor="ctr"/>
                </a:tc>
                <a:tc>
                  <a:txBody>
                    <a:bodyPr/>
                    <a:lstStyle/>
                    <a:p>
                      <a:pPr algn="r" fontAlgn="ctr"/>
                      <a:r>
                        <a:rPr lang="en-US" sz="1100" b="0">
                          <a:effectLst/>
                        </a:rPr>
                        <a:t>...</a:t>
                      </a:r>
                    </a:p>
                  </a:txBody>
                  <a:tcPr marL="35775" marR="35775" marT="17887" marB="17887" anchor="ctr"/>
                </a:tc>
                <a:tc>
                  <a:txBody>
                    <a:bodyPr/>
                    <a:lstStyle/>
                    <a:p>
                      <a:pPr algn="r" fontAlgn="ctr"/>
                      <a:r>
                        <a:rPr lang="en-US" sz="1100" b="1" dirty="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extLst>
                  <a:ext uri="{0D108BD9-81ED-4DB2-BD59-A6C34878D82A}">
                    <a16:rowId xmlns:a16="http://schemas.microsoft.com/office/drawing/2014/main" val="3617113314"/>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CTD-human</a:t>
                      </a:r>
                    </a:p>
                  </a:txBody>
                  <a:tcPr marL="35775" marR="35775" marT="17887" marB="17887" anchor="ctr"/>
                </a:tc>
                <a:tc>
                  <a:txBody>
                    <a:bodyPr/>
                    <a:lstStyle/>
                    <a:p>
                      <a:pPr algn="r" fontAlgn="ctr"/>
                      <a:r>
                        <a:rPr lang="en-US" sz="1100" b="0">
                          <a:effectLst/>
                        </a:rPr>
                        <a:t>0.904299</a:t>
                      </a:r>
                    </a:p>
                  </a:txBody>
                  <a:tcPr marL="35775" marR="35775" marT="17887" marB="17887" anchor="ctr"/>
                </a:tc>
                <a:tc>
                  <a:txBody>
                    <a:bodyPr/>
                    <a:lstStyle/>
                    <a:p>
                      <a:pPr algn="r" fontAlgn="ctr"/>
                      <a:r>
                        <a:rPr lang="en-US" sz="1100" b="1" dirty="0">
                          <a:effectLst/>
                        </a:rPr>
                        <a:t>0.873723</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0.018868</a:t>
                      </a:r>
                    </a:p>
                  </a:txBody>
                  <a:tcPr marL="35775" marR="35775" marT="17887" marB="17887" anchor="ctr"/>
                </a:tc>
                <a:tc>
                  <a:txBody>
                    <a:bodyPr/>
                    <a:lstStyle/>
                    <a:p>
                      <a:pPr algn="r" fontAlgn="ctr"/>
                      <a:r>
                        <a:rPr lang="en-US" sz="1100">
                          <a:effectLst/>
                        </a:rPr>
                        <a:t>0.037736</a:t>
                      </a:r>
                    </a:p>
                  </a:txBody>
                  <a:tcPr marL="35775" marR="35775" marT="17887" marB="17887" anchor="ctr"/>
                </a:tc>
                <a:tc>
                  <a:txBody>
                    <a:bodyPr/>
                    <a:lstStyle/>
                    <a:p>
                      <a:pPr algn="r" fontAlgn="ctr"/>
                      <a:r>
                        <a:rPr lang="en-US" sz="1100">
                          <a:effectLst/>
                        </a:rPr>
                        <a:t>0.094340</a:t>
                      </a:r>
                    </a:p>
                  </a:txBody>
                  <a:tcPr marL="35775" marR="35775" marT="17887" marB="17887" anchor="ctr"/>
                </a:tc>
                <a:extLst>
                  <a:ext uri="{0D108BD9-81ED-4DB2-BD59-A6C34878D82A}">
                    <a16:rowId xmlns:a16="http://schemas.microsoft.com/office/drawing/2014/main" val="1525078966"/>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b="0">
                          <a:effectLst/>
                        </a:rPr>
                        <a:t>0.722846</a:t>
                      </a:r>
                    </a:p>
                  </a:txBody>
                  <a:tcPr marL="35775" marR="35775" marT="17887" marB="17887" anchor="ctr"/>
                </a:tc>
                <a:tc>
                  <a:txBody>
                    <a:bodyPr/>
                    <a:lstStyle/>
                    <a:p>
                      <a:pPr algn="r" fontAlgn="ctr"/>
                      <a:r>
                        <a:rPr lang="en-US" sz="1100" b="1" dirty="0">
                          <a:effectLst/>
                        </a:rPr>
                        <a:t>1.214725</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0.616671</a:t>
                      </a:r>
                    </a:p>
                  </a:txBody>
                  <a:tcPr marL="35775" marR="35775" marT="17887" marB="17887" anchor="ctr"/>
                </a:tc>
                <a:tc>
                  <a:txBody>
                    <a:bodyPr/>
                    <a:lstStyle/>
                    <a:p>
                      <a:pPr algn="r" fontAlgn="ctr"/>
                      <a:r>
                        <a:rPr lang="en-US" sz="1100">
                          <a:effectLst/>
                        </a:rPr>
                        <a:t>1.616671</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0.066667</a:t>
                      </a:r>
                    </a:p>
                  </a:txBody>
                  <a:tcPr marL="35775" marR="35775" marT="17887" marB="17887" anchor="ctr"/>
                </a:tc>
                <a:tc>
                  <a:txBody>
                    <a:bodyPr/>
                    <a:lstStyle/>
                    <a:p>
                      <a:pPr algn="r" fontAlgn="ctr"/>
                      <a:r>
                        <a:rPr lang="en-US" sz="1100">
                          <a:effectLst/>
                        </a:rPr>
                        <a:t>0.333333</a:t>
                      </a:r>
                    </a:p>
                  </a:txBody>
                  <a:tcPr marL="35775" marR="35775" marT="17887" marB="17887" anchor="ctr"/>
                </a:tc>
                <a:extLst>
                  <a:ext uri="{0D108BD9-81ED-4DB2-BD59-A6C34878D82A}">
                    <a16:rowId xmlns:a16="http://schemas.microsoft.com/office/drawing/2014/main" val="3946457227"/>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b="0">
                          <a:effectLst/>
                        </a:rPr>
                        <a:t>0.743564</a:t>
                      </a:r>
                    </a:p>
                  </a:txBody>
                  <a:tcPr marL="35775" marR="35775" marT="17887" marB="17887" anchor="ctr"/>
                </a:tc>
                <a:tc>
                  <a:txBody>
                    <a:bodyPr/>
                    <a:lstStyle/>
                    <a:p>
                      <a:pPr algn="r" fontAlgn="ctr"/>
                      <a:r>
                        <a:rPr lang="en-US" sz="1100" b="1" dirty="0">
                          <a:effectLst/>
                        </a:rPr>
                        <a:t>0.387741</a:t>
                      </a:r>
                    </a:p>
                  </a:txBody>
                  <a:tcPr marL="35775" marR="35775" marT="17887" marB="17887" anchor="ctr"/>
                </a:tc>
                <a:tc>
                  <a:txBody>
                    <a:bodyPr/>
                    <a:lstStyle/>
                    <a:p>
                      <a:pPr algn="r" fontAlgn="ctr"/>
                      <a:r>
                        <a:rPr lang="en-US" sz="1100">
                          <a:effectLst/>
                        </a:rPr>
                        <a:t>0.523646</a:t>
                      </a:r>
                    </a:p>
                  </a:txBody>
                  <a:tcPr marL="35775" marR="35775" marT="17887" marB="17887" anchor="ctr"/>
                </a:tc>
                <a:tc>
                  <a:txBody>
                    <a:bodyPr/>
                    <a:lstStyle/>
                    <a:p>
                      <a:pPr algn="r" fontAlgn="ctr"/>
                      <a:r>
                        <a:rPr lang="en-US" sz="1100">
                          <a:effectLst/>
                        </a:rPr>
                        <a:t>0.601649</a:t>
                      </a:r>
                    </a:p>
                  </a:txBody>
                  <a:tcPr marL="35775" marR="35775" marT="17887" marB="17887" anchor="ctr"/>
                </a:tc>
                <a:tc>
                  <a:txBody>
                    <a:bodyPr/>
                    <a:lstStyle/>
                    <a:p>
                      <a:pPr algn="r" fontAlgn="ctr"/>
                      <a:r>
                        <a:rPr lang="en-US" sz="1100">
                          <a:effectLst/>
                        </a:rPr>
                        <a:t>0.646503</a:t>
                      </a:r>
                    </a:p>
                  </a:txBody>
                  <a:tcPr marL="35775" marR="35775" marT="17887" marB="17887" anchor="ctr"/>
                </a:tc>
                <a:tc>
                  <a:txBody>
                    <a:bodyPr/>
                    <a:lstStyle/>
                    <a:p>
                      <a:pPr algn="r" fontAlgn="ctr"/>
                      <a:r>
                        <a:rPr lang="en-US" sz="1100">
                          <a:effectLst/>
                        </a:rPr>
                        <a:t>0.012081</a:t>
                      </a:r>
                    </a:p>
                  </a:txBody>
                  <a:tcPr marL="35775" marR="35775" marT="17887" marB="17887" anchor="ctr"/>
                </a:tc>
                <a:tc>
                  <a:txBody>
                    <a:bodyPr/>
                    <a:lstStyle/>
                    <a:p>
                      <a:pPr algn="r" fontAlgn="ctr"/>
                      <a:r>
                        <a:rPr lang="en-US" sz="1100">
                          <a:effectLst/>
                        </a:rPr>
                        <a:t>0.025503</a:t>
                      </a:r>
                    </a:p>
                  </a:txBody>
                  <a:tcPr marL="35775" marR="35775" marT="17887" marB="17887" anchor="ctr"/>
                </a:tc>
                <a:tc>
                  <a:txBody>
                    <a:bodyPr/>
                    <a:lstStyle/>
                    <a:p>
                      <a:pPr algn="r" fontAlgn="ctr"/>
                      <a:r>
                        <a:rPr lang="en-US" sz="1100">
                          <a:effectLst/>
                        </a:rPr>
                        <a:t>0.065772</a:t>
                      </a:r>
                    </a:p>
                  </a:txBody>
                  <a:tcPr marL="35775" marR="35775" marT="17887" marB="17887" anchor="ctr"/>
                </a:tc>
                <a:extLst>
                  <a:ext uri="{0D108BD9-81ED-4DB2-BD59-A6C34878D82A}">
                    <a16:rowId xmlns:a16="http://schemas.microsoft.com/office/drawing/2014/main" val="3457456433"/>
                  </a:ext>
                </a:extLst>
              </a:tr>
              <a:tr h="465073">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GENOMICS-ENGLAND</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b="0">
                          <a:effectLst/>
                        </a:rPr>
                        <a:t>0.164486</a:t>
                      </a:r>
                    </a:p>
                  </a:txBody>
                  <a:tcPr marL="35775" marR="35775" marT="17887" marB="17887" anchor="ctr"/>
                </a:tc>
                <a:tc>
                  <a:txBody>
                    <a:bodyPr/>
                    <a:lstStyle/>
                    <a:p>
                      <a:pPr algn="r" fontAlgn="ctr"/>
                      <a:r>
                        <a:rPr lang="en-US" sz="1100" b="1" dirty="0">
                          <a:effectLst/>
                        </a:rPr>
                        <a:t>0.258734</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4239257220"/>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ORPHANET</a:t>
                      </a:r>
                    </a:p>
                  </a:txBody>
                  <a:tcPr marL="35775" marR="35775" marT="17887" marB="17887" anchor="ctr"/>
                </a:tc>
                <a:tc>
                  <a:txBody>
                    <a:bodyPr/>
                    <a:lstStyle/>
                    <a:p>
                      <a:pPr algn="r" fontAlgn="ctr"/>
                      <a:r>
                        <a:rPr lang="en-US" sz="1100" b="0" dirty="0">
                          <a:effectLst/>
                        </a:rPr>
                        <a:t>0.900000</a:t>
                      </a:r>
                    </a:p>
                  </a:txBody>
                  <a:tcPr marL="35775" marR="35775" marT="17887" marB="17887" anchor="ctr"/>
                </a:tc>
                <a:tc>
                  <a:txBody>
                    <a:bodyPr/>
                    <a:lstStyle/>
                    <a:p>
                      <a:pPr algn="r" fontAlgn="ctr"/>
                      <a:r>
                        <a:rPr lang="en-US" sz="1100" b="1" dirty="0">
                          <a:effectLst/>
                        </a:rPr>
                        <a:t>3.911620</a:t>
                      </a:r>
                    </a:p>
                  </a:txBody>
                  <a:tcPr marL="35775" marR="35775" marT="17887" marB="17887" anchor="ctr"/>
                </a:tc>
                <a:tc>
                  <a:txBody>
                    <a:bodyPr/>
                    <a:lstStyle/>
                    <a:p>
                      <a:pPr algn="r" fontAlgn="ctr"/>
                      <a:r>
                        <a:rPr lang="en-US" sz="1100">
                          <a:effectLst/>
                        </a:rPr>
                        <a:t>4.172594</a:t>
                      </a:r>
                    </a:p>
                  </a:txBody>
                  <a:tcPr marL="35775" marR="35775" marT="17887" marB="17887" anchor="ctr"/>
                </a:tc>
                <a:tc>
                  <a:txBody>
                    <a:bodyPr/>
                    <a:lstStyle/>
                    <a:p>
                      <a:pPr algn="r" fontAlgn="ctr"/>
                      <a:r>
                        <a:rPr lang="en-US" sz="1100">
                          <a:effectLst/>
                        </a:rPr>
                        <a:t>3.172594</a:t>
                      </a:r>
                    </a:p>
                  </a:txBody>
                  <a:tcPr marL="35775" marR="35775" marT="17887" marB="17887" anchor="ctr"/>
                </a:tc>
                <a:tc>
                  <a:txBody>
                    <a:bodyPr/>
                    <a:lstStyle/>
                    <a:p>
                      <a:pPr algn="r" fontAlgn="ctr"/>
                      <a:r>
                        <a:rPr lang="en-US" sz="1100">
                          <a:effectLst/>
                        </a:rPr>
                        <a:t>2.850666</a:t>
                      </a:r>
                    </a:p>
                  </a:txBody>
                  <a:tcPr marL="35775" marR="35775" marT="17887" marB="17887" anchor="ctr"/>
                </a:tc>
                <a:tc>
                  <a:txBody>
                    <a:bodyPr/>
                    <a:lstStyle/>
                    <a:p>
                      <a:pPr algn="r" fontAlgn="ctr"/>
                      <a:r>
                        <a:rPr lang="en-US" sz="1100">
                          <a:effectLst/>
                        </a:rPr>
                        <a:t>0.333333</a:t>
                      </a:r>
                    </a:p>
                  </a:txBody>
                  <a:tcPr marL="35775" marR="35775" marT="17887" marB="17887" anchor="ctr"/>
                </a:tc>
                <a:tc>
                  <a:txBody>
                    <a:bodyPr/>
                    <a:lstStyle/>
                    <a:p>
                      <a:pPr algn="r" fontAlgn="ctr"/>
                      <a:r>
                        <a:rPr lang="en-US" sz="1100">
                          <a:effectLst/>
                        </a:rPr>
                        <a:t>0.333333</a:t>
                      </a:r>
                    </a:p>
                  </a:txBody>
                  <a:tcPr marL="35775" marR="35775" marT="17887" marB="17887" anchor="ctr"/>
                </a:tc>
                <a:tc>
                  <a:txBody>
                    <a:bodyPr/>
                    <a:lstStyle/>
                    <a:p>
                      <a:pPr algn="r" fontAlgn="ctr"/>
                      <a:r>
                        <a:rPr lang="en-US" sz="1100" dirty="0">
                          <a:effectLst/>
                        </a:rPr>
                        <a:t>0.666667</a:t>
                      </a:r>
                    </a:p>
                  </a:txBody>
                  <a:tcPr marL="35775" marR="35775" marT="17887" marB="17887" anchor="ctr"/>
                </a:tc>
                <a:extLst>
                  <a:ext uri="{0D108BD9-81ED-4DB2-BD59-A6C34878D82A}">
                    <a16:rowId xmlns:a16="http://schemas.microsoft.com/office/drawing/2014/main" val="2004487339"/>
                  </a:ext>
                </a:extLst>
              </a:tr>
            </a:tbl>
          </a:graphicData>
        </a:graphic>
      </p:graphicFrame>
      <p:pic>
        <p:nvPicPr>
          <p:cNvPr id="12290" name="Picture 2">
            <a:extLst>
              <a:ext uri="{FF2B5EF4-FFF2-40B4-BE49-F238E27FC236}">
                <a16:creationId xmlns:a16="http://schemas.microsoft.com/office/drawing/2014/main" id="{3945F2A0-34E1-475D-8482-43B21EFFE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976" y="787189"/>
            <a:ext cx="312294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2" name="Picture 4">
            <a:extLst>
              <a:ext uri="{FF2B5EF4-FFF2-40B4-BE49-F238E27FC236}">
                <a16:creationId xmlns:a16="http://schemas.microsoft.com/office/drawing/2014/main" id="{35D23FE0-EBDA-4860-B90C-F3CA15E8C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329" y="3865257"/>
            <a:ext cx="3179618"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560849A2-D030-426E-9CAA-25C45DAB508E}"/>
              </a:ext>
            </a:extLst>
          </p:cNvPr>
          <p:cNvSpPr txBox="1"/>
          <p:nvPr/>
        </p:nvSpPr>
        <p:spPr>
          <a:xfrm>
            <a:off x="870333" y="5548333"/>
            <a:ext cx="6103344" cy="369332"/>
          </a:xfrm>
          <a:prstGeom prst="rect">
            <a:avLst/>
          </a:prstGeom>
          <a:noFill/>
        </p:spPr>
        <p:txBody>
          <a:bodyPr wrap="square">
            <a:spAutoFit/>
          </a:bodyPr>
          <a:lstStyle/>
          <a:p>
            <a:r>
              <a:rPr lang="en-US" b="0" i="0" dirty="0">
                <a:effectLst/>
              </a:rPr>
              <a:t>72 rows × 11 columns</a:t>
            </a:r>
            <a:endParaRPr lang="en-US" dirty="0"/>
          </a:p>
        </p:txBody>
      </p:sp>
    </p:spTree>
    <p:extLst>
      <p:ext uri="{BB962C8B-B14F-4D97-AF65-F5344CB8AC3E}">
        <p14:creationId xmlns:p14="http://schemas.microsoft.com/office/powerpoint/2010/main" val="364033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66B7-EDCC-4407-B109-6C7E79AC2875}"/>
              </a:ext>
            </a:extLst>
          </p:cNvPr>
          <p:cNvSpPr>
            <a:spLocks noGrp="1"/>
          </p:cNvSpPr>
          <p:nvPr>
            <p:ph type="title"/>
          </p:nvPr>
        </p:nvSpPr>
        <p:spPr>
          <a:xfrm>
            <a:off x="1141413" y="618518"/>
            <a:ext cx="9905998" cy="1478570"/>
          </a:xfrm>
        </p:spPr>
        <p:txBody>
          <a:bodyPr>
            <a:normAutofit/>
          </a:bodyPr>
          <a:lstStyle/>
          <a:p>
            <a:pPr algn="ctr"/>
            <a:r>
              <a:rPr lang="en-US" dirty="0"/>
              <a:t>Next steps:</a:t>
            </a:r>
            <a:endParaRPr lang="en-US"/>
          </a:p>
        </p:txBody>
      </p:sp>
      <p:sp>
        <p:nvSpPr>
          <p:cNvPr id="3" name="Content Placeholder 2">
            <a:extLst>
              <a:ext uri="{FF2B5EF4-FFF2-40B4-BE49-F238E27FC236}">
                <a16:creationId xmlns:a16="http://schemas.microsoft.com/office/drawing/2014/main" id="{B08F9E4F-4766-44AC-A78E-0DCAF8066893}"/>
              </a:ext>
            </a:extLst>
          </p:cNvPr>
          <p:cNvSpPr>
            <a:spLocks noGrp="1"/>
          </p:cNvSpPr>
          <p:nvPr>
            <p:ph idx="1"/>
          </p:nvPr>
        </p:nvSpPr>
        <p:spPr>
          <a:xfrm>
            <a:off x="1141413" y="2414740"/>
            <a:ext cx="4844521" cy="3541714"/>
          </a:xfrm>
        </p:spPr>
        <p:txBody>
          <a:bodyPr anchor="ctr">
            <a:normAutofit/>
          </a:bodyPr>
          <a:lstStyle/>
          <a:p>
            <a:pPr>
              <a:lnSpc>
                <a:spcPct val="110000"/>
              </a:lnSpc>
            </a:pPr>
            <a:r>
              <a:rPr lang="en-US" sz="1800" dirty="0"/>
              <a:t>Analyze performance metric results for selected diseases further</a:t>
            </a:r>
          </a:p>
          <a:p>
            <a:pPr>
              <a:lnSpc>
                <a:spcPct val="110000"/>
              </a:lnSpc>
            </a:pPr>
            <a:r>
              <a:rPr lang="en-US" sz="1800" dirty="0"/>
              <a:t>Work on Posters and Presentations</a:t>
            </a:r>
          </a:p>
          <a:p>
            <a:pPr>
              <a:lnSpc>
                <a:spcPct val="110000"/>
              </a:lnSpc>
            </a:pPr>
            <a:r>
              <a:rPr lang="en-US" sz="1800" dirty="0"/>
              <a:t>Ensemble Model?</a:t>
            </a:r>
          </a:p>
          <a:p>
            <a:pPr>
              <a:lnSpc>
                <a:spcPct val="110000"/>
              </a:lnSpc>
            </a:pPr>
            <a:r>
              <a:rPr lang="en-US" sz="1800" dirty="0"/>
              <a:t>Why Care:</a:t>
            </a:r>
          </a:p>
          <a:p>
            <a:pPr lvl="1">
              <a:lnSpc>
                <a:spcPct val="110000"/>
              </a:lnSpc>
            </a:pPr>
            <a:r>
              <a:rPr lang="en-US" sz="1800" dirty="0"/>
              <a:t>Better understanding of complex diseases </a:t>
            </a:r>
          </a:p>
          <a:p>
            <a:pPr lvl="1">
              <a:lnSpc>
                <a:spcPct val="110000"/>
              </a:lnSpc>
            </a:pPr>
            <a:r>
              <a:rPr lang="en-US" sz="1800" dirty="0"/>
              <a:t>Development of drugs to combat disease-related signals</a:t>
            </a:r>
          </a:p>
          <a:p>
            <a:pPr>
              <a:lnSpc>
                <a:spcPct val="110000"/>
              </a:lnSpc>
            </a:pPr>
            <a:endParaRPr lang="en-US" sz="1800" dirty="0"/>
          </a:p>
        </p:txBody>
      </p:sp>
      <p:pic>
        <p:nvPicPr>
          <p:cNvPr id="4" name="Picture 4" descr="Bioengineering &amp;amp; Translational Medicine Addresses Formulation and Delivery  Strategies for COVID-19 Drugs | AIChE">
            <a:extLst>
              <a:ext uri="{FF2B5EF4-FFF2-40B4-BE49-F238E27FC236}">
                <a16:creationId xmlns:a16="http://schemas.microsoft.com/office/drawing/2014/main" id="{02057176-AD82-46E5-B5E5-39C1004CCF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E78D-CFE7-4012-9EC7-7F82200673E9}"/>
              </a:ext>
            </a:extLst>
          </p:cNvPr>
          <p:cNvSpPr>
            <a:spLocks noGrp="1"/>
          </p:cNvSpPr>
          <p:nvPr>
            <p:ph type="title"/>
          </p:nvPr>
        </p:nvSpPr>
        <p:spPr>
          <a:xfrm>
            <a:off x="1141413" y="618518"/>
            <a:ext cx="9905998" cy="1123196"/>
          </a:xfrm>
        </p:spPr>
        <p:txBody>
          <a:bodyPr/>
          <a:lstStyle/>
          <a:p>
            <a:r>
              <a:rPr lang="en-US" dirty="0"/>
              <a:t>References/acknowledgements</a:t>
            </a:r>
          </a:p>
        </p:txBody>
      </p:sp>
      <p:sp>
        <p:nvSpPr>
          <p:cNvPr id="3" name="Content Placeholder 2">
            <a:extLst>
              <a:ext uri="{FF2B5EF4-FFF2-40B4-BE49-F238E27FC236}">
                <a16:creationId xmlns:a16="http://schemas.microsoft.com/office/drawing/2014/main" id="{81705595-4C24-4980-B032-952E8DDA7F8E}"/>
              </a:ext>
            </a:extLst>
          </p:cNvPr>
          <p:cNvSpPr>
            <a:spLocks noGrp="1"/>
          </p:cNvSpPr>
          <p:nvPr>
            <p:ph idx="1"/>
          </p:nvPr>
        </p:nvSpPr>
        <p:spPr>
          <a:xfrm>
            <a:off x="1141412" y="1741714"/>
            <a:ext cx="9905999" cy="4680857"/>
          </a:xfrm>
        </p:spPr>
        <p:txBody>
          <a:bodyPr>
            <a:normAutofit fontScale="92500" lnSpcReduction="10000"/>
          </a:bodyPr>
          <a:lstStyle/>
          <a:p>
            <a:r>
              <a:rPr lang="en-US" dirty="0"/>
              <a:t>Mentors: Dr. Arjun Krishnan, Anna </a:t>
            </a:r>
            <a:r>
              <a:rPr lang="en-US" dirty="0" err="1"/>
              <a:t>Yannakopoulos</a:t>
            </a:r>
            <a:endParaRPr lang="en-US" dirty="0">
              <a:hlinkClick r:id="rId2"/>
            </a:endParaRPr>
          </a:p>
          <a:p>
            <a:r>
              <a:rPr lang="en-US" dirty="0">
                <a:hlinkClick r:id="rId2"/>
              </a:rPr>
              <a:t>https://www.disgenet.org/home/</a:t>
            </a:r>
            <a:endParaRPr lang="en-US" dirty="0"/>
          </a:p>
          <a:p>
            <a:r>
              <a:rPr lang="en-US" dirty="0"/>
              <a:t>Pictures:</a:t>
            </a:r>
          </a:p>
          <a:p>
            <a:pPr lvl="1"/>
            <a:r>
              <a:rPr lang="en-US" sz="2000" u="sng" dirty="0">
                <a:solidFill>
                  <a:srgbClr val="00FFFF"/>
                </a:solidFill>
              </a:rPr>
              <a:t>https://www.google.com/url?sa=i&amp;url=https%3A%2F%2Fwww.linguamatics.com%2Fblog%2Fsystematic-approach-understanding-gene-disease-associations-rare-disease&amp;psig=AOvVaw3PNfuazGB1nLAHE14eeT15&amp;ust=1626413017529000&amp;source=images&amp;cd=vfe&amp;ved=0CAoQjRxqFwoTCIDmxOaq5PECFQAAAAAdAAAAABAK</a:t>
            </a:r>
          </a:p>
          <a:p>
            <a:pPr lvl="1"/>
            <a:r>
              <a:rPr lang="en-US" sz="2000" u="sng" dirty="0">
                <a:solidFill>
                  <a:srgbClr val="00FFFF"/>
                </a:solidFill>
              </a:rPr>
              <a:t>https://www.google.com/url?sa=i&amp;url=https%3A%2F%2Fwww.aiche.org%2Fchenected%2F2020%2F05%2Fbioengineering-translational-medicine-addresses-formulation-and-delivery-strategies-covid-19-drugs&amp;psig=AOvVaw1Lc853h-Fal62sLL2QDJxZ&amp;ust=1624592303998000&amp;source=images&amp;cd=vfe&amp;ved=0CAoQjRxqFwoTCLiZzIysr_ECFQAAAAAdAAAAABAD</a:t>
            </a:r>
            <a:endParaRPr lang="en-US" dirty="0"/>
          </a:p>
          <a:p>
            <a:pPr lvl="1"/>
            <a:endParaRPr lang="en-US" dirty="0"/>
          </a:p>
        </p:txBody>
      </p:sp>
    </p:spTree>
    <p:extLst>
      <p:ext uri="{BB962C8B-B14F-4D97-AF65-F5344CB8AC3E}">
        <p14:creationId xmlns:p14="http://schemas.microsoft.com/office/powerpoint/2010/main" val="2940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Qr code&#10;&#10;Description automatically generated">
            <a:extLst>
              <a:ext uri="{FF2B5EF4-FFF2-40B4-BE49-F238E27FC236}">
                <a16:creationId xmlns:a16="http://schemas.microsoft.com/office/drawing/2014/main" id="{7BAA2ABC-838E-42F8-9CFF-76205F747E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60" y="858567"/>
            <a:ext cx="5946408" cy="4846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a:extLst>
              <a:ext uri="{FF2B5EF4-FFF2-40B4-BE49-F238E27FC236}">
                <a16:creationId xmlns:a16="http://schemas.microsoft.com/office/drawing/2014/main" id="{494C7D40-A7F0-40F1-93CD-E742AD4B6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256" y="858567"/>
            <a:ext cx="5950204" cy="4846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08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 method 1</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3"/>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91003F-4E7D-49AB-BD9C-7627C1A70FEA}"/>
              </a:ext>
            </a:extLst>
          </p:cNvPr>
          <p:cNvSpPr/>
          <p:nvPr/>
        </p:nvSpPr>
        <p:spPr>
          <a:xfrm>
            <a:off x="4739268" y="4460484"/>
            <a:ext cx="1550020" cy="490653"/>
          </a:xfrm>
          <a:prstGeom prst="rect">
            <a:avLst/>
          </a:pr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6C437C-80F3-4C50-BFF9-40C601716881}"/>
              </a:ext>
            </a:extLst>
          </p:cNvPr>
          <p:cNvSpPr/>
          <p:nvPr/>
        </p:nvSpPr>
        <p:spPr>
          <a:xfrm>
            <a:off x="6419386" y="2851736"/>
            <a:ext cx="1550020" cy="490653"/>
          </a:xfrm>
          <a:prstGeom prst="rect">
            <a:avLst/>
          </a:pr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B44BB6BA-5D42-4EA6-A0E5-134F626E8222}"/>
              </a:ext>
            </a:extLst>
          </p:cNvPr>
          <p:cNvSpPr/>
          <p:nvPr/>
        </p:nvSpPr>
        <p:spPr>
          <a:xfrm>
            <a:off x="4865579" y="4194019"/>
            <a:ext cx="1297398" cy="1023582"/>
          </a:xfrm>
          <a:prstGeom prst="mathMultiply">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9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ED02-45BF-41B4-B58D-B7160638578E}"/>
              </a:ext>
            </a:extLst>
          </p:cNvPr>
          <p:cNvSpPr>
            <a:spLocks noGrp="1"/>
          </p:cNvSpPr>
          <p:nvPr>
            <p:ph type="title"/>
          </p:nvPr>
        </p:nvSpPr>
        <p:spPr/>
        <p:txBody>
          <a:bodyPr/>
          <a:lstStyle/>
          <a:p>
            <a:r>
              <a:rPr lang="en-US" dirty="0"/>
              <a:t>PROPAGATED DATASET</a:t>
            </a:r>
          </a:p>
        </p:txBody>
      </p:sp>
      <p:graphicFrame>
        <p:nvGraphicFramePr>
          <p:cNvPr id="3" name="Table 2">
            <a:extLst>
              <a:ext uri="{FF2B5EF4-FFF2-40B4-BE49-F238E27FC236}">
                <a16:creationId xmlns:a16="http://schemas.microsoft.com/office/drawing/2014/main" id="{BCDF1F38-5E93-4520-898D-76738ABFA283}"/>
              </a:ext>
            </a:extLst>
          </p:cNvPr>
          <p:cNvGraphicFramePr>
            <a:graphicFrameLocks noGrp="1"/>
          </p:cNvGraphicFramePr>
          <p:nvPr>
            <p:extLst>
              <p:ext uri="{D42A27DB-BD31-4B8C-83A1-F6EECF244321}">
                <p14:modId xmlns:p14="http://schemas.microsoft.com/office/powerpoint/2010/main" val="3851630778"/>
              </p:ext>
            </p:extLst>
          </p:nvPr>
        </p:nvGraphicFramePr>
        <p:xfrm>
          <a:off x="188395" y="2097088"/>
          <a:ext cx="6077750" cy="3555302"/>
        </p:xfrm>
        <a:graphic>
          <a:graphicData uri="http://schemas.openxmlformats.org/drawingml/2006/table">
            <a:tbl>
              <a:tblPr firstRow="1" firstCol="1" bandRow="1">
                <a:tableStyleId>{35758FB7-9AC5-4552-8A53-C91805E547FA}</a:tableStyleId>
              </a:tblPr>
              <a:tblGrid>
                <a:gridCol w="1156775">
                  <a:extLst>
                    <a:ext uri="{9D8B030D-6E8A-4147-A177-3AD203B41FA5}">
                      <a16:colId xmlns:a16="http://schemas.microsoft.com/office/drawing/2014/main" val="3016585077"/>
                    </a:ext>
                  </a:extLst>
                </a:gridCol>
                <a:gridCol w="1119117">
                  <a:extLst>
                    <a:ext uri="{9D8B030D-6E8A-4147-A177-3AD203B41FA5}">
                      <a16:colId xmlns:a16="http://schemas.microsoft.com/office/drawing/2014/main" val="170061080"/>
                    </a:ext>
                  </a:extLst>
                </a:gridCol>
                <a:gridCol w="1583140">
                  <a:extLst>
                    <a:ext uri="{9D8B030D-6E8A-4147-A177-3AD203B41FA5}">
                      <a16:colId xmlns:a16="http://schemas.microsoft.com/office/drawing/2014/main" val="1604380734"/>
                    </a:ext>
                  </a:extLst>
                </a:gridCol>
                <a:gridCol w="2218718">
                  <a:extLst>
                    <a:ext uri="{9D8B030D-6E8A-4147-A177-3AD203B41FA5}">
                      <a16:colId xmlns:a16="http://schemas.microsoft.com/office/drawing/2014/main" val="4291972814"/>
                    </a:ext>
                  </a:extLst>
                </a:gridCol>
              </a:tblGrid>
              <a:tr h="459111">
                <a:tc>
                  <a:txBody>
                    <a:bodyPr/>
                    <a:lstStyle/>
                    <a:p>
                      <a:pPr algn="ctr" fontAlgn="ctr"/>
                      <a:r>
                        <a:rPr lang="en-US" sz="1300" b="1" dirty="0">
                          <a:effectLst/>
                        </a:rPr>
                        <a:t>diseaseNID</a:t>
                      </a:r>
                    </a:p>
                  </a:txBody>
                  <a:tcPr marL="65587" marR="65587" marT="32794" marB="32794" anchor="ctr"/>
                </a:tc>
                <a:tc>
                  <a:txBody>
                    <a:bodyPr/>
                    <a:lstStyle/>
                    <a:p>
                      <a:pPr algn="ctr" fontAlgn="ctr"/>
                      <a:r>
                        <a:rPr lang="en-US" sz="1300" b="1" dirty="0">
                          <a:effectLst/>
                        </a:rPr>
                        <a:t>geneNID</a:t>
                      </a:r>
                    </a:p>
                  </a:txBody>
                  <a:tcPr marL="65587" marR="65587" marT="32794" marB="32794" anchor="ctr"/>
                </a:tc>
                <a:tc>
                  <a:txBody>
                    <a:bodyPr/>
                    <a:lstStyle/>
                    <a:p>
                      <a:pPr algn="ctr" fontAlgn="ctr"/>
                      <a:r>
                        <a:rPr lang="en-US" sz="1300" b="1" dirty="0">
                          <a:effectLst/>
                        </a:rPr>
                        <a:t>associationType</a:t>
                      </a:r>
                    </a:p>
                  </a:txBody>
                  <a:tcPr marL="65587" marR="65587" marT="32794" marB="32794" anchor="ctr"/>
                </a:tc>
                <a:tc>
                  <a:txBody>
                    <a:bodyPr/>
                    <a:lstStyle/>
                    <a:p>
                      <a:pPr algn="ctr" fontAlgn="ctr"/>
                      <a:r>
                        <a:rPr lang="en-US" sz="1300" b="1" dirty="0" err="1">
                          <a:effectLst/>
                        </a:rPr>
                        <a:t>propagatedAssociationTypes</a:t>
                      </a:r>
                      <a:endParaRPr lang="en-US" sz="1300" b="1" dirty="0">
                        <a:effectLst/>
                      </a:endParaRPr>
                    </a:p>
                  </a:txBody>
                  <a:tcPr marL="65587" marR="65587" marT="32794" marB="32794" anchor="ctr"/>
                </a:tc>
                <a:extLst>
                  <a:ext uri="{0D108BD9-81ED-4DB2-BD59-A6C34878D82A}">
                    <a16:rowId xmlns:a16="http://schemas.microsoft.com/office/drawing/2014/main" val="1613844379"/>
                  </a:ext>
                </a:extLst>
              </a:tr>
              <a:tr h="262349">
                <a:tc>
                  <a:txBody>
                    <a:bodyPr/>
                    <a:lstStyle/>
                    <a:p>
                      <a:pPr algn="r" fontAlgn="ctr"/>
                      <a:r>
                        <a:rPr lang="en-US" sz="1300">
                          <a:effectLst/>
                        </a:rPr>
                        <a:t>1</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194504984"/>
                  </a:ext>
                </a:extLst>
              </a:tr>
              <a:tr h="262349">
                <a:tc>
                  <a:txBody>
                    <a:bodyPr/>
                    <a:lstStyle/>
                    <a:p>
                      <a:pPr algn="r" fontAlgn="ctr"/>
                      <a:r>
                        <a:rPr lang="en-US" sz="1300">
                          <a:effectLst/>
                        </a:rPr>
                        <a:t>1</a:t>
                      </a:r>
                    </a:p>
                  </a:txBody>
                  <a:tcPr marL="65587" marR="65587" marT="32794" marB="32794" anchor="ctr"/>
                </a:tc>
                <a:tc>
                  <a:txBody>
                    <a:bodyPr/>
                    <a:lstStyle/>
                    <a:p>
                      <a:pPr algn="r" fontAlgn="ctr"/>
                      <a:r>
                        <a:rPr lang="en-US" sz="1300">
                          <a:effectLst/>
                        </a:rPr>
                        <a:t>3070</a:t>
                      </a:r>
                    </a:p>
                  </a:txBody>
                  <a:tcPr marL="65587" marR="65587" marT="32794" marB="32794" anchor="ctr"/>
                </a:tc>
                <a:tc>
                  <a:txBody>
                    <a:bodyPr/>
                    <a:lstStyle/>
                    <a:p>
                      <a:pPr algn="r" fontAlgn="ctr"/>
                      <a:r>
                        <a:rPr lang="en-US" sz="1300" dirty="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136924589"/>
                  </a:ext>
                </a:extLst>
              </a:tr>
              <a:tr h="262349">
                <a:tc>
                  <a:txBody>
                    <a:bodyPr/>
                    <a:lstStyle/>
                    <a:p>
                      <a:pPr algn="r" fontAlgn="ctr"/>
                      <a:r>
                        <a:rPr lang="en-US" sz="1300">
                          <a:effectLst/>
                        </a:rPr>
                        <a:t>2</a:t>
                      </a:r>
                    </a:p>
                  </a:txBody>
                  <a:tcPr marL="65587" marR="65587" marT="32794" marB="32794" anchor="ctr"/>
                </a:tc>
                <a:tc>
                  <a:txBody>
                    <a:bodyPr/>
                    <a:lstStyle/>
                    <a:p>
                      <a:pPr algn="r" fontAlgn="ctr"/>
                      <a:r>
                        <a:rPr lang="en-US" sz="1300">
                          <a:effectLst/>
                        </a:rPr>
                        <a:t>10721</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320521531"/>
                  </a:ext>
                </a:extLst>
              </a:tr>
              <a:tr h="262349">
                <a:tc>
                  <a:txBody>
                    <a:bodyPr/>
                    <a:lstStyle/>
                    <a:p>
                      <a:pPr algn="r" fontAlgn="ctr"/>
                      <a:r>
                        <a:rPr lang="en-US" sz="1300">
                          <a:effectLst/>
                        </a:rPr>
                        <a:t>3</a:t>
                      </a:r>
                    </a:p>
                  </a:txBody>
                  <a:tcPr marL="65587" marR="65587" marT="32794" marB="32794" anchor="ctr"/>
                </a:tc>
                <a:tc>
                  <a:txBody>
                    <a:bodyPr/>
                    <a:lstStyle/>
                    <a:p>
                      <a:pPr algn="r" fontAlgn="ctr"/>
                      <a:r>
                        <a:rPr lang="en-US" sz="1300">
                          <a:effectLst/>
                        </a:rPr>
                        <a:t>54</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1095224166"/>
                  </a:ext>
                </a:extLst>
              </a:tr>
              <a:tr h="262349">
                <a:tc>
                  <a:txBody>
                    <a:bodyPr/>
                    <a:lstStyle/>
                    <a:p>
                      <a:pPr algn="r" fontAlgn="ctr"/>
                      <a:r>
                        <a:rPr lang="en-US" sz="1300">
                          <a:effectLst/>
                        </a:rPr>
                        <a:t>3</a:t>
                      </a:r>
                    </a:p>
                  </a:txBody>
                  <a:tcPr marL="65587" marR="65587" marT="32794" marB="32794" anchor="ctr"/>
                </a:tc>
                <a:tc>
                  <a:txBody>
                    <a:bodyPr/>
                    <a:lstStyle/>
                    <a:p>
                      <a:pPr algn="r" fontAlgn="ctr"/>
                      <a:r>
                        <a:rPr lang="en-US" sz="1300">
                          <a:effectLst/>
                        </a:rPr>
                        <a:t>170</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8276211"/>
                  </a:ext>
                </a:extLst>
              </a:tr>
              <a:tr h="262349">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extLst>
                  <a:ext uri="{0D108BD9-81ED-4DB2-BD59-A6C34878D82A}">
                    <a16:rowId xmlns:a16="http://schemas.microsoft.com/office/drawing/2014/main" val="438288265"/>
                  </a:ext>
                </a:extLst>
              </a:tr>
              <a:tr h="459111">
                <a:tc>
                  <a:txBody>
                    <a:bodyPr/>
                    <a:lstStyle/>
                    <a:p>
                      <a:pPr algn="r" fontAlgn="ctr"/>
                      <a:r>
                        <a:rPr lang="en-US" sz="1300">
                          <a:effectLst/>
                        </a:rPr>
                        <a:t>30292</a:t>
                      </a:r>
                    </a:p>
                  </a:txBody>
                  <a:tcPr marL="65587" marR="65587" marT="32794" marB="32794" anchor="ctr"/>
                </a:tc>
                <a:tc>
                  <a:txBody>
                    <a:bodyPr/>
                    <a:lstStyle/>
                    <a:p>
                      <a:pPr algn="r" fontAlgn="ctr"/>
                      <a:r>
                        <a:rPr lang="en-US" sz="1300" dirty="0">
                          <a:effectLst/>
                        </a:rPr>
                        <a:t>11963</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{Biomarker, AlteredExpression}</a:t>
                      </a:r>
                    </a:p>
                  </a:txBody>
                  <a:tcPr marL="65587" marR="65587" marT="32794" marB="32794" anchor="ctr"/>
                </a:tc>
                <a:extLst>
                  <a:ext uri="{0D108BD9-81ED-4DB2-BD59-A6C34878D82A}">
                    <a16:rowId xmlns:a16="http://schemas.microsoft.com/office/drawing/2014/main" val="760418567"/>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18471</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298606480"/>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19792</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783106490"/>
                  </a:ext>
                </a:extLst>
              </a:tr>
              <a:tr h="262349">
                <a:tc>
                  <a:txBody>
                    <a:bodyPr/>
                    <a:lstStyle/>
                    <a:p>
                      <a:pPr algn="r" fontAlgn="ctr"/>
                      <a:r>
                        <a:rPr lang="en-US" sz="1300">
                          <a:effectLst/>
                        </a:rPr>
                        <a:t>30293</a:t>
                      </a:r>
                    </a:p>
                  </a:txBody>
                  <a:tcPr marL="65587" marR="65587" marT="32794" marB="32794" anchor="ctr"/>
                </a:tc>
                <a:tc>
                  <a:txBody>
                    <a:bodyPr/>
                    <a:lstStyle/>
                    <a:p>
                      <a:pPr algn="r" fontAlgn="ctr"/>
                      <a:r>
                        <a:rPr lang="en-US" sz="1300">
                          <a:effectLst/>
                        </a:rPr>
                        <a:t>6353</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554215556"/>
                  </a:ext>
                </a:extLst>
              </a:tr>
              <a:tr h="262349">
                <a:tc>
                  <a:txBody>
                    <a:bodyPr/>
                    <a:lstStyle/>
                    <a:p>
                      <a:pPr algn="r" fontAlgn="ctr"/>
                      <a:r>
                        <a:rPr lang="en-US" sz="1300" dirty="0">
                          <a:effectLst/>
                        </a:rPr>
                        <a:t>30293</a:t>
                      </a:r>
                    </a:p>
                  </a:txBody>
                  <a:tcPr marL="65587" marR="65587" marT="32794" marB="32794" anchor="ctr"/>
                </a:tc>
                <a:tc>
                  <a:txBody>
                    <a:bodyPr/>
                    <a:lstStyle/>
                    <a:p>
                      <a:pPr algn="r" fontAlgn="ctr"/>
                      <a:r>
                        <a:rPr lang="en-US" sz="1300">
                          <a:effectLst/>
                        </a:rPr>
                        <a:t>8057</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dirty="0">
                          <a:effectLst/>
                        </a:rPr>
                        <a:t>{Biomarker}</a:t>
                      </a:r>
                    </a:p>
                  </a:txBody>
                  <a:tcPr marL="65587" marR="65587" marT="32794" marB="32794" anchor="ctr"/>
                </a:tc>
                <a:extLst>
                  <a:ext uri="{0D108BD9-81ED-4DB2-BD59-A6C34878D82A}">
                    <a16:rowId xmlns:a16="http://schemas.microsoft.com/office/drawing/2014/main" val="2317751337"/>
                  </a:ext>
                </a:extLst>
              </a:tr>
            </a:tbl>
          </a:graphicData>
        </a:graphic>
      </p:graphicFrame>
      <p:sp>
        <p:nvSpPr>
          <p:cNvPr id="4" name="TextBox 3">
            <a:extLst>
              <a:ext uri="{FF2B5EF4-FFF2-40B4-BE49-F238E27FC236}">
                <a16:creationId xmlns:a16="http://schemas.microsoft.com/office/drawing/2014/main" id="{FE4099DF-799D-4D96-BD9A-F965F72D5033}"/>
              </a:ext>
            </a:extLst>
          </p:cNvPr>
          <p:cNvSpPr txBox="1"/>
          <p:nvPr/>
        </p:nvSpPr>
        <p:spPr>
          <a:xfrm>
            <a:off x="786571" y="5790480"/>
            <a:ext cx="2707536" cy="369332"/>
          </a:xfrm>
          <a:prstGeom prst="rect">
            <a:avLst/>
          </a:prstGeom>
          <a:noFill/>
        </p:spPr>
        <p:txBody>
          <a:bodyPr wrap="none" rtlCol="0">
            <a:spAutoFit/>
          </a:bodyPr>
          <a:lstStyle/>
          <a:p>
            <a:r>
              <a:rPr lang="en-US" b="0" i="0" dirty="0">
                <a:effectLst/>
              </a:rPr>
              <a:t>1135045 rows × 4 columns</a:t>
            </a:r>
            <a:endParaRPr lang="en-US" dirty="0"/>
          </a:p>
        </p:txBody>
      </p:sp>
      <p:graphicFrame>
        <p:nvGraphicFramePr>
          <p:cNvPr id="5" name="Table 4">
            <a:extLst>
              <a:ext uri="{FF2B5EF4-FFF2-40B4-BE49-F238E27FC236}">
                <a16:creationId xmlns:a16="http://schemas.microsoft.com/office/drawing/2014/main" id="{FC6A0ECB-A41E-43A4-94FE-79C39493C3D5}"/>
              </a:ext>
            </a:extLst>
          </p:cNvPr>
          <p:cNvGraphicFramePr>
            <a:graphicFrameLocks noGrp="1"/>
          </p:cNvGraphicFramePr>
          <p:nvPr>
            <p:extLst>
              <p:ext uri="{D42A27DB-BD31-4B8C-83A1-F6EECF244321}">
                <p14:modId xmlns:p14="http://schemas.microsoft.com/office/powerpoint/2010/main" val="373836421"/>
              </p:ext>
            </p:extLst>
          </p:nvPr>
        </p:nvGraphicFramePr>
        <p:xfrm>
          <a:off x="7847463" y="139276"/>
          <a:ext cx="4248500" cy="3051164"/>
        </p:xfrm>
        <a:graphic>
          <a:graphicData uri="http://schemas.openxmlformats.org/drawingml/2006/table">
            <a:tbl>
              <a:tblPr firstRow="1" firstCol="1" bandRow="1">
                <a:tableStyleId>{3C2FFA5D-87B4-456A-9821-1D502468CF0F}</a:tableStyleId>
              </a:tblPr>
              <a:tblGrid>
                <a:gridCol w="873456">
                  <a:extLst>
                    <a:ext uri="{9D8B030D-6E8A-4147-A177-3AD203B41FA5}">
                      <a16:colId xmlns:a16="http://schemas.microsoft.com/office/drawing/2014/main" val="3275115682"/>
                    </a:ext>
                  </a:extLst>
                </a:gridCol>
                <a:gridCol w="791571">
                  <a:extLst>
                    <a:ext uri="{9D8B030D-6E8A-4147-A177-3AD203B41FA5}">
                      <a16:colId xmlns:a16="http://schemas.microsoft.com/office/drawing/2014/main" val="2943040799"/>
                    </a:ext>
                  </a:extLst>
                </a:gridCol>
                <a:gridCol w="1078824">
                  <a:extLst>
                    <a:ext uri="{9D8B030D-6E8A-4147-A177-3AD203B41FA5}">
                      <a16:colId xmlns:a16="http://schemas.microsoft.com/office/drawing/2014/main" val="2551920458"/>
                    </a:ext>
                  </a:extLst>
                </a:gridCol>
                <a:gridCol w="1504649">
                  <a:extLst>
                    <a:ext uri="{9D8B030D-6E8A-4147-A177-3AD203B41FA5}">
                      <a16:colId xmlns:a16="http://schemas.microsoft.com/office/drawing/2014/main" val="1305351924"/>
                    </a:ext>
                  </a:extLst>
                </a:gridCol>
              </a:tblGrid>
              <a:tr h="418787">
                <a:tc>
                  <a:txBody>
                    <a:bodyPr/>
                    <a:lstStyle/>
                    <a:p>
                      <a:pPr algn="ctr" fontAlgn="ctr"/>
                      <a:r>
                        <a:rPr lang="en-US" sz="1100" b="1" dirty="0">
                          <a:effectLst/>
                        </a:rPr>
                        <a:t>diseaseNID</a:t>
                      </a:r>
                    </a:p>
                  </a:txBody>
                  <a:tcPr marL="69445" marR="69445" marT="34723" marB="34723" anchor="ctr"/>
                </a:tc>
                <a:tc>
                  <a:txBody>
                    <a:bodyPr/>
                    <a:lstStyle/>
                    <a:p>
                      <a:pPr algn="ctr" fontAlgn="ctr"/>
                      <a:r>
                        <a:rPr lang="en-US" sz="1100" b="1" dirty="0">
                          <a:effectLst/>
                        </a:rPr>
                        <a:t>geneNID</a:t>
                      </a:r>
                    </a:p>
                  </a:txBody>
                  <a:tcPr marL="69445" marR="69445" marT="34723" marB="34723" anchor="ctr"/>
                </a:tc>
                <a:tc>
                  <a:txBody>
                    <a:bodyPr/>
                    <a:lstStyle/>
                    <a:p>
                      <a:pPr algn="ctr" fontAlgn="ctr"/>
                      <a:r>
                        <a:rPr lang="en-US" sz="1100" b="1" dirty="0">
                          <a:effectLst/>
                        </a:rPr>
                        <a:t>associationType</a:t>
                      </a:r>
                    </a:p>
                  </a:txBody>
                  <a:tcPr marL="69445" marR="69445" marT="34723" marB="34723" anchor="ctr"/>
                </a:tc>
                <a:tc>
                  <a:txBody>
                    <a:bodyPr/>
                    <a:lstStyle/>
                    <a:p>
                      <a:pPr algn="ctr" fontAlgn="ctr"/>
                      <a:r>
                        <a:rPr lang="en-US" sz="1100" b="1" dirty="0" err="1">
                          <a:effectLst/>
                        </a:rPr>
                        <a:t>propagatedAssociationTypes</a:t>
                      </a:r>
                      <a:endParaRPr lang="en-US" sz="1100" b="1" dirty="0">
                        <a:effectLst/>
                      </a:endParaRPr>
                    </a:p>
                  </a:txBody>
                  <a:tcPr marL="69445" marR="69445" marT="34723" marB="34723" anchor="ctr"/>
                </a:tc>
                <a:extLst>
                  <a:ext uri="{0D108BD9-81ED-4DB2-BD59-A6C34878D82A}">
                    <a16:rowId xmlns:a16="http://schemas.microsoft.com/office/drawing/2014/main" val="3324769615"/>
                  </a:ext>
                </a:extLst>
              </a:tr>
              <a:tr h="239307">
                <a:tc>
                  <a:txBody>
                    <a:bodyPr/>
                    <a:lstStyle/>
                    <a:p>
                      <a:pPr algn="r" fontAlgn="ctr"/>
                      <a:r>
                        <a:rPr lang="en-US" sz="1100">
                          <a:effectLst/>
                        </a:rPr>
                        <a:t>1</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29508352"/>
                  </a:ext>
                </a:extLst>
              </a:tr>
              <a:tr h="239307">
                <a:tc>
                  <a:txBody>
                    <a:bodyPr/>
                    <a:lstStyle/>
                    <a:p>
                      <a:pPr algn="r" fontAlgn="ctr"/>
                      <a:r>
                        <a:rPr lang="en-US" sz="1100">
                          <a:effectLst/>
                        </a:rPr>
                        <a:t>448</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24139253"/>
                  </a:ext>
                </a:extLst>
              </a:tr>
              <a:tr h="239307">
                <a:tc>
                  <a:txBody>
                    <a:bodyPr/>
                    <a:lstStyle/>
                    <a:p>
                      <a:pPr algn="r" fontAlgn="ctr"/>
                      <a:r>
                        <a:rPr lang="en-US" sz="1100">
                          <a:effectLst/>
                        </a:rPr>
                        <a:t>589</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752218152"/>
                  </a:ext>
                </a:extLst>
              </a:tr>
              <a:tr h="239307">
                <a:tc>
                  <a:txBody>
                    <a:bodyPr/>
                    <a:lstStyle/>
                    <a:p>
                      <a:pPr algn="r" fontAlgn="ctr"/>
                      <a:r>
                        <a:rPr lang="en-US" sz="1100">
                          <a:effectLst/>
                        </a:rPr>
                        <a:t>827</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388880166"/>
                  </a:ext>
                </a:extLst>
              </a:tr>
              <a:tr h="239307">
                <a:tc>
                  <a:txBody>
                    <a:bodyPr/>
                    <a:lstStyle/>
                    <a:p>
                      <a:pPr algn="r" fontAlgn="ctr"/>
                      <a:r>
                        <a:rPr lang="en-US" sz="1100">
                          <a:effectLst/>
                        </a:rPr>
                        <a:t>1102</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462410180"/>
                  </a:ext>
                </a:extLst>
              </a:tr>
              <a:tr h="239307">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extLst>
                  <a:ext uri="{0D108BD9-81ED-4DB2-BD59-A6C34878D82A}">
                    <a16:rowId xmlns:a16="http://schemas.microsoft.com/office/drawing/2014/main" val="3834876837"/>
                  </a:ext>
                </a:extLst>
              </a:tr>
              <a:tr h="239307">
                <a:tc>
                  <a:txBody>
                    <a:bodyPr/>
                    <a:lstStyle/>
                    <a:p>
                      <a:pPr algn="r" fontAlgn="ctr"/>
                      <a:r>
                        <a:rPr lang="en-US" sz="1100">
                          <a:effectLst/>
                        </a:rPr>
                        <a:t>29239</a:t>
                      </a:r>
                    </a:p>
                  </a:txBody>
                  <a:tcPr marL="69445" marR="69445" marT="34723" marB="34723" anchor="ctr"/>
                </a:tc>
                <a:tc>
                  <a:txBody>
                    <a:bodyPr/>
                    <a:lstStyle/>
                    <a:p>
                      <a:pPr algn="r" fontAlgn="ctr"/>
                      <a:r>
                        <a:rPr lang="en-US" sz="1100">
                          <a:effectLst/>
                        </a:rPr>
                        <a:t>20075</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4213360810"/>
                  </a:ext>
                </a:extLst>
              </a:tr>
              <a:tr h="239307">
                <a:tc>
                  <a:txBody>
                    <a:bodyPr/>
                    <a:lstStyle/>
                    <a:p>
                      <a:pPr algn="r" fontAlgn="ctr"/>
                      <a:r>
                        <a:rPr lang="en-US" sz="1100">
                          <a:effectLst/>
                        </a:rPr>
                        <a:t>29280</a:t>
                      </a:r>
                    </a:p>
                  </a:txBody>
                  <a:tcPr marL="69445" marR="69445" marT="34723" marB="34723" anchor="ctr"/>
                </a:tc>
                <a:tc>
                  <a:txBody>
                    <a:bodyPr/>
                    <a:lstStyle/>
                    <a:p>
                      <a:pPr algn="r" fontAlgn="ctr"/>
                      <a:r>
                        <a:rPr lang="en-US" sz="1100">
                          <a:effectLst/>
                        </a:rPr>
                        <a:t>20163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175101095"/>
                  </a:ext>
                </a:extLst>
              </a:tr>
              <a:tr h="239307">
                <a:tc>
                  <a:txBody>
                    <a:bodyPr/>
                    <a:lstStyle/>
                    <a:p>
                      <a:pPr algn="r" fontAlgn="ctr"/>
                      <a:r>
                        <a:rPr lang="en-US" sz="1100">
                          <a:effectLst/>
                        </a:rPr>
                        <a:t>29341</a:t>
                      </a:r>
                    </a:p>
                  </a:txBody>
                  <a:tcPr marL="69445" marR="69445" marT="34723" marB="34723" anchor="ctr"/>
                </a:tc>
                <a:tc>
                  <a:txBody>
                    <a:bodyPr/>
                    <a:lstStyle/>
                    <a:p>
                      <a:pPr algn="r" fontAlgn="ctr"/>
                      <a:r>
                        <a:rPr lang="en-US" sz="1100">
                          <a:effectLst/>
                        </a:rPr>
                        <a:t>20169</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2332987979"/>
                  </a:ext>
                </a:extLst>
              </a:tr>
              <a:tr h="239307">
                <a:tc>
                  <a:txBody>
                    <a:bodyPr/>
                    <a:lstStyle/>
                    <a:p>
                      <a:pPr algn="r" fontAlgn="ctr"/>
                      <a:r>
                        <a:rPr lang="en-US" sz="1100">
                          <a:effectLst/>
                        </a:rPr>
                        <a:t>29763</a:t>
                      </a:r>
                    </a:p>
                  </a:txBody>
                  <a:tcPr marL="69445" marR="69445" marT="34723" marB="34723" anchor="ctr"/>
                </a:tc>
                <a:tc>
                  <a:txBody>
                    <a:bodyPr/>
                    <a:lstStyle/>
                    <a:p>
                      <a:pPr algn="r" fontAlgn="ctr"/>
                      <a:r>
                        <a:rPr lang="en-US" sz="1100">
                          <a:effectLst/>
                        </a:rPr>
                        <a:t>9527</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888272956"/>
                  </a:ext>
                </a:extLst>
              </a:tr>
              <a:tr h="239307">
                <a:tc>
                  <a:txBody>
                    <a:bodyPr/>
                    <a:lstStyle/>
                    <a:p>
                      <a:pPr algn="r" fontAlgn="ctr"/>
                      <a:r>
                        <a:rPr lang="en-US" sz="1100" dirty="0">
                          <a:effectLst/>
                        </a:rPr>
                        <a:t>29932</a:t>
                      </a:r>
                    </a:p>
                  </a:txBody>
                  <a:tcPr marL="69445" marR="69445" marT="34723" marB="34723" anchor="ctr"/>
                </a:tc>
                <a:tc>
                  <a:txBody>
                    <a:bodyPr/>
                    <a:lstStyle/>
                    <a:p>
                      <a:pPr algn="r" fontAlgn="ctr"/>
                      <a:r>
                        <a:rPr lang="en-US" sz="1100">
                          <a:effectLst/>
                        </a:rPr>
                        <a:t>21333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dirty="0">
                          <a:effectLst/>
                        </a:rPr>
                        <a:t>{Biomarker}</a:t>
                      </a:r>
                    </a:p>
                  </a:txBody>
                  <a:tcPr marL="69445" marR="69445" marT="34723" marB="34723" anchor="ctr"/>
                </a:tc>
                <a:extLst>
                  <a:ext uri="{0D108BD9-81ED-4DB2-BD59-A6C34878D82A}">
                    <a16:rowId xmlns:a16="http://schemas.microsoft.com/office/drawing/2014/main" val="1195436295"/>
                  </a:ext>
                </a:extLst>
              </a:tr>
            </a:tbl>
          </a:graphicData>
        </a:graphic>
      </p:graphicFrame>
      <p:sp>
        <p:nvSpPr>
          <p:cNvPr id="6" name="TextBox 5">
            <a:extLst>
              <a:ext uri="{FF2B5EF4-FFF2-40B4-BE49-F238E27FC236}">
                <a16:creationId xmlns:a16="http://schemas.microsoft.com/office/drawing/2014/main" id="{638A5696-9494-4D41-AD7D-DF68D436CE1C}"/>
              </a:ext>
            </a:extLst>
          </p:cNvPr>
          <p:cNvSpPr txBox="1"/>
          <p:nvPr/>
        </p:nvSpPr>
        <p:spPr>
          <a:xfrm>
            <a:off x="7847463" y="3178840"/>
            <a:ext cx="2580899" cy="369332"/>
          </a:xfrm>
          <a:prstGeom prst="rect">
            <a:avLst/>
          </a:prstGeom>
          <a:noFill/>
        </p:spPr>
        <p:txBody>
          <a:bodyPr wrap="none" rtlCol="0">
            <a:spAutoFit/>
          </a:bodyPr>
          <a:lstStyle/>
          <a:p>
            <a:r>
              <a:rPr lang="en-US" b="0" i="0" dirty="0">
                <a:effectLst/>
              </a:rPr>
              <a:t>557317 rows × 4 columns</a:t>
            </a:r>
            <a:endParaRPr lang="en-US" dirty="0"/>
          </a:p>
        </p:txBody>
      </p:sp>
      <p:graphicFrame>
        <p:nvGraphicFramePr>
          <p:cNvPr id="7" name="Table 6">
            <a:extLst>
              <a:ext uri="{FF2B5EF4-FFF2-40B4-BE49-F238E27FC236}">
                <a16:creationId xmlns:a16="http://schemas.microsoft.com/office/drawing/2014/main" id="{BE7DC826-B3DB-49E6-A96F-21B8918E1EBE}"/>
              </a:ext>
            </a:extLst>
          </p:cNvPr>
          <p:cNvGraphicFramePr>
            <a:graphicFrameLocks noGrp="1"/>
          </p:cNvGraphicFramePr>
          <p:nvPr>
            <p:extLst>
              <p:ext uri="{D42A27DB-BD31-4B8C-83A1-F6EECF244321}">
                <p14:modId xmlns:p14="http://schemas.microsoft.com/office/powerpoint/2010/main" val="1538923456"/>
              </p:ext>
            </p:extLst>
          </p:nvPr>
        </p:nvGraphicFramePr>
        <p:xfrm>
          <a:off x="7805886" y="3548172"/>
          <a:ext cx="4331654" cy="2981524"/>
        </p:xfrm>
        <a:graphic>
          <a:graphicData uri="http://schemas.openxmlformats.org/drawingml/2006/table">
            <a:tbl>
              <a:tblPr firstRow="1" firstCol="1" bandRow="1">
                <a:tableStyleId>{284E427A-3D55-4303-BF80-6455036E1DE7}</a:tableStyleId>
              </a:tblPr>
              <a:tblGrid>
                <a:gridCol w="825130">
                  <a:extLst>
                    <a:ext uri="{9D8B030D-6E8A-4147-A177-3AD203B41FA5}">
                      <a16:colId xmlns:a16="http://schemas.microsoft.com/office/drawing/2014/main" val="204542064"/>
                    </a:ext>
                  </a:extLst>
                </a:gridCol>
                <a:gridCol w="720794">
                  <a:extLst>
                    <a:ext uri="{9D8B030D-6E8A-4147-A177-3AD203B41FA5}">
                      <a16:colId xmlns:a16="http://schemas.microsoft.com/office/drawing/2014/main" val="3093301949"/>
                    </a:ext>
                  </a:extLst>
                </a:gridCol>
                <a:gridCol w="1052623">
                  <a:extLst>
                    <a:ext uri="{9D8B030D-6E8A-4147-A177-3AD203B41FA5}">
                      <a16:colId xmlns:a16="http://schemas.microsoft.com/office/drawing/2014/main" val="1416410845"/>
                    </a:ext>
                  </a:extLst>
                </a:gridCol>
                <a:gridCol w="1733107">
                  <a:extLst>
                    <a:ext uri="{9D8B030D-6E8A-4147-A177-3AD203B41FA5}">
                      <a16:colId xmlns:a16="http://schemas.microsoft.com/office/drawing/2014/main" val="664825293"/>
                    </a:ext>
                  </a:extLst>
                </a:gridCol>
              </a:tblGrid>
              <a:tr h="223418">
                <a:tc>
                  <a:txBody>
                    <a:bodyPr/>
                    <a:lstStyle/>
                    <a:p>
                      <a:pPr marL="0" algn="ctr" defTabSz="914400" rtl="0" eaLnBrk="1" fontAlgn="ctr" latinLnBrk="0" hangingPunct="1"/>
                      <a:r>
                        <a:rPr lang="en-US" sz="1050" b="1" kern="1200" dirty="0">
                          <a:solidFill>
                            <a:schemeClr val="lt1"/>
                          </a:solidFill>
                          <a:effectLst/>
                          <a:latin typeface="+mn-lt"/>
                          <a:ea typeface="+mn-ea"/>
                          <a:cs typeface="+mn-cs"/>
                        </a:rPr>
                        <a:t>diseaseNID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geneNID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associationType</a:t>
                      </a:r>
                    </a:p>
                  </a:txBody>
                  <a:tcPr marL="38083" marR="38083" marT="19041" marB="19041" anchor="ctr"/>
                </a:tc>
                <a:tc>
                  <a:txBody>
                    <a:bodyPr/>
                    <a:lstStyle/>
                    <a:p>
                      <a:pPr marL="0" algn="ctr" defTabSz="914400" rtl="0" eaLnBrk="1" fontAlgn="ctr" latinLnBrk="0" hangingPunct="1"/>
                      <a:r>
                        <a:rPr lang="en-US" sz="1050" b="1" kern="1200" dirty="0" err="1">
                          <a:solidFill>
                            <a:schemeClr val="lt1"/>
                          </a:solidFill>
                          <a:effectLst/>
                          <a:latin typeface="+mn-lt"/>
                          <a:ea typeface="+mn-ea"/>
                          <a:cs typeface="+mn-cs"/>
                        </a:rPr>
                        <a:t>propagatedAssociationTypes</a:t>
                      </a:r>
                      <a:endParaRPr lang="en-US" sz="1050" b="1" kern="1200" dirty="0">
                        <a:solidFill>
                          <a:schemeClr val="lt1"/>
                        </a:solidFill>
                        <a:effectLst/>
                        <a:latin typeface="+mn-lt"/>
                        <a:ea typeface="+mn-ea"/>
                        <a:cs typeface="+mn-cs"/>
                      </a:endParaRPr>
                    </a:p>
                  </a:txBody>
                  <a:tcPr marL="38083" marR="38083" marT="19041" marB="19041" anchor="ctr"/>
                </a:tc>
                <a:extLst>
                  <a:ext uri="{0D108BD9-81ED-4DB2-BD59-A6C34878D82A}">
                    <a16:rowId xmlns:a16="http://schemas.microsoft.com/office/drawing/2014/main" val="156530347"/>
                  </a:ext>
                </a:extLst>
              </a:tr>
              <a:tr h="223418">
                <a:tc>
                  <a:txBody>
                    <a:bodyPr/>
                    <a:lstStyle/>
                    <a:p>
                      <a:pPr algn="r" fontAlgn="ctr"/>
                      <a:r>
                        <a:rPr lang="en-US" sz="700">
                          <a:effectLst/>
                        </a:rPr>
                        <a:t>1317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112955429"/>
                  </a:ext>
                </a:extLst>
              </a:tr>
              <a:tr h="223418">
                <a:tc>
                  <a:txBody>
                    <a:bodyPr/>
                    <a:lstStyle/>
                    <a:p>
                      <a:pPr algn="r" fontAlgn="ctr"/>
                      <a:r>
                        <a:rPr lang="en-US" sz="700">
                          <a:effectLst/>
                        </a:rPr>
                        <a:t>1338</a:t>
                      </a:r>
                    </a:p>
                  </a:txBody>
                  <a:tcPr marL="38083" marR="38083" marT="19041" marB="19041" anchor="ctr"/>
                </a:tc>
                <a:tc>
                  <a:txBody>
                    <a:bodyPr/>
                    <a:lstStyle/>
                    <a:p>
                      <a:pPr algn="r" fontAlgn="ctr"/>
                      <a:r>
                        <a:rPr lang="en-US" sz="700" dirty="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dirty="0">
                          <a:effectLst/>
                        </a:rPr>
                        <a:t>{Biomarker, </a:t>
                      </a:r>
                      <a:r>
                        <a:rPr lang="en-US" sz="700" dirty="0" err="1">
                          <a:effectLst/>
                        </a:rPr>
                        <a:t>AlteredExpression</a:t>
                      </a:r>
                      <a:r>
                        <a:rPr lang="en-US" sz="700" dirty="0">
                          <a:effectLst/>
                        </a:rPr>
                        <a:t>}</a:t>
                      </a:r>
                    </a:p>
                  </a:txBody>
                  <a:tcPr marL="38083" marR="38083" marT="19041" marB="19041" anchor="ctr"/>
                </a:tc>
                <a:extLst>
                  <a:ext uri="{0D108BD9-81ED-4DB2-BD59-A6C34878D82A}">
                    <a16:rowId xmlns:a16="http://schemas.microsoft.com/office/drawing/2014/main" val="1893753068"/>
                  </a:ext>
                </a:extLst>
              </a:tr>
              <a:tr h="223418">
                <a:tc>
                  <a:txBody>
                    <a:bodyPr/>
                    <a:lstStyle/>
                    <a:p>
                      <a:pPr algn="r" fontAlgn="ctr"/>
                      <a:r>
                        <a:rPr lang="en-US" sz="700">
                          <a:effectLst/>
                        </a:rPr>
                        <a:t>1741</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064493585"/>
                  </a:ext>
                </a:extLst>
              </a:tr>
              <a:tr h="318209">
                <a:tc>
                  <a:txBody>
                    <a:bodyPr/>
                    <a:lstStyle/>
                    <a:p>
                      <a:pPr algn="r" fontAlgn="ctr"/>
                      <a:r>
                        <a:rPr lang="en-US" sz="700">
                          <a:effectLst/>
                        </a:rPr>
                        <a:t>2107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{PosttranslationalModification}</a:t>
                      </a:r>
                    </a:p>
                  </a:txBody>
                  <a:tcPr marL="38083" marR="38083" marT="19041" marB="19041" anchor="ctr"/>
                </a:tc>
                <a:tc>
                  <a:txBody>
                    <a:bodyPr/>
                    <a:lstStyle/>
                    <a:p>
                      <a:pPr algn="r" fontAlgn="ctr"/>
                      <a:r>
                        <a:rPr lang="en-US" sz="700">
                          <a:effectLst/>
                        </a:rPr>
                        <a:t>{Biomarker, PosttranslationalModification}</a:t>
                      </a:r>
                    </a:p>
                  </a:txBody>
                  <a:tcPr marL="38083" marR="38083" marT="19041" marB="19041" anchor="ctr"/>
                </a:tc>
                <a:extLst>
                  <a:ext uri="{0D108BD9-81ED-4DB2-BD59-A6C34878D82A}">
                    <a16:rowId xmlns:a16="http://schemas.microsoft.com/office/drawing/2014/main" val="2126026929"/>
                  </a:ext>
                </a:extLst>
              </a:tr>
              <a:tr h="223418">
                <a:tc>
                  <a:txBody>
                    <a:bodyPr/>
                    <a:lstStyle/>
                    <a:p>
                      <a:pPr algn="r" fontAlgn="ctr"/>
                      <a:r>
                        <a:rPr lang="en-US" sz="700">
                          <a:effectLst/>
                        </a:rPr>
                        <a:t>2592</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1188042127"/>
                  </a:ext>
                </a:extLst>
              </a:tr>
              <a:tr h="128628">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extLst>
                  <a:ext uri="{0D108BD9-81ED-4DB2-BD59-A6C34878D82A}">
                    <a16:rowId xmlns:a16="http://schemas.microsoft.com/office/drawing/2014/main" val="148500940"/>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18834</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3480961936"/>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18837</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4150754532"/>
                  </a:ext>
                </a:extLst>
              </a:tr>
              <a:tr h="318209">
                <a:tc>
                  <a:txBody>
                    <a:bodyPr/>
                    <a:lstStyle/>
                    <a:p>
                      <a:pPr algn="r" fontAlgn="ctr"/>
                      <a:r>
                        <a:rPr lang="en-US" sz="700">
                          <a:effectLst/>
                        </a:rPr>
                        <a:t>30104</a:t>
                      </a:r>
                    </a:p>
                  </a:txBody>
                  <a:tcPr marL="38083" marR="38083" marT="19041" marB="19041" anchor="ctr"/>
                </a:tc>
                <a:tc>
                  <a:txBody>
                    <a:bodyPr/>
                    <a:lstStyle/>
                    <a:p>
                      <a:pPr algn="r" fontAlgn="ctr"/>
                      <a:r>
                        <a:rPr lang="en-US" sz="700">
                          <a:effectLst/>
                        </a:rPr>
                        <a:t>25482</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4292358410"/>
                  </a:ext>
                </a:extLst>
              </a:tr>
              <a:tr h="318209">
                <a:tc>
                  <a:txBody>
                    <a:bodyPr/>
                    <a:lstStyle/>
                    <a:p>
                      <a:pPr algn="r" fontAlgn="ctr"/>
                      <a:r>
                        <a:rPr lang="en-US" sz="700">
                          <a:effectLst/>
                        </a:rPr>
                        <a:t>30147</a:t>
                      </a:r>
                    </a:p>
                  </a:txBody>
                  <a:tcPr marL="38083" marR="38083" marT="19041" marB="19041" anchor="ctr"/>
                </a:tc>
                <a:tc>
                  <a:txBody>
                    <a:bodyPr/>
                    <a:lstStyle/>
                    <a:p>
                      <a:pPr algn="r" fontAlgn="ctr"/>
                      <a:r>
                        <a:rPr lang="en-US" sz="700">
                          <a:effectLst/>
                        </a:rPr>
                        <a:t>21709</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1177807539"/>
                  </a:ext>
                </a:extLst>
              </a:tr>
              <a:tr h="318209">
                <a:tc>
                  <a:txBody>
                    <a:bodyPr/>
                    <a:lstStyle/>
                    <a:p>
                      <a:pPr algn="r" fontAlgn="ctr"/>
                      <a:r>
                        <a:rPr lang="en-US" sz="700" dirty="0">
                          <a:effectLst/>
                        </a:rPr>
                        <a:t>30157</a:t>
                      </a:r>
                    </a:p>
                  </a:txBody>
                  <a:tcPr marL="38083" marR="38083" marT="19041" marB="19041" anchor="ctr"/>
                </a:tc>
                <a:tc>
                  <a:txBody>
                    <a:bodyPr/>
                    <a:lstStyle/>
                    <a:p>
                      <a:pPr algn="r" fontAlgn="ctr"/>
                      <a:r>
                        <a:rPr lang="en-US" sz="700" dirty="0">
                          <a:effectLst/>
                        </a:rPr>
                        <a:t>10975</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dirty="0">
                          <a:effectLst/>
                        </a:rPr>
                        <a:t>{</a:t>
                      </a:r>
                      <a:r>
                        <a:rPr lang="en-US" sz="700" dirty="0" err="1">
                          <a:effectLst/>
                        </a:rPr>
                        <a:t>CausalMutation</a:t>
                      </a:r>
                      <a:r>
                        <a:rPr lang="en-US" sz="700" dirty="0">
                          <a:effectLst/>
                        </a:rPr>
                        <a:t>, </a:t>
                      </a:r>
                      <a:r>
                        <a:rPr lang="en-US" sz="700" dirty="0" err="1">
                          <a:effectLst/>
                        </a:rPr>
                        <a:t>GeneticVariation</a:t>
                      </a:r>
                      <a:r>
                        <a:rPr lang="en-US" sz="700" dirty="0">
                          <a:effectLst/>
                        </a:rPr>
                        <a:t>, Biomarker, ...</a:t>
                      </a:r>
                    </a:p>
                  </a:txBody>
                  <a:tcPr marL="38083" marR="38083" marT="19041" marB="19041" anchor="ctr"/>
                </a:tc>
                <a:extLst>
                  <a:ext uri="{0D108BD9-81ED-4DB2-BD59-A6C34878D82A}">
                    <a16:rowId xmlns:a16="http://schemas.microsoft.com/office/drawing/2014/main" val="985403811"/>
                  </a:ext>
                </a:extLst>
              </a:tr>
            </a:tbl>
          </a:graphicData>
        </a:graphic>
      </p:graphicFrame>
      <p:sp>
        <p:nvSpPr>
          <p:cNvPr id="9" name="TextBox 8">
            <a:extLst>
              <a:ext uri="{FF2B5EF4-FFF2-40B4-BE49-F238E27FC236}">
                <a16:creationId xmlns:a16="http://schemas.microsoft.com/office/drawing/2014/main" id="{EA2EAA2C-B657-43F8-AF26-66E48F568613}"/>
              </a:ext>
            </a:extLst>
          </p:cNvPr>
          <p:cNvSpPr txBox="1"/>
          <p:nvPr/>
        </p:nvSpPr>
        <p:spPr>
          <a:xfrm>
            <a:off x="7805886" y="6509103"/>
            <a:ext cx="6103088" cy="369332"/>
          </a:xfrm>
          <a:prstGeom prst="rect">
            <a:avLst/>
          </a:prstGeom>
          <a:noFill/>
        </p:spPr>
        <p:txBody>
          <a:bodyPr wrap="square">
            <a:spAutoFit/>
          </a:bodyPr>
          <a:lstStyle/>
          <a:p>
            <a:r>
              <a:rPr lang="en-US" b="0" i="0" dirty="0">
                <a:effectLst/>
              </a:rPr>
              <a:t>577728 rows × 4 columns</a:t>
            </a:r>
            <a:endParaRPr lang="en-US" dirty="0"/>
          </a:p>
        </p:txBody>
      </p:sp>
      <p:sp>
        <p:nvSpPr>
          <p:cNvPr id="10" name="Arrow: Up 9">
            <a:extLst>
              <a:ext uri="{FF2B5EF4-FFF2-40B4-BE49-F238E27FC236}">
                <a16:creationId xmlns:a16="http://schemas.microsoft.com/office/drawing/2014/main" id="{AD3CD2F7-7A97-4254-8357-0485F290C846}"/>
              </a:ext>
            </a:extLst>
          </p:cNvPr>
          <p:cNvSpPr/>
          <p:nvPr/>
        </p:nvSpPr>
        <p:spPr>
          <a:xfrm rot="3821157">
            <a:off x="6759399" y="1918984"/>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70BBE779-6135-4C6C-9521-ADCA277D6423}"/>
              </a:ext>
            </a:extLst>
          </p:cNvPr>
          <p:cNvSpPr/>
          <p:nvPr/>
        </p:nvSpPr>
        <p:spPr>
          <a:xfrm rot="7597348">
            <a:off x="6731946" y="3479423"/>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263FCF4-58B7-4EE0-8BD8-E5D4E9789A55}"/>
              </a:ext>
            </a:extLst>
          </p:cNvPr>
          <p:cNvSpPr txBox="1"/>
          <p:nvPr/>
        </p:nvSpPr>
        <p:spPr>
          <a:xfrm>
            <a:off x="8761228" y="1246462"/>
            <a:ext cx="2580899" cy="584775"/>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BIOMARKER</a:t>
            </a:r>
          </a:p>
        </p:txBody>
      </p:sp>
      <p:sp>
        <p:nvSpPr>
          <p:cNvPr id="13" name="TextBox 12">
            <a:extLst>
              <a:ext uri="{FF2B5EF4-FFF2-40B4-BE49-F238E27FC236}">
                <a16:creationId xmlns:a16="http://schemas.microsoft.com/office/drawing/2014/main" id="{C3070564-3069-4D13-A10F-A3140E0437C5}"/>
              </a:ext>
            </a:extLst>
          </p:cNvPr>
          <p:cNvSpPr txBox="1"/>
          <p:nvPr/>
        </p:nvSpPr>
        <p:spPr>
          <a:xfrm>
            <a:off x="8791654" y="4232123"/>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NON-BIOMARKER</a:t>
            </a:r>
          </a:p>
        </p:txBody>
      </p:sp>
      <p:sp>
        <p:nvSpPr>
          <p:cNvPr id="14" name="TextBox 13">
            <a:extLst>
              <a:ext uri="{FF2B5EF4-FFF2-40B4-BE49-F238E27FC236}">
                <a16:creationId xmlns:a16="http://schemas.microsoft.com/office/drawing/2014/main" id="{66F4BACB-30B7-453E-A6B0-CC55EC7D653C}"/>
              </a:ext>
            </a:extLst>
          </p:cNvPr>
          <p:cNvSpPr txBox="1"/>
          <p:nvPr/>
        </p:nvSpPr>
        <p:spPr>
          <a:xfrm>
            <a:off x="8242670" y="5385340"/>
            <a:ext cx="3678866" cy="923330"/>
          </a:xfrm>
          <a:prstGeom prst="rect">
            <a:avLst/>
          </a:prstGeom>
          <a:solidFill>
            <a:schemeClr val="tx1"/>
          </a:solidFill>
          <a:ln>
            <a:solidFill>
              <a:schemeClr val="bg1"/>
            </a:solidFill>
          </a:ln>
        </p:spPr>
        <p:txBody>
          <a:bodyPr wrap="square" rtlCol="0">
            <a:spAutoFit/>
          </a:bodyPr>
          <a:lstStyle/>
          <a:p>
            <a:pPr algn="ctr"/>
            <a:r>
              <a:rPr lang="en-US" dirty="0">
                <a:solidFill>
                  <a:sysClr val="windowText" lastClr="000000"/>
                </a:solidFill>
              </a:rPr>
              <a:t>Filter: ONLY ‘</a:t>
            </a:r>
            <a:r>
              <a:rPr lang="en-US" dirty="0" err="1">
                <a:solidFill>
                  <a:sysClr val="windowText" lastClr="000000"/>
                </a:solidFill>
              </a:rPr>
              <a:t>AlteredExpression</a:t>
            </a:r>
            <a:r>
              <a:rPr lang="en-US" dirty="0">
                <a:solidFill>
                  <a:sysClr val="windowText" lastClr="000000"/>
                </a:solidFill>
              </a:rPr>
              <a:t>', '</a:t>
            </a:r>
            <a:r>
              <a:rPr lang="en-US" dirty="0" err="1">
                <a:solidFill>
                  <a:sysClr val="windowText" lastClr="000000"/>
                </a:solidFill>
              </a:rPr>
              <a:t>PosttranslationalModification</a:t>
            </a:r>
            <a:r>
              <a:rPr lang="en-US" dirty="0">
                <a:solidFill>
                  <a:sysClr val="windowText" lastClr="000000"/>
                </a:solidFill>
              </a:rPr>
              <a:t>', ‘</a:t>
            </a:r>
            <a:r>
              <a:rPr lang="en-US" dirty="0" err="1">
                <a:solidFill>
                  <a:sysClr val="windowText" lastClr="000000"/>
                </a:solidFill>
              </a:rPr>
              <a:t>GenomicAlterations</a:t>
            </a:r>
            <a:r>
              <a:rPr lang="en-US" dirty="0">
                <a:solidFill>
                  <a:sysClr val="windowText" lastClr="000000"/>
                </a:solidFill>
              </a:rPr>
              <a:t>', or 'Therapeutic' </a:t>
            </a:r>
          </a:p>
        </p:txBody>
      </p:sp>
    </p:spTree>
    <p:extLst>
      <p:ext uri="{BB962C8B-B14F-4D97-AF65-F5344CB8AC3E}">
        <p14:creationId xmlns:p14="http://schemas.microsoft.com/office/powerpoint/2010/main" val="21931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C6BD-E732-4270-A321-7841BE4ABC1A}"/>
              </a:ext>
            </a:extLst>
          </p:cNvPr>
          <p:cNvSpPr>
            <a:spLocks noGrp="1"/>
          </p:cNvSpPr>
          <p:nvPr>
            <p:ph type="title"/>
          </p:nvPr>
        </p:nvSpPr>
        <p:spPr>
          <a:xfrm>
            <a:off x="1475875" y="602387"/>
            <a:ext cx="9905998" cy="1478570"/>
          </a:xfrm>
        </p:spPr>
        <p:txBody>
          <a:bodyPr/>
          <a:lstStyle/>
          <a:p>
            <a:pPr algn="r"/>
            <a:r>
              <a:rPr lang="en-US" dirty="0"/>
              <a:t>RECATEGORIZED DATASET</a:t>
            </a:r>
          </a:p>
        </p:txBody>
      </p:sp>
      <p:graphicFrame>
        <p:nvGraphicFramePr>
          <p:cNvPr id="3" name="Table 2">
            <a:extLst>
              <a:ext uri="{FF2B5EF4-FFF2-40B4-BE49-F238E27FC236}">
                <a16:creationId xmlns:a16="http://schemas.microsoft.com/office/drawing/2014/main" id="{C6A487FD-4547-42BE-A68F-8E7721947ACB}"/>
              </a:ext>
            </a:extLst>
          </p:cNvPr>
          <p:cNvGraphicFramePr>
            <a:graphicFrameLocks noGrp="1"/>
          </p:cNvGraphicFramePr>
          <p:nvPr>
            <p:extLst>
              <p:ext uri="{D42A27DB-BD31-4B8C-83A1-F6EECF244321}">
                <p14:modId xmlns:p14="http://schemas.microsoft.com/office/powerpoint/2010/main" val="2947749342"/>
              </p:ext>
            </p:extLst>
          </p:nvPr>
        </p:nvGraphicFramePr>
        <p:xfrm>
          <a:off x="6168697" y="1852929"/>
          <a:ext cx="5360872" cy="3581628"/>
        </p:xfrm>
        <a:graphic>
          <a:graphicData uri="http://schemas.openxmlformats.org/drawingml/2006/table">
            <a:tbl>
              <a:tblPr firstRow="1" firstCol="1" bandRow="1">
                <a:tableStyleId>{08FB837D-C827-4EFA-A057-4D05807E0F7C}</a:tableStyleId>
              </a:tblPr>
              <a:tblGrid>
                <a:gridCol w="820770">
                  <a:extLst>
                    <a:ext uri="{9D8B030D-6E8A-4147-A177-3AD203B41FA5}">
                      <a16:colId xmlns:a16="http://schemas.microsoft.com/office/drawing/2014/main" val="3568006968"/>
                    </a:ext>
                  </a:extLst>
                </a:gridCol>
                <a:gridCol w="754911">
                  <a:extLst>
                    <a:ext uri="{9D8B030D-6E8A-4147-A177-3AD203B41FA5}">
                      <a16:colId xmlns:a16="http://schemas.microsoft.com/office/drawing/2014/main" val="3328091702"/>
                    </a:ext>
                  </a:extLst>
                </a:gridCol>
                <a:gridCol w="1912368">
                  <a:extLst>
                    <a:ext uri="{9D8B030D-6E8A-4147-A177-3AD203B41FA5}">
                      <a16:colId xmlns:a16="http://schemas.microsoft.com/office/drawing/2014/main" val="1893713407"/>
                    </a:ext>
                  </a:extLst>
                </a:gridCol>
                <a:gridCol w="1872823">
                  <a:extLst>
                    <a:ext uri="{9D8B030D-6E8A-4147-A177-3AD203B41FA5}">
                      <a16:colId xmlns:a16="http://schemas.microsoft.com/office/drawing/2014/main" val="1978398839"/>
                    </a:ext>
                  </a:extLst>
                </a:gridCol>
              </a:tblGrid>
              <a:tr h="375636">
                <a:tc>
                  <a:txBody>
                    <a:bodyPr/>
                    <a:lstStyle/>
                    <a:p>
                      <a:pPr algn="ctr" fontAlgn="ctr"/>
                      <a:r>
                        <a:rPr lang="en-US" sz="1100" b="1" dirty="0">
                          <a:solidFill>
                            <a:schemeClr val="bg1"/>
                          </a:solidFill>
                          <a:effectLst/>
                        </a:rPr>
                        <a:t>diseaseNID</a:t>
                      </a:r>
                    </a:p>
                  </a:txBody>
                  <a:tcPr marL="53662" marR="53662" marT="26831" marB="26831" anchor="ctr"/>
                </a:tc>
                <a:tc>
                  <a:txBody>
                    <a:bodyPr/>
                    <a:lstStyle/>
                    <a:p>
                      <a:pPr algn="ctr" fontAlgn="ctr"/>
                      <a:r>
                        <a:rPr lang="en-US" sz="1100" b="1" dirty="0">
                          <a:solidFill>
                            <a:schemeClr val="bg1"/>
                          </a:solidFill>
                          <a:effectLst/>
                        </a:rPr>
                        <a:t>geneNID</a:t>
                      </a:r>
                    </a:p>
                  </a:txBody>
                  <a:tcPr marL="53662" marR="53662" marT="26831" marB="26831" anchor="ctr"/>
                </a:tc>
                <a:tc>
                  <a:txBody>
                    <a:bodyPr/>
                    <a:lstStyle/>
                    <a:p>
                      <a:pPr algn="ctr" fontAlgn="ctr"/>
                      <a:r>
                        <a:rPr lang="en-US" sz="1100" b="1" dirty="0" err="1">
                          <a:solidFill>
                            <a:schemeClr val="bg1"/>
                          </a:solidFill>
                          <a:effectLst/>
                        </a:rPr>
                        <a:t>propagatedAssociationType</a:t>
                      </a:r>
                      <a:endParaRPr lang="en-US" sz="1100" b="1" dirty="0">
                        <a:solidFill>
                          <a:schemeClr val="bg1"/>
                        </a:solidFill>
                        <a:effectLst/>
                      </a:endParaRPr>
                    </a:p>
                  </a:txBody>
                  <a:tcPr marL="53662" marR="53662" marT="26831" marB="26831" anchor="ctr"/>
                </a:tc>
                <a:tc>
                  <a:txBody>
                    <a:bodyPr/>
                    <a:lstStyle/>
                    <a:p>
                      <a:pPr algn="ctr" fontAlgn="ctr"/>
                      <a:r>
                        <a:rPr lang="en-US" sz="1100" b="1" dirty="0" err="1">
                          <a:solidFill>
                            <a:schemeClr val="bg1"/>
                          </a:solidFill>
                          <a:effectLst/>
                        </a:rPr>
                        <a:t>ogAssociationTypes</a:t>
                      </a:r>
                      <a:endParaRPr lang="en-US" sz="1100" b="1" dirty="0">
                        <a:solidFill>
                          <a:schemeClr val="bg1"/>
                        </a:solidFill>
                        <a:effectLst/>
                      </a:endParaRPr>
                    </a:p>
                  </a:txBody>
                  <a:tcPr marL="53662" marR="53662" marT="26831" marB="26831" anchor="ctr"/>
                </a:tc>
                <a:extLst>
                  <a:ext uri="{0D108BD9-81ED-4DB2-BD59-A6C34878D82A}">
                    <a16:rowId xmlns:a16="http://schemas.microsoft.com/office/drawing/2014/main" val="413882395"/>
                  </a:ext>
                </a:extLst>
              </a:tr>
              <a:tr h="375636">
                <a:tc>
                  <a:txBody>
                    <a:bodyPr/>
                    <a:lstStyle/>
                    <a:p>
                      <a:pPr algn="r" fontAlgn="ctr"/>
                      <a:r>
                        <a:rPr lang="en-US" sz="1100">
                          <a:effectLst/>
                        </a:rPr>
                        <a:t>1317</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3129857463"/>
                  </a:ext>
                </a:extLst>
              </a:tr>
              <a:tr h="375636">
                <a:tc>
                  <a:txBody>
                    <a:bodyPr/>
                    <a:lstStyle/>
                    <a:p>
                      <a:pPr algn="r" fontAlgn="ctr"/>
                      <a:r>
                        <a:rPr lang="en-US" sz="1100">
                          <a:effectLst/>
                        </a:rPr>
                        <a:t>1338</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475365481"/>
                  </a:ext>
                </a:extLst>
              </a:tr>
              <a:tr h="375636">
                <a:tc>
                  <a:txBody>
                    <a:bodyPr/>
                    <a:lstStyle/>
                    <a:p>
                      <a:pPr algn="r" fontAlgn="ctr"/>
                      <a:r>
                        <a:rPr lang="en-US" sz="1100">
                          <a:effectLst/>
                        </a:rPr>
                        <a:t>1741</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783411606"/>
                  </a:ext>
                </a:extLst>
              </a:tr>
              <a:tr h="375636">
                <a:tc>
                  <a:txBody>
                    <a:bodyPr/>
                    <a:lstStyle/>
                    <a:p>
                      <a:pPr algn="r" fontAlgn="ctr"/>
                      <a:r>
                        <a:rPr lang="en-US" sz="1100">
                          <a:effectLst/>
                        </a:rPr>
                        <a:t>2107</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PosttranslationalModification</a:t>
                      </a:r>
                    </a:p>
                  </a:txBody>
                  <a:tcPr marL="53662" marR="53662" marT="26831" marB="26831" anchor="ctr"/>
                </a:tc>
                <a:tc>
                  <a:txBody>
                    <a:bodyPr/>
                    <a:lstStyle/>
                    <a:p>
                      <a:pPr algn="r" fontAlgn="ctr"/>
                      <a:r>
                        <a:rPr lang="en-US" sz="1100">
                          <a:effectLst/>
                        </a:rPr>
                        <a:t>{'PosttranslationalModification'}</a:t>
                      </a:r>
                    </a:p>
                  </a:txBody>
                  <a:tcPr marL="53662" marR="53662" marT="26831" marB="26831" anchor="ctr"/>
                </a:tc>
                <a:extLst>
                  <a:ext uri="{0D108BD9-81ED-4DB2-BD59-A6C34878D82A}">
                    <a16:rowId xmlns:a16="http://schemas.microsoft.com/office/drawing/2014/main" val="2506042710"/>
                  </a:ext>
                </a:extLst>
              </a:tr>
              <a:tr h="375636">
                <a:tc>
                  <a:txBody>
                    <a:bodyPr/>
                    <a:lstStyle/>
                    <a:p>
                      <a:pPr algn="r" fontAlgn="ctr"/>
                      <a:r>
                        <a:rPr lang="en-US" sz="1100">
                          <a:effectLst/>
                        </a:rPr>
                        <a:t>2592</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dirty="0" err="1">
                          <a:effectLst/>
                        </a:rPr>
                        <a:t>AlteredExpression</a:t>
                      </a:r>
                      <a:endParaRPr lang="en-US" sz="1100" dirty="0">
                        <a:effectLst/>
                      </a:endParaRPr>
                    </a:p>
                  </a:txBody>
                  <a:tcPr marL="53662" marR="53662" marT="26831" marB="26831" anchor="ctr"/>
                </a:tc>
                <a:tc>
                  <a:txBody>
                    <a:bodyPr/>
                    <a:lstStyle/>
                    <a:p>
                      <a:pPr algn="r" fontAlgn="ctr"/>
                      <a:r>
                        <a:rPr lang="en-US" sz="1100" dirty="0">
                          <a:effectLst/>
                        </a:rPr>
                        <a:t>{'</a:t>
                      </a:r>
                      <a:r>
                        <a:rPr lang="en-US" sz="1100" dirty="0" err="1">
                          <a:effectLst/>
                        </a:rPr>
                        <a:t>AlteredExpression</a:t>
                      </a:r>
                      <a:r>
                        <a:rPr lang="en-US" sz="1100" dirty="0">
                          <a:effectLst/>
                        </a:rPr>
                        <a:t>'}</a:t>
                      </a:r>
                    </a:p>
                  </a:txBody>
                  <a:tcPr marL="53662" marR="53662" marT="26831" marB="26831" anchor="ctr"/>
                </a:tc>
                <a:extLst>
                  <a:ext uri="{0D108BD9-81ED-4DB2-BD59-A6C34878D82A}">
                    <a16:rowId xmlns:a16="http://schemas.microsoft.com/office/drawing/2014/main" val="3551877622"/>
                  </a:ext>
                </a:extLst>
              </a:tr>
              <a:tr h="214649">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extLst>
                  <a:ext uri="{0D108BD9-81ED-4DB2-BD59-A6C34878D82A}">
                    <a16:rowId xmlns:a16="http://schemas.microsoft.com/office/drawing/2014/main" val="2655349352"/>
                  </a:ext>
                </a:extLst>
              </a:tr>
              <a:tr h="214649">
                <a:tc>
                  <a:txBody>
                    <a:bodyPr/>
                    <a:lstStyle/>
                    <a:p>
                      <a:pPr algn="r" fontAlgn="ctr"/>
                      <a:r>
                        <a:rPr lang="en-US" sz="1100" dirty="0">
                          <a:effectLst/>
                        </a:rPr>
                        <a:t>29239</a:t>
                      </a:r>
                    </a:p>
                  </a:txBody>
                  <a:tcPr marL="53662" marR="53662" marT="26831" marB="26831" anchor="ctr"/>
                </a:tc>
                <a:tc>
                  <a:txBody>
                    <a:bodyPr/>
                    <a:lstStyle/>
                    <a:p>
                      <a:pPr algn="r" fontAlgn="ctr"/>
                      <a:r>
                        <a:rPr lang="en-US" sz="1100">
                          <a:effectLst/>
                        </a:rPr>
                        <a:t>20075</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2862046230"/>
                  </a:ext>
                </a:extLst>
              </a:tr>
              <a:tr h="214649">
                <a:tc>
                  <a:txBody>
                    <a:bodyPr/>
                    <a:lstStyle/>
                    <a:p>
                      <a:pPr algn="r" fontAlgn="ctr"/>
                      <a:r>
                        <a:rPr lang="en-US" sz="1100" dirty="0">
                          <a:effectLst/>
                        </a:rPr>
                        <a:t>29280</a:t>
                      </a:r>
                    </a:p>
                  </a:txBody>
                  <a:tcPr marL="53662" marR="53662" marT="26831" marB="26831" anchor="ctr"/>
                </a:tc>
                <a:tc>
                  <a:txBody>
                    <a:bodyPr/>
                    <a:lstStyle/>
                    <a:p>
                      <a:pPr algn="r" fontAlgn="ctr"/>
                      <a:r>
                        <a:rPr lang="en-US" sz="1100">
                          <a:effectLst/>
                        </a:rPr>
                        <a:t>20163</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770557669"/>
                  </a:ext>
                </a:extLst>
              </a:tr>
              <a:tr h="214649">
                <a:tc>
                  <a:txBody>
                    <a:bodyPr/>
                    <a:lstStyle/>
                    <a:p>
                      <a:pPr algn="r" fontAlgn="ctr"/>
                      <a:r>
                        <a:rPr lang="en-US" sz="1100" dirty="0">
                          <a:effectLst/>
                        </a:rPr>
                        <a:t>29341</a:t>
                      </a:r>
                    </a:p>
                  </a:txBody>
                  <a:tcPr marL="53662" marR="53662" marT="26831" marB="26831" anchor="ctr"/>
                </a:tc>
                <a:tc>
                  <a:txBody>
                    <a:bodyPr/>
                    <a:lstStyle/>
                    <a:p>
                      <a:pPr algn="r" fontAlgn="ctr"/>
                      <a:r>
                        <a:rPr lang="en-US" sz="1100">
                          <a:effectLst/>
                        </a:rPr>
                        <a:t>20169</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155002016"/>
                  </a:ext>
                </a:extLst>
              </a:tr>
              <a:tr h="214649">
                <a:tc>
                  <a:txBody>
                    <a:bodyPr/>
                    <a:lstStyle/>
                    <a:p>
                      <a:pPr algn="r" fontAlgn="ctr"/>
                      <a:r>
                        <a:rPr lang="en-US" sz="1100" dirty="0">
                          <a:effectLst/>
                        </a:rPr>
                        <a:t>29763</a:t>
                      </a:r>
                    </a:p>
                  </a:txBody>
                  <a:tcPr marL="53662" marR="53662" marT="26831" marB="26831" anchor="ctr"/>
                </a:tc>
                <a:tc>
                  <a:txBody>
                    <a:bodyPr/>
                    <a:lstStyle/>
                    <a:p>
                      <a:pPr algn="r" fontAlgn="ctr"/>
                      <a:r>
                        <a:rPr lang="en-US" sz="1100">
                          <a:effectLst/>
                        </a:rPr>
                        <a:t>9527</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2059324746"/>
                  </a:ext>
                </a:extLst>
              </a:tr>
              <a:tr h="214649">
                <a:tc>
                  <a:txBody>
                    <a:bodyPr/>
                    <a:lstStyle/>
                    <a:p>
                      <a:pPr algn="r" fontAlgn="ctr"/>
                      <a:r>
                        <a:rPr lang="en-US" sz="1100" dirty="0">
                          <a:effectLst/>
                        </a:rPr>
                        <a:t>29932</a:t>
                      </a:r>
                    </a:p>
                  </a:txBody>
                  <a:tcPr marL="53662" marR="53662" marT="26831" marB="26831" anchor="ctr"/>
                </a:tc>
                <a:tc>
                  <a:txBody>
                    <a:bodyPr/>
                    <a:lstStyle/>
                    <a:p>
                      <a:pPr algn="r" fontAlgn="ctr"/>
                      <a:r>
                        <a:rPr lang="en-US" sz="1100">
                          <a:effectLst/>
                        </a:rPr>
                        <a:t>21333</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dirty="0">
                          <a:effectLst/>
                        </a:rPr>
                        <a:t>{'Biomarker'}</a:t>
                      </a:r>
                    </a:p>
                  </a:txBody>
                  <a:tcPr marL="53662" marR="53662" marT="26831" marB="26831" anchor="ctr"/>
                </a:tc>
                <a:extLst>
                  <a:ext uri="{0D108BD9-81ED-4DB2-BD59-A6C34878D82A}">
                    <a16:rowId xmlns:a16="http://schemas.microsoft.com/office/drawing/2014/main" val="3032203392"/>
                  </a:ext>
                </a:extLst>
              </a:tr>
            </a:tbl>
          </a:graphicData>
        </a:graphic>
      </p:graphicFrame>
      <p:graphicFrame>
        <p:nvGraphicFramePr>
          <p:cNvPr id="4" name="Table 3">
            <a:extLst>
              <a:ext uri="{FF2B5EF4-FFF2-40B4-BE49-F238E27FC236}">
                <a16:creationId xmlns:a16="http://schemas.microsoft.com/office/drawing/2014/main" id="{A018EC76-7E78-423A-A240-40D26B046681}"/>
              </a:ext>
            </a:extLst>
          </p:cNvPr>
          <p:cNvGraphicFramePr>
            <a:graphicFrameLocks noGrp="1"/>
          </p:cNvGraphicFramePr>
          <p:nvPr>
            <p:extLst>
              <p:ext uri="{D42A27DB-BD31-4B8C-83A1-F6EECF244321}">
                <p14:modId xmlns:p14="http://schemas.microsoft.com/office/powerpoint/2010/main" val="2465424152"/>
              </p:ext>
            </p:extLst>
          </p:nvPr>
        </p:nvGraphicFramePr>
        <p:xfrm>
          <a:off x="232457" y="139276"/>
          <a:ext cx="4248500" cy="3051164"/>
        </p:xfrm>
        <a:graphic>
          <a:graphicData uri="http://schemas.openxmlformats.org/drawingml/2006/table">
            <a:tbl>
              <a:tblPr firstRow="1" firstCol="1" bandRow="1">
                <a:tableStyleId>{3C2FFA5D-87B4-456A-9821-1D502468CF0F}</a:tableStyleId>
              </a:tblPr>
              <a:tblGrid>
                <a:gridCol w="873456">
                  <a:extLst>
                    <a:ext uri="{9D8B030D-6E8A-4147-A177-3AD203B41FA5}">
                      <a16:colId xmlns:a16="http://schemas.microsoft.com/office/drawing/2014/main" val="3275115682"/>
                    </a:ext>
                  </a:extLst>
                </a:gridCol>
                <a:gridCol w="791571">
                  <a:extLst>
                    <a:ext uri="{9D8B030D-6E8A-4147-A177-3AD203B41FA5}">
                      <a16:colId xmlns:a16="http://schemas.microsoft.com/office/drawing/2014/main" val="2943040799"/>
                    </a:ext>
                  </a:extLst>
                </a:gridCol>
                <a:gridCol w="1078824">
                  <a:extLst>
                    <a:ext uri="{9D8B030D-6E8A-4147-A177-3AD203B41FA5}">
                      <a16:colId xmlns:a16="http://schemas.microsoft.com/office/drawing/2014/main" val="2551920458"/>
                    </a:ext>
                  </a:extLst>
                </a:gridCol>
                <a:gridCol w="1504649">
                  <a:extLst>
                    <a:ext uri="{9D8B030D-6E8A-4147-A177-3AD203B41FA5}">
                      <a16:colId xmlns:a16="http://schemas.microsoft.com/office/drawing/2014/main" val="1305351924"/>
                    </a:ext>
                  </a:extLst>
                </a:gridCol>
              </a:tblGrid>
              <a:tr h="418787">
                <a:tc>
                  <a:txBody>
                    <a:bodyPr/>
                    <a:lstStyle/>
                    <a:p>
                      <a:pPr algn="ctr" fontAlgn="ctr"/>
                      <a:r>
                        <a:rPr lang="en-US" sz="1100" b="1" dirty="0">
                          <a:effectLst/>
                        </a:rPr>
                        <a:t>diseaseNID</a:t>
                      </a:r>
                    </a:p>
                  </a:txBody>
                  <a:tcPr marL="69445" marR="69445" marT="34723" marB="34723" anchor="ctr"/>
                </a:tc>
                <a:tc>
                  <a:txBody>
                    <a:bodyPr/>
                    <a:lstStyle/>
                    <a:p>
                      <a:pPr algn="ctr" fontAlgn="ctr"/>
                      <a:r>
                        <a:rPr lang="en-US" sz="1100" b="1" dirty="0">
                          <a:effectLst/>
                        </a:rPr>
                        <a:t>geneNID</a:t>
                      </a:r>
                    </a:p>
                  </a:txBody>
                  <a:tcPr marL="69445" marR="69445" marT="34723" marB="34723" anchor="ctr"/>
                </a:tc>
                <a:tc>
                  <a:txBody>
                    <a:bodyPr/>
                    <a:lstStyle/>
                    <a:p>
                      <a:pPr algn="ctr" fontAlgn="ctr"/>
                      <a:r>
                        <a:rPr lang="en-US" sz="1100" b="1" dirty="0">
                          <a:effectLst/>
                        </a:rPr>
                        <a:t>associationType</a:t>
                      </a:r>
                    </a:p>
                  </a:txBody>
                  <a:tcPr marL="69445" marR="69445" marT="34723" marB="34723" anchor="ctr"/>
                </a:tc>
                <a:tc>
                  <a:txBody>
                    <a:bodyPr/>
                    <a:lstStyle/>
                    <a:p>
                      <a:pPr algn="ctr" fontAlgn="ctr"/>
                      <a:r>
                        <a:rPr lang="en-US" sz="1100" b="1" dirty="0" err="1">
                          <a:effectLst/>
                        </a:rPr>
                        <a:t>propagatedAssociationTypes</a:t>
                      </a:r>
                      <a:endParaRPr lang="en-US" sz="1100" b="1" dirty="0">
                        <a:effectLst/>
                      </a:endParaRPr>
                    </a:p>
                  </a:txBody>
                  <a:tcPr marL="69445" marR="69445" marT="34723" marB="34723" anchor="ctr"/>
                </a:tc>
                <a:extLst>
                  <a:ext uri="{0D108BD9-81ED-4DB2-BD59-A6C34878D82A}">
                    <a16:rowId xmlns:a16="http://schemas.microsoft.com/office/drawing/2014/main" val="3324769615"/>
                  </a:ext>
                </a:extLst>
              </a:tr>
              <a:tr h="239307">
                <a:tc>
                  <a:txBody>
                    <a:bodyPr/>
                    <a:lstStyle/>
                    <a:p>
                      <a:pPr algn="r" fontAlgn="ctr"/>
                      <a:r>
                        <a:rPr lang="en-US" sz="1100">
                          <a:effectLst/>
                        </a:rPr>
                        <a:t>1</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29508352"/>
                  </a:ext>
                </a:extLst>
              </a:tr>
              <a:tr h="239307">
                <a:tc>
                  <a:txBody>
                    <a:bodyPr/>
                    <a:lstStyle/>
                    <a:p>
                      <a:pPr algn="r" fontAlgn="ctr"/>
                      <a:r>
                        <a:rPr lang="en-US" sz="1100">
                          <a:effectLst/>
                        </a:rPr>
                        <a:t>448</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24139253"/>
                  </a:ext>
                </a:extLst>
              </a:tr>
              <a:tr h="239307">
                <a:tc>
                  <a:txBody>
                    <a:bodyPr/>
                    <a:lstStyle/>
                    <a:p>
                      <a:pPr algn="r" fontAlgn="ctr"/>
                      <a:r>
                        <a:rPr lang="en-US" sz="1100">
                          <a:effectLst/>
                        </a:rPr>
                        <a:t>589</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752218152"/>
                  </a:ext>
                </a:extLst>
              </a:tr>
              <a:tr h="239307">
                <a:tc>
                  <a:txBody>
                    <a:bodyPr/>
                    <a:lstStyle/>
                    <a:p>
                      <a:pPr algn="r" fontAlgn="ctr"/>
                      <a:r>
                        <a:rPr lang="en-US" sz="1100">
                          <a:effectLst/>
                        </a:rPr>
                        <a:t>827</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388880166"/>
                  </a:ext>
                </a:extLst>
              </a:tr>
              <a:tr h="239307">
                <a:tc>
                  <a:txBody>
                    <a:bodyPr/>
                    <a:lstStyle/>
                    <a:p>
                      <a:pPr algn="r" fontAlgn="ctr"/>
                      <a:r>
                        <a:rPr lang="en-US" sz="1100">
                          <a:effectLst/>
                        </a:rPr>
                        <a:t>1102</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462410180"/>
                  </a:ext>
                </a:extLst>
              </a:tr>
              <a:tr h="239307">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extLst>
                  <a:ext uri="{0D108BD9-81ED-4DB2-BD59-A6C34878D82A}">
                    <a16:rowId xmlns:a16="http://schemas.microsoft.com/office/drawing/2014/main" val="3834876837"/>
                  </a:ext>
                </a:extLst>
              </a:tr>
              <a:tr h="239307">
                <a:tc>
                  <a:txBody>
                    <a:bodyPr/>
                    <a:lstStyle/>
                    <a:p>
                      <a:pPr algn="r" fontAlgn="ctr"/>
                      <a:r>
                        <a:rPr lang="en-US" sz="1100">
                          <a:effectLst/>
                        </a:rPr>
                        <a:t>29239</a:t>
                      </a:r>
                    </a:p>
                  </a:txBody>
                  <a:tcPr marL="69445" marR="69445" marT="34723" marB="34723" anchor="ctr"/>
                </a:tc>
                <a:tc>
                  <a:txBody>
                    <a:bodyPr/>
                    <a:lstStyle/>
                    <a:p>
                      <a:pPr algn="r" fontAlgn="ctr"/>
                      <a:r>
                        <a:rPr lang="en-US" sz="1100">
                          <a:effectLst/>
                        </a:rPr>
                        <a:t>20075</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4213360810"/>
                  </a:ext>
                </a:extLst>
              </a:tr>
              <a:tr h="239307">
                <a:tc>
                  <a:txBody>
                    <a:bodyPr/>
                    <a:lstStyle/>
                    <a:p>
                      <a:pPr algn="r" fontAlgn="ctr"/>
                      <a:r>
                        <a:rPr lang="en-US" sz="1100">
                          <a:effectLst/>
                        </a:rPr>
                        <a:t>29280</a:t>
                      </a:r>
                    </a:p>
                  </a:txBody>
                  <a:tcPr marL="69445" marR="69445" marT="34723" marB="34723" anchor="ctr"/>
                </a:tc>
                <a:tc>
                  <a:txBody>
                    <a:bodyPr/>
                    <a:lstStyle/>
                    <a:p>
                      <a:pPr algn="r" fontAlgn="ctr"/>
                      <a:r>
                        <a:rPr lang="en-US" sz="1100">
                          <a:effectLst/>
                        </a:rPr>
                        <a:t>20163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175101095"/>
                  </a:ext>
                </a:extLst>
              </a:tr>
              <a:tr h="239307">
                <a:tc>
                  <a:txBody>
                    <a:bodyPr/>
                    <a:lstStyle/>
                    <a:p>
                      <a:pPr algn="r" fontAlgn="ctr"/>
                      <a:r>
                        <a:rPr lang="en-US" sz="1100">
                          <a:effectLst/>
                        </a:rPr>
                        <a:t>29341</a:t>
                      </a:r>
                    </a:p>
                  </a:txBody>
                  <a:tcPr marL="69445" marR="69445" marT="34723" marB="34723" anchor="ctr"/>
                </a:tc>
                <a:tc>
                  <a:txBody>
                    <a:bodyPr/>
                    <a:lstStyle/>
                    <a:p>
                      <a:pPr algn="r" fontAlgn="ctr"/>
                      <a:r>
                        <a:rPr lang="en-US" sz="1100">
                          <a:effectLst/>
                        </a:rPr>
                        <a:t>20169</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2332987979"/>
                  </a:ext>
                </a:extLst>
              </a:tr>
              <a:tr h="239307">
                <a:tc>
                  <a:txBody>
                    <a:bodyPr/>
                    <a:lstStyle/>
                    <a:p>
                      <a:pPr algn="r" fontAlgn="ctr"/>
                      <a:r>
                        <a:rPr lang="en-US" sz="1100">
                          <a:effectLst/>
                        </a:rPr>
                        <a:t>29763</a:t>
                      </a:r>
                    </a:p>
                  </a:txBody>
                  <a:tcPr marL="69445" marR="69445" marT="34723" marB="34723" anchor="ctr"/>
                </a:tc>
                <a:tc>
                  <a:txBody>
                    <a:bodyPr/>
                    <a:lstStyle/>
                    <a:p>
                      <a:pPr algn="r" fontAlgn="ctr"/>
                      <a:r>
                        <a:rPr lang="en-US" sz="1100">
                          <a:effectLst/>
                        </a:rPr>
                        <a:t>9527</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888272956"/>
                  </a:ext>
                </a:extLst>
              </a:tr>
              <a:tr h="239307">
                <a:tc>
                  <a:txBody>
                    <a:bodyPr/>
                    <a:lstStyle/>
                    <a:p>
                      <a:pPr algn="r" fontAlgn="ctr"/>
                      <a:r>
                        <a:rPr lang="en-US" sz="1100" dirty="0">
                          <a:effectLst/>
                        </a:rPr>
                        <a:t>29932</a:t>
                      </a:r>
                    </a:p>
                  </a:txBody>
                  <a:tcPr marL="69445" marR="69445" marT="34723" marB="34723" anchor="ctr"/>
                </a:tc>
                <a:tc>
                  <a:txBody>
                    <a:bodyPr/>
                    <a:lstStyle/>
                    <a:p>
                      <a:pPr algn="r" fontAlgn="ctr"/>
                      <a:r>
                        <a:rPr lang="en-US" sz="1100">
                          <a:effectLst/>
                        </a:rPr>
                        <a:t>21333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dirty="0">
                          <a:effectLst/>
                        </a:rPr>
                        <a:t>{Biomarker}</a:t>
                      </a:r>
                    </a:p>
                  </a:txBody>
                  <a:tcPr marL="69445" marR="69445" marT="34723" marB="34723" anchor="ctr"/>
                </a:tc>
                <a:extLst>
                  <a:ext uri="{0D108BD9-81ED-4DB2-BD59-A6C34878D82A}">
                    <a16:rowId xmlns:a16="http://schemas.microsoft.com/office/drawing/2014/main" val="1195436295"/>
                  </a:ext>
                </a:extLst>
              </a:tr>
            </a:tbl>
          </a:graphicData>
        </a:graphic>
      </p:graphicFrame>
      <p:sp>
        <p:nvSpPr>
          <p:cNvPr id="5" name="TextBox 4">
            <a:extLst>
              <a:ext uri="{FF2B5EF4-FFF2-40B4-BE49-F238E27FC236}">
                <a16:creationId xmlns:a16="http://schemas.microsoft.com/office/drawing/2014/main" id="{D67B0045-53A0-43C7-A16A-CDE911D6620B}"/>
              </a:ext>
            </a:extLst>
          </p:cNvPr>
          <p:cNvSpPr txBox="1"/>
          <p:nvPr/>
        </p:nvSpPr>
        <p:spPr>
          <a:xfrm>
            <a:off x="232457" y="3178840"/>
            <a:ext cx="2580899" cy="369332"/>
          </a:xfrm>
          <a:prstGeom prst="rect">
            <a:avLst/>
          </a:prstGeom>
          <a:noFill/>
        </p:spPr>
        <p:txBody>
          <a:bodyPr wrap="none" rtlCol="0">
            <a:spAutoFit/>
          </a:bodyPr>
          <a:lstStyle/>
          <a:p>
            <a:r>
              <a:rPr lang="en-US" b="0" i="0" dirty="0">
                <a:effectLst/>
              </a:rPr>
              <a:t>557317 rows × 4 columns</a:t>
            </a:r>
            <a:endParaRPr lang="en-US" dirty="0"/>
          </a:p>
        </p:txBody>
      </p:sp>
      <p:graphicFrame>
        <p:nvGraphicFramePr>
          <p:cNvPr id="6" name="Table 5">
            <a:extLst>
              <a:ext uri="{FF2B5EF4-FFF2-40B4-BE49-F238E27FC236}">
                <a16:creationId xmlns:a16="http://schemas.microsoft.com/office/drawing/2014/main" id="{FB8CEA25-445E-42B6-AA0C-06954AC0D041}"/>
              </a:ext>
            </a:extLst>
          </p:cNvPr>
          <p:cNvGraphicFramePr>
            <a:graphicFrameLocks noGrp="1"/>
          </p:cNvGraphicFramePr>
          <p:nvPr>
            <p:extLst>
              <p:ext uri="{D42A27DB-BD31-4B8C-83A1-F6EECF244321}">
                <p14:modId xmlns:p14="http://schemas.microsoft.com/office/powerpoint/2010/main" val="3132876988"/>
              </p:ext>
            </p:extLst>
          </p:nvPr>
        </p:nvGraphicFramePr>
        <p:xfrm>
          <a:off x="190880" y="3548172"/>
          <a:ext cx="4331654" cy="2981524"/>
        </p:xfrm>
        <a:graphic>
          <a:graphicData uri="http://schemas.openxmlformats.org/drawingml/2006/table">
            <a:tbl>
              <a:tblPr firstRow="1" firstCol="1" bandRow="1">
                <a:tableStyleId>{284E427A-3D55-4303-BF80-6455036E1DE7}</a:tableStyleId>
              </a:tblPr>
              <a:tblGrid>
                <a:gridCol w="825130">
                  <a:extLst>
                    <a:ext uri="{9D8B030D-6E8A-4147-A177-3AD203B41FA5}">
                      <a16:colId xmlns:a16="http://schemas.microsoft.com/office/drawing/2014/main" val="204542064"/>
                    </a:ext>
                  </a:extLst>
                </a:gridCol>
                <a:gridCol w="720794">
                  <a:extLst>
                    <a:ext uri="{9D8B030D-6E8A-4147-A177-3AD203B41FA5}">
                      <a16:colId xmlns:a16="http://schemas.microsoft.com/office/drawing/2014/main" val="3093301949"/>
                    </a:ext>
                  </a:extLst>
                </a:gridCol>
                <a:gridCol w="1052623">
                  <a:extLst>
                    <a:ext uri="{9D8B030D-6E8A-4147-A177-3AD203B41FA5}">
                      <a16:colId xmlns:a16="http://schemas.microsoft.com/office/drawing/2014/main" val="1416410845"/>
                    </a:ext>
                  </a:extLst>
                </a:gridCol>
                <a:gridCol w="1733107">
                  <a:extLst>
                    <a:ext uri="{9D8B030D-6E8A-4147-A177-3AD203B41FA5}">
                      <a16:colId xmlns:a16="http://schemas.microsoft.com/office/drawing/2014/main" val="664825293"/>
                    </a:ext>
                  </a:extLst>
                </a:gridCol>
              </a:tblGrid>
              <a:tr h="223418">
                <a:tc>
                  <a:txBody>
                    <a:bodyPr/>
                    <a:lstStyle/>
                    <a:p>
                      <a:pPr marL="0" algn="ctr" defTabSz="914400" rtl="0" eaLnBrk="1" fontAlgn="ctr" latinLnBrk="0" hangingPunct="1"/>
                      <a:r>
                        <a:rPr lang="en-US" sz="1050" b="1" kern="1200" dirty="0">
                          <a:solidFill>
                            <a:schemeClr val="lt1"/>
                          </a:solidFill>
                          <a:effectLst/>
                          <a:latin typeface="+mn-lt"/>
                          <a:ea typeface="+mn-ea"/>
                          <a:cs typeface="+mn-cs"/>
                        </a:rPr>
                        <a:t>diseaseNID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geneNID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associationType</a:t>
                      </a:r>
                    </a:p>
                  </a:txBody>
                  <a:tcPr marL="38083" marR="38083" marT="19041" marB="19041" anchor="ctr"/>
                </a:tc>
                <a:tc>
                  <a:txBody>
                    <a:bodyPr/>
                    <a:lstStyle/>
                    <a:p>
                      <a:pPr marL="0" algn="ctr" defTabSz="914400" rtl="0" eaLnBrk="1" fontAlgn="ctr" latinLnBrk="0" hangingPunct="1"/>
                      <a:r>
                        <a:rPr lang="en-US" sz="1050" b="1" kern="1200" dirty="0" err="1">
                          <a:solidFill>
                            <a:schemeClr val="lt1"/>
                          </a:solidFill>
                          <a:effectLst/>
                          <a:latin typeface="+mn-lt"/>
                          <a:ea typeface="+mn-ea"/>
                          <a:cs typeface="+mn-cs"/>
                        </a:rPr>
                        <a:t>propagatedAssociationTypes</a:t>
                      </a:r>
                      <a:endParaRPr lang="en-US" sz="1050" b="1" kern="1200" dirty="0">
                        <a:solidFill>
                          <a:schemeClr val="lt1"/>
                        </a:solidFill>
                        <a:effectLst/>
                        <a:latin typeface="+mn-lt"/>
                        <a:ea typeface="+mn-ea"/>
                        <a:cs typeface="+mn-cs"/>
                      </a:endParaRPr>
                    </a:p>
                  </a:txBody>
                  <a:tcPr marL="38083" marR="38083" marT="19041" marB="19041" anchor="ctr"/>
                </a:tc>
                <a:extLst>
                  <a:ext uri="{0D108BD9-81ED-4DB2-BD59-A6C34878D82A}">
                    <a16:rowId xmlns:a16="http://schemas.microsoft.com/office/drawing/2014/main" val="156530347"/>
                  </a:ext>
                </a:extLst>
              </a:tr>
              <a:tr h="223418">
                <a:tc>
                  <a:txBody>
                    <a:bodyPr/>
                    <a:lstStyle/>
                    <a:p>
                      <a:pPr algn="r" fontAlgn="ctr"/>
                      <a:r>
                        <a:rPr lang="en-US" sz="700">
                          <a:effectLst/>
                        </a:rPr>
                        <a:t>1317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112955429"/>
                  </a:ext>
                </a:extLst>
              </a:tr>
              <a:tr h="223418">
                <a:tc>
                  <a:txBody>
                    <a:bodyPr/>
                    <a:lstStyle/>
                    <a:p>
                      <a:pPr algn="r" fontAlgn="ctr"/>
                      <a:r>
                        <a:rPr lang="en-US" sz="700">
                          <a:effectLst/>
                        </a:rPr>
                        <a:t>1338</a:t>
                      </a:r>
                    </a:p>
                  </a:txBody>
                  <a:tcPr marL="38083" marR="38083" marT="19041" marB="19041" anchor="ctr"/>
                </a:tc>
                <a:tc>
                  <a:txBody>
                    <a:bodyPr/>
                    <a:lstStyle/>
                    <a:p>
                      <a:pPr algn="r" fontAlgn="ctr"/>
                      <a:r>
                        <a:rPr lang="en-US" sz="700" dirty="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dirty="0">
                          <a:effectLst/>
                        </a:rPr>
                        <a:t>{Biomarker, </a:t>
                      </a:r>
                      <a:r>
                        <a:rPr lang="en-US" sz="700" dirty="0" err="1">
                          <a:effectLst/>
                        </a:rPr>
                        <a:t>AlteredExpression</a:t>
                      </a:r>
                      <a:r>
                        <a:rPr lang="en-US" sz="700" dirty="0">
                          <a:effectLst/>
                        </a:rPr>
                        <a:t>}</a:t>
                      </a:r>
                    </a:p>
                  </a:txBody>
                  <a:tcPr marL="38083" marR="38083" marT="19041" marB="19041" anchor="ctr"/>
                </a:tc>
                <a:extLst>
                  <a:ext uri="{0D108BD9-81ED-4DB2-BD59-A6C34878D82A}">
                    <a16:rowId xmlns:a16="http://schemas.microsoft.com/office/drawing/2014/main" val="1893753068"/>
                  </a:ext>
                </a:extLst>
              </a:tr>
              <a:tr h="223418">
                <a:tc>
                  <a:txBody>
                    <a:bodyPr/>
                    <a:lstStyle/>
                    <a:p>
                      <a:pPr algn="r" fontAlgn="ctr"/>
                      <a:r>
                        <a:rPr lang="en-US" sz="700">
                          <a:effectLst/>
                        </a:rPr>
                        <a:t>1741</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064493585"/>
                  </a:ext>
                </a:extLst>
              </a:tr>
              <a:tr h="318209">
                <a:tc>
                  <a:txBody>
                    <a:bodyPr/>
                    <a:lstStyle/>
                    <a:p>
                      <a:pPr algn="r" fontAlgn="ctr"/>
                      <a:r>
                        <a:rPr lang="en-US" sz="700">
                          <a:effectLst/>
                        </a:rPr>
                        <a:t>2107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{PosttranslationalModification}</a:t>
                      </a:r>
                    </a:p>
                  </a:txBody>
                  <a:tcPr marL="38083" marR="38083" marT="19041" marB="19041" anchor="ctr"/>
                </a:tc>
                <a:tc>
                  <a:txBody>
                    <a:bodyPr/>
                    <a:lstStyle/>
                    <a:p>
                      <a:pPr algn="r" fontAlgn="ctr"/>
                      <a:r>
                        <a:rPr lang="en-US" sz="700">
                          <a:effectLst/>
                        </a:rPr>
                        <a:t>{Biomarker, PosttranslationalModification}</a:t>
                      </a:r>
                    </a:p>
                  </a:txBody>
                  <a:tcPr marL="38083" marR="38083" marT="19041" marB="19041" anchor="ctr"/>
                </a:tc>
                <a:extLst>
                  <a:ext uri="{0D108BD9-81ED-4DB2-BD59-A6C34878D82A}">
                    <a16:rowId xmlns:a16="http://schemas.microsoft.com/office/drawing/2014/main" val="2126026929"/>
                  </a:ext>
                </a:extLst>
              </a:tr>
              <a:tr h="223418">
                <a:tc>
                  <a:txBody>
                    <a:bodyPr/>
                    <a:lstStyle/>
                    <a:p>
                      <a:pPr algn="r" fontAlgn="ctr"/>
                      <a:r>
                        <a:rPr lang="en-US" sz="700">
                          <a:effectLst/>
                        </a:rPr>
                        <a:t>2592</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1188042127"/>
                  </a:ext>
                </a:extLst>
              </a:tr>
              <a:tr h="128628">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extLst>
                  <a:ext uri="{0D108BD9-81ED-4DB2-BD59-A6C34878D82A}">
                    <a16:rowId xmlns:a16="http://schemas.microsoft.com/office/drawing/2014/main" val="148500940"/>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18834</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3480961936"/>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18837</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4150754532"/>
                  </a:ext>
                </a:extLst>
              </a:tr>
              <a:tr h="318209">
                <a:tc>
                  <a:txBody>
                    <a:bodyPr/>
                    <a:lstStyle/>
                    <a:p>
                      <a:pPr algn="r" fontAlgn="ctr"/>
                      <a:r>
                        <a:rPr lang="en-US" sz="700">
                          <a:effectLst/>
                        </a:rPr>
                        <a:t>30104</a:t>
                      </a:r>
                    </a:p>
                  </a:txBody>
                  <a:tcPr marL="38083" marR="38083" marT="19041" marB="19041" anchor="ctr"/>
                </a:tc>
                <a:tc>
                  <a:txBody>
                    <a:bodyPr/>
                    <a:lstStyle/>
                    <a:p>
                      <a:pPr algn="r" fontAlgn="ctr"/>
                      <a:r>
                        <a:rPr lang="en-US" sz="700">
                          <a:effectLst/>
                        </a:rPr>
                        <a:t>25482</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4292358410"/>
                  </a:ext>
                </a:extLst>
              </a:tr>
              <a:tr h="318209">
                <a:tc>
                  <a:txBody>
                    <a:bodyPr/>
                    <a:lstStyle/>
                    <a:p>
                      <a:pPr algn="r" fontAlgn="ctr"/>
                      <a:r>
                        <a:rPr lang="en-US" sz="700">
                          <a:effectLst/>
                        </a:rPr>
                        <a:t>30147</a:t>
                      </a:r>
                    </a:p>
                  </a:txBody>
                  <a:tcPr marL="38083" marR="38083" marT="19041" marB="19041" anchor="ctr"/>
                </a:tc>
                <a:tc>
                  <a:txBody>
                    <a:bodyPr/>
                    <a:lstStyle/>
                    <a:p>
                      <a:pPr algn="r" fontAlgn="ctr"/>
                      <a:r>
                        <a:rPr lang="en-US" sz="700">
                          <a:effectLst/>
                        </a:rPr>
                        <a:t>21709</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1177807539"/>
                  </a:ext>
                </a:extLst>
              </a:tr>
              <a:tr h="318209">
                <a:tc>
                  <a:txBody>
                    <a:bodyPr/>
                    <a:lstStyle/>
                    <a:p>
                      <a:pPr algn="r" fontAlgn="ctr"/>
                      <a:r>
                        <a:rPr lang="en-US" sz="700" dirty="0">
                          <a:effectLst/>
                        </a:rPr>
                        <a:t>30157</a:t>
                      </a:r>
                    </a:p>
                  </a:txBody>
                  <a:tcPr marL="38083" marR="38083" marT="19041" marB="19041" anchor="ctr"/>
                </a:tc>
                <a:tc>
                  <a:txBody>
                    <a:bodyPr/>
                    <a:lstStyle/>
                    <a:p>
                      <a:pPr algn="r" fontAlgn="ctr"/>
                      <a:r>
                        <a:rPr lang="en-US" sz="700" dirty="0">
                          <a:effectLst/>
                        </a:rPr>
                        <a:t>10975</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dirty="0">
                          <a:effectLst/>
                        </a:rPr>
                        <a:t>{</a:t>
                      </a:r>
                      <a:r>
                        <a:rPr lang="en-US" sz="700" dirty="0" err="1">
                          <a:effectLst/>
                        </a:rPr>
                        <a:t>CausalMutation</a:t>
                      </a:r>
                      <a:r>
                        <a:rPr lang="en-US" sz="700" dirty="0">
                          <a:effectLst/>
                        </a:rPr>
                        <a:t>, </a:t>
                      </a:r>
                      <a:r>
                        <a:rPr lang="en-US" sz="700" dirty="0" err="1">
                          <a:effectLst/>
                        </a:rPr>
                        <a:t>GeneticVariation</a:t>
                      </a:r>
                      <a:r>
                        <a:rPr lang="en-US" sz="700" dirty="0">
                          <a:effectLst/>
                        </a:rPr>
                        <a:t>, Biomarker, ...</a:t>
                      </a:r>
                    </a:p>
                  </a:txBody>
                  <a:tcPr marL="38083" marR="38083" marT="19041" marB="19041" anchor="ctr"/>
                </a:tc>
                <a:extLst>
                  <a:ext uri="{0D108BD9-81ED-4DB2-BD59-A6C34878D82A}">
                    <a16:rowId xmlns:a16="http://schemas.microsoft.com/office/drawing/2014/main" val="985403811"/>
                  </a:ext>
                </a:extLst>
              </a:tr>
            </a:tbl>
          </a:graphicData>
        </a:graphic>
      </p:graphicFrame>
      <p:sp>
        <p:nvSpPr>
          <p:cNvPr id="7" name="Arrow: Up 6">
            <a:extLst>
              <a:ext uri="{FF2B5EF4-FFF2-40B4-BE49-F238E27FC236}">
                <a16:creationId xmlns:a16="http://schemas.microsoft.com/office/drawing/2014/main" id="{66CEDACA-C4B5-4E9B-8980-1C284B4BEACE}"/>
              </a:ext>
            </a:extLst>
          </p:cNvPr>
          <p:cNvSpPr/>
          <p:nvPr/>
        </p:nvSpPr>
        <p:spPr>
          <a:xfrm rot="3821157">
            <a:off x="5052778" y="3423882"/>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1543B161-EAC4-4DA1-B5EC-DD618D21BC71}"/>
              </a:ext>
            </a:extLst>
          </p:cNvPr>
          <p:cNvSpPr/>
          <p:nvPr/>
        </p:nvSpPr>
        <p:spPr>
          <a:xfrm rot="7597348">
            <a:off x="5106291" y="2160578"/>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DBCB48-03AB-4F1E-8092-AB09D94D06DD}"/>
              </a:ext>
            </a:extLst>
          </p:cNvPr>
          <p:cNvSpPr txBox="1"/>
          <p:nvPr/>
        </p:nvSpPr>
        <p:spPr>
          <a:xfrm>
            <a:off x="1146222" y="1246462"/>
            <a:ext cx="2580899" cy="584775"/>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BIOMARKER</a:t>
            </a:r>
          </a:p>
        </p:txBody>
      </p:sp>
      <p:sp>
        <p:nvSpPr>
          <p:cNvPr id="10" name="TextBox 9">
            <a:extLst>
              <a:ext uri="{FF2B5EF4-FFF2-40B4-BE49-F238E27FC236}">
                <a16:creationId xmlns:a16="http://schemas.microsoft.com/office/drawing/2014/main" id="{0D17DB6E-82C5-4894-9A41-FF2C27DCD712}"/>
              </a:ext>
            </a:extLst>
          </p:cNvPr>
          <p:cNvSpPr txBox="1"/>
          <p:nvPr/>
        </p:nvSpPr>
        <p:spPr>
          <a:xfrm>
            <a:off x="1176648" y="4232123"/>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NON-BIOMARKER</a:t>
            </a:r>
          </a:p>
        </p:txBody>
      </p:sp>
      <p:sp>
        <p:nvSpPr>
          <p:cNvPr id="11" name="TextBox 10">
            <a:extLst>
              <a:ext uri="{FF2B5EF4-FFF2-40B4-BE49-F238E27FC236}">
                <a16:creationId xmlns:a16="http://schemas.microsoft.com/office/drawing/2014/main" id="{D42A1379-A609-4031-BDAB-AD8412D4B3F8}"/>
              </a:ext>
            </a:extLst>
          </p:cNvPr>
          <p:cNvSpPr txBox="1"/>
          <p:nvPr/>
        </p:nvSpPr>
        <p:spPr>
          <a:xfrm>
            <a:off x="627664" y="5385340"/>
            <a:ext cx="3678866" cy="923330"/>
          </a:xfrm>
          <a:prstGeom prst="rect">
            <a:avLst/>
          </a:prstGeom>
          <a:solidFill>
            <a:schemeClr val="tx1"/>
          </a:solidFill>
          <a:ln>
            <a:solidFill>
              <a:schemeClr val="bg1"/>
            </a:solidFill>
          </a:ln>
        </p:spPr>
        <p:txBody>
          <a:bodyPr wrap="square" rtlCol="0">
            <a:spAutoFit/>
          </a:bodyPr>
          <a:lstStyle/>
          <a:p>
            <a:pPr algn="ctr"/>
            <a:r>
              <a:rPr lang="en-US" dirty="0">
                <a:solidFill>
                  <a:sysClr val="windowText" lastClr="000000"/>
                </a:solidFill>
              </a:rPr>
              <a:t>Filter: ONLY ‘</a:t>
            </a:r>
            <a:r>
              <a:rPr lang="en-US" dirty="0" err="1">
                <a:solidFill>
                  <a:sysClr val="windowText" lastClr="000000"/>
                </a:solidFill>
              </a:rPr>
              <a:t>AlteredExpression</a:t>
            </a:r>
            <a:r>
              <a:rPr lang="en-US" dirty="0">
                <a:solidFill>
                  <a:sysClr val="windowText" lastClr="000000"/>
                </a:solidFill>
              </a:rPr>
              <a:t>', '</a:t>
            </a:r>
            <a:r>
              <a:rPr lang="en-US" dirty="0" err="1">
                <a:solidFill>
                  <a:sysClr val="windowText" lastClr="000000"/>
                </a:solidFill>
              </a:rPr>
              <a:t>PosttranslationalModification</a:t>
            </a:r>
            <a:r>
              <a:rPr lang="en-US" dirty="0">
                <a:solidFill>
                  <a:sysClr val="windowText" lastClr="000000"/>
                </a:solidFill>
              </a:rPr>
              <a:t>', ‘</a:t>
            </a:r>
            <a:r>
              <a:rPr lang="en-US" dirty="0" err="1">
                <a:solidFill>
                  <a:sysClr val="windowText" lastClr="000000"/>
                </a:solidFill>
              </a:rPr>
              <a:t>GenomicAlterations</a:t>
            </a:r>
            <a:r>
              <a:rPr lang="en-US" dirty="0">
                <a:solidFill>
                  <a:sysClr val="windowText" lastClr="000000"/>
                </a:solidFill>
              </a:rPr>
              <a:t>', or 'Therapeutic' </a:t>
            </a:r>
          </a:p>
        </p:txBody>
      </p:sp>
      <p:sp>
        <p:nvSpPr>
          <p:cNvPr id="12" name="TextBox 11">
            <a:extLst>
              <a:ext uri="{FF2B5EF4-FFF2-40B4-BE49-F238E27FC236}">
                <a16:creationId xmlns:a16="http://schemas.microsoft.com/office/drawing/2014/main" id="{684F68CC-AF1D-43A4-8B31-95AC8F776C9D}"/>
              </a:ext>
            </a:extLst>
          </p:cNvPr>
          <p:cNvSpPr txBox="1"/>
          <p:nvPr/>
        </p:nvSpPr>
        <p:spPr>
          <a:xfrm>
            <a:off x="325786" y="6509103"/>
            <a:ext cx="6103088" cy="369332"/>
          </a:xfrm>
          <a:prstGeom prst="rect">
            <a:avLst/>
          </a:prstGeom>
          <a:noFill/>
        </p:spPr>
        <p:txBody>
          <a:bodyPr wrap="square">
            <a:spAutoFit/>
          </a:bodyPr>
          <a:lstStyle/>
          <a:p>
            <a:r>
              <a:rPr lang="en-US" b="0" i="0" strike="sngStrike" dirty="0">
                <a:effectLst/>
              </a:rPr>
              <a:t>577728 rows × 4 columns</a:t>
            </a:r>
            <a:endParaRPr lang="en-US" strike="sngStrike" dirty="0"/>
          </a:p>
        </p:txBody>
      </p:sp>
      <p:sp>
        <p:nvSpPr>
          <p:cNvPr id="14" name="TextBox 13">
            <a:extLst>
              <a:ext uri="{FF2B5EF4-FFF2-40B4-BE49-F238E27FC236}">
                <a16:creationId xmlns:a16="http://schemas.microsoft.com/office/drawing/2014/main" id="{D4FB9A56-C35D-43EA-A819-51D8C946A381}"/>
              </a:ext>
            </a:extLst>
          </p:cNvPr>
          <p:cNvSpPr txBox="1"/>
          <p:nvPr/>
        </p:nvSpPr>
        <p:spPr>
          <a:xfrm>
            <a:off x="6239609" y="5476032"/>
            <a:ext cx="6100996" cy="369332"/>
          </a:xfrm>
          <a:prstGeom prst="rect">
            <a:avLst/>
          </a:prstGeom>
          <a:noFill/>
        </p:spPr>
        <p:txBody>
          <a:bodyPr wrap="square">
            <a:spAutoFit/>
          </a:bodyPr>
          <a:lstStyle/>
          <a:p>
            <a:r>
              <a:rPr lang="en-US" b="0" i="0" dirty="0">
                <a:effectLst/>
              </a:rPr>
              <a:t>1202264 rows × 4 columns</a:t>
            </a:r>
            <a:endParaRPr lang="en-US" dirty="0"/>
          </a:p>
        </p:txBody>
      </p:sp>
    </p:spTree>
    <p:extLst>
      <p:ext uri="{BB962C8B-B14F-4D97-AF65-F5344CB8AC3E}">
        <p14:creationId xmlns:p14="http://schemas.microsoft.com/office/powerpoint/2010/main" val="208317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774D-5CC6-454D-B3FE-BE9E7A7773EE}"/>
              </a:ext>
            </a:extLst>
          </p:cNvPr>
          <p:cNvSpPr>
            <a:spLocks noGrp="1"/>
          </p:cNvSpPr>
          <p:nvPr>
            <p:ph type="title"/>
          </p:nvPr>
        </p:nvSpPr>
        <p:spPr/>
        <p:txBody>
          <a:bodyPr/>
          <a:lstStyle/>
          <a:p>
            <a:r>
              <a:rPr lang="en-US" dirty="0"/>
              <a:t>heatmaps</a:t>
            </a:r>
          </a:p>
        </p:txBody>
      </p:sp>
      <p:sp>
        <p:nvSpPr>
          <p:cNvPr id="3" name="Content Placeholder 2">
            <a:extLst>
              <a:ext uri="{FF2B5EF4-FFF2-40B4-BE49-F238E27FC236}">
                <a16:creationId xmlns:a16="http://schemas.microsoft.com/office/drawing/2014/main" id="{0BEBFD90-2904-4D58-8F6D-B5ABC118ADA3}"/>
              </a:ext>
            </a:extLst>
          </p:cNvPr>
          <p:cNvSpPr>
            <a:spLocks noGrp="1"/>
          </p:cNvSpPr>
          <p:nvPr>
            <p:ph sz="half" idx="1"/>
          </p:nvPr>
        </p:nvSpPr>
        <p:spPr>
          <a:xfrm>
            <a:off x="811628" y="1872235"/>
            <a:ext cx="4878389" cy="3541714"/>
          </a:xfrm>
        </p:spPr>
        <p:txBody>
          <a:bodyPr>
            <a:normAutofit fontScale="92500" lnSpcReduction="20000"/>
          </a:bodyPr>
          <a:lstStyle/>
          <a:p>
            <a:pPr marL="0" indent="0">
              <a:lnSpc>
                <a:spcPct val="100000"/>
              </a:lnSpc>
              <a:spcBef>
                <a:spcPts val="0"/>
              </a:spcBef>
              <a:buSzTx/>
              <a:buNone/>
              <a:defRPr/>
            </a:pPr>
            <a:r>
              <a:rPr lang="en-US" sz="2400" dirty="0">
                <a:effectLst/>
                <a:ea typeface="Calibri" panose="020F0502020204030204" pitchFamily="34" charset="0"/>
                <a:cs typeface="Times New Roman" panose="02020603050405020304" pitchFamily="18" charset="0"/>
              </a:rPr>
              <a:t>Same Procedure as Prior:</a:t>
            </a:r>
          </a:p>
          <a:p>
            <a:pPr>
              <a:lnSpc>
                <a:spcPct val="100000"/>
              </a:lnSpc>
              <a:spcBef>
                <a:spcPts val="0"/>
              </a:spcBef>
              <a:buSzTx/>
              <a:defRPr/>
            </a:pPr>
            <a:r>
              <a:rPr lang="en-US" sz="2400" dirty="0">
                <a:effectLst/>
                <a:ea typeface="Calibri" panose="020F0502020204030204" pitchFamily="34" charset="0"/>
                <a:cs typeface="Times New Roman" panose="02020603050405020304" pitchFamily="18" charset="0"/>
              </a:rPr>
              <a:t>How much </a:t>
            </a:r>
            <a:r>
              <a:rPr lang="en-US" dirty="0">
                <a:ea typeface="Calibri" panose="020F0502020204030204" pitchFamily="34" charset="0"/>
                <a:cs typeface="Times New Roman" panose="02020603050405020304" pitchFamily="18" charset="0"/>
              </a:rPr>
              <a:t>gene overlap is there between association types for a disease?</a:t>
            </a:r>
          </a:p>
          <a:p>
            <a:pPr>
              <a:lnSpc>
                <a:spcPct val="100000"/>
              </a:lnSpc>
              <a:spcBef>
                <a:spcPts val="0"/>
              </a:spcBef>
              <a:buSzTx/>
              <a:defRPr/>
            </a:pPr>
            <a:r>
              <a:rPr lang="en-US" dirty="0">
                <a:ea typeface="Calibri" panose="020F0502020204030204" pitchFamily="34" charset="0"/>
                <a:cs typeface="Times New Roman" panose="02020603050405020304" pitchFamily="18" charset="0"/>
              </a:rPr>
              <a:t>Building gene sets for each disease</a:t>
            </a:r>
          </a:p>
          <a:p>
            <a:pPr>
              <a:lnSpc>
                <a:spcPct val="100000"/>
              </a:lnSpc>
              <a:spcBef>
                <a:spcPts val="0"/>
              </a:spcBef>
              <a:buSzTx/>
              <a:defRPr/>
            </a:pPr>
            <a:r>
              <a:rPr lang="en-US" sz="2400" dirty="0">
                <a:effectLst/>
                <a:ea typeface="Calibri" panose="020F0502020204030204" pitchFamily="34" charset="0"/>
                <a:cs typeface="Times New Roman" panose="02020603050405020304" pitchFamily="18" charset="0"/>
              </a:rPr>
              <a:t>Compare Gene Sets from same disease but different association type</a:t>
            </a:r>
          </a:p>
          <a:p>
            <a:pPr lvl="1">
              <a:lnSpc>
                <a:spcPct val="100000"/>
              </a:lnSpc>
              <a:spcBef>
                <a:spcPts val="0"/>
              </a:spcBef>
              <a:buSzTx/>
              <a:defRPr/>
            </a:pPr>
            <a:r>
              <a:rPr lang="en-US" dirty="0">
                <a:ea typeface="Calibri" panose="020F0502020204030204" pitchFamily="34" charset="0"/>
                <a:cs typeface="Times New Roman" panose="02020603050405020304" pitchFamily="18" charset="0"/>
              </a:rPr>
              <a:t>Jaccard Correlation Coefficient</a:t>
            </a:r>
          </a:p>
          <a:p>
            <a:pPr>
              <a:lnSpc>
                <a:spcPct val="100000"/>
              </a:lnSpc>
              <a:spcBef>
                <a:spcPts val="0"/>
              </a:spcBef>
              <a:buSzTx/>
              <a:defRPr/>
            </a:pPr>
            <a:r>
              <a:rPr lang="en-US" dirty="0">
                <a:effectLst/>
                <a:ea typeface="Calibri" panose="020F0502020204030204" pitchFamily="34" charset="0"/>
                <a:cs typeface="Times New Roman" panose="02020603050405020304" pitchFamily="18" charset="0"/>
              </a:rPr>
              <a:t>Plot the scores in a boxplot</a:t>
            </a:r>
            <a:r>
              <a:rPr lang="en-US" dirty="0">
                <a:ea typeface="Calibri" panose="020F0502020204030204" pitchFamily="34" charset="0"/>
                <a:cs typeface="Times New Roman" panose="02020603050405020304" pitchFamily="18" charset="0"/>
              </a:rPr>
              <a:t> and plot the median/mean values of each association type combination in a heatmap</a:t>
            </a:r>
            <a:endParaRPr lang="en-US"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effectLst/>
              <a:ea typeface="Calibri" panose="020F0502020204030204" pitchFamily="34" charset="0"/>
              <a:cs typeface="Times New Roman" panose="02020603050405020304" pitchFamily="18" charset="0"/>
            </a:endParaRPr>
          </a:p>
          <a:p>
            <a:endParaRPr lang="en-US" dirty="0"/>
          </a:p>
        </p:txBody>
      </p:sp>
      <p:pic>
        <p:nvPicPr>
          <p:cNvPr id="5" name="Picture 4" descr="explaining terms to compute the score">
            <a:extLst>
              <a:ext uri="{FF2B5EF4-FFF2-40B4-BE49-F238E27FC236}">
                <a16:creationId xmlns:a16="http://schemas.microsoft.com/office/drawing/2014/main" id="{D8652EC8-8755-4875-A8FD-EAC812F580CD}"/>
              </a:ext>
            </a:extLst>
          </p:cNvPr>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33138" y="5235255"/>
            <a:ext cx="4253459" cy="1004227"/>
          </a:xfrm>
          <a:prstGeom prst="rect">
            <a:avLst/>
          </a:prstGeom>
          <a:noFill/>
          <a:ln>
            <a:noFill/>
          </a:ln>
        </p:spPr>
      </p:pic>
      <p:pic>
        <p:nvPicPr>
          <p:cNvPr id="5122" name="Picture 2">
            <a:extLst>
              <a:ext uri="{FF2B5EF4-FFF2-40B4-BE49-F238E27FC236}">
                <a16:creationId xmlns:a16="http://schemas.microsoft.com/office/drawing/2014/main" id="{3ACC1044-87B7-4829-8A1D-DC41BF7E2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017" y="101378"/>
            <a:ext cx="4152833" cy="3541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4" name="Picture 4">
            <a:extLst>
              <a:ext uri="{FF2B5EF4-FFF2-40B4-BE49-F238E27FC236}">
                <a16:creationId xmlns:a16="http://schemas.microsoft.com/office/drawing/2014/main" id="{110D7F1D-1455-4ED2-A511-410DF8B08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6167" y="3143893"/>
            <a:ext cx="4430671" cy="3680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F35BAB12-E1B3-4F0B-8959-DD8A3193D1FA}"/>
              </a:ext>
            </a:extLst>
          </p:cNvPr>
          <p:cNvSpPr txBox="1"/>
          <p:nvPr/>
        </p:nvSpPr>
        <p:spPr>
          <a:xfrm>
            <a:off x="9982598" y="1357803"/>
            <a:ext cx="883575" cy="369332"/>
          </a:xfrm>
          <a:prstGeom prst="rect">
            <a:avLst/>
          </a:prstGeom>
          <a:noFill/>
        </p:spPr>
        <p:txBody>
          <a:bodyPr wrap="none" rtlCol="0">
            <a:spAutoFit/>
          </a:bodyPr>
          <a:lstStyle/>
          <a:p>
            <a:r>
              <a:rPr lang="en-US" dirty="0"/>
              <a:t>Median</a:t>
            </a:r>
          </a:p>
        </p:txBody>
      </p:sp>
      <p:sp>
        <p:nvSpPr>
          <p:cNvPr id="12" name="TextBox 11">
            <a:extLst>
              <a:ext uri="{FF2B5EF4-FFF2-40B4-BE49-F238E27FC236}">
                <a16:creationId xmlns:a16="http://schemas.microsoft.com/office/drawing/2014/main" id="{3C731D85-0AC2-494C-AE47-FA3ECE7EA315}"/>
              </a:ext>
            </a:extLst>
          </p:cNvPr>
          <p:cNvSpPr txBox="1"/>
          <p:nvPr/>
        </p:nvSpPr>
        <p:spPr>
          <a:xfrm>
            <a:off x="6754800" y="5035701"/>
            <a:ext cx="705642" cy="369332"/>
          </a:xfrm>
          <a:prstGeom prst="rect">
            <a:avLst/>
          </a:prstGeom>
          <a:noFill/>
        </p:spPr>
        <p:txBody>
          <a:bodyPr wrap="none" rtlCol="0">
            <a:spAutoFit/>
          </a:bodyPr>
          <a:lstStyle/>
          <a:p>
            <a:r>
              <a:rPr lang="en-US" dirty="0"/>
              <a:t>Mean</a:t>
            </a:r>
          </a:p>
        </p:txBody>
      </p:sp>
      <p:sp>
        <p:nvSpPr>
          <p:cNvPr id="10" name="Rectangle 9">
            <a:extLst>
              <a:ext uri="{FF2B5EF4-FFF2-40B4-BE49-F238E27FC236}">
                <a16:creationId xmlns:a16="http://schemas.microsoft.com/office/drawing/2014/main" id="{6687CBA5-6750-4691-AFAA-28C4F3BD9824}"/>
              </a:ext>
            </a:extLst>
          </p:cNvPr>
          <p:cNvSpPr/>
          <p:nvPr/>
        </p:nvSpPr>
        <p:spPr>
          <a:xfrm>
            <a:off x="6914508" y="1109608"/>
            <a:ext cx="441789" cy="421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0BA9C6-D9D3-45AE-A788-C6C3C8D19796}"/>
              </a:ext>
            </a:extLst>
          </p:cNvPr>
          <p:cNvSpPr/>
          <p:nvPr/>
        </p:nvSpPr>
        <p:spPr>
          <a:xfrm>
            <a:off x="10098301" y="3244930"/>
            <a:ext cx="470105" cy="421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536B9B-137F-4631-8D35-9EE3EA680132}"/>
              </a:ext>
            </a:extLst>
          </p:cNvPr>
          <p:cNvSpPr/>
          <p:nvPr/>
        </p:nvSpPr>
        <p:spPr>
          <a:xfrm>
            <a:off x="9027560" y="4205473"/>
            <a:ext cx="486310" cy="421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612642-F780-4779-B2F4-385A28D18BFF}"/>
              </a:ext>
            </a:extLst>
          </p:cNvPr>
          <p:cNvSpPr/>
          <p:nvPr/>
        </p:nvSpPr>
        <p:spPr>
          <a:xfrm>
            <a:off x="7895690" y="202137"/>
            <a:ext cx="477748" cy="421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65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 method 2</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3"/>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A40E07-653E-405A-A754-CAEE01930475}"/>
              </a:ext>
            </a:extLst>
          </p:cNvPr>
          <p:cNvSpPr/>
          <p:nvPr/>
        </p:nvSpPr>
        <p:spPr>
          <a:xfrm>
            <a:off x="4739268" y="4460484"/>
            <a:ext cx="1550020" cy="490653"/>
          </a:xfrm>
          <a:prstGeom prst="rect">
            <a:avLst/>
          </a:prstGeom>
          <a:no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B943DD-CBA3-44C3-85C7-AA8FCFA050F6}"/>
              </a:ext>
            </a:extLst>
          </p:cNvPr>
          <p:cNvSpPr/>
          <p:nvPr/>
        </p:nvSpPr>
        <p:spPr>
          <a:xfrm>
            <a:off x="6419386" y="2851736"/>
            <a:ext cx="1550020" cy="490653"/>
          </a:xfrm>
          <a:prstGeom prst="rect">
            <a:avLst/>
          </a:prstGeom>
          <a:noFill/>
          <a:ln w="762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A517AC94-C84B-4A78-9EA9-828E7AAE7A65}"/>
              </a:ext>
            </a:extLst>
          </p:cNvPr>
          <p:cNvSpPr/>
          <p:nvPr/>
        </p:nvSpPr>
        <p:spPr>
          <a:xfrm>
            <a:off x="4865579" y="4194019"/>
            <a:ext cx="1297398" cy="1023582"/>
          </a:xfrm>
          <a:prstGeom prst="mathMultiply">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1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EC4A-0349-485B-AFB5-DC2807A9D654}"/>
              </a:ext>
            </a:extLst>
          </p:cNvPr>
          <p:cNvSpPr>
            <a:spLocks noGrp="1"/>
          </p:cNvSpPr>
          <p:nvPr>
            <p:ph type="title"/>
          </p:nvPr>
        </p:nvSpPr>
        <p:spPr>
          <a:xfrm>
            <a:off x="1295525" y="320567"/>
            <a:ext cx="9905998" cy="830139"/>
          </a:xfrm>
        </p:spPr>
        <p:txBody>
          <a:bodyPr/>
          <a:lstStyle/>
          <a:p>
            <a:pPr algn="ctr"/>
            <a:r>
              <a:rPr lang="en-US" dirty="0"/>
              <a:t>heatmaps</a:t>
            </a:r>
          </a:p>
        </p:txBody>
      </p:sp>
      <p:pic>
        <p:nvPicPr>
          <p:cNvPr id="6146" name="Picture 2">
            <a:extLst>
              <a:ext uri="{FF2B5EF4-FFF2-40B4-BE49-F238E27FC236}">
                <a16:creationId xmlns:a16="http://schemas.microsoft.com/office/drawing/2014/main" id="{14EBA5D1-ADFB-448F-ABB7-EB1B8700D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25" y="1257300"/>
            <a:ext cx="5092849"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148" name="Picture 4">
            <a:extLst>
              <a:ext uri="{FF2B5EF4-FFF2-40B4-BE49-F238E27FC236}">
                <a16:creationId xmlns:a16="http://schemas.microsoft.com/office/drawing/2014/main" id="{EF3C4310-F0C9-4FD1-ADB0-6B8465E99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281" y="1257300"/>
            <a:ext cx="5092849"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3C8FB30-3CA5-4E41-932D-985A2B94662C}"/>
              </a:ext>
            </a:extLst>
          </p:cNvPr>
          <p:cNvSpPr txBox="1"/>
          <p:nvPr/>
        </p:nvSpPr>
        <p:spPr>
          <a:xfrm>
            <a:off x="2825995" y="5707294"/>
            <a:ext cx="1274708" cy="523220"/>
          </a:xfrm>
          <a:prstGeom prst="rect">
            <a:avLst/>
          </a:prstGeom>
          <a:noFill/>
        </p:spPr>
        <p:txBody>
          <a:bodyPr wrap="none" rtlCol="0">
            <a:spAutoFit/>
          </a:bodyPr>
          <a:lstStyle/>
          <a:p>
            <a:r>
              <a:rPr lang="en-US" sz="2800" dirty="0"/>
              <a:t>Median</a:t>
            </a:r>
          </a:p>
        </p:txBody>
      </p:sp>
      <p:sp>
        <p:nvSpPr>
          <p:cNvPr id="6" name="TextBox 5">
            <a:extLst>
              <a:ext uri="{FF2B5EF4-FFF2-40B4-BE49-F238E27FC236}">
                <a16:creationId xmlns:a16="http://schemas.microsoft.com/office/drawing/2014/main" id="{B1C16DAA-909C-4B82-A5E7-D8C94AD70584}"/>
              </a:ext>
            </a:extLst>
          </p:cNvPr>
          <p:cNvSpPr txBox="1"/>
          <p:nvPr/>
        </p:nvSpPr>
        <p:spPr>
          <a:xfrm>
            <a:off x="8512010" y="5600700"/>
            <a:ext cx="997389" cy="523220"/>
          </a:xfrm>
          <a:prstGeom prst="rect">
            <a:avLst/>
          </a:prstGeom>
          <a:noFill/>
        </p:spPr>
        <p:txBody>
          <a:bodyPr wrap="none" rtlCol="0">
            <a:spAutoFit/>
          </a:bodyPr>
          <a:lstStyle/>
          <a:p>
            <a:r>
              <a:rPr lang="en-US" sz="2800" dirty="0"/>
              <a:t>Mean</a:t>
            </a:r>
          </a:p>
        </p:txBody>
      </p:sp>
      <p:sp>
        <p:nvSpPr>
          <p:cNvPr id="7" name="Rectangle 6">
            <a:extLst>
              <a:ext uri="{FF2B5EF4-FFF2-40B4-BE49-F238E27FC236}">
                <a16:creationId xmlns:a16="http://schemas.microsoft.com/office/drawing/2014/main" id="{CA5969CC-F4D2-4BBF-ABAB-CA91CA6386E0}"/>
              </a:ext>
            </a:extLst>
          </p:cNvPr>
          <p:cNvSpPr/>
          <p:nvPr/>
        </p:nvSpPr>
        <p:spPr>
          <a:xfrm>
            <a:off x="2431551" y="1924610"/>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6CA9B9C-A57A-46CD-92E5-1FA40F00D424}"/>
              </a:ext>
            </a:extLst>
          </p:cNvPr>
          <p:cNvSpPr/>
          <p:nvPr/>
        </p:nvSpPr>
        <p:spPr>
          <a:xfrm>
            <a:off x="3036014" y="1362875"/>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5C9FAA-D1A7-4A34-B390-825A7B00038D}"/>
              </a:ext>
            </a:extLst>
          </p:cNvPr>
          <p:cNvSpPr/>
          <p:nvPr/>
        </p:nvSpPr>
        <p:spPr>
          <a:xfrm>
            <a:off x="3658519" y="1924488"/>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868759-B1B5-43AA-A478-CEEF2D6242F2}"/>
              </a:ext>
            </a:extLst>
          </p:cNvPr>
          <p:cNvSpPr/>
          <p:nvPr/>
        </p:nvSpPr>
        <p:spPr>
          <a:xfrm>
            <a:off x="3036014" y="2501768"/>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91FAB0-AE44-4549-87DB-9FB36F284D3D}"/>
              </a:ext>
            </a:extLst>
          </p:cNvPr>
          <p:cNvSpPr/>
          <p:nvPr/>
        </p:nvSpPr>
        <p:spPr>
          <a:xfrm>
            <a:off x="8586794" y="1352600"/>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E319EF-14FE-4FCA-B296-2706EDF1193D}"/>
              </a:ext>
            </a:extLst>
          </p:cNvPr>
          <p:cNvSpPr/>
          <p:nvPr/>
        </p:nvSpPr>
        <p:spPr>
          <a:xfrm>
            <a:off x="7984604" y="1922857"/>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11C2D3-D2F7-4FEF-9E5B-E3C0E7C4E49E}"/>
              </a:ext>
            </a:extLst>
          </p:cNvPr>
          <p:cNvSpPr/>
          <p:nvPr/>
        </p:nvSpPr>
        <p:spPr>
          <a:xfrm>
            <a:off x="9205935" y="1910830"/>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BCD0A9-C530-4E1B-B376-3D8FF4E9B39A}"/>
              </a:ext>
            </a:extLst>
          </p:cNvPr>
          <p:cNvSpPr/>
          <p:nvPr/>
        </p:nvSpPr>
        <p:spPr>
          <a:xfrm>
            <a:off x="8587775" y="2501768"/>
            <a:ext cx="527406" cy="510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03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C3-49B3-4867-AFAD-AF8E7BA6DCCC}"/>
              </a:ext>
            </a:extLst>
          </p:cNvPr>
          <p:cNvSpPr>
            <a:spLocks noGrp="1"/>
          </p:cNvSpPr>
          <p:nvPr>
            <p:ph type="title"/>
          </p:nvPr>
        </p:nvSpPr>
        <p:spPr>
          <a:xfrm>
            <a:off x="1141413" y="618518"/>
            <a:ext cx="9905998" cy="809590"/>
          </a:xfrm>
        </p:spPr>
        <p:txBody>
          <a:bodyPr/>
          <a:lstStyle/>
          <a:p>
            <a:pPr algn="ctr"/>
            <a:r>
              <a:rPr lang="en-US" dirty="0"/>
              <a:t>Curated dataset</a:t>
            </a:r>
          </a:p>
        </p:txBody>
      </p:sp>
      <p:graphicFrame>
        <p:nvGraphicFramePr>
          <p:cNvPr id="3" name="Table 2">
            <a:extLst>
              <a:ext uri="{FF2B5EF4-FFF2-40B4-BE49-F238E27FC236}">
                <a16:creationId xmlns:a16="http://schemas.microsoft.com/office/drawing/2014/main" id="{D7F7E459-92CC-4378-B7C6-B009E37BBD4C}"/>
              </a:ext>
            </a:extLst>
          </p:cNvPr>
          <p:cNvGraphicFramePr>
            <a:graphicFrameLocks noGrp="1"/>
          </p:cNvGraphicFramePr>
          <p:nvPr>
            <p:extLst>
              <p:ext uri="{D42A27DB-BD31-4B8C-83A1-F6EECF244321}">
                <p14:modId xmlns:p14="http://schemas.microsoft.com/office/powerpoint/2010/main" val="3907465412"/>
              </p:ext>
            </p:extLst>
          </p:nvPr>
        </p:nvGraphicFramePr>
        <p:xfrm>
          <a:off x="2393879" y="1404991"/>
          <a:ext cx="7695340" cy="4076434"/>
        </p:xfrm>
        <a:graphic>
          <a:graphicData uri="http://schemas.openxmlformats.org/drawingml/2006/table">
            <a:tbl>
              <a:tblPr firstRow="1" firstCol="1" bandRow="1">
                <a:tableStyleId>{775DCB02-9BB8-47FD-8907-85C794F793BA}</a:tableStyleId>
              </a:tblPr>
              <a:tblGrid>
                <a:gridCol w="1539068">
                  <a:extLst>
                    <a:ext uri="{9D8B030D-6E8A-4147-A177-3AD203B41FA5}">
                      <a16:colId xmlns:a16="http://schemas.microsoft.com/office/drawing/2014/main" val="4194149740"/>
                    </a:ext>
                  </a:extLst>
                </a:gridCol>
                <a:gridCol w="1539068">
                  <a:extLst>
                    <a:ext uri="{9D8B030D-6E8A-4147-A177-3AD203B41FA5}">
                      <a16:colId xmlns:a16="http://schemas.microsoft.com/office/drawing/2014/main" val="2995153024"/>
                    </a:ext>
                  </a:extLst>
                </a:gridCol>
                <a:gridCol w="1539068">
                  <a:extLst>
                    <a:ext uri="{9D8B030D-6E8A-4147-A177-3AD203B41FA5}">
                      <a16:colId xmlns:a16="http://schemas.microsoft.com/office/drawing/2014/main" val="1619387167"/>
                    </a:ext>
                  </a:extLst>
                </a:gridCol>
                <a:gridCol w="1539068">
                  <a:extLst>
                    <a:ext uri="{9D8B030D-6E8A-4147-A177-3AD203B41FA5}">
                      <a16:colId xmlns:a16="http://schemas.microsoft.com/office/drawing/2014/main" val="2333418027"/>
                    </a:ext>
                  </a:extLst>
                </a:gridCol>
                <a:gridCol w="1539068">
                  <a:extLst>
                    <a:ext uri="{9D8B030D-6E8A-4147-A177-3AD203B41FA5}">
                      <a16:colId xmlns:a16="http://schemas.microsoft.com/office/drawing/2014/main" val="1502089771"/>
                    </a:ext>
                  </a:extLst>
                </a:gridCol>
              </a:tblGrid>
              <a:tr h="331342">
                <a:tc>
                  <a:txBody>
                    <a:bodyPr/>
                    <a:lstStyle/>
                    <a:p>
                      <a:pPr algn="ctr" fontAlgn="ctr"/>
                      <a:r>
                        <a:rPr lang="en-US" sz="1200" b="1" dirty="0" err="1">
                          <a:effectLst/>
                        </a:rPr>
                        <a:t>geneId</a:t>
                      </a:r>
                      <a:endParaRPr lang="en-US" sz="1200" b="1" dirty="0">
                        <a:effectLst/>
                      </a:endParaRPr>
                    </a:p>
                  </a:txBody>
                  <a:tcPr marL="49190" marR="49190" marT="24595" marB="24595" anchor="ctr"/>
                </a:tc>
                <a:tc>
                  <a:txBody>
                    <a:bodyPr/>
                    <a:lstStyle/>
                    <a:p>
                      <a:pPr algn="ctr" fontAlgn="ctr"/>
                      <a:r>
                        <a:rPr lang="en-US" sz="1200" b="1" dirty="0" err="1">
                          <a:effectLst/>
                        </a:rPr>
                        <a:t>geneSymbol</a:t>
                      </a:r>
                      <a:endParaRPr lang="en-US" sz="1200" b="1" dirty="0">
                        <a:effectLst/>
                      </a:endParaRPr>
                    </a:p>
                  </a:txBody>
                  <a:tcPr marL="49190" marR="49190" marT="24595" marB="24595" anchor="ctr"/>
                </a:tc>
                <a:tc>
                  <a:txBody>
                    <a:bodyPr/>
                    <a:lstStyle/>
                    <a:p>
                      <a:pPr algn="ctr" fontAlgn="ctr"/>
                      <a:r>
                        <a:rPr lang="en-US" sz="1200" b="1" dirty="0" err="1">
                          <a:effectLst/>
                        </a:rPr>
                        <a:t>diseaseId</a:t>
                      </a:r>
                      <a:endParaRPr lang="en-US" sz="1200" b="1" dirty="0">
                        <a:effectLst/>
                      </a:endParaRPr>
                    </a:p>
                  </a:txBody>
                  <a:tcPr marL="49190" marR="49190" marT="24595" marB="24595" anchor="ctr"/>
                </a:tc>
                <a:tc>
                  <a:txBody>
                    <a:bodyPr/>
                    <a:lstStyle/>
                    <a:p>
                      <a:pPr algn="ctr" fontAlgn="ctr"/>
                      <a:r>
                        <a:rPr lang="en-US" sz="1200" b="1" dirty="0" err="1">
                          <a:effectLst/>
                        </a:rPr>
                        <a:t>diseaseName</a:t>
                      </a:r>
                      <a:endParaRPr lang="en-US" sz="1200" b="1" dirty="0">
                        <a:effectLst/>
                      </a:endParaRPr>
                    </a:p>
                  </a:txBody>
                  <a:tcPr marL="49190" marR="49190" marT="24595" marB="24595" anchor="ctr"/>
                </a:tc>
                <a:tc>
                  <a:txBody>
                    <a:bodyPr/>
                    <a:lstStyle/>
                    <a:p>
                      <a:pPr algn="ctr" fontAlgn="ctr"/>
                      <a:r>
                        <a:rPr lang="en-US" sz="1200" b="1" dirty="0">
                          <a:effectLst/>
                        </a:rPr>
                        <a:t>source</a:t>
                      </a:r>
                    </a:p>
                  </a:txBody>
                  <a:tcPr marL="49190" marR="49190" marT="24595" marB="24595" anchor="ctr"/>
                </a:tc>
                <a:extLst>
                  <a:ext uri="{0D108BD9-81ED-4DB2-BD59-A6C34878D82A}">
                    <a16:rowId xmlns:a16="http://schemas.microsoft.com/office/drawing/2014/main" val="2962910866"/>
                  </a:ext>
                </a:extLst>
              </a:tr>
              <a:tr h="220291">
                <a:tc>
                  <a:txBody>
                    <a:bodyPr/>
                    <a:lstStyle/>
                    <a:p>
                      <a:pPr algn="r" fontAlgn="ctr"/>
                      <a:r>
                        <a:rPr lang="en-US" sz="1200">
                          <a:effectLst/>
                        </a:rPr>
                        <a:t>1</a:t>
                      </a:r>
                    </a:p>
                  </a:txBody>
                  <a:tcPr marL="49190" marR="49190" marT="24595" marB="24595" anchor="ctr"/>
                </a:tc>
                <a:tc>
                  <a:txBody>
                    <a:bodyPr/>
                    <a:lstStyle/>
                    <a:p>
                      <a:pPr algn="r" fontAlgn="ctr"/>
                      <a:r>
                        <a:rPr lang="en-US" sz="1200" dirty="0">
                          <a:effectLst/>
                        </a:rPr>
                        <a:t>A1BG</a:t>
                      </a:r>
                    </a:p>
                  </a:txBody>
                  <a:tcPr marL="49190" marR="49190" marT="24595" marB="24595" anchor="ctr"/>
                </a:tc>
                <a:tc>
                  <a:txBody>
                    <a:bodyPr/>
                    <a:lstStyle/>
                    <a:p>
                      <a:pPr algn="r" fontAlgn="ctr"/>
                      <a:r>
                        <a:rPr lang="en-US" sz="1200">
                          <a:effectLst/>
                        </a:rPr>
                        <a:t>C0019209</a:t>
                      </a:r>
                    </a:p>
                  </a:txBody>
                  <a:tcPr marL="49190" marR="49190" marT="24595" marB="24595" anchor="ctr"/>
                </a:tc>
                <a:tc>
                  <a:txBody>
                    <a:bodyPr/>
                    <a:lstStyle/>
                    <a:p>
                      <a:pPr algn="r" fontAlgn="ctr"/>
                      <a:r>
                        <a:rPr lang="en-US" sz="1200">
                          <a:effectLst/>
                        </a:rPr>
                        <a:t>Hepatomegaly</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107379790"/>
                  </a:ext>
                </a:extLst>
              </a:tr>
              <a:tr h="220291">
                <a:tc>
                  <a:txBody>
                    <a:bodyPr/>
                    <a:lstStyle/>
                    <a:p>
                      <a:pPr algn="r" fontAlgn="ctr"/>
                      <a:r>
                        <a:rPr lang="en-US" sz="1200">
                          <a:effectLst/>
                        </a:rPr>
                        <a:t>1</a:t>
                      </a:r>
                    </a:p>
                  </a:txBody>
                  <a:tcPr marL="49190" marR="49190" marT="24595" marB="24595" anchor="ctr"/>
                </a:tc>
                <a:tc>
                  <a:txBody>
                    <a:bodyPr/>
                    <a:lstStyle/>
                    <a:p>
                      <a:pPr algn="r" fontAlgn="ctr"/>
                      <a:r>
                        <a:rPr lang="en-US" sz="1200">
                          <a:effectLst/>
                        </a:rPr>
                        <a:t>A1BG</a:t>
                      </a:r>
                    </a:p>
                  </a:txBody>
                  <a:tcPr marL="49190" marR="49190" marT="24595" marB="24595" anchor="ctr"/>
                </a:tc>
                <a:tc>
                  <a:txBody>
                    <a:bodyPr/>
                    <a:lstStyle/>
                    <a:p>
                      <a:pPr algn="r" fontAlgn="ctr"/>
                      <a:r>
                        <a:rPr lang="en-US" sz="1200" dirty="0">
                          <a:effectLst/>
                        </a:rPr>
                        <a:t>C0036341</a:t>
                      </a:r>
                    </a:p>
                  </a:txBody>
                  <a:tcPr marL="49190" marR="49190" marT="24595" marB="24595" anchor="ctr"/>
                </a:tc>
                <a:tc>
                  <a:txBody>
                    <a:bodyPr/>
                    <a:lstStyle/>
                    <a:p>
                      <a:pPr algn="r" fontAlgn="ctr"/>
                      <a:r>
                        <a:rPr lang="en-US" sz="1200">
                          <a:effectLst/>
                        </a:rPr>
                        <a:t>Schizophrenia</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3471575345"/>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dirty="0">
                          <a:effectLst/>
                        </a:rPr>
                        <a:t>C0002395</a:t>
                      </a:r>
                    </a:p>
                  </a:txBody>
                  <a:tcPr marL="49190" marR="49190" marT="24595" marB="24595" anchor="ctr"/>
                </a:tc>
                <a:tc>
                  <a:txBody>
                    <a:bodyPr/>
                    <a:lstStyle/>
                    <a:p>
                      <a:pPr algn="r" fontAlgn="ctr"/>
                      <a:r>
                        <a:rPr lang="en-US" sz="1200">
                          <a:effectLst/>
                        </a:rPr>
                        <a:t>Alzheimer's Disease</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181705788"/>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a:effectLst/>
                        </a:rPr>
                        <a:t>C0007102</a:t>
                      </a:r>
                    </a:p>
                  </a:txBody>
                  <a:tcPr marL="49190" marR="49190" marT="24595" marB="24595" anchor="ctr"/>
                </a:tc>
                <a:tc>
                  <a:txBody>
                    <a:bodyPr/>
                    <a:lstStyle/>
                    <a:p>
                      <a:pPr algn="r" fontAlgn="ctr"/>
                      <a:r>
                        <a:rPr lang="en-US" sz="1200" dirty="0">
                          <a:effectLst/>
                        </a:rPr>
                        <a:t>Malignant tumor of colon</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719266019"/>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a:effectLst/>
                        </a:rPr>
                        <a:t>C0009375</a:t>
                      </a:r>
                    </a:p>
                  </a:txBody>
                  <a:tcPr marL="49190" marR="49190" marT="24595" marB="24595" anchor="ctr"/>
                </a:tc>
                <a:tc>
                  <a:txBody>
                    <a:bodyPr/>
                    <a:lstStyle/>
                    <a:p>
                      <a:pPr algn="r" fontAlgn="ctr"/>
                      <a:r>
                        <a:rPr lang="en-US" sz="1200">
                          <a:effectLst/>
                        </a:rPr>
                        <a:t>Colonic Neoplasms</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089007388"/>
                  </a:ext>
                </a:extLst>
              </a:tr>
              <a:tr h="220291">
                <a:tc>
                  <a:txBody>
                    <a:bodyPr/>
                    <a:lstStyle/>
                    <a:p>
                      <a:pPr algn="r" fontAlgn="ctr"/>
                      <a:r>
                        <a:rPr lang="en-US" sz="1200">
                          <a:effectLst/>
                        </a:rPr>
                        <a:t>...</a:t>
                      </a:r>
                    </a:p>
                  </a:txBody>
                  <a:tcPr marL="49190" marR="49190" marT="24595" marB="24595" anchor="ctr"/>
                </a:tc>
                <a:tc>
                  <a:txBody>
                    <a:bodyPr/>
                    <a:lstStyle/>
                    <a:p>
                      <a:pPr algn="r" fontAlgn="ctr"/>
                      <a:r>
                        <a:rPr lang="en-US" sz="1200">
                          <a:effectLst/>
                        </a:rPr>
                        <a:t>...</a:t>
                      </a:r>
                    </a:p>
                  </a:txBody>
                  <a:tcPr marL="49190" marR="49190" marT="24595" marB="24595" anchor="ctr"/>
                </a:tc>
                <a:tc>
                  <a:txBody>
                    <a:bodyPr/>
                    <a:lstStyle/>
                    <a:p>
                      <a:pPr algn="r" fontAlgn="ctr"/>
                      <a:r>
                        <a:rPr lang="en-US" sz="1200">
                          <a:effectLst/>
                        </a:rPr>
                        <a:t>...</a:t>
                      </a:r>
                    </a:p>
                  </a:txBody>
                  <a:tcPr marL="49190" marR="49190" marT="24595" marB="24595" anchor="ctr"/>
                </a:tc>
                <a:tc>
                  <a:txBody>
                    <a:bodyPr/>
                    <a:lstStyle/>
                    <a:p>
                      <a:pPr algn="r" fontAlgn="ctr"/>
                      <a:r>
                        <a:rPr lang="en-US" sz="1200" dirty="0">
                          <a:effectLst/>
                        </a:rPr>
                        <a:t>...</a:t>
                      </a:r>
                    </a:p>
                  </a:txBody>
                  <a:tcPr marL="49190" marR="49190" marT="24595" marB="24595" anchor="ctr"/>
                </a:tc>
                <a:tc>
                  <a:txBody>
                    <a:bodyPr/>
                    <a:lstStyle/>
                    <a:p>
                      <a:pPr algn="r" fontAlgn="ctr"/>
                      <a:r>
                        <a:rPr lang="en-US" sz="1200">
                          <a:effectLst/>
                        </a:rPr>
                        <a:t>...</a:t>
                      </a:r>
                    </a:p>
                  </a:txBody>
                  <a:tcPr marL="49190" marR="49190" marT="24595" marB="24595" anchor="ctr"/>
                </a:tc>
                <a:extLst>
                  <a:ext uri="{0D108BD9-81ED-4DB2-BD59-A6C34878D82A}">
                    <a16:rowId xmlns:a16="http://schemas.microsoft.com/office/drawing/2014/main" val="2316815633"/>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C0002875</a:t>
                      </a:r>
                    </a:p>
                  </a:txBody>
                  <a:tcPr marL="49190" marR="49190" marT="24595" marB="24595" anchor="ctr"/>
                </a:tc>
                <a:tc>
                  <a:txBody>
                    <a:bodyPr/>
                    <a:lstStyle/>
                    <a:p>
                      <a:pPr algn="r" fontAlgn="ctr"/>
                      <a:r>
                        <a:rPr lang="en-US" sz="1200">
                          <a:effectLst/>
                        </a:rPr>
                        <a:t>Cooley's anemia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1815198284"/>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C0005283</a:t>
                      </a:r>
                    </a:p>
                  </a:txBody>
                  <a:tcPr marL="49190" marR="49190" marT="24595" marB="24595" anchor="ctr"/>
                </a:tc>
                <a:tc>
                  <a:txBody>
                    <a:bodyPr/>
                    <a:lstStyle/>
                    <a:p>
                      <a:pPr algn="r" fontAlgn="ctr"/>
                      <a:r>
                        <a:rPr lang="en-US" sz="1200">
                          <a:effectLst/>
                        </a:rPr>
                        <a:t>beta Thalassemia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3878100188"/>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C0019025</a:t>
                      </a:r>
                    </a:p>
                  </a:txBody>
                  <a:tcPr marL="49190" marR="49190" marT="24595" marB="24595" anchor="ctr"/>
                </a:tc>
                <a:tc>
                  <a:txBody>
                    <a:bodyPr/>
                    <a:lstStyle/>
                    <a:p>
                      <a:pPr algn="r" fontAlgn="ctr"/>
                      <a:r>
                        <a:rPr lang="en-US" sz="1200">
                          <a:effectLst/>
                        </a:rPr>
                        <a:t>Hemoglobin F Disease</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1940717136"/>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C0085578</a:t>
                      </a:r>
                    </a:p>
                  </a:txBody>
                  <a:tcPr marL="49190" marR="49190" marT="24595" marB="24595" anchor="ctr"/>
                </a:tc>
                <a:tc>
                  <a:txBody>
                    <a:bodyPr/>
                    <a:lstStyle/>
                    <a:p>
                      <a:pPr algn="r" fontAlgn="ctr"/>
                      <a:r>
                        <a:rPr lang="en-US" sz="1200">
                          <a:effectLst/>
                        </a:rPr>
                        <a:t>Thalassemia Minor</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2814970218"/>
                  </a:ext>
                </a:extLst>
              </a:tr>
              <a:tr h="376276">
                <a:tc>
                  <a:txBody>
                    <a:bodyPr/>
                    <a:lstStyle/>
                    <a:p>
                      <a:pPr algn="r" fontAlgn="ctr"/>
                      <a:r>
                        <a:rPr lang="en-US" sz="1200" dirty="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dirty="0">
                          <a:effectLst/>
                        </a:rPr>
                        <a:t>C0271979</a:t>
                      </a:r>
                    </a:p>
                  </a:txBody>
                  <a:tcPr marL="49190" marR="49190" marT="24595" marB="24595" anchor="ctr"/>
                </a:tc>
                <a:tc>
                  <a:txBody>
                    <a:bodyPr/>
                    <a:lstStyle/>
                    <a:p>
                      <a:pPr algn="r" fontAlgn="ctr"/>
                      <a:r>
                        <a:rPr lang="en-US" sz="1200">
                          <a:effectLst/>
                        </a:rPr>
                        <a:t>Thalassemia Intermedia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796161080"/>
                  </a:ext>
                </a:extLst>
              </a:tr>
            </a:tbl>
          </a:graphicData>
        </a:graphic>
      </p:graphicFrame>
      <p:sp>
        <p:nvSpPr>
          <p:cNvPr id="5" name="TextBox 4">
            <a:extLst>
              <a:ext uri="{FF2B5EF4-FFF2-40B4-BE49-F238E27FC236}">
                <a16:creationId xmlns:a16="http://schemas.microsoft.com/office/drawing/2014/main" id="{54710641-FCD1-4773-86CB-2E3F4D8BE923}"/>
              </a:ext>
            </a:extLst>
          </p:cNvPr>
          <p:cNvSpPr txBox="1"/>
          <p:nvPr/>
        </p:nvSpPr>
        <p:spPr>
          <a:xfrm>
            <a:off x="2506895" y="5525440"/>
            <a:ext cx="6102848" cy="369332"/>
          </a:xfrm>
          <a:prstGeom prst="rect">
            <a:avLst/>
          </a:prstGeom>
          <a:noFill/>
        </p:spPr>
        <p:txBody>
          <a:bodyPr wrap="square">
            <a:spAutoFit/>
          </a:bodyPr>
          <a:lstStyle/>
          <a:p>
            <a:r>
              <a:rPr lang="en-US" b="0" i="0" dirty="0">
                <a:effectLst/>
              </a:rPr>
              <a:t>84038 rows × 5 columns</a:t>
            </a:r>
            <a:endParaRPr lang="en-US" dirty="0"/>
          </a:p>
        </p:txBody>
      </p:sp>
      <p:sp>
        <p:nvSpPr>
          <p:cNvPr id="6" name="Rectangle 5">
            <a:extLst>
              <a:ext uri="{FF2B5EF4-FFF2-40B4-BE49-F238E27FC236}">
                <a16:creationId xmlns:a16="http://schemas.microsoft.com/office/drawing/2014/main" id="{5AA409FB-8A61-4245-85BC-434FDED7085C}"/>
              </a:ext>
            </a:extLst>
          </p:cNvPr>
          <p:cNvSpPr/>
          <p:nvPr/>
        </p:nvSpPr>
        <p:spPr>
          <a:xfrm>
            <a:off x="8589195" y="1428108"/>
            <a:ext cx="1479476" cy="28767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D0C592-D712-4576-ADEC-6C7C752060B4}"/>
              </a:ext>
            </a:extLst>
          </p:cNvPr>
          <p:cNvSpPr txBox="1"/>
          <p:nvPr/>
        </p:nvSpPr>
        <p:spPr>
          <a:xfrm>
            <a:off x="1357169" y="5894772"/>
            <a:ext cx="10067694" cy="1200329"/>
          </a:xfrm>
          <a:prstGeom prst="rect">
            <a:avLst/>
          </a:prstGeom>
          <a:noFill/>
        </p:spPr>
        <p:txBody>
          <a:bodyPr wrap="square" rtlCol="0">
            <a:spAutoFit/>
          </a:bodyPr>
          <a:lstStyle/>
          <a:p>
            <a:pPr algn="just"/>
            <a:r>
              <a:rPr lang="en-US" dirty="0"/>
              <a:t>Sources: </a:t>
            </a:r>
            <a:r>
              <a:rPr lang="en-US" sz="1800" dirty="0">
                <a:effectLst/>
                <a:latin typeface="Calibri" panose="020F0502020204030204" pitchFamily="34" charset="0"/>
                <a:ea typeface="Calibri" panose="020F0502020204030204" pitchFamily="34" charset="0"/>
                <a:cs typeface="Times New Roman" panose="02020603050405020304" pitchFamily="18" charset="0"/>
              </a:rPr>
              <a:t>CGI (Cancer Genome Interpreter),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CTD_human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(Comparative Toxicogenomic Database), CLINGEN (Clinical Genome Resource), GENOMICS_ENGLAND, ORPHANET, PSYGENET (Psychiatric Disorders Gene Association Network), and UNIPROT. </a:t>
            </a:r>
          </a:p>
          <a:p>
            <a:pPr algn="just"/>
            <a:endParaRPr lang="en-US" dirty="0"/>
          </a:p>
        </p:txBody>
      </p:sp>
    </p:spTree>
    <p:extLst>
      <p:ext uri="{BB962C8B-B14F-4D97-AF65-F5344CB8AC3E}">
        <p14:creationId xmlns:p14="http://schemas.microsoft.com/office/powerpoint/2010/main" val="4075369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2391</TotalTime>
  <Words>3011</Words>
  <Application>Microsoft Office PowerPoint</Application>
  <PresentationFormat>Widescreen</PresentationFormat>
  <Paragraphs>888</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vt:lpstr>
      <vt:lpstr>Times New Roman</vt:lpstr>
      <vt:lpstr>Tw Cen MT</vt:lpstr>
      <vt:lpstr>Circuit</vt:lpstr>
      <vt:lpstr>Exploration and Analysis of Gene-Disease Associations</vt:lpstr>
      <vt:lpstr>PowerPoint Presentation</vt:lpstr>
      <vt:lpstr>RECATEGORIZED DATASET method 1</vt:lpstr>
      <vt:lpstr>PROPAGATED DATASET</vt:lpstr>
      <vt:lpstr>RECATEGORIZED DATASET</vt:lpstr>
      <vt:lpstr>heatmaps</vt:lpstr>
      <vt:lpstr>RECATEGORIZED DATASET method 2</vt:lpstr>
      <vt:lpstr>heatmaps</vt:lpstr>
      <vt:lpstr>Curated dataset</vt:lpstr>
      <vt:lpstr>Boxplot of count of genes per disease for each source</vt:lpstr>
      <vt:lpstr>SELECTED DOIDS:</vt:lpstr>
      <vt:lpstr>FILTERED DATASET</vt:lpstr>
      <vt:lpstr>SELECTED DOIDS</vt:lpstr>
      <vt:lpstr>SUPERVISED MACHINE LEARNING MODEL AND RESULTS</vt:lpstr>
      <vt:lpstr>Next steps:</vt:lpstr>
      <vt:lpstr>References/acknowledgements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and Analysis of Gene-Disease Associations</dc:title>
  <dc:creator>Arun Agarwal</dc:creator>
  <cp:lastModifiedBy>Arun Agarwal</cp:lastModifiedBy>
  <cp:revision>5</cp:revision>
  <dcterms:created xsi:type="dcterms:W3CDTF">2021-07-13T14:42:44Z</dcterms:created>
  <dcterms:modified xsi:type="dcterms:W3CDTF">2021-07-15T22:11:00Z</dcterms:modified>
</cp:coreProperties>
</file>