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Arun Agarwal, Junior at Temple University, and I am working alongside biomedical data scientists to analyze correlations between distinct experimental methods for gene-disease relationships.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5297a72d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5297a72d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chemeClr val="dk1"/>
                </a:solidFill>
              </a:rPr>
              <a:t>So, the heatmap would compare the median correlation between gene sets for sources. B</a:t>
            </a:r>
            <a:r>
              <a:rPr lang="en" sz="1200">
                <a:solidFill>
                  <a:schemeClr val="dk1"/>
                </a:solidFill>
              </a:rPr>
              <a:t>ased on all the perfect correlations between source pairs (represented by the tan squares with values of 1), we decided we should filter the data to meet conditions like a minimum gene set size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297a72d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5297a72d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rgbClr val="222222"/>
                </a:solidFill>
              </a:rPr>
              <a:t>To obtain this </a:t>
            </a:r>
            <a:r>
              <a:rPr lang="en" sz="1200">
                <a:solidFill>
                  <a:srgbClr val="222222"/>
                </a:solidFill>
              </a:rPr>
              <a:t>minimum</a:t>
            </a:r>
            <a:r>
              <a:rPr lang="en" sz="1200">
                <a:solidFill>
                  <a:srgbClr val="222222"/>
                </a:solidFill>
              </a:rPr>
              <a:t> gene set size, we used histograms that visualized the amount of each gene set size.</a:t>
            </a:r>
            <a:r>
              <a:rPr lang="en" sz="1800">
                <a:solidFill>
                  <a:schemeClr val="dk1"/>
                </a:solidFill>
                <a:latin typeface="Calibri"/>
                <a:ea typeface="Calibri"/>
                <a:cs typeface="Calibri"/>
                <a:sym typeface="Calibri"/>
              </a:rPr>
              <a:t> So, </a:t>
            </a:r>
            <a:r>
              <a:rPr lang="en" sz="1200">
                <a:solidFill>
                  <a:srgbClr val="222222"/>
                </a:solidFill>
              </a:rPr>
              <a:t>The dataset was propagated and filtered using a disease ontology and selected gene boundaries</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5297a72d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5297a72d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could now apply a supervised machine learning approach on the manually chosen diseases from the filtered dataset to determine if, for any given disease, models trained on one source can predict genes associated to another source</a:t>
            </a:r>
            <a:endParaRPr sz="1200">
              <a:solidFill>
                <a:schemeClr val="dk1"/>
              </a:solidFill>
            </a:endParaRPr>
          </a:p>
          <a:p>
            <a:pPr indent="0" lvl="0" marL="0" rtl="0" algn="l">
              <a:lnSpc>
                <a:spcPct val="110000"/>
              </a:lnSpc>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5297a72d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5297a72d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visualized various performance metrics from our disease-gene prediction model to highlight improvement of our novel framework over a random baseline</a:t>
            </a:r>
            <a:endParaRPr sz="1200">
              <a:solidFill>
                <a:schemeClr val="dk1"/>
              </a:solidFill>
            </a:endParaRPr>
          </a:p>
          <a:p>
            <a:pPr indent="0" lvl="0" marL="0" rtl="0" algn="l">
              <a:lnSpc>
                <a:spcPct val="110000"/>
              </a:lnSpc>
              <a:spcBef>
                <a:spcPts val="0"/>
              </a:spcBef>
              <a:spcAft>
                <a:spcPts val="0"/>
              </a:spcAft>
              <a:buNone/>
            </a:pPr>
            <a:r>
              <a:t/>
            </a:r>
            <a:endParaRPr sz="1200">
              <a:solidFill>
                <a:srgbClr val="22222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5297a72d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5297a72d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came in the form of three heatmaps, the first comparing the median correlation between gene sets as we did prior, the second showing the median log2(auPRC/prior), which tells us how much better our model did than random performance, and a third showing the median auROC, which tells us</a:t>
            </a:r>
            <a:r>
              <a:rPr lang="en" sz="1150">
                <a:solidFill>
                  <a:srgbClr val="1D1C1D"/>
                </a:solidFill>
                <a:highlight>
                  <a:srgbClr val="F8F8F8"/>
                </a:highlight>
              </a:rPr>
              <a:t> the probability that, if we select one positive and one negative from our data, our model will rank the positive higher than the negative. These results will need to be examined in detail in the future, but we can see that certain sources or experimental methods do in fact do a better job at predicting genes associated to another source.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5297a72d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5297a72d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determined some sources and association types demonstrate little correlation to others, represented by their low jaccard index values. However, a few provide similar views of the underlying </a:t>
            </a:r>
            <a:r>
              <a:rPr lang="en"/>
              <a:t>biology</a:t>
            </a:r>
            <a:r>
              <a:rPr lang="en"/>
              <a:t>. Furthermore, based on the high performance metrics for certain sources trained or evaluated on, models trained on one experimental method can predict genes associated to another.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5297a72d4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5297a72d4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here, we plan to combine the machine learning models from the distinct sources into an ensemble model that discovers novel genes across the human genome associated with the disease. I will also make my work readily available to members of the Krishnan laboratory to allow the results to be incorporated into further disease study.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619b076c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619b076c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1000"/>
              <a:buChar char="•"/>
            </a:pPr>
            <a:r>
              <a:rPr lang="en" sz="1000">
                <a:solidFill>
                  <a:schemeClr val="dk1"/>
                </a:solidFill>
              </a:rPr>
              <a:t>There are many diseases that arise due to the contribution of disruptions in multiple genes</a:t>
            </a:r>
            <a:endParaRPr sz="1000">
              <a:solidFill>
                <a:schemeClr val="dk1"/>
              </a:solidFill>
            </a:endParaRPr>
          </a:p>
          <a:p>
            <a:pPr indent="-355600" lvl="0" marL="457200" rtl="0" algn="l">
              <a:spcBef>
                <a:spcPts val="0"/>
              </a:spcBef>
              <a:spcAft>
                <a:spcPts val="0"/>
              </a:spcAft>
              <a:buClr>
                <a:schemeClr val="dk1"/>
              </a:buClr>
              <a:buSzPts val="1000"/>
              <a:buChar char="•"/>
            </a:pPr>
            <a:r>
              <a:rPr lang="en" sz="1000">
                <a:solidFill>
                  <a:schemeClr val="dk1"/>
                </a:solidFill>
              </a:rPr>
              <a:t>To work towards cures for such complex diseases, the human genome has been studied through various experimental methods, each providing a different and sometimes unique</a:t>
            </a:r>
            <a:r>
              <a:rPr lang="en" sz="1000">
                <a:solidFill>
                  <a:schemeClr val="dk1"/>
                </a:solidFill>
              </a:rPr>
              <a:t> understanding of</a:t>
            </a:r>
            <a:r>
              <a:rPr lang="en" sz="1000">
                <a:solidFill>
                  <a:schemeClr val="dk1"/>
                </a:solidFill>
              </a:rPr>
              <a:t> the disease’s underlying genetic cause. </a:t>
            </a:r>
            <a:endParaRPr sz="1000">
              <a:solidFill>
                <a:schemeClr val="dk1"/>
              </a:solidFill>
            </a:endParaRPr>
          </a:p>
          <a:p>
            <a:pPr indent="-355600" lvl="0" marL="457200" rtl="0" algn="l">
              <a:spcBef>
                <a:spcPts val="0"/>
              </a:spcBef>
              <a:spcAft>
                <a:spcPts val="0"/>
              </a:spcAft>
              <a:buClr>
                <a:schemeClr val="dk1"/>
              </a:buClr>
              <a:buSzPts val="1000"/>
              <a:buChar char="•"/>
            </a:pPr>
            <a:r>
              <a:rPr lang="en" sz="1000">
                <a:solidFill>
                  <a:schemeClr val="dk1"/>
                </a:solidFill>
              </a:rPr>
              <a:t>These experimental methods are represented as association types in the hierarchy displayed to the right. </a:t>
            </a:r>
            <a:endParaRPr sz="1000">
              <a:solidFill>
                <a:schemeClr val="dk1"/>
              </a:solidFill>
            </a:endParaRPr>
          </a:p>
          <a:p>
            <a:pPr indent="0" lvl="0" marL="0" rtl="0" algn="l">
              <a:spcBef>
                <a:spcPts val="0"/>
              </a:spcBef>
              <a:spcAft>
                <a:spcPts val="0"/>
              </a:spcAft>
              <a:buClr>
                <a:schemeClr val="dk1"/>
              </a:buClr>
              <a:buSzPts val="2600"/>
              <a:buFont typeface="Arial"/>
              <a:buNone/>
            </a:pPr>
            <a:r>
              <a:t/>
            </a:r>
            <a:endParaRPr sz="1000">
              <a:solidFill>
                <a:schemeClr val="dk1"/>
              </a:solidFill>
              <a:latin typeface="Times New Roman"/>
              <a:ea typeface="Times New Roman"/>
              <a:cs typeface="Times New Roman"/>
              <a:sym typeface="Times New Roman"/>
            </a:endParaRPr>
          </a:p>
          <a:p>
            <a:pPr indent="0" lvl="0" marL="0" rtl="0" algn="l">
              <a:lnSpc>
                <a:spcPct val="107000"/>
              </a:lnSpc>
              <a:spcBef>
                <a:spcPts val="0"/>
              </a:spcBef>
              <a:spcAft>
                <a:spcPts val="0"/>
              </a:spcAft>
              <a:buClr>
                <a:schemeClr val="dk1"/>
              </a:buClr>
              <a:buSzPts val="2600"/>
              <a:buFont typeface="Arial"/>
              <a:buNone/>
            </a:pPr>
            <a:r>
              <a:rPr b="1" lang="en" sz="1000">
                <a:solidFill>
                  <a:srgbClr val="222222"/>
                </a:solidFill>
              </a:rPr>
              <a:t>We then hypothesize that:</a:t>
            </a:r>
            <a:endParaRPr sz="1000">
              <a:solidFill>
                <a:schemeClr val="dk1"/>
              </a:solidFill>
            </a:endParaRPr>
          </a:p>
          <a:p>
            <a:pPr indent="0" lvl="0" marL="0" rtl="0" algn="l">
              <a:lnSpc>
                <a:spcPct val="107000"/>
              </a:lnSpc>
              <a:spcBef>
                <a:spcPts val="800"/>
              </a:spcBef>
              <a:spcAft>
                <a:spcPts val="0"/>
              </a:spcAft>
              <a:buClr>
                <a:schemeClr val="dk1"/>
              </a:buClr>
              <a:buSzPts val="2600"/>
              <a:buFont typeface="Arial"/>
              <a:buNone/>
            </a:pPr>
            <a:r>
              <a:rPr i="1" lang="en" sz="1000">
                <a:solidFill>
                  <a:srgbClr val="222222"/>
                </a:solidFill>
                <a:latin typeface="Times New Roman"/>
                <a:ea typeface="Times New Roman"/>
                <a:cs typeface="Times New Roman"/>
                <a:sym typeface="Times New Roman"/>
              </a:rPr>
              <a:t>The genomic basis of complex diseases </a:t>
            </a:r>
            <a:r>
              <a:rPr i="1" lang="en" sz="1000">
                <a:solidFill>
                  <a:srgbClr val="222222"/>
                </a:solidFill>
                <a:latin typeface="Times New Roman"/>
                <a:ea typeface="Times New Roman"/>
                <a:cs typeface="Times New Roman"/>
                <a:sym typeface="Times New Roman"/>
              </a:rPr>
              <a:t>can be understood on a holistic level </a:t>
            </a:r>
            <a:r>
              <a:rPr i="1" lang="en" sz="1000">
                <a:solidFill>
                  <a:srgbClr val="222222"/>
                </a:solidFill>
                <a:latin typeface="Times New Roman"/>
                <a:ea typeface="Times New Roman"/>
                <a:cs typeface="Times New Roman"/>
                <a:sym typeface="Times New Roman"/>
              </a:rPr>
              <a:t>through the exploration and combination of genetic data from distinct sources, experimental methods, and association types. </a:t>
            </a:r>
            <a:endParaRPr sz="1000">
              <a:solidFill>
                <a:schemeClr val="dk1"/>
              </a:solidFill>
              <a:latin typeface="Times New Roman"/>
              <a:ea typeface="Times New Roman"/>
              <a:cs typeface="Times New Roman"/>
              <a:sym typeface="Times New Roman"/>
            </a:endParaRPr>
          </a:p>
          <a:p>
            <a:pPr indent="0" lvl="0" marL="0" rtl="0" algn="l">
              <a:lnSpc>
                <a:spcPct val="107000"/>
              </a:lnSpc>
              <a:spcBef>
                <a:spcPts val="800"/>
              </a:spcBef>
              <a:spcAft>
                <a:spcPts val="0"/>
              </a:spcAft>
              <a:buClr>
                <a:schemeClr val="dk1"/>
              </a:buClr>
              <a:buSzPts val="2600"/>
              <a:buFont typeface="Arial"/>
              <a:buNone/>
            </a:pPr>
            <a:r>
              <a:rPr b="1" lang="en" sz="1000">
                <a:solidFill>
                  <a:srgbClr val="222222"/>
                </a:solidFill>
              </a:rPr>
              <a:t>We try to answer:</a:t>
            </a:r>
            <a:endParaRPr sz="1000">
              <a:solidFill>
                <a:schemeClr val="dk1"/>
              </a:solidFill>
            </a:endParaRPr>
          </a:p>
          <a:p>
            <a:pPr indent="-412750" lvl="0" marL="514350" rtl="0" algn="l">
              <a:lnSpc>
                <a:spcPct val="107000"/>
              </a:lnSpc>
              <a:spcBef>
                <a:spcPts val="800"/>
              </a:spcBef>
              <a:spcAft>
                <a:spcPts val="0"/>
              </a:spcAft>
              <a:buClr>
                <a:schemeClr val="dk1"/>
              </a:buClr>
              <a:buSzPts val="1000"/>
              <a:buAutoNum type="arabicPeriod"/>
            </a:pPr>
            <a:r>
              <a:rPr lang="en" sz="1000">
                <a:solidFill>
                  <a:srgbClr val="222222"/>
                </a:solidFill>
              </a:rPr>
              <a:t>Do different experimental methods </a:t>
            </a:r>
            <a:r>
              <a:rPr lang="en" sz="1000">
                <a:solidFill>
                  <a:srgbClr val="222222"/>
                </a:solidFill>
              </a:rPr>
              <a:t>provide the same view of the underlying biology, or do they present different aspects of it?</a:t>
            </a:r>
            <a:endParaRPr sz="1000">
              <a:solidFill>
                <a:schemeClr val="dk1"/>
              </a:solidFill>
            </a:endParaRPr>
          </a:p>
          <a:p>
            <a:pPr indent="-412750" lvl="0" marL="514350" rtl="0" algn="l">
              <a:lnSpc>
                <a:spcPct val="107000"/>
              </a:lnSpc>
              <a:spcBef>
                <a:spcPts val="800"/>
              </a:spcBef>
              <a:spcAft>
                <a:spcPts val="0"/>
              </a:spcAft>
              <a:buClr>
                <a:schemeClr val="dk1"/>
              </a:buClr>
              <a:buSzPts val="1000"/>
              <a:buAutoNum type="arabicPeriod"/>
            </a:pPr>
            <a:r>
              <a:rPr lang="en" sz="1000">
                <a:solidFill>
                  <a:srgbClr val="222222"/>
                </a:solidFill>
              </a:rPr>
              <a:t>Can models trained on one experimental method predict the genes associated to another?</a:t>
            </a:r>
            <a:endParaRPr sz="1000">
              <a:solidFill>
                <a:schemeClr val="dk1"/>
              </a:solidFill>
            </a:endParaRPr>
          </a:p>
          <a:p>
            <a:pPr indent="0" lvl="0" marL="0" rtl="0" algn="l">
              <a:lnSpc>
                <a:spcPct val="110000"/>
              </a:lnSpc>
              <a:spcBef>
                <a:spcPts val="800"/>
              </a:spcBef>
              <a:spcAft>
                <a:spcPts val="0"/>
              </a:spcAft>
              <a:buNone/>
            </a:pPr>
            <a:r>
              <a:rPr lang="en" sz="1000">
                <a:solidFill>
                  <a:schemeClr val="dk1"/>
                </a:solidFill>
              </a:rPr>
              <a:t>We obtained these data from the </a:t>
            </a:r>
            <a:r>
              <a:rPr b="1" lang="en" sz="1000">
                <a:solidFill>
                  <a:schemeClr val="dk1"/>
                </a:solidFill>
              </a:rPr>
              <a:t>DisGeNET database</a:t>
            </a:r>
            <a:r>
              <a:rPr lang="en" sz="1000">
                <a:solidFill>
                  <a:schemeClr val="dk1"/>
                </a:solidFill>
              </a:rPr>
              <a:t>, which integrates </a:t>
            </a:r>
            <a:r>
              <a:rPr b="1" lang="en" sz="1000">
                <a:solidFill>
                  <a:schemeClr val="dk1"/>
                </a:solidFill>
              </a:rPr>
              <a:t>human gene-disease associations</a:t>
            </a:r>
            <a:r>
              <a:rPr lang="en" sz="1000">
                <a:solidFill>
                  <a:schemeClr val="dk1"/>
                </a:solidFill>
              </a:rPr>
              <a:t> from multiple sources to map over </a:t>
            </a:r>
            <a:r>
              <a:rPr b="1" lang="en" sz="1000">
                <a:solidFill>
                  <a:schemeClr val="dk1"/>
                </a:solidFill>
              </a:rPr>
              <a:t>30,000 human diseases to 20,000+ genes</a:t>
            </a:r>
            <a:r>
              <a:rPr lang="en" sz="1000">
                <a:solidFill>
                  <a:schemeClr val="dk1"/>
                </a:solidFill>
              </a:rPr>
              <a:t>. </a:t>
            </a:r>
            <a:endParaRPr sz="1000">
              <a:solidFill>
                <a:schemeClr val="dk1"/>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2600"/>
              <a:buFont typeface="Arial"/>
              <a:buNone/>
            </a:pPr>
            <a:r>
              <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19b076c4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19b076c4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rgbClr val="222222"/>
                </a:solidFill>
              </a:rPr>
              <a:t>We first performed data exploration of the disease-gene data and the correlated association type hierarchy to understand gene distribution per disease for each source. This led us to the conclusion that it would be better to recategorize the dataset into five association types instead of fifteen to create more </a:t>
            </a:r>
            <a:r>
              <a:rPr lang="en" sz="1200">
                <a:solidFill>
                  <a:srgbClr val="222222"/>
                </a:solidFill>
              </a:rPr>
              <a:t>succinct</a:t>
            </a:r>
            <a:r>
              <a:rPr lang="en" sz="1200">
                <a:solidFill>
                  <a:srgbClr val="222222"/>
                </a:solidFill>
              </a:rPr>
              <a:t> plots with equally </a:t>
            </a:r>
            <a:r>
              <a:rPr lang="en" sz="1200">
                <a:solidFill>
                  <a:srgbClr val="222222"/>
                </a:solidFill>
              </a:rPr>
              <a:t>valuable</a:t>
            </a:r>
            <a:r>
              <a:rPr lang="en" sz="1200">
                <a:solidFill>
                  <a:srgbClr val="222222"/>
                </a:solidFill>
              </a:rPr>
              <a:t> information.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19b076c4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19b076c4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b="1" lang="en" sz="1200">
                <a:solidFill>
                  <a:schemeClr val="dk1"/>
                </a:solidFill>
              </a:rPr>
              <a:t>To sustain the information that would be removed from keeping only a few of the association types, we </a:t>
            </a:r>
            <a:r>
              <a:rPr b="1" lang="en" sz="1200">
                <a:solidFill>
                  <a:schemeClr val="dk1"/>
                </a:solidFill>
              </a:rPr>
              <a:t>Propagated</a:t>
            </a:r>
            <a:r>
              <a:rPr lang="en" sz="1200">
                <a:solidFill>
                  <a:schemeClr val="dk1"/>
                </a:solidFill>
              </a:rPr>
              <a:t> the dataset, which means we assigned gene-disease pairs to ancestor association types based on the hierarchy shown earlier.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19b076c4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19b076c4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chemeClr val="dk1"/>
                </a:solidFill>
              </a:rPr>
              <a:t>We then </a:t>
            </a:r>
            <a:r>
              <a:rPr lang="en" sz="1200">
                <a:solidFill>
                  <a:schemeClr val="dk1"/>
                </a:solidFill>
              </a:rPr>
              <a:t>Recategorized the dataset into five association types </a:t>
            </a:r>
            <a:r>
              <a:rPr lang="en" sz="1200">
                <a:solidFill>
                  <a:schemeClr val="dk1"/>
                </a:solidFill>
              </a:rPr>
              <a:t>in two different ways, first with only using gene-disease pairs that are unique to biomarker (one of the association types), and then using all biomarker data.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619b076c4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619b076c4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rgbClr val="222222"/>
                </a:solidFill>
              </a:rPr>
              <a:t>Compared gene sets from the same disease—yet separate association types—to quantify the overlap between association types using the </a:t>
            </a:r>
            <a:r>
              <a:rPr b="1" lang="en" sz="1200">
                <a:solidFill>
                  <a:srgbClr val="222222"/>
                </a:solidFill>
              </a:rPr>
              <a:t>Jaccard Index, which takes the intersection of the gene sets and divides it by their union.</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619b076c4_0_1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619b076c4_0_1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led us to creating the same type of boxplots and heatmaps as before, and the heatmap of the median correlation between gene sets for the five chosen association types is shown here. From this heatmap, we confirmed our prediction that the correlation between association types is very low (based on all the black squares), suggesting different experimental methods do in fact provide almost distinct views of the underlying biology for various gene-disease pairs.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5297a7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5297a7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chemeClr val="dk1"/>
                </a:solidFill>
                <a:latin typeface="Calibri"/>
                <a:ea typeface="Calibri"/>
                <a:cs typeface="Calibri"/>
                <a:sym typeface="Calibri"/>
              </a:rPr>
              <a:t>We needed to work with this dataset some more before continuing forward with it in the machine learning process. Since that would take some time, we thought we would set up the rest of the workflow by using a curated dataset, which compares sources instead of association types,  to get a different sense of genes for a particular disease.</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5297a72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5297a72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200">
                <a:solidFill>
                  <a:schemeClr val="dk1"/>
                </a:solidFill>
              </a:rPr>
              <a:t>Like before, we created boxplots and heatmaps to better understand this dataset.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11" Type="http://schemas.openxmlformats.org/officeDocument/2006/relationships/image" Target="../media/image13.png"/><Relationship Id="rId10" Type="http://schemas.openxmlformats.org/officeDocument/2006/relationships/image" Target="../media/image11.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 Id="rId11" Type="http://schemas.openxmlformats.org/officeDocument/2006/relationships/image" Target="../media/image13.png"/><Relationship Id="rId10" Type="http://schemas.openxmlformats.org/officeDocument/2006/relationships/image" Target="../media/image11.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1.png"/><Relationship Id="rId13" Type="http://schemas.openxmlformats.org/officeDocument/2006/relationships/image" Target="../media/image16.png"/><Relationship Id="rId12"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11" Type="http://schemas.openxmlformats.org/officeDocument/2006/relationships/image" Target="../media/image13.png"/><Relationship Id="rId10" Type="http://schemas.openxmlformats.org/officeDocument/2006/relationships/image" Target="../media/image11.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Exploration and Analysis of Gene-Disease Associations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Arun Agarwal, Anna Yannakopoulos, Arjun Krishnan</a:t>
            </a:r>
            <a:endParaRPr/>
          </a:p>
        </p:txBody>
      </p:sp>
      <p:pic>
        <p:nvPicPr>
          <p:cNvPr id="88" name="Google Shape;88;p13"/>
          <p:cNvPicPr preferRelativeResize="0"/>
          <p:nvPr/>
        </p:nvPicPr>
        <p:blipFill>
          <a:blip r:embed="rId3">
            <a:alphaModFix/>
          </a:blip>
          <a:stretch>
            <a:fillRect/>
          </a:stretch>
        </p:blipFill>
        <p:spPr>
          <a:xfrm>
            <a:off x="8580948" y="1363"/>
            <a:ext cx="417900" cy="478901"/>
          </a:xfrm>
          <a:prstGeom prst="rect">
            <a:avLst/>
          </a:prstGeom>
          <a:noFill/>
          <a:ln>
            <a:noFill/>
          </a:ln>
        </p:spPr>
      </p:pic>
      <p:pic>
        <p:nvPicPr>
          <p:cNvPr id="89" name="Google Shape;89;p13"/>
          <p:cNvPicPr preferRelativeResize="0"/>
          <p:nvPr/>
        </p:nvPicPr>
        <p:blipFill>
          <a:blip r:embed="rId4">
            <a:alphaModFix/>
          </a:blip>
          <a:stretch>
            <a:fillRect/>
          </a:stretch>
        </p:blipFill>
        <p:spPr>
          <a:xfrm>
            <a:off x="144974" y="0"/>
            <a:ext cx="417900" cy="4816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Heatmap of Median Correlation Between Gene Sets for All Sources</a:t>
            </a:r>
            <a:endParaRPr sz="1840"/>
          </a:p>
        </p:txBody>
      </p:sp>
      <p:pic>
        <p:nvPicPr>
          <p:cNvPr id="269" name="Google Shape;269;p22"/>
          <p:cNvPicPr preferRelativeResize="0"/>
          <p:nvPr/>
        </p:nvPicPr>
        <p:blipFill rotWithShape="1">
          <a:blip r:embed="rId3">
            <a:alphaModFix/>
          </a:blip>
          <a:srcRect b="0" l="0" r="0" t="0"/>
          <a:stretch/>
        </p:blipFill>
        <p:spPr>
          <a:xfrm>
            <a:off x="2668913" y="1737350"/>
            <a:ext cx="3809475" cy="328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23"/>
          <p:cNvPicPr preferRelativeResize="0"/>
          <p:nvPr/>
        </p:nvPicPr>
        <p:blipFill rotWithShape="1">
          <a:blip r:embed="rId3">
            <a:alphaModFix/>
          </a:blip>
          <a:srcRect b="0" l="0" r="0" t="0"/>
          <a:stretch/>
        </p:blipFill>
        <p:spPr>
          <a:xfrm>
            <a:off x="3426351" y="3422015"/>
            <a:ext cx="503900" cy="424098"/>
          </a:xfrm>
          <a:prstGeom prst="rect">
            <a:avLst/>
          </a:prstGeom>
          <a:noFill/>
          <a:ln>
            <a:noFill/>
          </a:ln>
        </p:spPr>
      </p:pic>
      <p:sp>
        <p:nvSpPr>
          <p:cNvPr id="275" name="Google Shape;275;p23"/>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Exploration</a:t>
            </a:r>
            <a:endParaRPr/>
          </a:p>
        </p:txBody>
      </p:sp>
      <p:pic>
        <p:nvPicPr>
          <p:cNvPr descr="A picture containing graphical user interface&#10;&#10;Description automatically generated" id="276" name="Google Shape;276;p23"/>
          <p:cNvPicPr preferRelativeResize="0"/>
          <p:nvPr/>
        </p:nvPicPr>
        <p:blipFill rotWithShape="1">
          <a:blip r:embed="rId4">
            <a:alphaModFix/>
          </a:blip>
          <a:srcRect b="25986" l="9970" r="19368" t="18439"/>
          <a:stretch/>
        </p:blipFill>
        <p:spPr>
          <a:xfrm>
            <a:off x="426137" y="2082449"/>
            <a:ext cx="2121140" cy="516238"/>
          </a:xfrm>
          <a:prstGeom prst="rect">
            <a:avLst/>
          </a:prstGeom>
          <a:noFill/>
          <a:ln>
            <a:noFill/>
          </a:ln>
        </p:spPr>
      </p:pic>
      <p:sp>
        <p:nvSpPr>
          <p:cNvPr id="277" name="Google Shape;277;p23"/>
          <p:cNvSpPr/>
          <p:nvPr/>
        </p:nvSpPr>
        <p:spPr>
          <a:xfrm>
            <a:off x="2864300" y="21548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000"/>
              <a:t>Disease-Gene Attributes File</a:t>
            </a:r>
            <a:endParaRPr sz="1000"/>
          </a:p>
        </p:txBody>
      </p:sp>
      <p:sp>
        <p:nvSpPr>
          <p:cNvPr id="278" name="Google Shape;278;p23"/>
          <p:cNvSpPr txBox="1"/>
          <p:nvPr/>
        </p:nvSpPr>
        <p:spPr>
          <a:xfrm>
            <a:off x="4649370" y="21722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Gene Sets Dataset</a:t>
            </a:r>
            <a:endParaRPr sz="1000"/>
          </a:p>
        </p:txBody>
      </p:sp>
      <p:pic>
        <p:nvPicPr>
          <p:cNvPr id="279" name="Google Shape;279;p23"/>
          <p:cNvPicPr preferRelativeResize="0"/>
          <p:nvPr/>
        </p:nvPicPr>
        <p:blipFill rotWithShape="1">
          <a:blip r:embed="rId5">
            <a:alphaModFix/>
          </a:blip>
          <a:srcRect b="0" l="0" r="0" t="0"/>
          <a:stretch/>
        </p:blipFill>
        <p:spPr>
          <a:xfrm>
            <a:off x="6156857" y="21305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80" name="Google Shape;280;p23"/>
          <p:cNvPicPr preferRelativeResize="0"/>
          <p:nvPr/>
        </p:nvPicPr>
        <p:blipFill rotWithShape="1">
          <a:blip r:embed="rId6">
            <a:alphaModFix/>
          </a:blip>
          <a:srcRect b="0" l="0" r="0" t="0"/>
          <a:stretch/>
        </p:blipFill>
        <p:spPr>
          <a:xfrm>
            <a:off x="6982859" y="2123983"/>
            <a:ext cx="671803" cy="510900"/>
          </a:xfrm>
          <a:prstGeom prst="rect">
            <a:avLst/>
          </a:prstGeom>
          <a:noFill/>
          <a:ln>
            <a:noFill/>
          </a:ln>
        </p:spPr>
      </p:pic>
      <p:sp>
        <p:nvSpPr>
          <p:cNvPr id="281" name="Google Shape;281;p23"/>
          <p:cNvSpPr txBox="1"/>
          <p:nvPr/>
        </p:nvSpPr>
        <p:spPr>
          <a:xfrm>
            <a:off x="6480404" y="20991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282" name="Google Shape;282;p23"/>
          <p:cNvSpPr txBox="1"/>
          <p:nvPr/>
        </p:nvSpPr>
        <p:spPr>
          <a:xfrm>
            <a:off x="3114824" y="29155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283" name="Google Shape;283;p23"/>
          <p:cNvSpPr txBox="1"/>
          <p:nvPr/>
        </p:nvSpPr>
        <p:spPr>
          <a:xfrm>
            <a:off x="4347183" y="2915909"/>
            <a:ext cx="14088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(Unique Biomarker)</a:t>
            </a:r>
            <a:endParaRPr sz="1000"/>
          </a:p>
        </p:txBody>
      </p:sp>
      <p:pic>
        <p:nvPicPr>
          <p:cNvPr id="284" name="Google Shape;284;p23"/>
          <p:cNvPicPr preferRelativeResize="0"/>
          <p:nvPr/>
        </p:nvPicPr>
        <p:blipFill rotWithShape="1">
          <a:blip r:embed="rId7">
            <a:alphaModFix/>
          </a:blip>
          <a:srcRect b="0" l="0" r="0" t="0"/>
          <a:stretch/>
        </p:blipFill>
        <p:spPr>
          <a:xfrm>
            <a:off x="7011072" y="2928558"/>
            <a:ext cx="641620" cy="510900"/>
          </a:xfrm>
          <a:prstGeom prst="rect">
            <a:avLst/>
          </a:prstGeom>
          <a:noFill/>
          <a:ln>
            <a:noFill/>
          </a:ln>
        </p:spPr>
      </p:pic>
      <p:pic>
        <p:nvPicPr>
          <p:cNvPr id="285" name="Google Shape;285;p23"/>
          <p:cNvPicPr preferRelativeResize="0"/>
          <p:nvPr/>
        </p:nvPicPr>
        <p:blipFill rotWithShape="1">
          <a:blip r:embed="rId8">
            <a:alphaModFix/>
          </a:blip>
          <a:srcRect b="0" l="0" r="0" t="0"/>
          <a:stretch/>
        </p:blipFill>
        <p:spPr>
          <a:xfrm>
            <a:off x="6146923" y="2901947"/>
            <a:ext cx="470129" cy="464454"/>
          </a:xfrm>
          <a:prstGeom prst="rect">
            <a:avLst/>
          </a:prstGeom>
          <a:noFill/>
          <a:ln>
            <a:noFill/>
          </a:ln>
        </p:spPr>
      </p:pic>
      <p:pic>
        <p:nvPicPr>
          <p:cNvPr id="286" name="Google Shape;286;p23"/>
          <p:cNvPicPr preferRelativeResize="0"/>
          <p:nvPr/>
        </p:nvPicPr>
        <p:blipFill rotWithShape="1">
          <a:blip r:embed="rId9">
            <a:alphaModFix/>
          </a:blip>
          <a:srcRect b="0" l="0" r="0" t="0"/>
          <a:stretch/>
        </p:blipFill>
        <p:spPr>
          <a:xfrm>
            <a:off x="7011072" y="3644655"/>
            <a:ext cx="641620" cy="510900"/>
          </a:xfrm>
          <a:prstGeom prst="rect">
            <a:avLst/>
          </a:prstGeom>
          <a:noFill/>
          <a:ln>
            <a:noFill/>
          </a:ln>
        </p:spPr>
      </p:pic>
      <p:sp>
        <p:nvSpPr>
          <p:cNvPr id="287" name="Google Shape;287;p23"/>
          <p:cNvSpPr txBox="1"/>
          <p:nvPr/>
        </p:nvSpPr>
        <p:spPr>
          <a:xfrm>
            <a:off x="6499715" y="2849457"/>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288" name="Google Shape;288;p23"/>
          <p:cNvSpPr txBox="1"/>
          <p:nvPr/>
        </p:nvSpPr>
        <p:spPr>
          <a:xfrm>
            <a:off x="4348270" y="3612083"/>
            <a:ext cx="14079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(All Biomarker)</a:t>
            </a:r>
            <a:endParaRPr sz="1000"/>
          </a:p>
        </p:txBody>
      </p:sp>
      <p:pic>
        <p:nvPicPr>
          <p:cNvPr id="289" name="Google Shape;289;p23"/>
          <p:cNvPicPr preferRelativeResize="0"/>
          <p:nvPr/>
        </p:nvPicPr>
        <p:blipFill rotWithShape="1">
          <a:blip r:embed="rId8">
            <a:alphaModFix/>
          </a:blip>
          <a:srcRect b="0" l="0" r="0" t="0"/>
          <a:stretch/>
        </p:blipFill>
        <p:spPr>
          <a:xfrm>
            <a:off x="6139473" y="3619512"/>
            <a:ext cx="470129" cy="464454"/>
          </a:xfrm>
          <a:prstGeom prst="rect">
            <a:avLst/>
          </a:prstGeom>
          <a:noFill/>
          <a:ln>
            <a:noFill/>
          </a:ln>
        </p:spPr>
      </p:pic>
      <p:sp>
        <p:nvSpPr>
          <p:cNvPr id="290" name="Google Shape;290;p23"/>
          <p:cNvSpPr txBox="1"/>
          <p:nvPr/>
        </p:nvSpPr>
        <p:spPr>
          <a:xfrm>
            <a:off x="6499715" y="3604512"/>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291" name="Google Shape;291;p23"/>
          <p:cNvCxnSpPr>
            <a:stCxn id="276" idx="3"/>
            <a:endCxn id="277" idx="1"/>
          </p:cNvCxnSpPr>
          <p:nvPr/>
        </p:nvCxnSpPr>
        <p:spPr>
          <a:xfrm>
            <a:off x="2547277" y="23405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292" name="Google Shape;292;p23"/>
          <p:cNvCxnSpPr/>
          <p:nvPr/>
        </p:nvCxnSpPr>
        <p:spPr>
          <a:xfrm>
            <a:off x="4198969" y="24126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293" name="Google Shape;293;p23"/>
          <p:cNvCxnSpPr/>
          <p:nvPr/>
        </p:nvCxnSpPr>
        <p:spPr>
          <a:xfrm>
            <a:off x="5494192" y="24109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294" name="Google Shape;294;p23"/>
          <p:cNvCxnSpPr>
            <a:stCxn id="277" idx="2"/>
          </p:cNvCxnSpPr>
          <p:nvPr/>
        </p:nvCxnSpPr>
        <p:spPr>
          <a:xfrm>
            <a:off x="3524150" y="25550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295" name="Google Shape;295;p23"/>
          <p:cNvCxnSpPr/>
          <p:nvPr/>
        </p:nvCxnSpPr>
        <p:spPr>
          <a:xfrm flipH="1" rot="10800000">
            <a:off x="4034110" y="30925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296" name="Google Shape;296;p23"/>
          <p:cNvCxnSpPr>
            <a:endCxn id="288" idx="1"/>
          </p:cNvCxnSpPr>
          <p:nvPr/>
        </p:nvCxnSpPr>
        <p:spPr>
          <a:xfrm>
            <a:off x="4047670" y="3090833"/>
            <a:ext cx="300600" cy="798300"/>
          </a:xfrm>
          <a:prstGeom prst="straightConnector1">
            <a:avLst/>
          </a:prstGeom>
          <a:noFill/>
          <a:ln cap="flat" cmpd="sng" w="38100">
            <a:solidFill>
              <a:srgbClr val="000000"/>
            </a:solidFill>
            <a:prstDash val="solid"/>
            <a:round/>
            <a:headEnd len="sm" w="sm" type="none"/>
            <a:tailEnd len="med" w="med" type="stealth"/>
          </a:ln>
        </p:spPr>
      </p:cxnSp>
      <p:cxnSp>
        <p:nvCxnSpPr>
          <p:cNvPr id="297" name="Google Shape;297;p23"/>
          <p:cNvCxnSpPr/>
          <p:nvPr/>
        </p:nvCxnSpPr>
        <p:spPr>
          <a:xfrm flipH="1" rot="10800000">
            <a:off x="5780508" y="3160708"/>
            <a:ext cx="348300" cy="4200"/>
          </a:xfrm>
          <a:prstGeom prst="straightConnector1">
            <a:avLst/>
          </a:prstGeom>
          <a:noFill/>
          <a:ln cap="flat" cmpd="sng" w="38100">
            <a:solidFill>
              <a:srgbClr val="000000"/>
            </a:solidFill>
            <a:prstDash val="solid"/>
            <a:round/>
            <a:headEnd len="sm" w="sm" type="none"/>
            <a:tailEnd len="med" w="med" type="stealth"/>
          </a:ln>
        </p:spPr>
      </p:cxnSp>
      <p:cxnSp>
        <p:nvCxnSpPr>
          <p:cNvPr id="298" name="Google Shape;298;p23"/>
          <p:cNvCxnSpPr/>
          <p:nvPr/>
        </p:nvCxnSpPr>
        <p:spPr>
          <a:xfrm flipH="1" rot="10800000">
            <a:off x="5787805" y="3847540"/>
            <a:ext cx="348300" cy="4200"/>
          </a:xfrm>
          <a:prstGeom prst="straightConnector1">
            <a:avLst/>
          </a:prstGeom>
          <a:noFill/>
          <a:ln cap="flat" cmpd="sng" w="38100">
            <a:solidFill>
              <a:srgbClr val="000000"/>
            </a:solidFill>
            <a:prstDash val="solid"/>
            <a:round/>
            <a:headEnd len="sm" w="sm" type="none"/>
            <a:tailEnd len="med" w="med" type="stealth"/>
          </a:ln>
        </p:spPr>
      </p:cxnSp>
      <p:sp>
        <p:nvSpPr>
          <p:cNvPr id="299" name="Google Shape;299;p23"/>
          <p:cNvSpPr/>
          <p:nvPr/>
        </p:nvSpPr>
        <p:spPr>
          <a:xfrm>
            <a:off x="1532567" y="2814676"/>
            <a:ext cx="1106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Disease Mappings File</a:t>
            </a:r>
            <a:endParaRPr sz="1000"/>
          </a:p>
        </p:txBody>
      </p:sp>
      <p:sp>
        <p:nvSpPr>
          <p:cNvPr id="300" name="Google Shape;300;p23"/>
          <p:cNvSpPr/>
          <p:nvPr/>
        </p:nvSpPr>
        <p:spPr>
          <a:xfrm>
            <a:off x="200525" y="2808938"/>
            <a:ext cx="968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Curated Data File</a:t>
            </a:r>
            <a:endParaRPr sz="1000"/>
          </a:p>
        </p:txBody>
      </p:sp>
      <p:sp>
        <p:nvSpPr>
          <p:cNvPr id="301" name="Google Shape;301;p23"/>
          <p:cNvSpPr txBox="1"/>
          <p:nvPr/>
        </p:nvSpPr>
        <p:spPr>
          <a:xfrm>
            <a:off x="478534" y="3634612"/>
            <a:ext cx="1733100" cy="246300"/>
          </a:xfrm>
          <a:prstGeom prst="rect">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DOID Curated Dataset</a:t>
            </a:r>
            <a:endParaRPr sz="1000"/>
          </a:p>
        </p:txBody>
      </p:sp>
      <p:sp>
        <p:nvSpPr>
          <p:cNvPr id="302" name="Google Shape;302;p23"/>
          <p:cNvSpPr/>
          <p:nvPr/>
        </p:nvSpPr>
        <p:spPr>
          <a:xfrm>
            <a:off x="474407" y="4045966"/>
            <a:ext cx="1411800" cy="237600"/>
          </a:xfrm>
          <a:prstGeom prst="roundRect">
            <a:avLst>
              <a:gd fmla="val 16667" name="adj"/>
            </a:avLst>
          </a:prstGeom>
          <a:solidFill>
            <a:srgbClr val="E5E5E5"/>
          </a:solid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Disease Ontology</a:t>
            </a:r>
            <a:endParaRPr sz="1000"/>
          </a:p>
        </p:txBody>
      </p:sp>
      <p:sp>
        <p:nvSpPr>
          <p:cNvPr id="303" name="Google Shape;303;p23"/>
          <p:cNvSpPr txBox="1"/>
          <p:nvPr/>
        </p:nvSpPr>
        <p:spPr>
          <a:xfrm>
            <a:off x="489280" y="4378629"/>
            <a:ext cx="14598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Filtered and Selected Diseases</a:t>
            </a:r>
            <a:endParaRPr sz="1000"/>
          </a:p>
        </p:txBody>
      </p:sp>
      <p:pic>
        <p:nvPicPr>
          <p:cNvPr id="304" name="Google Shape;304;p23"/>
          <p:cNvPicPr preferRelativeResize="0"/>
          <p:nvPr/>
        </p:nvPicPr>
        <p:blipFill rotWithShape="1">
          <a:blip r:embed="rId10">
            <a:alphaModFix/>
          </a:blip>
          <a:srcRect b="0" l="0" r="0" t="0"/>
          <a:stretch/>
        </p:blipFill>
        <p:spPr>
          <a:xfrm>
            <a:off x="2737724" y="3432377"/>
            <a:ext cx="503902" cy="403372"/>
          </a:xfrm>
          <a:prstGeom prst="rect">
            <a:avLst/>
          </a:prstGeom>
          <a:noFill/>
          <a:ln>
            <a:noFill/>
          </a:ln>
        </p:spPr>
      </p:pic>
      <p:pic>
        <p:nvPicPr>
          <p:cNvPr id="305" name="Google Shape;305;p23"/>
          <p:cNvPicPr preferRelativeResize="0"/>
          <p:nvPr/>
        </p:nvPicPr>
        <p:blipFill rotWithShape="1">
          <a:blip r:embed="rId11">
            <a:alphaModFix/>
          </a:blip>
          <a:srcRect b="0" l="0" r="0" t="0"/>
          <a:stretch/>
        </p:blipFill>
        <p:spPr>
          <a:xfrm>
            <a:off x="2950575" y="3827304"/>
            <a:ext cx="755848" cy="403373"/>
          </a:xfrm>
          <a:prstGeom prst="rect">
            <a:avLst/>
          </a:prstGeom>
          <a:noFill/>
          <a:ln>
            <a:noFill/>
          </a:ln>
        </p:spPr>
      </p:pic>
      <p:sp>
        <p:nvSpPr>
          <p:cNvPr id="306" name="Google Shape;306;p23"/>
          <p:cNvSpPr txBox="1"/>
          <p:nvPr/>
        </p:nvSpPr>
        <p:spPr>
          <a:xfrm>
            <a:off x="2621400" y="3555975"/>
            <a:ext cx="1407900" cy="400200"/>
          </a:xfrm>
          <a:prstGeom prst="rect">
            <a:avLst/>
          </a:prstGeom>
          <a:solidFill>
            <a:srgbClr val="E5E5E5"/>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 sz="1000"/>
              <a:t>Boxplots. Heatmaps, and Histograms</a:t>
            </a:r>
            <a:endParaRPr sz="1000"/>
          </a:p>
        </p:txBody>
      </p:sp>
      <p:cxnSp>
        <p:nvCxnSpPr>
          <p:cNvPr id="307" name="Google Shape;307;p23"/>
          <p:cNvCxnSpPr/>
          <p:nvPr/>
        </p:nvCxnSpPr>
        <p:spPr>
          <a:xfrm>
            <a:off x="668723" y="2480974"/>
            <a:ext cx="6000" cy="320700"/>
          </a:xfrm>
          <a:prstGeom prst="straightConnector1">
            <a:avLst/>
          </a:prstGeom>
          <a:noFill/>
          <a:ln cap="flat" cmpd="sng" w="38100">
            <a:solidFill>
              <a:srgbClr val="000000"/>
            </a:solidFill>
            <a:prstDash val="solid"/>
            <a:round/>
            <a:headEnd len="sm" w="sm" type="none"/>
            <a:tailEnd len="med" w="med" type="stealth"/>
          </a:ln>
        </p:spPr>
      </p:cxnSp>
      <p:cxnSp>
        <p:nvCxnSpPr>
          <p:cNvPr id="308" name="Google Shape;308;p23"/>
          <p:cNvCxnSpPr/>
          <p:nvPr/>
        </p:nvCxnSpPr>
        <p:spPr>
          <a:xfrm>
            <a:off x="2089450" y="2452400"/>
            <a:ext cx="11400" cy="354600"/>
          </a:xfrm>
          <a:prstGeom prst="straightConnector1">
            <a:avLst/>
          </a:prstGeom>
          <a:noFill/>
          <a:ln cap="flat" cmpd="sng" w="38100">
            <a:solidFill>
              <a:srgbClr val="000000"/>
            </a:solidFill>
            <a:prstDash val="solid"/>
            <a:round/>
            <a:headEnd len="sm" w="sm" type="none"/>
            <a:tailEnd len="med" w="med" type="stealth"/>
          </a:ln>
        </p:spPr>
      </p:cxnSp>
      <p:cxnSp>
        <p:nvCxnSpPr>
          <p:cNvPr id="309" name="Google Shape;309;p23"/>
          <p:cNvCxnSpPr/>
          <p:nvPr/>
        </p:nvCxnSpPr>
        <p:spPr>
          <a:xfrm>
            <a:off x="814069" y="3247324"/>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310" name="Google Shape;310;p23"/>
          <p:cNvCxnSpPr/>
          <p:nvPr/>
        </p:nvCxnSpPr>
        <p:spPr>
          <a:xfrm>
            <a:off x="1905783" y="3251068"/>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311" name="Google Shape;311;p23"/>
          <p:cNvCxnSpPr>
            <a:stCxn id="301" idx="1"/>
          </p:cNvCxnSpPr>
          <p:nvPr/>
        </p:nvCxnSpPr>
        <p:spPr>
          <a:xfrm rot="10800000">
            <a:off x="281434" y="3757762"/>
            <a:ext cx="197100" cy="0"/>
          </a:xfrm>
          <a:prstGeom prst="straightConnector1">
            <a:avLst/>
          </a:prstGeom>
          <a:noFill/>
          <a:ln cap="flat" cmpd="sng" w="38100">
            <a:solidFill>
              <a:srgbClr val="000000"/>
            </a:solidFill>
            <a:prstDash val="solid"/>
            <a:round/>
            <a:headEnd len="sm" w="sm" type="none"/>
            <a:tailEnd len="sm" w="sm" type="none"/>
          </a:ln>
        </p:spPr>
      </p:cxnSp>
      <p:cxnSp>
        <p:nvCxnSpPr>
          <p:cNvPr id="312" name="Google Shape;312;p23"/>
          <p:cNvCxnSpPr>
            <a:stCxn id="302" idx="1"/>
          </p:cNvCxnSpPr>
          <p:nvPr/>
        </p:nvCxnSpPr>
        <p:spPr>
          <a:xfrm rot="10800000">
            <a:off x="277307" y="4164766"/>
            <a:ext cx="197100" cy="0"/>
          </a:xfrm>
          <a:prstGeom prst="straightConnector1">
            <a:avLst/>
          </a:prstGeom>
          <a:noFill/>
          <a:ln cap="flat" cmpd="sng" w="38100">
            <a:solidFill>
              <a:srgbClr val="000000"/>
            </a:solidFill>
            <a:prstDash val="solid"/>
            <a:round/>
            <a:headEnd len="sm" w="sm" type="none"/>
            <a:tailEnd len="sm" w="sm" type="none"/>
          </a:ln>
        </p:spPr>
      </p:cxnSp>
      <p:cxnSp>
        <p:nvCxnSpPr>
          <p:cNvPr id="313" name="Google Shape;313;p23"/>
          <p:cNvCxnSpPr/>
          <p:nvPr/>
        </p:nvCxnSpPr>
        <p:spPr>
          <a:xfrm>
            <a:off x="277231" y="3731716"/>
            <a:ext cx="0" cy="442800"/>
          </a:xfrm>
          <a:prstGeom prst="straightConnector1">
            <a:avLst/>
          </a:prstGeom>
          <a:noFill/>
          <a:ln cap="flat" cmpd="sng" w="38100">
            <a:solidFill>
              <a:srgbClr val="000000"/>
            </a:solidFill>
            <a:prstDash val="solid"/>
            <a:round/>
            <a:headEnd len="sm" w="sm" type="none"/>
            <a:tailEnd len="sm" w="sm" type="none"/>
          </a:ln>
        </p:spPr>
      </p:cxnSp>
      <p:cxnSp>
        <p:nvCxnSpPr>
          <p:cNvPr id="314" name="Google Shape;314;p23"/>
          <p:cNvCxnSpPr/>
          <p:nvPr/>
        </p:nvCxnSpPr>
        <p:spPr>
          <a:xfrm rot="10800000">
            <a:off x="107535" y="3924886"/>
            <a:ext cx="180600" cy="0"/>
          </a:xfrm>
          <a:prstGeom prst="straightConnector1">
            <a:avLst/>
          </a:prstGeom>
          <a:noFill/>
          <a:ln cap="flat" cmpd="sng" w="38100">
            <a:solidFill>
              <a:srgbClr val="000000"/>
            </a:solidFill>
            <a:prstDash val="solid"/>
            <a:round/>
            <a:headEnd len="sm" w="sm" type="none"/>
            <a:tailEnd len="sm" w="sm" type="none"/>
          </a:ln>
        </p:spPr>
      </p:cxnSp>
      <p:cxnSp>
        <p:nvCxnSpPr>
          <p:cNvPr id="315" name="Google Shape;315;p23"/>
          <p:cNvCxnSpPr/>
          <p:nvPr/>
        </p:nvCxnSpPr>
        <p:spPr>
          <a:xfrm>
            <a:off x="107230" y="3921396"/>
            <a:ext cx="900" cy="645600"/>
          </a:xfrm>
          <a:prstGeom prst="straightConnector1">
            <a:avLst/>
          </a:prstGeom>
          <a:noFill/>
          <a:ln cap="flat" cmpd="sng" w="38100">
            <a:solidFill>
              <a:srgbClr val="000000"/>
            </a:solidFill>
            <a:prstDash val="solid"/>
            <a:round/>
            <a:headEnd len="sm" w="sm" type="none"/>
            <a:tailEnd len="sm" w="sm" type="none"/>
          </a:ln>
        </p:spPr>
      </p:cxnSp>
      <p:cxnSp>
        <p:nvCxnSpPr>
          <p:cNvPr id="316" name="Google Shape;316;p23"/>
          <p:cNvCxnSpPr>
            <a:endCxn id="303" idx="1"/>
          </p:cNvCxnSpPr>
          <p:nvPr/>
        </p:nvCxnSpPr>
        <p:spPr>
          <a:xfrm flipH="1" rot="10800000">
            <a:off x="89080" y="4578729"/>
            <a:ext cx="400200" cy="7200"/>
          </a:xfrm>
          <a:prstGeom prst="straightConnector1">
            <a:avLst/>
          </a:prstGeom>
          <a:noFill/>
          <a:ln cap="flat" cmpd="sng" w="38100">
            <a:solidFill>
              <a:srgbClr val="000000"/>
            </a:solidFill>
            <a:prstDash val="solid"/>
            <a:round/>
            <a:headEnd len="sm" w="sm" type="none"/>
            <a:tailEnd len="med" w="med" type="stealth"/>
          </a:ln>
        </p:spPr>
      </p:cxnSp>
      <p:cxnSp>
        <p:nvCxnSpPr>
          <p:cNvPr id="317" name="Google Shape;317;p23"/>
          <p:cNvCxnSpPr>
            <a:stCxn id="301" idx="3"/>
            <a:endCxn id="306" idx="1"/>
          </p:cNvCxnSpPr>
          <p:nvPr/>
        </p:nvCxnSpPr>
        <p:spPr>
          <a:xfrm flipH="1" rot="10800000">
            <a:off x="2211634" y="3755962"/>
            <a:ext cx="409800" cy="1800"/>
          </a:xfrm>
          <a:prstGeom prst="straightConnector1">
            <a:avLst/>
          </a:prstGeom>
          <a:noFill/>
          <a:ln cap="flat" cmpd="sng" w="38100">
            <a:solidFill>
              <a:srgbClr val="000000"/>
            </a:solidFill>
            <a:prstDash val="solid"/>
            <a:round/>
            <a:headEnd len="sm" w="sm" type="none"/>
            <a:tailEnd len="med" w="med" type="stealth"/>
          </a:ln>
        </p:spPr>
      </p:cxnSp>
      <p:sp>
        <p:nvSpPr>
          <p:cNvPr id="318" name="Google Shape;318;p23"/>
          <p:cNvSpPr/>
          <p:nvPr/>
        </p:nvSpPr>
        <p:spPr>
          <a:xfrm>
            <a:off x="257800" y="3956175"/>
            <a:ext cx="1845000" cy="909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4"/>
          <p:cNvPicPr preferRelativeResize="0"/>
          <p:nvPr/>
        </p:nvPicPr>
        <p:blipFill rotWithShape="1">
          <a:blip r:embed="rId3">
            <a:alphaModFix/>
          </a:blip>
          <a:srcRect b="0" l="0" r="0" t="0"/>
          <a:stretch/>
        </p:blipFill>
        <p:spPr>
          <a:xfrm>
            <a:off x="3426351" y="3422015"/>
            <a:ext cx="503900" cy="424098"/>
          </a:xfrm>
          <a:prstGeom prst="rect">
            <a:avLst/>
          </a:prstGeom>
          <a:noFill/>
          <a:ln>
            <a:noFill/>
          </a:ln>
        </p:spPr>
      </p:pic>
      <p:sp>
        <p:nvSpPr>
          <p:cNvPr id="324" name="Google Shape;324;p24"/>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Exploration</a:t>
            </a:r>
            <a:endParaRPr/>
          </a:p>
        </p:txBody>
      </p:sp>
      <p:pic>
        <p:nvPicPr>
          <p:cNvPr descr="A picture containing graphical user interface&#10;&#10;Description automatically generated" id="325" name="Google Shape;325;p24"/>
          <p:cNvPicPr preferRelativeResize="0"/>
          <p:nvPr/>
        </p:nvPicPr>
        <p:blipFill rotWithShape="1">
          <a:blip r:embed="rId4">
            <a:alphaModFix/>
          </a:blip>
          <a:srcRect b="25986" l="9970" r="19368" t="18439"/>
          <a:stretch/>
        </p:blipFill>
        <p:spPr>
          <a:xfrm>
            <a:off x="426137" y="2082449"/>
            <a:ext cx="2121140" cy="516238"/>
          </a:xfrm>
          <a:prstGeom prst="rect">
            <a:avLst/>
          </a:prstGeom>
          <a:noFill/>
          <a:ln>
            <a:noFill/>
          </a:ln>
        </p:spPr>
      </p:pic>
      <p:sp>
        <p:nvSpPr>
          <p:cNvPr id="326" name="Google Shape;326;p24"/>
          <p:cNvSpPr/>
          <p:nvPr/>
        </p:nvSpPr>
        <p:spPr>
          <a:xfrm>
            <a:off x="2864300" y="21548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000"/>
              <a:t>Disease-Gene Attributes File</a:t>
            </a:r>
            <a:endParaRPr sz="1000"/>
          </a:p>
        </p:txBody>
      </p:sp>
      <p:sp>
        <p:nvSpPr>
          <p:cNvPr id="327" name="Google Shape;327;p24"/>
          <p:cNvSpPr txBox="1"/>
          <p:nvPr/>
        </p:nvSpPr>
        <p:spPr>
          <a:xfrm>
            <a:off x="4649370" y="21722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Gene Sets Dataset</a:t>
            </a:r>
            <a:endParaRPr sz="1000"/>
          </a:p>
        </p:txBody>
      </p:sp>
      <p:pic>
        <p:nvPicPr>
          <p:cNvPr id="328" name="Google Shape;328;p24"/>
          <p:cNvPicPr preferRelativeResize="0"/>
          <p:nvPr/>
        </p:nvPicPr>
        <p:blipFill rotWithShape="1">
          <a:blip r:embed="rId5">
            <a:alphaModFix/>
          </a:blip>
          <a:srcRect b="0" l="0" r="0" t="0"/>
          <a:stretch/>
        </p:blipFill>
        <p:spPr>
          <a:xfrm>
            <a:off x="6156857" y="21305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329" name="Google Shape;329;p24"/>
          <p:cNvPicPr preferRelativeResize="0"/>
          <p:nvPr/>
        </p:nvPicPr>
        <p:blipFill rotWithShape="1">
          <a:blip r:embed="rId6">
            <a:alphaModFix/>
          </a:blip>
          <a:srcRect b="0" l="0" r="0" t="0"/>
          <a:stretch/>
        </p:blipFill>
        <p:spPr>
          <a:xfrm>
            <a:off x="6982859" y="2123983"/>
            <a:ext cx="671803" cy="510900"/>
          </a:xfrm>
          <a:prstGeom prst="rect">
            <a:avLst/>
          </a:prstGeom>
          <a:noFill/>
          <a:ln>
            <a:noFill/>
          </a:ln>
        </p:spPr>
      </p:pic>
      <p:sp>
        <p:nvSpPr>
          <p:cNvPr id="330" name="Google Shape;330;p24"/>
          <p:cNvSpPr txBox="1"/>
          <p:nvPr/>
        </p:nvSpPr>
        <p:spPr>
          <a:xfrm>
            <a:off x="6480404" y="20991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331" name="Google Shape;331;p24"/>
          <p:cNvSpPr txBox="1"/>
          <p:nvPr/>
        </p:nvSpPr>
        <p:spPr>
          <a:xfrm>
            <a:off x="3114824" y="29155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332" name="Google Shape;332;p24"/>
          <p:cNvSpPr txBox="1"/>
          <p:nvPr/>
        </p:nvSpPr>
        <p:spPr>
          <a:xfrm>
            <a:off x="4347183" y="2915909"/>
            <a:ext cx="14088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(Unique Biomarker)</a:t>
            </a:r>
            <a:endParaRPr sz="1000"/>
          </a:p>
        </p:txBody>
      </p:sp>
      <p:pic>
        <p:nvPicPr>
          <p:cNvPr id="333" name="Google Shape;333;p24"/>
          <p:cNvPicPr preferRelativeResize="0"/>
          <p:nvPr/>
        </p:nvPicPr>
        <p:blipFill rotWithShape="1">
          <a:blip r:embed="rId7">
            <a:alphaModFix/>
          </a:blip>
          <a:srcRect b="0" l="0" r="0" t="0"/>
          <a:stretch/>
        </p:blipFill>
        <p:spPr>
          <a:xfrm>
            <a:off x="7011072" y="2928558"/>
            <a:ext cx="641620" cy="510900"/>
          </a:xfrm>
          <a:prstGeom prst="rect">
            <a:avLst/>
          </a:prstGeom>
          <a:noFill/>
          <a:ln>
            <a:noFill/>
          </a:ln>
        </p:spPr>
      </p:pic>
      <p:pic>
        <p:nvPicPr>
          <p:cNvPr id="334" name="Google Shape;334;p24"/>
          <p:cNvPicPr preferRelativeResize="0"/>
          <p:nvPr/>
        </p:nvPicPr>
        <p:blipFill rotWithShape="1">
          <a:blip r:embed="rId8">
            <a:alphaModFix/>
          </a:blip>
          <a:srcRect b="0" l="0" r="0" t="0"/>
          <a:stretch/>
        </p:blipFill>
        <p:spPr>
          <a:xfrm>
            <a:off x="6146923" y="2901947"/>
            <a:ext cx="470129" cy="464454"/>
          </a:xfrm>
          <a:prstGeom prst="rect">
            <a:avLst/>
          </a:prstGeom>
          <a:noFill/>
          <a:ln>
            <a:noFill/>
          </a:ln>
        </p:spPr>
      </p:pic>
      <p:pic>
        <p:nvPicPr>
          <p:cNvPr id="335" name="Google Shape;335;p24"/>
          <p:cNvPicPr preferRelativeResize="0"/>
          <p:nvPr/>
        </p:nvPicPr>
        <p:blipFill rotWithShape="1">
          <a:blip r:embed="rId9">
            <a:alphaModFix/>
          </a:blip>
          <a:srcRect b="0" l="0" r="0" t="0"/>
          <a:stretch/>
        </p:blipFill>
        <p:spPr>
          <a:xfrm>
            <a:off x="7011072" y="3644655"/>
            <a:ext cx="641620" cy="510900"/>
          </a:xfrm>
          <a:prstGeom prst="rect">
            <a:avLst/>
          </a:prstGeom>
          <a:noFill/>
          <a:ln>
            <a:noFill/>
          </a:ln>
        </p:spPr>
      </p:pic>
      <p:sp>
        <p:nvSpPr>
          <p:cNvPr id="336" name="Google Shape;336;p24"/>
          <p:cNvSpPr txBox="1"/>
          <p:nvPr/>
        </p:nvSpPr>
        <p:spPr>
          <a:xfrm>
            <a:off x="6499715" y="2849457"/>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337" name="Google Shape;337;p24"/>
          <p:cNvSpPr txBox="1"/>
          <p:nvPr/>
        </p:nvSpPr>
        <p:spPr>
          <a:xfrm>
            <a:off x="4348270" y="3612083"/>
            <a:ext cx="14079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(All Biomarker)</a:t>
            </a:r>
            <a:endParaRPr sz="1000"/>
          </a:p>
        </p:txBody>
      </p:sp>
      <p:pic>
        <p:nvPicPr>
          <p:cNvPr id="338" name="Google Shape;338;p24"/>
          <p:cNvPicPr preferRelativeResize="0"/>
          <p:nvPr/>
        </p:nvPicPr>
        <p:blipFill rotWithShape="1">
          <a:blip r:embed="rId8">
            <a:alphaModFix/>
          </a:blip>
          <a:srcRect b="0" l="0" r="0" t="0"/>
          <a:stretch/>
        </p:blipFill>
        <p:spPr>
          <a:xfrm>
            <a:off x="6139473" y="3619512"/>
            <a:ext cx="470129" cy="464454"/>
          </a:xfrm>
          <a:prstGeom prst="rect">
            <a:avLst/>
          </a:prstGeom>
          <a:noFill/>
          <a:ln>
            <a:noFill/>
          </a:ln>
        </p:spPr>
      </p:pic>
      <p:sp>
        <p:nvSpPr>
          <p:cNvPr id="339" name="Google Shape;339;p24"/>
          <p:cNvSpPr txBox="1"/>
          <p:nvPr/>
        </p:nvSpPr>
        <p:spPr>
          <a:xfrm>
            <a:off x="6499715" y="3604512"/>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340" name="Google Shape;340;p24"/>
          <p:cNvCxnSpPr>
            <a:stCxn id="325" idx="3"/>
            <a:endCxn id="326" idx="1"/>
          </p:cNvCxnSpPr>
          <p:nvPr/>
        </p:nvCxnSpPr>
        <p:spPr>
          <a:xfrm>
            <a:off x="2547277" y="23405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341" name="Google Shape;341;p24"/>
          <p:cNvCxnSpPr/>
          <p:nvPr/>
        </p:nvCxnSpPr>
        <p:spPr>
          <a:xfrm>
            <a:off x="4198969" y="24126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342" name="Google Shape;342;p24"/>
          <p:cNvCxnSpPr/>
          <p:nvPr/>
        </p:nvCxnSpPr>
        <p:spPr>
          <a:xfrm>
            <a:off x="5494192" y="24109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343" name="Google Shape;343;p24"/>
          <p:cNvCxnSpPr>
            <a:stCxn id="326" idx="2"/>
          </p:cNvCxnSpPr>
          <p:nvPr/>
        </p:nvCxnSpPr>
        <p:spPr>
          <a:xfrm>
            <a:off x="3524150" y="25550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344" name="Google Shape;344;p24"/>
          <p:cNvCxnSpPr/>
          <p:nvPr/>
        </p:nvCxnSpPr>
        <p:spPr>
          <a:xfrm flipH="1" rot="10800000">
            <a:off x="4034110" y="30925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345" name="Google Shape;345;p24"/>
          <p:cNvCxnSpPr>
            <a:endCxn id="337" idx="1"/>
          </p:cNvCxnSpPr>
          <p:nvPr/>
        </p:nvCxnSpPr>
        <p:spPr>
          <a:xfrm>
            <a:off x="4047670" y="3090833"/>
            <a:ext cx="300600" cy="798300"/>
          </a:xfrm>
          <a:prstGeom prst="straightConnector1">
            <a:avLst/>
          </a:prstGeom>
          <a:noFill/>
          <a:ln cap="flat" cmpd="sng" w="38100">
            <a:solidFill>
              <a:srgbClr val="000000"/>
            </a:solidFill>
            <a:prstDash val="solid"/>
            <a:round/>
            <a:headEnd len="sm" w="sm" type="none"/>
            <a:tailEnd len="med" w="med" type="stealth"/>
          </a:ln>
        </p:spPr>
      </p:cxnSp>
      <p:cxnSp>
        <p:nvCxnSpPr>
          <p:cNvPr id="346" name="Google Shape;346;p24"/>
          <p:cNvCxnSpPr/>
          <p:nvPr/>
        </p:nvCxnSpPr>
        <p:spPr>
          <a:xfrm flipH="1" rot="10800000">
            <a:off x="5780508" y="3160708"/>
            <a:ext cx="348300" cy="4200"/>
          </a:xfrm>
          <a:prstGeom prst="straightConnector1">
            <a:avLst/>
          </a:prstGeom>
          <a:noFill/>
          <a:ln cap="flat" cmpd="sng" w="38100">
            <a:solidFill>
              <a:srgbClr val="000000"/>
            </a:solidFill>
            <a:prstDash val="solid"/>
            <a:round/>
            <a:headEnd len="sm" w="sm" type="none"/>
            <a:tailEnd len="med" w="med" type="stealth"/>
          </a:ln>
        </p:spPr>
      </p:cxnSp>
      <p:cxnSp>
        <p:nvCxnSpPr>
          <p:cNvPr id="347" name="Google Shape;347;p24"/>
          <p:cNvCxnSpPr/>
          <p:nvPr/>
        </p:nvCxnSpPr>
        <p:spPr>
          <a:xfrm flipH="1" rot="10800000">
            <a:off x="5787805" y="3847540"/>
            <a:ext cx="348300" cy="4200"/>
          </a:xfrm>
          <a:prstGeom prst="straightConnector1">
            <a:avLst/>
          </a:prstGeom>
          <a:noFill/>
          <a:ln cap="flat" cmpd="sng" w="38100">
            <a:solidFill>
              <a:srgbClr val="000000"/>
            </a:solidFill>
            <a:prstDash val="solid"/>
            <a:round/>
            <a:headEnd len="sm" w="sm" type="none"/>
            <a:tailEnd len="med" w="med" type="stealth"/>
          </a:ln>
        </p:spPr>
      </p:cxnSp>
      <p:sp>
        <p:nvSpPr>
          <p:cNvPr id="348" name="Google Shape;348;p24"/>
          <p:cNvSpPr/>
          <p:nvPr/>
        </p:nvSpPr>
        <p:spPr>
          <a:xfrm>
            <a:off x="1532567" y="2814676"/>
            <a:ext cx="1106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Disease Mappings File</a:t>
            </a:r>
            <a:endParaRPr sz="1000"/>
          </a:p>
        </p:txBody>
      </p:sp>
      <p:sp>
        <p:nvSpPr>
          <p:cNvPr id="349" name="Google Shape;349;p24"/>
          <p:cNvSpPr/>
          <p:nvPr/>
        </p:nvSpPr>
        <p:spPr>
          <a:xfrm>
            <a:off x="200525" y="2808938"/>
            <a:ext cx="968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Curated Data File</a:t>
            </a:r>
            <a:endParaRPr sz="1000"/>
          </a:p>
        </p:txBody>
      </p:sp>
      <p:sp>
        <p:nvSpPr>
          <p:cNvPr id="350" name="Google Shape;350;p24"/>
          <p:cNvSpPr txBox="1"/>
          <p:nvPr/>
        </p:nvSpPr>
        <p:spPr>
          <a:xfrm>
            <a:off x="478534" y="3634612"/>
            <a:ext cx="1733100" cy="246300"/>
          </a:xfrm>
          <a:prstGeom prst="rect">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DOID Curated Dataset</a:t>
            </a:r>
            <a:endParaRPr sz="1000"/>
          </a:p>
        </p:txBody>
      </p:sp>
      <p:sp>
        <p:nvSpPr>
          <p:cNvPr id="351" name="Google Shape;351;p24"/>
          <p:cNvSpPr/>
          <p:nvPr/>
        </p:nvSpPr>
        <p:spPr>
          <a:xfrm>
            <a:off x="474407" y="4045966"/>
            <a:ext cx="1411800" cy="237600"/>
          </a:xfrm>
          <a:prstGeom prst="roundRect">
            <a:avLst>
              <a:gd fmla="val 16667" name="adj"/>
            </a:avLst>
          </a:prstGeom>
          <a:solidFill>
            <a:srgbClr val="E5E5E5"/>
          </a:solid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Disease Ontology</a:t>
            </a:r>
            <a:endParaRPr sz="1000"/>
          </a:p>
        </p:txBody>
      </p:sp>
      <p:sp>
        <p:nvSpPr>
          <p:cNvPr id="352" name="Google Shape;352;p24"/>
          <p:cNvSpPr txBox="1"/>
          <p:nvPr/>
        </p:nvSpPr>
        <p:spPr>
          <a:xfrm>
            <a:off x="489280" y="4378629"/>
            <a:ext cx="14598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Filtered and Selected Diseases</a:t>
            </a:r>
            <a:endParaRPr sz="1000"/>
          </a:p>
        </p:txBody>
      </p:sp>
      <p:sp>
        <p:nvSpPr>
          <p:cNvPr id="353" name="Google Shape;353;p24"/>
          <p:cNvSpPr/>
          <p:nvPr/>
        </p:nvSpPr>
        <p:spPr>
          <a:xfrm>
            <a:off x="2248384" y="4369618"/>
            <a:ext cx="1460400" cy="372300"/>
          </a:xfrm>
          <a:prstGeom prst="round2DiagRect">
            <a:avLst>
              <a:gd fmla="val 16667" name="adj1"/>
              <a:gd fmla="val 0" name="adj2"/>
            </a:avLst>
          </a:prstGeom>
          <a:solidFill>
            <a:srgbClr val="E5E5E5"/>
          </a:solid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Labels for Machine Learning Model</a:t>
            </a:r>
            <a:endParaRPr sz="1000"/>
          </a:p>
        </p:txBody>
      </p:sp>
      <p:pic>
        <p:nvPicPr>
          <p:cNvPr id="354" name="Google Shape;354;p24"/>
          <p:cNvPicPr preferRelativeResize="0"/>
          <p:nvPr/>
        </p:nvPicPr>
        <p:blipFill rotWithShape="1">
          <a:blip r:embed="rId10">
            <a:alphaModFix/>
          </a:blip>
          <a:srcRect b="0" l="0" r="0" t="0"/>
          <a:stretch/>
        </p:blipFill>
        <p:spPr>
          <a:xfrm>
            <a:off x="2737724" y="3432377"/>
            <a:ext cx="503902" cy="403372"/>
          </a:xfrm>
          <a:prstGeom prst="rect">
            <a:avLst/>
          </a:prstGeom>
          <a:noFill/>
          <a:ln>
            <a:noFill/>
          </a:ln>
        </p:spPr>
      </p:pic>
      <p:pic>
        <p:nvPicPr>
          <p:cNvPr id="355" name="Google Shape;355;p24"/>
          <p:cNvPicPr preferRelativeResize="0"/>
          <p:nvPr/>
        </p:nvPicPr>
        <p:blipFill rotWithShape="1">
          <a:blip r:embed="rId11">
            <a:alphaModFix/>
          </a:blip>
          <a:srcRect b="0" l="0" r="0" t="0"/>
          <a:stretch/>
        </p:blipFill>
        <p:spPr>
          <a:xfrm>
            <a:off x="2950575" y="3827304"/>
            <a:ext cx="755848" cy="403373"/>
          </a:xfrm>
          <a:prstGeom prst="rect">
            <a:avLst/>
          </a:prstGeom>
          <a:noFill/>
          <a:ln>
            <a:noFill/>
          </a:ln>
        </p:spPr>
      </p:pic>
      <p:sp>
        <p:nvSpPr>
          <p:cNvPr id="356" name="Google Shape;356;p24"/>
          <p:cNvSpPr txBox="1"/>
          <p:nvPr/>
        </p:nvSpPr>
        <p:spPr>
          <a:xfrm>
            <a:off x="2621400" y="3555975"/>
            <a:ext cx="1407900" cy="400200"/>
          </a:xfrm>
          <a:prstGeom prst="rect">
            <a:avLst/>
          </a:prstGeom>
          <a:solidFill>
            <a:srgbClr val="E5E5E5"/>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 sz="1000"/>
              <a:t>Boxplots. Heatmaps, and Histograms</a:t>
            </a:r>
            <a:endParaRPr sz="1000"/>
          </a:p>
        </p:txBody>
      </p:sp>
      <p:cxnSp>
        <p:nvCxnSpPr>
          <p:cNvPr id="357" name="Google Shape;357;p24"/>
          <p:cNvCxnSpPr/>
          <p:nvPr/>
        </p:nvCxnSpPr>
        <p:spPr>
          <a:xfrm>
            <a:off x="668723" y="2480974"/>
            <a:ext cx="6000" cy="320700"/>
          </a:xfrm>
          <a:prstGeom prst="straightConnector1">
            <a:avLst/>
          </a:prstGeom>
          <a:noFill/>
          <a:ln cap="flat" cmpd="sng" w="38100">
            <a:solidFill>
              <a:srgbClr val="000000"/>
            </a:solidFill>
            <a:prstDash val="solid"/>
            <a:round/>
            <a:headEnd len="sm" w="sm" type="none"/>
            <a:tailEnd len="med" w="med" type="stealth"/>
          </a:ln>
        </p:spPr>
      </p:cxnSp>
      <p:cxnSp>
        <p:nvCxnSpPr>
          <p:cNvPr id="358" name="Google Shape;358;p24"/>
          <p:cNvCxnSpPr/>
          <p:nvPr/>
        </p:nvCxnSpPr>
        <p:spPr>
          <a:xfrm>
            <a:off x="2089450" y="2452400"/>
            <a:ext cx="11400" cy="354600"/>
          </a:xfrm>
          <a:prstGeom prst="straightConnector1">
            <a:avLst/>
          </a:prstGeom>
          <a:noFill/>
          <a:ln cap="flat" cmpd="sng" w="38100">
            <a:solidFill>
              <a:srgbClr val="000000"/>
            </a:solidFill>
            <a:prstDash val="solid"/>
            <a:round/>
            <a:headEnd len="sm" w="sm" type="none"/>
            <a:tailEnd len="med" w="med" type="stealth"/>
          </a:ln>
        </p:spPr>
      </p:cxnSp>
      <p:cxnSp>
        <p:nvCxnSpPr>
          <p:cNvPr id="359" name="Google Shape;359;p24"/>
          <p:cNvCxnSpPr/>
          <p:nvPr/>
        </p:nvCxnSpPr>
        <p:spPr>
          <a:xfrm>
            <a:off x="814069" y="3247324"/>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360" name="Google Shape;360;p24"/>
          <p:cNvCxnSpPr/>
          <p:nvPr/>
        </p:nvCxnSpPr>
        <p:spPr>
          <a:xfrm>
            <a:off x="1905783" y="3251068"/>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361" name="Google Shape;361;p24"/>
          <p:cNvCxnSpPr>
            <a:stCxn id="350" idx="1"/>
          </p:cNvCxnSpPr>
          <p:nvPr/>
        </p:nvCxnSpPr>
        <p:spPr>
          <a:xfrm rot="10800000">
            <a:off x="281434" y="3757762"/>
            <a:ext cx="197100" cy="0"/>
          </a:xfrm>
          <a:prstGeom prst="straightConnector1">
            <a:avLst/>
          </a:prstGeom>
          <a:noFill/>
          <a:ln cap="flat" cmpd="sng" w="38100">
            <a:solidFill>
              <a:srgbClr val="000000"/>
            </a:solidFill>
            <a:prstDash val="solid"/>
            <a:round/>
            <a:headEnd len="sm" w="sm" type="none"/>
            <a:tailEnd len="sm" w="sm" type="none"/>
          </a:ln>
        </p:spPr>
      </p:cxnSp>
      <p:cxnSp>
        <p:nvCxnSpPr>
          <p:cNvPr id="362" name="Google Shape;362;p24"/>
          <p:cNvCxnSpPr>
            <a:stCxn id="351" idx="1"/>
          </p:cNvCxnSpPr>
          <p:nvPr/>
        </p:nvCxnSpPr>
        <p:spPr>
          <a:xfrm rot="10800000">
            <a:off x="277307" y="4164766"/>
            <a:ext cx="197100" cy="0"/>
          </a:xfrm>
          <a:prstGeom prst="straightConnector1">
            <a:avLst/>
          </a:prstGeom>
          <a:noFill/>
          <a:ln cap="flat" cmpd="sng" w="38100">
            <a:solidFill>
              <a:srgbClr val="000000"/>
            </a:solidFill>
            <a:prstDash val="solid"/>
            <a:round/>
            <a:headEnd len="sm" w="sm" type="none"/>
            <a:tailEnd len="sm" w="sm" type="none"/>
          </a:ln>
        </p:spPr>
      </p:cxnSp>
      <p:cxnSp>
        <p:nvCxnSpPr>
          <p:cNvPr id="363" name="Google Shape;363;p24"/>
          <p:cNvCxnSpPr/>
          <p:nvPr/>
        </p:nvCxnSpPr>
        <p:spPr>
          <a:xfrm>
            <a:off x="277231" y="3731716"/>
            <a:ext cx="0" cy="442800"/>
          </a:xfrm>
          <a:prstGeom prst="straightConnector1">
            <a:avLst/>
          </a:prstGeom>
          <a:noFill/>
          <a:ln cap="flat" cmpd="sng" w="38100">
            <a:solidFill>
              <a:srgbClr val="000000"/>
            </a:solidFill>
            <a:prstDash val="solid"/>
            <a:round/>
            <a:headEnd len="sm" w="sm" type="none"/>
            <a:tailEnd len="sm" w="sm" type="none"/>
          </a:ln>
        </p:spPr>
      </p:cxnSp>
      <p:cxnSp>
        <p:nvCxnSpPr>
          <p:cNvPr id="364" name="Google Shape;364;p24"/>
          <p:cNvCxnSpPr/>
          <p:nvPr/>
        </p:nvCxnSpPr>
        <p:spPr>
          <a:xfrm rot="10800000">
            <a:off x="107535" y="3924886"/>
            <a:ext cx="180600" cy="0"/>
          </a:xfrm>
          <a:prstGeom prst="straightConnector1">
            <a:avLst/>
          </a:prstGeom>
          <a:noFill/>
          <a:ln cap="flat" cmpd="sng" w="38100">
            <a:solidFill>
              <a:srgbClr val="000000"/>
            </a:solidFill>
            <a:prstDash val="solid"/>
            <a:round/>
            <a:headEnd len="sm" w="sm" type="none"/>
            <a:tailEnd len="sm" w="sm" type="none"/>
          </a:ln>
        </p:spPr>
      </p:cxnSp>
      <p:cxnSp>
        <p:nvCxnSpPr>
          <p:cNvPr id="365" name="Google Shape;365;p24"/>
          <p:cNvCxnSpPr/>
          <p:nvPr/>
        </p:nvCxnSpPr>
        <p:spPr>
          <a:xfrm>
            <a:off x="107230" y="3921396"/>
            <a:ext cx="900" cy="645600"/>
          </a:xfrm>
          <a:prstGeom prst="straightConnector1">
            <a:avLst/>
          </a:prstGeom>
          <a:noFill/>
          <a:ln cap="flat" cmpd="sng" w="38100">
            <a:solidFill>
              <a:srgbClr val="000000"/>
            </a:solidFill>
            <a:prstDash val="solid"/>
            <a:round/>
            <a:headEnd len="sm" w="sm" type="none"/>
            <a:tailEnd len="sm" w="sm" type="none"/>
          </a:ln>
        </p:spPr>
      </p:cxnSp>
      <p:cxnSp>
        <p:nvCxnSpPr>
          <p:cNvPr id="366" name="Google Shape;366;p24"/>
          <p:cNvCxnSpPr>
            <a:endCxn id="352" idx="1"/>
          </p:cNvCxnSpPr>
          <p:nvPr/>
        </p:nvCxnSpPr>
        <p:spPr>
          <a:xfrm flipH="1" rot="10800000">
            <a:off x="89080" y="4578729"/>
            <a:ext cx="400200" cy="7200"/>
          </a:xfrm>
          <a:prstGeom prst="straightConnector1">
            <a:avLst/>
          </a:prstGeom>
          <a:noFill/>
          <a:ln cap="flat" cmpd="sng" w="38100">
            <a:solidFill>
              <a:srgbClr val="000000"/>
            </a:solidFill>
            <a:prstDash val="solid"/>
            <a:round/>
            <a:headEnd len="sm" w="sm" type="none"/>
            <a:tailEnd len="med" w="med" type="stealth"/>
          </a:ln>
        </p:spPr>
      </p:cxnSp>
      <p:cxnSp>
        <p:nvCxnSpPr>
          <p:cNvPr id="367" name="Google Shape;367;p24"/>
          <p:cNvCxnSpPr>
            <a:stCxn id="350" idx="3"/>
            <a:endCxn id="356" idx="1"/>
          </p:cNvCxnSpPr>
          <p:nvPr/>
        </p:nvCxnSpPr>
        <p:spPr>
          <a:xfrm flipH="1" rot="10800000">
            <a:off x="2211634" y="3755962"/>
            <a:ext cx="409800" cy="1800"/>
          </a:xfrm>
          <a:prstGeom prst="straightConnector1">
            <a:avLst/>
          </a:prstGeom>
          <a:noFill/>
          <a:ln cap="flat" cmpd="sng" w="38100">
            <a:solidFill>
              <a:srgbClr val="000000"/>
            </a:solidFill>
            <a:prstDash val="solid"/>
            <a:round/>
            <a:headEnd len="sm" w="sm" type="none"/>
            <a:tailEnd len="med" w="med" type="stealth"/>
          </a:ln>
        </p:spPr>
      </p:cxnSp>
      <p:cxnSp>
        <p:nvCxnSpPr>
          <p:cNvPr id="368" name="Google Shape;368;p24"/>
          <p:cNvCxnSpPr>
            <a:stCxn id="352" idx="3"/>
          </p:cNvCxnSpPr>
          <p:nvPr/>
        </p:nvCxnSpPr>
        <p:spPr>
          <a:xfrm>
            <a:off x="1949080" y="4578729"/>
            <a:ext cx="310800" cy="600"/>
          </a:xfrm>
          <a:prstGeom prst="straightConnector1">
            <a:avLst/>
          </a:prstGeom>
          <a:noFill/>
          <a:ln cap="flat" cmpd="sng" w="38100">
            <a:solidFill>
              <a:srgbClr val="000000"/>
            </a:solidFill>
            <a:prstDash val="solid"/>
            <a:round/>
            <a:headEnd len="sm" w="sm" type="none"/>
            <a:tailEnd len="med" w="med" type="stealth"/>
          </a:ln>
        </p:spPr>
      </p:cxnSp>
      <p:sp>
        <p:nvSpPr>
          <p:cNvPr id="369" name="Google Shape;369;p24"/>
          <p:cNvSpPr/>
          <p:nvPr/>
        </p:nvSpPr>
        <p:spPr>
          <a:xfrm>
            <a:off x="4100825" y="4331625"/>
            <a:ext cx="1801800" cy="442800"/>
          </a:xfrm>
          <a:prstGeom prst="round2DiagRect">
            <a:avLst>
              <a:gd fmla="val 16667" name="adj1"/>
              <a:gd fmla="val 0" name="adj2"/>
            </a:avLst>
          </a:prstGeom>
          <a:solidFill>
            <a:srgbClr val="E5E5E5"/>
          </a:solid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Cross-Validated Disease-Gene Predictions</a:t>
            </a:r>
            <a:endParaRPr sz="1000"/>
          </a:p>
        </p:txBody>
      </p:sp>
      <p:cxnSp>
        <p:nvCxnSpPr>
          <p:cNvPr id="370" name="Google Shape;370;p24"/>
          <p:cNvCxnSpPr>
            <a:stCxn id="353" idx="0"/>
            <a:endCxn id="369" idx="2"/>
          </p:cNvCxnSpPr>
          <p:nvPr/>
        </p:nvCxnSpPr>
        <p:spPr>
          <a:xfrm flipH="1" rot="10800000">
            <a:off x="3708784" y="4553068"/>
            <a:ext cx="392100" cy="2700"/>
          </a:xfrm>
          <a:prstGeom prst="straightConnector1">
            <a:avLst/>
          </a:prstGeom>
          <a:noFill/>
          <a:ln cap="flat" cmpd="sng" w="38100">
            <a:solidFill>
              <a:srgbClr val="000000"/>
            </a:solidFill>
            <a:prstDash val="solid"/>
            <a:round/>
            <a:headEnd len="sm" w="sm" type="none"/>
            <a:tailEnd len="med" w="med" type="stealth"/>
          </a:ln>
        </p:spPr>
      </p:cxnSp>
      <p:sp>
        <p:nvSpPr>
          <p:cNvPr id="371" name="Google Shape;371;p24"/>
          <p:cNvSpPr/>
          <p:nvPr/>
        </p:nvSpPr>
        <p:spPr>
          <a:xfrm>
            <a:off x="2102450" y="4283575"/>
            <a:ext cx="4026300" cy="6033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25"/>
          <p:cNvPicPr preferRelativeResize="0"/>
          <p:nvPr/>
        </p:nvPicPr>
        <p:blipFill rotWithShape="1">
          <a:blip r:embed="rId3">
            <a:alphaModFix/>
          </a:blip>
          <a:srcRect b="0" l="0" r="0" t="0"/>
          <a:stretch/>
        </p:blipFill>
        <p:spPr>
          <a:xfrm>
            <a:off x="3426351" y="3422015"/>
            <a:ext cx="503900" cy="424098"/>
          </a:xfrm>
          <a:prstGeom prst="rect">
            <a:avLst/>
          </a:prstGeom>
          <a:noFill/>
          <a:ln>
            <a:noFill/>
          </a:ln>
        </p:spPr>
      </p:pic>
      <p:sp>
        <p:nvSpPr>
          <p:cNvPr id="377" name="Google Shape;377;p25"/>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Exploration</a:t>
            </a:r>
            <a:endParaRPr/>
          </a:p>
        </p:txBody>
      </p:sp>
      <p:pic>
        <p:nvPicPr>
          <p:cNvPr descr="A picture containing graphical user interface&#10;&#10;Description automatically generated" id="378" name="Google Shape;378;p25"/>
          <p:cNvPicPr preferRelativeResize="0"/>
          <p:nvPr/>
        </p:nvPicPr>
        <p:blipFill rotWithShape="1">
          <a:blip r:embed="rId4">
            <a:alphaModFix/>
          </a:blip>
          <a:srcRect b="25986" l="9970" r="19368" t="18439"/>
          <a:stretch/>
        </p:blipFill>
        <p:spPr>
          <a:xfrm>
            <a:off x="426137" y="2082449"/>
            <a:ext cx="2121140" cy="516238"/>
          </a:xfrm>
          <a:prstGeom prst="rect">
            <a:avLst/>
          </a:prstGeom>
          <a:noFill/>
          <a:ln>
            <a:noFill/>
          </a:ln>
        </p:spPr>
      </p:pic>
      <p:sp>
        <p:nvSpPr>
          <p:cNvPr id="379" name="Google Shape;379;p25"/>
          <p:cNvSpPr/>
          <p:nvPr/>
        </p:nvSpPr>
        <p:spPr>
          <a:xfrm>
            <a:off x="2864300" y="21548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000"/>
              <a:t>Disease-Gene Attributes File</a:t>
            </a:r>
            <a:endParaRPr sz="1000"/>
          </a:p>
        </p:txBody>
      </p:sp>
      <p:sp>
        <p:nvSpPr>
          <p:cNvPr id="380" name="Google Shape;380;p25"/>
          <p:cNvSpPr txBox="1"/>
          <p:nvPr/>
        </p:nvSpPr>
        <p:spPr>
          <a:xfrm>
            <a:off x="4649370" y="21722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Gene Sets Dataset</a:t>
            </a:r>
            <a:endParaRPr sz="1000"/>
          </a:p>
        </p:txBody>
      </p:sp>
      <p:pic>
        <p:nvPicPr>
          <p:cNvPr id="381" name="Google Shape;381;p25"/>
          <p:cNvPicPr preferRelativeResize="0"/>
          <p:nvPr/>
        </p:nvPicPr>
        <p:blipFill rotWithShape="1">
          <a:blip r:embed="rId5">
            <a:alphaModFix/>
          </a:blip>
          <a:srcRect b="0" l="0" r="0" t="0"/>
          <a:stretch/>
        </p:blipFill>
        <p:spPr>
          <a:xfrm>
            <a:off x="6156857" y="21305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382" name="Google Shape;382;p25"/>
          <p:cNvPicPr preferRelativeResize="0"/>
          <p:nvPr/>
        </p:nvPicPr>
        <p:blipFill rotWithShape="1">
          <a:blip r:embed="rId6">
            <a:alphaModFix/>
          </a:blip>
          <a:srcRect b="0" l="0" r="0" t="0"/>
          <a:stretch/>
        </p:blipFill>
        <p:spPr>
          <a:xfrm>
            <a:off x="6982859" y="2123983"/>
            <a:ext cx="671803" cy="510900"/>
          </a:xfrm>
          <a:prstGeom prst="rect">
            <a:avLst/>
          </a:prstGeom>
          <a:noFill/>
          <a:ln>
            <a:noFill/>
          </a:ln>
        </p:spPr>
      </p:pic>
      <p:sp>
        <p:nvSpPr>
          <p:cNvPr id="383" name="Google Shape;383;p25"/>
          <p:cNvSpPr txBox="1"/>
          <p:nvPr/>
        </p:nvSpPr>
        <p:spPr>
          <a:xfrm>
            <a:off x="6480404" y="20991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384" name="Google Shape;384;p25"/>
          <p:cNvSpPr txBox="1"/>
          <p:nvPr/>
        </p:nvSpPr>
        <p:spPr>
          <a:xfrm>
            <a:off x="3114824" y="29155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385" name="Google Shape;385;p25"/>
          <p:cNvSpPr txBox="1"/>
          <p:nvPr/>
        </p:nvSpPr>
        <p:spPr>
          <a:xfrm>
            <a:off x="4347183" y="2915909"/>
            <a:ext cx="14088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(Unique Biomarker)</a:t>
            </a:r>
            <a:endParaRPr sz="1000"/>
          </a:p>
        </p:txBody>
      </p:sp>
      <p:pic>
        <p:nvPicPr>
          <p:cNvPr id="386" name="Google Shape;386;p25"/>
          <p:cNvPicPr preferRelativeResize="0"/>
          <p:nvPr/>
        </p:nvPicPr>
        <p:blipFill rotWithShape="1">
          <a:blip r:embed="rId7">
            <a:alphaModFix/>
          </a:blip>
          <a:srcRect b="0" l="0" r="0" t="0"/>
          <a:stretch/>
        </p:blipFill>
        <p:spPr>
          <a:xfrm>
            <a:off x="7011072" y="2928558"/>
            <a:ext cx="641620" cy="510900"/>
          </a:xfrm>
          <a:prstGeom prst="rect">
            <a:avLst/>
          </a:prstGeom>
          <a:noFill/>
          <a:ln>
            <a:noFill/>
          </a:ln>
        </p:spPr>
      </p:pic>
      <p:pic>
        <p:nvPicPr>
          <p:cNvPr id="387" name="Google Shape;387;p25"/>
          <p:cNvPicPr preferRelativeResize="0"/>
          <p:nvPr/>
        </p:nvPicPr>
        <p:blipFill rotWithShape="1">
          <a:blip r:embed="rId8">
            <a:alphaModFix/>
          </a:blip>
          <a:srcRect b="0" l="0" r="0" t="0"/>
          <a:stretch/>
        </p:blipFill>
        <p:spPr>
          <a:xfrm>
            <a:off x="6146923" y="2901947"/>
            <a:ext cx="470129" cy="464454"/>
          </a:xfrm>
          <a:prstGeom prst="rect">
            <a:avLst/>
          </a:prstGeom>
          <a:noFill/>
          <a:ln>
            <a:noFill/>
          </a:ln>
        </p:spPr>
      </p:pic>
      <p:pic>
        <p:nvPicPr>
          <p:cNvPr id="388" name="Google Shape;388;p25"/>
          <p:cNvPicPr preferRelativeResize="0"/>
          <p:nvPr/>
        </p:nvPicPr>
        <p:blipFill rotWithShape="1">
          <a:blip r:embed="rId9">
            <a:alphaModFix/>
          </a:blip>
          <a:srcRect b="0" l="0" r="0" t="0"/>
          <a:stretch/>
        </p:blipFill>
        <p:spPr>
          <a:xfrm>
            <a:off x="7011072" y="3644655"/>
            <a:ext cx="641620" cy="510900"/>
          </a:xfrm>
          <a:prstGeom prst="rect">
            <a:avLst/>
          </a:prstGeom>
          <a:noFill/>
          <a:ln>
            <a:noFill/>
          </a:ln>
        </p:spPr>
      </p:pic>
      <p:sp>
        <p:nvSpPr>
          <p:cNvPr id="389" name="Google Shape;389;p25"/>
          <p:cNvSpPr txBox="1"/>
          <p:nvPr/>
        </p:nvSpPr>
        <p:spPr>
          <a:xfrm>
            <a:off x="6499715" y="2849457"/>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390" name="Google Shape;390;p25"/>
          <p:cNvSpPr txBox="1"/>
          <p:nvPr/>
        </p:nvSpPr>
        <p:spPr>
          <a:xfrm>
            <a:off x="4348270" y="3612083"/>
            <a:ext cx="14079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(All Biomarker)</a:t>
            </a:r>
            <a:endParaRPr sz="1000"/>
          </a:p>
        </p:txBody>
      </p:sp>
      <p:pic>
        <p:nvPicPr>
          <p:cNvPr id="391" name="Google Shape;391;p25"/>
          <p:cNvPicPr preferRelativeResize="0"/>
          <p:nvPr/>
        </p:nvPicPr>
        <p:blipFill rotWithShape="1">
          <a:blip r:embed="rId8">
            <a:alphaModFix/>
          </a:blip>
          <a:srcRect b="0" l="0" r="0" t="0"/>
          <a:stretch/>
        </p:blipFill>
        <p:spPr>
          <a:xfrm>
            <a:off x="6139473" y="3619512"/>
            <a:ext cx="470129" cy="464454"/>
          </a:xfrm>
          <a:prstGeom prst="rect">
            <a:avLst/>
          </a:prstGeom>
          <a:noFill/>
          <a:ln>
            <a:noFill/>
          </a:ln>
        </p:spPr>
      </p:pic>
      <p:sp>
        <p:nvSpPr>
          <p:cNvPr id="392" name="Google Shape;392;p25"/>
          <p:cNvSpPr txBox="1"/>
          <p:nvPr/>
        </p:nvSpPr>
        <p:spPr>
          <a:xfrm>
            <a:off x="6499715" y="3604512"/>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393" name="Google Shape;393;p25"/>
          <p:cNvCxnSpPr>
            <a:stCxn id="378" idx="3"/>
            <a:endCxn id="379" idx="1"/>
          </p:cNvCxnSpPr>
          <p:nvPr/>
        </p:nvCxnSpPr>
        <p:spPr>
          <a:xfrm>
            <a:off x="2547277" y="23405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394" name="Google Shape;394;p25"/>
          <p:cNvCxnSpPr/>
          <p:nvPr/>
        </p:nvCxnSpPr>
        <p:spPr>
          <a:xfrm>
            <a:off x="4198969" y="24126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395" name="Google Shape;395;p25"/>
          <p:cNvCxnSpPr/>
          <p:nvPr/>
        </p:nvCxnSpPr>
        <p:spPr>
          <a:xfrm>
            <a:off x="5494192" y="24109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396" name="Google Shape;396;p25"/>
          <p:cNvCxnSpPr>
            <a:stCxn id="379" idx="2"/>
          </p:cNvCxnSpPr>
          <p:nvPr/>
        </p:nvCxnSpPr>
        <p:spPr>
          <a:xfrm>
            <a:off x="3524150" y="25550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397" name="Google Shape;397;p25"/>
          <p:cNvCxnSpPr/>
          <p:nvPr/>
        </p:nvCxnSpPr>
        <p:spPr>
          <a:xfrm flipH="1" rot="10800000">
            <a:off x="4034110" y="30925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398" name="Google Shape;398;p25"/>
          <p:cNvCxnSpPr>
            <a:endCxn id="390" idx="1"/>
          </p:cNvCxnSpPr>
          <p:nvPr/>
        </p:nvCxnSpPr>
        <p:spPr>
          <a:xfrm>
            <a:off x="4047670" y="3090833"/>
            <a:ext cx="300600" cy="798300"/>
          </a:xfrm>
          <a:prstGeom prst="straightConnector1">
            <a:avLst/>
          </a:prstGeom>
          <a:noFill/>
          <a:ln cap="flat" cmpd="sng" w="38100">
            <a:solidFill>
              <a:srgbClr val="000000"/>
            </a:solidFill>
            <a:prstDash val="solid"/>
            <a:round/>
            <a:headEnd len="sm" w="sm" type="none"/>
            <a:tailEnd len="med" w="med" type="stealth"/>
          </a:ln>
        </p:spPr>
      </p:cxnSp>
      <p:cxnSp>
        <p:nvCxnSpPr>
          <p:cNvPr id="399" name="Google Shape;399;p25"/>
          <p:cNvCxnSpPr/>
          <p:nvPr/>
        </p:nvCxnSpPr>
        <p:spPr>
          <a:xfrm flipH="1" rot="10800000">
            <a:off x="5780508" y="3160708"/>
            <a:ext cx="348300" cy="4200"/>
          </a:xfrm>
          <a:prstGeom prst="straightConnector1">
            <a:avLst/>
          </a:prstGeom>
          <a:noFill/>
          <a:ln cap="flat" cmpd="sng" w="38100">
            <a:solidFill>
              <a:srgbClr val="000000"/>
            </a:solidFill>
            <a:prstDash val="solid"/>
            <a:round/>
            <a:headEnd len="sm" w="sm" type="none"/>
            <a:tailEnd len="med" w="med" type="stealth"/>
          </a:ln>
        </p:spPr>
      </p:cxnSp>
      <p:cxnSp>
        <p:nvCxnSpPr>
          <p:cNvPr id="400" name="Google Shape;400;p25"/>
          <p:cNvCxnSpPr/>
          <p:nvPr/>
        </p:nvCxnSpPr>
        <p:spPr>
          <a:xfrm flipH="1" rot="10800000">
            <a:off x="5787805" y="3847540"/>
            <a:ext cx="348300" cy="4200"/>
          </a:xfrm>
          <a:prstGeom prst="straightConnector1">
            <a:avLst/>
          </a:prstGeom>
          <a:noFill/>
          <a:ln cap="flat" cmpd="sng" w="38100">
            <a:solidFill>
              <a:srgbClr val="000000"/>
            </a:solidFill>
            <a:prstDash val="solid"/>
            <a:round/>
            <a:headEnd len="sm" w="sm" type="none"/>
            <a:tailEnd len="med" w="med" type="stealth"/>
          </a:ln>
        </p:spPr>
      </p:cxnSp>
      <p:sp>
        <p:nvSpPr>
          <p:cNvPr id="401" name="Google Shape;401;p25"/>
          <p:cNvSpPr/>
          <p:nvPr/>
        </p:nvSpPr>
        <p:spPr>
          <a:xfrm>
            <a:off x="1532567" y="2814676"/>
            <a:ext cx="1106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Disease Mappings File</a:t>
            </a:r>
            <a:endParaRPr sz="1000"/>
          </a:p>
        </p:txBody>
      </p:sp>
      <p:sp>
        <p:nvSpPr>
          <p:cNvPr id="402" name="Google Shape;402;p25"/>
          <p:cNvSpPr/>
          <p:nvPr/>
        </p:nvSpPr>
        <p:spPr>
          <a:xfrm>
            <a:off x="200525" y="2808938"/>
            <a:ext cx="968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Curated Data File</a:t>
            </a:r>
            <a:endParaRPr sz="1000"/>
          </a:p>
        </p:txBody>
      </p:sp>
      <p:sp>
        <p:nvSpPr>
          <p:cNvPr id="403" name="Google Shape;403;p25"/>
          <p:cNvSpPr txBox="1"/>
          <p:nvPr/>
        </p:nvSpPr>
        <p:spPr>
          <a:xfrm>
            <a:off x="478534" y="3634612"/>
            <a:ext cx="1733100" cy="246300"/>
          </a:xfrm>
          <a:prstGeom prst="rect">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DOID Curated Dataset</a:t>
            </a:r>
            <a:endParaRPr sz="1000"/>
          </a:p>
        </p:txBody>
      </p:sp>
      <p:sp>
        <p:nvSpPr>
          <p:cNvPr id="404" name="Google Shape;404;p25"/>
          <p:cNvSpPr/>
          <p:nvPr/>
        </p:nvSpPr>
        <p:spPr>
          <a:xfrm>
            <a:off x="474407" y="4045966"/>
            <a:ext cx="1411800" cy="237600"/>
          </a:xfrm>
          <a:prstGeom prst="roundRect">
            <a:avLst>
              <a:gd fmla="val 16667" name="adj"/>
            </a:avLst>
          </a:prstGeom>
          <a:solidFill>
            <a:srgbClr val="E5E5E5"/>
          </a:solid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Disease Ontology</a:t>
            </a:r>
            <a:endParaRPr sz="1000"/>
          </a:p>
        </p:txBody>
      </p:sp>
      <p:sp>
        <p:nvSpPr>
          <p:cNvPr id="405" name="Google Shape;405;p25"/>
          <p:cNvSpPr txBox="1"/>
          <p:nvPr/>
        </p:nvSpPr>
        <p:spPr>
          <a:xfrm>
            <a:off x="489280" y="4378629"/>
            <a:ext cx="14598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Filtered and Selected Diseases</a:t>
            </a:r>
            <a:endParaRPr sz="1000"/>
          </a:p>
        </p:txBody>
      </p:sp>
      <p:sp>
        <p:nvSpPr>
          <p:cNvPr id="406" name="Google Shape;406;p25"/>
          <p:cNvSpPr/>
          <p:nvPr/>
        </p:nvSpPr>
        <p:spPr>
          <a:xfrm>
            <a:off x="2248384" y="4369618"/>
            <a:ext cx="1460400" cy="372300"/>
          </a:xfrm>
          <a:prstGeom prst="round2DiagRect">
            <a:avLst>
              <a:gd fmla="val 16667" name="adj1"/>
              <a:gd fmla="val 0" name="adj2"/>
            </a:avLst>
          </a:prstGeom>
          <a:solidFill>
            <a:srgbClr val="E5E5E5"/>
          </a:solid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Labels for Machine Learning Model</a:t>
            </a:r>
            <a:endParaRPr sz="1000"/>
          </a:p>
        </p:txBody>
      </p:sp>
      <p:pic>
        <p:nvPicPr>
          <p:cNvPr id="407" name="Google Shape;407;p25"/>
          <p:cNvPicPr preferRelativeResize="0"/>
          <p:nvPr/>
        </p:nvPicPr>
        <p:blipFill rotWithShape="1">
          <a:blip r:embed="rId10">
            <a:alphaModFix/>
          </a:blip>
          <a:srcRect b="0" l="0" r="0" t="0"/>
          <a:stretch/>
        </p:blipFill>
        <p:spPr>
          <a:xfrm>
            <a:off x="2737724" y="3432377"/>
            <a:ext cx="503902" cy="403372"/>
          </a:xfrm>
          <a:prstGeom prst="rect">
            <a:avLst/>
          </a:prstGeom>
          <a:noFill/>
          <a:ln>
            <a:noFill/>
          </a:ln>
        </p:spPr>
      </p:pic>
      <p:pic>
        <p:nvPicPr>
          <p:cNvPr id="408" name="Google Shape;408;p25"/>
          <p:cNvPicPr preferRelativeResize="0"/>
          <p:nvPr/>
        </p:nvPicPr>
        <p:blipFill rotWithShape="1">
          <a:blip r:embed="rId11">
            <a:alphaModFix/>
          </a:blip>
          <a:srcRect b="0" l="0" r="0" t="0"/>
          <a:stretch/>
        </p:blipFill>
        <p:spPr>
          <a:xfrm>
            <a:off x="2950575" y="3827304"/>
            <a:ext cx="755848" cy="403373"/>
          </a:xfrm>
          <a:prstGeom prst="rect">
            <a:avLst/>
          </a:prstGeom>
          <a:noFill/>
          <a:ln>
            <a:noFill/>
          </a:ln>
        </p:spPr>
      </p:pic>
      <p:sp>
        <p:nvSpPr>
          <p:cNvPr id="409" name="Google Shape;409;p25"/>
          <p:cNvSpPr txBox="1"/>
          <p:nvPr/>
        </p:nvSpPr>
        <p:spPr>
          <a:xfrm>
            <a:off x="2621400" y="3555975"/>
            <a:ext cx="1407900" cy="400200"/>
          </a:xfrm>
          <a:prstGeom prst="rect">
            <a:avLst/>
          </a:prstGeom>
          <a:solidFill>
            <a:srgbClr val="E5E5E5"/>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 sz="1000"/>
              <a:t>Boxplots. Heatmaps, and Histograms</a:t>
            </a:r>
            <a:endParaRPr sz="1000"/>
          </a:p>
        </p:txBody>
      </p:sp>
      <p:cxnSp>
        <p:nvCxnSpPr>
          <p:cNvPr id="410" name="Google Shape;410;p25"/>
          <p:cNvCxnSpPr/>
          <p:nvPr/>
        </p:nvCxnSpPr>
        <p:spPr>
          <a:xfrm>
            <a:off x="668723" y="2480974"/>
            <a:ext cx="6000" cy="320700"/>
          </a:xfrm>
          <a:prstGeom prst="straightConnector1">
            <a:avLst/>
          </a:prstGeom>
          <a:noFill/>
          <a:ln cap="flat" cmpd="sng" w="38100">
            <a:solidFill>
              <a:srgbClr val="000000"/>
            </a:solidFill>
            <a:prstDash val="solid"/>
            <a:round/>
            <a:headEnd len="sm" w="sm" type="none"/>
            <a:tailEnd len="med" w="med" type="stealth"/>
          </a:ln>
        </p:spPr>
      </p:cxnSp>
      <p:cxnSp>
        <p:nvCxnSpPr>
          <p:cNvPr id="411" name="Google Shape;411;p25"/>
          <p:cNvCxnSpPr/>
          <p:nvPr/>
        </p:nvCxnSpPr>
        <p:spPr>
          <a:xfrm>
            <a:off x="2089450" y="2452400"/>
            <a:ext cx="11400" cy="354600"/>
          </a:xfrm>
          <a:prstGeom prst="straightConnector1">
            <a:avLst/>
          </a:prstGeom>
          <a:noFill/>
          <a:ln cap="flat" cmpd="sng" w="38100">
            <a:solidFill>
              <a:srgbClr val="000000"/>
            </a:solidFill>
            <a:prstDash val="solid"/>
            <a:round/>
            <a:headEnd len="sm" w="sm" type="none"/>
            <a:tailEnd len="med" w="med" type="stealth"/>
          </a:ln>
        </p:spPr>
      </p:cxnSp>
      <p:cxnSp>
        <p:nvCxnSpPr>
          <p:cNvPr id="412" name="Google Shape;412;p25"/>
          <p:cNvCxnSpPr/>
          <p:nvPr/>
        </p:nvCxnSpPr>
        <p:spPr>
          <a:xfrm>
            <a:off x="814069" y="3247324"/>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413" name="Google Shape;413;p25"/>
          <p:cNvCxnSpPr/>
          <p:nvPr/>
        </p:nvCxnSpPr>
        <p:spPr>
          <a:xfrm>
            <a:off x="1905783" y="3251068"/>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414" name="Google Shape;414;p25"/>
          <p:cNvCxnSpPr>
            <a:stCxn id="403" idx="1"/>
          </p:cNvCxnSpPr>
          <p:nvPr/>
        </p:nvCxnSpPr>
        <p:spPr>
          <a:xfrm rot="10800000">
            <a:off x="281434" y="3757762"/>
            <a:ext cx="197100" cy="0"/>
          </a:xfrm>
          <a:prstGeom prst="straightConnector1">
            <a:avLst/>
          </a:prstGeom>
          <a:noFill/>
          <a:ln cap="flat" cmpd="sng" w="38100">
            <a:solidFill>
              <a:srgbClr val="000000"/>
            </a:solidFill>
            <a:prstDash val="solid"/>
            <a:round/>
            <a:headEnd len="sm" w="sm" type="none"/>
            <a:tailEnd len="sm" w="sm" type="none"/>
          </a:ln>
        </p:spPr>
      </p:cxnSp>
      <p:cxnSp>
        <p:nvCxnSpPr>
          <p:cNvPr id="415" name="Google Shape;415;p25"/>
          <p:cNvCxnSpPr>
            <a:stCxn id="404" idx="1"/>
          </p:cNvCxnSpPr>
          <p:nvPr/>
        </p:nvCxnSpPr>
        <p:spPr>
          <a:xfrm rot="10800000">
            <a:off x="277307" y="4164766"/>
            <a:ext cx="197100" cy="0"/>
          </a:xfrm>
          <a:prstGeom prst="straightConnector1">
            <a:avLst/>
          </a:prstGeom>
          <a:noFill/>
          <a:ln cap="flat" cmpd="sng" w="38100">
            <a:solidFill>
              <a:srgbClr val="000000"/>
            </a:solidFill>
            <a:prstDash val="solid"/>
            <a:round/>
            <a:headEnd len="sm" w="sm" type="none"/>
            <a:tailEnd len="sm" w="sm" type="none"/>
          </a:ln>
        </p:spPr>
      </p:cxnSp>
      <p:cxnSp>
        <p:nvCxnSpPr>
          <p:cNvPr id="416" name="Google Shape;416;p25"/>
          <p:cNvCxnSpPr/>
          <p:nvPr/>
        </p:nvCxnSpPr>
        <p:spPr>
          <a:xfrm>
            <a:off x="277231" y="3731716"/>
            <a:ext cx="0" cy="442800"/>
          </a:xfrm>
          <a:prstGeom prst="straightConnector1">
            <a:avLst/>
          </a:prstGeom>
          <a:noFill/>
          <a:ln cap="flat" cmpd="sng" w="38100">
            <a:solidFill>
              <a:srgbClr val="000000"/>
            </a:solidFill>
            <a:prstDash val="solid"/>
            <a:round/>
            <a:headEnd len="sm" w="sm" type="none"/>
            <a:tailEnd len="sm" w="sm" type="none"/>
          </a:ln>
        </p:spPr>
      </p:cxnSp>
      <p:cxnSp>
        <p:nvCxnSpPr>
          <p:cNvPr id="417" name="Google Shape;417;p25"/>
          <p:cNvCxnSpPr/>
          <p:nvPr/>
        </p:nvCxnSpPr>
        <p:spPr>
          <a:xfrm rot="10800000">
            <a:off x="107535" y="3924886"/>
            <a:ext cx="180600" cy="0"/>
          </a:xfrm>
          <a:prstGeom prst="straightConnector1">
            <a:avLst/>
          </a:prstGeom>
          <a:noFill/>
          <a:ln cap="flat" cmpd="sng" w="38100">
            <a:solidFill>
              <a:srgbClr val="000000"/>
            </a:solidFill>
            <a:prstDash val="solid"/>
            <a:round/>
            <a:headEnd len="sm" w="sm" type="none"/>
            <a:tailEnd len="sm" w="sm" type="none"/>
          </a:ln>
        </p:spPr>
      </p:cxnSp>
      <p:cxnSp>
        <p:nvCxnSpPr>
          <p:cNvPr id="418" name="Google Shape;418;p25"/>
          <p:cNvCxnSpPr/>
          <p:nvPr/>
        </p:nvCxnSpPr>
        <p:spPr>
          <a:xfrm>
            <a:off x="107230" y="3921396"/>
            <a:ext cx="900" cy="645600"/>
          </a:xfrm>
          <a:prstGeom prst="straightConnector1">
            <a:avLst/>
          </a:prstGeom>
          <a:noFill/>
          <a:ln cap="flat" cmpd="sng" w="38100">
            <a:solidFill>
              <a:srgbClr val="000000"/>
            </a:solidFill>
            <a:prstDash val="solid"/>
            <a:round/>
            <a:headEnd len="sm" w="sm" type="none"/>
            <a:tailEnd len="sm" w="sm" type="none"/>
          </a:ln>
        </p:spPr>
      </p:cxnSp>
      <p:cxnSp>
        <p:nvCxnSpPr>
          <p:cNvPr id="419" name="Google Shape;419;p25"/>
          <p:cNvCxnSpPr>
            <a:endCxn id="405" idx="1"/>
          </p:cNvCxnSpPr>
          <p:nvPr/>
        </p:nvCxnSpPr>
        <p:spPr>
          <a:xfrm flipH="1" rot="10800000">
            <a:off x="89080" y="4578729"/>
            <a:ext cx="400200" cy="7200"/>
          </a:xfrm>
          <a:prstGeom prst="straightConnector1">
            <a:avLst/>
          </a:prstGeom>
          <a:noFill/>
          <a:ln cap="flat" cmpd="sng" w="38100">
            <a:solidFill>
              <a:srgbClr val="000000"/>
            </a:solidFill>
            <a:prstDash val="solid"/>
            <a:round/>
            <a:headEnd len="sm" w="sm" type="none"/>
            <a:tailEnd len="med" w="med" type="stealth"/>
          </a:ln>
        </p:spPr>
      </p:cxnSp>
      <p:cxnSp>
        <p:nvCxnSpPr>
          <p:cNvPr id="420" name="Google Shape;420;p25"/>
          <p:cNvCxnSpPr>
            <a:stCxn id="403" idx="3"/>
            <a:endCxn id="409" idx="1"/>
          </p:cNvCxnSpPr>
          <p:nvPr/>
        </p:nvCxnSpPr>
        <p:spPr>
          <a:xfrm flipH="1" rot="10800000">
            <a:off x="2211634" y="3755962"/>
            <a:ext cx="409800" cy="1800"/>
          </a:xfrm>
          <a:prstGeom prst="straightConnector1">
            <a:avLst/>
          </a:prstGeom>
          <a:noFill/>
          <a:ln cap="flat" cmpd="sng" w="38100">
            <a:solidFill>
              <a:srgbClr val="000000"/>
            </a:solidFill>
            <a:prstDash val="solid"/>
            <a:round/>
            <a:headEnd len="sm" w="sm" type="none"/>
            <a:tailEnd len="med" w="med" type="stealth"/>
          </a:ln>
        </p:spPr>
      </p:cxnSp>
      <p:cxnSp>
        <p:nvCxnSpPr>
          <p:cNvPr id="421" name="Google Shape;421;p25"/>
          <p:cNvCxnSpPr>
            <a:stCxn id="405" idx="3"/>
          </p:cNvCxnSpPr>
          <p:nvPr/>
        </p:nvCxnSpPr>
        <p:spPr>
          <a:xfrm>
            <a:off x="1949080" y="4578729"/>
            <a:ext cx="310800" cy="600"/>
          </a:xfrm>
          <a:prstGeom prst="straightConnector1">
            <a:avLst/>
          </a:prstGeom>
          <a:noFill/>
          <a:ln cap="flat" cmpd="sng" w="38100">
            <a:solidFill>
              <a:srgbClr val="000000"/>
            </a:solidFill>
            <a:prstDash val="solid"/>
            <a:round/>
            <a:headEnd len="sm" w="sm" type="none"/>
            <a:tailEnd len="med" w="med" type="stealth"/>
          </a:ln>
        </p:spPr>
      </p:cxnSp>
      <p:sp>
        <p:nvSpPr>
          <p:cNvPr id="422" name="Google Shape;422;p25"/>
          <p:cNvSpPr/>
          <p:nvPr/>
        </p:nvSpPr>
        <p:spPr>
          <a:xfrm>
            <a:off x="4100825" y="4331625"/>
            <a:ext cx="1801800" cy="442800"/>
          </a:xfrm>
          <a:prstGeom prst="round2DiagRect">
            <a:avLst>
              <a:gd fmla="val 16667" name="adj1"/>
              <a:gd fmla="val 0" name="adj2"/>
            </a:avLst>
          </a:prstGeom>
          <a:solidFill>
            <a:srgbClr val="E5E5E5"/>
          </a:solidFill>
          <a:ln cap="flat" cmpd="sng" w="28575">
            <a:solidFill>
              <a:srgbClr val="7030A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000"/>
              <a:t>Cross-Validated Disease-Gene Predictions</a:t>
            </a:r>
            <a:endParaRPr sz="1000"/>
          </a:p>
        </p:txBody>
      </p:sp>
      <p:sp>
        <p:nvSpPr>
          <p:cNvPr id="423" name="Google Shape;423;p25"/>
          <p:cNvSpPr txBox="1"/>
          <p:nvPr/>
        </p:nvSpPr>
        <p:spPr>
          <a:xfrm>
            <a:off x="6240625" y="4340375"/>
            <a:ext cx="11454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Performance Metrics Dataset</a:t>
            </a:r>
            <a:endParaRPr sz="1000"/>
          </a:p>
        </p:txBody>
      </p:sp>
      <p:pic>
        <p:nvPicPr>
          <p:cNvPr id="424" name="Google Shape;424;p25"/>
          <p:cNvPicPr preferRelativeResize="0"/>
          <p:nvPr/>
        </p:nvPicPr>
        <p:blipFill rotWithShape="1">
          <a:blip r:embed="rId12">
            <a:alphaModFix/>
          </a:blip>
          <a:srcRect b="0" l="0" r="0" t="0"/>
          <a:stretch/>
        </p:blipFill>
        <p:spPr>
          <a:xfrm>
            <a:off x="7790075" y="3599697"/>
            <a:ext cx="1271890" cy="646607"/>
          </a:xfrm>
          <a:prstGeom prst="rect">
            <a:avLst/>
          </a:prstGeom>
          <a:noFill/>
          <a:ln>
            <a:noFill/>
          </a:ln>
        </p:spPr>
      </p:pic>
      <p:pic>
        <p:nvPicPr>
          <p:cNvPr id="425" name="Google Shape;425;p25"/>
          <p:cNvPicPr preferRelativeResize="0"/>
          <p:nvPr/>
        </p:nvPicPr>
        <p:blipFill rotWithShape="1">
          <a:blip r:embed="rId13">
            <a:alphaModFix/>
          </a:blip>
          <a:srcRect b="0" l="0" r="0" t="0"/>
          <a:stretch/>
        </p:blipFill>
        <p:spPr>
          <a:xfrm>
            <a:off x="7786318" y="4233714"/>
            <a:ext cx="1274843" cy="646607"/>
          </a:xfrm>
          <a:prstGeom prst="rect">
            <a:avLst/>
          </a:prstGeom>
          <a:noFill/>
          <a:ln>
            <a:noFill/>
          </a:ln>
        </p:spPr>
      </p:pic>
      <p:sp>
        <p:nvSpPr>
          <p:cNvPr id="426" name="Google Shape;426;p25"/>
          <p:cNvSpPr txBox="1"/>
          <p:nvPr/>
        </p:nvSpPr>
        <p:spPr>
          <a:xfrm>
            <a:off x="7752672" y="3956607"/>
            <a:ext cx="1355100" cy="400200"/>
          </a:xfrm>
          <a:prstGeom prst="rect">
            <a:avLst/>
          </a:prstGeom>
          <a:solidFill>
            <a:srgbClr val="E5E5E5"/>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 sz="1000"/>
              <a:t>Performance Metric Heatmaps</a:t>
            </a:r>
            <a:endParaRPr sz="1000"/>
          </a:p>
        </p:txBody>
      </p:sp>
      <p:cxnSp>
        <p:nvCxnSpPr>
          <p:cNvPr id="427" name="Google Shape;427;p25"/>
          <p:cNvCxnSpPr>
            <a:stCxn id="406" idx="0"/>
            <a:endCxn id="422" idx="2"/>
          </p:cNvCxnSpPr>
          <p:nvPr/>
        </p:nvCxnSpPr>
        <p:spPr>
          <a:xfrm flipH="1" rot="10800000">
            <a:off x="3708784" y="4553068"/>
            <a:ext cx="392100" cy="2700"/>
          </a:xfrm>
          <a:prstGeom prst="straightConnector1">
            <a:avLst/>
          </a:prstGeom>
          <a:noFill/>
          <a:ln cap="flat" cmpd="sng" w="38100">
            <a:solidFill>
              <a:srgbClr val="000000"/>
            </a:solidFill>
            <a:prstDash val="solid"/>
            <a:round/>
            <a:headEnd len="sm" w="sm" type="none"/>
            <a:tailEnd len="med" w="med" type="stealth"/>
          </a:ln>
        </p:spPr>
      </p:cxnSp>
      <p:cxnSp>
        <p:nvCxnSpPr>
          <p:cNvPr id="428" name="Google Shape;428;p25"/>
          <p:cNvCxnSpPr>
            <a:stCxn id="422" idx="0"/>
            <a:endCxn id="423" idx="1"/>
          </p:cNvCxnSpPr>
          <p:nvPr/>
        </p:nvCxnSpPr>
        <p:spPr>
          <a:xfrm flipH="1" rot="10800000">
            <a:off x="5902625" y="4540425"/>
            <a:ext cx="338100" cy="12600"/>
          </a:xfrm>
          <a:prstGeom prst="straightConnector1">
            <a:avLst/>
          </a:prstGeom>
          <a:noFill/>
          <a:ln cap="flat" cmpd="sng" w="38100">
            <a:solidFill>
              <a:srgbClr val="000000"/>
            </a:solidFill>
            <a:prstDash val="solid"/>
            <a:round/>
            <a:headEnd len="sm" w="sm" type="none"/>
            <a:tailEnd len="med" w="med" type="stealth"/>
          </a:ln>
        </p:spPr>
      </p:cxnSp>
      <p:cxnSp>
        <p:nvCxnSpPr>
          <p:cNvPr id="429" name="Google Shape;429;p25"/>
          <p:cNvCxnSpPr>
            <a:stCxn id="423" idx="3"/>
            <a:endCxn id="426" idx="1"/>
          </p:cNvCxnSpPr>
          <p:nvPr/>
        </p:nvCxnSpPr>
        <p:spPr>
          <a:xfrm flipH="1" rot="10800000">
            <a:off x="7386025" y="4156775"/>
            <a:ext cx="366600" cy="383700"/>
          </a:xfrm>
          <a:prstGeom prst="straightConnector1">
            <a:avLst/>
          </a:prstGeom>
          <a:noFill/>
          <a:ln cap="flat" cmpd="sng" w="38100">
            <a:solidFill>
              <a:srgbClr val="000000"/>
            </a:solidFill>
            <a:prstDash val="solid"/>
            <a:round/>
            <a:headEnd len="sm" w="sm" type="none"/>
            <a:tailEnd len="med" w="med" type="stealth"/>
          </a:ln>
        </p:spPr>
      </p:cxnSp>
      <p:sp>
        <p:nvSpPr>
          <p:cNvPr id="430" name="Google Shape;430;p25"/>
          <p:cNvSpPr/>
          <p:nvPr/>
        </p:nvSpPr>
        <p:spPr>
          <a:xfrm>
            <a:off x="6013650" y="3889125"/>
            <a:ext cx="3094200" cy="10377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6"/>
          <p:cNvSpPr txBox="1"/>
          <p:nvPr>
            <p:ph type="title"/>
          </p:nvPr>
        </p:nvSpPr>
        <p:spPr>
          <a:xfrm>
            <a:off x="729450" y="1166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Heatmaps of Median Correlation Score Between Gene Sets, log2(auPRC/prior) Score, and auROC Score for All Sources</a:t>
            </a:r>
            <a:endParaRPr sz="1840"/>
          </a:p>
        </p:txBody>
      </p:sp>
      <p:pic>
        <p:nvPicPr>
          <p:cNvPr id="436" name="Google Shape;436;p26"/>
          <p:cNvPicPr preferRelativeResize="0"/>
          <p:nvPr/>
        </p:nvPicPr>
        <p:blipFill>
          <a:blip r:embed="rId3">
            <a:alphaModFix/>
          </a:blip>
          <a:stretch>
            <a:fillRect/>
          </a:stretch>
        </p:blipFill>
        <p:spPr>
          <a:xfrm>
            <a:off x="0" y="2075275"/>
            <a:ext cx="9144001" cy="258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Conclusion</a:t>
            </a:r>
            <a:endParaRPr sz="2300"/>
          </a:p>
        </p:txBody>
      </p:sp>
      <p:sp>
        <p:nvSpPr>
          <p:cNvPr id="442" name="Google Shape;44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7000"/>
              </a:lnSpc>
              <a:spcBef>
                <a:spcPts val="800"/>
              </a:spcBef>
              <a:spcAft>
                <a:spcPts val="0"/>
              </a:spcAft>
              <a:buNone/>
            </a:pPr>
            <a:r>
              <a:rPr lang="en" sz="2000">
                <a:solidFill>
                  <a:srgbClr val="222222"/>
                </a:solidFill>
                <a:latin typeface="Arial"/>
                <a:ea typeface="Arial"/>
                <a:cs typeface="Arial"/>
                <a:sym typeface="Arial"/>
              </a:rPr>
              <a:t>We tried to answer:</a:t>
            </a:r>
            <a:endParaRPr sz="2000">
              <a:solidFill>
                <a:srgbClr val="222222"/>
              </a:solidFill>
              <a:latin typeface="Arial"/>
              <a:ea typeface="Arial"/>
              <a:cs typeface="Arial"/>
              <a:sym typeface="Arial"/>
            </a:endParaRPr>
          </a:p>
          <a:p>
            <a:pPr indent="-476250" lvl="0" marL="514350" rtl="0" algn="l">
              <a:lnSpc>
                <a:spcPct val="107000"/>
              </a:lnSpc>
              <a:spcBef>
                <a:spcPts val="800"/>
              </a:spcBef>
              <a:spcAft>
                <a:spcPts val="0"/>
              </a:spcAft>
              <a:buClr>
                <a:schemeClr val="dk1"/>
              </a:buClr>
              <a:buSzPts val="2000"/>
              <a:buFont typeface="Arial"/>
              <a:buAutoNum type="arabicPeriod"/>
            </a:pPr>
            <a:r>
              <a:rPr lang="en" sz="2000">
                <a:solidFill>
                  <a:srgbClr val="222222"/>
                </a:solidFill>
                <a:latin typeface="Arial"/>
                <a:ea typeface="Arial"/>
                <a:cs typeface="Arial"/>
                <a:sym typeface="Arial"/>
              </a:rPr>
              <a:t>Do different experimental methods provide the same view of the underlying biology, or do they present different aspects of it?</a:t>
            </a:r>
            <a:endParaRPr sz="2000">
              <a:solidFill>
                <a:schemeClr val="dk1"/>
              </a:solidFill>
              <a:latin typeface="Arial"/>
              <a:ea typeface="Arial"/>
              <a:cs typeface="Arial"/>
              <a:sym typeface="Arial"/>
            </a:endParaRPr>
          </a:p>
          <a:p>
            <a:pPr indent="-476250" lvl="0" marL="514350" rtl="0" algn="l">
              <a:lnSpc>
                <a:spcPct val="107000"/>
              </a:lnSpc>
              <a:spcBef>
                <a:spcPts val="800"/>
              </a:spcBef>
              <a:spcAft>
                <a:spcPts val="800"/>
              </a:spcAft>
              <a:buClr>
                <a:schemeClr val="dk1"/>
              </a:buClr>
              <a:buSzPts val="2000"/>
              <a:buFont typeface="Arial"/>
              <a:buAutoNum type="arabicPeriod"/>
            </a:pPr>
            <a:r>
              <a:rPr lang="en" sz="2000">
                <a:solidFill>
                  <a:srgbClr val="222222"/>
                </a:solidFill>
                <a:latin typeface="Arial"/>
                <a:ea typeface="Arial"/>
                <a:cs typeface="Arial"/>
                <a:sym typeface="Arial"/>
              </a:rPr>
              <a:t>Can models trained on one experimental method predict the genes associated to another?</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448" name="Google Shape;44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lnSpc>
                <a:spcPct val="110000"/>
              </a:lnSpc>
              <a:spcBef>
                <a:spcPts val="0"/>
              </a:spcBef>
              <a:spcAft>
                <a:spcPts val="0"/>
              </a:spcAft>
              <a:buClr>
                <a:srgbClr val="000000"/>
              </a:buClr>
              <a:buSzPts val="2000"/>
              <a:buFont typeface="Arial"/>
              <a:buAutoNum type="arabicPeriod"/>
            </a:pPr>
            <a:r>
              <a:rPr lang="en" sz="2000">
                <a:solidFill>
                  <a:srgbClr val="000000"/>
                </a:solidFill>
                <a:latin typeface="Arial"/>
                <a:ea typeface="Arial"/>
                <a:cs typeface="Arial"/>
                <a:sym typeface="Arial"/>
              </a:rPr>
              <a:t>Create an ensemble model</a:t>
            </a:r>
            <a:endParaRPr sz="2000">
              <a:solidFill>
                <a:srgbClr val="000000"/>
              </a:solidFill>
              <a:latin typeface="Arial"/>
              <a:ea typeface="Arial"/>
              <a:cs typeface="Arial"/>
              <a:sym typeface="Arial"/>
            </a:endParaRPr>
          </a:p>
          <a:p>
            <a:pPr indent="-355600" lvl="0" marL="457200" rtl="0" algn="l">
              <a:lnSpc>
                <a:spcPct val="110000"/>
              </a:lnSpc>
              <a:spcBef>
                <a:spcPts val="0"/>
              </a:spcBef>
              <a:spcAft>
                <a:spcPts val="0"/>
              </a:spcAft>
              <a:buClr>
                <a:srgbClr val="000000"/>
              </a:buClr>
              <a:buSzPts val="2000"/>
              <a:buFont typeface="Arial"/>
              <a:buAutoNum type="arabicPeriod"/>
            </a:pPr>
            <a:r>
              <a:rPr lang="en" sz="2000">
                <a:solidFill>
                  <a:srgbClr val="000000"/>
                </a:solidFill>
                <a:latin typeface="Arial"/>
                <a:ea typeface="Arial"/>
                <a:cs typeface="Arial"/>
                <a:sym typeface="Arial"/>
              </a:rPr>
              <a:t>Make my work available for further disease study</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5" name="Google Shape;95;p14"/>
          <p:cNvSpPr txBox="1"/>
          <p:nvPr>
            <p:ph idx="1" type="body"/>
          </p:nvPr>
        </p:nvSpPr>
        <p:spPr>
          <a:xfrm>
            <a:off x="729450" y="1983100"/>
            <a:ext cx="4232100" cy="2678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Many diseases arise due to </a:t>
            </a:r>
            <a:r>
              <a:rPr lang="en"/>
              <a:t>disruptions</a:t>
            </a:r>
            <a:r>
              <a:rPr lang="en"/>
              <a:t> of multiple genes</a:t>
            </a:r>
            <a:endParaRPr/>
          </a:p>
          <a:p>
            <a:pPr indent="-311150" lvl="0" marL="457200" rtl="0" algn="l">
              <a:spcBef>
                <a:spcPts val="0"/>
              </a:spcBef>
              <a:spcAft>
                <a:spcPts val="0"/>
              </a:spcAft>
              <a:buSzPts val="1300"/>
              <a:buChar char="●"/>
            </a:pPr>
            <a:r>
              <a:rPr lang="en"/>
              <a:t>To work towards cures, the human genome has been studied through </a:t>
            </a:r>
            <a:r>
              <a:rPr lang="en"/>
              <a:t>various </a:t>
            </a:r>
            <a:r>
              <a:rPr lang="en"/>
              <a:t>experimental methods that provide different understandings of the disease’s genetic cause</a:t>
            </a:r>
            <a:endParaRPr/>
          </a:p>
          <a:p>
            <a:pPr indent="-311150" lvl="0" marL="457200" rtl="0" algn="l">
              <a:spcBef>
                <a:spcPts val="0"/>
              </a:spcBef>
              <a:spcAft>
                <a:spcPts val="0"/>
              </a:spcAft>
              <a:buSzPts val="1300"/>
              <a:buChar char="●"/>
            </a:pPr>
            <a:r>
              <a:rPr b="1" lang="en"/>
              <a:t>Hypothesis</a:t>
            </a:r>
            <a:r>
              <a:rPr lang="en"/>
              <a:t>: The genomic basis of complex diseases can be understood on a </a:t>
            </a:r>
            <a:r>
              <a:rPr lang="en"/>
              <a:t>holistic </a:t>
            </a:r>
            <a:r>
              <a:rPr lang="en"/>
              <a:t>level through the exploration and combination of genetic data from distinct sources, experimental methods, and association types</a:t>
            </a:r>
            <a:endParaRPr/>
          </a:p>
          <a:p>
            <a:pPr indent="-311150" lvl="0" marL="457200" rtl="0" algn="l">
              <a:spcBef>
                <a:spcPts val="0"/>
              </a:spcBef>
              <a:spcAft>
                <a:spcPts val="0"/>
              </a:spcAft>
              <a:buSzPts val="1300"/>
              <a:buChar char="●"/>
            </a:pPr>
            <a:r>
              <a:rPr lang="en"/>
              <a:t>DisGeNET: database used with human gene-disease associations</a:t>
            </a:r>
            <a:endParaRPr/>
          </a:p>
        </p:txBody>
      </p:sp>
      <p:pic>
        <p:nvPicPr>
          <p:cNvPr id="96" name="Google Shape;96;p14"/>
          <p:cNvPicPr preferRelativeResize="0"/>
          <p:nvPr/>
        </p:nvPicPr>
        <p:blipFill>
          <a:blip r:embed="rId3">
            <a:alphaModFix/>
          </a:blip>
          <a:stretch>
            <a:fillRect/>
          </a:stretch>
        </p:blipFill>
        <p:spPr>
          <a:xfrm>
            <a:off x="4961550" y="1830700"/>
            <a:ext cx="4121401" cy="2678700"/>
          </a:xfrm>
          <a:prstGeom prst="rect">
            <a:avLst/>
          </a:prstGeom>
          <a:noFill/>
          <a:ln>
            <a:noFill/>
          </a:ln>
        </p:spPr>
      </p:pic>
      <p:pic>
        <p:nvPicPr>
          <p:cNvPr id="97" name="Google Shape;97;p14"/>
          <p:cNvPicPr preferRelativeResize="0"/>
          <p:nvPr/>
        </p:nvPicPr>
        <p:blipFill>
          <a:blip r:embed="rId4">
            <a:alphaModFix/>
          </a:blip>
          <a:stretch>
            <a:fillRect/>
          </a:stretch>
        </p:blipFill>
        <p:spPr>
          <a:xfrm>
            <a:off x="8580948" y="1363"/>
            <a:ext cx="417900" cy="478901"/>
          </a:xfrm>
          <a:prstGeom prst="rect">
            <a:avLst/>
          </a:prstGeom>
          <a:noFill/>
          <a:ln>
            <a:noFill/>
          </a:ln>
        </p:spPr>
      </p:pic>
      <p:pic>
        <p:nvPicPr>
          <p:cNvPr id="98" name="Google Shape;98;p14"/>
          <p:cNvPicPr preferRelativeResize="0"/>
          <p:nvPr/>
        </p:nvPicPr>
        <p:blipFill>
          <a:blip r:embed="rId5">
            <a:alphaModFix/>
          </a:blip>
          <a:stretch>
            <a:fillRect/>
          </a:stretch>
        </p:blipFill>
        <p:spPr>
          <a:xfrm>
            <a:off x="144974" y="0"/>
            <a:ext cx="417900" cy="481623"/>
          </a:xfrm>
          <a:prstGeom prst="rect">
            <a:avLst/>
          </a:prstGeom>
          <a:noFill/>
          <a:ln>
            <a:noFill/>
          </a:ln>
        </p:spPr>
      </p:pic>
      <p:pic>
        <p:nvPicPr>
          <p:cNvPr descr="A picture containing graphical user interface&#10;&#10;Description automatically generated" id="99" name="Google Shape;99;p14"/>
          <p:cNvPicPr preferRelativeResize="0"/>
          <p:nvPr/>
        </p:nvPicPr>
        <p:blipFill rotWithShape="1">
          <a:blip r:embed="rId6">
            <a:alphaModFix/>
          </a:blip>
          <a:srcRect b="0" l="0" r="0" t="0"/>
          <a:stretch/>
        </p:blipFill>
        <p:spPr>
          <a:xfrm>
            <a:off x="7919075" y="4737525"/>
            <a:ext cx="1224925" cy="40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47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Association Type Exploration</a:t>
            </a:r>
            <a:endParaRPr/>
          </a:p>
        </p:txBody>
      </p:sp>
      <p:pic>
        <p:nvPicPr>
          <p:cNvPr descr="A picture containing graphical user interface&#10;&#10;Description automatically generated" id="105" name="Google Shape;105;p15"/>
          <p:cNvPicPr preferRelativeResize="0"/>
          <p:nvPr/>
        </p:nvPicPr>
        <p:blipFill rotWithShape="1">
          <a:blip r:embed="rId3">
            <a:alphaModFix/>
          </a:blip>
          <a:srcRect b="25986" l="9970" r="19368" t="18439"/>
          <a:stretch/>
        </p:blipFill>
        <p:spPr>
          <a:xfrm>
            <a:off x="959537" y="2387249"/>
            <a:ext cx="2121140" cy="516238"/>
          </a:xfrm>
          <a:prstGeom prst="rect">
            <a:avLst/>
          </a:prstGeom>
          <a:noFill/>
          <a:ln>
            <a:noFill/>
          </a:ln>
        </p:spPr>
      </p:pic>
      <p:sp>
        <p:nvSpPr>
          <p:cNvPr id="106" name="Google Shape;106;p15"/>
          <p:cNvSpPr/>
          <p:nvPr/>
        </p:nvSpPr>
        <p:spPr>
          <a:xfrm>
            <a:off x="3397700" y="24596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Disease-Gene Attributes File</a:t>
            </a:r>
            <a:endParaRPr sz="1000"/>
          </a:p>
        </p:txBody>
      </p:sp>
      <p:sp>
        <p:nvSpPr>
          <p:cNvPr id="107" name="Google Shape;107;p15"/>
          <p:cNvSpPr txBox="1"/>
          <p:nvPr/>
        </p:nvSpPr>
        <p:spPr>
          <a:xfrm>
            <a:off x="5182770" y="24770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Gene Sets Dataset</a:t>
            </a:r>
            <a:endParaRPr sz="1000"/>
          </a:p>
        </p:txBody>
      </p:sp>
      <p:pic>
        <p:nvPicPr>
          <p:cNvPr id="108" name="Google Shape;108;p15"/>
          <p:cNvPicPr preferRelativeResize="0"/>
          <p:nvPr/>
        </p:nvPicPr>
        <p:blipFill rotWithShape="1">
          <a:blip r:embed="rId4">
            <a:alphaModFix/>
          </a:blip>
          <a:srcRect b="0" l="0" r="0" t="0"/>
          <a:stretch/>
        </p:blipFill>
        <p:spPr>
          <a:xfrm>
            <a:off x="6690257" y="24353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09" name="Google Shape;109;p15"/>
          <p:cNvPicPr preferRelativeResize="0"/>
          <p:nvPr/>
        </p:nvPicPr>
        <p:blipFill rotWithShape="1">
          <a:blip r:embed="rId5">
            <a:alphaModFix/>
          </a:blip>
          <a:srcRect b="0" l="0" r="0" t="0"/>
          <a:stretch/>
        </p:blipFill>
        <p:spPr>
          <a:xfrm>
            <a:off x="7516259" y="2428783"/>
            <a:ext cx="671803" cy="510900"/>
          </a:xfrm>
          <a:prstGeom prst="rect">
            <a:avLst/>
          </a:prstGeom>
          <a:noFill/>
          <a:ln>
            <a:noFill/>
          </a:ln>
        </p:spPr>
      </p:pic>
      <p:sp>
        <p:nvSpPr>
          <p:cNvPr id="110" name="Google Shape;110;p15"/>
          <p:cNvSpPr txBox="1"/>
          <p:nvPr/>
        </p:nvSpPr>
        <p:spPr>
          <a:xfrm>
            <a:off x="7013804" y="24039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111" name="Google Shape;111;p15"/>
          <p:cNvCxnSpPr>
            <a:stCxn id="105" idx="3"/>
            <a:endCxn id="106" idx="1"/>
          </p:cNvCxnSpPr>
          <p:nvPr/>
        </p:nvCxnSpPr>
        <p:spPr>
          <a:xfrm>
            <a:off x="3080677" y="26453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112" name="Google Shape;112;p15"/>
          <p:cNvCxnSpPr/>
          <p:nvPr/>
        </p:nvCxnSpPr>
        <p:spPr>
          <a:xfrm>
            <a:off x="4732369" y="27174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113" name="Google Shape;113;p15"/>
          <p:cNvCxnSpPr/>
          <p:nvPr/>
        </p:nvCxnSpPr>
        <p:spPr>
          <a:xfrm>
            <a:off x="6027592" y="2715719"/>
            <a:ext cx="646800" cy="0"/>
          </a:xfrm>
          <a:prstGeom prst="straightConnector1">
            <a:avLst/>
          </a:prstGeom>
          <a:noFill/>
          <a:ln cap="flat" cmpd="sng" w="38100">
            <a:solidFill>
              <a:srgbClr val="000000"/>
            </a:solidFill>
            <a:prstDash val="solid"/>
            <a:round/>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729450" y="147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Association Type Exploration</a:t>
            </a:r>
            <a:endParaRPr/>
          </a:p>
        </p:txBody>
      </p:sp>
      <p:pic>
        <p:nvPicPr>
          <p:cNvPr descr="A picture containing graphical user interface&#10;&#10;Description automatically generated" id="119" name="Google Shape;119;p16"/>
          <p:cNvPicPr preferRelativeResize="0"/>
          <p:nvPr/>
        </p:nvPicPr>
        <p:blipFill rotWithShape="1">
          <a:blip r:embed="rId3">
            <a:alphaModFix/>
          </a:blip>
          <a:srcRect b="25986" l="9970" r="19368" t="18439"/>
          <a:stretch/>
        </p:blipFill>
        <p:spPr>
          <a:xfrm>
            <a:off x="959537" y="2387249"/>
            <a:ext cx="2121140" cy="516238"/>
          </a:xfrm>
          <a:prstGeom prst="rect">
            <a:avLst/>
          </a:prstGeom>
          <a:noFill/>
          <a:ln>
            <a:noFill/>
          </a:ln>
        </p:spPr>
      </p:pic>
      <p:sp>
        <p:nvSpPr>
          <p:cNvPr id="120" name="Google Shape;120;p16"/>
          <p:cNvSpPr/>
          <p:nvPr/>
        </p:nvSpPr>
        <p:spPr>
          <a:xfrm>
            <a:off x="3397700" y="24596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Disease-Gene Attributes File</a:t>
            </a:r>
            <a:endParaRPr sz="1000"/>
          </a:p>
        </p:txBody>
      </p:sp>
      <p:sp>
        <p:nvSpPr>
          <p:cNvPr id="121" name="Google Shape;121;p16"/>
          <p:cNvSpPr txBox="1"/>
          <p:nvPr/>
        </p:nvSpPr>
        <p:spPr>
          <a:xfrm>
            <a:off x="5182770" y="24770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Gene Sets Dataset</a:t>
            </a:r>
            <a:endParaRPr sz="1000"/>
          </a:p>
        </p:txBody>
      </p:sp>
      <p:pic>
        <p:nvPicPr>
          <p:cNvPr id="122" name="Google Shape;122;p16"/>
          <p:cNvPicPr preferRelativeResize="0"/>
          <p:nvPr/>
        </p:nvPicPr>
        <p:blipFill rotWithShape="1">
          <a:blip r:embed="rId4">
            <a:alphaModFix/>
          </a:blip>
          <a:srcRect b="0" l="0" r="0" t="0"/>
          <a:stretch/>
        </p:blipFill>
        <p:spPr>
          <a:xfrm>
            <a:off x="6690257" y="2435333"/>
            <a:ext cx="710251" cy="464455"/>
          </a:xfrm>
          <a:prstGeom prst="rect">
            <a:avLst/>
          </a:prstGeom>
          <a:solidFill>
            <a:srgbClr val="ECECEC"/>
          </a:solidFill>
          <a:ln cap="sq" cmpd="sng" w="9525">
            <a:solidFill>
              <a:srgbClr val="FFFFFF"/>
            </a:solidFill>
            <a:prstDash val="solid"/>
            <a:miter lim="800000"/>
            <a:headEnd len="sm" w="sm" type="none"/>
            <a:tailEnd len="sm" w="sm" type="none"/>
          </a:ln>
        </p:spPr>
      </p:pic>
      <p:pic>
        <p:nvPicPr>
          <p:cNvPr id="123" name="Google Shape;123;p16"/>
          <p:cNvPicPr preferRelativeResize="0"/>
          <p:nvPr/>
        </p:nvPicPr>
        <p:blipFill rotWithShape="1">
          <a:blip r:embed="rId5">
            <a:alphaModFix/>
          </a:blip>
          <a:srcRect b="0" l="0" r="0" t="0"/>
          <a:stretch/>
        </p:blipFill>
        <p:spPr>
          <a:xfrm>
            <a:off x="7516259" y="2428783"/>
            <a:ext cx="671803" cy="510900"/>
          </a:xfrm>
          <a:prstGeom prst="rect">
            <a:avLst/>
          </a:prstGeom>
          <a:noFill/>
          <a:ln>
            <a:noFill/>
          </a:ln>
        </p:spPr>
      </p:pic>
      <p:sp>
        <p:nvSpPr>
          <p:cNvPr id="124" name="Google Shape;124;p16"/>
          <p:cNvSpPr txBox="1"/>
          <p:nvPr/>
        </p:nvSpPr>
        <p:spPr>
          <a:xfrm>
            <a:off x="7013804" y="24039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125" name="Google Shape;125;p16"/>
          <p:cNvSpPr txBox="1"/>
          <p:nvPr/>
        </p:nvSpPr>
        <p:spPr>
          <a:xfrm>
            <a:off x="3648224" y="3220350"/>
            <a:ext cx="903000" cy="400200"/>
          </a:xfrm>
          <a:prstGeom prst="rect">
            <a:avLst/>
          </a:prstGeom>
          <a:solidFill>
            <a:srgbClr val="E5E5E5"/>
          </a:solidFill>
          <a:ln cap="flat" cmpd="sng" w="38100">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cxnSp>
        <p:nvCxnSpPr>
          <p:cNvPr id="126" name="Google Shape;126;p16"/>
          <p:cNvCxnSpPr>
            <a:stCxn id="119" idx="3"/>
            <a:endCxn id="120" idx="1"/>
          </p:cNvCxnSpPr>
          <p:nvPr/>
        </p:nvCxnSpPr>
        <p:spPr>
          <a:xfrm>
            <a:off x="3080677" y="26453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127" name="Google Shape;127;p16"/>
          <p:cNvCxnSpPr/>
          <p:nvPr/>
        </p:nvCxnSpPr>
        <p:spPr>
          <a:xfrm>
            <a:off x="4732369" y="27174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128" name="Google Shape;128;p16"/>
          <p:cNvCxnSpPr/>
          <p:nvPr/>
        </p:nvCxnSpPr>
        <p:spPr>
          <a:xfrm>
            <a:off x="6027592" y="27157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129" name="Google Shape;129;p16"/>
          <p:cNvCxnSpPr>
            <a:stCxn id="120" idx="2"/>
          </p:cNvCxnSpPr>
          <p:nvPr/>
        </p:nvCxnSpPr>
        <p:spPr>
          <a:xfrm>
            <a:off x="4057550" y="2859824"/>
            <a:ext cx="61200" cy="343800"/>
          </a:xfrm>
          <a:prstGeom prst="straightConnector1">
            <a:avLst/>
          </a:prstGeom>
          <a:noFill/>
          <a:ln cap="flat" cmpd="sng" w="38100">
            <a:solidFill>
              <a:srgbClr val="000000"/>
            </a:solidFill>
            <a:prstDash val="solid"/>
            <a:round/>
            <a:headEnd len="sm" w="sm" type="none"/>
            <a:tailEnd len="med" w="med" type="stealth"/>
          </a:ln>
        </p:spPr>
      </p:cxnSp>
      <p:sp>
        <p:nvSpPr>
          <p:cNvPr id="130" name="Google Shape;130;p16"/>
          <p:cNvSpPr/>
          <p:nvPr/>
        </p:nvSpPr>
        <p:spPr>
          <a:xfrm>
            <a:off x="3505350" y="3067675"/>
            <a:ext cx="1171500" cy="7431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729450" y="147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Association Type Exploration</a:t>
            </a:r>
            <a:endParaRPr/>
          </a:p>
        </p:txBody>
      </p:sp>
      <p:pic>
        <p:nvPicPr>
          <p:cNvPr descr="A picture containing graphical user interface&#10;&#10;Description automatically generated" id="136" name="Google Shape;136;p17"/>
          <p:cNvPicPr preferRelativeResize="0"/>
          <p:nvPr/>
        </p:nvPicPr>
        <p:blipFill rotWithShape="1">
          <a:blip r:embed="rId3">
            <a:alphaModFix/>
          </a:blip>
          <a:srcRect b="25986" l="9970" r="19368" t="18439"/>
          <a:stretch/>
        </p:blipFill>
        <p:spPr>
          <a:xfrm>
            <a:off x="959537" y="2387249"/>
            <a:ext cx="2121140" cy="516238"/>
          </a:xfrm>
          <a:prstGeom prst="rect">
            <a:avLst/>
          </a:prstGeom>
          <a:noFill/>
          <a:ln>
            <a:noFill/>
          </a:ln>
        </p:spPr>
      </p:pic>
      <p:sp>
        <p:nvSpPr>
          <p:cNvPr id="137" name="Google Shape;137;p17"/>
          <p:cNvSpPr/>
          <p:nvPr/>
        </p:nvSpPr>
        <p:spPr>
          <a:xfrm>
            <a:off x="3397700" y="24596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Disease-Gene Attributes File</a:t>
            </a:r>
            <a:endParaRPr sz="1000"/>
          </a:p>
        </p:txBody>
      </p:sp>
      <p:sp>
        <p:nvSpPr>
          <p:cNvPr id="138" name="Google Shape;138;p17"/>
          <p:cNvSpPr txBox="1"/>
          <p:nvPr/>
        </p:nvSpPr>
        <p:spPr>
          <a:xfrm>
            <a:off x="5182770" y="24770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Gene Sets Dataset</a:t>
            </a:r>
            <a:endParaRPr sz="1000"/>
          </a:p>
        </p:txBody>
      </p:sp>
      <p:pic>
        <p:nvPicPr>
          <p:cNvPr id="139" name="Google Shape;139;p17"/>
          <p:cNvPicPr preferRelativeResize="0"/>
          <p:nvPr/>
        </p:nvPicPr>
        <p:blipFill rotWithShape="1">
          <a:blip r:embed="rId4">
            <a:alphaModFix/>
          </a:blip>
          <a:srcRect b="0" l="0" r="0" t="0"/>
          <a:stretch/>
        </p:blipFill>
        <p:spPr>
          <a:xfrm>
            <a:off x="6690257" y="24353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40" name="Google Shape;140;p17"/>
          <p:cNvPicPr preferRelativeResize="0"/>
          <p:nvPr/>
        </p:nvPicPr>
        <p:blipFill rotWithShape="1">
          <a:blip r:embed="rId5">
            <a:alphaModFix/>
          </a:blip>
          <a:srcRect b="0" l="0" r="0" t="0"/>
          <a:stretch/>
        </p:blipFill>
        <p:spPr>
          <a:xfrm>
            <a:off x="7516259" y="2428783"/>
            <a:ext cx="671803" cy="510900"/>
          </a:xfrm>
          <a:prstGeom prst="rect">
            <a:avLst/>
          </a:prstGeom>
          <a:noFill/>
          <a:ln>
            <a:noFill/>
          </a:ln>
        </p:spPr>
      </p:pic>
      <p:sp>
        <p:nvSpPr>
          <p:cNvPr id="141" name="Google Shape;141;p17"/>
          <p:cNvSpPr txBox="1"/>
          <p:nvPr/>
        </p:nvSpPr>
        <p:spPr>
          <a:xfrm>
            <a:off x="7013804" y="24039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142" name="Google Shape;142;p17"/>
          <p:cNvSpPr txBox="1"/>
          <p:nvPr/>
        </p:nvSpPr>
        <p:spPr>
          <a:xfrm>
            <a:off x="3648224" y="32203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143" name="Google Shape;143;p17"/>
          <p:cNvSpPr txBox="1"/>
          <p:nvPr/>
        </p:nvSpPr>
        <p:spPr>
          <a:xfrm>
            <a:off x="4880583" y="3220709"/>
            <a:ext cx="1408800" cy="554100"/>
          </a:xfrm>
          <a:prstGeom prst="rect">
            <a:avLst/>
          </a:prstGeom>
          <a:solidFill>
            <a:srgbClr val="E5E5E5"/>
          </a:solidFill>
          <a:ln cap="flat" cmpd="sng" w="38100">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Recategorized Dataset (Unique Biomarker)</a:t>
            </a:r>
            <a:endParaRPr sz="1000"/>
          </a:p>
        </p:txBody>
      </p:sp>
      <p:sp>
        <p:nvSpPr>
          <p:cNvPr id="144" name="Google Shape;144;p17"/>
          <p:cNvSpPr txBox="1"/>
          <p:nvPr/>
        </p:nvSpPr>
        <p:spPr>
          <a:xfrm>
            <a:off x="4881670" y="3916883"/>
            <a:ext cx="1407900" cy="554100"/>
          </a:xfrm>
          <a:prstGeom prst="rect">
            <a:avLst/>
          </a:prstGeom>
          <a:solidFill>
            <a:srgbClr val="E5E5E5"/>
          </a:solidFill>
          <a:ln cap="flat" cmpd="sng" w="38100">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Recategorized Dataset (All Biomarker)</a:t>
            </a:r>
            <a:endParaRPr sz="1000"/>
          </a:p>
        </p:txBody>
      </p:sp>
      <p:cxnSp>
        <p:nvCxnSpPr>
          <p:cNvPr id="145" name="Google Shape;145;p17"/>
          <p:cNvCxnSpPr>
            <a:stCxn id="136" idx="3"/>
            <a:endCxn id="137" idx="1"/>
          </p:cNvCxnSpPr>
          <p:nvPr/>
        </p:nvCxnSpPr>
        <p:spPr>
          <a:xfrm>
            <a:off x="3080677" y="26453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146" name="Google Shape;146;p17"/>
          <p:cNvCxnSpPr/>
          <p:nvPr/>
        </p:nvCxnSpPr>
        <p:spPr>
          <a:xfrm>
            <a:off x="4732369" y="27174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147" name="Google Shape;147;p17"/>
          <p:cNvCxnSpPr/>
          <p:nvPr/>
        </p:nvCxnSpPr>
        <p:spPr>
          <a:xfrm>
            <a:off x="6027592" y="27157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148" name="Google Shape;148;p17"/>
          <p:cNvCxnSpPr>
            <a:stCxn id="137" idx="2"/>
          </p:cNvCxnSpPr>
          <p:nvPr/>
        </p:nvCxnSpPr>
        <p:spPr>
          <a:xfrm>
            <a:off x="4057550" y="28598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149" name="Google Shape;149;p17"/>
          <p:cNvCxnSpPr/>
          <p:nvPr/>
        </p:nvCxnSpPr>
        <p:spPr>
          <a:xfrm flipH="1" rot="10800000">
            <a:off x="4567510" y="33973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150" name="Google Shape;150;p17"/>
          <p:cNvCxnSpPr>
            <a:endCxn id="144" idx="1"/>
          </p:cNvCxnSpPr>
          <p:nvPr/>
        </p:nvCxnSpPr>
        <p:spPr>
          <a:xfrm>
            <a:off x="4581070" y="3395633"/>
            <a:ext cx="300600" cy="798300"/>
          </a:xfrm>
          <a:prstGeom prst="straightConnector1">
            <a:avLst/>
          </a:prstGeom>
          <a:noFill/>
          <a:ln cap="flat" cmpd="sng" w="38100">
            <a:solidFill>
              <a:srgbClr val="000000"/>
            </a:solidFill>
            <a:prstDash val="solid"/>
            <a:round/>
            <a:headEnd len="sm" w="sm" type="none"/>
            <a:tailEnd len="med" w="med" type="stealth"/>
          </a:ln>
        </p:spPr>
      </p:cxnSp>
      <p:sp>
        <p:nvSpPr>
          <p:cNvPr id="151" name="Google Shape;151;p17"/>
          <p:cNvSpPr/>
          <p:nvPr/>
        </p:nvSpPr>
        <p:spPr>
          <a:xfrm>
            <a:off x="4638825" y="3126200"/>
            <a:ext cx="1857300" cy="15417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729450" y="147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Association Type Exploration</a:t>
            </a:r>
            <a:endParaRPr/>
          </a:p>
        </p:txBody>
      </p:sp>
      <p:pic>
        <p:nvPicPr>
          <p:cNvPr descr="A picture containing graphical user interface&#10;&#10;Description automatically generated" id="157" name="Google Shape;157;p18"/>
          <p:cNvPicPr preferRelativeResize="0"/>
          <p:nvPr/>
        </p:nvPicPr>
        <p:blipFill rotWithShape="1">
          <a:blip r:embed="rId3">
            <a:alphaModFix/>
          </a:blip>
          <a:srcRect b="25986" l="9970" r="19368" t="18439"/>
          <a:stretch/>
        </p:blipFill>
        <p:spPr>
          <a:xfrm>
            <a:off x="959537" y="2387249"/>
            <a:ext cx="2121140" cy="516238"/>
          </a:xfrm>
          <a:prstGeom prst="rect">
            <a:avLst/>
          </a:prstGeom>
          <a:noFill/>
          <a:ln>
            <a:noFill/>
          </a:ln>
        </p:spPr>
      </p:pic>
      <p:sp>
        <p:nvSpPr>
          <p:cNvPr id="158" name="Google Shape;158;p18"/>
          <p:cNvSpPr/>
          <p:nvPr/>
        </p:nvSpPr>
        <p:spPr>
          <a:xfrm>
            <a:off x="3397700" y="24596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Disease-Gene Attributes File</a:t>
            </a:r>
            <a:endParaRPr sz="1000"/>
          </a:p>
        </p:txBody>
      </p:sp>
      <p:sp>
        <p:nvSpPr>
          <p:cNvPr id="159" name="Google Shape;159;p18"/>
          <p:cNvSpPr txBox="1"/>
          <p:nvPr/>
        </p:nvSpPr>
        <p:spPr>
          <a:xfrm>
            <a:off x="5182770" y="24770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Gene Sets Dataset</a:t>
            </a:r>
            <a:endParaRPr sz="1000"/>
          </a:p>
        </p:txBody>
      </p:sp>
      <p:pic>
        <p:nvPicPr>
          <p:cNvPr id="160" name="Google Shape;160;p18"/>
          <p:cNvPicPr preferRelativeResize="0"/>
          <p:nvPr/>
        </p:nvPicPr>
        <p:blipFill rotWithShape="1">
          <a:blip r:embed="rId4">
            <a:alphaModFix/>
          </a:blip>
          <a:srcRect b="0" l="0" r="0" t="0"/>
          <a:stretch/>
        </p:blipFill>
        <p:spPr>
          <a:xfrm>
            <a:off x="6690257" y="24353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61" name="Google Shape;161;p18"/>
          <p:cNvPicPr preferRelativeResize="0"/>
          <p:nvPr/>
        </p:nvPicPr>
        <p:blipFill rotWithShape="1">
          <a:blip r:embed="rId5">
            <a:alphaModFix/>
          </a:blip>
          <a:srcRect b="0" l="0" r="0" t="0"/>
          <a:stretch/>
        </p:blipFill>
        <p:spPr>
          <a:xfrm>
            <a:off x="7516259" y="2428783"/>
            <a:ext cx="671803" cy="510900"/>
          </a:xfrm>
          <a:prstGeom prst="rect">
            <a:avLst/>
          </a:prstGeom>
          <a:noFill/>
          <a:ln>
            <a:noFill/>
          </a:ln>
        </p:spPr>
      </p:pic>
      <p:sp>
        <p:nvSpPr>
          <p:cNvPr id="162" name="Google Shape;162;p18"/>
          <p:cNvSpPr txBox="1"/>
          <p:nvPr/>
        </p:nvSpPr>
        <p:spPr>
          <a:xfrm>
            <a:off x="7013804" y="24039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163" name="Google Shape;163;p18"/>
          <p:cNvSpPr txBox="1"/>
          <p:nvPr/>
        </p:nvSpPr>
        <p:spPr>
          <a:xfrm>
            <a:off x="3648224" y="32203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164" name="Google Shape;164;p18"/>
          <p:cNvSpPr txBox="1"/>
          <p:nvPr/>
        </p:nvSpPr>
        <p:spPr>
          <a:xfrm>
            <a:off x="4880583" y="3220709"/>
            <a:ext cx="14088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Recategorized Dataset (Unique Biomarker)</a:t>
            </a:r>
            <a:endParaRPr sz="1000"/>
          </a:p>
        </p:txBody>
      </p:sp>
      <p:pic>
        <p:nvPicPr>
          <p:cNvPr id="165" name="Google Shape;165;p18"/>
          <p:cNvPicPr preferRelativeResize="0"/>
          <p:nvPr/>
        </p:nvPicPr>
        <p:blipFill rotWithShape="1">
          <a:blip r:embed="rId6">
            <a:alphaModFix/>
          </a:blip>
          <a:srcRect b="0" l="0" r="0" t="0"/>
          <a:stretch/>
        </p:blipFill>
        <p:spPr>
          <a:xfrm>
            <a:off x="7544472" y="3233358"/>
            <a:ext cx="641620" cy="510900"/>
          </a:xfrm>
          <a:prstGeom prst="rect">
            <a:avLst/>
          </a:prstGeom>
          <a:noFill/>
          <a:ln>
            <a:noFill/>
          </a:ln>
        </p:spPr>
      </p:pic>
      <p:pic>
        <p:nvPicPr>
          <p:cNvPr id="166" name="Google Shape;166;p18"/>
          <p:cNvPicPr preferRelativeResize="0"/>
          <p:nvPr/>
        </p:nvPicPr>
        <p:blipFill rotWithShape="1">
          <a:blip r:embed="rId7">
            <a:alphaModFix/>
          </a:blip>
          <a:srcRect b="0" l="0" r="0" t="0"/>
          <a:stretch/>
        </p:blipFill>
        <p:spPr>
          <a:xfrm>
            <a:off x="6680323" y="3206747"/>
            <a:ext cx="470129" cy="464454"/>
          </a:xfrm>
          <a:prstGeom prst="rect">
            <a:avLst/>
          </a:prstGeom>
          <a:noFill/>
          <a:ln>
            <a:noFill/>
          </a:ln>
        </p:spPr>
      </p:pic>
      <p:pic>
        <p:nvPicPr>
          <p:cNvPr id="167" name="Google Shape;167;p18"/>
          <p:cNvPicPr preferRelativeResize="0"/>
          <p:nvPr/>
        </p:nvPicPr>
        <p:blipFill rotWithShape="1">
          <a:blip r:embed="rId8">
            <a:alphaModFix/>
          </a:blip>
          <a:srcRect b="0" l="0" r="0" t="0"/>
          <a:stretch/>
        </p:blipFill>
        <p:spPr>
          <a:xfrm>
            <a:off x="7544472" y="3949455"/>
            <a:ext cx="641620" cy="510900"/>
          </a:xfrm>
          <a:prstGeom prst="rect">
            <a:avLst/>
          </a:prstGeom>
          <a:noFill/>
          <a:ln>
            <a:noFill/>
          </a:ln>
        </p:spPr>
      </p:pic>
      <p:sp>
        <p:nvSpPr>
          <p:cNvPr id="168" name="Google Shape;168;p18"/>
          <p:cNvSpPr txBox="1"/>
          <p:nvPr/>
        </p:nvSpPr>
        <p:spPr>
          <a:xfrm>
            <a:off x="7033115" y="3154257"/>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169" name="Google Shape;169;p18"/>
          <p:cNvSpPr txBox="1"/>
          <p:nvPr/>
        </p:nvSpPr>
        <p:spPr>
          <a:xfrm>
            <a:off x="4881670" y="3916883"/>
            <a:ext cx="14079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Recategorized Dataset (All Biomarker)</a:t>
            </a:r>
            <a:endParaRPr sz="1000"/>
          </a:p>
        </p:txBody>
      </p:sp>
      <p:pic>
        <p:nvPicPr>
          <p:cNvPr id="170" name="Google Shape;170;p18"/>
          <p:cNvPicPr preferRelativeResize="0"/>
          <p:nvPr/>
        </p:nvPicPr>
        <p:blipFill rotWithShape="1">
          <a:blip r:embed="rId7">
            <a:alphaModFix/>
          </a:blip>
          <a:srcRect b="0" l="0" r="0" t="0"/>
          <a:stretch/>
        </p:blipFill>
        <p:spPr>
          <a:xfrm>
            <a:off x="6672873" y="3924312"/>
            <a:ext cx="470129" cy="464454"/>
          </a:xfrm>
          <a:prstGeom prst="rect">
            <a:avLst/>
          </a:prstGeom>
          <a:noFill/>
          <a:ln>
            <a:noFill/>
          </a:ln>
        </p:spPr>
      </p:pic>
      <p:sp>
        <p:nvSpPr>
          <p:cNvPr id="171" name="Google Shape;171;p18"/>
          <p:cNvSpPr txBox="1"/>
          <p:nvPr/>
        </p:nvSpPr>
        <p:spPr>
          <a:xfrm>
            <a:off x="7033115" y="3909312"/>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172" name="Google Shape;172;p18"/>
          <p:cNvCxnSpPr>
            <a:stCxn id="157" idx="3"/>
            <a:endCxn id="158" idx="1"/>
          </p:cNvCxnSpPr>
          <p:nvPr/>
        </p:nvCxnSpPr>
        <p:spPr>
          <a:xfrm>
            <a:off x="3080677" y="26453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173" name="Google Shape;173;p18"/>
          <p:cNvCxnSpPr/>
          <p:nvPr/>
        </p:nvCxnSpPr>
        <p:spPr>
          <a:xfrm>
            <a:off x="4732369" y="27174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174" name="Google Shape;174;p18"/>
          <p:cNvCxnSpPr/>
          <p:nvPr/>
        </p:nvCxnSpPr>
        <p:spPr>
          <a:xfrm>
            <a:off x="6027592" y="27157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175" name="Google Shape;175;p18"/>
          <p:cNvCxnSpPr>
            <a:stCxn id="158" idx="2"/>
          </p:cNvCxnSpPr>
          <p:nvPr/>
        </p:nvCxnSpPr>
        <p:spPr>
          <a:xfrm>
            <a:off x="4057550" y="28598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176" name="Google Shape;176;p18"/>
          <p:cNvCxnSpPr/>
          <p:nvPr/>
        </p:nvCxnSpPr>
        <p:spPr>
          <a:xfrm flipH="1" rot="10800000">
            <a:off x="4567510" y="33973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177" name="Google Shape;177;p18"/>
          <p:cNvCxnSpPr>
            <a:endCxn id="169" idx="1"/>
          </p:cNvCxnSpPr>
          <p:nvPr/>
        </p:nvCxnSpPr>
        <p:spPr>
          <a:xfrm>
            <a:off x="4581070" y="3395633"/>
            <a:ext cx="300600" cy="798300"/>
          </a:xfrm>
          <a:prstGeom prst="straightConnector1">
            <a:avLst/>
          </a:prstGeom>
          <a:noFill/>
          <a:ln cap="flat" cmpd="sng" w="38100">
            <a:solidFill>
              <a:srgbClr val="000000"/>
            </a:solidFill>
            <a:prstDash val="solid"/>
            <a:round/>
            <a:headEnd len="sm" w="sm" type="none"/>
            <a:tailEnd len="med" w="med" type="stealth"/>
          </a:ln>
        </p:spPr>
      </p:cxnSp>
      <p:cxnSp>
        <p:nvCxnSpPr>
          <p:cNvPr id="178" name="Google Shape;178;p18"/>
          <p:cNvCxnSpPr/>
          <p:nvPr/>
        </p:nvCxnSpPr>
        <p:spPr>
          <a:xfrm flipH="1" rot="10800000">
            <a:off x="6313908" y="3465508"/>
            <a:ext cx="348300" cy="4200"/>
          </a:xfrm>
          <a:prstGeom prst="straightConnector1">
            <a:avLst/>
          </a:prstGeom>
          <a:noFill/>
          <a:ln cap="flat" cmpd="sng" w="38100">
            <a:solidFill>
              <a:srgbClr val="000000"/>
            </a:solidFill>
            <a:prstDash val="solid"/>
            <a:round/>
            <a:headEnd len="sm" w="sm" type="none"/>
            <a:tailEnd len="med" w="med" type="stealth"/>
          </a:ln>
        </p:spPr>
      </p:cxnSp>
      <p:cxnSp>
        <p:nvCxnSpPr>
          <p:cNvPr id="179" name="Google Shape;179;p18"/>
          <p:cNvCxnSpPr/>
          <p:nvPr/>
        </p:nvCxnSpPr>
        <p:spPr>
          <a:xfrm flipH="1" rot="10800000">
            <a:off x="6321205" y="4152340"/>
            <a:ext cx="348300" cy="4200"/>
          </a:xfrm>
          <a:prstGeom prst="straightConnector1">
            <a:avLst/>
          </a:prstGeom>
          <a:noFill/>
          <a:ln cap="flat" cmpd="sng" w="38100">
            <a:solidFill>
              <a:srgbClr val="000000"/>
            </a:solidFill>
            <a:prstDash val="solid"/>
            <a:round/>
            <a:headEnd len="sm" w="sm" type="none"/>
            <a:tailEnd len="med" w="med" type="stealth"/>
          </a:ln>
        </p:spPr>
      </p:cxnSp>
      <p:sp>
        <p:nvSpPr>
          <p:cNvPr id="180" name="Google Shape;180;p18"/>
          <p:cNvSpPr/>
          <p:nvPr/>
        </p:nvSpPr>
        <p:spPr>
          <a:xfrm>
            <a:off x="6618725" y="3052964"/>
            <a:ext cx="1687200" cy="1567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40"/>
              <a:t>Heatmap of Median Correlation Between Gene Sets for Chosen Association Types</a:t>
            </a:r>
            <a:endParaRPr sz="1040"/>
          </a:p>
        </p:txBody>
      </p:sp>
      <p:pic>
        <p:nvPicPr>
          <p:cNvPr id="186" name="Google Shape;186;p19"/>
          <p:cNvPicPr preferRelativeResize="0"/>
          <p:nvPr/>
        </p:nvPicPr>
        <p:blipFill>
          <a:blip r:embed="rId3">
            <a:alphaModFix/>
          </a:blip>
          <a:stretch>
            <a:fillRect/>
          </a:stretch>
        </p:blipFill>
        <p:spPr>
          <a:xfrm>
            <a:off x="2608425" y="1706525"/>
            <a:ext cx="3927150" cy="33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Exploration</a:t>
            </a:r>
            <a:endParaRPr/>
          </a:p>
        </p:txBody>
      </p:sp>
      <p:pic>
        <p:nvPicPr>
          <p:cNvPr descr="A picture containing graphical user interface&#10;&#10;Description automatically generated" id="192" name="Google Shape;192;p20"/>
          <p:cNvPicPr preferRelativeResize="0"/>
          <p:nvPr/>
        </p:nvPicPr>
        <p:blipFill rotWithShape="1">
          <a:blip r:embed="rId3">
            <a:alphaModFix/>
          </a:blip>
          <a:srcRect b="25986" l="9970" r="19368" t="18439"/>
          <a:stretch/>
        </p:blipFill>
        <p:spPr>
          <a:xfrm>
            <a:off x="426137" y="2082449"/>
            <a:ext cx="2121140" cy="516238"/>
          </a:xfrm>
          <a:prstGeom prst="rect">
            <a:avLst/>
          </a:prstGeom>
          <a:noFill/>
          <a:ln>
            <a:noFill/>
          </a:ln>
        </p:spPr>
      </p:pic>
      <p:sp>
        <p:nvSpPr>
          <p:cNvPr id="193" name="Google Shape;193;p20"/>
          <p:cNvSpPr/>
          <p:nvPr/>
        </p:nvSpPr>
        <p:spPr>
          <a:xfrm>
            <a:off x="2864300" y="21548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000"/>
              <a:t>Disease-Gene Attributes File</a:t>
            </a:r>
            <a:endParaRPr sz="1000"/>
          </a:p>
        </p:txBody>
      </p:sp>
      <p:sp>
        <p:nvSpPr>
          <p:cNvPr id="194" name="Google Shape;194;p20"/>
          <p:cNvSpPr txBox="1"/>
          <p:nvPr/>
        </p:nvSpPr>
        <p:spPr>
          <a:xfrm>
            <a:off x="4649370" y="21722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Gene Sets Dataset</a:t>
            </a:r>
            <a:endParaRPr sz="1000"/>
          </a:p>
        </p:txBody>
      </p:sp>
      <p:pic>
        <p:nvPicPr>
          <p:cNvPr id="195" name="Google Shape;195;p20"/>
          <p:cNvPicPr preferRelativeResize="0"/>
          <p:nvPr/>
        </p:nvPicPr>
        <p:blipFill rotWithShape="1">
          <a:blip r:embed="rId4">
            <a:alphaModFix/>
          </a:blip>
          <a:srcRect b="0" l="0" r="0" t="0"/>
          <a:stretch/>
        </p:blipFill>
        <p:spPr>
          <a:xfrm>
            <a:off x="6156857" y="21305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96" name="Google Shape;196;p20"/>
          <p:cNvPicPr preferRelativeResize="0"/>
          <p:nvPr/>
        </p:nvPicPr>
        <p:blipFill rotWithShape="1">
          <a:blip r:embed="rId5">
            <a:alphaModFix/>
          </a:blip>
          <a:srcRect b="0" l="0" r="0" t="0"/>
          <a:stretch/>
        </p:blipFill>
        <p:spPr>
          <a:xfrm>
            <a:off x="6982859" y="2123983"/>
            <a:ext cx="671803" cy="510900"/>
          </a:xfrm>
          <a:prstGeom prst="rect">
            <a:avLst/>
          </a:prstGeom>
          <a:noFill/>
          <a:ln>
            <a:noFill/>
          </a:ln>
        </p:spPr>
      </p:pic>
      <p:sp>
        <p:nvSpPr>
          <p:cNvPr id="197" name="Google Shape;197;p20"/>
          <p:cNvSpPr txBox="1"/>
          <p:nvPr/>
        </p:nvSpPr>
        <p:spPr>
          <a:xfrm>
            <a:off x="6480404" y="20991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198" name="Google Shape;198;p20"/>
          <p:cNvSpPr txBox="1"/>
          <p:nvPr/>
        </p:nvSpPr>
        <p:spPr>
          <a:xfrm>
            <a:off x="3114824" y="29155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199" name="Google Shape;199;p20"/>
          <p:cNvSpPr txBox="1"/>
          <p:nvPr/>
        </p:nvSpPr>
        <p:spPr>
          <a:xfrm>
            <a:off x="4347183" y="2915909"/>
            <a:ext cx="14088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(Unique Biomarker)</a:t>
            </a:r>
            <a:endParaRPr sz="1000"/>
          </a:p>
        </p:txBody>
      </p:sp>
      <p:pic>
        <p:nvPicPr>
          <p:cNvPr id="200" name="Google Shape;200;p20"/>
          <p:cNvPicPr preferRelativeResize="0"/>
          <p:nvPr/>
        </p:nvPicPr>
        <p:blipFill rotWithShape="1">
          <a:blip r:embed="rId6">
            <a:alphaModFix/>
          </a:blip>
          <a:srcRect b="0" l="0" r="0" t="0"/>
          <a:stretch/>
        </p:blipFill>
        <p:spPr>
          <a:xfrm>
            <a:off x="7011072" y="2928558"/>
            <a:ext cx="641620" cy="510900"/>
          </a:xfrm>
          <a:prstGeom prst="rect">
            <a:avLst/>
          </a:prstGeom>
          <a:noFill/>
          <a:ln>
            <a:noFill/>
          </a:ln>
        </p:spPr>
      </p:pic>
      <p:pic>
        <p:nvPicPr>
          <p:cNvPr id="201" name="Google Shape;201;p20"/>
          <p:cNvPicPr preferRelativeResize="0"/>
          <p:nvPr/>
        </p:nvPicPr>
        <p:blipFill rotWithShape="1">
          <a:blip r:embed="rId7">
            <a:alphaModFix/>
          </a:blip>
          <a:srcRect b="0" l="0" r="0" t="0"/>
          <a:stretch/>
        </p:blipFill>
        <p:spPr>
          <a:xfrm>
            <a:off x="6146923" y="2901947"/>
            <a:ext cx="470129" cy="464454"/>
          </a:xfrm>
          <a:prstGeom prst="rect">
            <a:avLst/>
          </a:prstGeom>
          <a:noFill/>
          <a:ln>
            <a:noFill/>
          </a:ln>
        </p:spPr>
      </p:pic>
      <p:pic>
        <p:nvPicPr>
          <p:cNvPr id="202" name="Google Shape;202;p20"/>
          <p:cNvPicPr preferRelativeResize="0"/>
          <p:nvPr/>
        </p:nvPicPr>
        <p:blipFill rotWithShape="1">
          <a:blip r:embed="rId8">
            <a:alphaModFix/>
          </a:blip>
          <a:srcRect b="0" l="0" r="0" t="0"/>
          <a:stretch/>
        </p:blipFill>
        <p:spPr>
          <a:xfrm>
            <a:off x="7011072" y="3644655"/>
            <a:ext cx="641620" cy="510900"/>
          </a:xfrm>
          <a:prstGeom prst="rect">
            <a:avLst/>
          </a:prstGeom>
          <a:noFill/>
          <a:ln>
            <a:noFill/>
          </a:ln>
        </p:spPr>
      </p:pic>
      <p:sp>
        <p:nvSpPr>
          <p:cNvPr id="203" name="Google Shape;203;p20"/>
          <p:cNvSpPr txBox="1"/>
          <p:nvPr/>
        </p:nvSpPr>
        <p:spPr>
          <a:xfrm>
            <a:off x="6499715" y="2849457"/>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204" name="Google Shape;204;p20"/>
          <p:cNvSpPr txBox="1"/>
          <p:nvPr/>
        </p:nvSpPr>
        <p:spPr>
          <a:xfrm>
            <a:off x="4348270" y="3612083"/>
            <a:ext cx="14079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(All Biomarker)</a:t>
            </a:r>
            <a:endParaRPr sz="1000"/>
          </a:p>
        </p:txBody>
      </p:sp>
      <p:pic>
        <p:nvPicPr>
          <p:cNvPr id="205" name="Google Shape;205;p20"/>
          <p:cNvPicPr preferRelativeResize="0"/>
          <p:nvPr/>
        </p:nvPicPr>
        <p:blipFill rotWithShape="1">
          <a:blip r:embed="rId7">
            <a:alphaModFix/>
          </a:blip>
          <a:srcRect b="0" l="0" r="0" t="0"/>
          <a:stretch/>
        </p:blipFill>
        <p:spPr>
          <a:xfrm>
            <a:off x="6139473" y="3619512"/>
            <a:ext cx="470129" cy="464454"/>
          </a:xfrm>
          <a:prstGeom prst="rect">
            <a:avLst/>
          </a:prstGeom>
          <a:noFill/>
          <a:ln>
            <a:noFill/>
          </a:ln>
        </p:spPr>
      </p:pic>
      <p:sp>
        <p:nvSpPr>
          <p:cNvPr id="206" name="Google Shape;206;p20"/>
          <p:cNvSpPr txBox="1"/>
          <p:nvPr/>
        </p:nvSpPr>
        <p:spPr>
          <a:xfrm>
            <a:off x="6499715" y="3604512"/>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207" name="Google Shape;207;p20"/>
          <p:cNvCxnSpPr>
            <a:stCxn id="192" idx="3"/>
            <a:endCxn id="193" idx="1"/>
          </p:cNvCxnSpPr>
          <p:nvPr/>
        </p:nvCxnSpPr>
        <p:spPr>
          <a:xfrm>
            <a:off x="2547277" y="23405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208" name="Google Shape;208;p20"/>
          <p:cNvCxnSpPr/>
          <p:nvPr/>
        </p:nvCxnSpPr>
        <p:spPr>
          <a:xfrm>
            <a:off x="4198969" y="24126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209" name="Google Shape;209;p20"/>
          <p:cNvCxnSpPr/>
          <p:nvPr/>
        </p:nvCxnSpPr>
        <p:spPr>
          <a:xfrm>
            <a:off x="5494192" y="24109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210" name="Google Shape;210;p20"/>
          <p:cNvCxnSpPr>
            <a:stCxn id="193" idx="2"/>
          </p:cNvCxnSpPr>
          <p:nvPr/>
        </p:nvCxnSpPr>
        <p:spPr>
          <a:xfrm>
            <a:off x="3524150" y="25550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211" name="Google Shape;211;p20"/>
          <p:cNvCxnSpPr/>
          <p:nvPr/>
        </p:nvCxnSpPr>
        <p:spPr>
          <a:xfrm flipH="1" rot="10800000">
            <a:off x="4034110" y="30925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212" name="Google Shape;212;p20"/>
          <p:cNvCxnSpPr>
            <a:endCxn id="204" idx="1"/>
          </p:cNvCxnSpPr>
          <p:nvPr/>
        </p:nvCxnSpPr>
        <p:spPr>
          <a:xfrm>
            <a:off x="4047670" y="3090833"/>
            <a:ext cx="300600" cy="798300"/>
          </a:xfrm>
          <a:prstGeom prst="straightConnector1">
            <a:avLst/>
          </a:prstGeom>
          <a:noFill/>
          <a:ln cap="flat" cmpd="sng" w="38100">
            <a:solidFill>
              <a:srgbClr val="000000"/>
            </a:solidFill>
            <a:prstDash val="solid"/>
            <a:round/>
            <a:headEnd len="sm" w="sm" type="none"/>
            <a:tailEnd len="med" w="med" type="stealth"/>
          </a:ln>
        </p:spPr>
      </p:cxnSp>
      <p:cxnSp>
        <p:nvCxnSpPr>
          <p:cNvPr id="213" name="Google Shape;213;p20"/>
          <p:cNvCxnSpPr/>
          <p:nvPr/>
        </p:nvCxnSpPr>
        <p:spPr>
          <a:xfrm flipH="1" rot="10800000">
            <a:off x="5780508" y="3160708"/>
            <a:ext cx="348300" cy="4200"/>
          </a:xfrm>
          <a:prstGeom prst="straightConnector1">
            <a:avLst/>
          </a:prstGeom>
          <a:noFill/>
          <a:ln cap="flat" cmpd="sng" w="38100">
            <a:solidFill>
              <a:srgbClr val="000000"/>
            </a:solidFill>
            <a:prstDash val="solid"/>
            <a:round/>
            <a:headEnd len="sm" w="sm" type="none"/>
            <a:tailEnd len="med" w="med" type="stealth"/>
          </a:ln>
        </p:spPr>
      </p:cxnSp>
      <p:cxnSp>
        <p:nvCxnSpPr>
          <p:cNvPr id="214" name="Google Shape;214;p20"/>
          <p:cNvCxnSpPr/>
          <p:nvPr/>
        </p:nvCxnSpPr>
        <p:spPr>
          <a:xfrm flipH="1" rot="10800000">
            <a:off x="5787805" y="3847540"/>
            <a:ext cx="348300" cy="4200"/>
          </a:xfrm>
          <a:prstGeom prst="straightConnector1">
            <a:avLst/>
          </a:prstGeom>
          <a:noFill/>
          <a:ln cap="flat" cmpd="sng" w="38100">
            <a:solidFill>
              <a:srgbClr val="000000"/>
            </a:solidFill>
            <a:prstDash val="solid"/>
            <a:round/>
            <a:headEnd len="sm" w="sm" type="none"/>
            <a:tailEnd len="med" w="med" type="stealth"/>
          </a:ln>
        </p:spPr>
      </p:cxnSp>
      <p:sp>
        <p:nvSpPr>
          <p:cNvPr id="215" name="Google Shape;215;p20"/>
          <p:cNvSpPr/>
          <p:nvPr/>
        </p:nvSpPr>
        <p:spPr>
          <a:xfrm>
            <a:off x="1532567" y="2814676"/>
            <a:ext cx="1106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Disease Mappings File</a:t>
            </a:r>
            <a:endParaRPr sz="1000"/>
          </a:p>
        </p:txBody>
      </p:sp>
      <p:sp>
        <p:nvSpPr>
          <p:cNvPr id="216" name="Google Shape;216;p20"/>
          <p:cNvSpPr/>
          <p:nvPr/>
        </p:nvSpPr>
        <p:spPr>
          <a:xfrm>
            <a:off x="200525" y="2808938"/>
            <a:ext cx="968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Curated Data File</a:t>
            </a:r>
            <a:endParaRPr sz="1000"/>
          </a:p>
        </p:txBody>
      </p:sp>
      <p:sp>
        <p:nvSpPr>
          <p:cNvPr id="217" name="Google Shape;217;p20"/>
          <p:cNvSpPr txBox="1"/>
          <p:nvPr/>
        </p:nvSpPr>
        <p:spPr>
          <a:xfrm>
            <a:off x="478534" y="3634612"/>
            <a:ext cx="1733100" cy="246300"/>
          </a:xfrm>
          <a:prstGeom prst="rect">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DOID Curated Dataset</a:t>
            </a:r>
            <a:endParaRPr sz="1000"/>
          </a:p>
        </p:txBody>
      </p:sp>
      <p:cxnSp>
        <p:nvCxnSpPr>
          <p:cNvPr id="218" name="Google Shape;218;p20"/>
          <p:cNvCxnSpPr/>
          <p:nvPr/>
        </p:nvCxnSpPr>
        <p:spPr>
          <a:xfrm>
            <a:off x="668723" y="2480974"/>
            <a:ext cx="6000" cy="320700"/>
          </a:xfrm>
          <a:prstGeom prst="straightConnector1">
            <a:avLst/>
          </a:prstGeom>
          <a:noFill/>
          <a:ln cap="flat" cmpd="sng" w="38100">
            <a:solidFill>
              <a:srgbClr val="000000"/>
            </a:solidFill>
            <a:prstDash val="solid"/>
            <a:round/>
            <a:headEnd len="sm" w="sm" type="none"/>
            <a:tailEnd len="med" w="med" type="stealth"/>
          </a:ln>
        </p:spPr>
      </p:cxnSp>
      <p:cxnSp>
        <p:nvCxnSpPr>
          <p:cNvPr id="219" name="Google Shape;219;p20"/>
          <p:cNvCxnSpPr/>
          <p:nvPr/>
        </p:nvCxnSpPr>
        <p:spPr>
          <a:xfrm>
            <a:off x="2089450" y="2452400"/>
            <a:ext cx="11400" cy="354600"/>
          </a:xfrm>
          <a:prstGeom prst="straightConnector1">
            <a:avLst/>
          </a:prstGeom>
          <a:noFill/>
          <a:ln cap="flat" cmpd="sng" w="38100">
            <a:solidFill>
              <a:srgbClr val="000000"/>
            </a:solidFill>
            <a:prstDash val="solid"/>
            <a:round/>
            <a:headEnd len="sm" w="sm" type="none"/>
            <a:tailEnd len="med" w="med" type="stealth"/>
          </a:ln>
        </p:spPr>
      </p:cxnSp>
      <p:cxnSp>
        <p:nvCxnSpPr>
          <p:cNvPr id="220" name="Google Shape;220;p20"/>
          <p:cNvCxnSpPr/>
          <p:nvPr/>
        </p:nvCxnSpPr>
        <p:spPr>
          <a:xfrm>
            <a:off x="814069" y="3247324"/>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221" name="Google Shape;221;p20"/>
          <p:cNvCxnSpPr/>
          <p:nvPr/>
        </p:nvCxnSpPr>
        <p:spPr>
          <a:xfrm>
            <a:off x="1905783" y="3251068"/>
            <a:ext cx="0" cy="372300"/>
          </a:xfrm>
          <a:prstGeom prst="straightConnector1">
            <a:avLst/>
          </a:prstGeom>
          <a:noFill/>
          <a:ln cap="flat" cmpd="sng" w="38100">
            <a:solidFill>
              <a:srgbClr val="000000"/>
            </a:solidFill>
            <a:prstDash val="solid"/>
            <a:round/>
            <a:headEnd len="sm" w="sm" type="none"/>
            <a:tailEnd len="med" w="med" type="stealth"/>
          </a:ln>
        </p:spPr>
      </p:cxnSp>
      <p:sp>
        <p:nvSpPr>
          <p:cNvPr id="222" name="Google Shape;222;p20"/>
          <p:cNvSpPr/>
          <p:nvPr/>
        </p:nvSpPr>
        <p:spPr>
          <a:xfrm>
            <a:off x="179775" y="2649875"/>
            <a:ext cx="2605800" cy="1567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1"/>
          <p:cNvPicPr preferRelativeResize="0"/>
          <p:nvPr/>
        </p:nvPicPr>
        <p:blipFill rotWithShape="1">
          <a:blip r:embed="rId3">
            <a:alphaModFix/>
          </a:blip>
          <a:srcRect b="0" l="0" r="0" t="0"/>
          <a:stretch/>
        </p:blipFill>
        <p:spPr>
          <a:xfrm>
            <a:off x="3426351" y="3422015"/>
            <a:ext cx="503900" cy="424098"/>
          </a:xfrm>
          <a:prstGeom prst="rect">
            <a:avLst/>
          </a:prstGeom>
          <a:noFill/>
          <a:ln>
            <a:noFill/>
          </a:ln>
        </p:spPr>
      </p:pic>
      <p:sp>
        <p:nvSpPr>
          <p:cNvPr id="228" name="Google Shape;228;p21"/>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Exploration</a:t>
            </a:r>
            <a:endParaRPr/>
          </a:p>
        </p:txBody>
      </p:sp>
      <p:pic>
        <p:nvPicPr>
          <p:cNvPr descr="A picture containing graphical user interface&#10;&#10;Description automatically generated" id="229" name="Google Shape;229;p21"/>
          <p:cNvPicPr preferRelativeResize="0"/>
          <p:nvPr/>
        </p:nvPicPr>
        <p:blipFill rotWithShape="1">
          <a:blip r:embed="rId4">
            <a:alphaModFix/>
          </a:blip>
          <a:srcRect b="25986" l="9970" r="19368" t="18439"/>
          <a:stretch/>
        </p:blipFill>
        <p:spPr>
          <a:xfrm>
            <a:off x="426137" y="2082449"/>
            <a:ext cx="2121140" cy="516238"/>
          </a:xfrm>
          <a:prstGeom prst="rect">
            <a:avLst/>
          </a:prstGeom>
          <a:noFill/>
          <a:ln>
            <a:noFill/>
          </a:ln>
        </p:spPr>
      </p:pic>
      <p:sp>
        <p:nvSpPr>
          <p:cNvPr id="230" name="Google Shape;230;p21"/>
          <p:cNvSpPr/>
          <p:nvPr/>
        </p:nvSpPr>
        <p:spPr>
          <a:xfrm>
            <a:off x="2864300" y="2154824"/>
            <a:ext cx="1319700" cy="4002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1000"/>
              <a:t>Disease-Gene Attributes File</a:t>
            </a:r>
            <a:endParaRPr sz="1000"/>
          </a:p>
        </p:txBody>
      </p:sp>
      <p:sp>
        <p:nvSpPr>
          <p:cNvPr id="231" name="Google Shape;231;p21"/>
          <p:cNvSpPr txBox="1"/>
          <p:nvPr/>
        </p:nvSpPr>
        <p:spPr>
          <a:xfrm>
            <a:off x="4649370" y="2172291"/>
            <a:ext cx="8226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Gene Sets Dataset</a:t>
            </a:r>
            <a:endParaRPr sz="1000"/>
          </a:p>
        </p:txBody>
      </p:sp>
      <p:pic>
        <p:nvPicPr>
          <p:cNvPr id="232" name="Google Shape;232;p21"/>
          <p:cNvPicPr preferRelativeResize="0"/>
          <p:nvPr/>
        </p:nvPicPr>
        <p:blipFill rotWithShape="1">
          <a:blip r:embed="rId5">
            <a:alphaModFix/>
          </a:blip>
          <a:srcRect b="0" l="0" r="0" t="0"/>
          <a:stretch/>
        </p:blipFill>
        <p:spPr>
          <a:xfrm>
            <a:off x="6156857" y="2130533"/>
            <a:ext cx="710251" cy="464455"/>
          </a:xfrm>
          <a:prstGeom prst="rect">
            <a:avLst/>
          </a:prstGeom>
          <a:solidFill>
            <a:srgbClr val="ECECEC"/>
          </a:solidFill>
          <a:ln cap="sq" cmpd="sng" w="9525">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33" name="Google Shape;233;p21"/>
          <p:cNvPicPr preferRelativeResize="0"/>
          <p:nvPr/>
        </p:nvPicPr>
        <p:blipFill rotWithShape="1">
          <a:blip r:embed="rId6">
            <a:alphaModFix/>
          </a:blip>
          <a:srcRect b="0" l="0" r="0" t="0"/>
          <a:stretch/>
        </p:blipFill>
        <p:spPr>
          <a:xfrm>
            <a:off x="6982859" y="2123983"/>
            <a:ext cx="671803" cy="510900"/>
          </a:xfrm>
          <a:prstGeom prst="rect">
            <a:avLst/>
          </a:prstGeom>
          <a:noFill/>
          <a:ln>
            <a:noFill/>
          </a:ln>
        </p:spPr>
      </p:pic>
      <p:sp>
        <p:nvSpPr>
          <p:cNvPr id="234" name="Google Shape;234;p21"/>
          <p:cNvSpPr txBox="1"/>
          <p:nvPr/>
        </p:nvSpPr>
        <p:spPr>
          <a:xfrm>
            <a:off x="6480404" y="2099195"/>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235" name="Google Shape;235;p21"/>
          <p:cNvSpPr txBox="1"/>
          <p:nvPr/>
        </p:nvSpPr>
        <p:spPr>
          <a:xfrm>
            <a:off x="3114824" y="2915550"/>
            <a:ext cx="903000" cy="4002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Propagated Dataset</a:t>
            </a:r>
            <a:endParaRPr sz="1000"/>
          </a:p>
        </p:txBody>
      </p:sp>
      <p:sp>
        <p:nvSpPr>
          <p:cNvPr id="236" name="Google Shape;236;p21"/>
          <p:cNvSpPr txBox="1"/>
          <p:nvPr/>
        </p:nvSpPr>
        <p:spPr>
          <a:xfrm>
            <a:off x="4347183" y="2915909"/>
            <a:ext cx="14088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(Unique Biomarker)</a:t>
            </a:r>
            <a:endParaRPr sz="1000"/>
          </a:p>
        </p:txBody>
      </p:sp>
      <p:pic>
        <p:nvPicPr>
          <p:cNvPr id="237" name="Google Shape;237;p21"/>
          <p:cNvPicPr preferRelativeResize="0"/>
          <p:nvPr/>
        </p:nvPicPr>
        <p:blipFill rotWithShape="1">
          <a:blip r:embed="rId7">
            <a:alphaModFix/>
          </a:blip>
          <a:srcRect b="0" l="0" r="0" t="0"/>
          <a:stretch/>
        </p:blipFill>
        <p:spPr>
          <a:xfrm>
            <a:off x="7011072" y="2928558"/>
            <a:ext cx="641620" cy="510900"/>
          </a:xfrm>
          <a:prstGeom prst="rect">
            <a:avLst/>
          </a:prstGeom>
          <a:noFill/>
          <a:ln>
            <a:noFill/>
          </a:ln>
        </p:spPr>
      </p:pic>
      <p:pic>
        <p:nvPicPr>
          <p:cNvPr id="238" name="Google Shape;238;p21"/>
          <p:cNvPicPr preferRelativeResize="0"/>
          <p:nvPr/>
        </p:nvPicPr>
        <p:blipFill rotWithShape="1">
          <a:blip r:embed="rId8">
            <a:alphaModFix/>
          </a:blip>
          <a:srcRect b="0" l="0" r="0" t="0"/>
          <a:stretch/>
        </p:blipFill>
        <p:spPr>
          <a:xfrm>
            <a:off x="6146923" y="2901947"/>
            <a:ext cx="470129" cy="464454"/>
          </a:xfrm>
          <a:prstGeom prst="rect">
            <a:avLst/>
          </a:prstGeom>
          <a:noFill/>
          <a:ln>
            <a:noFill/>
          </a:ln>
        </p:spPr>
      </p:pic>
      <p:pic>
        <p:nvPicPr>
          <p:cNvPr id="239" name="Google Shape;239;p21"/>
          <p:cNvPicPr preferRelativeResize="0"/>
          <p:nvPr/>
        </p:nvPicPr>
        <p:blipFill rotWithShape="1">
          <a:blip r:embed="rId9">
            <a:alphaModFix/>
          </a:blip>
          <a:srcRect b="0" l="0" r="0" t="0"/>
          <a:stretch/>
        </p:blipFill>
        <p:spPr>
          <a:xfrm>
            <a:off x="7011072" y="3644655"/>
            <a:ext cx="641620" cy="510900"/>
          </a:xfrm>
          <a:prstGeom prst="rect">
            <a:avLst/>
          </a:prstGeom>
          <a:noFill/>
          <a:ln>
            <a:noFill/>
          </a:ln>
        </p:spPr>
      </p:pic>
      <p:sp>
        <p:nvSpPr>
          <p:cNvPr id="240" name="Google Shape;240;p21"/>
          <p:cNvSpPr txBox="1"/>
          <p:nvPr/>
        </p:nvSpPr>
        <p:spPr>
          <a:xfrm>
            <a:off x="6499715" y="2849457"/>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sp>
        <p:nvSpPr>
          <p:cNvPr id="241" name="Google Shape;241;p21"/>
          <p:cNvSpPr txBox="1"/>
          <p:nvPr/>
        </p:nvSpPr>
        <p:spPr>
          <a:xfrm>
            <a:off x="4348270" y="3612083"/>
            <a:ext cx="1407900" cy="554100"/>
          </a:xfrm>
          <a:prstGeom prst="rect">
            <a:avLst/>
          </a:prstGeom>
          <a:solidFill>
            <a:srgbClr val="E5E5E5"/>
          </a:solidFill>
          <a:ln cap="flat" cmpd="sng" w="28575">
            <a:solidFill>
              <a:srgbClr val="3333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00"/>
              <a:t>Recategorized Dataset (All Biomarker)</a:t>
            </a:r>
            <a:endParaRPr sz="1000"/>
          </a:p>
        </p:txBody>
      </p:sp>
      <p:pic>
        <p:nvPicPr>
          <p:cNvPr id="242" name="Google Shape;242;p21"/>
          <p:cNvPicPr preferRelativeResize="0"/>
          <p:nvPr/>
        </p:nvPicPr>
        <p:blipFill rotWithShape="1">
          <a:blip r:embed="rId8">
            <a:alphaModFix/>
          </a:blip>
          <a:srcRect b="0" l="0" r="0" t="0"/>
          <a:stretch/>
        </p:blipFill>
        <p:spPr>
          <a:xfrm>
            <a:off x="6139473" y="3619512"/>
            <a:ext cx="470129" cy="464454"/>
          </a:xfrm>
          <a:prstGeom prst="rect">
            <a:avLst/>
          </a:prstGeom>
          <a:noFill/>
          <a:ln>
            <a:noFill/>
          </a:ln>
        </p:spPr>
      </p:pic>
      <p:sp>
        <p:nvSpPr>
          <p:cNvPr id="243" name="Google Shape;243;p21"/>
          <p:cNvSpPr txBox="1"/>
          <p:nvPr/>
        </p:nvSpPr>
        <p:spPr>
          <a:xfrm>
            <a:off x="6499715" y="3604512"/>
            <a:ext cx="822600" cy="554100"/>
          </a:xfrm>
          <a:prstGeom prst="rect">
            <a:avLst/>
          </a:prstGeom>
          <a:solidFill>
            <a:srgbClr val="E5E5E5"/>
          </a:solid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Boxplots and Heatmaps</a:t>
            </a:r>
            <a:endParaRPr sz="1000"/>
          </a:p>
        </p:txBody>
      </p:sp>
      <p:cxnSp>
        <p:nvCxnSpPr>
          <p:cNvPr id="244" name="Google Shape;244;p21"/>
          <p:cNvCxnSpPr>
            <a:stCxn id="229" idx="3"/>
            <a:endCxn id="230" idx="1"/>
          </p:cNvCxnSpPr>
          <p:nvPr/>
        </p:nvCxnSpPr>
        <p:spPr>
          <a:xfrm>
            <a:off x="2547277" y="2340568"/>
            <a:ext cx="317100" cy="14400"/>
          </a:xfrm>
          <a:prstGeom prst="straightConnector1">
            <a:avLst/>
          </a:prstGeom>
          <a:noFill/>
          <a:ln cap="flat" cmpd="sng" w="38100">
            <a:solidFill>
              <a:srgbClr val="000000"/>
            </a:solidFill>
            <a:prstDash val="solid"/>
            <a:round/>
            <a:headEnd len="sm" w="sm" type="none"/>
            <a:tailEnd len="med" w="med" type="stealth"/>
          </a:ln>
        </p:spPr>
      </p:cxnSp>
      <p:cxnSp>
        <p:nvCxnSpPr>
          <p:cNvPr id="245" name="Google Shape;245;p21"/>
          <p:cNvCxnSpPr/>
          <p:nvPr/>
        </p:nvCxnSpPr>
        <p:spPr>
          <a:xfrm>
            <a:off x="4198969" y="2412638"/>
            <a:ext cx="447600" cy="0"/>
          </a:xfrm>
          <a:prstGeom prst="straightConnector1">
            <a:avLst/>
          </a:prstGeom>
          <a:noFill/>
          <a:ln cap="flat" cmpd="sng" w="38100">
            <a:solidFill>
              <a:srgbClr val="000000"/>
            </a:solidFill>
            <a:prstDash val="solid"/>
            <a:round/>
            <a:headEnd len="sm" w="sm" type="none"/>
            <a:tailEnd len="med" w="med" type="stealth"/>
          </a:ln>
        </p:spPr>
      </p:cxnSp>
      <p:cxnSp>
        <p:nvCxnSpPr>
          <p:cNvPr id="246" name="Google Shape;246;p21"/>
          <p:cNvCxnSpPr/>
          <p:nvPr/>
        </p:nvCxnSpPr>
        <p:spPr>
          <a:xfrm>
            <a:off x="5494192" y="2410919"/>
            <a:ext cx="646800" cy="0"/>
          </a:xfrm>
          <a:prstGeom prst="straightConnector1">
            <a:avLst/>
          </a:prstGeom>
          <a:noFill/>
          <a:ln cap="flat" cmpd="sng" w="38100">
            <a:solidFill>
              <a:srgbClr val="000000"/>
            </a:solidFill>
            <a:prstDash val="solid"/>
            <a:round/>
            <a:headEnd len="sm" w="sm" type="none"/>
            <a:tailEnd len="med" w="med" type="stealth"/>
          </a:ln>
        </p:spPr>
      </p:cxnSp>
      <p:cxnSp>
        <p:nvCxnSpPr>
          <p:cNvPr id="247" name="Google Shape;247;p21"/>
          <p:cNvCxnSpPr>
            <a:stCxn id="230" idx="2"/>
          </p:cNvCxnSpPr>
          <p:nvPr/>
        </p:nvCxnSpPr>
        <p:spPr>
          <a:xfrm>
            <a:off x="3524150" y="2555024"/>
            <a:ext cx="61200" cy="343800"/>
          </a:xfrm>
          <a:prstGeom prst="straightConnector1">
            <a:avLst/>
          </a:prstGeom>
          <a:noFill/>
          <a:ln cap="flat" cmpd="sng" w="38100">
            <a:solidFill>
              <a:srgbClr val="000000"/>
            </a:solidFill>
            <a:prstDash val="solid"/>
            <a:round/>
            <a:headEnd len="sm" w="sm" type="none"/>
            <a:tailEnd len="med" w="med" type="stealth"/>
          </a:ln>
        </p:spPr>
      </p:cxnSp>
      <p:cxnSp>
        <p:nvCxnSpPr>
          <p:cNvPr id="248" name="Google Shape;248;p21"/>
          <p:cNvCxnSpPr/>
          <p:nvPr/>
        </p:nvCxnSpPr>
        <p:spPr>
          <a:xfrm flipH="1" rot="10800000">
            <a:off x="4034110" y="3092558"/>
            <a:ext cx="298500" cy="4200"/>
          </a:xfrm>
          <a:prstGeom prst="straightConnector1">
            <a:avLst/>
          </a:prstGeom>
          <a:noFill/>
          <a:ln cap="flat" cmpd="sng" w="38100">
            <a:solidFill>
              <a:srgbClr val="000000"/>
            </a:solidFill>
            <a:prstDash val="solid"/>
            <a:round/>
            <a:headEnd len="sm" w="sm" type="none"/>
            <a:tailEnd len="med" w="med" type="stealth"/>
          </a:ln>
        </p:spPr>
      </p:cxnSp>
      <p:cxnSp>
        <p:nvCxnSpPr>
          <p:cNvPr id="249" name="Google Shape;249;p21"/>
          <p:cNvCxnSpPr>
            <a:endCxn id="241" idx="1"/>
          </p:cNvCxnSpPr>
          <p:nvPr/>
        </p:nvCxnSpPr>
        <p:spPr>
          <a:xfrm>
            <a:off x="4047670" y="3090833"/>
            <a:ext cx="300600" cy="798300"/>
          </a:xfrm>
          <a:prstGeom prst="straightConnector1">
            <a:avLst/>
          </a:prstGeom>
          <a:noFill/>
          <a:ln cap="flat" cmpd="sng" w="38100">
            <a:solidFill>
              <a:srgbClr val="000000"/>
            </a:solidFill>
            <a:prstDash val="solid"/>
            <a:round/>
            <a:headEnd len="sm" w="sm" type="none"/>
            <a:tailEnd len="med" w="med" type="stealth"/>
          </a:ln>
        </p:spPr>
      </p:cxnSp>
      <p:cxnSp>
        <p:nvCxnSpPr>
          <p:cNvPr id="250" name="Google Shape;250;p21"/>
          <p:cNvCxnSpPr/>
          <p:nvPr/>
        </p:nvCxnSpPr>
        <p:spPr>
          <a:xfrm flipH="1" rot="10800000">
            <a:off x="5780508" y="3160708"/>
            <a:ext cx="348300" cy="4200"/>
          </a:xfrm>
          <a:prstGeom prst="straightConnector1">
            <a:avLst/>
          </a:prstGeom>
          <a:noFill/>
          <a:ln cap="flat" cmpd="sng" w="38100">
            <a:solidFill>
              <a:srgbClr val="000000"/>
            </a:solidFill>
            <a:prstDash val="solid"/>
            <a:round/>
            <a:headEnd len="sm" w="sm" type="none"/>
            <a:tailEnd len="med" w="med" type="stealth"/>
          </a:ln>
        </p:spPr>
      </p:cxnSp>
      <p:cxnSp>
        <p:nvCxnSpPr>
          <p:cNvPr id="251" name="Google Shape;251;p21"/>
          <p:cNvCxnSpPr/>
          <p:nvPr/>
        </p:nvCxnSpPr>
        <p:spPr>
          <a:xfrm flipH="1" rot="10800000">
            <a:off x="5787805" y="3847540"/>
            <a:ext cx="348300" cy="4200"/>
          </a:xfrm>
          <a:prstGeom prst="straightConnector1">
            <a:avLst/>
          </a:prstGeom>
          <a:noFill/>
          <a:ln cap="flat" cmpd="sng" w="38100">
            <a:solidFill>
              <a:srgbClr val="000000"/>
            </a:solidFill>
            <a:prstDash val="solid"/>
            <a:round/>
            <a:headEnd len="sm" w="sm" type="none"/>
            <a:tailEnd len="med" w="med" type="stealth"/>
          </a:ln>
        </p:spPr>
      </p:cxnSp>
      <p:sp>
        <p:nvSpPr>
          <p:cNvPr id="252" name="Google Shape;252;p21"/>
          <p:cNvSpPr/>
          <p:nvPr/>
        </p:nvSpPr>
        <p:spPr>
          <a:xfrm>
            <a:off x="1532567" y="2814676"/>
            <a:ext cx="1106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Disease Mappings File</a:t>
            </a:r>
            <a:endParaRPr sz="1000"/>
          </a:p>
        </p:txBody>
      </p:sp>
      <p:sp>
        <p:nvSpPr>
          <p:cNvPr id="253" name="Google Shape;253;p21"/>
          <p:cNvSpPr/>
          <p:nvPr/>
        </p:nvSpPr>
        <p:spPr>
          <a:xfrm>
            <a:off x="200525" y="2808938"/>
            <a:ext cx="968700" cy="415800"/>
          </a:xfrm>
          <a:prstGeom prst="roundRect">
            <a:avLst>
              <a:gd fmla="val 16667" name="adj"/>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lang="en" sz="1000"/>
              <a:t>Curated Data File</a:t>
            </a:r>
            <a:endParaRPr sz="1000"/>
          </a:p>
        </p:txBody>
      </p:sp>
      <p:sp>
        <p:nvSpPr>
          <p:cNvPr id="254" name="Google Shape;254;p21"/>
          <p:cNvSpPr txBox="1"/>
          <p:nvPr/>
        </p:nvSpPr>
        <p:spPr>
          <a:xfrm>
            <a:off x="478534" y="3634612"/>
            <a:ext cx="1733100" cy="246300"/>
          </a:xfrm>
          <a:prstGeom prst="rect">
            <a:avLst/>
          </a:prstGeom>
          <a:solidFill>
            <a:srgbClr val="E5E5E5"/>
          </a:solidFill>
          <a:ln cap="flat" cmpd="sng" w="28575">
            <a:solidFill>
              <a:srgbClr val="0066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Font typeface="Arial"/>
              <a:buNone/>
            </a:pPr>
            <a:r>
              <a:rPr lang="en" sz="1000"/>
              <a:t>DOID Curated Dataset</a:t>
            </a:r>
            <a:endParaRPr sz="1000"/>
          </a:p>
        </p:txBody>
      </p:sp>
      <p:pic>
        <p:nvPicPr>
          <p:cNvPr id="255" name="Google Shape;255;p21"/>
          <p:cNvPicPr preferRelativeResize="0"/>
          <p:nvPr/>
        </p:nvPicPr>
        <p:blipFill rotWithShape="1">
          <a:blip r:embed="rId10">
            <a:alphaModFix/>
          </a:blip>
          <a:srcRect b="0" l="0" r="0" t="0"/>
          <a:stretch/>
        </p:blipFill>
        <p:spPr>
          <a:xfrm>
            <a:off x="2737724" y="3432377"/>
            <a:ext cx="503902" cy="403372"/>
          </a:xfrm>
          <a:prstGeom prst="rect">
            <a:avLst/>
          </a:prstGeom>
          <a:noFill/>
          <a:ln>
            <a:noFill/>
          </a:ln>
        </p:spPr>
      </p:pic>
      <p:pic>
        <p:nvPicPr>
          <p:cNvPr id="256" name="Google Shape;256;p21"/>
          <p:cNvPicPr preferRelativeResize="0"/>
          <p:nvPr/>
        </p:nvPicPr>
        <p:blipFill rotWithShape="1">
          <a:blip r:embed="rId11">
            <a:alphaModFix/>
          </a:blip>
          <a:srcRect b="0" l="0" r="0" t="0"/>
          <a:stretch/>
        </p:blipFill>
        <p:spPr>
          <a:xfrm>
            <a:off x="2950575" y="3827304"/>
            <a:ext cx="755848" cy="403373"/>
          </a:xfrm>
          <a:prstGeom prst="rect">
            <a:avLst/>
          </a:prstGeom>
          <a:noFill/>
          <a:ln>
            <a:noFill/>
          </a:ln>
        </p:spPr>
      </p:pic>
      <p:sp>
        <p:nvSpPr>
          <p:cNvPr id="257" name="Google Shape;257;p21"/>
          <p:cNvSpPr txBox="1"/>
          <p:nvPr/>
        </p:nvSpPr>
        <p:spPr>
          <a:xfrm>
            <a:off x="2621400" y="3555975"/>
            <a:ext cx="1407900" cy="400200"/>
          </a:xfrm>
          <a:prstGeom prst="rect">
            <a:avLst/>
          </a:prstGeom>
          <a:solidFill>
            <a:srgbClr val="E5E5E5"/>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 sz="1000"/>
              <a:t>Boxplots. Heatmaps, and Histograms</a:t>
            </a:r>
            <a:endParaRPr sz="1000"/>
          </a:p>
        </p:txBody>
      </p:sp>
      <p:cxnSp>
        <p:nvCxnSpPr>
          <p:cNvPr id="258" name="Google Shape;258;p21"/>
          <p:cNvCxnSpPr/>
          <p:nvPr/>
        </p:nvCxnSpPr>
        <p:spPr>
          <a:xfrm>
            <a:off x="668723" y="2480974"/>
            <a:ext cx="6000" cy="320700"/>
          </a:xfrm>
          <a:prstGeom prst="straightConnector1">
            <a:avLst/>
          </a:prstGeom>
          <a:noFill/>
          <a:ln cap="flat" cmpd="sng" w="38100">
            <a:solidFill>
              <a:srgbClr val="000000"/>
            </a:solidFill>
            <a:prstDash val="solid"/>
            <a:round/>
            <a:headEnd len="sm" w="sm" type="none"/>
            <a:tailEnd len="med" w="med" type="stealth"/>
          </a:ln>
        </p:spPr>
      </p:cxnSp>
      <p:cxnSp>
        <p:nvCxnSpPr>
          <p:cNvPr id="259" name="Google Shape;259;p21"/>
          <p:cNvCxnSpPr/>
          <p:nvPr/>
        </p:nvCxnSpPr>
        <p:spPr>
          <a:xfrm>
            <a:off x="2089450" y="2452400"/>
            <a:ext cx="11400" cy="354600"/>
          </a:xfrm>
          <a:prstGeom prst="straightConnector1">
            <a:avLst/>
          </a:prstGeom>
          <a:noFill/>
          <a:ln cap="flat" cmpd="sng" w="38100">
            <a:solidFill>
              <a:srgbClr val="000000"/>
            </a:solidFill>
            <a:prstDash val="solid"/>
            <a:round/>
            <a:headEnd len="sm" w="sm" type="none"/>
            <a:tailEnd len="med" w="med" type="stealth"/>
          </a:ln>
        </p:spPr>
      </p:cxnSp>
      <p:cxnSp>
        <p:nvCxnSpPr>
          <p:cNvPr id="260" name="Google Shape;260;p21"/>
          <p:cNvCxnSpPr/>
          <p:nvPr/>
        </p:nvCxnSpPr>
        <p:spPr>
          <a:xfrm>
            <a:off x="814069" y="3247324"/>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261" name="Google Shape;261;p21"/>
          <p:cNvCxnSpPr/>
          <p:nvPr/>
        </p:nvCxnSpPr>
        <p:spPr>
          <a:xfrm>
            <a:off x="1905783" y="3251068"/>
            <a:ext cx="0" cy="372300"/>
          </a:xfrm>
          <a:prstGeom prst="straightConnector1">
            <a:avLst/>
          </a:prstGeom>
          <a:noFill/>
          <a:ln cap="flat" cmpd="sng" w="38100">
            <a:solidFill>
              <a:srgbClr val="000000"/>
            </a:solidFill>
            <a:prstDash val="solid"/>
            <a:round/>
            <a:headEnd len="sm" w="sm" type="none"/>
            <a:tailEnd len="med" w="med" type="stealth"/>
          </a:ln>
        </p:spPr>
      </p:cxnSp>
      <p:cxnSp>
        <p:nvCxnSpPr>
          <p:cNvPr id="262" name="Google Shape;262;p21"/>
          <p:cNvCxnSpPr>
            <a:stCxn id="254" idx="3"/>
            <a:endCxn id="257" idx="1"/>
          </p:cNvCxnSpPr>
          <p:nvPr/>
        </p:nvCxnSpPr>
        <p:spPr>
          <a:xfrm flipH="1" rot="10800000">
            <a:off x="2211634" y="3755962"/>
            <a:ext cx="409800" cy="1800"/>
          </a:xfrm>
          <a:prstGeom prst="straightConnector1">
            <a:avLst/>
          </a:prstGeom>
          <a:noFill/>
          <a:ln cap="flat" cmpd="sng" w="38100">
            <a:solidFill>
              <a:srgbClr val="000000"/>
            </a:solidFill>
            <a:prstDash val="solid"/>
            <a:round/>
            <a:headEnd len="sm" w="sm" type="none"/>
            <a:tailEnd len="med" w="med" type="stealth"/>
          </a:ln>
        </p:spPr>
      </p:cxnSp>
      <p:sp>
        <p:nvSpPr>
          <p:cNvPr id="263" name="Google Shape;263;p21"/>
          <p:cNvSpPr/>
          <p:nvPr/>
        </p:nvSpPr>
        <p:spPr>
          <a:xfrm>
            <a:off x="2293375" y="3366400"/>
            <a:ext cx="1845000" cy="909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