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7" r:id="rId5"/>
    <p:sldId id="258" r:id="rId6"/>
    <p:sldId id="259" r:id="rId7"/>
    <p:sldId id="260" r:id="rId8"/>
    <p:sldId id="261" r:id="rId9"/>
    <p:sldId id="262"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47" d="100"/>
          <a:sy n="47" d="100"/>
        </p:scale>
        <p:origin x="1416" y="47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4/19/2021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4/19/2021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4/19/2021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371600"/>
            <a:ext cx="8735325" cy="2000251"/>
          </a:xfrm>
        </p:spPr>
        <p:txBody>
          <a:bodyPr>
            <a:normAutofit fontScale="90000"/>
          </a:bodyPr>
          <a:lstStyle/>
          <a:p>
            <a:r>
              <a:rPr lang="en-US" dirty="0"/>
              <a:t>Deep Analysis and Prediction of the Effects of Various Factors on the Performance of Students on Examinations</a:t>
            </a:r>
          </a:p>
        </p:txBody>
      </p:sp>
      <p:sp>
        <p:nvSpPr>
          <p:cNvPr id="5" name="Subtitle 4"/>
          <p:cNvSpPr>
            <a:spLocks noGrp="1"/>
          </p:cNvSpPr>
          <p:nvPr>
            <p:ph type="subTitle" idx="1"/>
          </p:nvPr>
        </p:nvSpPr>
        <p:spPr>
          <a:xfrm>
            <a:off x="1674812" y="3486150"/>
            <a:ext cx="8735325" cy="1752600"/>
          </a:xfrm>
        </p:spPr>
        <p:txBody>
          <a:bodyPr/>
          <a:lstStyle/>
          <a:p>
            <a:r>
              <a:rPr lang="en-US" dirty="0"/>
              <a:t>By: arun agarwal</a:t>
            </a:r>
          </a:p>
        </p:txBody>
      </p:sp>
      <p:pic>
        <p:nvPicPr>
          <p:cNvPr id="3" name="Picture 2">
            <a:extLst>
              <a:ext uri="{FF2B5EF4-FFF2-40B4-BE49-F238E27FC236}">
                <a16:creationId xmlns:a16="http://schemas.microsoft.com/office/drawing/2014/main" id="{158049CF-21EB-46CD-9AAA-DD82496FF1D3}"/>
              </a:ext>
            </a:extLst>
          </p:cNvPr>
          <p:cNvPicPr>
            <a:picLocks noChangeAspect="1"/>
          </p:cNvPicPr>
          <p:nvPr/>
        </p:nvPicPr>
        <p:blipFill>
          <a:blip r:embed="rId2">
            <a:alphaModFix amt="20000"/>
          </a:blip>
          <a:stretch>
            <a:fillRect/>
          </a:stretch>
        </p:blipFill>
        <p:spPr>
          <a:xfrm>
            <a:off x="0" y="0"/>
            <a:ext cx="12188825" cy="6858001"/>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AA2-2E5F-4299-87A3-2EE080BF2FC1}"/>
              </a:ext>
            </a:extLst>
          </p:cNvPr>
          <p:cNvSpPr>
            <a:spLocks noGrp="1"/>
          </p:cNvSpPr>
          <p:nvPr>
            <p:ph type="title"/>
          </p:nvPr>
        </p:nvSpPr>
        <p:spPr>
          <a:xfrm>
            <a:off x="1141412" y="1"/>
            <a:ext cx="10360501" cy="762000"/>
          </a:xfrm>
        </p:spPr>
        <p:txBody>
          <a:bodyPr/>
          <a:lstStyle/>
          <a:p>
            <a:r>
              <a:rPr lang="en-US" dirty="0"/>
              <a:t>Topic and Objective</a:t>
            </a:r>
          </a:p>
        </p:txBody>
      </p:sp>
      <p:sp>
        <p:nvSpPr>
          <p:cNvPr id="3" name="Content Placeholder 2">
            <a:extLst>
              <a:ext uri="{FF2B5EF4-FFF2-40B4-BE49-F238E27FC236}">
                <a16:creationId xmlns:a16="http://schemas.microsoft.com/office/drawing/2014/main" id="{D8FAD1E5-6A6A-45F9-8F92-468992221759}"/>
              </a:ext>
            </a:extLst>
          </p:cNvPr>
          <p:cNvSpPr>
            <a:spLocks noGrp="1"/>
          </p:cNvSpPr>
          <p:nvPr>
            <p:ph idx="1"/>
          </p:nvPr>
        </p:nvSpPr>
        <p:spPr>
          <a:xfrm>
            <a:off x="914161" y="939796"/>
            <a:ext cx="7390051" cy="5842003"/>
          </a:xfrm>
        </p:spPr>
        <p:txBody>
          <a:bodyPr>
            <a:normAutofit fontScale="62500" lnSpcReduction="20000"/>
          </a:bodyPr>
          <a:lstStyle/>
          <a:p>
            <a:r>
              <a:rPr lang="en-US" dirty="0"/>
              <a:t>Topic: Effects of factors such as parental level of education, gender, race, taking a test preparation course, and having or not having lunch on a student’s performance on examinations</a:t>
            </a:r>
          </a:p>
          <a:p>
            <a:r>
              <a:rPr lang="en-US" dirty="0"/>
              <a:t>Objective: to understand which aspects have the largest impact on test outcomes as well as what are the best ways to improve student scores for the future</a:t>
            </a:r>
          </a:p>
          <a:p>
            <a:r>
              <a:rPr lang="en-US" dirty="0"/>
              <a:t>By using various supervised learning techniques including linear regression and logistic regression, I will try to answer:</a:t>
            </a:r>
          </a:p>
          <a:p>
            <a:pPr marL="514350" indent="-514350">
              <a:buFont typeface="+mj-lt"/>
              <a:buAutoNum type="arabicPeriod"/>
            </a:pPr>
            <a:r>
              <a:rPr lang="en-US" dirty="0"/>
              <a:t>Does the parent's level of education impact the success of the student?</a:t>
            </a:r>
          </a:p>
          <a:p>
            <a:pPr marL="514350" indent="-514350">
              <a:buFont typeface="+mj-lt"/>
              <a:buAutoNum type="arabicPeriod"/>
            </a:pPr>
            <a:r>
              <a:rPr lang="en-US" dirty="0"/>
              <a:t>Can one's race serve as a benefit or hindrance (or neither) to their performance on examinations?</a:t>
            </a:r>
          </a:p>
          <a:p>
            <a:pPr marL="514350" indent="-514350">
              <a:buFont typeface="+mj-lt"/>
              <a:buAutoNum type="arabicPeriod"/>
            </a:pPr>
            <a:r>
              <a:rPr lang="en-US" dirty="0"/>
              <a:t>Will taking a test preparation score have a positive impact on student's examination scores?</a:t>
            </a:r>
          </a:p>
          <a:p>
            <a:pPr marL="514350" indent="-514350">
              <a:buFont typeface="+mj-lt"/>
              <a:buAutoNum type="arabicPeriod"/>
            </a:pPr>
            <a:r>
              <a:rPr lang="en-US" dirty="0"/>
              <a:t>Is there substantial differences seen between males and females regarding examination performance?</a:t>
            </a:r>
          </a:p>
          <a:p>
            <a:pPr marL="514350" indent="-514350">
              <a:buFont typeface="+mj-lt"/>
              <a:buAutoNum type="arabicPeriod"/>
            </a:pPr>
            <a:r>
              <a:rPr lang="en-US" dirty="0"/>
              <a:t>Can we </a:t>
            </a:r>
            <a:r>
              <a:rPr lang="en-US" i="1" dirty="0"/>
              <a:t>predict</a:t>
            </a:r>
            <a:r>
              <a:rPr lang="en-US" dirty="0"/>
              <a:t> student performance by creating models with the provided dataset?</a:t>
            </a:r>
          </a:p>
          <a:p>
            <a:pPr marL="514350" indent="-514350">
              <a:buFont typeface="+mj-lt"/>
              <a:buAutoNum type="arabicPeriod"/>
            </a:pPr>
            <a:r>
              <a:rPr lang="en-US" dirty="0"/>
              <a:t>Are their high correlations between any of the features/target variables?</a:t>
            </a:r>
          </a:p>
        </p:txBody>
      </p:sp>
      <p:pic>
        <p:nvPicPr>
          <p:cNvPr id="1030" name="Picture 6" descr="2,790,917 Human Gender Illustrations &amp; Clip Art - iStock">
            <a:extLst>
              <a:ext uri="{FF2B5EF4-FFF2-40B4-BE49-F238E27FC236}">
                <a16:creationId xmlns:a16="http://schemas.microsoft.com/office/drawing/2014/main" id="{8C3F0783-A759-4205-9765-8FFA25C64F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1073" y="1979353"/>
            <a:ext cx="2301039"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ent clipart parent education, Parent parent education Transparent FREE  for download on WebStockReview 2021">
            <a:extLst>
              <a:ext uri="{FF2B5EF4-FFF2-40B4-BE49-F238E27FC236}">
                <a16:creationId xmlns:a16="http://schemas.microsoft.com/office/drawing/2014/main" id="{5477094C-702F-4D66-93CB-61CC1A62FF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5417" y="793093"/>
            <a:ext cx="2570321"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1-on-1 Test Prep Tutoring | Mindfish Test Prep">
            <a:extLst>
              <a:ext uri="{FF2B5EF4-FFF2-40B4-BE49-F238E27FC236}">
                <a16:creationId xmlns:a16="http://schemas.microsoft.com/office/drawing/2014/main" id="{66761556-E17E-4BC5-8082-FEDF527BBC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89512" y="396240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8,354 Racial Vector Images, Royalty-free Racial Vectors | Depositphotos®">
            <a:extLst>
              <a:ext uri="{FF2B5EF4-FFF2-40B4-BE49-F238E27FC236}">
                <a16:creationId xmlns:a16="http://schemas.microsoft.com/office/drawing/2014/main" id="{5A05B1AC-4917-4FCF-93B5-0F387DFC15B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693" b="98818" l="6500" r="92333">
                        <a14:foregroundMark x1="6500" y1="67849" x2="6500" y2="67849"/>
                        <a14:foregroundMark x1="20167" y1="57683" x2="20167" y2="57683"/>
                        <a14:foregroundMark x1="19833" y1="56974" x2="19833" y2="56974"/>
                        <a14:foregroundMark x1="20000" y1="56028" x2="20000" y2="56028"/>
                        <a14:foregroundMark x1="20000" y1="57210" x2="20000" y2="57210"/>
                        <a14:foregroundMark x1="20084" y1="55319" x2="20167" y2="55083"/>
                        <a14:foregroundMark x1="20000" y1="55556" x2="20084" y2="55319"/>
                        <a14:foregroundMark x1="19833" y1="56028" x2="20000" y2="55556"/>
                        <a14:foregroundMark x1="14000" y1="94799" x2="14000" y2="94799"/>
                        <a14:foregroundMark x1="29167" y1="99054" x2="29167" y2="99054"/>
                        <a14:foregroundMark x1="92333" y1="68322" x2="92333" y2="68322"/>
                        <a14:backgroundMark x1="19667" y1="57210" x2="19667" y2="57210"/>
                        <a14:backgroundMark x1="20500" y1="56974" x2="20500" y2="56974"/>
                        <a14:backgroundMark x1="20000" y1="55556" x2="20000" y2="55556"/>
                        <a14:backgroundMark x1="19833" y1="55319" x2="19833" y2="55319"/>
                        <a14:backgroundMark x1="20000" y1="59102" x2="20000" y2="59102"/>
                        <a14:backgroundMark x1="20000" y1="55083" x2="20000" y2="55083"/>
                        <a14:backgroundMark x1="22000" y1="62175" x2="22000" y2="62175"/>
                        <a14:backgroundMark x1="20667" y1="65721" x2="20667" y2="65721"/>
                        <a14:backgroundMark x1="47167" y1="64303" x2="47167" y2="64303"/>
                        <a14:backgroundMark x1="49167" y1="58156" x2="49167" y2="58156"/>
                        <a14:backgroundMark x1="50833" y1="62648" x2="50833" y2="62648"/>
                        <a14:backgroundMark x1="49500" y1="66903" x2="49500" y2="66903"/>
                        <a14:backgroundMark x1="74833" y1="63121" x2="74833" y2="63121"/>
                        <a14:backgroundMark x1="77500" y1="57447" x2="77500" y2="57447"/>
                        <a14:backgroundMark x1="79167" y1="62175" x2="79167" y2="62175"/>
                        <a14:backgroundMark x1="77667" y1="66430" x2="77667" y2="66430"/>
                        <a14:backgroundMark x1="20167" y1="56974" x2="20167" y2="56974"/>
                        <a14:backgroundMark x1="17833" y1="63357" x2="17833" y2="63357"/>
                      </a14:backgroundRemoval>
                    </a14:imgEffect>
                  </a14:imgLayer>
                </a14:imgProps>
              </a:ext>
              <a:ext uri="{28A0092B-C50C-407E-A947-70E740481C1C}">
                <a14:useLocalDpi xmlns:a14="http://schemas.microsoft.com/office/drawing/2010/main" val="0"/>
              </a:ext>
            </a:extLst>
          </a:blip>
          <a:srcRect/>
          <a:stretch>
            <a:fillRect/>
          </a:stretch>
        </p:blipFill>
        <p:spPr bwMode="auto">
          <a:xfrm>
            <a:off x="8154408" y="2431520"/>
            <a:ext cx="2641330" cy="1862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 sign&#10;&#10;Description automatically generated">
            <a:extLst>
              <a:ext uri="{FF2B5EF4-FFF2-40B4-BE49-F238E27FC236}">
                <a16:creationId xmlns:a16="http://schemas.microsoft.com/office/drawing/2014/main" id="{0A2D2356-EA69-419E-B495-BFEACF441B5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61412" y="4953581"/>
            <a:ext cx="1947860" cy="1939676"/>
          </a:xfrm>
          <a:prstGeom prst="rect">
            <a:avLst/>
          </a:prstGeom>
        </p:spPr>
      </p:pic>
    </p:spTree>
    <p:extLst>
      <p:ext uri="{BB962C8B-B14F-4D97-AF65-F5344CB8AC3E}">
        <p14:creationId xmlns:p14="http://schemas.microsoft.com/office/powerpoint/2010/main" val="227219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F9E1-3C58-4C8F-9F3D-242334A3740A}"/>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73455BD7-DBA2-4EBF-89E0-C96CCB80B542}"/>
              </a:ext>
            </a:extLst>
          </p:cNvPr>
          <p:cNvSpPr>
            <a:spLocks noGrp="1"/>
          </p:cNvSpPr>
          <p:nvPr>
            <p:ph idx="1"/>
          </p:nvPr>
        </p:nvSpPr>
        <p:spPr/>
        <p:txBody>
          <a:bodyPr>
            <a:normAutofit/>
          </a:bodyPr>
          <a:lstStyle/>
          <a:p>
            <a:r>
              <a:rPr lang="en-US" sz="2000" dirty="0"/>
              <a:t>Dataset provided by Royce Kimmons</a:t>
            </a:r>
          </a:p>
          <a:p>
            <a:r>
              <a:rPr lang="en-US" sz="2000" dirty="0"/>
              <a:t>Data for 1000 students </a:t>
            </a:r>
          </a:p>
          <a:p>
            <a:r>
              <a:rPr lang="en-US" sz="2000" dirty="0"/>
              <a:t>Includes both features—gender, race/ethnicity, parental level of education, test preparation course, lunch—and dependent variables/targets—scores in reading, writing, and mathematics</a:t>
            </a:r>
          </a:p>
          <a:p>
            <a:r>
              <a:rPr lang="en-US" sz="2000" dirty="0"/>
              <a:t>No missing values</a:t>
            </a:r>
          </a:p>
          <a:p>
            <a:r>
              <a:rPr lang="en-US" sz="2000" dirty="0"/>
              <a:t>While outliers did not exist, none would have been removed anyways due to size of dataset</a:t>
            </a:r>
          </a:p>
          <a:p>
            <a:r>
              <a:rPr lang="en-US" sz="2000" dirty="0"/>
              <a:t>Before Label Encoding: Categorical features: 5; Numerical Features: 4</a:t>
            </a:r>
          </a:p>
          <a:p>
            <a:endParaRPr lang="en-US" sz="2000" dirty="0"/>
          </a:p>
        </p:txBody>
      </p:sp>
      <p:pic>
        <p:nvPicPr>
          <p:cNvPr id="7" name="Picture 6">
            <a:extLst>
              <a:ext uri="{FF2B5EF4-FFF2-40B4-BE49-F238E27FC236}">
                <a16:creationId xmlns:a16="http://schemas.microsoft.com/office/drawing/2014/main" id="{36F30BB7-260B-4DD7-8A50-7FFFA9108834}"/>
              </a:ext>
            </a:extLst>
          </p:cNvPr>
          <p:cNvPicPr>
            <a:picLocks noChangeAspect="1"/>
          </p:cNvPicPr>
          <p:nvPr/>
        </p:nvPicPr>
        <p:blipFill>
          <a:blip r:embed="rId2"/>
          <a:stretch>
            <a:fillRect/>
          </a:stretch>
        </p:blipFill>
        <p:spPr>
          <a:xfrm>
            <a:off x="1225867" y="5047706"/>
            <a:ext cx="9744075" cy="1504950"/>
          </a:xfrm>
          <a:prstGeom prst="rect">
            <a:avLst/>
          </a:prstGeom>
        </p:spPr>
      </p:pic>
      <p:pic>
        <p:nvPicPr>
          <p:cNvPr id="9" name="Picture 8">
            <a:extLst>
              <a:ext uri="{FF2B5EF4-FFF2-40B4-BE49-F238E27FC236}">
                <a16:creationId xmlns:a16="http://schemas.microsoft.com/office/drawing/2014/main" id="{D66202ED-E506-4A82-8A7F-0ADBCEE51DC5}"/>
              </a:ext>
            </a:extLst>
          </p:cNvPr>
          <p:cNvPicPr>
            <a:picLocks noChangeAspect="1"/>
          </p:cNvPicPr>
          <p:nvPr/>
        </p:nvPicPr>
        <p:blipFill>
          <a:blip r:embed="rId3"/>
          <a:stretch>
            <a:fillRect/>
          </a:stretch>
        </p:blipFill>
        <p:spPr>
          <a:xfrm>
            <a:off x="1218883" y="4943357"/>
            <a:ext cx="9751059" cy="1600200"/>
          </a:xfrm>
          <a:prstGeom prst="rect">
            <a:avLst/>
          </a:prstGeom>
        </p:spPr>
      </p:pic>
      <p:pic>
        <p:nvPicPr>
          <p:cNvPr id="11" name="Picture 10">
            <a:extLst>
              <a:ext uri="{FF2B5EF4-FFF2-40B4-BE49-F238E27FC236}">
                <a16:creationId xmlns:a16="http://schemas.microsoft.com/office/drawing/2014/main" id="{14FBCC5C-66EE-4693-A64F-448A9982FDA0}"/>
              </a:ext>
            </a:extLst>
          </p:cNvPr>
          <p:cNvPicPr>
            <a:picLocks noChangeAspect="1"/>
          </p:cNvPicPr>
          <p:nvPr/>
        </p:nvPicPr>
        <p:blipFill>
          <a:blip r:embed="rId4"/>
          <a:stretch>
            <a:fillRect/>
          </a:stretch>
        </p:blipFill>
        <p:spPr>
          <a:xfrm>
            <a:off x="0" y="0"/>
            <a:ext cx="6791325" cy="5095875"/>
          </a:xfrm>
          <a:prstGeom prst="rect">
            <a:avLst/>
          </a:prstGeom>
        </p:spPr>
      </p:pic>
      <p:pic>
        <p:nvPicPr>
          <p:cNvPr id="13" name="Picture 12">
            <a:extLst>
              <a:ext uri="{FF2B5EF4-FFF2-40B4-BE49-F238E27FC236}">
                <a16:creationId xmlns:a16="http://schemas.microsoft.com/office/drawing/2014/main" id="{14581857-930D-4FD8-BC32-F933043E1ACD}"/>
              </a:ext>
            </a:extLst>
          </p:cNvPr>
          <p:cNvPicPr>
            <a:picLocks noChangeAspect="1"/>
          </p:cNvPicPr>
          <p:nvPr/>
        </p:nvPicPr>
        <p:blipFill>
          <a:blip r:embed="rId5"/>
          <a:stretch>
            <a:fillRect/>
          </a:stretch>
        </p:blipFill>
        <p:spPr>
          <a:xfrm>
            <a:off x="6791326" y="1426565"/>
            <a:ext cx="5397500" cy="5407551"/>
          </a:xfrm>
          <a:prstGeom prst="rect">
            <a:avLst/>
          </a:prstGeom>
        </p:spPr>
      </p:pic>
      <p:pic>
        <p:nvPicPr>
          <p:cNvPr id="15" name="Picture 14">
            <a:extLst>
              <a:ext uri="{FF2B5EF4-FFF2-40B4-BE49-F238E27FC236}">
                <a16:creationId xmlns:a16="http://schemas.microsoft.com/office/drawing/2014/main" id="{660DA943-2D7D-4AEA-B076-DB75281F60A3}"/>
              </a:ext>
            </a:extLst>
          </p:cNvPr>
          <p:cNvPicPr>
            <a:picLocks noChangeAspect="1"/>
          </p:cNvPicPr>
          <p:nvPr/>
        </p:nvPicPr>
        <p:blipFill>
          <a:blip r:embed="rId6"/>
          <a:stretch>
            <a:fillRect/>
          </a:stretch>
        </p:blipFill>
        <p:spPr>
          <a:xfrm>
            <a:off x="379412" y="457547"/>
            <a:ext cx="5008593" cy="1315690"/>
          </a:xfrm>
          <a:prstGeom prst="rect">
            <a:avLst/>
          </a:prstGeom>
        </p:spPr>
      </p:pic>
      <p:pic>
        <p:nvPicPr>
          <p:cNvPr id="17" name="Picture 16">
            <a:extLst>
              <a:ext uri="{FF2B5EF4-FFF2-40B4-BE49-F238E27FC236}">
                <a16:creationId xmlns:a16="http://schemas.microsoft.com/office/drawing/2014/main" id="{9D53AE39-A12C-4F1A-82A2-3A2427AB7D9A}"/>
              </a:ext>
            </a:extLst>
          </p:cNvPr>
          <p:cNvPicPr>
            <a:picLocks noChangeAspect="1"/>
          </p:cNvPicPr>
          <p:nvPr/>
        </p:nvPicPr>
        <p:blipFill>
          <a:blip r:embed="rId7"/>
          <a:stretch>
            <a:fillRect/>
          </a:stretch>
        </p:blipFill>
        <p:spPr>
          <a:xfrm>
            <a:off x="379411" y="1925636"/>
            <a:ext cx="5008593" cy="3540024"/>
          </a:xfrm>
          <a:prstGeom prst="rect">
            <a:avLst/>
          </a:prstGeom>
        </p:spPr>
      </p:pic>
      <p:pic>
        <p:nvPicPr>
          <p:cNvPr id="33" name="Picture 32">
            <a:extLst>
              <a:ext uri="{FF2B5EF4-FFF2-40B4-BE49-F238E27FC236}">
                <a16:creationId xmlns:a16="http://schemas.microsoft.com/office/drawing/2014/main" id="{6813700A-0568-47A6-9A60-217D38E9F897}"/>
              </a:ext>
            </a:extLst>
          </p:cNvPr>
          <p:cNvPicPr>
            <a:picLocks noChangeAspect="1"/>
          </p:cNvPicPr>
          <p:nvPr/>
        </p:nvPicPr>
        <p:blipFill>
          <a:blip r:embed="rId8"/>
          <a:stretch>
            <a:fillRect/>
          </a:stretch>
        </p:blipFill>
        <p:spPr>
          <a:xfrm>
            <a:off x="2608262" y="3105069"/>
            <a:ext cx="2392031" cy="2718217"/>
          </a:xfrm>
          <a:prstGeom prst="rect">
            <a:avLst/>
          </a:prstGeom>
        </p:spPr>
      </p:pic>
      <p:pic>
        <p:nvPicPr>
          <p:cNvPr id="19" name="Picture 18">
            <a:extLst>
              <a:ext uri="{FF2B5EF4-FFF2-40B4-BE49-F238E27FC236}">
                <a16:creationId xmlns:a16="http://schemas.microsoft.com/office/drawing/2014/main" id="{D4BC62D0-C162-45FF-85A5-7B2CF7200EBE}"/>
              </a:ext>
            </a:extLst>
          </p:cNvPr>
          <p:cNvPicPr>
            <a:picLocks noChangeAspect="1"/>
          </p:cNvPicPr>
          <p:nvPr/>
        </p:nvPicPr>
        <p:blipFill>
          <a:blip r:embed="rId9"/>
          <a:stretch>
            <a:fillRect/>
          </a:stretch>
        </p:blipFill>
        <p:spPr>
          <a:xfrm>
            <a:off x="5622923" y="129721"/>
            <a:ext cx="3095625" cy="4086225"/>
          </a:xfrm>
          <a:prstGeom prst="rect">
            <a:avLst/>
          </a:prstGeom>
        </p:spPr>
      </p:pic>
      <p:pic>
        <p:nvPicPr>
          <p:cNvPr id="21" name="Picture 20">
            <a:extLst>
              <a:ext uri="{FF2B5EF4-FFF2-40B4-BE49-F238E27FC236}">
                <a16:creationId xmlns:a16="http://schemas.microsoft.com/office/drawing/2014/main" id="{F8C122DC-7757-4161-B798-A60CBC5B5884}"/>
              </a:ext>
            </a:extLst>
          </p:cNvPr>
          <p:cNvPicPr>
            <a:picLocks noChangeAspect="1"/>
          </p:cNvPicPr>
          <p:nvPr/>
        </p:nvPicPr>
        <p:blipFill>
          <a:blip r:embed="rId10"/>
          <a:stretch>
            <a:fillRect/>
          </a:stretch>
        </p:blipFill>
        <p:spPr>
          <a:xfrm>
            <a:off x="8718548" y="2087369"/>
            <a:ext cx="3028950" cy="4076700"/>
          </a:xfrm>
          <a:prstGeom prst="rect">
            <a:avLst/>
          </a:prstGeom>
        </p:spPr>
      </p:pic>
      <p:pic>
        <p:nvPicPr>
          <p:cNvPr id="23" name="Picture 22">
            <a:extLst>
              <a:ext uri="{FF2B5EF4-FFF2-40B4-BE49-F238E27FC236}">
                <a16:creationId xmlns:a16="http://schemas.microsoft.com/office/drawing/2014/main" id="{CE260EB1-CC76-427B-869A-D92B5FA5C03E}"/>
              </a:ext>
            </a:extLst>
          </p:cNvPr>
          <p:cNvPicPr>
            <a:picLocks noChangeAspect="1"/>
          </p:cNvPicPr>
          <p:nvPr/>
        </p:nvPicPr>
        <p:blipFill>
          <a:blip r:embed="rId11"/>
          <a:stretch>
            <a:fillRect/>
          </a:stretch>
        </p:blipFill>
        <p:spPr>
          <a:xfrm>
            <a:off x="479425" y="17224"/>
            <a:ext cx="2981325" cy="3105150"/>
          </a:xfrm>
          <a:prstGeom prst="rect">
            <a:avLst/>
          </a:prstGeom>
        </p:spPr>
      </p:pic>
      <p:pic>
        <p:nvPicPr>
          <p:cNvPr id="25" name="Picture 24">
            <a:extLst>
              <a:ext uri="{FF2B5EF4-FFF2-40B4-BE49-F238E27FC236}">
                <a16:creationId xmlns:a16="http://schemas.microsoft.com/office/drawing/2014/main" id="{7544D29D-9808-4D2B-94B3-1EDC614ED8CE}"/>
              </a:ext>
            </a:extLst>
          </p:cNvPr>
          <p:cNvPicPr>
            <a:picLocks noChangeAspect="1"/>
          </p:cNvPicPr>
          <p:nvPr/>
        </p:nvPicPr>
        <p:blipFill>
          <a:blip r:embed="rId12"/>
          <a:stretch>
            <a:fillRect/>
          </a:stretch>
        </p:blipFill>
        <p:spPr>
          <a:xfrm>
            <a:off x="3465513" y="36631"/>
            <a:ext cx="2847975" cy="3105150"/>
          </a:xfrm>
          <a:prstGeom prst="rect">
            <a:avLst/>
          </a:prstGeom>
        </p:spPr>
      </p:pic>
      <p:pic>
        <p:nvPicPr>
          <p:cNvPr id="27" name="Picture 26">
            <a:extLst>
              <a:ext uri="{FF2B5EF4-FFF2-40B4-BE49-F238E27FC236}">
                <a16:creationId xmlns:a16="http://schemas.microsoft.com/office/drawing/2014/main" id="{05281AB8-7D36-4AAF-8FD9-099857C11129}"/>
              </a:ext>
            </a:extLst>
          </p:cNvPr>
          <p:cNvPicPr>
            <a:picLocks noChangeAspect="1"/>
          </p:cNvPicPr>
          <p:nvPr/>
        </p:nvPicPr>
        <p:blipFill>
          <a:blip r:embed="rId13"/>
          <a:stretch>
            <a:fillRect/>
          </a:stretch>
        </p:blipFill>
        <p:spPr>
          <a:xfrm>
            <a:off x="6313487" y="3794"/>
            <a:ext cx="2867025" cy="3114675"/>
          </a:xfrm>
          <a:prstGeom prst="rect">
            <a:avLst/>
          </a:prstGeom>
        </p:spPr>
      </p:pic>
      <p:pic>
        <p:nvPicPr>
          <p:cNvPr id="29" name="Picture 28">
            <a:extLst>
              <a:ext uri="{FF2B5EF4-FFF2-40B4-BE49-F238E27FC236}">
                <a16:creationId xmlns:a16="http://schemas.microsoft.com/office/drawing/2014/main" id="{7BEE4A86-387E-4351-A46D-71EB821274D6}"/>
              </a:ext>
            </a:extLst>
          </p:cNvPr>
          <p:cNvPicPr>
            <a:picLocks noChangeAspect="1"/>
          </p:cNvPicPr>
          <p:nvPr/>
        </p:nvPicPr>
        <p:blipFill>
          <a:blip r:embed="rId14"/>
          <a:stretch>
            <a:fillRect/>
          </a:stretch>
        </p:blipFill>
        <p:spPr>
          <a:xfrm>
            <a:off x="9180512" y="-7166"/>
            <a:ext cx="2781300" cy="3171825"/>
          </a:xfrm>
          <a:prstGeom prst="rect">
            <a:avLst/>
          </a:prstGeom>
        </p:spPr>
      </p:pic>
      <p:pic>
        <p:nvPicPr>
          <p:cNvPr id="31" name="Picture 30">
            <a:extLst>
              <a:ext uri="{FF2B5EF4-FFF2-40B4-BE49-F238E27FC236}">
                <a16:creationId xmlns:a16="http://schemas.microsoft.com/office/drawing/2014/main" id="{599EE9DD-E058-466D-AD4B-86807A72BE5B}"/>
              </a:ext>
            </a:extLst>
          </p:cNvPr>
          <p:cNvPicPr>
            <a:picLocks noChangeAspect="1"/>
          </p:cNvPicPr>
          <p:nvPr/>
        </p:nvPicPr>
        <p:blipFill>
          <a:blip r:embed="rId15"/>
          <a:stretch>
            <a:fillRect/>
          </a:stretch>
        </p:blipFill>
        <p:spPr>
          <a:xfrm>
            <a:off x="303212" y="3102171"/>
            <a:ext cx="2394582" cy="2721116"/>
          </a:xfrm>
          <a:prstGeom prst="rect">
            <a:avLst/>
          </a:prstGeom>
        </p:spPr>
      </p:pic>
      <p:pic>
        <p:nvPicPr>
          <p:cNvPr id="35" name="Picture 34">
            <a:extLst>
              <a:ext uri="{FF2B5EF4-FFF2-40B4-BE49-F238E27FC236}">
                <a16:creationId xmlns:a16="http://schemas.microsoft.com/office/drawing/2014/main" id="{0C7BB283-B06F-4077-B940-ACBCE74F6351}"/>
              </a:ext>
            </a:extLst>
          </p:cNvPr>
          <p:cNvPicPr>
            <a:picLocks noChangeAspect="1"/>
          </p:cNvPicPr>
          <p:nvPr/>
        </p:nvPicPr>
        <p:blipFill>
          <a:blip r:embed="rId16"/>
          <a:stretch>
            <a:fillRect/>
          </a:stretch>
        </p:blipFill>
        <p:spPr>
          <a:xfrm>
            <a:off x="4951412" y="3102170"/>
            <a:ext cx="2372636" cy="2716496"/>
          </a:xfrm>
          <a:prstGeom prst="rect">
            <a:avLst/>
          </a:prstGeom>
        </p:spPr>
      </p:pic>
      <p:pic>
        <p:nvPicPr>
          <p:cNvPr id="37" name="Picture 36">
            <a:extLst>
              <a:ext uri="{FF2B5EF4-FFF2-40B4-BE49-F238E27FC236}">
                <a16:creationId xmlns:a16="http://schemas.microsoft.com/office/drawing/2014/main" id="{62FAC24F-4345-4F78-9857-E5754A14331B}"/>
              </a:ext>
            </a:extLst>
          </p:cNvPr>
          <p:cNvPicPr>
            <a:picLocks noChangeAspect="1"/>
          </p:cNvPicPr>
          <p:nvPr/>
        </p:nvPicPr>
        <p:blipFill>
          <a:blip r:embed="rId17"/>
          <a:stretch>
            <a:fillRect/>
          </a:stretch>
        </p:blipFill>
        <p:spPr>
          <a:xfrm>
            <a:off x="7313612" y="3060102"/>
            <a:ext cx="2254678" cy="2758564"/>
          </a:xfrm>
          <a:prstGeom prst="rect">
            <a:avLst/>
          </a:prstGeom>
        </p:spPr>
      </p:pic>
      <p:pic>
        <p:nvPicPr>
          <p:cNvPr id="39" name="Picture 38">
            <a:extLst>
              <a:ext uri="{FF2B5EF4-FFF2-40B4-BE49-F238E27FC236}">
                <a16:creationId xmlns:a16="http://schemas.microsoft.com/office/drawing/2014/main" id="{0D14769C-0B25-4190-A208-19B6F3933E2E}"/>
              </a:ext>
            </a:extLst>
          </p:cNvPr>
          <p:cNvPicPr>
            <a:picLocks noChangeAspect="1"/>
          </p:cNvPicPr>
          <p:nvPr/>
        </p:nvPicPr>
        <p:blipFill>
          <a:blip r:embed="rId18"/>
          <a:stretch>
            <a:fillRect/>
          </a:stretch>
        </p:blipFill>
        <p:spPr>
          <a:xfrm>
            <a:off x="9599612" y="3124200"/>
            <a:ext cx="2357865" cy="2693474"/>
          </a:xfrm>
          <a:prstGeom prst="rect">
            <a:avLst/>
          </a:prstGeom>
        </p:spPr>
      </p:pic>
      <p:pic>
        <p:nvPicPr>
          <p:cNvPr id="41" name="Picture 40">
            <a:extLst>
              <a:ext uri="{FF2B5EF4-FFF2-40B4-BE49-F238E27FC236}">
                <a16:creationId xmlns:a16="http://schemas.microsoft.com/office/drawing/2014/main" id="{F96B9027-C0DB-42F3-840C-7CC4A3143A42}"/>
              </a:ext>
            </a:extLst>
          </p:cNvPr>
          <p:cNvPicPr>
            <a:picLocks noChangeAspect="1"/>
          </p:cNvPicPr>
          <p:nvPr/>
        </p:nvPicPr>
        <p:blipFill>
          <a:blip r:embed="rId19"/>
          <a:stretch>
            <a:fillRect/>
          </a:stretch>
        </p:blipFill>
        <p:spPr>
          <a:xfrm>
            <a:off x="352851" y="597015"/>
            <a:ext cx="5238750" cy="5495925"/>
          </a:xfrm>
          <a:prstGeom prst="rect">
            <a:avLst/>
          </a:prstGeom>
        </p:spPr>
      </p:pic>
      <p:pic>
        <p:nvPicPr>
          <p:cNvPr id="43" name="Picture 42">
            <a:extLst>
              <a:ext uri="{FF2B5EF4-FFF2-40B4-BE49-F238E27FC236}">
                <a16:creationId xmlns:a16="http://schemas.microsoft.com/office/drawing/2014/main" id="{3DE1E648-7B85-453E-A3EF-243FBE4DFE13}"/>
              </a:ext>
            </a:extLst>
          </p:cNvPr>
          <p:cNvPicPr>
            <a:picLocks noChangeAspect="1"/>
          </p:cNvPicPr>
          <p:nvPr/>
        </p:nvPicPr>
        <p:blipFill>
          <a:blip r:embed="rId20"/>
          <a:stretch>
            <a:fillRect/>
          </a:stretch>
        </p:blipFill>
        <p:spPr>
          <a:xfrm>
            <a:off x="5915964" y="586390"/>
            <a:ext cx="5295900" cy="5410200"/>
          </a:xfrm>
          <a:prstGeom prst="rect">
            <a:avLst/>
          </a:prstGeom>
        </p:spPr>
      </p:pic>
      <p:pic>
        <p:nvPicPr>
          <p:cNvPr id="45" name="Picture 44">
            <a:extLst>
              <a:ext uri="{FF2B5EF4-FFF2-40B4-BE49-F238E27FC236}">
                <a16:creationId xmlns:a16="http://schemas.microsoft.com/office/drawing/2014/main" id="{CC04EFED-D6FD-4A1A-BC54-6669FD8BDECF}"/>
              </a:ext>
            </a:extLst>
          </p:cNvPr>
          <p:cNvPicPr>
            <a:picLocks noChangeAspect="1"/>
          </p:cNvPicPr>
          <p:nvPr/>
        </p:nvPicPr>
        <p:blipFill>
          <a:blip r:embed="rId21"/>
          <a:stretch>
            <a:fillRect/>
          </a:stretch>
        </p:blipFill>
        <p:spPr>
          <a:xfrm>
            <a:off x="407788" y="455678"/>
            <a:ext cx="3914774" cy="3540666"/>
          </a:xfrm>
          <a:prstGeom prst="rect">
            <a:avLst/>
          </a:prstGeom>
        </p:spPr>
      </p:pic>
      <p:pic>
        <p:nvPicPr>
          <p:cNvPr id="47" name="Picture 46">
            <a:extLst>
              <a:ext uri="{FF2B5EF4-FFF2-40B4-BE49-F238E27FC236}">
                <a16:creationId xmlns:a16="http://schemas.microsoft.com/office/drawing/2014/main" id="{3517943F-7053-4943-A98E-61AA93630C85}"/>
              </a:ext>
            </a:extLst>
          </p:cNvPr>
          <p:cNvPicPr>
            <a:picLocks noChangeAspect="1"/>
          </p:cNvPicPr>
          <p:nvPr/>
        </p:nvPicPr>
        <p:blipFill>
          <a:blip r:embed="rId22"/>
          <a:stretch>
            <a:fillRect/>
          </a:stretch>
        </p:blipFill>
        <p:spPr>
          <a:xfrm>
            <a:off x="4577924" y="3105069"/>
            <a:ext cx="7591743" cy="3749137"/>
          </a:xfrm>
          <a:prstGeom prst="rect">
            <a:avLst/>
          </a:prstGeom>
        </p:spPr>
      </p:pic>
    </p:spTree>
    <p:extLst>
      <p:ext uri="{BB962C8B-B14F-4D97-AF65-F5344CB8AC3E}">
        <p14:creationId xmlns:p14="http://schemas.microsoft.com/office/powerpoint/2010/main" val="408947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944A-42A2-40C5-8938-C6310DABDDC1}"/>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5C69BB65-6DFA-46A7-B10B-69D5BA6E90E3}"/>
              </a:ext>
            </a:extLst>
          </p:cNvPr>
          <p:cNvSpPr>
            <a:spLocks noGrp="1"/>
          </p:cNvSpPr>
          <p:nvPr>
            <p:ph idx="1"/>
          </p:nvPr>
        </p:nvSpPr>
        <p:spPr>
          <a:xfrm>
            <a:off x="1218883" y="1701797"/>
            <a:ext cx="10360501" cy="1422403"/>
          </a:xfrm>
        </p:spPr>
        <p:txBody>
          <a:bodyPr/>
          <a:lstStyle/>
          <a:p>
            <a:r>
              <a:rPr lang="en-US" dirty="0"/>
              <a:t>After label encoding and splitting the dataset into training and testing sets (80-20 ratio), I built linear and ridge regression models to see how well the features could predict student performance:</a:t>
            </a:r>
          </a:p>
        </p:txBody>
      </p:sp>
      <p:pic>
        <p:nvPicPr>
          <p:cNvPr id="5" name="Picture 4">
            <a:extLst>
              <a:ext uri="{FF2B5EF4-FFF2-40B4-BE49-F238E27FC236}">
                <a16:creationId xmlns:a16="http://schemas.microsoft.com/office/drawing/2014/main" id="{4E05B351-EC15-4B58-AA7A-675235E92250}"/>
              </a:ext>
            </a:extLst>
          </p:cNvPr>
          <p:cNvPicPr>
            <a:picLocks noChangeAspect="1"/>
          </p:cNvPicPr>
          <p:nvPr/>
        </p:nvPicPr>
        <p:blipFill>
          <a:blip r:embed="rId2"/>
          <a:stretch>
            <a:fillRect/>
          </a:stretch>
        </p:blipFill>
        <p:spPr>
          <a:xfrm>
            <a:off x="1370011" y="3000376"/>
            <a:ext cx="3175161" cy="885824"/>
          </a:xfrm>
          <a:prstGeom prst="rect">
            <a:avLst/>
          </a:prstGeom>
        </p:spPr>
      </p:pic>
      <p:pic>
        <p:nvPicPr>
          <p:cNvPr id="7" name="Picture 6">
            <a:extLst>
              <a:ext uri="{FF2B5EF4-FFF2-40B4-BE49-F238E27FC236}">
                <a16:creationId xmlns:a16="http://schemas.microsoft.com/office/drawing/2014/main" id="{4D1C83E5-7F2F-4A3E-97FA-F7A55BDC3502}"/>
              </a:ext>
            </a:extLst>
          </p:cNvPr>
          <p:cNvPicPr>
            <a:picLocks noChangeAspect="1"/>
          </p:cNvPicPr>
          <p:nvPr/>
        </p:nvPicPr>
        <p:blipFill>
          <a:blip r:embed="rId3"/>
          <a:stretch>
            <a:fillRect/>
          </a:stretch>
        </p:blipFill>
        <p:spPr>
          <a:xfrm>
            <a:off x="1339990" y="3886200"/>
            <a:ext cx="4362450" cy="857250"/>
          </a:xfrm>
          <a:prstGeom prst="rect">
            <a:avLst/>
          </a:prstGeom>
        </p:spPr>
      </p:pic>
      <p:pic>
        <p:nvPicPr>
          <p:cNvPr id="9" name="Picture 8">
            <a:extLst>
              <a:ext uri="{FF2B5EF4-FFF2-40B4-BE49-F238E27FC236}">
                <a16:creationId xmlns:a16="http://schemas.microsoft.com/office/drawing/2014/main" id="{7F94DABD-210B-41EC-A8E4-C9FE6656D231}"/>
              </a:ext>
            </a:extLst>
          </p:cNvPr>
          <p:cNvPicPr>
            <a:picLocks noChangeAspect="1"/>
          </p:cNvPicPr>
          <p:nvPr/>
        </p:nvPicPr>
        <p:blipFill>
          <a:blip r:embed="rId4"/>
          <a:stretch>
            <a:fillRect/>
          </a:stretch>
        </p:blipFill>
        <p:spPr>
          <a:xfrm>
            <a:off x="6424454" y="3004428"/>
            <a:ext cx="3175160" cy="843402"/>
          </a:xfrm>
          <a:prstGeom prst="rect">
            <a:avLst/>
          </a:prstGeom>
        </p:spPr>
      </p:pic>
      <p:pic>
        <p:nvPicPr>
          <p:cNvPr id="11" name="Picture 10">
            <a:extLst>
              <a:ext uri="{FF2B5EF4-FFF2-40B4-BE49-F238E27FC236}">
                <a16:creationId xmlns:a16="http://schemas.microsoft.com/office/drawing/2014/main" id="{B2B6EF83-8C95-4C66-9126-F6AA7253A942}"/>
              </a:ext>
            </a:extLst>
          </p:cNvPr>
          <p:cNvPicPr>
            <a:picLocks noChangeAspect="1"/>
          </p:cNvPicPr>
          <p:nvPr/>
        </p:nvPicPr>
        <p:blipFill>
          <a:blip r:embed="rId5"/>
          <a:stretch>
            <a:fillRect/>
          </a:stretch>
        </p:blipFill>
        <p:spPr>
          <a:xfrm>
            <a:off x="6424454" y="3857625"/>
            <a:ext cx="4424381" cy="933496"/>
          </a:xfrm>
          <a:prstGeom prst="rect">
            <a:avLst/>
          </a:prstGeom>
        </p:spPr>
      </p:pic>
      <p:pic>
        <p:nvPicPr>
          <p:cNvPr id="13" name="Picture 12">
            <a:extLst>
              <a:ext uri="{FF2B5EF4-FFF2-40B4-BE49-F238E27FC236}">
                <a16:creationId xmlns:a16="http://schemas.microsoft.com/office/drawing/2014/main" id="{04E1B2DF-7A55-496E-BAB2-6CC1FDFBEB8A}"/>
              </a:ext>
            </a:extLst>
          </p:cNvPr>
          <p:cNvPicPr>
            <a:picLocks noChangeAspect="1"/>
          </p:cNvPicPr>
          <p:nvPr/>
        </p:nvPicPr>
        <p:blipFill>
          <a:blip r:embed="rId6"/>
          <a:stretch>
            <a:fillRect/>
          </a:stretch>
        </p:blipFill>
        <p:spPr>
          <a:xfrm>
            <a:off x="1267337" y="5156203"/>
            <a:ext cx="5118195" cy="1020987"/>
          </a:xfrm>
          <a:prstGeom prst="rect">
            <a:avLst/>
          </a:prstGeom>
        </p:spPr>
      </p:pic>
      <p:sp>
        <p:nvSpPr>
          <p:cNvPr id="14" name="TextBox 13">
            <a:extLst>
              <a:ext uri="{FF2B5EF4-FFF2-40B4-BE49-F238E27FC236}">
                <a16:creationId xmlns:a16="http://schemas.microsoft.com/office/drawing/2014/main" id="{0673CFC0-8073-4D93-9F31-9652744AF812}"/>
              </a:ext>
            </a:extLst>
          </p:cNvPr>
          <p:cNvSpPr txBox="1"/>
          <p:nvPr/>
        </p:nvSpPr>
        <p:spPr>
          <a:xfrm>
            <a:off x="249306" y="5081920"/>
            <a:ext cx="1065212" cy="1169551"/>
          </a:xfrm>
          <a:prstGeom prst="rect">
            <a:avLst/>
          </a:prstGeom>
          <a:noFill/>
        </p:spPr>
        <p:txBody>
          <a:bodyPr wrap="square" rtlCol="0">
            <a:spAutoFit/>
          </a:bodyPr>
          <a:lstStyle/>
          <a:p>
            <a:pPr algn="ctr"/>
            <a:r>
              <a:rPr lang="en-US" sz="1400" dirty="0"/>
              <a:t>Logistic Regression Model still being worked on!</a:t>
            </a:r>
          </a:p>
        </p:txBody>
      </p:sp>
      <p:pic>
        <p:nvPicPr>
          <p:cNvPr id="16" name="Picture 15">
            <a:extLst>
              <a:ext uri="{FF2B5EF4-FFF2-40B4-BE49-F238E27FC236}">
                <a16:creationId xmlns:a16="http://schemas.microsoft.com/office/drawing/2014/main" id="{D5E41211-C4B2-48E8-B425-754C5B03359E}"/>
              </a:ext>
            </a:extLst>
          </p:cNvPr>
          <p:cNvPicPr>
            <a:picLocks noChangeAspect="1"/>
          </p:cNvPicPr>
          <p:nvPr/>
        </p:nvPicPr>
        <p:blipFill>
          <a:blip r:embed="rId7"/>
          <a:stretch>
            <a:fillRect/>
          </a:stretch>
        </p:blipFill>
        <p:spPr>
          <a:xfrm>
            <a:off x="6704012" y="5081920"/>
            <a:ext cx="3231553" cy="558540"/>
          </a:xfrm>
          <a:prstGeom prst="rect">
            <a:avLst/>
          </a:prstGeom>
        </p:spPr>
      </p:pic>
      <p:pic>
        <p:nvPicPr>
          <p:cNvPr id="18" name="Picture 17">
            <a:extLst>
              <a:ext uri="{FF2B5EF4-FFF2-40B4-BE49-F238E27FC236}">
                <a16:creationId xmlns:a16="http://schemas.microsoft.com/office/drawing/2014/main" id="{D33FC749-03C5-4AE9-8C92-EFE92F32ED6A}"/>
              </a:ext>
            </a:extLst>
          </p:cNvPr>
          <p:cNvPicPr>
            <a:picLocks noChangeAspect="1"/>
          </p:cNvPicPr>
          <p:nvPr/>
        </p:nvPicPr>
        <p:blipFill>
          <a:blip r:embed="rId8"/>
          <a:stretch>
            <a:fillRect/>
          </a:stretch>
        </p:blipFill>
        <p:spPr>
          <a:xfrm>
            <a:off x="8711688" y="5666524"/>
            <a:ext cx="2209800" cy="584947"/>
          </a:xfrm>
          <a:prstGeom prst="rect">
            <a:avLst/>
          </a:prstGeom>
        </p:spPr>
      </p:pic>
    </p:spTree>
    <p:extLst>
      <p:ext uri="{BB962C8B-B14F-4D97-AF65-F5344CB8AC3E}">
        <p14:creationId xmlns:p14="http://schemas.microsoft.com/office/powerpoint/2010/main" val="411858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8F5A-7C9F-4E95-B74F-97F6A4A01965}"/>
              </a:ext>
            </a:extLst>
          </p:cNvPr>
          <p:cNvSpPr>
            <a:spLocks noGrp="1"/>
          </p:cNvSpPr>
          <p:nvPr>
            <p:ph type="title"/>
          </p:nvPr>
        </p:nvSpPr>
        <p:spPr>
          <a:xfrm>
            <a:off x="914161" y="1"/>
            <a:ext cx="10360501" cy="990600"/>
          </a:xfrm>
        </p:spPr>
        <p:txBody>
          <a:bodyPr/>
          <a:lstStyle/>
          <a:p>
            <a:r>
              <a:rPr lang="en-US" dirty="0"/>
              <a:t>The Results</a:t>
            </a:r>
          </a:p>
        </p:txBody>
      </p:sp>
      <p:sp>
        <p:nvSpPr>
          <p:cNvPr id="3" name="Content Placeholder 2">
            <a:extLst>
              <a:ext uri="{FF2B5EF4-FFF2-40B4-BE49-F238E27FC236}">
                <a16:creationId xmlns:a16="http://schemas.microsoft.com/office/drawing/2014/main" id="{3E1BAE4D-F991-4899-BC88-9C37A3EEF2BA}"/>
              </a:ext>
            </a:extLst>
          </p:cNvPr>
          <p:cNvSpPr>
            <a:spLocks noGrp="1"/>
          </p:cNvSpPr>
          <p:nvPr>
            <p:ph idx="1"/>
          </p:nvPr>
        </p:nvSpPr>
        <p:spPr>
          <a:xfrm>
            <a:off x="760412" y="981502"/>
            <a:ext cx="7772400" cy="5660135"/>
          </a:xfrm>
        </p:spPr>
        <p:txBody>
          <a:bodyPr>
            <a:normAutofit fontScale="92500" lnSpcReduction="20000"/>
          </a:bodyPr>
          <a:lstStyle/>
          <a:p>
            <a:r>
              <a:rPr lang="en-US" dirty="0"/>
              <a:t>A large amount of information was able to be collected just from the exploratory data analysis (plots, figures, etc.)</a:t>
            </a:r>
          </a:p>
          <a:p>
            <a:r>
              <a:rPr lang="en-US" dirty="0"/>
              <a:t>For the Linear and Ridge Regression Models:</a:t>
            </a:r>
          </a:p>
          <a:p>
            <a:r>
              <a:rPr lang="en-US" dirty="0"/>
              <a:t>The plots demonstrate the learned model does well to generalize on the testing set (student performance on examinations is correlated with and can be predicted from gender, ethnicity, parental level of education, test preparation course, and lunch)</a:t>
            </a:r>
          </a:p>
          <a:p>
            <a:r>
              <a:rPr lang="en-US" dirty="0"/>
              <a:t>Since the percent difference values  between linear and ridge regression are so small, one can say that they perform almost identically</a:t>
            </a:r>
          </a:p>
          <a:p>
            <a:r>
              <a:rPr lang="en-US" dirty="0"/>
              <a:t>Logistic Regression model demonstrates that whether someone had lunch before an examination or not can be predicted based on their scores (and will be added upon to demonstrate a correlation between gender and scores)</a:t>
            </a:r>
          </a:p>
          <a:p>
            <a:endParaRPr lang="en-US" dirty="0"/>
          </a:p>
        </p:txBody>
      </p:sp>
      <p:pic>
        <p:nvPicPr>
          <p:cNvPr id="5" name="Picture 4">
            <a:extLst>
              <a:ext uri="{FF2B5EF4-FFF2-40B4-BE49-F238E27FC236}">
                <a16:creationId xmlns:a16="http://schemas.microsoft.com/office/drawing/2014/main" id="{59E0FF0F-4894-4CE6-9CFD-3C6EF91AE08E}"/>
              </a:ext>
            </a:extLst>
          </p:cNvPr>
          <p:cNvPicPr>
            <a:picLocks noChangeAspect="1"/>
          </p:cNvPicPr>
          <p:nvPr/>
        </p:nvPicPr>
        <p:blipFill>
          <a:blip r:embed="rId2"/>
          <a:stretch>
            <a:fillRect/>
          </a:stretch>
        </p:blipFill>
        <p:spPr>
          <a:xfrm>
            <a:off x="8773440" y="409087"/>
            <a:ext cx="3054920" cy="2831637"/>
          </a:xfrm>
          <a:prstGeom prst="rect">
            <a:avLst/>
          </a:prstGeom>
        </p:spPr>
      </p:pic>
      <p:pic>
        <p:nvPicPr>
          <p:cNvPr id="7" name="Picture 6">
            <a:extLst>
              <a:ext uri="{FF2B5EF4-FFF2-40B4-BE49-F238E27FC236}">
                <a16:creationId xmlns:a16="http://schemas.microsoft.com/office/drawing/2014/main" id="{83C48D8F-4366-4C23-8A2F-7627EC6E8390}"/>
              </a:ext>
            </a:extLst>
          </p:cNvPr>
          <p:cNvPicPr>
            <a:picLocks noChangeAspect="1"/>
          </p:cNvPicPr>
          <p:nvPr/>
        </p:nvPicPr>
        <p:blipFill>
          <a:blip r:embed="rId3"/>
          <a:stretch>
            <a:fillRect/>
          </a:stretch>
        </p:blipFill>
        <p:spPr>
          <a:xfrm>
            <a:off x="8444134" y="3429000"/>
            <a:ext cx="3713533" cy="3137132"/>
          </a:xfrm>
          <a:prstGeom prst="rect">
            <a:avLst/>
          </a:prstGeom>
        </p:spPr>
      </p:pic>
    </p:spTree>
    <p:extLst>
      <p:ext uri="{BB962C8B-B14F-4D97-AF65-F5344CB8AC3E}">
        <p14:creationId xmlns:p14="http://schemas.microsoft.com/office/powerpoint/2010/main" val="326164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5E7B-5CA8-4F78-AFF6-F298F6B34725}"/>
              </a:ext>
            </a:extLst>
          </p:cNvPr>
          <p:cNvSpPr>
            <a:spLocks noGrp="1"/>
          </p:cNvSpPr>
          <p:nvPr>
            <p:ph type="title"/>
          </p:nvPr>
        </p:nvSpPr>
        <p:spPr/>
        <p:txBody>
          <a:bodyPr/>
          <a:lstStyle/>
          <a:p>
            <a:r>
              <a:rPr lang="en-US" dirty="0"/>
              <a:t>Resources/References</a:t>
            </a:r>
          </a:p>
        </p:txBody>
      </p:sp>
      <p:sp>
        <p:nvSpPr>
          <p:cNvPr id="3" name="Content Placeholder 2">
            <a:extLst>
              <a:ext uri="{FF2B5EF4-FFF2-40B4-BE49-F238E27FC236}">
                <a16:creationId xmlns:a16="http://schemas.microsoft.com/office/drawing/2014/main" id="{E7FF7CC4-D8F6-482C-95F8-16DA89384E57}"/>
              </a:ext>
            </a:extLst>
          </p:cNvPr>
          <p:cNvSpPr>
            <a:spLocks noGrp="1"/>
          </p:cNvSpPr>
          <p:nvPr>
            <p:ph idx="1"/>
          </p:nvPr>
        </p:nvSpPr>
        <p:spPr/>
        <p:txBody>
          <a:bodyPr>
            <a:normAutofit fontScale="55000" lnSpcReduction="20000"/>
          </a:bodyPr>
          <a:lstStyle/>
          <a:p>
            <a:r>
              <a:rPr lang="en-US" dirty="0"/>
              <a:t>https://www.kaggle.com/spscientist/students-performance-in-exams/tasks</a:t>
            </a:r>
          </a:p>
          <a:p>
            <a:r>
              <a:rPr lang="en-US" dirty="0"/>
              <a:t>http://roycekimmons.com/tools/generated_data/exams</a:t>
            </a:r>
          </a:p>
          <a:p>
            <a:r>
              <a:rPr lang="en-US" dirty="0"/>
              <a:t>https://www.kaggle.com/ritikpnayak/regression-model-1-the-best-fit-line-with-r2-0-9</a:t>
            </a:r>
          </a:p>
          <a:p>
            <a:r>
              <a:rPr lang="en-US" dirty="0"/>
              <a:t>https://www.kaggle.com/josephchan524/studentperformanceregressor-rmse-12-26-r2-0-26</a:t>
            </a:r>
          </a:p>
          <a:p>
            <a:r>
              <a:rPr lang="en-US" dirty="0"/>
              <a:t>https://www.globalcitizen.org/en/content/9-facts-about-education/</a:t>
            </a:r>
          </a:p>
          <a:p>
            <a:r>
              <a:rPr lang="en-US" dirty="0"/>
              <a:t>https://www.habitatbroward.org/benefits-of education/#:~:text=It%20helps%20people%20become%20better,rights%2C%20laws%2C%20and%20regulations.</a:t>
            </a:r>
          </a:p>
          <a:p>
            <a:r>
              <a:rPr lang="en-US" dirty="0"/>
              <a:t>https://files.eric.ed.gov/fulltext/EJ1151836.pdf</a:t>
            </a:r>
          </a:p>
          <a:p>
            <a:r>
              <a:rPr lang="en-US" dirty="0"/>
              <a:t>https://peer.asee.org/regression-models-for-predicting-student-academic-performance-in-an-engineering-dynamics-course.pdf</a:t>
            </a:r>
          </a:p>
          <a:p>
            <a:r>
              <a:rPr lang="en-US" dirty="0"/>
              <a:t>https://www.kdnuggets.com/2020/01/beginners-guide-nearest-neighbors-r.html</a:t>
            </a:r>
          </a:p>
          <a:p>
            <a:r>
              <a:rPr lang="en-US" dirty="0"/>
              <a:t>https://scikit-learn.org/stable/modules/generated/sklearn.neighbors.NeighborhoodComponentsAnalysis.html</a:t>
            </a:r>
          </a:p>
          <a:p>
            <a:r>
              <a:rPr lang="en-US" dirty="0"/>
              <a:t>https://towardsdatascience.com/logistic-regression-using-python-sklearn-numpy-mnist-handwriting-recognition-matplotlib-a6b31e2b166a</a:t>
            </a:r>
          </a:p>
        </p:txBody>
      </p:sp>
    </p:spTree>
    <p:extLst>
      <p:ext uri="{BB962C8B-B14F-4D97-AF65-F5344CB8AC3E}">
        <p14:creationId xmlns:p14="http://schemas.microsoft.com/office/powerpoint/2010/main" val="68304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75</TotalTime>
  <Words>613</Words>
  <Application>Microsoft Office PowerPoint</Application>
  <PresentationFormat>Custom</PresentationFormat>
  <Paragraphs>40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Tech 16x9</vt:lpstr>
      <vt:lpstr>Deep Analysis and Prediction of the Effects of Various Factors on the Performance of Students on Examinations</vt:lpstr>
      <vt:lpstr>Topic and Objective</vt:lpstr>
      <vt:lpstr>The Data</vt:lpstr>
      <vt:lpstr>The Models</vt:lpstr>
      <vt:lpstr>The Results</vt:lpstr>
      <vt:lpstr>Resources/References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Analysis and Prediction of the Effects of Various Factors on the Performance of Students on Examinations</dc:title>
  <dc:creator>Arun Agarwal</dc:creator>
  <cp:lastModifiedBy>Arun Agarwal</cp:lastModifiedBy>
  <cp:revision>8</cp:revision>
  <dcterms:created xsi:type="dcterms:W3CDTF">2021-04-20T02:15:57Z</dcterms:created>
  <dcterms:modified xsi:type="dcterms:W3CDTF">2021-04-20T03:31:33Z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