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8FAB-963D-4637-A7A7-757AB8D29D4B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86429-2BEC-4112-9D70-79CCF69DD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5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*Inventor, no. Technically the inventor of the modern flushing toilet was Kit Harington from off of Game of Thrones’ great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Grandad. Arguably the inventor of the flushing toilet was a nameless Minoan in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millenium</a:t>
            </a:r>
            <a:r>
              <a:rPr lang="en-GB" dirty="0"/>
              <a:t> Crete, but for now, we’re looking at Alexander Cumming. </a:t>
            </a:r>
          </a:p>
          <a:p>
            <a:endParaRPr lang="en-GB" dirty="0"/>
          </a:p>
          <a:p>
            <a:r>
              <a:rPr lang="en-GB" dirty="0"/>
              <a:t>Cumming patented an improved flushing toilet, but his main innovation was the S-trap or ‘U-bend’, which keeps water in the waste pipe and prevents gases from the sewers entering buildings. Previous flushing toilets had a significant problem with the resulting odour.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86429-2BEC-4112-9D70-79CCF69DD2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3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723542"/>
          </a:xfrm>
        </p:spPr>
        <p:txBody>
          <a:bodyPr/>
          <a:lstStyle/>
          <a:p>
            <a:r>
              <a:rPr lang="en-GB" dirty="0"/>
              <a:t>SLIDE 1 *Inventor, no. Technically the inventor of the modern flushing toilet was Kit Harington from off of Game of Thrones’ great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</a:t>
            </a:r>
            <a:r>
              <a:rPr lang="en-GB" dirty="0" err="1"/>
              <a:t>great</a:t>
            </a:r>
            <a:r>
              <a:rPr lang="en-GB" dirty="0"/>
              <a:t> Grandad. Arguably the inventor of the flushing toilet was a nameless Minoan in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millenium</a:t>
            </a:r>
            <a:r>
              <a:rPr lang="en-GB" dirty="0"/>
              <a:t> Crete, but for now, we’re looking at Alexander Cumming. </a:t>
            </a:r>
          </a:p>
          <a:p>
            <a:endParaRPr lang="en-GB" dirty="0"/>
          </a:p>
          <a:p>
            <a:r>
              <a:rPr lang="en-GB" dirty="0"/>
              <a:t>Cumming patented an improved flushing toilet, but his main innovation was the S-trap or ‘U-bend’, which keeps water in the waste pipe and prevents gases from the sewers entering buildings. Previous flushing toilets had a significant problem with the resulting odour.</a:t>
            </a:r>
          </a:p>
          <a:p>
            <a:endParaRPr lang="en-GB" dirty="0"/>
          </a:p>
          <a:p>
            <a:r>
              <a:rPr lang="en-GB" dirty="0"/>
              <a:t>SLIDE 2</a:t>
            </a:r>
          </a:p>
          <a:p>
            <a:endParaRPr lang="en-GB" dirty="0"/>
          </a:p>
          <a:p>
            <a:r>
              <a:rPr lang="en-GB" dirty="0"/>
              <a:t>Top Left: Roman public toilets</a:t>
            </a:r>
          </a:p>
          <a:p>
            <a:r>
              <a:rPr lang="en-GB" dirty="0"/>
              <a:t>Bottom left: Pit Latrine diagram</a:t>
            </a:r>
          </a:p>
          <a:p>
            <a:r>
              <a:rPr lang="en-GB" dirty="0"/>
              <a:t>Centre left: a medieval garderobe</a:t>
            </a:r>
          </a:p>
          <a:p>
            <a:r>
              <a:rPr lang="en-GB" dirty="0"/>
              <a:t>Centre: a medieval garderobe from the outside</a:t>
            </a:r>
          </a:p>
          <a:p>
            <a:r>
              <a:rPr lang="en-GB" dirty="0"/>
              <a:t>Centre Top Right: a commode, made of heavy wood and containing…</a:t>
            </a:r>
          </a:p>
          <a:p>
            <a:r>
              <a:rPr lang="en-GB" dirty="0"/>
              <a:t>Centre Bottom Right: a chamber pot</a:t>
            </a:r>
          </a:p>
          <a:p>
            <a:r>
              <a:rPr lang="en-GB" dirty="0"/>
              <a:t>Right: A dry toilet, used when water is scarce or unavailable, in this case releasing peat to cover the excreta.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86429-2BEC-4112-9D70-79CCF69DD2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6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0296-60AE-1B1D-5CC1-D1CD67F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283F6-FE32-174E-8B82-DCBBCA75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C3EF-4EB6-7BE7-F527-01223999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CCEF-C1F6-563C-E124-6EB445CB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2569B-8094-2172-2B48-C8D4865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9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FB64-810A-38E8-BF67-937762C9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F6B1-898C-74D9-7F4C-34CD5F23F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C4607-A959-D096-BC31-FE6B7A7E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8BCA-D97F-FE5D-D3DB-87A64E56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C560-FC47-105A-1E61-3009EB46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26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B974B-024E-CC8A-30CF-BBA21FDE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C96EF-1B18-B68F-3082-9BF4D0C1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45F-49ED-F016-1E1F-9D3A3B9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C2B4-2793-9149-21CE-E62BAC68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5C6C-92AC-1346-1AD5-E456C5F3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1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A721-CE43-F9C7-C34A-14542F2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9CE0-EBFF-DE35-DD12-CA544470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C979-E123-6B0F-DEDB-B2B6AFB6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F300-7838-4F92-2AFC-4E24C15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8311-809E-8CD7-7FCD-85CD6DEC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9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23B1-8D17-82C1-BFD6-FF234F41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E0AC-F405-380E-AB8B-ECE4C921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15A7-3030-D8FB-C50C-BB6E930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2612-9D4A-C2D8-5A33-BE67B82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CA40-3230-34B1-0BBE-4747617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0F8A-376C-02DA-8E18-A0A9CE29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B8AA-D121-1779-7367-049157B9F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02D3-A2BD-9948-77C8-131A407C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1D84-EA79-11C6-70D9-06716AA7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9D7E-437B-B331-E633-BCE9995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6AED-0A48-C458-C3FB-09D78340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2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75C1-5B9B-12F7-459E-B2D1C884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9D61-4A1D-B6CC-A8FD-CD7E7F97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C350-FA22-95EC-AB28-BA9C47120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7851D-145B-953F-B8A4-EF79DC1CA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1E063-A7E6-AD86-ADE8-A9AE90C1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C5C3-0C8B-71D2-6E23-89AB0267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8AFF9-5C93-1567-8E61-1B5629A3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68262-3389-0886-2DBB-DDF625FC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5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3CF1-7F85-3A6E-5EE8-95CC54F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DE90D-A47A-0749-703D-F6C19950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2BE19-AD1A-FFD9-964B-9857EBA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5F338-899F-3F72-C79F-C21FE99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3096E-2D19-CA70-757A-A147C6B9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7E5A8-D0EB-E9BA-319A-F8BB70E1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4538-EFE4-68A1-D0B0-B22AC2B2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C06-540B-4597-4328-F5294EC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01AE-277C-AA6C-B6C4-E7942575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AB5-00DC-4BE7-A4CC-C9DFDEA59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5304-A3F8-7238-2BEE-A9A95F15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A0AE-E72B-E94A-649E-9B00E11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3C-710A-ABD2-3949-3D4D6F2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0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8A28-AD59-10B8-F2B4-ED092FCE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8009-9B5F-3C0B-1468-758DC3FA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49139-A5CE-FD2F-A04B-CAC21EFA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9A47-469B-85FF-254E-2634E78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7BB1-4BD2-65B2-34A9-CFA95B8B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E871-907A-D3E5-2954-5860AC8A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22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6EEE-1E65-66EF-A228-793972A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719BB-2015-3933-4C7E-7252DD10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5CFF-4D46-7EB7-3B43-9A7810254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DF3A6-6D3B-4312-8EBD-9DE7E2FA5E5F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763-24FC-8EA8-813F-53B10B590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6354-E35A-0B0A-11BF-9351E85D4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2C89-0D8C-467C-A5BC-EB42154D2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16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0C10-68D2-6CF0-E788-217775901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2228850"/>
            <a:ext cx="7048500" cy="2705100"/>
          </a:xfrm>
          <a:solidFill>
            <a:srgbClr val="134D80">
              <a:alpha val="50000"/>
            </a:srgbClr>
          </a:solidFill>
        </p:spPr>
        <p:txBody>
          <a:bodyPr>
            <a:normAutofit/>
          </a:bodyPr>
          <a:lstStyle/>
          <a:p>
            <a:r>
              <a:rPr lang="en-GB" dirty="0"/>
              <a:t>Inventor*</a:t>
            </a:r>
            <a:br>
              <a:rPr lang="en-GB" dirty="0"/>
            </a:br>
            <a:r>
              <a:rPr lang="en-GB" dirty="0"/>
              <a:t>of</a:t>
            </a:r>
            <a:br>
              <a:rPr lang="en-GB" dirty="0"/>
            </a:br>
            <a:r>
              <a:rPr lang="en-GB" dirty="0"/>
              <a:t>the flushing toilet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3B7E3-299C-0C20-0F7F-F4EE469F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28850"/>
            <a:ext cx="2095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0D819D-67D5-12CD-ACDB-FD7EE5B46E3F}"/>
              </a:ext>
            </a:extLst>
          </p:cNvPr>
          <p:cNvSpPr txBox="1">
            <a:spLocks/>
          </p:cNvSpPr>
          <p:nvPr/>
        </p:nvSpPr>
        <p:spPr>
          <a:xfrm>
            <a:off x="1676400" y="1122363"/>
            <a:ext cx="9144000" cy="1106487"/>
          </a:xfrm>
          <a:prstGeom prst="rect">
            <a:avLst/>
          </a:prstGeom>
          <a:solidFill>
            <a:srgbClr val="134D80">
              <a:alpha val="50000"/>
            </a:srgb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Alexander Cumming</a:t>
            </a:r>
          </a:p>
        </p:txBody>
      </p:sp>
    </p:spTree>
    <p:extLst>
      <p:ext uri="{BB962C8B-B14F-4D97-AF65-F5344CB8AC3E}">
        <p14:creationId xmlns:p14="http://schemas.microsoft.com/office/powerpoint/2010/main" val="40402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524279__lartti__flushing-toil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0D819D-67D5-12CD-ACDB-FD7EE5B46E3F}"/>
              </a:ext>
            </a:extLst>
          </p:cNvPr>
          <p:cNvSpPr txBox="1">
            <a:spLocks/>
          </p:cNvSpPr>
          <p:nvPr/>
        </p:nvSpPr>
        <p:spPr>
          <a:xfrm>
            <a:off x="2733294" y="168562"/>
            <a:ext cx="9144000" cy="1106487"/>
          </a:xfrm>
          <a:prstGeom prst="rect">
            <a:avLst/>
          </a:prstGeom>
          <a:solidFill>
            <a:srgbClr val="134D80">
              <a:alpha val="50000"/>
            </a:srgbClr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Previously on ‘Going to the Toilet’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1B07AC-C700-A564-425B-8E3E4627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96" y="1860804"/>
            <a:ext cx="2892552" cy="4338828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rderobe chutes at Pickering Castle © Colin Grice cc-by-sa/2.0 ...">
            <a:extLst>
              <a:ext uri="{FF2B5EF4-FFF2-40B4-BE49-F238E27FC236}">
                <a16:creationId xmlns:a16="http://schemas.microsoft.com/office/drawing/2014/main" id="{1AF146CF-25A6-481C-DD0C-324C7C3B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08" y="3255264"/>
            <a:ext cx="2549462" cy="3399282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8E28EE-E5DC-939B-DCE6-14348668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4" y="1614828"/>
            <a:ext cx="2309622" cy="4981085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0C3A4F1-698D-8722-CB91-1010643EC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7" y="218315"/>
            <a:ext cx="2095500" cy="1571625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B7812A6-E307-3906-BA69-08A9C855C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59" y="1614828"/>
            <a:ext cx="1619250" cy="2162175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848E251-F078-0825-4C52-E893A407C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183" y="5026914"/>
            <a:ext cx="2095500" cy="1304925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3CAFE4E-E9E4-21CF-8EF6-98B2FC24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096" y="1860804"/>
            <a:ext cx="2095500" cy="3076575"/>
          </a:xfrm>
          <a:prstGeom prst="rect">
            <a:avLst/>
          </a:prstGeom>
          <a:noFill/>
          <a:ln w="15875" cmpd="dbl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0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301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Inventor* of the flushing toilet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Blair</dc:creator>
  <cp:lastModifiedBy>Andrew Blair</cp:lastModifiedBy>
  <cp:revision>4</cp:revision>
  <dcterms:created xsi:type="dcterms:W3CDTF">2023-12-12T14:26:48Z</dcterms:created>
  <dcterms:modified xsi:type="dcterms:W3CDTF">2023-12-19T14:10:20Z</dcterms:modified>
</cp:coreProperties>
</file>