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8" r:id="rId3"/>
    <p:sldId id="285" r:id="rId4"/>
    <p:sldId id="286" r:id="rId5"/>
    <p:sldId id="269" r:id="rId6"/>
    <p:sldId id="278" r:id="rId7"/>
    <p:sldId id="287" r:id="rId8"/>
    <p:sldId id="288" r:id="rId9"/>
    <p:sldId id="289" r:id="rId10"/>
    <p:sldId id="290" r:id="rId11"/>
    <p:sldId id="283" r:id="rId12"/>
    <p:sldId id="284" r:id="rId13"/>
    <p:sldId id="291" r:id="rId14"/>
    <p:sldId id="292" r:id="rId15"/>
    <p:sldId id="293" r:id="rId16"/>
    <p:sldId id="305" r:id="rId17"/>
    <p:sldId id="294" r:id="rId18"/>
    <p:sldId id="304" r:id="rId19"/>
    <p:sldId id="307" r:id="rId20"/>
    <p:sldId id="306" r:id="rId21"/>
    <p:sldId id="308" r:id="rId22"/>
    <p:sldId id="309" r:id="rId23"/>
  </p:sldIdLst>
  <p:sldSz cx="12192000" cy="6858000"/>
  <p:notesSz cx="6858000" cy="9144000"/>
  <p:embeddedFontLst>
    <p:embeddedFont>
      <p:font typeface="B Traffic" panose="00000400000000000000" pitchFamily="2" charset="-78"/>
      <p:regular r:id="rId24"/>
      <p:bold r:id="rId25"/>
    </p:embeddedFon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
      <p:font typeface="Cambria" panose="02040503050406030204" pitchFamily="18" charset="0"/>
      <p:regular r:id="rId32"/>
      <p:bold r:id="rId33"/>
      <p:italic r:id="rId34"/>
      <p:boldItalic r:id="rId35"/>
    </p:embeddedFont>
    <p:embeddedFont>
      <p:font typeface="Cambria Math" panose="02040503050406030204" pitchFamily="18" charset="0"/>
      <p:regular r:id="rId36"/>
    </p:embeddedFont>
    <p:embeddedFont>
      <p:font typeface="Comic Sans MS" panose="030F0702030302020204" pitchFamily="66"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قدمه" id="{DB6A8B3C-FC81-4143-ACE9-F633256F4153}">
          <p14:sldIdLst>
            <p14:sldId id="257"/>
          </p14:sldIdLst>
        </p14:section>
        <p14:section name="الگوریتم و فلوچارت" id="{CD68A716-B59C-4F2D-9098-43BE3636CE83}">
          <p14:sldIdLst>
            <p14:sldId id="258"/>
            <p14:sldId id="285"/>
            <p14:sldId id="286"/>
            <p14:sldId id="269"/>
            <p14:sldId id="278"/>
            <p14:sldId id="287"/>
            <p14:sldId id="288"/>
            <p14:sldId id="289"/>
            <p14:sldId id="290"/>
            <p14:sldId id="283"/>
            <p14:sldId id="284"/>
            <p14:sldId id="291"/>
            <p14:sldId id="292"/>
            <p14:sldId id="293"/>
            <p14:sldId id="305"/>
            <p14:sldId id="294"/>
            <p14:sldId id="304"/>
            <p14:sldId id="307"/>
            <p14:sldId id="306"/>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F26"/>
    <a:srgbClr val="B311A0"/>
    <a:srgbClr val="17078F"/>
    <a:srgbClr val="660066"/>
    <a:srgbClr val="EE622A"/>
    <a:srgbClr val="EBE339"/>
    <a:srgbClr val="66A5AB"/>
    <a:srgbClr val="FEE0CE"/>
    <a:srgbClr val="208992"/>
    <a:srgbClr val="0D82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89" d="100"/>
          <a:sy n="89" d="100"/>
        </p:scale>
        <p:origin x="66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6316DA-80B2-44E3-9A67-8A08EDCF550B}" type="datetimeFigureOut">
              <a:rPr lang="en-US" smtClean="0"/>
              <a:t>24/01/01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14038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6316DA-80B2-44E3-9A67-8A08EDCF550B}" type="datetimeFigureOut">
              <a:rPr lang="en-US" smtClean="0"/>
              <a:t>24/01/01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377414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6316DA-80B2-44E3-9A67-8A08EDCF550B}" type="datetimeFigureOut">
              <a:rPr lang="en-US" smtClean="0"/>
              <a:t>24/01/01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343949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6316DA-80B2-44E3-9A67-8A08EDCF550B}" type="datetimeFigureOut">
              <a:rPr lang="en-US" smtClean="0"/>
              <a:t>24/01/01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262225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316DA-80B2-44E3-9A67-8A08EDCF550B}" type="datetimeFigureOut">
              <a:rPr lang="en-US" smtClean="0"/>
              <a:t>24/01/01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15821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6316DA-80B2-44E3-9A67-8A08EDCF550B}" type="datetimeFigureOut">
              <a:rPr lang="en-US" smtClean="0"/>
              <a:t>24/01/01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247349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6316DA-80B2-44E3-9A67-8A08EDCF550B}" type="datetimeFigureOut">
              <a:rPr lang="en-US" smtClean="0"/>
              <a:t>24/01/01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120572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6316DA-80B2-44E3-9A67-8A08EDCF550B}" type="datetimeFigureOut">
              <a:rPr lang="en-US" smtClean="0"/>
              <a:t>24/01/01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223758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16DA-80B2-44E3-9A67-8A08EDCF550B}" type="datetimeFigureOut">
              <a:rPr lang="en-US" smtClean="0"/>
              <a:t>24/01/01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58455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316DA-80B2-44E3-9A67-8A08EDCF550B}" type="datetimeFigureOut">
              <a:rPr lang="en-US" smtClean="0"/>
              <a:t>24/01/01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310484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316DA-80B2-44E3-9A67-8A08EDCF550B}" type="datetimeFigureOut">
              <a:rPr lang="en-US" smtClean="0"/>
              <a:t>24/01/01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8FF89-8250-4150-B1DD-BEA2D67B254D}" type="slidenum">
              <a:rPr lang="en-US" smtClean="0"/>
              <a:t>‹#›</a:t>
            </a:fld>
            <a:endParaRPr lang="en-US"/>
          </a:p>
        </p:txBody>
      </p:sp>
    </p:spTree>
    <p:extLst>
      <p:ext uri="{BB962C8B-B14F-4D97-AF65-F5344CB8AC3E}">
        <p14:creationId xmlns:p14="http://schemas.microsoft.com/office/powerpoint/2010/main" val="359250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08992">
            <a:alpha val="6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316DA-80B2-44E3-9A67-8A08EDCF550B}" type="datetimeFigureOut">
              <a:rPr lang="en-US" smtClean="0"/>
              <a:t>24/01/01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8FF89-8250-4150-B1DD-BEA2D67B254D}" type="slidenum">
              <a:rPr lang="en-US" smtClean="0"/>
              <a:t>‹#›</a:t>
            </a:fld>
            <a:endParaRPr lang="en-US"/>
          </a:p>
        </p:txBody>
      </p:sp>
    </p:spTree>
    <p:extLst>
      <p:ext uri="{BB962C8B-B14F-4D97-AF65-F5344CB8AC3E}">
        <p14:creationId xmlns:p14="http://schemas.microsoft.com/office/powerpoint/2010/main" val="1899255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12192000" cy="1300293"/>
          </a:xfrm>
          <a:prstGeom prst="rect">
            <a:avLst/>
          </a:prstGeom>
          <a:solidFill>
            <a:srgbClr val="0D82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8800" b="1" dirty="0">
                <a:cs typeface="B Titr" panose="00000700000000000000" pitchFamily="2" charset="-78"/>
              </a:rPr>
              <a:t>برنامه‌نویسی با </a:t>
            </a:r>
            <a:r>
              <a:rPr lang="en-US" sz="8800" b="1" dirty="0">
                <a:latin typeface="Comic Sans MS" panose="030F0702030302020204" pitchFamily="66" charset="0"/>
                <a:cs typeface="B Titr" panose="00000700000000000000" pitchFamily="2" charset="-78"/>
              </a:rPr>
              <a:t>MATLAB</a:t>
            </a:r>
          </a:p>
        </p:txBody>
      </p:sp>
      <p:sp>
        <p:nvSpPr>
          <p:cNvPr id="7" name="Round Diagonal Corner Rectangle 6"/>
          <p:cNvSpPr/>
          <p:nvPr/>
        </p:nvSpPr>
        <p:spPr>
          <a:xfrm>
            <a:off x="3930947" y="1782128"/>
            <a:ext cx="4318908" cy="713065"/>
          </a:xfrm>
          <a:prstGeom prst="round2DiagRect">
            <a:avLst>
              <a:gd name="adj1" fmla="val 30342"/>
              <a:gd name="adj2"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rtl="1"/>
            <a:r>
              <a:rPr lang="fa-IR" sz="4000">
                <a:solidFill>
                  <a:srgbClr val="FF0000"/>
                </a:solidFill>
                <a:latin typeface="IREntezar" panose="02000503000000020002" pitchFamily="2" charset="-78"/>
                <a:cs typeface="EntezareZohoor B4" panose="00000700000000000000" pitchFamily="2" charset="-78"/>
              </a:rPr>
              <a:t>کلاس حل </a:t>
            </a:r>
            <a:r>
              <a:rPr lang="fa-IR" sz="4000" dirty="0">
                <a:solidFill>
                  <a:srgbClr val="FF0000"/>
                </a:solidFill>
                <a:latin typeface="IREntezar" panose="02000503000000020002" pitchFamily="2" charset="-78"/>
                <a:cs typeface="EntezareZohoor B4" panose="00000700000000000000" pitchFamily="2" charset="-78"/>
              </a:rPr>
              <a:t>تمرین</a:t>
            </a:r>
            <a:endParaRPr lang="en-US" sz="4000" dirty="0">
              <a:solidFill>
                <a:srgbClr val="FF0000"/>
              </a:solidFill>
              <a:latin typeface="IREntezar" panose="02000503000000020002" pitchFamily="2" charset="-78"/>
              <a:cs typeface="EntezareZohoor B4" panose="00000700000000000000" pitchFamily="2" charset="-78"/>
            </a:endParaRPr>
          </a:p>
        </p:txBody>
      </p:sp>
      <p:sp>
        <p:nvSpPr>
          <p:cNvPr id="8" name="Rounded Rectangle 7"/>
          <p:cNvSpPr/>
          <p:nvPr/>
        </p:nvSpPr>
        <p:spPr>
          <a:xfrm>
            <a:off x="4196365" y="3032698"/>
            <a:ext cx="3788073" cy="788566"/>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rtl="1"/>
            <a:r>
              <a:rPr lang="fa-IR" sz="2400" b="1" dirty="0">
                <a:solidFill>
                  <a:schemeClr val="accent6">
                    <a:lumMod val="50000"/>
                  </a:schemeClr>
                </a:solidFill>
                <a:cs typeface="B Tabassom" panose="00000400000000000000" pitchFamily="2" charset="-78"/>
              </a:rPr>
              <a:t>گردآورنده:</a:t>
            </a:r>
            <a:r>
              <a:rPr lang="fa-IR" sz="2400" b="1" dirty="0">
                <a:solidFill>
                  <a:schemeClr val="tx1"/>
                </a:solidFill>
                <a:cs typeface="B Tabassom" panose="00000400000000000000" pitchFamily="2" charset="-78"/>
              </a:rPr>
              <a:t>		</a:t>
            </a:r>
            <a:r>
              <a:rPr lang="fa-IR" sz="3200" b="1" dirty="0">
                <a:solidFill>
                  <a:schemeClr val="bg2">
                    <a:lumMod val="10000"/>
                  </a:schemeClr>
                </a:solidFill>
                <a:cs typeface="B Tabassom" panose="00000400000000000000" pitchFamily="2" charset="-78"/>
              </a:rPr>
              <a:t>علی عاشوری</a:t>
            </a:r>
            <a:endParaRPr lang="en-US" sz="2800" b="1" dirty="0">
              <a:solidFill>
                <a:schemeClr val="bg2">
                  <a:lumMod val="10000"/>
                </a:schemeClr>
              </a:solidFill>
              <a:cs typeface="B Tabassom" panose="00000400000000000000" pitchFamily="2" charset="-78"/>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8206" y="1721036"/>
            <a:ext cx="1937541" cy="2479222"/>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820" y="1584438"/>
            <a:ext cx="2255639" cy="2752418"/>
          </a:xfrm>
          <a:prstGeom prst="rect">
            <a:avLst/>
          </a:prstGeom>
        </p:spPr>
      </p:pic>
      <p:sp>
        <p:nvSpPr>
          <p:cNvPr id="12" name="Rounded Rectangle 11"/>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a:t>
            </a:r>
            <a:r>
              <a:rPr lang="fa-IR" dirty="0">
                <a:cs typeface="B Traffic" panose="00000400000000000000" pitchFamily="2" charset="-78"/>
              </a:rPr>
              <a:t>				 1</a:t>
            </a:r>
            <a:endParaRPr lang="en-US" dirty="0">
              <a:cs typeface="B Traffic" panose="00000400000000000000" pitchFamily="2" charset="-78"/>
            </a:endParaRPr>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t="24636" b="23890"/>
          <a:stretch/>
        </p:blipFill>
        <p:spPr>
          <a:xfrm>
            <a:off x="2103782" y="4059917"/>
            <a:ext cx="7973240" cy="2308566"/>
          </a:xfrm>
          <a:prstGeom prst="rect">
            <a:avLst/>
          </a:prstGeom>
        </p:spPr>
      </p:pic>
    </p:spTree>
    <p:extLst>
      <p:ext uri="{BB962C8B-B14F-4D97-AF65-F5344CB8AC3E}">
        <p14:creationId xmlns:p14="http://schemas.microsoft.com/office/powerpoint/2010/main" val="773682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10</a:t>
            </a:r>
            <a:endParaRPr lang="en-US" dirty="0">
              <a:cs typeface="B Traffic" panose="00000400000000000000" pitchFamily="2" charset="-78"/>
            </a:endParaRPr>
          </a:p>
        </p:txBody>
      </p:sp>
      <p:sp>
        <p:nvSpPr>
          <p:cNvPr id="3" name="TextBox 2"/>
          <p:cNvSpPr txBox="1"/>
          <p:nvPr/>
        </p:nvSpPr>
        <p:spPr>
          <a:xfrm>
            <a:off x="8112841" y="2097087"/>
            <a:ext cx="3547180" cy="2400657"/>
          </a:xfrm>
          <a:prstGeom prst="rect">
            <a:avLst/>
          </a:prstGeom>
          <a:noFill/>
        </p:spPr>
        <p:txBody>
          <a:bodyPr wrap="square" rtlCol="0">
            <a:spAutoFit/>
          </a:bodyPr>
          <a:lstStyle/>
          <a:p>
            <a:pPr marL="457200" indent="-457200" algn="just" rtl="1">
              <a:lnSpc>
                <a:spcPct val="150000"/>
              </a:lnSpc>
              <a:buAutoNum type="arabicPeriod"/>
            </a:pPr>
            <a:r>
              <a:rPr lang="fa-IR" sz="2000" dirty="0">
                <a:cs typeface="B Mehr" panose="00000700000000000000" pitchFamily="2" charset="-78"/>
              </a:rPr>
              <a:t>دستورالعمل‌های ورودی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خروجی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محاسباتی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شرطی</a:t>
            </a:r>
            <a:endParaRPr lang="en-US" sz="2000" dirty="0">
              <a:cs typeface="B Mehr" panose="00000700000000000000" pitchFamily="2" charset="-78"/>
            </a:endParaRPr>
          </a:p>
          <a:p>
            <a:pPr marL="457200" indent="-457200" algn="just" rtl="1">
              <a:lnSpc>
                <a:spcPct val="150000"/>
              </a:lnSpc>
              <a:buAutoNum type="arabicPeriod"/>
            </a:pPr>
            <a:r>
              <a:rPr lang="fa-IR" sz="2000" dirty="0">
                <a:solidFill>
                  <a:schemeClr val="accent3">
                    <a:lumMod val="50000"/>
                  </a:schemeClr>
                </a:solidFill>
                <a:cs typeface="B Mehr" panose="00000700000000000000" pitchFamily="2" charset="-78"/>
              </a:rPr>
              <a:t>دستورالعمل‌های تکرار (حلقه‌ها)</a:t>
            </a:r>
            <a:endParaRPr lang="en-US" sz="2000" dirty="0">
              <a:solidFill>
                <a:schemeClr val="accent3">
                  <a:lumMod val="50000"/>
                </a:schemeClr>
              </a:solidFill>
              <a:cs typeface="B Mehr" panose="00000700000000000000" pitchFamily="2" charset="-78"/>
            </a:endParaRPr>
          </a:p>
        </p:txBody>
      </p:sp>
      <p:sp>
        <p:nvSpPr>
          <p:cNvPr id="5" name="TextBox 4"/>
          <p:cNvSpPr txBox="1"/>
          <p:nvPr/>
        </p:nvSpPr>
        <p:spPr>
          <a:xfrm>
            <a:off x="7546472" y="362820"/>
            <a:ext cx="4113549" cy="523220"/>
          </a:xfrm>
          <a:prstGeom prst="rect">
            <a:avLst/>
          </a:prstGeom>
          <a:noFill/>
        </p:spPr>
        <p:txBody>
          <a:bodyPr wrap="square" rtlCol="0">
            <a:spAutoFit/>
          </a:bodyPr>
          <a:lstStyle/>
          <a:p>
            <a:pPr algn="r" rtl="1"/>
            <a:r>
              <a:rPr lang="fa-IR" sz="2800" dirty="0">
                <a:solidFill>
                  <a:schemeClr val="bg1"/>
                </a:solidFill>
                <a:cs typeface="B Morvarid" panose="00000400000000000000" pitchFamily="2" charset="-78"/>
              </a:rPr>
              <a:t>انواع دستورالعمل‌ها در الگوریتم</a:t>
            </a:r>
            <a:endParaRPr lang="en-US" sz="2800" dirty="0">
              <a:solidFill>
                <a:schemeClr val="bg1"/>
              </a:solidFill>
              <a:cs typeface="B Morvarid" panose="00000400000000000000" pitchFamily="2" charset="-78"/>
            </a:endParaRPr>
          </a:p>
        </p:txBody>
      </p:sp>
      <p:sp>
        <p:nvSpPr>
          <p:cNvPr id="6" name="Rounded Rectangle 5"/>
          <p:cNvSpPr/>
          <p:nvPr/>
        </p:nvSpPr>
        <p:spPr>
          <a:xfrm>
            <a:off x="172388" y="983858"/>
            <a:ext cx="7940453" cy="5312011"/>
          </a:xfrm>
          <a:prstGeom prst="roundRect">
            <a:avLst/>
          </a:prstGeom>
          <a:solidFill>
            <a:srgbClr val="208992"/>
          </a:solidFill>
          <a:ln>
            <a:solidFill>
              <a:srgbClr val="F99F2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rtl="1"/>
            <a:r>
              <a:rPr lang="fa-IR" sz="2000" dirty="0">
                <a:cs typeface="B Traffic" panose="00000400000000000000" pitchFamily="2" charset="-78"/>
              </a:rPr>
              <a:t>گاهی لازم است تا مجموعه‌ای از دستورالعمل‌ها به دفعات </a:t>
            </a:r>
            <a:r>
              <a:rPr lang="fa-IR" sz="2000" dirty="0">
                <a:solidFill>
                  <a:srgbClr val="002060"/>
                </a:solidFill>
                <a:cs typeface="B Traffic" panose="00000400000000000000" pitchFamily="2" charset="-78"/>
              </a:rPr>
              <a:t>تکرار</a:t>
            </a:r>
            <a:r>
              <a:rPr lang="fa-IR" sz="2000" dirty="0">
                <a:cs typeface="B Traffic" panose="00000400000000000000" pitchFamily="2" charset="-78"/>
              </a:rPr>
              <a:t> شوند. در این موارد از دستورالعمل‌های تکرار (حلقه‌ها) استفاده می‌شود.</a:t>
            </a:r>
          </a:p>
          <a:p>
            <a:pPr algn="just" rtl="1"/>
            <a:r>
              <a:rPr lang="fa-IR" sz="2000" dirty="0">
                <a:cs typeface="B Traffic" panose="00000400000000000000" pitchFamily="2" charset="-78"/>
              </a:rPr>
              <a:t>حلقه‌ها از بخش‌های مختلفی تشکیل می‌شوند:</a:t>
            </a:r>
          </a:p>
          <a:p>
            <a:pPr marL="342900" indent="-342900" algn="just" rtl="1">
              <a:buFont typeface="Wingdings" panose="05000000000000000000" pitchFamily="2" charset="2"/>
              <a:buChar char="v"/>
            </a:pPr>
            <a:r>
              <a:rPr lang="fa-IR" sz="2000" dirty="0">
                <a:solidFill>
                  <a:srgbClr val="FFFF00"/>
                </a:solidFill>
                <a:cs typeface="B Traffic" panose="00000400000000000000" pitchFamily="2" charset="-78"/>
              </a:rPr>
              <a:t>شمارندۀ حلقه:</a:t>
            </a:r>
            <a:r>
              <a:rPr lang="fa-IR" sz="2000" dirty="0">
                <a:cs typeface="B Traffic" panose="00000400000000000000" pitchFamily="2" charset="-78"/>
              </a:rPr>
              <a:t> متغیری عددی است که تعداد دفعات تکرار دستورالعمل‌ها را در حلقه کنترل می‌کند. مقدار شمارنده در هر بار اجرای حلقه، افزایش (حلقه‌های با شمارندۀ صعودی) یا کاهش (حلقه‌های با شمارندۀ نزولی) می‌یابد.</a:t>
            </a:r>
          </a:p>
          <a:p>
            <a:pPr marL="342900" indent="-342900" algn="just" rtl="1">
              <a:buFont typeface="Wingdings" panose="05000000000000000000" pitchFamily="2" charset="2"/>
              <a:buChar char="v"/>
            </a:pPr>
            <a:r>
              <a:rPr lang="fa-IR" sz="2000" dirty="0">
                <a:solidFill>
                  <a:srgbClr val="FFFF00"/>
                </a:solidFill>
                <a:cs typeface="B Traffic" panose="00000400000000000000" pitchFamily="2" charset="-78"/>
              </a:rPr>
              <a:t>مقدار اولیۀ شمارنده:</a:t>
            </a:r>
            <a:r>
              <a:rPr lang="fa-IR" sz="2000" dirty="0">
                <a:cs typeface="B Traffic" panose="00000400000000000000" pitchFamily="2" charset="-78"/>
              </a:rPr>
              <a:t> قبل از شروع حلقه تعیین می‌شود و به وسیلۀ آن می‌توان مقدار اولیه را برای شمارندۀ حلقه تعیین کرد.</a:t>
            </a:r>
          </a:p>
          <a:p>
            <a:pPr marL="342900" indent="-342900" algn="just" rtl="1">
              <a:buFont typeface="Wingdings" panose="05000000000000000000" pitchFamily="2" charset="2"/>
              <a:buChar char="v"/>
            </a:pPr>
            <a:r>
              <a:rPr lang="fa-IR" sz="2000" dirty="0">
                <a:solidFill>
                  <a:srgbClr val="FFFF00"/>
                </a:solidFill>
                <a:cs typeface="B Traffic" panose="00000400000000000000" pitchFamily="2" charset="-78"/>
              </a:rPr>
              <a:t>شرط حلقه: </a:t>
            </a:r>
            <a:r>
              <a:rPr lang="fa-IR" sz="2000" dirty="0">
                <a:cs typeface="B Traffic" panose="00000400000000000000" pitchFamily="2" charset="-78"/>
              </a:rPr>
              <a:t>برای کنترل تعداد دفعات حلقه باید از شرط استفاده کرد. این شرط نقطۀ پایان تکرار دستورالعمل‌ها در حلقه را مشخص می‌کند و باید به گونه‌ای تنظیم شود تا از ایجاد حلقۀ بی‌نهایت جلوگیری شود.</a:t>
            </a:r>
          </a:p>
          <a:p>
            <a:pPr marL="342900" indent="-342900" algn="just" rtl="1">
              <a:buFont typeface="Wingdings" panose="05000000000000000000" pitchFamily="2" charset="2"/>
              <a:buChar char="v"/>
            </a:pPr>
            <a:r>
              <a:rPr lang="fa-IR" sz="2000" dirty="0">
                <a:solidFill>
                  <a:srgbClr val="FFFF00"/>
                </a:solidFill>
                <a:cs typeface="B Traffic" panose="00000400000000000000" pitchFamily="2" charset="-78"/>
              </a:rPr>
              <a:t>دستورهای حلقه: </a:t>
            </a:r>
            <a:r>
              <a:rPr lang="fa-IR" sz="2000" dirty="0">
                <a:cs typeface="B Traffic" panose="00000400000000000000" pitchFamily="2" charset="-78"/>
              </a:rPr>
              <a:t>دستورهایی هستند که در داخل حلقه تکرار می‌شوند. این دستورالعمل‌ها با توجه به نیاز مسئله انتخاب می‌شوند.</a:t>
            </a:r>
          </a:p>
          <a:p>
            <a:pPr marL="342900" indent="-342900" algn="just" rtl="1">
              <a:buFont typeface="Wingdings" panose="05000000000000000000" pitchFamily="2" charset="2"/>
              <a:buChar char="v"/>
            </a:pPr>
            <a:r>
              <a:rPr lang="fa-IR" sz="2000" dirty="0">
                <a:solidFill>
                  <a:srgbClr val="FFFF00"/>
                </a:solidFill>
                <a:cs typeface="B Traffic" panose="00000400000000000000" pitchFamily="2" charset="-78"/>
              </a:rPr>
              <a:t>گام افزایش یا کاهش شمارنده: </a:t>
            </a:r>
            <a:r>
              <a:rPr lang="fa-IR" sz="2000" dirty="0">
                <a:cs typeface="B Traffic" panose="00000400000000000000" pitchFamily="2" charset="-78"/>
              </a:rPr>
              <a:t>مقادیری هستند که پس از اجرای دستورهای حلقه باید به شمارندۀ حلقه افزوده یا از آن کاسته شوند.</a:t>
            </a:r>
          </a:p>
        </p:txBody>
      </p:sp>
      <p:sp>
        <p:nvSpPr>
          <p:cNvPr id="7" name="5-Point Star 6"/>
          <p:cNvSpPr/>
          <p:nvPr/>
        </p:nvSpPr>
        <p:spPr>
          <a:xfrm>
            <a:off x="9603246" y="4941116"/>
            <a:ext cx="1124125" cy="91440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687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11</a:t>
            </a:r>
            <a:endParaRPr lang="en-US" dirty="0">
              <a:cs typeface="B Traffic" panose="00000400000000000000" pitchFamily="2" charset="-78"/>
            </a:endParaRPr>
          </a:p>
        </p:txBody>
      </p:sp>
      <p:sp>
        <p:nvSpPr>
          <p:cNvPr id="3" name="TextBox 2"/>
          <p:cNvSpPr txBox="1"/>
          <p:nvPr/>
        </p:nvSpPr>
        <p:spPr>
          <a:xfrm>
            <a:off x="4328719" y="1253617"/>
            <a:ext cx="7268727" cy="553998"/>
          </a:xfrm>
          <a:prstGeom prst="rect">
            <a:avLst/>
          </a:prstGeom>
          <a:noFill/>
        </p:spPr>
        <p:txBody>
          <a:bodyPr wrap="square" rtlCol="0">
            <a:spAutoFit/>
          </a:bodyPr>
          <a:lstStyle/>
          <a:p>
            <a:pPr algn="just" rtl="1">
              <a:lnSpc>
                <a:spcPct val="150000"/>
              </a:lnSpc>
            </a:pPr>
            <a:r>
              <a:rPr lang="fa-IR" sz="2000" dirty="0">
                <a:solidFill>
                  <a:schemeClr val="accent6">
                    <a:lumMod val="50000"/>
                  </a:schemeClr>
                </a:solidFill>
                <a:cs typeface="B Mehr" panose="00000700000000000000" pitchFamily="2" charset="-78"/>
              </a:rPr>
              <a:t>الگوریتمی بنویسید که سه عدد را خوانده و میانگین آن‌ها را نمایش دهد.</a:t>
            </a:r>
            <a:endParaRPr lang="en-US" sz="2000" dirty="0">
              <a:solidFill>
                <a:schemeClr val="accent3"/>
              </a:solidFill>
              <a:cs typeface="B Mehr" panose="00000700000000000000" pitchFamily="2" charset="-78"/>
            </a:endParaRPr>
          </a:p>
        </p:txBody>
      </p:sp>
      <p:sp>
        <p:nvSpPr>
          <p:cNvPr id="5" name="TextBox 4"/>
          <p:cNvSpPr txBox="1"/>
          <p:nvPr/>
        </p:nvSpPr>
        <p:spPr>
          <a:xfrm>
            <a:off x="7542620" y="373098"/>
            <a:ext cx="4113549" cy="523220"/>
          </a:xfrm>
          <a:prstGeom prst="rect">
            <a:avLst/>
          </a:prstGeom>
          <a:noFill/>
        </p:spPr>
        <p:txBody>
          <a:bodyPr wrap="square" rtlCol="0">
            <a:spAutoFit/>
          </a:bodyPr>
          <a:lstStyle/>
          <a:p>
            <a:pPr algn="r" rtl="1"/>
            <a:r>
              <a:rPr lang="fa-IR" sz="2800" dirty="0">
                <a:solidFill>
                  <a:srgbClr val="FEE0CE"/>
                </a:solidFill>
                <a:cs typeface="B Morvarid" panose="00000400000000000000" pitchFamily="2" charset="-78"/>
              </a:rPr>
              <a:t>مثال 1</a:t>
            </a:r>
            <a:endParaRPr lang="en-US" sz="2800" dirty="0">
              <a:solidFill>
                <a:srgbClr val="FEE0CE"/>
              </a:solidFill>
              <a:cs typeface="B Morvarid" panose="00000400000000000000" pitchFamily="2" charset="-78"/>
            </a:endParaRPr>
          </a:p>
        </p:txBody>
      </p:sp>
      <mc:AlternateContent xmlns:mc="http://schemas.openxmlformats.org/markup-compatibility/2006" xmlns:a14="http://schemas.microsoft.com/office/drawing/2010/main">
        <mc:Choice Requires="a14">
          <p:sp>
            <p:nvSpPr>
              <p:cNvPr id="6" name="TextBox 5"/>
              <p:cNvSpPr txBox="1"/>
              <p:nvPr/>
            </p:nvSpPr>
            <p:spPr>
              <a:xfrm>
                <a:off x="9292520" y="2011941"/>
                <a:ext cx="2229426" cy="3441070"/>
              </a:xfrm>
              <a:prstGeom prst="rect">
                <a:avLst/>
              </a:prstGeom>
              <a:noFill/>
            </p:spPr>
            <p:txBody>
              <a:bodyPr wrap="square" rtlCol="0">
                <a:spAutoFit/>
              </a:bodyPr>
              <a:lstStyle/>
              <a:p>
                <a:pPr algn="just" rtl="1">
                  <a:lnSpc>
                    <a:spcPct val="200000"/>
                  </a:lnSpc>
                </a:pPr>
                <a:r>
                  <a:rPr lang="fa-IR" sz="2000" dirty="0">
                    <a:solidFill>
                      <a:schemeClr val="tx1"/>
                    </a:solidFill>
                    <a:cs typeface="B Traffic" panose="00000400000000000000" pitchFamily="2" charset="-78"/>
                  </a:rPr>
                  <a:t>1. </a:t>
                </a:r>
                <a:r>
                  <a:rPr lang="en-US" sz="2000" dirty="0">
                    <a:solidFill>
                      <a:schemeClr val="tx1"/>
                    </a:solidFill>
                    <a:cs typeface="B Traffic" panose="00000400000000000000" pitchFamily="2" charset="-78"/>
                  </a:rPr>
                  <a:t> </a:t>
                </a:r>
                <a:r>
                  <a:rPr lang="fa-IR" sz="2000" dirty="0">
                    <a:solidFill>
                      <a:schemeClr val="tx1"/>
                    </a:solidFill>
                    <a:cs typeface="B Traffic" panose="00000400000000000000" pitchFamily="2" charset="-78"/>
                  </a:rPr>
                  <a:t>شروع</a:t>
                </a:r>
              </a:p>
              <a:p>
                <a:pPr algn="just" rtl="1">
                  <a:lnSpc>
                    <a:spcPct val="200000"/>
                  </a:lnSpc>
                </a:pPr>
                <a:r>
                  <a:rPr lang="fa-IR" sz="2000" dirty="0">
                    <a:solidFill>
                      <a:schemeClr val="tx1"/>
                    </a:solidFill>
                    <a:cs typeface="B Traffic" panose="00000400000000000000" pitchFamily="2" charset="-78"/>
                  </a:rPr>
                  <a:t>2.</a:t>
                </a:r>
                <a:r>
                  <a:rPr lang="en-US" sz="2000" dirty="0">
                    <a:solidFill>
                      <a:schemeClr val="tx1"/>
                    </a:solidFill>
                    <a:cs typeface="B Traffic" panose="00000400000000000000" pitchFamily="2" charset="-78"/>
                  </a:rPr>
                  <a:t> </a:t>
                </a:r>
                <a:r>
                  <a:rPr lang="fa-IR" sz="2000" dirty="0">
                    <a:solidFill>
                      <a:schemeClr val="tx1"/>
                    </a:solidFill>
                    <a:cs typeface="B Traffic" panose="00000400000000000000" pitchFamily="2" charset="-78"/>
                  </a:rPr>
                  <a:t> </a:t>
                </a:r>
                <a:r>
                  <a:rPr lang="en-US" sz="2000" dirty="0">
                    <a:solidFill>
                      <a:schemeClr val="tx1"/>
                    </a:solidFill>
                    <a:cs typeface="B Traffic" panose="00000400000000000000" pitchFamily="2" charset="-78"/>
                  </a:rPr>
                  <a:t>a</a:t>
                </a:r>
                <a:r>
                  <a:rPr lang="fa-IR" sz="2000" dirty="0">
                    <a:solidFill>
                      <a:schemeClr val="tx1"/>
                    </a:solidFill>
                    <a:cs typeface="B Traffic" panose="00000400000000000000" pitchFamily="2" charset="-78"/>
                  </a:rPr>
                  <a:t>، </a:t>
                </a:r>
                <a:r>
                  <a:rPr lang="en-US" sz="2000" dirty="0">
                    <a:solidFill>
                      <a:schemeClr val="tx1"/>
                    </a:solidFill>
                    <a:cs typeface="B Traffic" panose="00000400000000000000" pitchFamily="2" charset="-78"/>
                  </a:rPr>
                  <a:t>b</a:t>
                </a:r>
                <a:r>
                  <a:rPr lang="fa-IR" sz="2000" dirty="0">
                    <a:solidFill>
                      <a:schemeClr val="tx1"/>
                    </a:solidFill>
                    <a:cs typeface="B Traffic" panose="00000400000000000000" pitchFamily="2" charset="-78"/>
                  </a:rPr>
                  <a:t> و </a:t>
                </a:r>
                <a:r>
                  <a:rPr lang="en-US" sz="2000" dirty="0">
                    <a:solidFill>
                      <a:schemeClr val="tx1"/>
                    </a:solidFill>
                    <a:cs typeface="B Traffic" panose="00000400000000000000" pitchFamily="2" charset="-78"/>
                  </a:rPr>
                  <a:t>c</a:t>
                </a:r>
                <a:r>
                  <a:rPr lang="fa-IR" sz="2000" dirty="0">
                    <a:solidFill>
                      <a:schemeClr val="tx1"/>
                    </a:solidFill>
                    <a:cs typeface="B Traffic" panose="00000400000000000000" pitchFamily="2" charset="-78"/>
                  </a:rPr>
                  <a:t> را بخوان.</a:t>
                </a:r>
              </a:p>
              <a:p>
                <a:pPr algn="just" rtl="1">
                  <a:lnSpc>
                    <a:spcPct val="200000"/>
                  </a:lnSpc>
                </a:pPr>
                <a:r>
                  <a:rPr lang="fa-IR" sz="2000" dirty="0">
                    <a:solidFill>
                      <a:schemeClr val="tx1"/>
                    </a:solidFill>
                    <a:cs typeface="B Traffic" panose="00000400000000000000" pitchFamily="2" charset="-78"/>
                  </a:rPr>
                  <a:t>3.</a:t>
                </a:r>
                <a:r>
                  <a:rPr lang="en-US" sz="2000" dirty="0">
                    <a:solidFill>
                      <a:schemeClr val="tx1"/>
                    </a:solidFill>
                    <a:cs typeface="B Traffic" panose="00000400000000000000" pitchFamily="2" charset="-78"/>
                  </a:rPr>
                  <a:t> </a:t>
                </a:r>
                <a:r>
                  <a:rPr lang="fa-IR" sz="2000" dirty="0">
                    <a:solidFill>
                      <a:schemeClr val="tx1"/>
                    </a:solidFill>
                    <a:cs typeface="B Traffic" panose="00000400000000000000" pitchFamily="2" charset="-78"/>
                  </a:rPr>
                  <a:t> </a:t>
                </a:r>
                <a14:m>
                  <m:oMath xmlns:m="http://schemas.openxmlformats.org/officeDocument/2006/math">
                    <m:r>
                      <a:rPr lang="en-US" sz="2000" b="0" i="1" smtClean="0">
                        <a:solidFill>
                          <a:schemeClr val="tx1"/>
                        </a:solidFill>
                        <a:latin typeface="Cambria Math" panose="02040503050406030204" pitchFamily="18" charset="0"/>
                        <a:cs typeface="B Mehr" panose="00000700000000000000" pitchFamily="2" charset="-78"/>
                      </a:rPr>
                      <m:t>𝑎𝑣𝑒</m:t>
                    </m:r>
                    <m:r>
                      <a:rPr lang="en-US" sz="2000" b="0" i="1" smtClean="0">
                        <a:solidFill>
                          <a:schemeClr val="tx1"/>
                        </a:solidFill>
                        <a:latin typeface="Cambria Math" panose="02040503050406030204" pitchFamily="18" charset="0"/>
                        <a:ea typeface="Cambria Math" panose="02040503050406030204" pitchFamily="18" charset="0"/>
                        <a:cs typeface="B Mehr" panose="00000700000000000000" pitchFamily="2" charset="-78"/>
                      </a:rPr>
                      <m:t>←</m:t>
                    </m:r>
                    <m:f>
                      <m:fPr>
                        <m:ctrlPr>
                          <a:rPr lang="en-US" sz="2000" b="0" i="1" smtClean="0">
                            <a:solidFill>
                              <a:schemeClr val="tx1"/>
                            </a:solidFill>
                            <a:latin typeface="Cambria Math" panose="02040503050406030204" pitchFamily="18" charset="0"/>
                            <a:ea typeface="Cambria Math" panose="02040503050406030204" pitchFamily="18" charset="0"/>
                            <a:cs typeface="B Mehr" panose="00000700000000000000" pitchFamily="2" charset="-78"/>
                          </a:rPr>
                        </m:ctrlPr>
                      </m:fPr>
                      <m:num>
                        <m:r>
                          <a:rPr lang="en-US" sz="2000" b="0" i="1" smtClean="0">
                            <a:solidFill>
                              <a:schemeClr val="tx1"/>
                            </a:solidFill>
                            <a:latin typeface="Cambria Math" panose="02040503050406030204" pitchFamily="18" charset="0"/>
                            <a:ea typeface="Cambria Math" panose="02040503050406030204" pitchFamily="18" charset="0"/>
                            <a:cs typeface="B Mehr" panose="00000700000000000000" pitchFamily="2" charset="-78"/>
                          </a:rPr>
                          <m:t>𝑎</m:t>
                        </m:r>
                        <m:r>
                          <a:rPr lang="en-US" sz="2000" b="0" i="1" smtClean="0">
                            <a:solidFill>
                              <a:schemeClr val="tx1"/>
                            </a:solidFill>
                            <a:latin typeface="Cambria Math" panose="02040503050406030204" pitchFamily="18" charset="0"/>
                            <a:ea typeface="Cambria Math" panose="02040503050406030204" pitchFamily="18" charset="0"/>
                            <a:cs typeface="B Mehr" panose="000007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Mehr" panose="00000700000000000000" pitchFamily="2" charset="-78"/>
                          </a:rPr>
                          <m:t>𝑏</m:t>
                        </m:r>
                        <m:r>
                          <a:rPr lang="en-US" sz="2000" b="0" i="1" smtClean="0">
                            <a:solidFill>
                              <a:schemeClr val="tx1"/>
                            </a:solidFill>
                            <a:latin typeface="Cambria Math" panose="02040503050406030204" pitchFamily="18" charset="0"/>
                            <a:ea typeface="Cambria Math" panose="02040503050406030204" pitchFamily="18" charset="0"/>
                            <a:cs typeface="B Mehr" panose="000007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Mehr" panose="00000700000000000000" pitchFamily="2" charset="-78"/>
                          </a:rPr>
                          <m:t>𝑐</m:t>
                        </m:r>
                      </m:num>
                      <m:den>
                        <m:r>
                          <a:rPr lang="en-US" sz="2000" b="0" i="1" smtClean="0">
                            <a:solidFill>
                              <a:schemeClr val="tx1"/>
                            </a:solidFill>
                            <a:latin typeface="Cambria Math" panose="02040503050406030204" pitchFamily="18" charset="0"/>
                            <a:ea typeface="Cambria Math" panose="02040503050406030204" pitchFamily="18" charset="0"/>
                            <a:cs typeface="B Mehr" panose="00000700000000000000" pitchFamily="2" charset="-78"/>
                          </a:rPr>
                          <m:t>3</m:t>
                        </m:r>
                      </m:den>
                    </m:f>
                  </m:oMath>
                </a14:m>
                <a:endParaRPr lang="en-US" sz="2000" dirty="0">
                  <a:solidFill>
                    <a:schemeClr val="tx1"/>
                  </a:solidFill>
                  <a:cs typeface="B Traffic" panose="00000400000000000000" pitchFamily="2" charset="-78"/>
                </a:endParaRPr>
              </a:p>
              <a:p>
                <a:pPr algn="just" rtl="1">
                  <a:lnSpc>
                    <a:spcPct val="200000"/>
                  </a:lnSpc>
                </a:pPr>
                <a:r>
                  <a:rPr lang="fa-IR" sz="2000" dirty="0">
                    <a:solidFill>
                      <a:schemeClr val="tx1"/>
                    </a:solidFill>
                    <a:cs typeface="B Traffic" panose="00000400000000000000" pitchFamily="2" charset="-78"/>
                  </a:rPr>
                  <a:t>4.  </a:t>
                </a:r>
                <a:r>
                  <a:rPr lang="en-US" sz="2000" dirty="0">
                    <a:solidFill>
                      <a:schemeClr val="tx1"/>
                    </a:solidFill>
                    <a:cs typeface="B Traffic" panose="00000400000000000000" pitchFamily="2" charset="-78"/>
                  </a:rPr>
                  <a:t>ave</a:t>
                </a:r>
                <a:r>
                  <a:rPr lang="fa-IR" sz="2000" dirty="0">
                    <a:solidFill>
                      <a:schemeClr val="tx1"/>
                    </a:solidFill>
                    <a:cs typeface="B Traffic" panose="00000400000000000000" pitchFamily="2" charset="-78"/>
                  </a:rPr>
                  <a:t> را چاپ کن.</a:t>
                </a:r>
              </a:p>
              <a:p>
                <a:pPr algn="just" rtl="1">
                  <a:lnSpc>
                    <a:spcPct val="200000"/>
                  </a:lnSpc>
                </a:pPr>
                <a:r>
                  <a:rPr lang="fa-IR" sz="2000" dirty="0">
                    <a:cs typeface="B Traffic" panose="00000400000000000000" pitchFamily="2" charset="-78"/>
                  </a:rPr>
                  <a:t>5.  پایان</a:t>
                </a:r>
                <a:endParaRPr lang="en-US" sz="2000" dirty="0">
                  <a:solidFill>
                    <a:schemeClr val="tx1"/>
                  </a:solidFill>
                  <a:cs typeface="B Traffic" panose="00000400000000000000" pitchFamily="2" charset="-7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292520" y="2011941"/>
                <a:ext cx="2229426" cy="3441070"/>
              </a:xfrm>
              <a:prstGeom prst="rect">
                <a:avLst/>
              </a:prstGeom>
              <a:blipFill rotWithShape="0">
                <a:blip r:embed="rId2"/>
                <a:stretch>
                  <a:fillRect r="-3279" b="-3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523874" y="2627494"/>
                <a:ext cx="2405922" cy="2209964"/>
              </a:xfrm>
              <a:prstGeom prst="rect">
                <a:avLst/>
              </a:prstGeom>
              <a:noFill/>
            </p:spPr>
            <p:txBody>
              <a:bodyPr wrap="square" rtlCol="0">
                <a:spAutoFit/>
              </a:bodyPr>
              <a:lstStyle/>
              <a:p>
                <a:pPr algn="just">
                  <a:lnSpc>
                    <a:spcPct val="200000"/>
                  </a:lnSpc>
                </a:pPr>
                <a:r>
                  <a:rPr lang="fa-IR" sz="2000" dirty="0">
                    <a:solidFill>
                      <a:srgbClr val="17078F"/>
                    </a:solidFill>
                    <a:cs typeface="B Traffic" panose="00000400000000000000" pitchFamily="2" charset="-78"/>
                  </a:rPr>
                  <a:t>:داده</a:t>
                </a:r>
                <a:r>
                  <a:rPr lang="en-US" sz="2000" dirty="0">
                    <a:solidFill>
                      <a:srgbClr val="17078F"/>
                    </a:solidFill>
                    <a:cs typeface="B Traffic" panose="00000400000000000000" pitchFamily="2" charset="-78"/>
                  </a:rPr>
                  <a:t> </a:t>
                </a:r>
                <a:r>
                  <a:rPr lang="fa-IR" sz="2000" dirty="0">
                    <a:solidFill>
                      <a:srgbClr val="17078F"/>
                    </a:solidFill>
                    <a:cs typeface="B Traffic" panose="00000400000000000000" pitchFamily="2" charset="-78"/>
                  </a:rPr>
                  <a:t>(سه عدد)</a:t>
                </a:r>
                <a:r>
                  <a:rPr lang="en-US" sz="2000" dirty="0">
                    <a:solidFill>
                      <a:srgbClr val="17078F"/>
                    </a:solidFill>
                    <a:cs typeface="B Traffic" panose="00000400000000000000" pitchFamily="2" charset="-78"/>
                  </a:rPr>
                  <a:t> a, b, c</a:t>
                </a:r>
              </a:p>
              <a:p>
                <a:pPr algn="just">
                  <a:lnSpc>
                    <a:spcPct val="200000"/>
                  </a:lnSpc>
                </a:pPr>
                <a:r>
                  <a:rPr lang="fa-IR" sz="2000" dirty="0">
                    <a:solidFill>
                      <a:srgbClr val="17078F"/>
                    </a:solidFill>
                    <a:cs typeface="B Traffic" panose="00000400000000000000" pitchFamily="2" charset="-78"/>
                  </a:rPr>
                  <a:t>خواسته</a:t>
                </a:r>
                <a:r>
                  <a:rPr lang="en-US" sz="2000" dirty="0">
                    <a:solidFill>
                      <a:srgbClr val="17078F"/>
                    </a:solidFill>
                    <a:cs typeface="B Traffic" panose="00000400000000000000" pitchFamily="2" charset="-78"/>
                  </a:rPr>
                  <a:t>: </a:t>
                </a:r>
                <a:r>
                  <a:rPr lang="fa-IR" sz="2000" dirty="0">
                    <a:solidFill>
                      <a:srgbClr val="17078F"/>
                    </a:solidFill>
                    <a:cs typeface="B Traffic" panose="00000400000000000000" pitchFamily="2" charset="-78"/>
                  </a:rPr>
                  <a:t> (میانگین)</a:t>
                </a:r>
                <a:r>
                  <a:rPr lang="en-US" sz="2000" dirty="0">
                    <a:solidFill>
                      <a:srgbClr val="17078F"/>
                    </a:solidFill>
                    <a:cs typeface="B Traffic" panose="00000400000000000000" pitchFamily="2" charset="-78"/>
                  </a:rPr>
                  <a:t> ave</a:t>
                </a:r>
                <a:endParaRPr lang="fa-IR" sz="2000" dirty="0">
                  <a:solidFill>
                    <a:srgbClr val="17078F"/>
                  </a:solidFill>
                  <a:cs typeface="B Traffic" panose="00000400000000000000" pitchFamily="2" charset="-78"/>
                </a:endParaRPr>
              </a:p>
              <a:p>
                <a:pPr algn="just">
                  <a:lnSpc>
                    <a:spcPct val="200000"/>
                  </a:lnSpc>
                </a:pPr>
                <a:r>
                  <a:rPr lang="fa-IR" sz="2000" dirty="0">
                    <a:solidFill>
                      <a:srgbClr val="17078F"/>
                    </a:solidFill>
                    <a:cs typeface="B Traffic" panose="00000400000000000000" pitchFamily="2" charset="-78"/>
                  </a:rPr>
                  <a:t>رابطه</a:t>
                </a:r>
                <a:r>
                  <a:rPr lang="en-US" sz="2000" dirty="0">
                    <a:solidFill>
                      <a:srgbClr val="17078F"/>
                    </a:solidFill>
                    <a:cs typeface="B Traffic" panose="00000400000000000000" pitchFamily="2" charset="-78"/>
                  </a:rPr>
                  <a:t>: </a:t>
                </a:r>
                <a14:m>
                  <m:oMath xmlns:m="http://schemas.openxmlformats.org/officeDocument/2006/math">
                    <m:r>
                      <a:rPr lang="en-US" sz="2000" i="1">
                        <a:solidFill>
                          <a:srgbClr val="17078F"/>
                        </a:solidFill>
                        <a:latin typeface="Cambria Math" panose="02040503050406030204" pitchFamily="18" charset="0"/>
                        <a:cs typeface="B Mehr" panose="00000700000000000000" pitchFamily="2" charset="-78"/>
                      </a:rPr>
                      <m:t>𝑎𝑣𝑒</m:t>
                    </m:r>
                    <m:r>
                      <a:rPr lang="en-US" sz="2000" i="1">
                        <a:solidFill>
                          <a:srgbClr val="17078F"/>
                        </a:solidFill>
                        <a:latin typeface="Cambria Math" panose="02040503050406030204" pitchFamily="18" charset="0"/>
                        <a:ea typeface="Cambria Math" panose="02040503050406030204" pitchFamily="18" charset="0"/>
                        <a:cs typeface="B Mehr" panose="00000700000000000000" pitchFamily="2" charset="-78"/>
                      </a:rPr>
                      <m:t>←</m:t>
                    </m:r>
                    <m:f>
                      <m:fPr>
                        <m:ctrlPr>
                          <a:rPr lang="en-US" sz="2000" i="1">
                            <a:solidFill>
                              <a:srgbClr val="17078F"/>
                            </a:solidFill>
                            <a:latin typeface="Cambria Math" panose="02040503050406030204" pitchFamily="18" charset="0"/>
                            <a:ea typeface="Cambria Math" panose="02040503050406030204" pitchFamily="18" charset="0"/>
                            <a:cs typeface="B Mehr" panose="00000700000000000000" pitchFamily="2" charset="-78"/>
                          </a:rPr>
                        </m:ctrlPr>
                      </m:fPr>
                      <m:num>
                        <m:r>
                          <a:rPr lang="en-US" sz="2000" i="1">
                            <a:solidFill>
                              <a:srgbClr val="17078F"/>
                            </a:solidFill>
                            <a:latin typeface="Cambria Math" panose="02040503050406030204" pitchFamily="18" charset="0"/>
                            <a:ea typeface="Cambria Math" panose="02040503050406030204" pitchFamily="18" charset="0"/>
                            <a:cs typeface="B Mehr" panose="00000700000000000000" pitchFamily="2" charset="-78"/>
                          </a:rPr>
                          <m:t>𝑎</m:t>
                        </m:r>
                        <m:r>
                          <a:rPr lang="en-US" sz="2000" i="1">
                            <a:solidFill>
                              <a:srgbClr val="17078F"/>
                            </a:solidFill>
                            <a:latin typeface="Cambria Math" panose="02040503050406030204" pitchFamily="18" charset="0"/>
                            <a:ea typeface="Cambria Math" panose="02040503050406030204" pitchFamily="18" charset="0"/>
                            <a:cs typeface="B Mehr" panose="00000700000000000000" pitchFamily="2" charset="-78"/>
                          </a:rPr>
                          <m:t>+</m:t>
                        </m:r>
                        <m:r>
                          <a:rPr lang="en-US" sz="2000" i="1">
                            <a:solidFill>
                              <a:srgbClr val="17078F"/>
                            </a:solidFill>
                            <a:latin typeface="Cambria Math" panose="02040503050406030204" pitchFamily="18" charset="0"/>
                            <a:ea typeface="Cambria Math" panose="02040503050406030204" pitchFamily="18" charset="0"/>
                            <a:cs typeface="B Mehr" panose="00000700000000000000" pitchFamily="2" charset="-78"/>
                          </a:rPr>
                          <m:t>𝑏</m:t>
                        </m:r>
                        <m:r>
                          <a:rPr lang="en-US" sz="2000" i="1">
                            <a:solidFill>
                              <a:srgbClr val="17078F"/>
                            </a:solidFill>
                            <a:latin typeface="Cambria Math" panose="02040503050406030204" pitchFamily="18" charset="0"/>
                            <a:ea typeface="Cambria Math" panose="02040503050406030204" pitchFamily="18" charset="0"/>
                            <a:cs typeface="B Mehr" panose="00000700000000000000" pitchFamily="2" charset="-78"/>
                          </a:rPr>
                          <m:t>+</m:t>
                        </m:r>
                        <m:r>
                          <a:rPr lang="en-US" sz="2000" i="1">
                            <a:solidFill>
                              <a:srgbClr val="17078F"/>
                            </a:solidFill>
                            <a:latin typeface="Cambria Math" panose="02040503050406030204" pitchFamily="18" charset="0"/>
                            <a:ea typeface="Cambria Math" panose="02040503050406030204" pitchFamily="18" charset="0"/>
                            <a:cs typeface="B Mehr" panose="00000700000000000000" pitchFamily="2" charset="-78"/>
                          </a:rPr>
                          <m:t>𝑐</m:t>
                        </m:r>
                      </m:num>
                      <m:den>
                        <m:r>
                          <a:rPr lang="en-US" sz="2000" i="1">
                            <a:solidFill>
                              <a:srgbClr val="17078F"/>
                            </a:solidFill>
                            <a:latin typeface="Cambria Math" panose="02040503050406030204" pitchFamily="18" charset="0"/>
                            <a:ea typeface="Cambria Math" panose="02040503050406030204" pitchFamily="18" charset="0"/>
                            <a:cs typeface="B Mehr" panose="00000700000000000000" pitchFamily="2" charset="-78"/>
                          </a:rPr>
                          <m:t>3</m:t>
                        </m:r>
                      </m:den>
                    </m:f>
                  </m:oMath>
                </a14:m>
                <a:endParaRPr lang="en-US" sz="2000" dirty="0">
                  <a:solidFill>
                    <a:srgbClr val="17078F"/>
                  </a:solidFill>
                  <a:cs typeface="B Traffic" panose="00000400000000000000" pitchFamily="2" charset="-78"/>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523874" y="2627494"/>
                <a:ext cx="2405922" cy="2209964"/>
              </a:xfrm>
              <a:prstGeom prst="rect">
                <a:avLst/>
              </a:prstGeom>
              <a:blipFill rotWithShape="0">
                <a:blip r:embed="rId3"/>
                <a:stretch>
                  <a:fillRect l="-2785"/>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40" y="1951301"/>
            <a:ext cx="4714875" cy="3562350"/>
          </a:xfrm>
          <a:prstGeom prst="rect">
            <a:avLst/>
          </a:prstGeom>
        </p:spPr>
      </p:pic>
    </p:spTree>
    <p:extLst>
      <p:ext uri="{BB962C8B-B14F-4D97-AF65-F5344CB8AC3E}">
        <p14:creationId xmlns:p14="http://schemas.microsoft.com/office/powerpoint/2010/main" val="3508667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12</a:t>
            </a:r>
            <a:endParaRPr lang="en-US" dirty="0">
              <a:cs typeface="B Traffic" panose="00000400000000000000" pitchFamily="2" charset="-78"/>
            </a:endParaRPr>
          </a:p>
        </p:txBody>
      </p:sp>
      <p:sp>
        <p:nvSpPr>
          <p:cNvPr id="3" name="TextBox 2"/>
          <p:cNvSpPr txBox="1"/>
          <p:nvPr/>
        </p:nvSpPr>
        <p:spPr>
          <a:xfrm>
            <a:off x="1711355" y="1242533"/>
            <a:ext cx="9886092" cy="553998"/>
          </a:xfrm>
          <a:prstGeom prst="rect">
            <a:avLst/>
          </a:prstGeom>
          <a:noFill/>
        </p:spPr>
        <p:txBody>
          <a:bodyPr wrap="square" rtlCol="0">
            <a:spAutoFit/>
          </a:bodyPr>
          <a:lstStyle/>
          <a:p>
            <a:pPr algn="just" rtl="1">
              <a:lnSpc>
                <a:spcPct val="150000"/>
              </a:lnSpc>
            </a:pPr>
            <a:r>
              <a:rPr lang="fa-IR" sz="2000" dirty="0">
                <a:solidFill>
                  <a:schemeClr val="accent6">
                    <a:lumMod val="50000"/>
                  </a:schemeClr>
                </a:solidFill>
                <a:cs typeface="B Mehr" panose="00000700000000000000" pitchFamily="2" charset="-78"/>
              </a:rPr>
              <a:t>الگوریتمی بنویسید که دو عدد را خوانده و با استفاده از متغیر کمکی، مقادیر آن دو را با هم جابه‌جا نماید.</a:t>
            </a:r>
            <a:endParaRPr lang="en-US" sz="2000" dirty="0">
              <a:solidFill>
                <a:schemeClr val="accent3"/>
              </a:solidFill>
              <a:cs typeface="B Mehr" panose="00000700000000000000" pitchFamily="2" charset="-78"/>
            </a:endParaRPr>
          </a:p>
        </p:txBody>
      </p:sp>
      <p:sp>
        <p:nvSpPr>
          <p:cNvPr id="5" name="TextBox 4"/>
          <p:cNvSpPr txBox="1"/>
          <p:nvPr/>
        </p:nvSpPr>
        <p:spPr>
          <a:xfrm>
            <a:off x="7551009" y="373098"/>
            <a:ext cx="4113549" cy="523220"/>
          </a:xfrm>
          <a:prstGeom prst="rect">
            <a:avLst/>
          </a:prstGeom>
          <a:noFill/>
        </p:spPr>
        <p:txBody>
          <a:bodyPr wrap="square" rtlCol="0">
            <a:spAutoFit/>
          </a:bodyPr>
          <a:lstStyle/>
          <a:p>
            <a:pPr algn="r" rtl="1"/>
            <a:r>
              <a:rPr lang="fa-IR" sz="2800" dirty="0">
                <a:solidFill>
                  <a:srgbClr val="FEE0CE"/>
                </a:solidFill>
                <a:cs typeface="B Morvarid" panose="00000400000000000000" pitchFamily="2" charset="-78"/>
              </a:rPr>
              <a:t>مثال 2</a:t>
            </a:r>
            <a:endParaRPr lang="en-US" sz="2800" dirty="0">
              <a:solidFill>
                <a:srgbClr val="FEE0CE"/>
              </a:solidFill>
              <a:cs typeface="B Morvarid" panose="00000400000000000000" pitchFamily="2" charset="-78"/>
            </a:endParaRPr>
          </a:p>
        </p:txBody>
      </p:sp>
      <mc:AlternateContent xmlns:mc="http://schemas.openxmlformats.org/markup-compatibility/2006" xmlns:a14="http://schemas.microsoft.com/office/drawing/2010/main">
        <mc:Choice Requires="a14">
          <p:sp>
            <p:nvSpPr>
              <p:cNvPr id="6" name="TextBox 5"/>
              <p:cNvSpPr txBox="1"/>
              <p:nvPr/>
            </p:nvSpPr>
            <p:spPr>
              <a:xfrm>
                <a:off x="8397380" y="2011941"/>
                <a:ext cx="3124566" cy="3323987"/>
              </a:xfrm>
              <a:prstGeom prst="rect">
                <a:avLst/>
              </a:prstGeom>
              <a:noFill/>
            </p:spPr>
            <p:txBody>
              <a:bodyPr wrap="square" rtlCol="0">
                <a:spAutoFit/>
              </a:bodyPr>
              <a:lstStyle/>
              <a:p>
                <a:pPr marL="457200" indent="-457200" algn="just" rtl="1">
                  <a:lnSpc>
                    <a:spcPct val="150000"/>
                  </a:lnSpc>
                  <a:buClr>
                    <a:srgbClr val="C00000"/>
                  </a:buClr>
                  <a:buFont typeface="+mj-lt"/>
                  <a:buAutoNum type="arabicPeriod"/>
                </a:pPr>
                <a:r>
                  <a:rPr lang="fa-IR" sz="2000" dirty="0">
                    <a:solidFill>
                      <a:schemeClr val="tx1"/>
                    </a:solidFill>
                    <a:cs typeface="B Traffic" panose="00000400000000000000" pitchFamily="2" charset="-78"/>
                  </a:rPr>
                  <a:t>شروع</a:t>
                </a:r>
              </a:p>
              <a:p>
                <a:pPr marL="457200" indent="-457200" algn="just" rtl="1">
                  <a:lnSpc>
                    <a:spcPct val="150000"/>
                  </a:lnSpc>
                  <a:buClr>
                    <a:srgbClr val="C00000"/>
                  </a:buClr>
                  <a:buFont typeface="+mj-lt"/>
                  <a:buAutoNum type="arabicPeriod"/>
                </a:pPr>
                <a:r>
                  <a:rPr lang="en-US" sz="2000" dirty="0">
                    <a:cs typeface="B Traffic" panose="00000400000000000000" pitchFamily="2" charset="-78"/>
                  </a:rPr>
                  <a:t>a</a:t>
                </a:r>
                <a:r>
                  <a:rPr lang="fa-IR" sz="2000" dirty="0">
                    <a:cs typeface="B Traffic" panose="00000400000000000000" pitchFamily="2" charset="-78"/>
                  </a:rPr>
                  <a:t> و</a:t>
                </a:r>
                <a:r>
                  <a:rPr lang="fa-IR" sz="2000" dirty="0">
                    <a:solidFill>
                      <a:schemeClr val="tx1"/>
                    </a:solidFill>
                    <a:cs typeface="B Traffic" panose="00000400000000000000" pitchFamily="2" charset="-78"/>
                  </a:rPr>
                  <a:t> </a:t>
                </a:r>
                <a:r>
                  <a:rPr lang="en-US" sz="2000" dirty="0">
                    <a:solidFill>
                      <a:schemeClr val="tx1"/>
                    </a:solidFill>
                    <a:cs typeface="B Traffic" panose="00000400000000000000" pitchFamily="2" charset="-78"/>
                  </a:rPr>
                  <a:t>b</a:t>
                </a:r>
                <a:r>
                  <a:rPr lang="fa-IR" sz="2000" dirty="0">
                    <a:solidFill>
                      <a:schemeClr val="tx1"/>
                    </a:solidFill>
                    <a:cs typeface="B Traffic" panose="00000400000000000000" pitchFamily="2" charset="-78"/>
                  </a:rPr>
                  <a:t> را بخوان.</a:t>
                </a:r>
                <a:endParaRPr lang="en-US" sz="2000" dirty="0">
                  <a:solidFill>
                    <a:schemeClr val="tx1"/>
                  </a:solidFill>
                  <a:cs typeface="B Traffic" panose="00000400000000000000" pitchFamily="2" charset="-78"/>
                </a:endParaRPr>
              </a:p>
              <a:p>
                <a:pPr marL="457200" indent="-457200" algn="just" rtl="1">
                  <a:lnSpc>
                    <a:spcPct val="150000"/>
                  </a:lnSpc>
                  <a:buClr>
                    <a:srgbClr val="C00000"/>
                  </a:buClr>
                  <a:buFont typeface="+mj-lt"/>
                  <a:buAutoNum type="arabicPeriod"/>
                </a:pPr>
                <a14:m>
                  <m:oMath xmlns:m="http://schemas.openxmlformats.org/officeDocument/2006/math">
                    <m:r>
                      <a:rPr lang="en-US" sz="2000" b="0" i="1" smtClean="0">
                        <a:solidFill>
                          <a:schemeClr val="tx1"/>
                        </a:solidFill>
                        <a:latin typeface="Cambria Math" panose="02040503050406030204" pitchFamily="18" charset="0"/>
                        <a:cs typeface="B Traffic" panose="00000400000000000000" pitchFamily="2" charset="-78"/>
                      </a:rPr>
                      <m:t>𝑐</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𝑎</m:t>
                    </m:r>
                  </m:oMath>
                </a14:m>
                <a:endParaRPr lang="en-US" sz="2000" b="0" dirty="0">
                  <a:solidFill>
                    <a:schemeClr val="tx1"/>
                  </a:solidFill>
                  <a:ea typeface="Cambria Math" panose="02040503050406030204" pitchFamily="18" charset="0"/>
                  <a:cs typeface="B Traffic" panose="00000400000000000000" pitchFamily="2" charset="-78"/>
                </a:endParaRPr>
              </a:p>
              <a:p>
                <a:pPr marL="457200" indent="-457200" algn="just" rtl="1">
                  <a:lnSpc>
                    <a:spcPct val="150000"/>
                  </a:lnSpc>
                  <a:buClr>
                    <a:srgbClr val="C00000"/>
                  </a:buClr>
                  <a:buFont typeface="+mj-lt"/>
                  <a:buAutoNum type="arabicPeriod"/>
                </a:pPr>
                <a14:m>
                  <m:oMath xmlns:m="http://schemas.openxmlformats.org/officeDocument/2006/math">
                    <m:r>
                      <a:rPr lang="en-US" sz="2000" b="0" i="1" smtClean="0">
                        <a:solidFill>
                          <a:schemeClr val="tx1"/>
                        </a:solidFill>
                        <a:latin typeface="Cambria Math" panose="02040503050406030204" pitchFamily="18" charset="0"/>
                        <a:cs typeface="B Traffic" panose="00000400000000000000" pitchFamily="2" charset="-78"/>
                      </a:rPr>
                      <m:t>𝑎</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𝑏</m:t>
                    </m:r>
                  </m:oMath>
                </a14:m>
                <a:endParaRPr lang="en-US" sz="2000" b="0" dirty="0">
                  <a:solidFill>
                    <a:schemeClr val="tx1"/>
                  </a:solidFill>
                  <a:ea typeface="Cambria Math" panose="02040503050406030204" pitchFamily="18" charset="0"/>
                  <a:cs typeface="B Traffic" panose="00000400000000000000" pitchFamily="2" charset="-78"/>
                </a:endParaRPr>
              </a:p>
              <a:p>
                <a:pPr marL="457200" indent="-457200" algn="just" rtl="1">
                  <a:lnSpc>
                    <a:spcPct val="150000"/>
                  </a:lnSpc>
                  <a:buClr>
                    <a:srgbClr val="C00000"/>
                  </a:buClr>
                  <a:buFont typeface="+mj-lt"/>
                  <a:buAutoNum type="arabicPeriod"/>
                </a:pPr>
                <a14:m>
                  <m:oMath xmlns:m="http://schemas.openxmlformats.org/officeDocument/2006/math">
                    <m:r>
                      <a:rPr lang="en-US" sz="2000" b="0" i="1" smtClean="0">
                        <a:solidFill>
                          <a:schemeClr val="tx1"/>
                        </a:solidFill>
                        <a:latin typeface="Cambria Math" panose="02040503050406030204" pitchFamily="18" charset="0"/>
                        <a:cs typeface="B Traffic" panose="00000400000000000000" pitchFamily="2" charset="-78"/>
                      </a:rPr>
                      <m:t>𝑏</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𝑐</m:t>
                    </m:r>
                  </m:oMath>
                </a14:m>
                <a:endParaRPr lang="fa-IR" sz="2000" dirty="0">
                  <a:solidFill>
                    <a:schemeClr val="tx1"/>
                  </a:solidFill>
                  <a:cs typeface="B Traffic" panose="00000400000000000000" pitchFamily="2" charset="-78"/>
                </a:endParaRPr>
              </a:p>
              <a:p>
                <a:pPr marL="457200" indent="-457200" algn="just" rtl="1">
                  <a:lnSpc>
                    <a:spcPct val="150000"/>
                  </a:lnSpc>
                  <a:buClr>
                    <a:srgbClr val="C00000"/>
                  </a:buClr>
                  <a:buFont typeface="+mj-lt"/>
                  <a:buAutoNum type="arabicPeriod"/>
                </a:pPr>
                <a:r>
                  <a:rPr lang="fa-IR" sz="2000" dirty="0">
                    <a:solidFill>
                      <a:schemeClr val="tx1"/>
                    </a:solidFill>
                    <a:cs typeface="B Traffic" panose="00000400000000000000" pitchFamily="2" charset="-78"/>
                  </a:rPr>
                  <a:t> </a:t>
                </a:r>
                <a:r>
                  <a:rPr lang="en-US" sz="2000" dirty="0">
                    <a:solidFill>
                      <a:schemeClr val="tx1"/>
                    </a:solidFill>
                    <a:cs typeface="B Traffic" panose="00000400000000000000" pitchFamily="2" charset="-78"/>
                  </a:rPr>
                  <a:t>a</a:t>
                </a:r>
                <a:r>
                  <a:rPr lang="fa-IR" sz="2000" dirty="0">
                    <a:solidFill>
                      <a:schemeClr val="tx1"/>
                    </a:solidFill>
                    <a:cs typeface="B Traffic" panose="00000400000000000000" pitchFamily="2" charset="-78"/>
                  </a:rPr>
                  <a:t> و </a:t>
                </a:r>
                <a:r>
                  <a:rPr lang="en-US" sz="2000" dirty="0">
                    <a:solidFill>
                      <a:schemeClr val="tx1"/>
                    </a:solidFill>
                    <a:cs typeface="B Traffic" panose="00000400000000000000" pitchFamily="2" charset="-78"/>
                  </a:rPr>
                  <a:t>b</a:t>
                </a:r>
                <a:r>
                  <a:rPr lang="fa-IR" sz="2000" dirty="0">
                    <a:solidFill>
                      <a:schemeClr val="tx1"/>
                    </a:solidFill>
                    <a:cs typeface="B Traffic" panose="00000400000000000000" pitchFamily="2" charset="-78"/>
                  </a:rPr>
                  <a:t> را چاپ کن.</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پایان</a:t>
                </a:r>
                <a:endParaRPr lang="en-US" sz="2000" dirty="0">
                  <a:solidFill>
                    <a:schemeClr val="tx1"/>
                  </a:solidFill>
                  <a:cs typeface="B Traffic" panose="00000400000000000000" pitchFamily="2" charset="-7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397380" y="2011941"/>
                <a:ext cx="3124566" cy="3323987"/>
              </a:xfrm>
              <a:prstGeom prst="rect">
                <a:avLst/>
              </a:prstGeom>
              <a:blipFill rotWithShape="0">
                <a:blip r:embed="rId2"/>
                <a:stretch>
                  <a:fillRect r="-2539" b="-1651"/>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313054063"/>
              </p:ext>
            </p:extLst>
          </p:nvPr>
        </p:nvGraphicFramePr>
        <p:xfrm>
          <a:off x="1034629" y="2683334"/>
          <a:ext cx="6516380" cy="1981200"/>
        </p:xfrm>
        <a:graphic>
          <a:graphicData uri="http://schemas.openxmlformats.org/drawingml/2006/table">
            <a:tbl>
              <a:tblPr firstRow="1" bandRow="1">
                <a:tableStyleId>{5A111915-BE36-4E01-A7E5-04B1672EAD32}</a:tableStyleId>
              </a:tblPr>
              <a:tblGrid>
                <a:gridCol w="1629095">
                  <a:extLst>
                    <a:ext uri="{9D8B030D-6E8A-4147-A177-3AD203B41FA5}">
                      <a16:colId xmlns:a16="http://schemas.microsoft.com/office/drawing/2014/main" val="20000"/>
                    </a:ext>
                  </a:extLst>
                </a:gridCol>
                <a:gridCol w="1629095">
                  <a:extLst>
                    <a:ext uri="{9D8B030D-6E8A-4147-A177-3AD203B41FA5}">
                      <a16:colId xmlns:a16="http://schemas.microsoft.com/office/drawing/2014/main" val="20001"/>
                    </a:ext>
                  </a:extLst>
                </a:gridCol>
                <a:gridCol w="1629095">
                  <a:extLst>
                    <a:ext uri="{9D8B030D-6E8A-4147-A177-3AD203B41FA5}">
                      <a16:colId xmlns:a16="http://schemas.microsoft.com/office/drawing/2014/main" val="20002"/>
                    </a:ext>
                  </a:extLst>
                </a:gridCol>
                <a:gridCol w="1629095">
                  <a:extLst>
                    <a:ext uri="{9D8B030D-6E8A-4147-A177-3AD203B41FA5}">
                      <a16:colId xmlns:a16="http://schemas.microsoft.com/office/drawing/2014/main" val="20003"/>
                    </a:ext>
                  </a:extLst>
                </a:gridCol>
              </a:tblGrid>
              <a:tr h="184728">
                <a:tc>
                  <a:txBody>
                    <a:bodyPr/>
                    <a:lstStyle/>
                    <a:p>
                      <a:pPr algn="ctr"/>
                      <a:r>
                        <a:rPr lang="en-US" sz="2000" dirty="0">
                          <a:latin typeface="Comic Sans MS" panose="030F0702030302020204" pitchFamily="66" charset="0"/>
                        </a:rPr>
                        <a:t>a</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omic Sans MS" panose="030F0702030302020204" pitchFamily="66"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omic Sans MS" panose="030F0702030302020204" pitchFamily="66"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Comic Sans MS" panose="030F0702030302020204" pitchFamily="66" charset="0"/>
                      </a:endParaRPr>
                    </a:p>
                  </a:txBody>
                  <a:tcPr anchor="ctr">
                    <a:lnL w="12700" cap="flat" cmpd="sng" algn="ctr">
                      <a:solidFill>
                        <a:schemeClr val="tx1"/>
                      </a:solidFill>
                      <a:prstDash val="solid"/>
                      <a:round/>
                      <a:headEnd type="none" w="med" len="med"/>
                      <a:tailEnd type="none" w="med" len="med"/>
                    </a:lnL>
                    <a:solidFill>
                      <a:schemeClr val="tx1"/>
                    </a:solidFill>
                  </a:tcPr>
                </a:tc>
                <a:extLst>
                  <a:ext uri="{0D108BD9-81ED-4DB2-BD59-A6C34878D82A}">
                    <a16:rowId xmlns:a16="http://schemas.microsoft.com/office/drawing/2014/main" val="10000"/>
                  </a:ext>
                </a:extLst>
              </a:tr>
              <a:tr h="370840">
                <a:tc>
                  <a:txBody>
                    <a:bodyPr/>
                    <a:lstStyle/>
                    <a:p>
                      <a:pPr algn="ctr"/>
                      <a:r>
                        <a:rPr lang="en-US" sz="2000" dirty="0">
                          <a:latin typeface="Comic Sans MS" panose="030F0702030302020204" pitchFamily="66" charset="0"/>
                        </a:rPr>
                        <a:t>6</a:t>
                      </a:r>
                    </a:p>
                  </a:txBody>
                  <a:tcPr anchor="ct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Comic Sans MS" panose="030F0702030302020204" pitchFamily="66"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Comic Sans MS" panose="030F0702030302020204" pitchFamily="66"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fa-IR" sz="2000" dirty="0">
                          <a:latin typeface="Comic Sans MS" panose="030F0702030302020204" pitchFamily="66" charset="0"/>
                          <a:cs typeface="B Yekan" panose="00000400000000000000" pitchFamily="2" charset="-78"/>
                        </a:rPr>
                        <a:t>مرحلۀ</a:t>
                      </a:r>
                      <a:r>
                        <a:rPr lang="fa-IR" sz="2000" baseline="0" dirty="0">
                          <a:latin typeface="Comic Sans MS" panose="030F0702030302020204" pitchFamily="66" charset="0"/>
                          <a:cs typeface="B Yekan" panose="00000400000000000000" pitchFamily="2" charset="-78"/>
                        </a:rPr>
                        <a:t> 2</a:t>
                      </a:r>
                      <a:endParaRPr lang="en-US" sz="2000" dirty="0">
                        <a:latin typeface="Comic Sans MS" panose="030F0702030302020204" pitchFamily="66" charset="0"/>
                        <a:cs typeface="B Yekan" panose="00000400000000000000"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ctr"/>
                      <a:r>
                        <a:rPr lang="en-US" sz="2000" dirty="0">
                          <a:latin typeface="Comic Sans MS" panose="030F0702030302020204" pitchFamily="66" charset="0"/>
                        </a:rPr>
                        <a:t>6</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omic Sans MS" panose="030F0702030302020204" pitchFamily="66"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omic Sans MS" panose="030F0702030302020204" pitchFamily="66"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fa-IR" sz="2000" dirty="0">
                          <a:latin typeface="Comic Sans MS" panose="030F0702030302020204" pitchFamily="66" charset="0"/>
                          <a:cs typeface="B Yekan" panose="00000400000000000000" pitchFamily="2" charset="-78"/>
                        </a:rPr>
                        <a:t>مرحلۀ</a:t>
                      </a:r>
                      <a:r>
                        <a:rPr lang="fa-IR" sz="2000" baseline="0" dirty="0">
                          <a:latin typeface="Comic Sans MS" panose="030F0702030302020204" pitchFamily="66" charset="0"/>
                          <a:cs typeface="B Yekan" panose="00000400000000000000" pitchFamily="2" charset="-78"/>
                        </a:rPr>
                        <a:t> 3</a:t>
                      </a:r>
                      <a:endParaRPr lang="en-US" sz="2000" dirty="0">
                        <a:latin typeface="Comic Sans MS" panose="030F0702030302020204" pitchFamily="66" charset="0"/>
                        <a:cs typeface="B Yekan" panose="00000400000000000000"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en-US" sz="2000" dirty="0">
                          <a:latin typeface="Comic Sans MS" panose="030F0702030302020204" pitchFamily="66" charset="0"/>
                        </a:rPr>
                        <a:t>5</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omic Sans MS" panose="030F0702030302020204" pitchFamily="66"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omic Sans MS" panose="030F0702030302020204" pitchFamily="66"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fa-IR" sz="2000" dirty="0">
                          <a:latin typeface="Comic Sans MS" panose="030F0702030302020204" pitchFamily="66" charset="0"/>
                          <a:cs typeface="B Yekan" panose="00000400000000000000" pitchFamily="2" charset="-78"/>
                        </a:rPr>
                        <a:t>مرحلۀ</a:t>
                      </a:r>
                      <a:r>
                        <a:rPr lang="fa-IR" sz="2000" baseline="0" dirty="0">
                          <a:latin typeface="Comic Sans MS" panose="030F0702030302020204" pitchFamily="66" charset="0"/>
                          <a:cs typeface="B Yekan" panose="00000400000000000000" pitchFamily="2" charset="-78"/>
                        </a:rPr>
                        <a:t> 4</a:t>
                      </a:r>
                      <a:endParaRPr lang="en-US" sz="2000" dirty="0">
                        <a:latin typeface="Comic Sans MS" panose="030F0702030302020204" pitchFamily="66" charset="0"/>
                        <a:cs typeface="B Yekan" panose="00000400000000000000"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sz="2000" dirty="0">
                          <a:latin typeface="Comic Sans MS" panose="030F0702030302020204" pitchFamily="66" charset="0"/>
                        </a:rPr>
                        <a:t>5</a:t>
                      </a:r>
                    </a:p>
                  </a:txBody>
                  <a:tcPr anchor="ctr">
                    <a:lnR w="12700" cap="flat" cmpd="sng" algn="ctr">
                      <a:solidFill>
                        <a:schemeClr val="tx1"/>
                      </a:solidFill>
                      <a:prstDash val="solid"/>
                      <a:round/>
                      <a:headEnd type="none" w="med" len="med"/>
                      <a:tailEnd type="none" w="med" len="med"/>
                    </a:lnR>
                    <a:solidFill>
                      <a:schemeClr val="accent6"/>
                    </a:solidFill>
                  </a:tcPr>
                </a:tc>
                <a:tc>
                  <a:txBody>
                    <a:bodyPr/>
                    <a:lstStyle/>
                    <a:p>
                      <a:pPr algn="ctr"/>
                      <a:r>
                        <a:rPr lang="en-US" sz="2000" dirty="0">
                          <a:latin typeface="Comic Sans MS" panose="030F0702030302020204" pitchFamily="66"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solidFill>
                  </a:tcPr>
                </a:tc>
                <a:tc>
                  <a:txBody>
                    <a:bodyPr/>
                    <a:lstStyle/>
                    <a:p>
                      <a:pPr algn="ctr"/>
                      <a:r>
                        <a:rPr lang="en-US" sz="2000" dirty="0">
                          <a:latin typeface="Comic Sans MS" panose="030F0702030302020204" pitchFamily="66"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000" dirty="0">
                          <a:latin typeface="Comic Sans MS" panose="030F0702030302020204" pitchFamily="66" charset="0"/>
                          <a:cs typeface="B Yekan" panose="00000400000000000000" pitchFamily="2" charset="-78"/>
                        </a:rPr>
                        <a:t>مرحلۀ</a:t>
                      </a:r>
                      <a:r>
                        <a:rPr lang="fa-IR" sz="2000" baseline="0" dirty="0">
                          <a:latin typeface="Comic Sans MS" panose="030F0702030302020204" pitchFamily="66" charset="0"/>
                          <a:cs typeface="B Yekan" panose="00000400000000000000" pitchFamily="2" charset="-78"/>
                        </a:rPr>
                        <a:t> 5</a:t>
                      </a:r>
                      <a:endParaRPr lang="en-US" sz="2000" dirty="0">
                        <a:latin typeface="Comic Sans MS" panose="030F0702030302020204" pitchFamily="66" charset="0"/>
                        <a:cs typeface="B Yekan" panose="00000400000000000000"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9690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13</a:t>
            </a:r>
            <a:endParaRPr lang="en-US" dirty="0">
              <a:cs typeface="B Traffic" panose="00000400000000000000" pitchFamily="2" charset="-78"/>
            </a:endParaRPr>
          </a:p>
        </p:txBody>
      </p:sp>
      <p:sp>
        <p:nvSpPr>
          <p:cNvPr id="3" name="TextBox 2"/>
          <p:cNvSpPr txBox="1"/>
          <p:nvPr/>
        </p:nvSpPr>
        <p:spPr>
          <a:xfrm>
            <a:off x="838899" y="1242533"/>
            <a:ext cx="10758548" cy="553998"/>
          </a:xfrm>
          <a:prstGeom prst="rect">
            <a:avLst/>
          </a:prstGeom>
          <a:noFill/>
        </p:spPr>
        <p:txBody>
          <a:bodyPr wrap="square" rtlCol="0">
            <a:spAutoFit/>
          </a:bodyPr>
          <a:lstStyle/>
          <a:p>
            <a:pPr algn="just" rtl="1">
              <a:lnSpc>
                <a:spcPct val="150000"/>
              </a:lnSpc>
            </a:pPr>
            <a:r>
              <a:rPr lang="fa-IR" sz="2000" dirty="0">
                <a:solidFill>
                  <a:schemeClr val="accent6">
                    <a:lumMod val="50000"/>
                  </a:schemeClr>
                </a:solidFill>
                <a:cs typeface="B Mehr" panose="00000700000000000000" pitchFamily="2" charset="-78"/>
              </a:rPr>
              <a:t>الگوریتمی بنویسید که دو عدد را خوانده و بدون استفاده از متغیر کمکی، مقادیر آن دو را با هم جابه‌جا نماید.</a:t>
            </a:r>
            <a:endParaRPr lang="en-US" sz="2000" dirty="0">
              <a:solidFill>
                <a:schemeClr val="accent3"/>
              </a:solidFill>
              <a:cs typeface="B Mehr" panose="00000700000000000000" pitchFamily="2" charset="-78"/>
            </a:endParaRPr>
          </a:p>
        </p:txBody>
      </p:sp>
      <p:sp>
        <p:nvSpPr>
          <p:cNvPr id="5" name="TextBox 4"/>
          <p:cNvSpPr txBox="1"/>
          <p:nvPr/>
        </p:nvSpPr>
        <p:spPr>
          <a:xfrm>
            <a:off x="7551009" y="373098"/>
            <a:ext cx="4113549" cy="523220"/>
          </a:xfrm>
          <a:prstGeom prst="rect">
            <a:avLst/>
          </a:prstGeom>
          <a:noFill/>
        </p:spPr>
        <p:txBody>
          <a:bodyPr wrap="square" rtlCol="0">
            <a:spAutoFit/>
          </a:bodyPr>
          <a:lstStyle/>
          <a:p>
            <a:pPr algn="r" rtl="1"/>
            <a:r>
              <a:rPr lang="fa-IR" sz="2800" dirty="0">
                <a:solidFill>
                  <a:srgbClr val="FEE0CE"/>
                </a:solidFill>
                <a:cs typeface="B Morvarid" panose="00000400000000000000" pitchFamily="2" charset="-78"/>
              </a:rPr>
              <a:t>مثال 3</a:t>
            </a:r>
            <a:endParaRPr lang="en-US" sz="2800" dirty="0">
              <a:solidFill>
                <a:srgbClr val="FEE0CE"/>
              </a:solidFill>
              <a:cs typeface="B Morvarid" panose="00000400000000000000" pitchFamily="2" charset="-78"/>
            </a:endParaRPr>
          </a:p>
        </p:txBody>
      </p:sp>
      <mc:AlternateContent xmlns:mc="http://schemas.openxmlformats.org/markup-compatibility/2006" xmlns:a14="http://schemas.microsoft.com/office/drawing/2010/main">
        <mc:Choice Requires="a14">
          <p:sp>
            <p:nvSpPr>
              <p:cNvPr id="6" name="TextBox 5"/>
              <p:cNvSpPr txBox="1"/>
              <p:nvPr/>
            </p:nvSpPr>
            <p:spPr>
              <a:xfrm>
                <a:off x="8397380" y="2011941"/>
                <a:ext cx="3124566" cy="3323987"/>
              </a:xfrm>
              <a:prstGeom prst="rect">
                <a:avLst/>
              </a:prstGeom>
              <a:noFill/>
            </p:spPr>
            <p:txBody>
              <a:bodyPr wrap="square" rtlCol="0">
                <a:spAutoFit/>
              </a:bodyPr>
              <a:lstStyle/>
              <a:p>
                <a:pPr marL="457200" indent="-457200" algn="just" rtl="1">
                  <a:lnSpc>
                    <a:spcPct val="150000"/>
                  </a:lnSpc>
                  <a:buClr>
                    <a:srgbClr val="C00000"/>
                  </a:buClr>
                  <a:buFont typeface="+mj-lt"/>
                  <a:buAutoNum type="arabicPeriod"/>
                </a:pPr>
                <a:r>
                  <a:rPr lang="fa-IR" sz="2000" dirty="0">
                    <a:solidFill>
                      <a:schemeClr val="tx1"/>
                    </a:solidFill>
                    <a:cs typeface="B Traffic" panose="00000400000000000000" pitchFamily="2" charset="-78"/>
                  </a:rPr>
                  <a:t>شروع</a:t>
                </a:r>
              </a:p>
              <a:p>
                <a:pPr marL="457200" indent="-457200" algn="just" rtl="1">
                  <a:lnSpc>
                    <a:spcPct val="150000"/>
                  </a:lnSpc>
                  <a:buClr>
                    <a:srgbClr val="C00000"/>
                  </a:buClr>
                  <a:buFont typeface="+mj-lt"/>
                  <a:buAutoNum type="arabicPeriod"/>
                </a:pPr>
                <a:r>
                  <a:rPr lang="en-US" sz="2000" dirty="0">
                    <a:cs typeface="B Traffic" panose="00000400000000000000" pitchFamily="2" charset="-78"/>
                  </a:rPr>
                  <a:t>a</a:t>
                </a:r>
                <a:r>
                  <a:rPr lang="fa-IR" sz="2000" dirty="0">
                    <a:cs typeface="B Traffic" panose="00000400000000000000" pitchFamily="2" charset="-78"/>
                  </a:rPr>
                  <a:t> و</a:t>
                </a:r>
                <a:r>
                  <a:rPr lang="fa-IR" sz="2000" dirty="0">
                    <a:solidFill>
                      <a:schemeClr val="tx1"/>
                    </a:solidFill>
                    <a:cs typeface="B Traffic" panose="00000400000000000000" pitchFamily="2" charset="-78"/>
                  </a:rPr>
                  <a:t> </a:t>
                </a:r>
                <a:r>
                  <a:rPr lang="en-US" sz="2000" dirty="0">
                    <a:solidFill>
                      <a:schemeClr val="tx1"/>
                    </a:solidFill>
                    <a:cs typeface="B Traffic" panose="00000400000000000000" pitchFamily="2" charset="-78"/>
                  </a:rPr>
                  <a:t>b</a:t>
                </a:r>
                <a:r>
                  <a:rPr lang="fa-IR" sz="2000" dirty="0">
                    <a:solidFill>
                      <a:schemeClr val="tx1"/>
                    </a:solidFill>
                    <a:cs typeface="B Traffic" panose="00000400000000000000" pitchFamily="2" charset="-78"/>
                  </a:rPr>
                  <a:t> را بخوان.</a:t>
                </a:r>
                <a:endParaRPr lang="en-US" sz="2000" dirty="0">
                  <a:solidFill>
                    <a:schemeClr val="tx1"/>
                  </a:solidFill>
                  <a:cs typeface="B Traffic" panose="00000400000000000000" pitchFamily="2" charset="-78"/>
                </a:endParaRPr>
              </a:p>
              <a:p>
                <a:pPr marL="457200" indent="-457200" algn="just" rtl="1">
                  <a:lnSpc>
                    <a:spcPct val="150000"/>
                  </a:lnSpc>
                  <a:buClr>
                    <a:srgbClr val="C00000"/>
                  </a:buClr>
                  <a:buFont typeface="+mj-lt"/>
                  <a:buAutoNum type="arabicPeriod"/>
                </a:pP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𝑎</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𝑎</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𝑏</m:t>
                    </m:r>
                  </m:oMath>
                </a14:m>
                <a:endParaRPr lang="en-US" sz="2000" b="0" dirty="0">
                  <a:solidFill>
                    <a:schemeClr val="tx1"/>
                  </a:solidFill>
                  <a:ea typeface="Cambria Math" panose="02040503050406030204" pitchFamily="18" charset="0"/>
                  <a:cs typeface="B Traffic" panose="00000400000000000000" pitchFamily="2" charset="-78"/>
                </a:endParaRPr>
              </a:p>
              <a:p>
                <a:pPr marL="457200" indent="-457200" algn="just" rtl="1">
                  <a:lnSpc>
                    <a:spcPct val="150000"/>
                  </a:lnSpc>
                  <a:buClr>
                    <a:srgbClr val="C00000"/>
                  </a:buClr>
                  <a:buFont typeface="+mj-lt"/>
                  <a:buAutoNum type="arabicPeriod"/>
                </a:pPr>
                <a14:m>
                  <m:oMath xmlns:m="http://schemas.openxmlformats.org/officeDocument/2006/math">
                    <m:r>
                      <a:rPr lang="en-US" sz="2000" b="0" i="1" smtClean="0">
                        <a:solidFill>
                          <a:schemeClr val="tx1"/>
                        </a:solidFill>
                        <a:latin typeface="Cambria Math" panose="02040503050406030204" pitchFamily="18" charset="0"/>
                        <a:cs typeface="B Traffic" panose="00000400000000000000" pitchFamily="2" charset="-78"/>
                      </a:rPr>
                      <m:t>𝑏</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𝑎</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𝑏</m:t>
                    </m:r>
                  </m:oMath>
                </a14:m>
                <a:endParaRPr lang="en-US" sz="2000" b="0" dirty="0">
                  <a:solidFill>
                    <a:schemeClr val="tx1"/>
                  </a:solidFill>
                  <a:ea typeface="Cambria Math" panose="02040503050406030204" pitchFamily="18" charset="0"/>
                  <a:cs typeface="B Traffic" panose="00000400000000000000" pitchFamily="2" charset="-78"/>
                </a:endParaRPr>
              </a:p>
              <a:p>
                <a:pPr marL="457200" indent="-457200" algn="just" rtl="1">
                  <a:lnSpc>
                    <a:spcPct val="150000"/>
                  </a:lnSpc>
                  <a:buClr>
                    <a:srgbClr val="C00000"/>
                  </a:buClr>
                  <a:buFont typeface="+mj-lt"/>
                  <a:buAutoNum type="arabicPeriod"/>
                </a:pPr>
                <a14:m>
                  <m:oMath xmlns:m="http://schemas.openxmlformats.org/officeDocument/2006/math">
                    <m:r>
                      <a:rPr lang="en-US" sz="2000" b="0" i="1" smtClean="0">
                        <a:solidFill>
                          <a:schemeClr val="tx1"/>
                        </a:solidFill>
                        <a:latin typeface="Cambria Math" panose="02040503050406030204" pitchFamily="18" charset="0"/>
                        <a:cs typeface="B Traffic" panose="00000400000000000000" pitchFamily="2" charset="-78"/>
                      </a:rPr>
                      <m:t>𝑎</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𝑎</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solidFill>
                          <a:schemeClr val="tx1"/>
                        </a:solidFill>
                        <a:latin typeface="Cambria Math" panose="02040503050406030204" pitchFamily="18" charset="0"/>
                        <a:ea typeface="Cambria Math" panose="02040503050406030204" pitchFamily="18" charset="0"/>
                        <a:cs typeface="B Traffic" panose="00000400000000000000" pitchFamily="2" charset="-78"/>
                      </a:rPr>
                      <m:t>𝑏</m:t>
                    </m:r>
                  </m:oMath>
                </a14:m>
                <a:endParaRPr lang="fa-IR" sz="2000" dirty="0">
                  <a:solidFill>
                    <a:schemeClr val="tx1"/>
                  </a:solidFill>
                  <a:cs typeface="B Traffic" panose="00000400000000000000" pitchFamily="2" charset="-78"/>
                </a:endParaRPr>
              </a:p>
              <a:p>
                <a:pPr marL="457200" indent="-457200" algn="just" rtl="1">
                  <a:lnSpc>
                    <a:spcPct val="150000"/>
                  </a:lnSpc>
                  <a:buClr>
                    <a:srgbClr val="C00000"/>
                  </a:buClr>
                  <a:buFont typeface="+mj-lt"/>
                  <a:buAutoNum type="arabicPeriod"/>
                </a:pPr>
                <a:r>
                  <a:rPr lang="fa-IR" sz="2000" dirty="0">
                    <a:solidFill>
                      <a:schemeClr val="tx1"/>
                    </a:solidFill>
                    <a:cs typeface="B Traffic" panose="00000400000000000000" pitchFamily="2" charset="-78"/>
                  </a:rPr>
                  <a:t> </a:t>
                </a:r>
                <a:r>
                  <a:rPr lang="en-US" sz="2000" dirty="0">
                    <a:solidFill>
                      <a:schemeClr val="tx1"/>
                    </a:solidFill>
                    <a:cs typeface="B Traffic" panose="00000400000000000000" pitchFamily="2" charset="-78"/>
                  </a:rPr>
                  <a:t>a</a:t>
                </a:r>
                <a:r>
                  <a:rPr lang="fa-IR" sz="2000" dirty="0">
                    <a:solidFill>
                      <a:schemeClr val="tx1"/>
                    </a:solidFill>
                    <a:cs typeface="B Traffic" panose="00000400000000000000" pitchFamily="2" charset="-78"/>
                  </a:rPr>
                  <a:t> و </a:t>
                </a:r>
                <a:r>
                  <a:rPr lang="en-US" sz="2000" dirty="0">
                    <a:solidFill>
                      <a:schemeClr val="tx1"/>
                    </a:solidFill>
                    <a:cs typeface="B Traffic" panose="00000400000000000000" pitchFamily="2" charset="-78"/>
                  </a:rPr>
                  <a:t>b</a:t>
                </a:r>
                <a:r>
                  <a:rPr lang="fa-IR" sz="2000" dirty="0">
                    <a:solidFill>
                      <a:schemeClr val="tx1"/>
                    </a:solidFill>
                    <a:cs typeface="B Traffic" panose="00000400000000000000" pitchFamily="2" charset="-78"/>
                  </a:rPr>
                  <a:t> را چاپ کن.</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پایان</a:t>
                </a:r>
                <a:endParaRPr lang="en-US" sz="2000" dirty="0">
                  <a:solidFill>
                    <a:schemeClr val="tx1"/>
                  </a:solidFill>
                  <a:cs typeface="B Traffic" panose="00000400000000000000" pitchFamily="2" charset="-7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397380" y="2011941"/>
                <a:ext cx="3124566" cy="3323987"/>
              </a:xfrm>
              <a:prstGeom prst="rect">
                <a:avLst/>
              </a:prstGeom>
              <a:blipFill rotWithShape="0">
                <a:blip r:embed="rId2"/>
                <a:stretch>
                  <a:fillRect r="-2539" b="-1651"/>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3525335453"/>
              </p:ext>
            </p:extLst>
          </p:nvPr>
        </p:nvGraphicFramePr>
        <p:xfrm>
          <a:off x="2097249" y="2683334"/>
          <a:ext cx="4887285" cy="1981200"/>
        </p:xfrm>
        <a:graphic>
          <a:graphicData uri="http://schemas.openxmlformats.org/drawingml/2006/table">
            <a:tbl>
              <a:tblPr firstRow="1" bandRow="1">
                <a:tableStyleId>{5A111915-BE36-4E01-A7E5-04B1672EAD32}</a:tableStyleId>
              </a:tblPr>
              <a:tblGrid>
                <a:gridCol w="1629095">
                  <a:extLst>
                    <a:ext uri="{9D8B030D-6E8A-4147-A177-3AD203B41FA5}">
                      <a16:colId xmlns:a16="http://schemas.microsoft.com/office/drawing/2014/main" val="20000"/>
                    </a:ext>
                  </a:extLst>
                </a:gridCol>
                <a:gridCol w="1629095">
                  <a:extLst>
                    <a:ext uri="{9D8B030D-6E8A-4147-A177-3AD203B41FA5}">
                      <a16:colId xmlns:a16="http://schemas.microsoft.com/office/drawing/2014/main" val="20001"/>
                    </a:ext>
                  </a:extLst>
                </a:gridCol>
                <a:gridCol w="1629095">
                  <a:extLst>
                    <a:ext uri="{9D8B030D-6E8A-4147-A177-3AD203B41FA5}">
                      <a16:colId xmlns:a16="http://schemas.microsoft.com/office/drawing/2014/main" val="20002"/>
                    </a:ext>
                  </a:extLst>
                </a:gridCol>
              </a:tblGrid>
              <a:tr h="184728">
                <a:tc>
                  <a:txBody>
                    <a:bodyPr/>
                    <a:lstStyle/>
                    <a:p>
                      <a:pPr algn="ctr"/>
                      <a:r>
                        <a:rPr lang="en-US" sz="2000" dirty="0">
                          <a:latin typeface="Comic Sans MS" panose="030F0702030302020204" pitchFamily="66" charset="0"/>
                        </a:rPr>
                        <a:t>a</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omic Sans MS" panose="030F0702030302020204" pitchFamily="66"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Comic Sans MS" panose="030F0702030302020204" pitchFamily="66" charset="0"/>
                      </a:endParaRPr>
                    </a:p>
                  </a:txBody>
                  <a:tcPr anchor="ctr">
                    <a:lnL w="12700" cap="flat" cmpd="sng" algn="ctr">
                      <a:solidFill>
                        <a:schemeClr val="tx1"/>
                      </a:solidFill>
                      <a:prstDash val="solid"/>
                      <a:round/>
                      <a:headEnd type="none" w="med" len="med"/>
                      <a:tailEnd type="none" w="med" len="med"/>
                    </a:lnL>
                    <a:solidFill>
                      <a:schemeClr val="tx1"/>
                    </a:solidFill>
                  </a:tcPr>
                </a:tc>
                <a:extLst>
                  <a:ext uri="{0D108BD9-81ED-4DB2-BD59-A6C34878D82A}">
                    <a16:rowId xmlns:a16="http://schemas.microsoft.com/office/drawing/2014/main" val="10000"/>
                  </a:ext>
                </a:extLst>
              </a:tr>
              <a:tr h="370840">
                <a:tc>
                  <a:txBody>
                    <a:bodyPr/>
                    <a:lstStyle/>
                    <a:p>
                      <a:pPr algn="ctr"/>
                      <a:r>
                        <a:rPr lang="en-US" sz="2000" dirty="0">
                          <a:latin typeface="Comic Sans MS" panose="030F0702030302020204" pitchFamily="66" charset="0"/>
                        </a:rPr>
                        <a:t>6</a:t>
                      </a:r>
                    </a:p>
                  </a:txBody>
                  <a:tcPr anchor="ct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Comic Sans MS" panose="030F0702030302020204" pitchFamily="66"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fa-IR" sz="2000" dirty="0">
                          <a:latin typeface="Comic Sans MS" panose="030F0702030302020204" pitchFamily="66" charset="0"/>
                          <a:cs typeface="B Yekan" panose="00000400000000000000" pitchFamily="2" charset="-78"/>
                        </a:rPr>
                        <a:t>مرحلۀ</a:t>
                      </a:r>
                      <a:r>
                        <a:rPr lang="fa-IR" sz="2000" baseline="0" dirty="0">
                          <a:latin typeface="Comic Sans MS" panose="030F0702030302020204" pitchFamily="66" charset="0"/>
                          <a:cs typeface="B Yekan" panose="00000400000000000000" pitchFamily="2" charset="-78"/>
                        </a:rPr>
                        <a:t> 2</a:t>
                      </a:r>
                      <a:endParaRPr lang="en-US" sz="2000" dirty="0">
                        <a:latin typeface="Comic Sans MS" panose="030F0702030302020204" pitchFamily="66" charset="0"/>
                        <a:cs typeface="B Yekan" panose="00000400000000000000"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ctr"/>
                      <a:r>
                        <a:rPr lang="fa-IR" sz="2000" dirty="0">
                          <a:latin typeface="Comic Sans MS" panose="030F0702030302020204" pitchFamily="66" charset="0"/>
                        </a:rPr>
                        <a:t>11</a:t>
                      </a:r>
                      <a:endParaRPr lang="en-US" sz="2000" dirty="0">
                        <a:latin typeface="Comic Sans MS" panose="030F0702030302020204" pitchFamily="66"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omic Sans MS" panose="030F0702030302020204" pitchFamily="66"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fa-IR" sz="2000" dirty="0">
                          <a:latin typeface="Comic Sans MS" panose="030F0702030302020204" pitchFamily="66" charset="0"/>
                          <a:cs typeface="B Yekan" panose="00000400000000000000" pitchFamily="2" charset="-78"/>
                        </a:rPr>
                        <a:t>مرحلۀ</a:t>
                      </a:r>
                      <a:r>
                        <a:rPr lang="fa-IR" sz="2000" baseline="0" dirty="0">
                          <a:latin typeface="Comic Sans MS" panose="030F0702030302020204" pitchFamily="66" charset="0"/>
                          <a:cs typeface="B Yekan" panose="00000400000000000000" pitchFamily="2" charset="-78"/>
                        </a:rPr>
                        <a:t> 3</a:t>
                      </a:r>
                      <a:endParaRPr lang="en-US" sz="2000" dirty="0">
                        <a:latin typeface="Comic Sans MS" panose="030F0702030302020204" pitchFamily="66" charset="0"/>
                        <a:cs typeface="B Yekan" panose="00000400000000000000"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fa-IR" sz="2000" dirty="0">
                          <a:latin typeface="Comic Sans MS" panose="030F0702030302020204" pitchFamily="66" charset="0"/>
                        </a:rPr>
                        <a:t>11</a:t>
                      </a:r>
                      <a:endParaRPr lang="en-US" sz="2000" dirty="0">
                        <a:latin typeface="Comic Sans MS" panose="030F0702030302020204" pitchFamily="66"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fa-IR" sz="2000" dirty="0">
                          <a:latin typeface="Comic Sans MS" panose="030F0702030302020204" pitchFamily="66" charset="0"/>
                        </a:rPr>
                        <a:t>6</a:t>
                      </a:r>
                      <a:endParaRPr lang="en-US" sz="2000" dirty="0">
                        <a:latin typeface="Comic Sans MS" panose="030F0702030302020204"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fa-IR" sz="2000" dirty="0">
                          <a:latin typeface="Comic Sans MS" panose="030F0702030302020204" pitchFamily="66" charset="0"/>
                          <a:cs typeface="B Yekan" panose="00000400000000000000" pitchFamily="2" charset="-78"/>
                        </a:rPr>
                        <a:t>مرحلۀ</a:t>
                      </a:r>
                      <a:r>
                        <a:rPr lang="fa-IR" sz="2000" baseline="0" dirty="0">
                          <a:latin typeface="Comic Sans MS" panose="030F0702030302020204" pitchFamily="66" charset="0"/>
                          <a:cs typeface="B Yekan" panose="00000400000000000000" pitchFamily="2" charset="-78"/>
                        </a:rPr>
                        <a:t> 4</a:t>
                      </a:r>
                      <a:endParaRPr lang="en-US" sz="2000" dirty="0">
                        <a:latin typeface="Comic Sans MS" panose="030F0702030302020204" pitchFamily="66" charset="0"/>
                        <a:cs typeface="B Yekan" panose="00000400000000000000"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sz="2000" dirty="0">
                          <a:latin typeface="Comic Sans MS" panose="030F0702030302020204" pitchFamily="66" charset="0"/>
                        </a:rPr>
                        <a:t>5</a:t>
                      </a:r>
                    </a:p>
                  </a:txBody>
                  <a:tcPr anchor="ctr">
                    <a:lnR w="12700" cap="flat" cmpd="sng" algn="ctr">
                      <a:solidFill>
                        <a:schemeClr val="tx1"/>
                      </a:solidFill>
                      <a:prstDash val="solid"/>
                      <a:round/>
                      <a:headEnd type="none" w="med" len="med"/>
                      <a:tailEnd type="none" w="med" len="med"/>
                    </a:lnR>
                    <a:solidFill>
                      <a:schemeClr val="accent6"/>
                    </a:solidFill>
                  </a:tcPr>
                </a:tc>
                <a:tc>
                  <a:txBody>
                    <a:bodyPr/>
                    <a:lstStyle/>
                    <a:p>
                      <a:pPr algn="ctr"/>
                      <a:r>
                        <a:rPr lang="en-US" sz="2000" dirty="0">
                          <a:latin typeface="Comic Sans MS" panose="030F0702030302020204" pitchFamily="66"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000" dirty="0">
                          <a:latin typeface="Comic Sans MS" panose="030F0702030302020204" pitchFamily="66" charset="0"/>
                          <a:cs typeface="B Yekan" panose="00000400000000000000" pitchFamily="2" charset="-78"/>
                        </a:rPr>
                        <a:t>مرحلۀ</a:t>
                      </a:r>
                      <a:r>
                        <a:rPr lang="fa-IR" sz="2000" baseline="0" dirty="0">
                          <a:latin typeface="Comic Sans MS" panose="030F0702030302020204" pitchFamily="66" charset="0"/>
                          <a:cs typeface="B Yekan" panose="00000400000000000000" pitchFamily="2" charset="-78"/>
                        </a:rPr>
                        <a:t> 5</a:t>
                      </a:r>
                      <a:endParaRPr lang="en-US" sz="2000" dirty="0">
                        <a:latin typeface="Comic Sans MS" panose="030F0702030302020204" pitchFamily="66" charset="0"/>
                        <a:cs typeface="B Yekan" panose="00000400000000000000"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2730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14</a:t>
            </a:r>
            <a:endParaRPr lang="en-US" dirty="0">
              <a:cs typeface="B Traffic" panose="00000400000000000000" pitchFamily="2" charset="-78"/>
            </a:endParaRPr>
          </a:p>
        </p:txBody>
      </p:sp>
      <p:sp>
        <p:nvSpPr>
          <p:cNvPr id="3" name="TextBox 2"/>
          <p:cNvSpPr txBox="1"/>
          <p:nvPr/>
        </p:nvSpPr>
        <p:spPr>
          <a:xfrm>
            <a:off x="2097249" y="1242533"/>
            <a:ext cx="9500198" cy="515526"/>
          </a:xfrm>
          <a:prstGeom prst="rect">
            <a:avLst/>
          </a:prstGeom>
          <a:noFill/>
        </p:spPr>
        <p:txBody>
          <a:bodyPr wrap="square" rtlCol="0">
            <a:spAutoFit/>
          </a:bodyPr>
          <a:lstStyle/>
          <a:p>
            <a:pPr algn="just" rtl="1">
              <a:lnSpc>
                <a:spcPct val="150000"/>
              </a:lnSpc>
            </a:pPr>
            <a:r>
              <a:rPr lang="fa-IR" sz="2000" dirty="0">
                <a:solidFill>
                  <a:schemeClr val="accent6">
                    <a:lumMod val="50000"/>
                  </a:schemeClr>
                </a:solidFill>
                <a:cs typeface="B Mehr" panose="00000700000000000000" pitchFamily="2" charset="-78"/>
              </a:rPr>
              <a:t>الگوریتمی بنویسید که یک عدد را خوانده، رقم یکان آن را نمایش دهد.</a:t>
            </a:r>
            <a:endParaRPr lang="en-US" sz="2000" dirty="0">
              <a:solidFill>
                <a:schemeClr val="accent3"/>
              </a:solidFill>
              <a:cs typeface="B Mehr" panose="00000700000000000000" pitchFamily="2" charset="-78"/>
            </a:endParaRPr>
          </a:p>
        </p:txBody>
      </p:sp>
      <p:sp>
        <p:nvSpPr>
          <p:cNvPr id="5" name="TextBox 4"/>
          <p:cNvSpPr txBox="1"/>
          <p:nvPr/>
        </p:nvSpPr>
        <p:spPr>
          <a:xfrm>
            <a:off x="7551009" y="373098"/>
            <a:ext cx="4113549" cy="523220"/>
          </a:xfrm>
          <a:prstGeom prst="rect">
            <a:avLst/>
          </a:prstGeom>
          <a:noFill/>
        </p:spPr>
        <p:txBody>
          <a:bodyPr wrap="square" rtlCol="0">
            <a:spAutoFit/>
          </a:bodyPr>
          <a:lstStyle/>
          <a:p>
            <a:pPr algn="r" rtl="1"/>
            <a:r>
              <a:rPr lang="fa-IR" sz="2800" dirty="0">
                <a:solidFill>
                  <a:srgbClr val="FEE0CE"/>
                </a:solidFill>
                <a:cs typeface="B Morvarid" panose="00000400000000000000" pitchFamily="2" charset="-78"/>
              </a:rPr>
              <a:t>مثال 4</a:t>
            </a:r>
            <a:endParaRPr lang="en-US" sz="2800" dirty="0">
              <a:solidFill>
                <a:srgbClr val="FEE0CE"/>
              </a:solidFill>
              <a:cs typeface="B Morvarid" panose="00000400000000000000" pitchFamily="2" charset="-78"/>
            </a:endParaRPr>
          </a:p>
        </p:txBody>
      </p:sp>
      <p:sp>
        <p:nvSpPr>
          <p:cNvPr id="6" name="TextBox 5"/>
          <p:cNvSpPr txBox="1"/>
          <p:nvPr/>
        </p:nvSpPr>
        <p:spPr>
          <a:xfrm>
            <a:off x="7189365" y="2309087"/>
            <a:ext cx="4408082" cy="2400657"/>
          </a:xfrm>
          <a:prstGeom prst="rect">
            <a:avLst/>
          </a:prstGeom>
          <a:noFill/>
        </p:spPr>
        <p:txBody>
          <a:bodyPr wrap="square" rtlCol="0">
            <a:spAutoFit/>
          </a:bodyPr>
          <a:lstStyle/>
          <a:p>
            <a:pPr marL="457200" indent="-457200" algn="just" rtl="1">
              <a:lnSpc>
                <a:spcPct val="150000"/>
              </a:lnSpc>
              <a:buClr>
                <a:srgbClr val="C00000"/>
              </a:buClr>
              <a:buFont typeface="+mj-lt"/>
              <a:buAutoNum type="arabicPeriod"/>
            </a:pPr>
            <a:r>
              <a:rPr lang="fa-IR" sz="2000" dirty="0">
                <a:solidFill>
                  <a:schemeClr val="tx1"/>
                </a:solidFill>
                <a:cs typeface="B Traffic" panose="00000400000000000000" pitchFamily="2" charset="-78"/>
              </a:rPr>
              <a:t>شروع</a:t>
            </a:r>
          </a:p>
          <a:p>
            <a:pPr marL="457200" indent="-457200" algn="just" rtl="1">
              <a:lnSpc>
                <a:spcPct val="150000"/>
              </a:lnSpc>
              <a:buClr>
                <a:srgbClr val="C00000"/>
              </a:buClr>
              <a:buFont typeface="+mj-lt"/>
              <a:buAutoNum type="arabicPeriod"/>
            </a:pPr>
            <a:r>
              <a:rPr lang="en-US" sz="2000" dirty="0">
                <a:solidFill>
                  <a:schemeClr val="tx1"/>
                </a:solidFill>
                <a:cs typeface="B Traffic" panose="00000400000000000000" pitchFamily="2" charset="-78"/>
              </a:rPr>
              <a:t>x</a:t>
            </a:r>
            <a:r>
              <a:rPr lang="fa-IR" sz="2000" dirty="0">
                <a:solidFill>
                  <a:schemeClr val="tx1"/>
                </a:solidFill>
                <a:cs typeface="B Traffic" panose="00000400000000000000" pitchFamily="2" charset="-78"/>
              </a:rPr>
              <a:t> را بخوان.</a:t>
            </a:r>
            <a:endParaRPr lang="en-US" sz="2000" dirty="0">
              <a:solidFill>
                <a:schemeClr val="tx1"/>
              </a:solidFill>
              <a:cs typeface="B Traffic" panose="00000400000000000000" pitchFamily="2" charset="-78"/>
            </a:endParaRP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باقیماندۀ تقسیم </a:t>
            </a:r>
            <a:r>
              <a:rPr lang="en-US" sz="2000" dirty="0">
                <a:cs typeface="B Traffic" panose="00000400000000000000" pitchFamily="2" charset="-78"/>
              </a:rPr>
              <a:t>x</a:t>
            </a:r>
            <a:r>
              <a:rPr lang="fa-IR" sz="2000" dirty="0">
                <a:cs typeface="B Traffic" panose="00000400000000000000" pitchFamily="2" charset="-78"/>
              </a:rPr>
              <a:t> بر 10 را در </a:t>
            </a:r>
            <a:r>
              <a:rPr lang="en-US" sz="2000" dirty="0">
                <a:cs typeface="B Traffic" panose="00000400000000000000" pitchFamily="2" charset="-78"/>
              </a:rPr>
              <a:t>y</a:t>
            </a:r>
            <a:r>
              <a:rPr lang="fa-IR" sz="2000" dirty="0">
                <a:cs typeface="B Traffic" panose="00000400000000000000" pitchFamily="2" charset="-78"/>
              </a:rPr>
              <a:t> قرار بده.</a:t>
            </a:r>
            <a:endParaRPr lang="en-US" sz="2000" dirty="0">
              <a:solidFill>
                <a:schemeClr val="tx1"/>
              </a:solidFill>
              <a:cs typeface="B Traffic" panose="00000400000000000000" pitchFamily="2" charset="-78"/>
            </a:endParaRPr>
          </a:p>
          <a:p>
            <a:pPr marL="457200" indent="-457200" algn="just" rtl="1">
              <a:lnSpc>
                <a:spcPct val="150000"/>
              </a:lnSpc>
              <a:buClr>
                <a:srgbClr val="C00000"/>
              </a:buClr>
              <a:buFont typeface="+mj-lt"/>
              <a:buAutoNum type="arabicPeriod"/>
            </a:pPr>
            <a:r>
              <a:rPr lang="en-US" sz="2000" dirty="0">
                <a:solidFill>
                  <a:schemeClr val="tx1"/>
                </a:solidFill>
                <a:cs typeface="B Traffic" panose="00000400000000000000" pitchFamily="2" charset="-78"/>
              </a:rPr>
              <a:t>y</a:t>
            </a:r>
            <a:r>
              <a:rPr lang="fa-IR" sz="2000" dirty="0">
                <a:solidFill>
                  <a:schemeClr val="tx1"/>
                </a:solidFill>
                <a:cs typeface="B Traffic" panose="00000400000000000000" pitchFamily="2" charset="-78"/>
              </a:rPr>
              <a:t> را چاپ کن.</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پایان</a:t>
            </a:r>
            <a:endParaRPr lang="en-US" sz="2000" dirty="0">
              <a:solidFill>
                <a:schemeClr val="tx1"/>
              </a:solidFill>
              <a:cs typeface="B Traffic" panose="00000400000000000000" pitchFamily="2" charset="-78"/>
            </a:endParaRPr>
          </a:p>
        </p:txBody>
      </p:sp>
      <p:graphicFrame>
        <p:nvGraphicFramePr>
          <p:cNvPr id="8" name="Table 7"/>
          <p:cNvGraphicFramePr>
            <a:graphicFrameLocks noGrp="1"/>
          </p:cNvGraphicFramePr>
          <p:nvPr>
            <p:extLst>
              <p:ext uri="{D42A27DB-BD31-4B8C-83A1-F6EECF244321}">
                <p14:modId xmlns:p14="http://schemas.microsoft.com/office/powerpoint/2010/main" val="520246224"/>
              </p:ext>
            </p:extLst>
          </p:nvPr>
        </p:nvGraphicFramePr>
        <p:xfrm>
          <a:off x="1208715" y="2915055"/>
          <a:ext cx="4887285" cy="1188720"/>
        </p:xfrm>
        <a:graphic>
          <a:graphicData uri="http://schemas.openxmlformats.org/drawingml/2006/table">
            <a:tbl>
              <a:tblPr firstRow="1" bandRow="1">
                <a:tableStyleId>{5A111915-BE36-4E01-A7E5-04B1672EAD32}</a:tableStyleId>
              </a:tblPr>
              <a:tblGrid>
                <a:gridCol w="1629095">
                  <a:extLst>
                    <a:ext uri="{9D8B030D-6E8A-4147-A177-3AD203B41FA5}">
                      <a16:colId xmlns:a16="http://schemas.microsoft.com/office/drawing/2014/main" val="20000"/>
                    </a:ext>
                  </a:extLst>
                </a:gridCol>
                <a:gridCol w="1629095">
                  <a:extLst>
                    <a:ext uri="{9D8B030D-6E8A-4147-A177-3AD203B41FA5}">
                      <a16:colId xmlns:a16="http://schemas.microsoft.com/office/drawing/2014/main" val="20001"/>
                    </a:ext>
                  </a:extLst>
                </a:gridCol>
                <a:gridCol w="1629095">
                  <a:extLst>
                    <a:ext uri="{9D8B030D-6E8A-4147-A177-3AD203B41FA5}">
                      <a16:colId xmlns:a16="http://schemas.microsoft.com/office/drawing/2014/main" val="20002"/>
                    </a:ext>
                  </a:extLst>
                </a:gridCol>
              </a:tblGrid>
              <a:tr h="184728">
                <a:tc>
                  <a:txBody>
                    <a:bodyPr/>
                    <a:lstStyle/>
                    <a:p>
                      <a:pPr algn="ctr"/>
                      <a:r>
                        <a:rPr lang="en-US" sz="2000" dirty="0">
                          <a:latin typeface="Comic Sans MS" panose="030F0702030302020204" pitchFamily="66" charset="0"/>
                        </a:rPr>
                        <a:t>x</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omic Sans MS" panose="030F0702030302020204" pitchFamily="66"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Comic Sans MS" panose="030F0702030302020204" pitchFamily="66" charset="0"/>
                      </a:endParaRPr>
                    </a:p>
                  </a:txBody>
                  <a:tcPr anchor="ctr">
                    <a:lnL w="12700" cap="flat" cmpd="sng" algn="ctr">
                      <a:solidFill>
                        <a:schemeClr val="tx1"/>
                      </a:solidFill>
                      <a:prstDash val="solid"/>
                      <a:round/>
                      <a:headEnd type="none" w="med" len="med"/>
                      <a:tailEnd type="none" w="med" len="med"/>
                    </a:lnL>
                    <a:solidFill>
                      <a:schemeClr val="tx1"/>
                    </a:solidFill>
                  </a:tcPr>
                </a:tc>
                <a:extLst>
                  <a:ext uri="{0D108BD9-81ED-4DB2-BD59-A6C34878D82A}">
                    <a16:rowId xmlns:a16="http://schemas.microsoft.com/office/drawing/2014/main" val="10000"/>
                  </a:ext>
                </a:extLst>
              </a:tr>
              <a:tr h="370840">
                <a:tc>
                  <a:txBody>
                    <a:bodyPr/>
                    <a:lstStyle/>
                    <a:p>
                      <a:pPr algn="ctr"/>
                      <a:r>
                        <a:rPr lang="en-US" sz="2000" dirty="0">
                          <a:latin typeface="Comic Sans MS" panose="030F0702030302020204" pitchFamily="66" charset="0"/>
                        </a:rPr>
                        <a:t>89</a:t>
                      </a:r>
                    </a:p>
                  </a:txBody>
                  <a:tcPr anchor="ct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Comic Sans MS" panose="030F0702030302020204" pitchFamily="66"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fa-IR" sz="2000" dirty="0">
                          <a:latin typeface="Comic Sans MS" panose="030F0702030302020204" pitchFamily="66" charset="0"/>
                          <a:cs typeface="B Yekan" panose="00000400000000000000" pitchFamily="2" charset="-78"/>
                        </a:rPr>
                        <a:t>مرحلۀ</a:t>
                      </a:r>
                      <a:r>
                        <a:rPr lang="fa-IR" sz="2000" baseline="0" dirty="0">
                          <a:latin typeface="Comic Sans MS" panose="030F0702030302020204" pitchFamily="66" charset="0"/>
                          <a:cs typeface="B Yekan" panose="00000400000000000000" pitchFamily="2" charset="-78"/>
                        </a:rPr>
                        <a:t> 2</a:t>
                      </a:r>
                      <a:endParaRPr lang="en-US" sz="2000" dirty="0">
                        <a:latin typeface="Comic Sans MS" panose="030F0702030302020204" pitchFamily="66" charset="0"/>
                        <a:cs typeface="B Yekan" panose="00000400000000000000"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ctr"/>
                      <a:r>
                        <a:rPr lang="en-US" sz="2000" dirty="0">
                          <a:latin typeface="Comic Sans MS" panose="030F0702030302020204" pitchFamily="66" charset="0"/>
                        </a:rPr>
                        <a:t>89</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omic Sans MS" panose="030F0702030302020204" pitchFamily="66"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solidFill>
                  </a:tcPr>
                </a:tc>
                <a:tc>
                  <a:txBody>
                    <a:bodyPr/>
                    <a:lstStyle/>
                    <a:p>
                      <a:pPr algn="ctr"/>
                      <a:r>
                        <a:rPr lang="fa-IR" sz="2000" dirty="0">
                          <a:latin typeface="Comic Sans MS" panose="030F0702030302020204" pitchFamily="66" charset="0"/>
                          <a:cs typeface="B Yekan" panose="00000400000000000000" pitchFamily="2" charset="-78"/>
                        </a:rPr>
                        <a:t>مرحلۀ</a:t>
                      </a:r>
                      <a:r>
                        <a:rPr lang="fa-IR" sz="2000" baseline="0" dirty="0">
                          <a:latin typeface="Comic Sans MS" panose="030F0702030302020204" pitchFamily="66" charset="0"/>
                          <a:cs typeface="B Yekan" panose="00000400000000000000" pitchFamily="2" charset="-78"/>
                        </a:rPr>
                        <a:t> 3</a:t>
                      </a:r>
                      <a:endParaRPr lang="en-US" sz="2000" dirty="0">
                        <a:latin typeface="Comic Sans MS" panose="030F0702030302020204" pitchFamily="66" charset="0"/>
                        <a:cs typeface="B Yekan" panose="00000400000000000000" pitchFamily="2" charset="-78"/>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
        <p:nvSpPr>
          <p:cNvPr id="7" name="TextBox 6"/>
          <p:cNvSpPr txBox="1"/>
          <p:nvPr/>
        </p:nvSpPr>
        <p:spPr>
          <a:xfrm>
            <a:off x="2357307" y="5402619"/>
            <a:ext cx="8125802" cy="515526"/>
          </a:xfrm>
          <a:prstGeom prst="rect">
            <a:avLst/>
          </a:prstGeom>
          <a:noFill/>
        </p:spPr>
        <p:txBody>
          <a:bodyPr wrap="square" rtlCol="0">
            <a:spAutoFit/>
          </a:bodyPr>
          <a:lstStyle/>
          <a:p>
            <a:pPr algn="just" rtl="1">
              <a:lnSpc>
                <a:spcPct val="150000"/>
              </a:lnSpc>
            </a:pPr>
            <a:r>
              <a:rPr lang="fa-IR" sz="2000" dirty="0">
                <a:solidFill>
                  <a:schemeClr val="accent6">
                    <a:lumMod val="50000"/>
                  </a:schemeClr>
                </a:solidFill>
                <a:cs typeface="B Mehr" panose="00000700000000000000" pitchFamily="2" charset="-78"/>
              </a:rPr>
              <a:t>الگوریتمی بنویسید که یک عدد سه رقمی را خوانده، رقم دهگان آن را نمایش دهد.</a:t>
            </a:r>
            <a:endParaRPr lang="en-US" sz="2000" dirty="0">
              <a:solidFill>
                <a:schemeClr val="accent3"/>
              </a:solidFill>
              <a:cs typeface="B Mehr" panose="00000700000000000000" pitchFamily="2" charset="-78"/>
            </a:endParaRPr>
          </a:p>
        </p:txBody>
      </p:sp>
      <p:sp>
        <p:nvSpPr>
          <p:cNvPr id="9" name="TextBox 8"/>
          <p:cNvSpPr txBox="1"/>
          <p:nvPr/>
        </p:nvSpPr>
        <p:spPr>
          <a:xfrm>
            <a:off x="10483108" y="5418008"/>
            <a:ext cx="1181450" cy="523220"/>
          </a:xfrm>
          <a:prstGeom prst="rect">
            <a:avLst/>
          </a:prstGeom>
          <a:noFill/>
        </p:spPr>
        <p:txBody>
          <a:bodyPr wrap="square" rtlCol="0">
            <a:spAutoFit/>
          </a:bodyPr>
          <a:lstStyle/>
          <a:p>
            <a:pPr algn="r" rtl="1"/>
            <a:r>
              <a:rPr lang="fa-IR" sz="2800" dirty="0">
                <a:solidFill>
                  <a:srgbClr val="FEE0CE"/>
                </a:solidFill>
                <a:cs typeface="B Morvarid" panose="00000400000000000000" pitchFamily="2" charset="-78"/>
              </a:rPr>
              <a:t>تمرین:</a:t>
            </a:r>
            <a:endParaRPr lang="en-US" sz="2800" dirty="0">
              <a:solidFill>
                <a:srgbClr val="FEE0CE"/>
              </a:solidFill>
              <a:cs typeface="B Morvarid" panose="00000400000000000000" pitchFamily="2" charset="-78"/>
            </a:endParaRPr>
          </a:p>
        </p:txBody>
      </p:sp>
      <p:cxnSp>
        <p:nvCxnSpPr>
          <p:cNvPr id="10" name="Straight Connector 9"/>
          <p:cNvCxnSpPr/>
          <p:nvPr/>
        </p:nvCxnSpPr>
        <p:spPr>
          <a:xfrm>
            <a:off x="620785" y="5025005"/>
            <a:ext cx="10976662" cy="0"/>
          </a:xfrm>
          <a:prstGeom prst="line">
            <a:avLst/>
          </a:prstGeom>
          <a:ln>
            <a:solidFill>
              <a:srgbClr val="B311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806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15</a:t>
            </a:r>
            <a:endParaRPr lang="en-US" dirty="0">
              <a:cs typeface="B Traffic" panose="00000400000000000000" pitchFamily="2" charset="-78"/>
            </a:endParaRPr>
          </a:p>
        </p:txBody>
      </p:sp>
      <p:sp>
        <p:nvSpPr>
          <p:cNvPr id="5" name="TextBox 4"/>
          <p:cNvSpPr txBox="1"/>
          <p:nvPr/>
        </p:nvSpPr>
        <p:spPr>
          <a:xfrm>
            <a:off x="4039225" y="762172"/>
            <a:ext cx="4113549" cy="523220"/>
          </a:xfrm>
          <a:prstGeom prst="rect">
            <a:avLst/>
          </a:prstGeom>
          <a:noFill/>
        </p:spPr>
        <p:txBody>
          <a:bodyPr wrap="square" rtlCol="0">
            <a:spAutoFit/>
          </a:bodyPr>
          <a:lstStyle/>
          <a:p>
            <a:pPr algn="ctr" rtl="1"/>
            <a:r>
              <a:rPr lang="fa-IR" sz="2800" dirty="0">
                <a:solidFill>
                  <a:schemeClr val="bg1"/>
                </a:solidFill>
                <a:cs typeface="B Morvarid" panose="00000400000000000000" pitchFamily="2" charset="-78"/>
              </a:rPr>
              <a:t>عملگرهای مقایسه‌ای</a:t>
            </a:r>
            <a:endParaRPr lang="en-US" sz="2800" dirty="0">
              <a:solidFill>
                <a:schemeClr val="bg1"/>
              </a:solidFill>
              <a:cs typeface="B Morvarid" panose="00000400000000000000" pitchFamily="2" charset="-78"/>
            </a:endParaRPr>
          </a:p>
        </p:txBody>
      </p:sp>
      <p:graphicFrame>
        <p:nvGraphicFramePr>
          <p:cNvPr id="6" name="Table 5"/>
          <p:cNvGraphicFramePr>
            <a:graphicFrameLocks noGrp="1"/>
          </p:cNvGraphicFramePr>
          <p:nvPr/>
        </p:nvGraphicFramePr>
        <p:xfrm>
          <a:off x="2247131" y="2053095"/>
          <a:ext cx="7697736" cy="3169920"/>
        </p:xfrm>
        <a:graphic>
          <a:graphicData uri="http://schemas.openxmlformats.org/drawingml/2006/table">
            <a:tbl>
              <a:tblPr rtl="1" firstRow="1" bandRow="1">
                <a:tableStyleId>{912C8C85-51F0-491E-9774-3900AFEF0FD7}</a:tableStyleId>
              </a:tblPr>
              <a:tblGrid>
                <a:gridCol w="1924434">
                  <a:extLst>
                    <a:ext uri="{9D8B030D-6E8A-4147-A177-3AD203B41FA5}">
                      <a16:colId xmlns:a16="http://schemas.microsoft.com/office/drawing/2014/main" val="20000"/>
                    </a:ext>
                  </a:extLst>
                </a:gridCol>
                <a:gridCol w="1924434">
                  <a:extLst>
                    <a:ext uri="{9D8B030D-6E8A-4147-A177-3AD203B41FA5}">
                      <a16:colId xmlns:a16="http://schemas.microsoft.com/office/drawing/2014/main" val="20001"/>
                    </a:ext>
                  </a:extLst>
                </a:gridCol>
                <a:gridCol w="1924434">
                  <a:extLst>
                    <a:ext uri="{9D8B030D-6E8A-4147-A177-3AD203B41FA5}">
                      <a16:colId xmlns:a16="http://schemas.microsoft.com/office/drawing/2014/main" val="20002"/>
                    </a:ext>
                  </a:extLst>
                </a:gridCol>
                <a:gridCol w="1924434">
                  <a:extLst>
                    <a:ext uri="{9D8B030D-6E8A-4147-A177-3AD203B41FA5}">
                      <a16:colId xmlns:a16="http://schemas.microsoft.com/office/drawing/2014/main" val="20003"/>
                    </a:ext>
                  </a:extLst>
                </a:gridCol>
              </a:tblGrid>
              <a:tr h="0">
                <a:tc gridSpan="4">
                  <a:txBody>
                    <a:bodyPr/>
                    <a:lstStyle/>
                    <a:p>
                      <a:pPr algn="ctr" rtl="1"/>
                      <a:r>
                        <a:rPr lang="fa-IR" sz="2000" dirty="0">
                          <a:cs typeface="B Traffic" panose="00000400000000000000" pitchFamily="2" charset="-78"/>
                        </a:rPr>
                        <a:t>عملگرهای</a:t>
                      </a:r>
                      <a:r>
                        <a:rPr lang="fa-IR" sz="2000" baseline="0" dirty="0">
                          <a:cs typeface="B Traffic" panose="00000400000000000000" pitchFamily="2" charset="-78"/>
                        </a:rPr>
                        <a:t> مقایسه‌ای (رابطه‌ای)</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rtl="1"/>
                      <a:r>
                        <a:rPr lang="fa-IR" sz="2000" dirty="0">
                          <a:cs typeface="B Traffic" panose="00000400000000000000" pitchFamily="2" charset="-78"/>
                        </a:rPr>
                        <a:t>عملگر</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rtl="1"/>
                      <a:r>
                        <a:rPr lang="fa-IR" sz="2000" dirty="0">
                          <a:cs typeface="B Traffic" panose="00000400000000000000" pitchFamily="2" charset="-78"/>
                        </a:rPr>
                        <a:t>نام عملگر</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gridSpan="2">
                  <a:txBody>
                    <a:bodyPr/>
                    <a:lstStyle/>
                    <a:p>
                      <a:pPr algn="ctr" rtl="1"/>
                      <a:r>
                        <a:rPr lang="fa-IR" sz="2000" dirty="0">
                          <a:cs typeface="B Traffic" panose="00000400000000000000" pitchFamily="2" charset="-78"/>
                        </a:rPr>
                        <a:t>مثال</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algn="ctr" rtl="1"/>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370840">
                <a:tc>
                  <a:txBody>
                    <a:bodyPr/>
                    <a:lstStyle/>
                    <a:p>
                      <a:pPr algn="ctr" rtl="1"/>
                      <a:r>
                        <a:rPr lang="en-US" sz="2000" dirty="0">
                          <a:latin typeface="Comic Sans MS" panose="030F0702030302020204" pitchFamily="66" charset="0"/>
                          <a:cs typeface="B Traffic" panose="00000400000000000000" pitchFamily="2" charset="-78"/>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fa-IR" sz="2000" dirty="0">
                          <a:cs typeface="B Traffic" panose="00000400000000000000" pitchFamily="2" charset="-78"/>
                        </a:rPr>
                        <a:t>بزرگ‌تر</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2</a:t>
                      </a:r>
                      <a:r>
                        <a:rPr lang="en-US" sz="2000" baseline="0" dirty="0">
                          <a:latin typeface="Comic Sans MS" panose="030F0702030302020204" pitchFamily="66" charset="0"/>
                          <a:cs typeface="B Traffic" panose="00000400000000000000" pitchFamily="2" charset="-78"/>
                        </a:rPr>
                        <a:t> &gt; -3</a:t>
                      </a:r>
                      <a:endParaRPr lang="en-US" sz="2000" dirty="0">
                        <a:latin typeface="Comic Sans MS" panose="030F0702030302020204" pitchFamily="66" charset="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70840">
                <a:tc>
                  <a:txBody>
                    <a:bodyPr/>
                    <a:lstStyle/>
                    <a:p>
                      <a:pPr algn="ctr" rtl="1"/>
                      <a:r>
                        <a:rPr lang="en-US" sz="2000" dirty="0">
                          <a:latin typeface="Comic Sans MS" panose="030F0702030302020204" pitchFamily="66" charset="0"/>
                          <a:cs typeface="B Traffic" panose="00000400000000000000" pitchFamily="2" charset="-78"/>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fa-IR" sz="2000" dirty="0">
                          <a:cs typeface="B Traffic" panose="00000400000000000000" pitchFamily="2" charset="-78"/>
                        </a:rPr>
                        <a:t>بزرگ‌تر </a:t>
                      </a:r>
                      <a:r>
                        <a:rPr lang="fa-IR" sz="2000" baseline="0" dirty="0">
                          <a:cs typeface="B Traffic" panose="00000400000000000000" pitchFamily="2" charset="-78"/>
                        </a:rPr>
                        <a:t>مساوی</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000" dirty="0">
                          <a:latin typeface="Comic Sans MS" panose="030F0702030302020204" pitchFamily="66" charset="0"/>
                          <a:cs typeface="B Traffic" panose="00000400000000000000" pitchFamily="2" charset="-78"/>
                        </a:rPr>
                        <a:t>4 &gt;= 4</a:t>
                      </a:r>
                      <a:endParaRPr lang="fa-IR" sz="2000" dirty="0">
                        <a:latin typeface="Comic Sans MS" panose="030F0702030302020204" pitchFamily="66" charset="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70840">
                <a:tc>
                  <a:txBody>
                    <a:bodyPr/>
                    <a:lstStyle/>
                    <a:p>
                      <a:pPr algn="ctr" rtl="1"/>
                      <a:r>
                        <a:rPr lang="en-US" sz="2000" dirty="0">
                          <a:latin typeface="Comic Sans MS" panose="030F0702030302020204" pitchFamily="66" charset="0"/>
                          <a:cs typeface="B Traffic" panose="00000400000000000000" pitchFamily="2" charset="-78"/>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fa-IR" sz="2000" dirty="0">
                          <a:cs typeface="B Traffic" panose="00000400000000000000" pitchFamily="2" charset="-78"/>
                        </a:rPr>
                        <a:t>کوچک‌تر</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5</a:t>
                      </a:r>
                      <a:r>
                        <a:rPr lang="en-US" sz="2000" baseline="0" dirty="0">
                          <a:latin typeface="Comic Sans MS" panose="030F0702030302020204" pitchFamily="66" charset="0"/>
                          <a:cs typeface="B Traffic" panose="00000400000000000000" pitchFamily="2" charset="-78"/>
                        </a:rPr>
                        <a:t> &lt; 2</a:t>
                      </a:r>
                      <a:endParaRPr lang="en-US" sz="2000" dirty="0">
                        <a:latin typeface="Comic Sans MS" panose="030F0702030302020204" pitchFamily="66" charset="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70840">
                <a:tc>
                  <a:txBody>
                    <a:bodyPr/>
                    <a:lstStyle/>
                    <a:p>
                      <a:pPr algn="ctr" rtl="1"/>
                      <a:r>
                        <a:rPr lang="en-US" sz="2000" dirty="0">
                          <a:latin typeface="Comic Sans MS" panose="030F0702030302020204" pitchFamily="66" charset="0"/>
                          <a:cs typeface="B Traffic" panose="00000400000000000000" pitchFamily="2" charset="-78"/>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fa-IR" sz="2000" dirty="0">
                          <a:cs typeface="B Traffic" panose="00000400000000000000" pitchFamily="2" charset="-78"/>
                        </a:rPr>
                        <a:t>کوچک‌تر</a:t>
                      </a:r>
                      <a:r>
                        <a:rPr lang="fa-IR" sz="2000" baseline="0" dirty="0">
                          <a:cs typeface="B Traffic" panose="00000400000000000000" pitchFamily="2" charset="-78"/>
                        </a:rPr>
                        <a:t> مساوی</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0 &lt;=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70840">
                <a:tc>
                  <a:txBody>
                    <a:bodyPr/>
                    <a:lstStyle/>
                    <a:p>
                      <a:pPr algn="ctr" rtl="1"/>
                      <a:r>
                        <a:rPr lang="en-US" sz="2000" dirty="0">
                          <a:latin typeface="Comic Sans MS" panose="030F0702030302020204" pitchFamily="66" charset="0"/>
                          <a:cs typeface="B Traffic" panose="00000400000000000000"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fa-IR" sz="2000" dirty="0">
                          <a:cs typeface="B Traffic" panose="00000400000000000000" pitchFamily="2" charset="-78"/>
                        </a:rPr>
                        <a:t>نامساوی</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6 ~=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70840">
                <a:tc>
                  <a:txBody>
                    <a:bodyPr/>
                    <a:lstStyle/>
                    <a:p>
                      <a:pPr algn="ctr" rtl="1"/>
                      <a:r>
                        <a:rPr lang="en-US" sz="2000" dirty="0">
                          <a:latin typeface="Comic Sans MS" panose="030F0702030302020204" pitchFamily="66" charset="0"/>
                          <a:cs typeface="B Traffic" panose="00000400000000000000" pitchFamily="2" charset="-7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fa-IR" sz="2000" dirty="0">
                          <a:cs typeface="B Traffic" panose="00000400000000000000" pitchFamily="2" charset="-78"/>
                        </a:rPr>
                        <a:t>مساوی</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-3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86007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16</a:t>
            </a:r>
            <a:endParaRPr lang="en-US" dirty="0">
              <a:cs typeface="B Traffic" panose="00000400000000000000" pitchFamily="2" charset="-78"/>
            </a:endParaRPr>
          </a:p>
        </p:txBody>
      </p:sp>
      <p:sp>
        <p:nvSpPr>
          <p:cNvPr id="5" name="TextBox 4"/>
          <p:cNvSpPr txBox="1"/>
          <p:nvPr/>
        </p:nvSpPr>
        <p:spPr>
          <a:xfrm>
            <a:off x="4039225" y="762172"/>
            <a:ext cx="4113549" cy="523220"/>
          </a:xfrm>
          <a:prstGeom prst="rect">
            <a:avLst/>
          </a:prstGeom>
          <a:noFill/>
        </p:spPr>
        <p:txBody>
          <a:bodyPr wrap="square" rtlCol="0">
            <a:spAutoFit/>
          </a:bodyPr>
          <a:lstStyle/>
          <a:p>
            <a:pPr algn="ctr" rtl="1"/>
            <a:r>
              <a:rPr lang="fa-IR" sz="2800" dirty="0">
                <a:solidFill>
                  <a:schemeClr val="bg1"/>
                </a:solidFill>
                <a:cs typeface="B Morvarid" panose="00000400000000000000" pitchFamily="2" charset="-78"/>
              </a:rPr>
              <a:t>عملگرهای منطقی</a:t>
            </a:r>
            <a:endParaRPr lang="en-US" sz="2800" dirty="0">
              <a:solidFill>
                <a:schemeClr val="bg1"/>
              </a:solidFill>
              <a:cs typeface="B Morvarid" panose="00000400000000000000" pitchFamily="2" charset="-78"/>
            </a:endParaRPr>
          </a:p>
        </p:txBody>
      </p:sp>
      <p:graphicFrame>
        <p:nvGraphicFramePr>
          <p:cNvPr id="6" name="Table 5"/>
          <p:cNvGraphicFramePr>
            <a:graphicFrameLocks noGrp="1"/>
          </p:cNvGraphicFramePr>
          <p:nvPr>
            <p:extLst>
              <p:ext uri="{D42A27DB-BD31-4B8C-83A1-F6EECF244321}">
                <p14:modId xmlns:p14="http://schemas.microsoft.com/office/powerpoint/2010/main" val="3987616700"/>
              </p:ext>
            </p:extLst>
          </p:nvPr>
        </p:nvGraphicFramePr>
        <p:xfrm>
          <a:off x="2369052" y="1981899"/>
          <a:ext cx="7453894" cy="2894201"/>
        </p:xfrm>
        <a:graphic>
          <a:graphicData uri="http://schemas.openxmlformats.org/drawingml/2006/table">
            <a:tbl>
              <a:tblPr rtl="1" firstRow="1" bandRow="1">
                <a:tableStyleId>{912C8C85-51F0-491E-9774-3900AFEF0FD7}</a:tableStyleId>
              </a:tblPr>
              <a:tblGrid>
                <a:gridCol w="1034546">
                  <a:extLst>
                    <a:ext uri="{9D8B030D-6E8A-4147-A177-3AD203B41FA5}">
                      <a16:colId xmlns:a16="http://schemas.microsoft.com/office/drawing/2014/main" val="20000"/>
                    </a:ext>
                  </a:extLst>
                </a:gridCol>
                <a:gridCol w="922867">
                  <a:extLst>
                    <a:ext uri="{9D8B030D-6E8A-4147-A177-3AD203B41FA5}">
                      <a16:colId xmlns:a16="http://schemas.microsoft.com/office/drawing/2014/main" val="20001"/>
                    </a:ext>
                  </a:extLst>
                </a:gridCol>
                <a:gridCol w="1237113">
                  <a:extLst>
                    <a:ext uri="{9D8B030D-6E8A-4147-A177-3AD203B41FA5}">
                      <a16:colId xmlns:a16="http://schemas.microsoft.com/office/drawing/2014/main" val="20002"/>
                    </a:ext>
                  </a:extLst>
                </a:gridCol>
                <a:gridCol w="1064842">
                  <a:extLst>
                    <a:ext uri="{9D8B030D-6E8A-4147-A177-3AD203B41FA5}">
                      <a16:colId xmlns:a16="http://schemas.microsoft.com/office/drawing/2014/main" val="20003"/>
                    </a:ext>
                  </a:extLst>
                </a:gridCol>
                <a:gridCol w="1064842">
                  <a:extLst>
                    <a:ext uri="{9D8B030D-6E8A-4147-A177-3AD203B41FA5}">
                      <a16:colId xmlns:a16="http://schemas.microsoft.com/office/drawing/2014/main" val="20004"/>
                    </a:ext>
                  </a:extLst>
                </a:gridCol>
                <a:gridCol w="1064842">
                  <a:extLst>
                    <a:ext uri="{9D8B030D-6E8A-4147-A177-3AD203B41FA5}">
                      <a16:colId xmlns:a16="http://schemas.microsoft.com/office/drawing/2014/main" val="20005"/>
                    </a:ext>
                  </a:extLst>
                </a:gridCol>
                <a:gridCol w="1064842">
                  <a:extLst>
                    <a:ext uri="{9D8B030D-6E8A-4147-A177-3AD203B41FA5}">
                      <a16:colId xmlns:a16="http://schemas.microsoft.com/office/drawing/2014/main" val="20006"/>
                    </a:ext>
                  </a:extLst>
                </a:gridCol>
              </a:tblGrid>
              <a:tr h="473536">
                <a:tc gridSpan="7">
                  <a:txBody>
                    <a:bodyPr/>
                    <a:lstStyle/>
                    <a:p>
                      <a:pPr algn="ctr" rtl="1"/>
                      <a:r>
                        <a:rPr lang="fa-IR" sz="2000" dirty="0">
                          <a:cs typeface="B Traffic" panose="00000400000000000000" pitchFamily="2" charset="-78"/>
                        </a:rPr>
                        <a:t>عملگرهای</a:t>
                      </a:r>
                      <a:r>
                        <a:rPr lang="fa-IR" sz="2000" baseline="0" dirty="0">
                          <a:cs typeface="B Traffic" panose="00000400000000000000" pitchFamily="2" charset="-78"/>
                        </a:rPr>
                        <a:t> منطقی </a:t>
                      </a:r>
                      <a:r>
                        <a:rPr lang="en-US" sz="2000" baseline="0" dirty="0">
                          <a:cs typeface="B Traffic" panose="00000400000000000000" pitchFamily="2" charset="-78"/>
                        </a:rPr>
                        <a:t>(Logical)</a:t>
                      </a:r>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rtl="1"/>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rtl="1"/>
                      <a:endParaRPr lang="en-US" sz="2000" dirty="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4133">
                <a:tc>
                  <a:txBody>
                    <a:bodyPr/>
                    <a:lstStyle/>
                    <a:p>
                      <a:pPr algn="ctr" rtl="1"/>
                      <a:r>
                        <a:rPr lang="en-US" sz="2000" dirty="0">
                          <a:latin typeface="Comic Sans MS" panose="030F0702030302020204" pitchFamily="66" charset="0"/>
                          <a:cs typeface="B Traffic" panose="00000400000000000000" pitchFamily="2" charset="-78"/>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rtl="1"/>
                      <a:r>
                        <a:rPr lang="en-US" sz="2000" dirty="0">
                          <a:latin typeface="Comic Sans MS" panose="030F0702030302020204" pitchFamily="66" charset="0"/>
                          <a:cs typeface="B Traffic" panose="00000400000000000000" pitchFamily="2" charset="-78"/>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rtl="1"/>
                      <a:r>
                        <a:rPr lang="en-US" sz="2000" dirty="0">
                          <a:latin typeface="Comic Sans MS" panose="030F0702030302020204" pitchFamily="66" charset="0"/>
                          <a:cs typeface="B Traffic" panose="00000400000000000000" pitchFamily="2" charset="-78"/>
                        </a:rPr>
                        <a:t>xor(x,y)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rtl="1"/>
                      <a:r>
                        <a:rPr lang="en-US" sz="2000" dirty="0">
                          <a:latin typeface="Comic Sans MS" panose="030F0702030302020204" pitchFamily="66" charset="0"/>
                          <a:cs typeface="B Traffic" panose="00000400000000000000" pitchFamily="2" charset="-78"/>
                        </a:rPr>
                        <a:t>x</a:t>
                      </a:r>
                      <a:r>
                        <a:rPr lang="en-US" sz="2000" baseline="0" dirty="0">
                          <a:latin typeface="Comic Sans MS" panose="030F0702030302020204" pitchFamily="66" charset="0"/>
                          <a:cs typeface="B Traffic" panose="00000400000000000000" pitchFamily="2" charset="-78"/>
                        </a:rPr>
                        <a:t> &amp;&amp; y</a:t>
                      </a:r>
                      <a:endParaRPr lang="en-US" sz="2000" dirty="0">
                        <a:latin typeface="Comic Sans MS" panose="030F0702030302020204" pitchFamily="66" charset="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rtl="1"/>
                      <a:r>
                        <a:rPr lang="en-US" sz="2000" dirty="0">
                          <a:latin typeface="Comic Sans MS" panose="030F0702030302020204" pitchFamily="66" charset="0"/>
                          <a:cs typeface="B Traffic" panose="00000400000000000000" pitchFamily="2" charset="-78"/>
                        </a:rPr>
                        <a:t>x</a:t>
                      </a:r>
                      <a:r>
                        <a:rPr lang="en-US" sz="2000" baseline="0" dirty="0">
                          <a:latin typeface="Comic Sans MS" panose="030F0702030302020204" pitchFamily="66" charset="0"/>
                          <a:cs typeface="B Traffic" panose="00000400000000000000" pitchFamily="2" charset="-78"/>
                        </a:rPr>
                        <a:t> || y</a:t>
                      </a:r>
                      <a:endParaRPr lang="en-US" sz="2000" dirty="0">
                        <a:latin typeface="Comic Sans MS" panose="030F0702030302020204" pitchFamily="66" charset="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rtl="1"/>
                      <a:r>
                        <a:rPr lang="en-US" sz="2000" dirty="0">
                          <a:latin typeface="Comic Sans MS" panose="030F0702030302020204" pitchFamily="66" charset="0"/>
                          <a:cs typeface="B Traffic" panose="00000400000000000000" pitchFamily="2" charset="-78"/>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rtl="1"/>
                      <a:r>
                        <a:rPr lang="en-US" sz="2000" dirty="0">
                          <a:latin typeface="Comic Sans MS" panose="030F0702030302020204" pitchFamily="66" charset="0"/>
                          <a:cs typeface="B Traffic" panose="00000400000000000000" pitchFamily="2" charset="-78"/>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484133">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484133">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dirty="0">
                          <a:latin typeface="Comic Sans MS" panose="030F0702030302020204" pitchFamily="66" charset="0"/>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dirty="0">
                          <a:latin typeface="Comic Sans MS" panose="030F0702030302020204" pitchFamily="66" charset="0"/>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dirty="0">
                          <a:latin typeface="Comic Sans MS" panose="030F0702030302020204" pitchFamily="66" charset="0"/>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000" dirty="0">
                          <a:latin typeface="Comic Sans MS" panose="030F0702030302020204" pitchFamily="66" charset="0"/>
                          <a:cs typeface="B Traffic" panose="00000400000000000000" pitchFamily="2" charset="-78"/>
                        </a:rPr>
                        <a:t>True</a:t>
                      </a:r>
                      <a:endParaRPr lang="fa-IR" sz="2000" dirty="0">
                        <a:latin typeface="Comic Sans MS" panose="030F0702030302020204" pitchFamily="66" charset="0"/>
                        <a:cs typeface="B Traffic"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484133">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dirty="0">
                          <a:latin typeface="Comic Sans MS" panose="030F0702030302020204" pitchFamily="66" charset="0"/>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dirty="0">
                          <a:latin typeface="Comic Sans MS" panose="030F0702030302020204" pitchFamily="66" charset="0"/>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dirty="0">
                          <a:latin typeface="Comic Sans MS" panose="030F0702030302020204" pitchFamily="66" charset="0"/>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484133">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dirty="0">
                          <a:latin typeface="Comic Sans MS" panose="030F0702030302020204" pitchFamily="66" charset="0"/>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dirty="0">
                          <a:latin typeface="Comic Sans MS" panose="030F0702030302020204" pitchFamily="66" charset="0"/>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dirty="0">
                          <a:latin typeface="Comic Sans MS" panose="030F0702030302020204" pitchFamily="66" charset="0"/>
                        </a:rPr>
                        <a:t>Flase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rtl="1"/>
                      <a:r>
                        <a:rPr lang="en-US" sz="2000" dirty="0">
                          <a:latin typeface="Comic Sans MS" panose="030F0702030302020204" pitchFamily="66" charset="0"/>
                          <a:cs typeface="B Traffic" panose="00000400000000000000" pitchFamily="2" charset="-78"/>
                        </a:rPr>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83318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17</a:t>
            </a:r>
            <a:endParaRPr lang="en-US" dirty="0">
              <a:cs typeface="B Traffic" panose="00000400000000000000" pitchFamily="2" charset="-78"/>
            </a:endParaRPr>
          </a:p>
        </p:txBody>
      </p:sp>
      <p:sp>
        <p:nvSpPr>
          <p:cNvPr id="5" name="TextBox 4"/>
          <p:cNvSpPr txBox="1"/>
          <p:nvPr/>
        </p:nvSpPr>
        <p:spPr>
          <a:xfrm>
            <a:off x="10284903" y="362820"/>
            <a:ext cx="1375118" cy="523220"/>
          </a:xfrm>
          <a:prstGeom prst="rect">
            <a:avLst/>
          </a:prstGeom>
          <a:noFill/>
        </p:spPr>
        <p:txBody>
          <a:bodyPr wrap="square" rtlCol="0">
            <a:spAutoFit/>
          </a:bodyPr>
          <a:lstStyle/>
          <a:p>
            <a:pPr algn="r" rtl="1"/>
            <a:r>
              <a:rPr lang="fa-IR" sz="2800" dirty="0">
                <a:solidFill>
                  <a:schemeClr val="bg1"/>
                </a:solidFill>
                <a:cs typeface="B Morvarid" panose="00000400000000000000" pitchFamily="2" charset="-78"/>
              </a:rPr>
              <a:t>فلوچارت</a:t>
            </a:r>
            <a:endParaRPr lang="en-US" sz="2800" dirty="0">
              <a:solidFill>
                <a:schemeClr val="bg1"/>
              </a:solidFill>
              <a:cs typeface="B Morvarid" panose="00000400000000000000" pitchFamily="2" charset="-78"/>
            </a:endParaRPr>
          </a:p>
        </p:txBody>
      </p:sp>
      <p:sp>
        <p:nvSpPr>
          <p:cNvPr id="2" name="TextBox 1"/>
          <p:cNvSpPr txBox="1"/>
          <p:nvPr/>
        </p:nvSpPr>
        <p:spPr>
          <a:xfrm>
            <a:off x="695610" y="1216403"/>
            <a:ext cx="10964411" cy="1477328"/>
          </a:xfrm>
          <a:prstGeom prst="rect">
            <a:avLst/>
          </a:prstGeom>
          <a:noFill/>
        </p:spPr>
        <p:txBody>
          <a:bodyPr wrap="square" rtlCol="0">
            <a:spAutoFit/>
          </a:bodyPr>
          <a:lstStyle/>
          <a:p>
            <a:pPr algn="just" rtl="1">
              <a:lnSpc>
                <a:spcPct val="150000"/>
              </a:lnSpc>
            </a:pPr>
            <a:r>
              <a:rPr lang="fa-IR" sz="2000" dirty="0">
                <a:cs typeface="B Mehr" panose="00000700000000000000" pitchFamily="2" charset="-78"/>
              </a:rPr>
              <a:t>به ارائۀ یک طرح منطقی با جزییات کافی، دقیق و رعایت ترتیب مراحل اجرا از روش حل یک مسئله، فلوچارت (نمودار عملیاتی) آن مسئله می‌گویند.</a:t>
            </a:r>
          </a:p>
          <a:p>
            <a:pPr algn="just" rtl="1">
              <a:lnSpc>
                <a:spcPct val="150000"/>
              </a:lnSpc>
            </a:pPr>
            <a:r>
              <a:rPr lang="fa-IR" sz="2000" dirty="0">
                <a:cs typeface="B Mehr" panose="00000700000000000000" pitchFamily="2" charset="-78"/>
              </a:rPr>
              <a:t>ارائۀ فلوچارت به کمک علائم قراردادی انجام می‌شود.</a:t>
            </a:r>
          </a:p>
        </p:txBody>
      </p:sp>
      <p:sp>
        <p:nvSpPr>
          <p:cNvPr id="8" name="Oval 7"/>
          <p:cNvSpPr/>
          <p:nvPr/>
        </p:nvSpPr>
        <p:spPr>
          <a:xfrm>
            <a:off x="9815119" y="3718542"/>
            <a:ext cx="1844903" cy="1090569"/>
          </a:xfrm>
          <a:prstGeom prst="ellipse">
            <a:avLst/>
          </a:prstGeom>
          <a:solidFill>
            <a:srgbClr val="66A5AB"/>
          </a:solidFill>
          <a:ln w="38100">
            <a:solidFill>
              <a:srgbClr val="EE6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92938" y="3726455"/>
            <a:ext cx="1946246" cy="1090569"/>
          </a:xfrm>
          <a:prstGeom prst="rect">
            <a:avLst/>
          </a:prstGeom>
          <a:solidFill>
            <a:srgbClr val="66A5AB"/>
          </a:solidFill>
          <a:ln w="38100">
            <a:solidFill>
              <a:srgbClr val="EE6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ata 9"/>
          <p:cNvSpPr/>
          <p:nvPr/>
        </p:nvSpPr>
        <p:spPr>
          <a:xfrm>
            <a:off x="4003027" y="3718542"/>
            <a:ext cx="2466364" cy="1090569"/>
          </a:xfrm>
          <a:prstGeom prst="flowChartInputOutput">
            <a:avLst/>
          </a:prstGeom>
          <a:solidFill>
            <a:srgbClr val="66A5AB"/>
          </a:solidFill>
          <a:ln w="38100">
            <a:solidFill>
              <a:srgbClr val="EE6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ecision 10"/>
          <p:cNvSpPr/>
          <p:nvPr/>
        </p:nvSpPr>
        <p:spPr>
          <a:xfrm>
            <a:off x="2174697" y="3615655"/>
            <a:ext cx="1219699" cy="1348858"/>
          </a:xfrm>
          <a:prstGeom prst="flowChartDecision">
            <a:avLst/>
          </a:prstGeom>
          <a:solidFill>
            <a:srgbClr val="66A5AB"/>
          </a:solidFill>
          <a:ln w="38100">
            <a:solidFill>
              <a:srgbClr val="EE6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402672" y="4263826"/>
            <a:ext cx="1283517" cy="0"/>
          </a:xfrm>
          <a:prstGeom prst="straightConnector1">
            <a:avLst/>
          </a:prstGeom>
          <a:ln w="38100">
            <a:solidFill>
              <a:srgbClr val="EE622A"/>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12777" y="5051071"/>
            <a:ext cx="2449586" cy="400110"/>
          </a:xfrm>
          <a:prstGeom prst="rect">
            <a:avLst/>
          </a:prstGeom>
          <a:noFill/>
        </p:spPr>
        <p:txBody>
          <a:bodyPr wrap="square" rtlCol="0">
            <a:spAutoFit/>
          </a:bodyPr>
          <a:lstStyle/>
          <a:p>
            <a:pPr algn="ctr" rtl="1"/>
            <a:r>
              <a:rPr lang="fa-IR" sz="2000" dirty="0">
                <a:solidFill>
                  <a:srgbClr val="660066"/>
                </a:solidFill>
                <a:cs typeface="B Traffic" panose="00000400000000000000" pitchFamily="2" charset="-78"/>
              </a:rPr>
              <a:t>دستورهای شروع و پایان</a:t>
            </a:r>
            <a:endParaRPr lang="en-US" sz="2000" dirty="0">
              <a:solidFill>
                <a:srgbClr val="660066"/>
              </a:solidFill>
              <a:cs typeface="B Traffic" panose="00000400000000000000" pitchFamily="2" charset="-78"/>
            </a:endParaRPr>
          </a:p>
        </p:txBody>
      </p:sp>
      <p:sp>
        <p:nvSpPr>
          <p:cNvPr id="17" name="TextBox 16"/>
          <p:cNvSpPr txBox="1"/>
          <p:nvPr/>
        </p:nvSpPr>
        <p:spPr>
          <a:xfrm>
            <a:off x="6517768" y="5051071"/>
            <a:ext cx="3096586" cy="400110"/>
          </a:xfrm>
          <a:prstGeom prst="rect">
            <a:avLst/>
          </a:prstGeom>
          <a:noFill/>
        </p:spPr>
        <p:txBody>
          <a:bodyPr wrap="square" rtlCol="0">
            <a:spAutoFit/>
          </a:bodyPr>
          <a:lstStyle/>
          <a:p>
            <a:pPr algn="ctr" rtl="1"/>
            <a:r>
              <a:rPr lang="fa-IR" sz="2000" dirty="0">
                <a:solidFill>
                  <a:srgbClr val="660066"/>
                </a:solidFill>
                <a:cs typeface="B Traffic" panose="00000400000000000000" pitchFamily="2" charset="-78"/>
              </a:rPr>
              <a:t>دستورهای محاسباتی (عملیات)</a:t>
            </a:r>
            <a:endParaRPr lang="en-US" sz="2000" dirty="0">
              <a:solidFill>
                <a:srgbClr val="660066"/>
              </a:solidFill>
              <a:cs typeface="B Traffic" panose="00000400000000000000" pitchFamily="2" charset="-78"/>
            </a:endParaRPr>
          </a:p>
        </p:txBody>
      </p:sp>
      <p:sp>
        <p:nvSpPr>
          <p:cNvPr id="18" name="TextBox 17"/>
          <p:cNvSpPr txBox="1"/>
          <p:nvPr/>
        </p:nvSpPr>
        <p:spPr>
          <a:xfrm>
            <a:off x="3853074" y="5051381"/>
            <a:ext cx="2766270" cy="400110"/>
          </a:xfrm>
          <a:prstGeom prst="rect">
            <a:avLst/>
          </a:prstGeom>
          <a:noFill/>
        </p:spPr>
        <p:txBody>
          <a:bodyPr wrap="square" rtlCol="0">
            <a:spAutoFit/>
          </a:bodyPr>
          <a:lstStyle/>
          <a:p>
            <a:pPr algn="ctr" rtl="1"/>
            <a:r>
              <a:rPr lang="fa-IR" sz="2000" dirty="0">
                <a:solidFill>
                  <a:srgbClr val="660066"/>
                </a:solidFill>
                <a:cs typeface="B Traffic" panose="00000400000000000000" pitchFamily="2" charset="-78"/>
              </a:rPr>
              <a:t>دستورهای ورودی و خروجی</a:t>
            </a:r>
            <a:endParaRPr lang="en-US" sz="2000" dirty="0">
              <a:solidFill>
                <a:srgbClr val="660066"/>
              </a:solidFill>
              <a:cs typeface="B Traffic" panose="00000400000000000000" pitchFamily="2" charset="-78"/>
            </a:endParaRPr>
          </a:p>
        </p:txBody>
      </p:sp>
      <p:sp>
        <p:nvSpPr>
          <p:cNvPr id="19" name="TextBox 18"/>
          <p:cNvSpPr txBox="1"/>
          <p:nvPr/>
        </p:nvSpPr>
        <p:spPr>
          <a:xfrm>
            <a:off x="1715642" y="5007947"/>
            <a:ext cx="2137432" cy="400110"/>
          </a:xfrm>
          <a:prstGeom prst="rect">
            <a:avLst/>
          </a:prstGeom>
          <a:noFill/>
        </p:spPr>
        <p:txBody>
          <a:bodyPr wrap="square" rtlCol="0">
            <a:spAutoFit/>
          </a:bodyPr>
          <a:lstStyle/>
          <a:p>
            <a:pPr algn="ctr" rtl="1"/>
            <a:r>
              <a:rPr lang="fa-IR" sz="2000" dirty="0">
                <a:solidFill>
                  <a:srgbClr val="660066"/>
                </a:solidFill>
                <a:cs typeface="B Traffic" panose="00000400000000000000" pitchFamily="2" charset="-78"/>
              </a:rPr>
              <a:t>دستورهای شرطی</a:t>
            </a:r>
            <a:endParaRPr lang="en-US" sz="2000" dirty="0">
              <a:solidFill>
                <a:srgbClr val="660066"/>
              </a:solidFill>
              <a:cs typeface="B Traffic" panose="00000400000000000000" pitchFamily="2" charset="-78"/>
            </a:endParaRPr>
          </a:p>
        </p:txBody>
      </p:sp>
      <p:sp>
        <p:nvSpPr>
          <p:cNvPr id="20" name="TextBox 19"/>
          <p:cNvSpPr txBox="1"/>
          <p:nvPr/>
        </p:nvSpPr>
        <p:spPr>
          <a:xfrm>
            <a:off x="125836" y="5007947"/>
            <a:ext cx="1837188" cy="400110"/>
          </a:xfrm>
          <a:prstGeom prst="rect">
            <a:avLst/>
          </a:prstGeom>
          <a:noFill/>
        </p:spPr>
        <p:txBody>
          <a:bodyPr wrap="square" rtlCol="0">
            <a:spAutoFit/>
          </a:bodyPr>
          <a:lstStyle/>
          <a:p>
            <a:pPr algn="ctr" rtl="1"/>
            <a:r>
              <a:rPr lang="fa-IR" sz="2000" dirty="0">
                <a:solidFill>
                  <a:srgbClr val="660066"/>
                </a:solidFill>
                <a:cs typeface="B Traffic" panose="00000400000000000000" pitchFamily="2" charset="-78"/>
              </a:rPr>
              <a:t>تعیین مسیر اجرا</a:t>
            </a:r>
            <a:endParaRPr lang="en-US" sz="2000" dirty="0">
              <a:solidFill>
                <a:srgbClr val="660066"/>
              </a:solidFill>
              <a:cs typeface="B Traffic" panose="00000400000000000000" pitchFamily="2" charset="-78"/>
            </a:endParaRPr>
          </a:p>
        </p:txBody>
      </p:sp>
      <p:cxnSp>
        <p:nvCxnSpPr>
          <p:cNvPr id="22" name="Straight Connector 21"/>
          <p:cNvCxnSpPr/>
          <p:nvPr/>
        </p:nvCxnSpPr>
        <p:spPr>
          <a:xfrm>
            <a:off x="9512777" y="3269733"/>
            <a:ext cx="0" cy="2424418"/>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19344" y="3292104"/>
            <a:ext cx="0" cy="2424418"/>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53074" y="3283237"/>
            <a:ext cx="0" cy="2424418"/>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38249" y="3269733"/>
            <a:ext cx="0" cy="2424418"/>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65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18</a:t>
            </a:r>
            <a:endParaRPr lang="en-US" dirty="0">
              <a:cs typeface="B Traffic" panose="00000400000000000000" pitchFamily="2" charset="-78"/>
            </a:endParaRPr>
          </a:p>
        </p:txBody>
      </p:sp>
      <p:sp>
        <p:nvSpPr>
          <p:cNvPr id="3" name="TextBox 2"/>
          <p:cNvSpPr txBox="1"/>
          <p:nvPr/>
        </p:nvSpPr>
        <p:spPr>
          <a:xfrm>
            <a:off x="4269996" y="971195"/>
            <a:ext cx="7394562" cy="1015663"/>
          </a:xfrm>
          <a:prstGeom prst="rect">
            <a:avLst/>
          </a:prstGeom>
          <a:noFill/>
        </p:spPr>
        <p:txBody>
          <a:bodyPr wrap="square" rtlCol="0">
            <a:spAutoFit/>
          </a:bodyPr>
          <a:lstStyle/>
          <a:p>
            <a:pPr algn="just" rtl="1">
              <a:lnSpc>
                <a:spcPct val="150000"/>
              </a:lnSpc>
            </a:pPr>
            <a:r>
              <a:rPr lang="fa-IR" sz="2000" dirty="0">
                <a:solidFill>
                  <a:schemeClr val="accent6">
                    <a:lumMod val="50000"/>
                  </a:schemeClr>
                </a:solidFill>
                <a:cs typeface="B Mehr" panose="00000700000000000000" pitchFamily="2" charset="-78"/>
              </a:rPr>
              <a:t>الگوریتمی بنویسید که سه عدد دریافت کند و تشخیص دهد که آیا این سه عدد می‌توانند اندازۀ سه ضلع مثلث باشند یا خیر. فلوچارت آن را نیز رسم کنید.</a:t>
            </a:r>
            <a:endParaRPr lang="en-US" sz="2000" dirty="0">
              <a:solidFill>
                <a:schemeClr val="accent3"/>
              </a:solidFill>
              <a:cs typeface="B Mehr" panose="00000700000000000000" pitchFamily="2" charset="-78"/>
            </a:endParaRPr>
          </a:p>
        </p:txBody>
      </p:sp>
      <p:sp>
        <p:nvSpPr>
          <p:cNvPr id="5" name="TextBox 4"/>
          <p:cNvSpPr txBox="1"/>
          <p:nvPr/>
        </p:nvSpPr>
        <p:spPr>
          <a:xfrm>
            <a:off x="7551009" y="373098"/>
            <a:ext cx="4113549" cy="523220"/>
          </a:xfrm>
          <a:prstGeom prst="rect">
            <a:avLst/>
          </a:prstGeom>
          <a:noFill/>
        </p:spPr>
        <p:txBody>
          <a:bodyPr wrap="square" rtlCol="0">
            <a:spAutoFit/>
          </a:bodyPr>
          <a:lstStyle/>
          <a:p>
            <a:pPr algn="r" rtl="1"/>
            <a:r>
              <a:rPr lang="fa-IR" sz="2800" dirty="0">
                <a:solidFill>
                  <a:srgbClr val="FEE0CE"/>
                </a:solidFill>
                <a:cs typeface="B Morvarid" panose="00000400000000000000" pitchFamily="2" charset="-78"/>
              </a:rPr>
              <a:t>مثال 5</a:t>
            </a:r>
            <a:endParaRPr lang="en-US" sz="2800" dirty="0">
              <a:solidFill>
                <a:srgbClr val="FEE0CE"/>
              </a:solidFill>
              <a:cs typeface="B Morvarid" panose="00000400000000000000" pitchFamily="2" charset="-78"/>
            </a:endParaRPr>
          </a:p>
        </p:txBody>
      </p:sp>
      <p:sp>
        <p:nvSpPr>
          <p:cNvPr id="6" name="TextBox 5"/>
          <p:cNvSpPr txBox="1"/>
          <p:nvPr/>
        </p:nvSpPr>
        <p:spPr>
          <a:xfrm>
            <a:off x="6984534" y="2292587"/>
            <a:ext cx="4537412" cy="2862322"/>
          </a:xfrm>
          <a:prstGeom prst="rect">
            <a:avLst/>
          </a:prstGeom>
          <a:noFill/>
        </p:spPr>
        <p:txBody>
          <a:bodyPr wrap="square" rtlCol="0">
            <a:spAutoFit/>
          </a:bodyPr>
          <a:lstStyle/>
          <a:p>
            <a:pPr marL="457200" indent="-457200" algn="just" rtl="1">
              <a:lnSpc>
                <a:spcPct val="150000"/>
              </a:lnSpc>
              <a:buClr>
                <a:srgbClr val="C00000"/>
              </a:buClr>
              <a:buFont typeface="+mj-lt"/>
              <a:buAutoNum type="arabicPeriod"/>
            </a:pPr>
            <a:r>
              <a:rPr lang="fa-IR" sz="2000" dirty="0">
                <a:solidFill>
                  <a:schemeClr val="tx1"/>
                </a:solidFill>
                <a:cs typeface="B Traffic" panose="00000400000000000000" pitchFamily="2" charset="-78"/>
              </a:rPr>
              <a:t>شروع</a:t>
            </a:r>
          </a:p>
          <a:p>
            <a:pPr marL="457200" indent="-457200" algn="just" rtl="1">
              <a:lnSpc>
                <a:spcPct val="150000"/>
              </a:lnSpc>
              <a:buClr>
                <a:srgbClr val="C00000"/>
              </a:buClr>
              <a:buFont typeface="+mj-lt"/>
              <a:buAutoNum type="arabicPeriod"/>
            </a:pPr>
            <a:r>
              <a:rPr lang="en-US" sz="2000" dirty="0">
                <a:cs typeface="B Traffic" panose="00000400000000000000" pitchFamily="2" charset="-78"/>
              </a:rPr>
              <a:t>a</a:t>
            </a:r>
            <a:r>
              <a:rPr lang="fa-IR" sz="2000" dirty="0">
                <a:cs typeface="B Traffic" panose="00000400000000000000" pitchFamily="2" charset="-78"/>
              </a:rPr>
              <a:t> و</a:t>
            </a:r>
            <a:r>
              <a:rPr lang="fa-IR" sz="2000" dirty="0">
                <a:solidFill>
                  <a:schemeClr val="tx1"/>
                </a:solidFill>
                <a:cs typeface="B Traffic" panose="00000400000000000000" pitchFamily="2" charset="-78"/>
              </a:rPr>
              <a:t> </a:t>
            </a:r>
            <a:r>
              <a:rPr lang="en-US" sz="2000" dirty="0">
                <a:solidFill>
                  <a:schemeClr val="tx1"/>
                </a:solidFill>
                <a:cs typeface="B Traffic" panose="00000400000000000000" pitchFamily="2" charset="-78"/>
              </a:rPr>
              <a:t>b</a:t>
            </a:r>
            <a:r>
              <a:rPr lang="fa-IR" sz="2000" dirty="0">
                <a:solidFill>
                  <a:schemeClr val="tx1"/>
                </a:solidFill>
                <a:cs typeface="B Traffic" panose="00000400000000000000" pitchFamily="2" charset="-78"/>
              </a:rPr>
              <a:t> و </a:t>
            </a:r>
            <a:r>
              <a:rPr lang="en-US" sz="2000" dirty="0">
                <a:solidFill>
                  <a:schemeClr val="tx1"/>
                </a:solidFill>
                <a:cs typeface="B Traffic" panose="00000400000000000000" pitchFamily="2" charset="-78"/>
              </a:rPr>
              <a:t>c</a:t>
            </a:r>
            <a:r>
              <a:rPr lang="fa-IR" sz="2000" dirty="0">
                <a:solidFill>
                  <a:schemeClr val="tx1"/>
                </a:solidFill>
                <a:cs typeface="B Traffic" panose="00000400000000000000" pitchFamily="2" charset="-78"/>
              </a:rPr>
              <a:t> را بخوان.</a:t>
            </a:r>
            <a:endParaRPr lang="en-US" sz="2000" dirty="0">
              <a:solidFill>
                <a:schemeClr val="tx1"/>
              </a:solidFill>
              <a:cs typeface="B Traffic" panose="00000400000000000000" pitchFamily="2" charset="-78"/>
            </a:endParaRP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اگر </a:t>
            </a:r>
            <a:r>
              <a:rPr lang="en-US" sz="2000" dirty="0">
                <a:cs typeface="B Traffic" panose="00000400000000000000" pitchFamily="2" charset="-78"/>
              </a:rPr>
              <a:t>c&lt;a+b</a:t>
            </a:r>
            <a:r>
              <a:rPr lang="fa-IR" sz="2000" dirty="0">
                <a:cs typeface="B Traffic" panose="00000400000000000000" pitchFamily="2" charset="-78"/>
              </a:rPr>
              <a:t> و </a:t>
            </a:r>
            <a:r>
              <a:rPr lang="en-US" sz="2000" dirty="0">
                <a:cs typeface="B Traffic" panose="00000400000000000000" pitchFamily="2" charset="-78"/>
              </a:rPr>
              <a:t>a&lt;b+c</a:t>
            </a:r>
            <a:r>
              <a:rPr lang="fa-IR" sz="2000" dirty="0">
                <a:cs typeface="B Traffic" panose="00000400000000000000" pitchFamily="2" charset="-78"/>
              </a:rPr>
              <a:t> و </a:t>
            </a:r>
            <a:r>
              <a:rPr lang="en-US" sz="2000" dirty="0">
                <a:cs typeface="B Traffic" panose="00000400000000000000" pitchFamily="2" charset="-78"/>
              </a:rPr>
              <a:t>b&lt;a+c</a:t>
            </a:r>
            <a:r>
              <a:rPr lang="fa-IR" sz="2000" dirty="0">
                <a:cs typeface="B Traffic" panose="00000400000000000000" pitchFamily="2" charset="-78"/>
              </a:rPr>
              <a:t> ؛ آنگاه </a:t>
            </a:r>
            <a:r>
              <a:rPr lang="en-US" sz="2000" dirty="0">
                <a:cs typeface="B Traffic" panose="00000400000000000000" pitchFamily="2" charset="-78"/>
              </a:rPr>
              <a:t>“Yes”</a:t>
            </a:r>
            <a:r>
              <a:rPr lang="fa-IR" sz="2000" dirty="0">
                <a:cs typeface="B Traffic" panose="00000400000000000000" pitchFamily="2" charset="-78"/>
              </a:rPr>
              <a:t> را چاپ کن؛ وگرنه </a:t>
            </a:r>
            <a:r>
              <a:rPr lang="en-US" sz="2000" dirty="0">
                <a:cs typeface="B Traffic" panose="00000400000000000000" pitchFamily="2" charset="-78"/>
              </a:rPr>
              <a:t>“No”</a:t>
            </a:r>
            <a:r>
              <a:rPr lang="fa-IR" sz="2000" dirty="0">
                <a:cs typeface="B Traffic" panose="00000400000000000000" pitchFamily="2" charset="-78"/>
              </a:rPr>
              <a:t> را چاپ کن.</a:t>
            </a:r>
            <a:endParaRPr lang="en-US" sz="2000" dirty="0">
              <a:solidFill>
                <a:schemeClr val="tx1"/>
              </a:solidFill>
              <a:cs typeface="B Traffic" panose="00000400000000000000" pitchFamily="2" charset="-78"/>
            </a:endParaRPr>
          </a:p>
          <a:p>
            <a:pPr marL="457200" indent="-457200" algn="just" rtl="1">
              <a:lnSpc>
                <a:spcPct val="150000"/>
              </a:lnSpc>
              <a:buClr>
                <a:srgbClr val="C00000"/>
              </a:buClr>
              <a:buFont typeface="+mj-lt"/>
              <a:buAutoNum type="arabicPeriod"/>
            </a:pPr>
            <a:r>
              <a:rPr lang="en-US" sz="2000" dirty="0">
                <a:solidFill>
                  <a:schemeClr val="tx1"/>
                </a:solidFill>
                <a:cs typeface="B Traffic" panose="00000400000000000000" pitchFamily="2" charset="-78"/>
              </a:rPr>
              <a:t>a</a:t>
            </a:r>
            <a:r>
              <a:rPr lang="fa-IR" sz="2000" dirty="0">
                <a:solidFill>
                  <a:schemeClr val="tx1"/>
                </a:solidFill>
                <a:cs typeface="B Traffic" panose="00000400000000000000" pitchFamily="2" charset="-78"/>
              </a:rPr>
              <a:t> و </a:t>
            </a:r>
            <a:r>
              <a:rPr lang="en-US" sz="2000" dirty="0">
                <a:solidFill>
                  <a:schemeClr val="tx1"/>
                </a:solidFill>
                <a:cs typeface="B Traffic" panose="00000400000000000000" pitchFamily="2" charset="-78"/>
              </a:rPr>
              <a:t>b</a:t>
            </a:r>
            <a:r>
              <a:rPr lang="fa-IR" sz="2000" dirty="0">
                <a:solidFill>
                  <a:schemeClr val="tx1"/>
                </a:solidFill>
                <a:cs typeface="B Traffic" panose="00000400000000000000" pitchFamily="2" charset="-78"/>
              </a:rPr>
              <a:t> را چاپ کن.</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پایان</a:t>
            </a:r>
            <a:endParaRPr lang="en-US" sz="2000" dirty="0">
              <a:solidFill>
                <a:schemeClr val="tx1"/>
              </a:solidFill>
              <a:cs typeface="B Traffic" panose="00000400000000000000" pitchFamily="2" charset="-78"/>
            </a:endParaRPr>
          </a:p>
        </p:txBody>
      </p:sp>
      <p:sp>
        <p:nvSpPr>
          <p:cNvPr id="9" name="Oval 8"/>
          <p:cNvSpPr/>
          <p:nvPr/>
        </p:nvSpPr>
        <p:spPr>
          <a:xfrm>
            <a:off x="1513420" y="983653"/>
            <a:ext cx="1289198" cy="574125"/>
          </a:xfrm>
          <a:prstGeom prst="ellipse">
            <a:avLst/>
          </a:prstGeom>
          <a:solidFill>
            <a:srgbClr val="66A5AB"/>
          </a:solidFill>
          <a:ln w="38100">
            <a:solidFill>
              <a:srgbClr val="EE6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rgbClr val="660066"/>
                </a:solidFill>
                <a:cs typeface="B Nazanin" panose="00000400000000000000" pitchFamily="2" charset="-78"/>
              </a:rPr>
              <a:t>شروع</a:t>
            </a:r>
            <a:endParaRPr lang="en-US" dirty="0">
              <a:solidFill>
                <a:srgbClr val="660066"/>
              </a:solidFill>
              <a:cs typeface="B Nazanin" panose="00000400000000000000" pitchFamily="2" charset="-78"/>
            </a:endParaRPr>
          </a:p>
        </p:txBody>
      </p:sp>
      <p:sp>
        <p:nvSpPr>
          <p:cNvPr id="10" name="Flowchart: Data 9"/>
          <p:cNvSpPr/>
          <p:nvPr/>
        </p:nvSpPr>
        <p:spPr>
          <a:xfrm>
            <a:off x="874041" y="1991262"/>
            <a:ext cx="2586228" cy="516706"/>
          </a:xfrm>
          <a:prstGeom prst="flowChartInputOutput">
            <a:avLst/>
          </a:prstGeom>
          <a:solidFill>
            <a:srgbClr val="66A5AB"/>
          </a:solidFill>
          <a:ln w="38100">
            <a:solidFill>
              <a:srgbClr val="EE6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rtl="1"/>
            <a:r>
              <a:rPr lang="en-US" dirty="0">
                <a:solidFill>
                  <a:srgbClr val="660066"/>
                </a:solidFill>
                <a:cs typeface="B Nazanin" panose="00000400000000000000" pitchFamily="2" charset="-78"/>
              </a:rPr>
              <a:t>a</a:t>
            </a:r>
            <a:r>
              <a:rPr lang="fa-IR" dirty="0">
                <a:solidFill>
                  <a:srgbClr val="660066"/>
                </a:solidFill>
                <a:cs typeface="B Nazanin" panose="00000400000000000000" pitchFamily="2" charset="-78"/>
              </a:rPr>
              <a:t> و </a:t>
            </a:r>
            <a:r>
              <a:rPr lang="en-US" dirty="0">
                <a:solidFill>
                  <a:srgbClr val="660066"/>
                </a:solidFill>
                <a:cs typeface="B Nazanin" panose="00000400000000000000" pitchFamily="2" charset="-78"/>
              </a:rPr>
              <a:t>b</a:t>
            </a:r>
            <a:r>
              <a:rPr lang="fa-IR" dirty="0">
                <a:solidFill>
                  <a:srgbClr val="660066"/>
                </a:solidFill>
                <a:cs typeface="B Nazanin" panose="00000400000000000000" pitchFamily="2" charset="-78"/>
              </a:rPr>
              <a:t> و </a:t>
            </a:r>
            <a:r>
              <a:rPr lang="en-US" dirty="0">
                <a:solidFill>
                  <a:srgbClr val="660066"/>
                </a:solidFill>
                <a:cs typeface="B Nazanin" panose="00000400000000000000" pitchFamily="2" charset="-78"/>
              </a:rPr>
              <a:t>c</a:t>
            </a:r>
            <a:r>
              <a:rPr lang="fa-IR" dirty="0">
                <a:solidFill>
                  <a:srgbClr val="660066"/>
                </a:solidFill>
                <a:cs typeface="B Nazanin" panose="00000400000000000000" pitchFamily="2" charset="-78"/>
              </a:rPr>
              <a:t> را بخوان.</a:t>
            </a:r>
            <a:endParaRPr lang="en-US" dirty="0">
              <a:solidFill>
                <a:srgbClr val="660066"/>
              </a:solidFill>
              <a:cs typeface="B Nazanin" panose="00000400000000000000" pitchFamily="2" charset="-78"/>
            </a:endParaRPr>
          </a:p>
        </p:txBody>
      </p:sp>
      <p:sp>
        <p:nvSpPr>
          <p:cNvPr id="11" name="Flowchart: Decision 10"/>
          <p:cNvSpPr/>
          <p:nvPr/>
        </p:nvSpPr>
        <p:spPr>
          <a:xfrm>
            <a:off x="934239" y="2960210"/>
            <a:ext cx="2447560" cy="1341163"/>
          </a:xfrm>
          <a:prstGeom prst="flowChartDecision">
            <a:avLst/>
          </a:prstGeom>
          <a:solidFill>
            <a:srgbClr val="66A5AB"/>
          </a:solidFill>
          <a:ln w="38100">
            <a:solidFill>
              <a:srgbClr val="EE6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660066"/>
                </a:solidFill>
                <a:cs typeface="+mj-cs"/>
              </a:rPr>
              <a:t>c&lt;a+b</a:t>
            </a:r>
            <a:r>
              <a:rPr lang="fa-IR" dirty="0">
                <a:solidFill>
                  <a:srgbClr val="660066"/>
                </a:solidFill>
                <a:cs typeface="+mj-cs"/>
              </a:rPr>
              <a:t> &amp;&amp; </a:t>
            </a:r>
            <a:r>
              <a:rPr lang="en-US" dirty="0">
                <a:solidFill>
                  <a:srgbClr val="660066"/>
                </a:solidFill>
                <a:cs typeface="+mj-cs"/>
              </a:rPr>
              <a:t>a&lt;b+c</a:t>
            </a:r>
            <a:r>
              <a:rPr lang="fa-IR" dirty="0">
                <a:solidFill>
                  <a:srgbClr val="660066"/>
                </a:solidFill>
                <a:cs typeface="+mj-cs"/>
              </a:rPr>
              <a:t> &amp;&amp; </a:t>
            </a:r>
            <a:r>
              <a:rPr lang="en-US" dirty="0">
                <a:solidFill>
                  <a:srgbClr val="660066"/>
                </a:solidFill>
                <a:cs typeface="+mj-cs"/>
              </a:rPr>
              <a:t>b&lt;a+c</a:t>
            </a:r>
          </a:p>
        </p:txBody>
      </p:sp>
      <p:cxnSp>
        <p:nvCxnSpPr>
          <p:cNvPr id="12" name="Straight Arrow Connector 11"/>
          <p:cNvCxnSpPr/>
          <p:nvPr/>
        </p:nvCxnSpPr>
        <p:spPr>
          <a:xfrm flipH="1">
            <a:off x="2164110" y="1554466"/>
            <a:ext cx="6091" cy="42747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158019" y="2533101"/>
            <a:ext cx="6091" cy="42747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58019" y="4281970"/>
            <a:ext cx="6091" cy="42747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Flowchart: Data 15"/>
          <p:cNvSpPr/>
          <p:nvPr/>
        </p:nvSpPr>
        <p:spPr>
          <a:xfrm>
            <a:off x="864905" y="4692269"/>
            <a:ext cx="2586228" cy="516706"/>
          </a:xfrm>
          <a:prstGeom prst="flowChartInputOutput">
            <a:avLst/>
          </a:prstGeom>
          <a:solidFill>
            <a:srgbClr val="66A5AB"/>
          </a:solidFill>
          <a:ln w="38100">
            <a:solidFill>
              <a:srgbClr val="EE6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rtl="1"/>
            <a:r>
              <a:rPr lang="en-US" dirty="0">
                <a:solidFill>
                  <a:srgbClr val="660066"/>
                </a:solidFill>
                <a:cs typeface="B Nazanin" panose="00000400000000000000" pitchFamily="2" charset="-78"/>
              </a:rPr>
              <a:t>“Yes”</a:t>
            </a:r>
            <a:r>
              <a:rPr lang="fa-IR" dirty="0">
                <a:solidFill>
                  <a:srgbClr val="660066"/>
                </a:solidFill>
                <a:cs typeface="B Nazanin" panose="00000400000000000000" pitchFamily="2" charset="-78"/>
              </a:rPr>
              <a:t> را چاپ کن.</a:t>
            </a:r>
            <a:endParaRPr lang="en-US" dirty="0">
              <a:solidFill>
                <a:srgbClr val="660066"/>
              </a:solidFill>
              <a:cs typeface="B Nazanin" panose="00000400000000000000" pitchFamily="2" charset="-78"/>
            </a:endParaRPr>
          </a:p>
        </p:txBody>
      </p:sp>
      <p:sp>
        <p:nvSpPr>
          <p:cNvPr id="17" name="Oval 16"/>
          <p:cNvSpPr/>
          <p:nvPr/>
        </p:nvSpPr>
        <p:spPr>
          <a:xfrm>
            <a:off x="1522556" y="5622765"/>
            <a:ext cx="1289198" cy="574125"/>
          </a:xfrm>
          <a:prstGeom prst="ellipse">
            <a:avLst/>
          </a:prstGeom>
          <a:solidFill>
            <a:srgbClr val="66A5AB"/>
          </a:solidFill>
          <a:ln w="38100">
            <a:solidFill>
              <a:srgbClr val="EE6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rgbClr val="660066"/>
                </a:solidFill>
                <a:cs typeface="B Nazanin" panose="00000400000000000000" pitchFamily="2" charset="-78"/>
              </a:rPr>
              <a:t>پایان</a:t>
            </a:r>
            <a:endParaRPr lang="en-US" dirty="0">
              <a:solidFill>
                <a:srgbClr val="660066"/>
              </a:solidFill>
              <a:cs typeface="B Nazanin" panose="00000400000000000000" pitchFamily="2" charset="-78"/>
            </a:endParaRPr>
          </a:p>
        </p:txBody>
      </p:sp>
      <p:cxnSp>
        <p:nvCxnSpPr>
          <p:cNvPr id="18" name="Straight Arrow Connector 17"/>
          <p:cNvCxnSpPr/>
          <p:nvPr/>
        </p:nvCxnSpPr>
        <p:spPr>
          <a:xfrm flipH="1">
            <a:off x="2167155" y="5195288"/>
            <a:ext cx="6091" cy="42747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3"/>
            <a:endCxn id="24" idx="1"/>
          </p:cNvCxnSpPr>
          <p:nvPr/>
        </p:nvCxnSpPr>
        <p:spPr>
          <a:xfrm>
            <a:off x="3381799" y="3630792"/>
            <a:ext cx="1160091" cy="1061477"/>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Flowchart: Data 23"/>
          <p:cNvSpPr/>
          <p:nvPr/>
        </p:nvSpPr>
        <p:spPr>
          <a:xfrm>
            <a:off x="3248776" y="4692269"/>
            <a:ext cx="2586228" cy="516706"/>
          </a:xfrm>
          <a:prstGeom prst="flowChartInputOutput">
            <a:avLst/>
          </a:prstGeom>
          <a:solidFill>
            <a:srgbClr val="66A5AB"/>
          </a:solidFill>
          <a:ln w="38100">
            <a:solidFill>
              <a:srgbClr val="EE6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rtl="1"/>
            <a:r>
              <a:rPr lang="en-US" dirty="0">
                <a:solidFill>
                  <a:srgbClr val="660066"/>
                </a:solidFill>
                <a:cs typeface="B Nazanin" panose="00000400000000000000" pitchFamily="2" charset="-78"/>
              </a:rPr>
              <a:t>“</a:t>
            </a:r>
            <a:r>
              <a:rPr lang="en-US" dirty="0">
                <a:solidFill>
                  <a:srgbClr val="660066"/>
                </a:solidFill>
                <a:cs typeface="Times New Roman" panose="02020603050405020304" pitchFamily="18" charset="0"/>
              </a:rPr>
              <a:t>No</a:t>
            </a:r>
            <a:r>
              <a:rPr lang="en-US" dirty="0">
                <a:solidFill>
                  <a:srgbClr val="660066"/>
                </a:solidFill>
                <a:cs typeface="B Nazanin" panose="00000400000000000000" pitchFamily="2" charset="-78"/>
              </a:rPr>
              <a:t>”</a:t>
            </a:r>
            <a:r>
              <a:rPr lang="fa-IR" dirty="0">
                <a:solidFill>
                  <a:srgbClr val="660066"/>
                </a:solidFill>
                <a:cs typeface="B Nazanin" panose="00000400000000000000" pitchFamily="2" charset="-78"/>
              </a:rPr>
              <a:t> را چاپ کن.</a:t>
            </a:r>
            <a:endParaRPr lang="en-US" dirty="0">
              <a:solidFill>
                <a:srgbClr val="660066"/>
              </a:solidFill>
              <a:cs typeface="B Nazanin" panose="00000400000000000000" pitchFamily="2" charset="-78"/>
            </a:endParaRPr>
          </a:p>
        </p:txBody>
      </p:sp>
      <p:cxnSp>
        <p:nvCxnSpPr>
          <p:cNvPr id="31" name="Elbow Connector 30"/>
          <p:cNvCxnSpPr>
            <a:stCxn id="24" idx="4"/>
            <a:endCxn id="17" idx="6"/>
          </p:cNvCxnSpPr>
          <p:nvPr/>
        </p:nvCxnSpPr>
        <p:spPr>
          <a:xfrm rot="5400000">
            <a:off x="3326396" y="4694333"/>
            <a:ext cx="700853" cy="1730136"/>
          </a:xfrm>
          <a:prstGeom prst="bent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701130" y="4223601"/>
            <a:ext cx="553674" cy="369332"/>
          </a:xfrm>
          <a:prstGeom prst="rect">
            <a:avLst/>
          </a:prstGeom>
          <a:noFill/>
        </p:spPr>
        <p:txBody>
          <a:bodyPr wrap="square" rtlCol="0">
            <a:spAutoFit/>
          </a:bodyPr>
          <a:lstStyle/>
          <a:p>
            <a:pPr algn="ctr" rtl="1"/>
            <a:r>
              <a:rPr lang="fa-IR" dirty="0">
                <a:solidFill>
                  <a:srgbClr val="17078F"/>
                </a:solidFill>
                <a:cs typeface="B Nazanin" panose="00000400000000000000" pitchFamily="2" charset="-78"/>
              </a:rPr>
              <a:t>بله</a:t>
            </a:r>
            <a:endParaRPr lang="en-US" dirty="0">
              <a:solidFill>
                <a:srgbClr val="17078F"/>
              </a:solidFill>
              <a:cs typeface="B Nazanin" panose="00000400000000000000" pitchFamily="2" charset="-78"/>
            </a:endParaRPr>
          </a:p>
        </p:txBody>
      </p:sp>
      <p:sp>
        <p:nvSpPr>
          <p:cNvPr id="35" name="TextBox 34"/>
          <p:cNvSpPr txBox="1"/>
          <p:nvPr/>
        </p:nvSpPr>
        <p:spPr>
          <a:xfrm>
            <a:off x="3276425" y="3262753"/>
            <a:ext cx="553674" cy="369332"/>
          </a:xfrm>
          <a:prstGeom prst="rect">
            <a:avLst/>
          </a:prstGeom>
          <a:noFill/>
        </p:spPr>
        <p:txBody>
          <a:bodyPr wrap="square" rtlCol="0">
            <a:spAutoFit/>
          </a:bodyPr>
          <a:lstStyle/>
          <a:p>
            <a:pPr algn="ctr" rtl="1"/>
            <a:r>
              <a:rPr lang="fa-IR" dirty="0">
                <a:solidFill>
                  <a:srgbClr val="17078F"/>
                </a:solidFill>
                <a:cs typeface="B Nazanin" panose="00000400000000000000" pitchFamily="2" charset="-78"/>
              </a:rPr>
              <a:t>خیر</a:t>
            </a:r>
            <a:endParaRPr lang="en-US" dirty="0">
              <a:solidFill>
                <a:srgbClr val="17078F"/>
              </a:solidFill>
              <a:cs typeface="B Nazanin" panose="00000400000000000000" pitchFamily="2" charset="-78"/>
            </a:endParaRPr>
          </a:p>
        </p:txBody>
      </p:sp>
    </p:spTree>
    <p:extLst>
      <p:ext uri="{BB962C8B-B14F-4D97-AF65-F5344CB8AC3E}">
        <p14:creationId xmlns:p14="http://schemas.microsoft.com/office/powerpoint/2010/main" val="764871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19</a:t>
            </a:r>
            <a:endParaRPr lang="en-US" dirty="0">
              <a:cs typeface="B Traffic" panose="00000400000000000000" pitchFamily="2" charset="-78"/>
            </a:endParaRPr>
          </a:p>
        </p:txBody>
      </p:sp>
      <p:sp>
        <p:nvSpPr>
          <p:cNvPr id="3" name="TextBox 2"/>
          <p:cNvSpPr txBox="1"/>
          <p:nvPr/>
        </p:nvSpPr>
        <p:spPr>
          <a:xfrm>
            <a:off x="6090406" y="971195"/>
            <a:ext cx="5574151" cy="553998"/>
          </a:xfrm>
          <a:prstGeom prst="rect">
            <a:avLst/>
          </a:prstGeom>
          <a:noFill/>
        </p:spPr>
        <p:txBody>
          <a:bodyPr wrap="square" rtlCol="0">
            <a:spAutoFit/>
          </a:bodyPr>
          <a:lstStyle/>
          <a:p>
            <a:pPr algn="just" rtl="1">
              <a:lnSpc>
                <a:spcPct val="150000"/>
              </a:lnSpc>
            </a:pPr>
            <a:r>
              <a:rPr lang="fa-IR" sz="2000" dirty="0">
                <a:solidFill>
                  <a:schemeClr val="accent6">
                    <a:lumMod val="50000"/>
                  </a:schemeClr>
                </a:solidFill>
                <a:cs typeface="B Mehr" panose="00000700000000000000" pitchFamily="2" charset="-78"/>
              </a:rPr>
              <a:t>الگوریتمی بنویسید که اعداد طبیعی 1 تا 5 را نمایش دهد.</a:t>
            </a:r>
            <a:endParaRPr lang="en-US" sz="2000" dirty="0">
              <a:solidFill>
                <a:schemeClr val="accent3"/>
              </a:solidFill>
              <a:cs typeface="B Mehr" panose="00000700000000000000" pitchFamily="2" charset="-78"/>
            </a:endParaRPr>
          </a:p>
        </p:txBody>
      </p:sp>
      <p:sp>
        <p:nvSpPr>
          <p:cNvPr id="5" name="TextBox 4"/>
          <p:cNvSpPr txBox="1"/>
          <p:nvPr/>
        </p:nvSpPr>
        <p:spPr>
          <a:xfrm>
            <a:off x="10402349" y="373098"/>
            <a:ext cx="1262209" cy="523220"/>
          </a:xfrm>
          <a:prstGeom prst="rect">
            <a:avLst/>
          </a:prstGeom>
          <a:noFill/>
        </p:spPr>
        <p:txBody>
          <a:bodyPr wrap="square" rtlCol="0">
            <a:spAutoFit/>
          </a:bodyPr>
          <a:lstStyle/>
          <a:p>
            <a:pPr algn="r" rtl="1"/>
            <a:r>
              <a:rPr lang="fa-IR" sz="2800" dirty="0">
                <a:solidFill>
                  <a:srgbClr val="FEE0CE"/>
                </a:solidFill>
                <a:cs typeface="B Morvarid" panose="00000400000000000000" pitchFamily="2" charset="-78"/>
              </a:rPr>
              <a:t>مثال 6</a:t>
            </a:r>
            <a:endParaRPr lang="en-US" sz="2800" dirty="0">
              <a:solidFill>
                <a:srgbClr val="FEE0CE"/>
              </a:solidFill>
              <a:cs typeface="B Morvarid" panose="00000400000000000000" pitchFamily="2" charset="-78"/>
            </a:endParaRPr>
          </a:p>
        </p:txBody>
      </p:sp>
      <p:sp>
        <p:nvSpPr>
          <p:cNvPr id="6" name="TextBox 5"/>
          <p:cNvSpPr txBox="1"/>
          <p:nvPr/>
        </p:nvSpPr>
        <p:spPr>
          <a:xfrm>
            <a:off x="714689" y="1654282"/>
            <a:ext cx="4537412" cy="3785652"/>
          </a:xfrm>
          <a:prstGeom prst="rect">
            <a:avLst/>
          </a:prstGeom>
          <a:noFill/>
        </p:spPr>
        <p:txBody>
          <a:bodyPr wrap="square" rtlCol="0">
            <a:spAutoFit/>
          </a:bodyPr>
          <a:lstStyle/>
          <a:p>
            <a:pPr marL="457200" indent="-457200" algn="just" rtl="1">
              <a:lnSpc>
                <a:spcPct val="150000"/>
              </a:lnSpc>
              <a:buClr>
                <a:srgbClr val="C00000"/>
              </a:buClr>
              <a:buFont typeface="+mj-lt"/>
              <a:buAutoNum type="arabicPeriod"/>
            </a:pPr>
            <a:r>
              <a:rPr lang="fa-IR" sz="2000" dirty="0">
                <a:solidFill>
                  <a:schemeClr val="tx1"/>
                </a:solidFill>
                <a:cs typeface="B Traffic" panose="00000400000000000000" pitchFamily="2" charset="-78"/>
              </a:rPr>
              <a:t>شروع</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1 را در </a:t>
            </a:r>
            <a:r>
              <a:rPr lang="en-US" sz="2000" dirty="0">
                <a:cs typeface="B Traffic" panose="00000400000000000000" pitchFamily="2" charset="-78"/>
              </a:rPr>
              <a:t>a</a:t>
            </a:r>
            <a:r>
              <a:rPr lang="fa-IR" sz="2000" dirty="0">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2</a:t>
            </a:r>
            <a:r>
              <a:rPr lang="fa-IR" sz="2000" dirty="0">
                <a:solidFill>
                  <a:schemeClr val="tx1"/>
                </a:solidFill>
                <a:cs typeface="B Traffic" panose="00000400000000000000" pitchFamily="2" charset="-78"/>
              </a:rPr>
              <a:t> را در </a:t>
            </a:r>
            <a:r>
              <a:rPr lang="en-US" sz="2000" dirty="0">
                <a:solidFill>
                  <a:schemeClr val="tx1"/>
                </a:solidFill>
                <a:cs typeface="B Traffic" panose="00000400000000000000" pitchFamily="2" charset="-78"/>
              </a:rPr>
              <a:t>b</a:t>
            </a:r>
            <a:r>
              <a:rPr lang="fa-IR" sz="2000" dirty="0">
                <a:solidFill>
                  <a:schemeClr val="tx1"/>
                </a:solidFill>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3 را در </a:t>
            </a:r>
            <a:r>
              <a:rPr lang="en-US" sz="2000" dirty="0">
                <a:cs typeface="B Traffic" panose="00000400000000000000" pitchFamily="2" charset="-78"/>
              </a:rPr>
              <a:t>c</a:t>
            </a:r>
            <a:r>
              <a:rPr lang="fa-IR" sz="2000" dirty="0">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4 را در </a:t>
            </a:r>
            <a:r>
              <a:rPr lang="en-US" sz="2000" dirty="0">
                <a:cs typeface="B Traffic" panose="00000400000000000000" pitchFamily="2" charset="-78"/>
              </a:rPr>
              <a:t>d</a:t>
            </a:r>
            <a:r>
              <a:rPr lang="fa-IR" sz="2000" dirty="0">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5 را در </a:t>
            </a:r>
            <a:r>
              <a:rPr lang="en-US" sz="2000" dirty="0">
                <a:cs typeface="B Traffic" panose="00000400000000000000" pitchFamily="2" charset="-78"/>
              </a:rPr>
              <a:t>e</a:t>
            </a:r>
            <a:r>
              <a:rPr lang="fa-IR" sz="2000" dirty="0">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en-US" sz="2000" dirty="0">
                <a:cs typeface="B Traffic" panose="00000400000000000000" pitchFamily="2" charset="-78"/>
              </a:rPr>
              <a:t>a</a:t>
            </a:r>
            <a:r>
              <a:rPr lang="fa-IR" sz="2000" dirty="0">
                <a:cs typeface="B Traffic" panose="00000400000000000000" pitchFamily="2" charset="-78"/>
              </a:rPr>
              <a:t>، </a:t>
            </a:r>
            <a:r>
              <a:rPr lang="en-US" sz="2000" dirty="0">
                <a:cs typeface="B Traffic" panose="00000400000000000000" pitchFamily="2" charset="-78"/>
              </a:rPr>
              <a:t>b</a:t>
            </a:r>
            <a:r>
              <a:rPr lang="fa-IR" sz="2000" dirty="0">
                <a:cs typeface="B Traffic" panose="00000400000000000000" pitchFamily="2" charset="-78"/>
              </a:rPr>
              <a:t>، </a:t>
            </a:r>
            <a:r>
              <a:rPr lang="en-US" sz="2000" dirty="0">
                <a:cs typeface="B Traffic" panose="00000400000000000000" pitchFamily="2" charset="-78"/>
              </a:rPr>
              <a:t>c</a:t>
            </a:r>
            <a:r>
              <a:rPr lang="fa-IR" sz="2000" dirty="0">
                <a:cs typeface="B Traffic" panose="00000400000000000000" pitchFamily="2" charset="-78"/>
              </a:rPr>
              <a:t>، </a:t>
            </a:r>
            <a:r>
              <a:rPr lang="en-US" sz="2000" dirty="0">
                <a:cs typeface="B Traffic" panose="00000400000000000000" pitchFamily="2" charset="-78"/>
              </a:rPr>
              <a:t>d</a:t>
            </a:r>
            <a:r>
              <a:rPr lang="fa-IR" sz="2000" dirty="0">
                <a:cs typeface="B Traffic" panose="00000400000000000000" pitchFamily="2" charset="-78"/>
              </a:rPr>
              <a:t> و </a:t>
            </a:r>
            <a:r>
              <a:rPr lang="en-US" sz="2000" dirty="0">
                <a:cs typeface="B Traffic" panose="00000400000000000000" pitchFamily="2" charset="-78"/>
              </a:rPr>
              <a:t>e</a:t>
            </a:r>
            <a:r>
              <a:rPr lang="fa-IR" sz="2000" dirty="0">
                <a:cs typeface="B Traffic" panose="00000400000000000000" pitchFamily="2" charset="-78"/>
              </a:rPr>
              <a:t> را چاپ کن.</a:t>
            </a:r>
            <a:endParaRPr lang="en-US" sz="2000" dirty="0">
              <a:solidFill>
                <a:schemeClr val="tx1"/>
              </a:solidFill>
              <a:cs typeface="B Traffic" panose="00000400000000000000" pitchFamily="2" charset="-78"/>
            </a:endParaRP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پایان</a:t>
            </a:r>
            <a:endParaRPr lang="en-US" sz="2000" dirty="0">
              <a:solidFill>
                <a:schemeClr val="tx1"/>
              </a:solidFill>
              <a:cs typeface="B Traffic" panose="00000400000000000000" pitchFamily="2" charset="-78"/>
            </a:endParaRPr>
          </a:p>
        </p:txBody>
      </p:sp>
      <p:sp>
        <p:nvSpPr>
          <p:cNvPr id="2" name="Rectangle 1"/>
          <p:cNvSpPr/>
          <p:nvPr/>
        </p:nvSpPr>
        <p:spPr>
          <a:xfrm>
            <a:off x="7779091" y="3347053"/>
            <a:ext cx="3679212" cy="400110"/>
          </a:xfrm>
          <a:prstGeom prst="rect">
            <a:avLst/>
          </a:prstGeom>
        </p:spPr>
        <p:txBody>
          <a:bodyPr wrap="none">
            <a:spAutoFit/>
          </a:bodyPr>
          <a:lstStyle/>
          <a:p>
            <a:pPr algn="r" rtl="1"/>
            <a:r>
              <a:rPr lang="fa-IR" sz="2000" dirty="0">
                <a:cs typeface="B Yekan" panose="00000400000000000000" pitchFamily="2" charset="-78"/>
              </a:rPr>
              <a:t>برای این منظور، سه روش وجود دارد.</a:t>
            </a:r>
            <a:endParaRPr lang="en-US" sz="2000" dirty="0">
              <a:cs typeface="B Yekan" panose="00000400000000000000" pitchFamily="2" charset="-78"/>
            </a:endParaRPr>
          </a:p>
        </p:txBody>
      </p:sp>
      <p:sp>
        <p:nvSpPr>
          <p:cNvPr id="23" name="Rectangle 22"/>
          <p:cNvSpPr/>
          <p:nvPr/>
        </p:nvSpPr>
        <p:spPr>
          <a:xfrm>
            <a:off x="6090406" y="3347053"/>
            <a:ext cx="1172116" cy="400110"/>
          </a:xfrm>
          <a:prstGeom prst="rect">
            <a:avLst/>
          </a:prstGeom>
        </p:spPr>
        <p:txBody>
          <a:bodyPr wrap="none">
            <a:spAutoFit/>
          </a:bodyPr>
          <a:lstStyle/>
          <a:p>
            <a:pPr algn="r" rtl="1"/>
            <a:r>
              <a:rPr lang="fa-IR" sz="2000" dirty="0">
                <a:solidFill>
                  <a:srgbClr val="FFFF00"/>
                </a:solidFill>
                <a:cs typeface="B Yekan" panose="00000400000000000000" pitchFamily="2" charset="-78"/>
              </a:rPr>
              <a:t>روش اول:</a:t>
            </a:r>
            <a:endParaRPr lang="en-US" sz="2000" dirty="0">
              <a:solidFill>
                <a:srgbClr val="FFFF00"/>
              </a:solidFill>
              <a:cs typeface="B Yekan" panose="00000400000000000000" pitchFamily="2" charset="-78"/>
            </a:endParaRPr>
          </a:p>
        </p:txBody>
      </p:sp>
    </p:spTree>
    <p:extLst>
      <p:ext uri="{BB962C8B-B14F-4D97-AF65-F5344CB8AC3E}">
        <p14:creationId xmlns:p14="http://schemas.microsoft.com/office/powerpoint/2010/main" val="890043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2</a:t>
            </a:r>
            <a:endParaRPr lang="en-US" dirty="0">
              <a:cs typeface="B Traffic" panose="00000400000000000000" pitchFamily="2" charset="-78"/>
            </a:endParaRPr>
          </a:p>
        </p:txBody>
      </p:sp>
      <p:sp>
        <p:nvSpPr>
          <p:cNvPr id="6" name="Horizontal Scroll 5"/>
          <p:cNvSpPr/>
          <p:nvPr/>
        </p:nvSpPr>
        <p:spPr>
          <a:xfrm>
            <a:off x="728133" y="1426128"/>
            <a:ext cx="10769600" cy="3431097"/>
          </a:xfrm>
          <a:prstGeom prst="horizontalScroll">
            <a:avLst/>
          </a:prstGeom>
          <a:solidFill>
            <a:srgbClr val="0D8295"/>
          </a:solidFill>
          <a:ln>
            <a:solidFill>
              <a:srgbClr val="7030A0"/>
            </a:solidFill>
          </a:ln>
          <a:effectLst>
            <a:glow rad="101600">
              <a:srgbClr val="B311A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9600" b="1" dirty="0">
                <a:ln w="12700">
                  <a:solidFill>
                    <a:srgbClr val="85B85E"/>
                  </a:solidFill>
                  <a:prstDash val="solid"/>
                </a:ln>
                <a:solidFill>
                  <a:srgbClr val="F99F26"/>
                </a:solidFill>
                <a:effectLst>
                  <a:outerShdw dist="38100" dir="2640000" algn="bl" rotWithShape="0">
                    <a:schemeClr val="accent1"/>
                  </a:outerShdw>
                  <a:reflection blurRad="6350" stA="55000" endA="300" endPos="45500" dir="5400000" sy="-100000" algn="bl" rotWithShape="0"/>
                </a:effectLst>
                <a:cs typeface="B Esfehan" panose="00000700000000000000" pitchFamily="2" charset="-78"/>
              </a:rPr>
              <a:t>الگوریتم و فلوچارت</a:t>
            </a:r>
            <a:endParaRPr lang="en-US" sz="9600" b="1" dirty="0">
              <a:ln w="12700">
                <a:solidFill>
                  <a:srgbClr val="85B85E"/>
                </a:solidFill>
                <a:prstDash val="solid"/>
              </a:ln>
              <a:solidFill>
                <a:srgbClr val="F99F26"/>
              </a:solidFill>
              <a:effectLst>
                <a:outerShdw dist="38100" dir="2640000" algn="bl" rotWithShape="0">
                  <a:schemeClr val="accent1"/>
                </a:outerShdw>
                <a:reflection blurRad="6350" stA="55000" endA="300" endPos="45500" dir="5400000" sy="-100000" algn="bl" rotWithShape="0"/>
              </a:effectLst>
              <a:cs typeface="B Esfehan" panose="00000700000000000000" pitchFamily="2" charset="-78"/>
            </a:endParaRPr>
          </a:p>
        </p:txBody>
      </p:sp>
    </p:spTree>
    <p:extLst>
      <p:ext uri="{BB962C8B-B14F-4D97-AF65-F5344CB8AC3E}">
        <p14:creationId xmlns:p14="http://schemas.microsoft.com/office/powerpoint/2010/main" val="20360890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20</a:t>
            </a:r>
            <a:endParaRPr lang="en-US" dirty="0">
              <a:cs typeface="B Traffic" panose="00000400000000000000" pitchFamily="2" charset="-78"/>
            </a:endParaRPr>
          </a:p>
        </p:txBody>
      </p:sp>
      <p:sp>
        <p:nvSpPr>
          <p:cNvPr id="3" name="TextBox 2"/>
          <p:cNvSpPr txBox="1"/>
          <p:nvPr/>
        </p:nvSpPr>
        <p:spPr>
          <a:xfrm>
            <a:off x="6090406" y="971195"/>
            <a:ext cx="5574151" cy="553998"/>
          </a:xfrm>
          <a:prstGeom prst="rect">
            <a:avLst/>
          </a:prstGeom>
          <a:noFill/>
        </p:spPr>
        <p:txBody>
          <a:bodyPr wrap="square" rtlCol="0">
            <a:spAutoFit/>
          </a:bodyPr>
          <a:lstStyle/>
          <a:p>
            <a:pPr algn="just" rtl="1">
              <a:lnSpc>
                <a:spcPct val="150000"/>
              </a:lnSpc>
            </a:pPr>
            <a:r>
              <a:rPr lang="fa-IR" sz="2000" dirty="0">
                <a:solidFill>
                  <a:schemeClr val="accent6">
                    <a:lumMod val="50000"/>
                  </a:schemeClr>
                </a:solidFill>
                <a:cs typeface="B Mehr" panose="00000700000000000000" pitchFamily="2" charset="-78"/>
              </a:rPr>
              <a:t>الگوریتمی بنویسید که اعداد طبیعی 1 تا 5 را نمایش دهد.</a:t>
            </a:r>
            <a:endParaRPr lang="en-US" sz="2000" dirty="0">
              <a:solidFill>
                <a:schemeClr val="accent3"/>
              </a:solidFill>
              <a:cs typeface="B Mehr" panose="00000700000000000000" pitchFamily="2" charset="-78"/>
            </a:endParaRPr>
          </a:p>
        </p:txBody>
      </p:sp>
      <p:sp>
        <p:nvSpPr>
          <p:cNvPr id="5" name="TextBox 4"/>
          <p:cNvSpPr txBox="1"/>
          <p:nvPr/>
        </p:nvSpPr>
        <p:spPr>
          <a:xfrm>
            <a:off x="10402349" y="373098"/>
            <a:ext cx="1262209" cy="523220"/>
          </a:xfrm>
          <a:prstGeom prst="rect">
            <a:avLst/>
          </a:prstGeom>
          <a:noFill/>
        </p:spPr>
        <p:txBody>
          <a:bodyPr wrap="square" rtlCol="0">
            <a:spAutoFit/>
          </a:bodyPr>
          <a:lstStyle/>
          <a:p>
            <a:pPr algn="r" rtl="1"/>
            <a:r>
              <a:rPr lang="fa-IR" sz="2800" dirty="0">
                <a:solidFill>
                  <a:srgbClr val="FEE0CE"/>
                </a:solidFill>
                <a:cs typeface="B Morvarid" panose="00000400000000000000" pitchFamily="2" charset="-78"/>
              </a:rPr>
              <a:t>مثال 6</a:t>
            </a:r>
            <a:endParaRPr lang="en-US" sz="2800" dirty="0">
              <a:solidFill>
                <a:srgbClr val="FEE0CE"/>
              </a:solidFill>
              <a:cs typeface="B Morvarid" panose="00000400000000000000" pitchFamily="2" charset="-78"/>
            </a:endParaRPr>
          </a:p>
        </p:txBody>
      </p:sp>
      <p:sp>
        <p:nvSpPr>
          <p:cNvPr id="6" name="TextBox 5"/>
          <p:cNvSpPr txBox="1"/>
          <p:nvPr/>
        </p:nvSpPr>
        <p:spPr>
          <a:xfrm>
            <a:off x="727513" y="730951"/>
            <a:ext cx="4537412" cy="5632311"/>
          </a:xfrm>
          <a:prstGeom prst="rect">
            <a:avLst/>
          </a:prstGeom>
          <a:noFill/>
        </p:spPr>
        <p:txBody>
          <a:bodyPr wrap="square" rtlCol="0">
            <a:spAutoFit/>
          </a:bodyPr>
          <a:lstStyle/>
          <a:p>
            <a:pPr marL="457200" indent="-457200" algn="just" rtl="1">
              <a:lnSpc>
                <a:spcPct val="150000"/>
              </a:lnSpc>
              <a:buClr>
                <a:srgbClr val="C00000"/>
              </a:buClr>
              <a:buFont typeface="+mj-lt"/>
              <a:buAutoNum type="arabicPeriod"/>
            </a:pPr>
            <a:r>
              <a:rPr lang="fa-IR" sz="2000" dirty="0">
                <a:solidFill>
                  <a:schemeClr val="tx1"/>
                </a:solidFill>
                <a:cs typeface="B Traffic" panose="00000400000000000000" pitchFamily="2" charset="-78"/>
              </a:rPr>
              <a:t>شروع</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1 را در </a:t>
            </a:r>
            <a:r>
              <a:rPr lang="en-US" sz="2000" dirty="0">
                <a:cs typeface="B Traffic" panose="00000400000000000000" pitchFamily="2" charset="-78"/>
              </a:rPr>
              <a:t>i</a:t>
            </a:r>
            <a:r>
              <a:rPr lang="fa-IR" sz="2000" dirty="0">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en-US" sz="2000" dirty="0">
                <a:cs typeface="B Traffic" panose="00000400000000000000" pitchFamily="2" charset="-78"/>
              </a:rPr>
              <a:t>i</a:t>
            </a:r>
            <a:r>
              <a:rPr lang="fa-IR" sz="2000" dirty="0">
                <a:cs typeface="B Traffic" panose="00000400000000000000" pitchFamily="2" charset="-78"/>
              </a:rPr>
              <a:t> را چاپ کن.</a:t>
            </a:r>
          </a:p>
          <a:p>
            <a:pPr marL="457200" indent="-457200" algn="just" rtl="1">
              <a:lnSpc>
                <a:spcPct val="150000"/>
              </a:lnSpc>
              <a:buClr>
                <a:srgbClr val="C00000"/>
              </a:buClr>
              <a:buFont typeface="+mj-lt"/>
              <a:buAutoNum type="arabicPeriod"/>
            </a:pPr>
            <a:r>
              <a:rPr lang="fa-IR" sz="2000" dirty="0">
                <a:solidFill>
                  <a:schemeClr val="tx1"/>
                </a:solidFill>
                <a:cs typeface="B Traffic" panose="00000400000000000000" pitchFamily="2" charset="-78"/>
              </a:rPr>
              <a:t>1</a:t>
            </a:r>
            <a:r>
              <a:rPr lang="en-US" sz="2000" dirty="0">
                <a:solidFill>
                  <a:schemeClr val="tx1"/>
                </a:solidFill>
                <a:cs typeface="B Traffic" panose="00000400000000000000" pitchFamily="2" charset="-78"/>
              </a:rPr>
              <a:t>i+</a:t>
            </a:r>
            <a:r>
              <a:rPr lang="fa-IR" sz="2000" dirty="0">
                <a:solidFill>
                  <a:schemeClr val="tx1"/>
                </a:solidFill>
                <a:cs typeface="B Traffic" panose="00000400000000000000" pitchFamily="2" charset="-78"/>
              </a:rPr>
              <a:t> را در </a:t>
            </a:r>
            <a:r>
              <a:rPr lang="en-US" sz="2000" dirty="0">
                <a:solidFill>
                  <a:schemeClr val="tx1"/>
                </a:solidFill>
                <a:cs typeface="B Traffic" panose="00000400000000000000" pitchFamily="2" charset="-78"/>
              </a:rPr>
              <a:t>i</a:t>
            </a:r>
            <a:r>
              <a:rPr lang="fa-IR" sz="2000" dirty="0">
                <a:solidFill>
                  <a:schemeClr val="tx1"/>
                </a:solidFill>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en-US" sz="2000" dirty="0">
                <a:cs typeface="B Traffic" panose="00000400000000000000" pitchFamily="2" charset="-78"/>
              </a:rPr>
              <a:t>i</a:t>
            </a:r>
            <a:r>
              <a:rPr lang="fa-IR" sz="2000" dirty="0">
                <a:cs typeface="B Traffic" panose="00000400000000000000" pitchFamily="2" charset="-78"/>
              </a:rPr>
              <a:t> را چاپ کن.</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1</a:t>
            </a:r>
            <a:r>
              <a:rPr lang="en-US" sz="2000" dirty="0">
                <a:cs typeface="B Traffic" panose="00000400000000000000" pitchFamily="2" charset="-78"/>
              </a:rPr>
              <a:t>i+</a:t>
            </a:r>
            <a:r>
              <a:rPr lang="fa-IR" sz="2000" dirty="0">
                <a:cs typeface="B Traffic" panose="00000400000000000000" pitchFamily="2" charset="-78"/>
              </a:rPr>
              <a:t> را در </a:t>
            </a:r>
            <a:r>
              <a:rPr lang="en-US" sz="2000" dirty="0">
                <a:cs typeface="B Traffic" panose="00000400000000000000" pitchFamily="2" charset="-78"/>
              </a:rPr>
              <a:t>i</a:t>
            </a:r>
            <a:r>
              <a:rPr lang="fa-IR" sz="2000" dirty="0">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en-US" sz="2000" dirty="0">
                <a:cs typeface="B Traffic" panose="00000400000000000000" pitchFamily="2" charset="-78"/>
              </a:rPr>
              <a:t>i</a:t>
            </a:r>
            <a:r>
              <a:rPr lang="fa-IR" sz="2000" dirty="0">
                <a:cs typeface="B Traffic" panose="00000400000000000000" pitchFamily="2" charset="-78"/>
              </a:rPr>
              <a:t> را چاپ کن.</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1</a:t>
            </a:r>
            <a:r>
              <a:rPr lang="en-US" sz="2000" dirty="0">
                <a:cs typeface="B Traffic" panose="00000400000000000000" pitchFamily="2" charset="-78"/>
              </a:rPr>
              <a:t>i+</a:t>
            </a:r>
            <a:r>
              <a:rPr lang="fa-IR" sz="2000" dirty="0">
                <a:cs typeface="B Traffic" panose="00000400000000000000" pitchFamily="2" charset="-78"/>
              </a:rPr>
              <a:t> را در </a:t>
            </a:r>
            <a:r>
              <a:rPr lang="en-US" sz="2000" dirty="0">
                <a:cs typeface="B Traffic" panose="00000400000000000000" pitchFamily="2" charset="-78"/>
              </a:rPr>
              <a:t>i</a:t>
            </a:r>
            <a:r>
              <a:rPr lang="fa-IR" sz="2000" dirty="0">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en-US" sz="2000" dirty="0">
                <a:cs typeface="B Traffic" panose="00000400000000000000" pitchFamily="2" charset="-78"/>
              </a:rPr>
              <a:t>i</a:t>
            </a:r>
            <a:r>
              <a:rPr lang="fa-IR" sz="2000" dirty="0">
                <a:cs typeface="B Traffic" panose="00000400000000000000" pitchFamily="2" charset="-78"/>
              </a:rPr>
              <a:t> را چاپ کن.</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1</a:t>
            </a:r>
            <a:r>
              <a:rPr lang="en-US" sz="2000" dirty="0">
                <a:cs typeface="B Traffic" panose="00000400000000000000" pitchFamily="2" charset="-78"/>
              </a:rPr>
              <a:t>i+</a:t>
            </a:r>
            <a:r>
              <a:rPr lang="fa-IR" sz="2000" dirty="0">
                <a:cs typeface="B Traffic" panose="00000400000000000000" pitchFamily="2" charset="-78"/>
              </a:rPr>
              <a:t> را در </a:t>
            </a:r>
            <a:r>
              <a:rPr lang="en-US" sz="2000" dirty="0">
                <a:cs typeface="B Traffic" panose="00000400000000000000" pitchFamily="2" charset="-78"/>
              </a:rPr>
              <a:t>i</a:t>
            </a:r>
            <a:r>
              <a:rPr lang="fa-IR" sz="2000" dirty="0">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en-US" sz="2000" dirty="0">
                <a:cs typeface="B Traffic" panose="00000400000000000000" pitchFamily="2" charset="-78"/>
              </a:rPr>
              <a:t>i</a:t>
            </a:r>
            <a:r>
              <a:rPr lang="fa-IR" sz="2000" dirty="0">
                <a:cs typeface="B Traffic" panose="00000400000000000000" pitchFamily="2" charset="-78"/>
              </a:rPr>
              <a:t> را چاپ کن.</a:t>
            </a:r>
            <a:endParaRPr lang="en-US" sz="2000" dirty="0">
              <a:solidFill>
                <a:schemeClr val="tx1"/>
              </a:solidFill>
              <a:cs typeface="B Traffic" panose="00000400000000000000" pitchFamily="2" charset="-78"/>
            </a:endParaRP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پایان</a:t>
            </a:r>
            <a:endParaRPr lang="en-US" sz="2000" dirty="0">
              <a:solidFill>
                <a:schemeClr val="tx1"/>
              </a:solidFill>
              <a:cs typeface="B Traffic" panose="00000400000000000000" pitchFamily="2" charset="-78"/>
            </a:endParaRPr>
          </a:p>
        </p:txBody>
      </p:sp>
      <p:sp>
        <p:nvSpPr>
          <p:cNvPr id="2" name="Rectangle 1"/>
          <p:cNvSpPr/>
          <p:nvPr/>
        </p:nvSpPr>
        <p:spPr>
          <a:xfrm>
            <a:off x="7779091" y="3347053"/>
            <a:ext cx="3679212" cy="400110"/>
          </a:xfrm>
          <a:prstGeom prst="rect">
            <a:avLst/>
          </a:prstGeom>
        </p:spPr>
        <p:txBody>
          <a:bodyPr wrap="none">
            <a:spAutoFit/>
          </a:bodyPr>
          <a:lstStyle/>
          <a:p>
            <a:pPr algn="r" rtl="1"/>
            <a:r>
              <a:rPr lang="fa-IR" sz="2000" dirty="0">
                <a:cs typeface="B Yekan" panose="00000400000000000000" pitchFamily="2" charset="-78"/>
              </a:rPr>
              <a:t>برای این منظور، سه روش وجود دارد.</a:t>
            </a:r>
            <a:endParaRPr lang="en-US" sz="2000" dirty="0">
              <a:cs typeface="B Yekan" panose="00000400000000000000" pitchFamily="2" charset="-78"/>
            </a:endParaRPr>
          </a:p>
        </p:txBody>
      </p:sp>
      <p:sp>
        <p:nvSpPr>
          <p:cNvPr id="23" name="Rectangle 22"/>
          <p:cNvSpPr/>
          <p:nvPr/>
        </p:nvSpPr>
        <p:spPr>
          <a:xfrm>
            <a:off x="6090406" y="3347052"/>
            <a:ext cx="1197764" cy="400110"/>
          </a:xfrm>
          <a:prstGeom prst="rect">
            <a:avLst/>
          </a:prstGeom>
        </p:spPr>
        <p:txBody>
          <a:bodyPr wrap="none">
            <a:spAutoFit/>
          </a:bodyPr>
          <a:lstStyle/>
          <a:p>
            <a:pPr algn="r" rtl="1"/>
            <a:r>
              <a:rPr lang="fa-IR" sz="2000" dirty="0">
                <a:solidFill>
                  <a:srgbClr val="FFFF00"/>
                </a:solidFill>
                <a:cs typeface="B Yekan" panose="00000400000000000000" pitchFamily="2" charset="-78"/>
              </a:rPr>
              <a:t>روش دوم:</a:t>
            </a:r>
            <a:endParaRPr lang="en-US" sz="2000" dirty="0">
              <a:solidFill>
                <a:srgbClr val="FFFF00"/>
              </a:solidFill>
              <a:cs typeface="B Yekan" panose="00000400000000000000" pitchFamily="2" charset="-78"/>
            </a:endParaRPr>
          </a:p>
        </p:txBody>
      </p:sp>
    </p:spTree>
    <p:extLst>
      <p:ext uri="{BB962C8B-B14F-4D97-AF65-F5344CB8AC3E}">
        <p14:creationId xmlns:p14="http://schemas.microsoft.com/office/powerpoint/2010/main" val="1196910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21</a:t>
            </a:r>
            <a:endParaRPr lang="en-US" dirty="0">
              <a:cs typeface="B Traffic" panose="00000400000000000000" pitchFamily="2" charset="-78"/>
            </a:endParaRPr>
          </a:p>
        </p:txBody>
      </p:sp>
      <p:sp>
        <p:nvSpPr>
          <p:cNvPr id="3" name="TextBox 2"/>
          <p:cNvSpPr txBox="1"/>
          <p:nvPr/>
        </p:nvSpPr>
        <p:spPr>
          <a:xfrm>
            <a:off x="6090406" y="971195"/>
            <a:ext cx="5574151" cy="553998"/>
          </a:xfrm>
          <a:prstGeom prst="rect">
            <a:avLst/>
          </a:prstGeom>
          <a:noFill/>
        </p:spPr>
        <p:txBody>
          <a:bodyPr wrap="square" rtlCol="0">
            <a:spAutoFit/>
          </a:bodyPr>
          <a:lstStyle/>
          <a:p>
            <a:pPr algn="just" rtl="1">
              <a:lnSpc>
                <a:spcPct val="150000"/>
              </a:lnSpc>
            </a:pPr>
            <a:r>
              <a:rPr lang="fa-IR" sz="2000" dirty="0">
                <a:solidFill>
                  <a:schemeClr val="accent6">
                    <a:lumMod val="50000"/>
                  </a:schemeClr>
                </a:solidFill>
                <a:cs typeface="B Mehr" panose="00000700000000000000" pitchFamily="2" charset="-78"/>
              </a:rPr>
              <a:t>الگوریتمی بنویسید که اعداد طبیعی 1 تا 5 را نمایش دهد.</a:t>
            </a:r>
            <a:endParaRPr lang="en-US" sz="2000" dirty="0">
              <a:solidFill>
                <a:schemeClr val="accent3"/>
              </a:solidFill>
              <a:cs typeface="B Mehr" panose="00000700000000000000" pitchFamily="2" charset="-78"/>
            </a:endParaRPr>
          </a:p>
        </p:txBody>
      </p:sp>
      <p:sp>
        <p:nvSpPr>
          <p:cNvPr id="5" name="TextBox 4"/>
          <p:cNvSpPr txBox="1"/>
          <p:nvPr/>
        </p:nvSpPr>
        <p:spPr>
          <a:xfrm>
            <a:off x="10402349" y="373098"/>
            <a:ext cx="1262209" cy="523220"/>
          </a:xfrm>
          <a:prstGeom prst="rect">
            <a:avLst/>
          </a:prstGeom>
          <a:noFill/>
        </p:spPr>
        <p:txBody>
          <a:bodyPr wrap="square" rtlCol="0">
            <a:spAutoFit/>
          </a:bodyPr>
          <a:lstStyle/>
          <a:p>
            <a:pPr algn="r" rtl="1"/>
            <a:r>
              <a:rPr lang="fa-IR" sz="2800" dirty="0">
                <a:solidFill>
                  <a:srgbClr val="FEE0CE"/>
                </a:solidFill>
                <a:cs typeface="B Morvarid" panose="00000400000000000000" pitchFamily="2" charset="-78"/>
              </a:rPr>
              <a:t>مثال 6</a:t>
            </a:r>
            <a:endParaRPr lang="en-US" sz="2800" dirty="0">
              <a:solidFill>
                <a:srgbClr val="FEE0CE"/>
              </a:solidFill>
              <a:cs typeface="B Morvarid" panose="00000400000000000000" pitchFamily="2" charset="-78"/>
            </a:endParaRPr>
          </a:p>
        </p:txBody>
      </p:sp>
      <p:sp>
        <p:nvSpPr>
          <p:cNvPr id="6" name="TextBox 5"/>
          <p:cNvSpPr txBox="1"/>
          <p:nvPr/>
        </p:nvSpPr>
        <p:spPr>
          <a:xfrm>
            <a:off x="205485" y="2115947"/>
            <a:ext cx="5043731" cy="2862322"/>
          </a:xfrm>
          <a:prstGeom prst="rect">
            <a:avLst/>
          </a:prstGeom>
          <a:noFill/>
        </p:spPr>
        <p:txBody>
          <a:bodyPr wrap="square" rtlCol="0">
            <a:spAutoFit/>
          </a:bodyPr>
          <a:lstStyle/>
          <a:p>
            <a:pPr marL="457200" indent="-457200" algn="just" rtl="1">
              <a:lnSpc>
                <a:spcPct val="150000"/>
              </a:lnSpc>
              <a:buClr>
                <a:srgbClr val="C00000"/>
              </a:buClr>
              <a:buFont typeface="+mj-lt"/>
              <a:buAutoNum type="arabicPeriod"/>
            </a:pPr>
            <a:r>
              <a:rPr lang="fa-IR" sz="2000" dirty="0">
                <a:solidFill>
                  <a:schemeClr val="tx1"/>
                </a:solidFill>
                <a:cs typeface="B Traffic" panose="00000400000000000000" pitchFamily="2" charset="-78"/>
              </a:rPr>
              <a:t>شروع</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1 را در </a:t>
            </a:r>
            <a:r>
              <a:rPr lang="en-US" sz="2000" dirty="0">
                <a:latin typeface="Times New Roman" panose="02020603050405020304" pitchFamily="18" charset="0"/>
                <a:cs typeface="Times New Roman" panose="02020603050405020304" pitchFamily="18" charset="0"/>
              </a:rPr>
              <a:t>i</a:t>
            </a:r>
            <a:r>
              <a:rPr lang="fa-IR" sz="2000" dirty="0">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تا وقتی که 5</a:t>
            </a:r>
            <a:r>
              <a:rPr lang="en-US" sz="2000" dirty="0">
                <a:cs typeface="B Traffic" panose="00000400000000000000" pitchFamily="2" charset="-78"/>
              </a:rPr>
              <a:t> </a:t>
            </a:r>
            <a:r>
              <a:rPr lang="fa-IR" sz="2000" dirty="0">
                <a:cs typeface="+mj-cs"/>
              </a:rPr>
              <a:t>=&gt;</a:t>
            </a:r>
            <a:r>
              <a:rPr lang="fa-IR" sz="2000" dirty="0">
                <a:cs typeface="B Traffic" panose="00000400000000000000" pitchFamily="2" charset="-78"/>
              </a:rPr>
              <a:t> </a:t>
            </a:r>
            <a:r>
              <a:rPr lang="en-US" sz="2000" dirty="0">
                <a:cs typeface="B Traffic" panose="00000400000000000000" pitchFamily="2" charset="-78"/>
              </a:rPr>
              <a:t> i</a:t>
            </a:r>
            <a:r>
              <a:rPr lang="fa-IR" sz="2000" dirty="0">
                <a:cs typeface="B Traffic" panose="00000400000000000000" pitchFamily="2" charset="-78"/>
              </a:rPr>
              <a:t> باشد، مراحل زیر را تکرار کن:</a:t>
            </a:r>
          </a:p>
          <a:p>
            <a:pPr marL="914400" lvl="1" indent="-457200" algn="just" rtl="1">
              <a:lnSpc>
                <a:spcPct val="150000"/>
              </a:lnSpc>
              <a:buClr>
                <a:schemeClr val="accent5">
                  <a:lumMod val="50000"/>
                </a:schemeClr>
              </a:buClr>
              <a:buFont typeface="+mj-lt"/>
              <a:buAutoNum type="arabicPeriod"/>
            </a:pPr>
            <a:r>
              <a:rPr lang="en-US" sz="2000" dirty="0">
                <a:cs typeface="B Traffic" panose="00000400000000000000" pitchFamily="2" charset="-78"/>
              </a:rPr>
              <a:t>i</a:t>
            </a:r>
            <a:r>
              <a:rPr lang="fa-IR" sz="2000" dirty="0">
                <a:solidFill>
                  <a:schemeClr val="tx1"/>
                </a:solidFill>
                <a:cs typeface="B Traffic" panose="00000400000000000000" pitchFamily="2" charset="-78"/>
              </a:rPr>
              <a:t> را چاپ کن.</a:t>
            </a:r>
          </a:p>
          <a:p>
            <a:pPr marL="914400" lvl="1" indent="-457200" algn="just" rtl="1">
              <a:lnSpc>
                <a:spcPct val="150000"/>
              </a:lnSpc>
              <a:buClr>
                <a:schemeClr val="accent5">
                  <a:lumMod val="50000"/>
                </a:schemeClr>
              </a:buClr>
              <a:buFont typeface="+mj-lt"/>
              <a:buAutoNum type="arabicPeriod"/>
            </a:pPr>
            <a:r>
              <a:rPr lang="fa-IR" sz="2000" dirty="0">
                <a:solidFill>
                  <a:schemeClr val="tx1"/>
                </a:solidFill>
                <a:cs typeface="B Traffic" panose="00000400000000000000" pitchFamily="2" charset="-78"/>
              </a:rPr>
              <a:t>1</a:t>
            </a:r>
            <a:r>
              <a:rPr lang="en-US" sz="2000" dirty="0">
                <a:solidFill>
                  <a:schemeClr val="tx1"/>
                </a:solidFill>
                <a:cs typeface="B Traffic" panose="00000400000000000000" pitchFamily="2" charset="-78"/>
              </a:rPr>
              <a:t>i+</a:t>
            </a:r>
            <a:r>
              <a:rPr lang="fa-IR" sz="2000" dirty="0">
                <a:solidFill>
                  <a:schemeClr val="tx1"/>
                </a:solidFill>
                <a:cs typeface="B Traffic" panose="00000400000000000000" pitchFamily="2" charset="-78"/>
              </a:rPr>
              <a:t> را در </a:t>
            </a:r>
            <a:r>
              <a:rPr lang="en-US" sz="2000" dirty="0">
                <a:solidFill>
                  <a:schemeClr val="tx1"/>
                </a:solidFill>
                <a:cs typeface="B Traffic" panose="00000400000000000000" pitchFamily="2" charset="-78"/>
              </a:rPr>
              <a:t>i</a:t>
            </a:r>
            <a:r>
              <a:rPr lang="fa-IR" sz="2000" dirty="0">
                <a:solidFill>
                  <a:schemeClr val="tx1"/>
                </a:solidFill>
                <a:cs typeface="B Traffic" panose="00000400000000000000" pitchFamily="2" charset="-78"/>
              </a:rPr>
              <a:t> قرار بده.</a:t>
            </a:r>
          </a:p>
          <a:p>
            <a:pPr marL="457200" indent="-457200" algn="just" rtl="1">
              <a:lnSpc>
                <a:spcPct val="150000"/>
              </a:lnSpc>
              <a:buClr>
                <a:srgbClr val="C00000"/>
              </a:buClr>
              <a:buFont typeface="+mj-lt"/>
              <a:buAutoNum type="arabicPeriod"/>
            </a:pPr>
            <a:r>
              <a:rPr lang="fa-IR" sz="2000" dirty="0">
                <a:cs typeface="B Traffic" panose="00000400000000000000" pitchFamily="2" charset="-78"/>
              </a:rPr>
              <a:t>پایان</a:t>
            </a:r>
            <a:endParaRPr lang="en-US" sz="2000" dirty="0">
              <a:solidFill>
                <a:schemeClr val="tx1"/>
              </a:solidFill>
              <a:cs typeface="B Traffic" panose="00000400000000000000" pitchFamily="2" charset="-78"/>
            </a:endParaRPr>
          </a:p>
        </p:txBody>
      </p:sp>
      <p:sp>
        <p:nvSpPr>
          <p:cNvPr id="2" name="Rectangle 1"/>
          <p:cNvSpPr/>
          <p:nvPr/>
        </p:nvSpPr>
        <p:spPr>
          <a:xfrm>
            <a:off x="7779091" y="3347053"/>
            <a:ext cx="3679212" cy="400110"/>
          </a:xfrm>
          <a:prstGeom prst="rect">
            <a:avLst/>
          </a:prstGeom>
        </p:spPr>
        <p:txBody>
          <a:bodyPr wrap="none">
            <a:spAutoFit/>
          </a:bodyPr>
          <a:lstStyle/>
          <a:p>
            <a:pPr algn="r" rtl="1"/>
            <a:r>
              <a:rPr lang="fa-IR" sz="2000" dirty="0">
                <a:cs typeface="B Yekan" panose="00000400000000000000" pitchFamily="2" charset="-78"/>
              </a:rPr>
              <a:t>برای این منظور، سه روش وجود دارد.</a:t>
            </a:r>
            <a:endParaRPr lang="en-US" sz="2000" dirty="0">
              <a:cs typeface="B Yekan" panose="00000400000000000000" pitchFamily="2" charset="-78"/>
            </a:endParaRPr>
          </a:p>
        </p:txBody>
      </p:sp>
      <p:sp>
        <p:nvSpPr>
          <p:cNvPr id="23" name="Rectangle 22"/>
          <p:cNvSpPr/>
          <p:nvPr/>
        </p:nvSpPr>
        <p:spPr>
          <a:xfrm>
            <a:off x="6023930" y="3347053"/>
            <a:ext cx="1257075" cy="400110"/>
          </a:xfrm>
          <a:prstGeom prst="rect">
            <a:avLst/>
          </a:prstGeom>
        </p:spPr>
        <p:txBody>
          <a:bodyPr wrap="none">
            <a:spAutoFit/>
          </a:bodyPr>
          <a:lstStyle/>
          <a:p>
            <a:pPr algn="r" rtl="1"/>
            <a:r>
              <a:rPr lang="fa-IR" sz="2000" dirty="0">
                <a:solidFill>
                  <a:srgbClr val="FFFF00"/>
                </a:solidFill>
                <a:cs typeface="B Yekan" panose="00000400000000000000" pitchFamily="2" charset="-78"/>
              </a:rPr>
              <a:t>روش سوم:</a:t>
            </a:r>
            <a:endParaRPr lang="en-US" sz="2000" dirty="0">
              <a:solidFill>
                <a:srgbClr val="FFFF00"/>
              </a:solidFill>
              <a:cs typeface="B Yekan" panose="00000400000000000000" pitchFamily="2" charset="-78"/>
            </a:endParaRPr>
          </a:p>
        </p:txBody>
      </p:sp>
    </p:spTree>
    <p:extLst>
      <p:ext uri="{BB962C8B-B14F-4D97-AF65-F5344CB8AC3E}">
        <p14:creationId xmlns:p14="http://schemas.microsoft.com/office/powerpoint/2010/main" val="3320025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a:t>
            </a:r>
            <a:r>
              <a:rPr lang="en-US" dirty="0">
                <a:latin typeface="Cambria" panose="02040503050406030204" pitchFamily="18" charset="0"/>
                <a:ea typeface="Cambria" panose="02040503050406030204" pitchFamily="18" charset="0"/>
                <a:cs typeface="B Traffic" panose="00000400000000000000" pitchFamily="2" charset="-78"/>
              </a:rPr>
              <a:t>	</a:t>
            </a:r>
            <a:r>
              <a:rPr lang="fa-IR" dirty="0">
                <a:latin typeface="Cambria" panose="02040503050406030204" pitchFamily="18" charset="0"/>
                <a:ea typeface="Cambria" panose="02040503050406030204" pitchFamily="18" charset="0"/>
                <a:cs typeface="B Traffic" panose="00000400000000000000" pitchFamily="2" charset="-78"/>
              </a:rPr>
              <a:t>	 				</a:t>
            </a:r>
            <a:r>
              <a:rPr lang="fa-IR" dirty="0">
                <a:cs typeface="B Traffic" panose="00000400000000000000" pitchFamily="2" charset="-78"/>
              </a:rPr>
              <a:t>			22</a:t>
            </a:r>
            <a:endParaRPr lang="en-US" dirty="0">
              <a:cs typeface="B Traffic" panose="00000400000000000000" pitchFamily="2" charset="-78"/>
            </a:endParaRPr>
          </a:p>
        </p:txBody>
      </p:sp>
      <p:sp>
        <p:nvSpPr>
          <p:cNvPr id="3" name="Cloud 2"/>
          <p:cNvSpPr/>
          <p:nvPr/>
        </p:nvSpPr>
        <p:spPr>
          <a:xfrm>
            <a:off x="2129790" y="922020"/>
            <a:ext cx="7932420" cy="5013960"/>
          </a:xfrm>
          <a:prstGeom prst="cloud">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7200" dirty="0">
                <a:solidFill>
                  <a:srgbClr val="CC6600"/>
                </a:solidFill>
                <a:latin typeface="Comic Sans MS" panose="030F0702030302020204" pitchFamily="66" charset="0"/>
                <a:cs typeface="B Narm" panose="00000400000000000000" pitchFamily="2" charset="-78"/>
              </a:rPr>
              <a:t>موفق باشید.</a:t>
            </a:r>
            <a:endParaRPr lang="en-US" sz="7200" dirty="0">
              <a:solidFill>
                <a:srgbClr val="CC6600"/>
              </a:solidFill>
              <a:latin typeface="Comic Sans MS" panose="030F0702030302020204" pitchFamily="66" charset="0"/>
              <a:cs typeface="B Narm" panose="00000400000000000000" pitchFamily="2" charset="-78"/>
            </a:endParaRPr>
          </a:p>
        </p:txBody>
      </p:sp>
    </p:spTree>
    <p:extLst>
      <p:ext uri="{BB962C8B-B14F-4D97-AF65-F5344CB8AC3E}">
        <p14:creationId xmlns:p14="http://schemas.microsoft.com/office/powerpoint/2010/main" val="72821650"/>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3</a:t>
            </a:r>
            <a:endParaRPr lang="en-US" dirty="0">
              <a:cs typeface="B Traffic" panose="00000400000000000000" pitchFamily="2" charset="-78"/>
            </a:endParaRPr>
          </a:p>
        </p:txBody>
      </p:sp>
      <p:sp>
        <p:nvSpPr>
          <p:cNvPr id="3" name="TextBox 2"/>
          <p:cNvSpPr txBox="1"/>
          <p:nvPr/>
        </p:nvSpPr>
        <p:spPr>
          <a:xfrm>
            <a:off x="4953928" y="1023080"/>
            <a:ext cx="6730584" cy="2400657"/>
          </a:xfrm>
          <a:prstGeom prst="rect">
            <a:avLst/>
          </a:prstGeom>
          <a:noFill/>
        </p:spPr>
        <p:txBody>
          <a:bodyPr wrap="square" rtlCol="0">
            <a:spAutoFit/>
          </a:bodyPr>
          <a:lstStyle/>
          <a:p>
            <a:pPr algn="just" rtl="1">
              <a:lnSpc>
                <a:spcPct val="150000"/>
              </a:lnSpc>
              <a:buClr>
                <a:srgbClr val="EE622A"/>
              </a:buClr>
            </a:pPr>
            <a:r>
              <a:rPr lang="fa-IR" sz="2000" dirty="0">
                <a:cs typeface="B Koodak" panose="00000700000000000000" pitchFamily="2" charset="-78"/>
              </a:rPr>
              <a:t>در سال 1945 جورج پولیا روشی چهار مرحله‌ای برای حل مسئله تدوین کرد.</a:t>
            </a:r>
          </a:p>
          <a:p>
            <a:pPr marL="342900" indent="-342900" algn="just" rtl="1">
              <a:lnSpc>
                <a:spcPct val="150000"/>
              </a:lnSpc>
              <a:buClr>
                <a:srgbClr val="EE622A"/>
              </a:buClr>
              <a:buAutoNum type="arabicPeriod"/>
            </a:pPr>
            <a:r>
              <a:rPr lang="fa-IR" sz="2000" dirty="0">
                <a:solidFill>
                  <a:srgbClr val="002060"/>
                </a:solidFill>
                <a:cs typeface="B Koodak" panose="00000700000000000000" pitchFamily="2" charset="-78"/>
              </a:rPr>
              <a:t>شناخت مسئله</a:t>
            </a:r>
          </a:p>
          <a:p>
            <a:pPr marL="342900" indent="-342900" algn="just" rtl="1">
              <a:lnSpc>
                <a:spcPct val="150000"/>
              </a:lnSpc>
              <a:buClr>
                <a:srgbClr val="EE622A"/>
              </a:buClr>
              <a:buAutoNum type="arabicPeriod"/>
            </a:pPr>
            <a:r>
              <a:rPr lang="fa-IR" sz="2000" dirty="0">
                <a:solidFill>
                  <a:srgbClr val="002060"/>
                </a:solidFill>
                <a:cs typeface="B Koodak" panose="00000700000000000000" pitchFamily="2" charset="-78"/>
              </a:rPr>
              <a:t>طراحی نقشه</a:t>
            </a:r>
          </a:p>
          <a:p>
            <a:pPr marL="342900" indent="-342900" algn="just" rtl="1">
              <a:lnSpc>
                <a:spcPct val="150000"/>
              </a:lnSpc>
              <a:buClr>
                <a:srgbClr val="EE622A"/>
              </a:buClr>
              <a:buAutoNum type="arabicPeriod"/>
            </a:pPr>
            <a:r>
              <a:rPr lang="fa-IR" sz="2000" dirty="0">
                <a:solidFill>
                  <a:srgbClr val="002060"/>
                </a:solidFill>
                <a:cs typeface="B Koodak" panose="00000700000000000000" pitchFamily="2" charset="-78"/>
              </a:rPr>
              <a:t>اجرای نقشه</a:t>
            </a:r>
          </a:p>
          <a:p>
            <a:pPr marL="342900" indent="-342900" algn="just" rtl="1">
              <a:lnSpc>
                <a:spcPct val="150000"/>
              </a:lnSpc>
              <a:buClr>
                <a:srgbClr val="EE622A"/>
              </a:buClr>
              <a:buAutoNum type="arabicPeriod"/>
            </a:pPr>
            <a:r>
              <a:rPr lang="fa-IR" sz="2000" dirty="0">
                <a:solidFill>
                  <a:srgbClr val="002060"/>
                </a:solidFill>
                <a:cs typeface="B Koodak" panose="00000700000000000000" pitchFamily="2" charset="-78"/>
              </a:rPr>
              <a:t>بازنگری</a:t>
            </a:r>
            <a:endParaRPr lang="en-US" sz="2000" dirty="0">
              <a:solidFill>
                <a:srgbClr val="002060"/>
              </a:solidFill>
              <a:cs typeface="B Koodak" panose="00000700000000000000" pitchFamily="2" charset="-78"/>
            </a:endParaRPr>
          </a:p>
        </p:txBody>
      </p:sp>
      <p:sp>
        <p:nvSpPr>
          <p:cNvPr id="5" name="TextBox 4"/>
          <p:cNvSpPr txBox="1"/>
          <p:nvPr/>
        </p:nvSpPr>
        <p:spPr>
          <a:xfrm>
            <a:off x="8631298" y="375538"/>
            <a:ext cx="3037112" cy="523220"/>
          </a:xfrm>
          <a:prstGeom prst="rect">
            <a:avLst/>
          </a:prstGeom>
          <a:noFill/>
        </p:spPr>
        <p:txBody>
          <a:bodyPr wrap="square" rtlCol="0">
            <a:spAutoFit/>
          </a:bodyPr>
          <a:lstStyle/>
          <a:p>
            <a:pPr algn="r" rtl="1"/>
            <a:r>
              <a:rPr lang="fa-IR" sz="2800" dirty="0">
                <a:solidFill>
                  <a:schemeClr val="bg1"/>
                </a:solidFill>
                <a:cs typeface="B Morvarid" panose="00000400000000000000" pitchFamily="2" charset="-78"/>
              </a:rPr>
              <a:t>حل مسئله</a:t>
            </a:r>
            <a:endParaRPr lang="en-US" sz="2800" dirty="0">
              <a:solidFill>
                <a:schemeClr val="bg1"/>
              </a:solidFill>
              <a:cs typeface="B Morvarid" panose="00000400000000000000" pitchFamily="2" charset="-78"/>
            </a:endParaRPr>
          </a:p>
        </p:txBody>
      </p:sp>
      <p:sp>
        <p:nvSpPr>
          <p:cNvPr id="7" name="TextBox 6"/>
          <p:cNvSpPr txBox="1"/>
          <p:nvPr/>
        </p:nvSpPr>
        <p:spPr>
          <a:xfrm>
            <a:off x="4722326" y="3631949"/>
            <a:ext cx="6962186" cy="1938992"/>
          </a:xfrm>
          <a:prstGeom prst="rect">
            <a:avLst/>
          </a:prstGeom>
          <a:noFill/>
        </p:spPr>
        <p:txBody>
          <a:bodyPr wrap="square" rtlCol="0">
            <a:spAutoFit/>
          </a:bodyPr>
          <a:lstStyle/>
          <a:p>
            <a:pPr algn="r" rtl="1">
              <a:lnSpc>
                <a:spcPct val="150000"/>
              </a:lnSpc>
              <a:buClr>
                <a:schemeClr val="accent5">
                  <a:lumMod val="50000"/>
                </a:schemeClr>
              </a:buClr>
            </a:pPr>
            <a:r>
              <a:rPr lang="fa-IR" sz="2000" dirty="0">
                <a:cs typeface="B Koodak" panose="00000700000000000000" pitchFamily="2" charset="-78"/>
              </a:rPr>
              <a:t>جهت شناخت مسئله و ارائۀ راه‌حل مناسب، سه عامل مهم باید در نظر گرفته شود:</a:t>
            </a:r>
          </a:p>
          <a:p>
            <a:pPr marL="342900" indent="-342900" algn="r" rtl="1">
              <a:lnSpc>
                <a:spcPct val="150000"/>
              </a:lnSpc>
              <a:buClr>
                <a:schemeClr val="accent5">
                  <a:lumMod val="50000"/>
                </a:schemeClr>
              </a:buClr>
              <a:buAutoNum type="arabicPeriod"/>
            </a:pPr>
            <a:r>
              <a:rPr lang="fa-IR" sz="2000" dirty="0">
                <a:solidFill>
                  <a:srgbClr val="002060"/>
                </a:solidFill>
                <a:cs typeface="B Koodak" panose="00000700000000000000" pitchFamily="2" charset="-78"/>
              </a:rPr>
              <a:t>مقادیر معلوم (فرضیات مسئله)</a:t>
            </a:r>
          </a:p>
          <a:p>
            <a:pPr marL="342900" indent="-342900" algn="r" rtl="1">
              <a:lnSpc>
                <a:spcPct val="150000"/>
              </a:lnSpc>
              <a:buClr>
                <a:schemeClr val="accent5">
                  <a:lumMod val="50000"/>
                </a:schemeClr>
              </a:buClr>
              <a:buAutoNum type="arabicPeriod"/>
            </a:pPr>
            <a:r>
              <a:rPr lang="fa-IR" sz="2000" dirty="0">
                <a:solidFill>
                  <a:srgbClr val="002060"/>
                </a:solidFill>
                <a:cs typeface="B Koodak" panose="00000700000000000000" pitchFamily="2" charset="-78"/>
              </a:rPr>
              <a:t>محاسبات (پردازش‌ها)</a:t>
            </a:r>
          </a:p>
          <a:p>
            <a:pPr marL="342900" indent="-342900" algn="r" rtl="1">
              <a:lnSpc>
                <a:spcPct val="150000"/>
              </a:lnSpc>
              <a:buClr>
                <a:schemeClr val="accent5">
                  <a:lumMod val="50000"/>
                </a:schemeClr>
              </a:buClr>
              <a:buAutoNum type="arabicPeriod"/>
            </a:pPr>
            <a:r>
              <a:rPr lang="fa-IR" sz="2000" dirty="0">
                <a:solidFill>
                  <a:srgbClr val="002060"/>
                </a:solidFill>
                <a:cs typeface="B Koodak" panose="00000700000000000000" pitchFamily="2" charset="-78"/>
              </a:rPr>
              <a:t>خواسته‌های مسئله (مجهول‌ها)</a:t>
            </a:r>
          </a:p>
        </p:txBody>
      </p:sp>
    </p:spTree>
    <p:extLst>
      <p:ext uri="{BB962C8B-B14F-4D97-AF65-F5344CB8AC3E}">
        <p14:creationId xmlns:p14="http://schemas.microsoft.com/office/powerpoint/2010/main" val="1186165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fade">
                                      <p:cBhvr>
                                        <p:cTn id="49" dur="1000"/>
                                        <p:tgtEl>
                                          <p:spTgt spid="7">
                                            <p:txEl>
                                              <p:pRg st="0" end="0"/>
                                            </p:txEl>
                                          </p:spTgt>
                                        </p:tgtEl>
                                      </p:cBhvr>
                                    </p:animEffect>
                                    <p:anim calcmode="lin" valueType="num">
                                      <p:cBhvr>
                                        <p:cTn id="5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fade">
                                      <p:cBhvr>
                                        <p:cTn id="56" dur="1000"/>
                                        <p:tgtEl>
                                          <p:spTgt spid="7">
                                            <p:txEl>
                                              <p:pRg st="1" end="1"/>
                                            </p:txEl>
                                          </p:spTgt>
                                        </p:tgtEl>
                                      </p:cBhvr>
                                    </p:animEffect>
                                    <p:anim calcmode="lin" valueType="num">
                                      <p:cBhvr>
                                        <p:cTn id="5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2" end="2"/>
                                            </p:txEl>
                                          </p:spTgt>
                                        </p:tgtEl>
                                        <p:attrNameLst>
                                          <p:attrName>style.visibility</p:attrName>
                                        </p:attrNameLst>
                                      </p:cBhvr>
                                      <p:to>
                                        <p:strVal val="visible"/>
                                      </p:to>
                                    </p:set>
                                    <p:animEffect transition="in" filter="fade">
                                      <p:cBhvr>
                                        <p:cTn id="63" dur="1000"/>
                                        <p:tgtEl>
                                          <p:spTgt spid="7">
                                            <p:txEl>
                                              <p:pRg st="2" end="2"/>
                                            </p:txEl>
                                          </p:spTgt>
                                        </p:tgtEl>
                                      </p:cBhvr>
                                    </p:animEffect>
                                    <p:anim calcmode="lin" valueType="num">
                                      <p:cBhvr>
                                        <p:cTn id="6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3" end="3"/>
                                            </p:txEl>
                                          </p:spTgt>
                                        </p:tgtEl>
                                        <p:attrNameLst>
                                          <p:attrName>style.visibility</p:attrName>
                                        </p:attrNameLst>
                                      </p:cBhvr>
                                      <p:to>
                                        <p:strVal val="visible"/>
                                      </p:to>
                                    </p:set>
                                    <p:animEffect transition="in" filter="fade">
                                      <p:cBhvr>
                                        <p:cTn id="70" dur="1000"/>
                                        <p:tgtEl>
                                          <p:spTgt spid="7">
                                            <p:txEl>
                                              <p:pRg st="3" end="3"/>
                                            </p:txEl>
                                          </p:spTgt>
                                        </p:tgtEl>
                                      </p:cBhvr>
                                    </p:animEffect>
                                    <p:anim calcmode="lin" valueType="num">
                                      <p:cBhvr>
                                        <p:cTn id="7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4</a:t>
            </a:r>
            <a:endParaRPr lang="en-US" dirty="0">
              <a:cs typeface="B Traffic" panose="00000400000000000000" pitchFamily="2" charset="-78"/>
            </a:endParaRPr>
          </a:p>
        </p:txBody>
      </p:sp>
      <p:cxnSp>
        <p:nvCxnSpPr>
          <p:cNvPr id="14" name="Straight Connector 13"/>
          <p:cNvCxnSpPr/>
          <p:nvPr/>
        </p:nvCxnSpPr>
        <p:spPr>
          <a:xfrm>
            <a:off x="8313490" y="651989"/>
            <a:ext cx="0" cy="5170646"/>
          </a:xfrm>
          <a:prstGeom prst="line">
            <a:avLst/>
          </a:prstGeom>
          <a:ln>
            <a:solidFill>
              <a:srgbClr val="B311A0"/>
            </a:solidFill>
          </a:ln>
        </p:spPr>
        <p:style>
          <a:lnRef idx="2">
            <a:schemeClr val="accent5"/>
          </a:lnRef>
          <a:fillRef idx="0">
            <a:schemeClr val="accent5"/>
          </a:fillRef>
          <a:effectRef idx="1">
            <a:schemeClr val="accent5"/>
          </a:effectRef>
          <a:fontRef idx="minor">
            <a:schemeClr val="tx1"/>
          </a:fontRef>
        </p:style>
      </p:cxnSp>
      <p:sp>
        <p:nvSpPr>
          <p:cNvPr id="17" name="TextBox 16"/>
          <p:cNvSpPr txBox="1"/>
          <p:nvPr/>
        </p:nvSpPr>
        <p:spPr>
          <a:xfrm>
            <a:off x="8577953" y="2975702"/>
            <a:ext cx="3037112" cy="523220"/>
          </a:xfrm>
          <a:prstGeom prst="rect">
            <a:avLst/>
          </a:prstGeom>
          <a:noFill/>
        </p:spPr>
        <p:txBody>
          <a:bodyPr wrap="square" rtlCol="0">
            <a:spAutoFit/>
          </a:bodyPr>
          <a:lstStyle/>
          <a:p>
            <a:pPr algn="ctr" rtl="1"/>
            <a:r>
              <a:rPr lang="fa-IR" sz="2800" dirty="0">
                <a:solidFill>
                  <a:schemeClr val="bg1"/>
                </a:solidFill>
                <a:cs typeface="B Morvarid" panose="00000400000000000000" pitchFamily="2" charset="-78"/>
              </a:rPr>
              <a:t>مراحل برنامه‌نویسی</a:t>
            </a:r>
            <a:endParaRPr lang="en-US" sz="2800" dirty="0">
              <a:solidFill>
                <a:schemeClr val="bg1"/>
              </a:solidFill>
              <a:cs typeface="B Morvarid" panose="00000400000000000000" pitchFamily="2" charset="-78"/>
            </a:endParaRPr>
          </a:p>
        </p:txBody>
      </p:sp>
      <p:sp>
        <p:nvSpPr>
          <p:cNvPr id="18" name="TextBox 17"/>
          <p:cNvSpPr txBox="1"/>
          <p:nvPr/>
        </p:nvSpPr>
        <p:spPr>
          <a:xfrm>
            <a:off x="2952925" y="651989"/>
            <a:ext cx="5270045" cy="5170646"/>
          </a:xfrm>
          <a:prstGeom prst="rect">
            <a:avLst/>
          </a:prstGeom>
          <a:noFill/>
        </p:spPr>
        <p:txBody>
          <a:bodyPr wrap="square" rtlCol="0">
            <a:spAutoFit/>
          </a:bodyPr>
          <a:lstStyle/>
          <a:p>
            <a:pPr marL="342900" indent="-342900" algn="just" rtl="1">
              <a:lnSpc>
                <a:spcPct val="150000"/>
              </a:lnSpc>
              <a:buClr>
                <a:srgbClr val="EE622A"/>
              </a:buClr>
              <a:buAutoNum type="arabicPeriod"/>
            </a:pPr>
            <a:r>
              <a:rPr lang="fa-IR" sz="2000" dirty="0">
                <a:solidFill>
                  <a:schemeClr val="accent5">
                    <a:lumMod val="50000"/>
                  </a:schemeClr>
                </a:solidFill>
                <a:cs typeface="B Koodak" panose="00000700000000000000" pitchFamily="2" charset="-78"/>
              </a:rPr>
              <a:t>شناخت مسئله</a:t>
            </a:r>
          </a:p>
          <a:p>
            <a:pPr marL="800100" lvl="1" indent="-342900" algn="just" rtl="1">
              <a:lnSpc>
                <a:spcPct val="150000"/>
              </a:lnSpc>
              <a:buClr>
                <a:srgbClr val="EE622A"/>
              </a:buClr>
              <a:buFont typeface="Wingdings" panose="05000000000000000000" pitchFamily="2" charset="2"/>
              <a:buChar char="q"/>
            </a:pPr>
            <a:r>
              <a:rPr lang="fa-IR" sz="2000" dirty="0">
                <a:solidFill>
                  <a:schemeClr val="accent4">
                    <a:lumMod val="50000"/>
                  </a:schemeClr>
                </a:solidFill>
                <a:cs typeface="B Koodak" panose="00000700000000000000" pitchFamily="2" charset="-78"/>
              </a:rPr>
              <a:t>شناخت فرضیات و داده‌های ورودی مسئله</a:t>
            </a:r>
          </a:p>
          <a:p>
            <a:pPr marL="800100" lvl="1" indent="-342900" algn="just" rtl="1">
              <a:lnSpc>
                <a:spcPct val="150000"/>
              </a:lnSpc>
              <a:buClr>
                <a:srgbClr val="EE622A"/>
              </a:buClr>
              <a:buFont typeface="Wingdings" panose="05000000000000000000" pitchFamily="2" charset="2"/>
              <a:buChar char="q"/>
            </a:pPr>
            <a:r>
              <a:rPr lang="fa-IR" sz="2000" dirty="0">
                <a:solidFill>
                  <a:schemeClr val="accent4">
                    <a:lumMod val="50000"/>
                  </a:schemeClr>
                </a:solidFill>
                <a:cs typeface="B Koodak" panose="00000700000000000000" pitchFamily="2" charset="-78"/>
              </a:rPr>
              <a:t>تشخیص خواسته‌ها یا مجهولات مسئله</a:t>
            </a:r>
          </a:p>
          <a:p>
            <a:pPr marL="800100" lvl="1" indent="-342900" algn="just" rtl="1">
              <a:lnSpc>
                <a:spcPct val="150000"/>
              </a:lnSpc>
              <a:buClr>
                <a:srgbClr val="EE622A"/>
              </a:buClr>
              <a:buFont typeface="Wingdings" panose="05000000000000000000" pitchFamily="2" charset="2"/>
              <a:buChar char="q"/>
            </a:pPr>
            <a:r>
              <a:rPr lang="fa-IR" sz="2000" dirty="0">
                <a:solidFill>
                  <a:schemeClr val="accent4">
                    <a:lumMod val="50000"/>
                  </a:schemeClr>
                </a:solidFill>
                <a:cs typeface="B Koodak" panose="00000700000000000000" pitchFamily="2" charset="-78"/>
              </a:rPr>
              <a:t>تعیین ارتباط بین فرضیات و مجهولات</a:t>
            </a:r>
          </a:p>
          <a:p>
            <a:pPr marL="342900" indent="-342900" algn="just" rtl="1">
              <a:lnSpc>
                <a:spcPct val="150000"/>
              </a:lnSpc>
              <a:buClr>
                <a:srgbClr val="EE622A"/>
              </a:buClr>
              <a:buAutoNum type="arabicPeriod"/>
            </a:pPr>
            <a:r>
              <a:rPr lang="fa-IR" sz="2000" dirty="0">
                <a:solidFill>
                  <a:schemeClr val="accent5">
                    <a:lumMod val="50000"/>
                  </a:schemeClr>
                </a:solidFill>
                <a:cs typeface="B Koodak" panose="00000700000000000000" pitchFamily="2" charset="-78"/>
              </a:rPr>
              <a:t>ارائۀ طرح یا نقشۀ حل مسئله</a:t>
            </a:r>
          </a:p>
          <a:p>
            <a:pPr marL="800100" lvl="1" indent="-342900" algn="just" rtl="1">
              <a:lnSpc>
                <a:spcPct val="150000"/>
              </a:lnSpc>
              <a:buClr>
                <a:srgbClr val="EE622A"/>
              </a:buClr>
              <a:buFont typeface="Wingdings" panose="05000000000000000000" pitchFamily="2" charset="2"/>
              <a:buChar char="q"/>
            </a:pPr>
            <a:r>
              <a:rPr lang="fa-IR" sz="2000" dirty="0">
                <a:solidFill>
                  <a:schemeClr val="accent4">
                    <a:lumMod val="50000"/>
                  </a:schemeClr>
                </a:solidFill>
                <a:cs typeface="B Koodak" panose="00000700000000000000" pitchFamily="2" charset="-78"/>
              </a:rPr>
              <a:t>طراحی الگوریتم</a:t>
            </a:r>
          </a:p>
          <a:p>
            <a:pPr marL="800100" lvl="1" indent="-342900" algn="just" rtl="1">
              <a:lnSpc>
                <a:spcPct val="150000"/>
              </a:lnSpc>
              <a:buClr>
                <a:srgbClr val="EE622A"/>
              </a:buClr>
              <a:buFont typeface="Wingdings" panose="05000000000000000000" pitchFamily="2" charset="2"/>
              <a:buChar char="q"/>
            </a:pPr>
            <a:r>
              <a:rPr lang="fa-IR" sz="2000" dirty="0">
                <a:solidFill>
                  <a:schemeClr val="accent4">
                    <a:lumMod val="50000"/>
                  </a:schemeClr>
                </a:solidFill>
                <a:cs typeface="B Koodak" panose="00000700000000000000" pitchFamily="2" charset="-78"/>
              </a:rPr>
              <a:t>طراحی فلوچارت</a:t>
            </a:r>
          </a:p>
          <a:p>
            <a:pPr marL="342900" indent="-342900" algn="just" rtl="1">
              <a:lnSpc>
                <a:spcPct val="150000"/>
              </a:lnSpc>
              <a:buClr>
                <a:srgbClr val="EE622A"/>
              </a:buClr>
              <a:buAutoNum type="arabicPeriod"/>
            </a:pPr>
            <a:r>
              <a:rPr lang="fa-IR" sz="2000" dirty="0">
                <a:solidFill>
                  <a:schemeClr val="accent5">
                    <a:lumMod val="50000"/>
                  </a:schemeClr>
                </a:solidFill>
                <a:cs typeface="B Koodak" panose="00000700000000000000" pitchFamily="2" charset="-78"/>
              </a:rPr>
              <a:t>نوشتن برنامه با یکی از زبان‌های برنامه‌نویسی</a:t>
            </a:r>
          </a:p>
          <a:p>
            <a:pPr marL="800100" lvl="1" indent="-342900" algn="just" rtl="1">
              <a:lnSpc>
                <a:spcPct val="150000"/>
              </a:lnSpc>
              <a:buClr>
                <a:srgbClr val="EE622A"/>
              </a:buClr>
              <a:buFont typeface="Wingdings" panose="05000000000000000000" pitchFamily="2" charset="2"/>
              <a:buChar char="q"/>
            </a:pPr>
            <a:r>
              <a:rPr lang="en-US" sz="2000" dirty="0">
                <a:solidFill>
                  <a:schemeClr val="accent4">
                    <a:lumMod val="50000"/>
                  </a:schemeClr>
                </a:solidFill>
                <a:latin typeface="Comic Sans MS" panose="030F0702030302020204" pitchFamily="66" charset="0"/>
                <a:cs typeface="B Koodak" panose="00000700000000000000" pitchFamily="2" charset="-78"/>
              </a:rPr>
              <a:t>C / C++</a:t>
            </a:r>
          </a:p>
          <a:p>
            <a:pPr marL="800100" lvl="1" indent="-342900" algn="just" rtl="1">
              <a:lnSpc>
                <a:spcPct val="150000"/>
              </a:lnSpc>
              <a:buClr>
                <a:srgbClr val="EE622A"/>
              </a:buClr>
              <a:buFont typeface="Wingdings" panose="05000000000000000000" pitchFamily="2" charset="2"/>
              <a:buChar char="q"/>
            </a:pPr>
            <a:r>
              <a:rPr lang="en-US" sz="2000" dirty="0">
                <a:solidFill>
                  <a:schemeClr val="accent4">
                    <a:lumMod val="50000"/>
                  </a:schemeClr>
                </a:solidFill>
                <a:latin typeface="Comic Sans MS" panose="030F0702030302020204" pitchFamily="66" charset="0"/>
                <a:cs typeface="B Koodak" panose="00000700000000000000" pitchFamily="2" charset="-78"/>
              </a:rPr>
              <a:t>Python</a:t>
            </a:r>
          </a:p>
          <a:p>
            <a:pPr marL="800100" lvl="1" indent="-342900" algn="just" rtl="1">
              <a:lnSpc>
                <a:spcPct val="150000"/>
              </a:lnSpc>
              <a:buClr>
                <a:srgbClr val="EE622A"/>
              </a:buClr>
              <a:buFont typeface="Wingdings" panose="05000000000000000000" pitchFamily="2" charset="2"/>
              <a:buChar char="q"/>
            </a:pPr>
            <a:r>
              <a:rPr lang="en-US" sz="2000" dirty="0">
                <a:solidFill>
                  <a:schemeClr val="accent4">
                    <a:lumMod val="50000"/>
                  </a:schemeClr>
                </a:solidFill>
                <a:latin typeface="Comic Sans MS" panose="030F0702030302020204" pitchFamily="66" charset="0"/>
                <a:cs typeface="B Koodak" panose="00000700000000000000" pitchFamily="2" charset="-78"/>
              </a:rPr>
              <a:t>Java</a:t>
            </a:r>
          </a:p>
        </p:txBody>
      </p:sp>
    </p:spTree>
    <p:extLst>
      <p:ext uri="{BB962C8B-B14F-4D97-AF65-F5344CB8AC3E}">
        <p14:creationId xmlns:p14="http://schemas.microsoft.com/office/powerpoint/2010/main" val="1071585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wipe(up)">
                                      <p:cBhvr>
                                        <p:cTn id="20" dur="500"/>
                                        <p:tgtEl>
                                          <p:spTgt spid="18">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wipe(up)">
                                      <p:cBhvr>
                                        <p:cTn id="23" dur="500"/>
                                        <p:tgtEl>
                                          <p:spTgt spid="18">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8">
                                            <p:txEl>
                                              <p:pRg st="2" end="2"/>
                                            </p:txEl>
                                          </p:spTgt>
                                        </p:tgtEl>
                                        <p:attrNameLst>
                                          <p:attrName>style.visibility</p:attrName>
                                        </p:attrNameLst>
                                      </p:cBhvr>
                                      <p:to>
                                        <p:strVal val="visible"/>
                                      </p:to>
                                    </p:set>
                                    <p:animEffect transition="in" filter="wipe(up)">
                                      <p:cBhvr>
                                        <p:cTn id="26" dur="500"/>
                                        <p:tgtEl>
                                          <p:spTgt spid="18">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8">
                                            <p:txEl>
                                              <p:pRg st="3" end="3"/>
                                            </p:txEl>
                                          </p:spTgt>
                                        </p:tgtEl>
                                        <p:attrNameLst>
                                          <p:attrName>style.visibility</p:attrName>
                                        </p:attrNameLst>
                                      </p:cBhvr>
                                      <p:to>
                                        <p:strVal val="visible"/>
                                      </p:to>
                                    </p:set>
                                    <p:animEffect transition="in" filter="wipe(up)">
                                      <p:cBhvr>
                                        <p:cTn id="29" dur="500"/>
                                        <p:tgtEl>
                                          <p:spTgt spid="1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
                                            <p:txEl>
                                              <p:pRg st="4" end="4"/>
                                            </p:txEl>
                                          </p:spTgt>
                                        </p:tgtEl>
                                        <p:attrNameLst>
                                          <p:attrName>style.visibility</p:attrName>
                                        </p:attrNameLst>
                                      </p:cBhvr>
                                      <p:to>
                                        <p:strVal val="visible"/>
                                      </p:to>
                                    </p:set>
                                    <p:animEffect transition="in" filter="wipe(up)">
                                      <p:cBhvr>
                                        <p:cTn id="34" dur="500"/>
                                        <p:tgtEl>
                                          <p:spTgt spid="18">
                                            <p:txEl>
                                              <p:pRg st="4" end="4"/>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wipe(up)">
                                      <p:cBhvr>
                                        <p:cTn id="37" dur="500"/>
                                        <p:tgtEl>
                                          <p:spTgt spid="18">
                                            <p:txEl>
                                              <p:pRg st="5" end="5"/>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txEl>
                                              <p:pRg st="6" end="6"/>
                                            </p:txEl>
                                          </p:spTgt>
                                        </p:tgtEl>
                                        <p:attrNameLst>
                                          <p:attrName>style.visibility</p:attrName>
                                        </p:attrNameLst>
                                      </p:cBhvr>
                                      <p:to>
                                        <p:strVal val="visible"/>
                                      </p:to>
                                    </p:set>
                                    <p:animEffect transition="in" filter="wipe(up)">
                                      <p:cBhvr>
                                        <p:cTn id="40" dur="500"/>
                                        <p:tgtEl>
                                          <p:spTgt spid="1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8">
                                            <p:txEl>
                                              <p:pRg st="7" end="7"/>
                                            </p:txEl>
                                          </p:spTgt>
                                        </p:tgtEl>
                                        <p:attrNameLst>
                                          <p:attrName>style.visibility</p:attrName>
                                        </p:attrNameLst>
                                      </p:cBhvr>
                                      <p:to>
                                        <p:strVal val="visible"/>
                                      </p:to>
                                    </p:set>
                                    <p:animEffect transition="in" filter="wipe(up)">
                                      <p:cBhvr>
                                        <p:cTn id="45" dur="500"/>
                                        <p:tgtEl>
                                          <p:spTgt spid="18">
                                            <p:txEl>
                                              <p:pRg st="7" end="7"/>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8">
                                            <p:txEl>
                                              <p:pRg st="8" end="8"/>
                                            </p:txEl>
                                          </p:spTgt>
                                        </p:tgtEl>
                                        <p:attrNameLst>
                                          <p:attrName>style.visibility</p:attrName>
                                        </p:attrNameLst>
                                      </p:cBhvr>
                                      <p:to>
                                        <p:strVal val="visible"/>
                                      </p:to>
                                    </p:set>
                                    <p:animEffect transition="in" filter="wipe(up)">
                                      <p:cBhvr>
                                        <p:cTn id="48" dur="500"/>
                                        <p:tgtEl>
                                          <p:spTgt spid="18">
                                            <p:txEl>
                                              <p:pRg st="8" end="8"/>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8">
                                            <p:txEl>
                                              <p:pRg st="9" end="9"/>
                                            </p:txEl>
                                          </p:spTgt>
                                        </p:tgtEl>
                                        <p:attrNameLst>
                                          <p:attrName>style.visibility</p:attrName>
                                        </p:attrNameLst>
                                      </p:cBhvr>
                                      <p:to>
                                        <p:strVal val="visible"/>
                                      </p:to>
                                    </p:set>
                                    <p:animEffect transition="in" filter="wipe(up)">
                                      <p:cBhvr>
                                        <p:cTn id="51" dur="500"/>
                                        <p:tgtEl>
                                          <p:spTgt spid="18">
                                            <p:txEl>
                                              <p:pRg st="9" end="9"/>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8">
                                            <p:txEl>
                                              <p:pRg st="10" end="10"/>
                                            </p:txEl>
                                          </p:spTgt>
                                        </p:tgtEl>
                                        <p:attrNameLst>
                                          <p:attrName>style.visibility</p:attrName>
                                        </p:attrNameLst>
                                      </p:cBhvr>
                                      <p:to>
                                        <p:strVal val="visible"/>
                                      </p:to>
                                    </p:set>
                                    <p:animEffect transition="in" filter="wipe(up)">
                                      <p:cBhvr>
                                        <p:cTn id="54" dur="500"/>
                                        <p:tgtEl>
                                          <p:spTgt spid="1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5</a:t>
            </a:r>
            <a:endParaRPr lang="en-US" dirty="0">
              <a:cs typeface="B Traffic" panose="00000400000000000000" pitchFamily="2" charset="-78"/>
            </a:endParaRPr>
          </a:p>
        </p:txBody>
      </p:sp>
      <p:sp>
        <p:nvSpPr>
          <p:cNvPr id="3" name="TextBox 2"/>
          <p:cNvSpPr txBox="1"/>
          <p:nvPr/>
        </p:nvSpPr>
        <p:spPr>
          <a:xfrm>
            <a:off x="352338" y="980521"/>
            <a:ext cx="11315396" cy="707886"/>
          </a:xfrm>
          <a:prstGeom prst="rect">
            <a:avLst/>
          </a:prstGeom>
          <a:noFill/>
        </p:spPr>
        <p:txBody>
          <a:bodyPr wrap="square" rtlCol="0">
            <a:spAutoFit/>
          </a:bodyPr>
          <a:lstStyle/>
          <a:p>
            <a:pPr algn="just" rtl="1"/>
            <a:r>
              <a:rPr lang="fa-IR" sz="2000" dirty="0">
                <a:cs typeface="B Mehr" panose="00000700000000000000" pitchFamily="2" charset="-78"/>
              </a:rPr>
              <a:t>الگوریتم عبارت است از مجموعه‌ای از دستورالعمل‌ها که مراحل انجام کاری را به زبان دقیق و با جزییات کافی بیان نماید و ترتیب اجرای دستورات و شرط پایان آن مشخص باشد.</a:t>
            </a:r>
            <a:endParaRPr lang="en-US" sz="2000" dirty="0">
              <a:cs typeface="B Mehr" panose="00000700000000000000" pitchFamily="2" charset="-78"/>
            </a:endParaRPr>
          </a:p>
        </p:txBody>
      </p:sp>
      <p:sp>
        <p:nvSpPr>
          <p:cNvPr id="5" name="TextBox 4"/>
          <p:cNvSpPr txBox="1"/>
          <p:nvPr/>
        </p:nvSpPr>
        <p:spPr>
          <a:xfrm>
            <a:off x="8656465" y="373539"/>
            <a:ext cx="3037112" cy="523220"/>
          </a:xfrm>
          <a:prstGeom prst="rect">
            <a:avLst/>
          </a:prstGeom>
          <a:noFill/>
        </p:spPr>
        <p:txBody>
          <a:bodyPr wrap="square" rtlCol="0">
            <a:spAutoFit/>
          </a:bodyPr>
          <a:lstStyle/>
          <a:p>
            <a:pPr algn="r" rtl="1"/>
            <a:r>
              <a:rPr lang="fa-IR" sz="2800" dirty="0">
                <a:solidFill>
                  <a:schemeClr val="bg1"/>
                </a:solidFill>
                <a:cs typeface="B Morvarid" panose="00000400000000000000" pitchFamily="2" charset="-78"/>
              </a:rPr>
              <a:t>الگوریتم چیست؟</a:t>
            </a:r>
            <a:endParaRPr lang="en-US" sz="2800" dirty="0">
              <a:solidFill>
                <a:schemeClr val="bg1"/>
              </a:solidFill>
              <a:cs typeface="B Morvarid" panose="00000400000000000000" pitchFamily="2" charset="-78"/>
            </a:endParaRPr>
          </a:p>
        </p:txBody>
      </p:sp>
      <p:sp>
        <p:nvSpPr>
          <p:cNvPr id="7" name="TextBox 6"/>
          <p:cNvSpPr txBox="1"/>
          <p:nvPr/>
        </p:nvSpPr>
        <p:spPr>
          <a:xfrm>
            <a:off x="7745074" y="3393162"/>
            <a:ext cx="3861705" cy="1477328"/>
          </a:xfrm>
          <a:prstGeom prst="rect">
            <a:avLst/>
          </a:prstGeom>
          <a:noFill/>
        </p:spPr>
        <p:txBody>
          <a:bodyPr wrap="square" rtlCol="0">
            <a:spAutoFit/>
          </a:bodyPr>
          <a:lstStyle/>
          <a:p>
            <a:pPr marL="342900" indent="-342900" algn="r" rtl="1">
              <a:buClr>
                <a:schemeClr val="accent5">
                  <a:lumMod val="50000"/>
                </a:schemeClr>
              </a:buClr>
              <a:buAutoNum type="arabicPeriod"/>
            </a:pPr>
            <a:r>
              <a:rPr lang="fa-IR" dirty="0">
                <a:cs typeface="B Koodak" panose="00000700000000000000" pitchFamily="2" charset="-78"/>
              </a:rPr>
              <a:t>گوشی را بردارید.</a:t>
            </a:r>
          </a:p>
          <a:p>
            <a:pPr marL="342900" indent="-342900" algn="r" rtl="1">
              <a:buClr>
                <a:schemeClr val="accent5">
                  <a:lumMod val="50000"/>
                </a:schemeClr>
              </a:buClr>
              <a:buAutoNum type="arabicPeriod"/>
            </a:pPr>
            <a:r>
              <a:rPr lang="fa-IR" dirty="0">
                <a:cs typeface="B Koodak" panose="00000700000000000000" pitchFamily="2" charset="-78"/>
              </a:rPr>
              <a:t>یک سکه در داخل تلفن قرار دهید.</a:t>
            </a:r>
          </a:p>
          <a:p>
            <a:pPr marL="342900" indent="-342900" algn="r" rtl="1">
              <a:buClr>
                <a:schemeClr val="accent5">
                  <a:lumMod val="50000"/>
                </a:schemeClr>
              </a:buClr>
              <a:buAutoNum type="arabicPeriod"/>
            </a:pPr>
            <a:r>
              <a:rPr lang="fa-IR" dirty="0">
                <a:cs typeface="B Koodak" panose="00000700000000000000" pitchFamily="2" charset="-78"/>
              </a:rPr>
              <a:t>منتظر شنیدن بوق آزاد باشید.</a:t>
            </a:r>
          </a:p>
          <a:p>
            <a:pPr marL="342900" indent="-342900" algn="r" rtl="1">
              <a:buClr>
                <a:schemeClr val="accent5">
                  <a:lumMod val="50000"/>
                </a:schemeClr>
              </a:buClr>
              <a:buAutoNum type="arabicPeriod"/>
            </a:pPr>
            <a:r>
              <a:rPr lang="fa-IR" dirty="0">
                <a:cs typeface="B Koodak" panose="00000700000000000000" pitchFamily="2" charset="-78"/>
              </a:rPr>
              <a:t>شماره را گرفته و صحبت کنید.</a:t>
            </a:r>
          </a:p>
          <a:p>
            <a:pPr marL="342900" indent="-342900" algn="r" rtl="1">
              <a:buClr>
                <a:schemeClr val="accent5">
                  <a:lumMod val="50000"/>
                </a:schemeClr>
              </a:buClr>
              <a:buAutoNum type="arabicPeriod"/>
            </a:pPr>
            <a:r>
              <a:rPr lang="fa-IR" dirty="0">
                <a:cs typeface="B Koodak" panose="00000700000000000000" pitchFamily="2" charset="-78"/>
              </a:rPr>
              <a:t>در پایان، گوشی را در جایش قرار دهید.</a:t>
            </a:r>
          </a:p>
        </p:txBody>
      </p:sp>
      <p:sp>
        <p:nvSpPr>
          <p:cNvPr id="8" name="TextBox 7"/>
          <p:cNvSpPr txBox="1"/>
          <p:nvPr/>
        </p:nvSpPr>
        <p:spPr>
          <a:xfrm>
            <a:off x="813596" y="3376276"/>
            <a:ext cx="6310993" cy="2862322"/>
          </a:xfrm>
          <a:prstGeom prst="rect">
            <a:avLst/>
          </a:prstGeom>
          <a:noFill/>
        </p:spPr>
        <p:txBody>
          <a:bodyPr wrap="square" rtlCol="0">
            <a:spAutoFit/>
          </a:bodyPr>
          <a:lstStyle/>
          <a:p>
            <a:pPr marL="342900" indent="-342900" algn="r" rtl="1">
              <a:buClr>
                <a:schemeClr val="accent5">
                  <a:lumMod val="50000"/>
                </a:schemeClr>
              </a:buClr>
              <a:buAutoNum type="arabicPeriod"/>
            </a:pPr>
            <a:r>
              <a:rPr lang="fa-IR" dirty="0">
                <a:cs typeface="B Koodak" panose="00000700000000000000" pitchFamily="2" charset="-78"/>
              </a:rPr>
              <a:t>شروع</a:t>
            </a:r>
          </a:p>
          <a:p>
            <a:pPr marL="342900" indent="-342900" algn="r" rtl="1">
              <a:buClr>
                <a:schemeClr val="accent5">
                  <a:lumMod val="50000"/>
                </a:schemeClr>
              </a:buClr>
              <a:buAutoNum type="arabicPeriod"/>
            </a:pPr>
            <a:r>
              <a:rPr lang="fa-IR" dirty="0">
                <a:cs typeface="B Koodak" panose="00000700000000000000" pitchFamily="2" charset="-78"/>
              </a:rPr>
              <a:t>گوشی را بردارید.</a:t>
            </a:r>
          </a:p>
          <a:p>
            <a:pPr marL="342900" indent="-342900" algn="r" rtl="1">
              <a:buClr>
                <a:schemeClr val="accent5">
                  <a:lumMod val="50000"/>
                </a:schemeClr>
              </a:buClr>
              <a:buAutoNum type="arabicPeriod"/>
            </a:pPr>
            <a:r>
              <a:rPr lang="fa-IR" dirty="0">
                <a:cs typeface="B Koodak" panose="00000700000000000000" pitchFamily="2" charset="-78"/>
              </a:rPr>
              <a:t>یک سکه 100 یا 250 تومانی سالم در داخل تلفن قرار دهید.</a:t>
            </a:r>
          </a:p>
          <a:p>
            <a:pPr marL="342900" indent="-342900" algn="r" rtl="1">
              <a:buClr>
                <a:schemeClr val="accent5">
                  <a:lumMod val="50000"/>
                </a:schemeClr>
              </a:buClr>
              <a:buAutoNum type="arabicPeriod"/>
            </a:pPr>
            <a:r>
              <a:rPr lang="fa-IR" dirty="0">
                <a:cs typeface="B Koodak" panose="00000700000000000000" pitchFamily="2" charset="-78"/>
              </a:rPr>
              <a:t>30 ثانیه منتظر شنیدن بوق آزاد باشید. چنانچه بوق آزاد را نشنیدید، گوشی را در جایش قرار دهید. مراحل 1 تا 4 را اجرا کنید. اگر 3 مرتبه این مراحل را انجام دادید و بوق آزاد را نشنیدید، گوشی را در جایش قرار داده و دنبال تلفنی دیگر بگردید. به مرحله‌ی 7 بروید.</a:t>
            </a:r>
          </a:p>
          <a:p>
            <a:pPr marL="342900" indent="-342900" algn="r" rtl="1">
              <a:buClr>
                <a:schemeClr val="accent5">
                  <a:lumMod val="50000"/>
                </a:schemeClr>
              </a:buClr>
              <a:buAutoNum type="arabicPeriod"/>
            </a:pPr>
            <a:r>
              <a:rPr lang="fa-IR" dirty="0">
                <a:cs typeface="B Koodak" panose="00000700000000000000" pitchFamily="2" charset="-78"/>
              </a:rPr>
              <a:t>شماره را گرفته و صحبت کنید.</a:t>
            </a:r>
          </a:p>
          <a:p>
            <a:pPr marL="342900" indent="-342900" algn="r" rtl="1">
              <a:buClr>
                <a:schemeClr val="accent5">
                  <a:lumMod val="50000"/>
                </a:schemeClr>
              </a:buClr>
              <a:buAutoNum type="arabicPeriod"/>
            </a:pPr>
            <a:r>
              <a:rPr lang="fa-IR" dirty="0">
                <a:cs typeface="B Koodak" panose="00000700000000000000" pitchFamily="2" charset="-78"/>
              </a:rPr>
              <a:t>گوشی را در جایش قرار دهید.</a:t>
            </a:r>
          </a:p>
          <a:p>
            <a:pPr marL="342900" indent="-342900" algn="r" rtl="1">
              <a:buClr>
                <a:schemeClr val="accent5">
                  <a:lumMod val="50000"/>
                </a:schemeClr>
              </a:buClr>
              <a:buAutoNum type="arabicPeriod"/>
            </a:pPr>
            <a:r>
              <a:rPr lang="fa-IR" dirty="0">
                <a:cs typeface="B Koodak" panose="00000700000000000000" pitchFamily="2" charset="-78"/>
              </a:rPr>
              <a:t>پایان</a:t>
            </a:r>
          </a:p>
        </p:txBody>
      </p:sp>
      <p:sp>
        <p:nvSpPr>
          <p:cNvPr id="10" name="Oval 9"/>
          <p:cNvSpPr/>
          <p:nvPr/>
        </p:nvSpPr>
        <p:spPr>
          <a:xfrm>
            <a:off x="9369766" y="2515464"/>
            <a:ext cx="612322" cy="594312"/>
          </a:xfrm>
          <a:prstGeom prst="ellipse">
            <a:avLst/>
          </a:prstGeom>
          <a:solidFill>
            <a:srgbClr val="F99F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400" dirty="0">
                <a:solidFill>
                  <a:srgbClr val="7030A0"/>
                </a:solidFill>
                <a:cs typeface="B Narm" panose="00000400000000000000" pitchFamily="2" charset="-78"/>
              </a:rPr>
              <a:t>1</a:t>
            </a:r>
            <a:endParaRPr lang="en-US" sz="2400" dirty="0">
              <a:solidFill>
                <a:srgbClr val="7030A0"/>
              </a:solidFill>
              <a:cs typeface="B Narm" panose="00000400000000000000" pitchFamily="2" charset="-78"/>
            </a:endParaRPr>
          </a:p>
        </p:txBody>
      </p:sp>
      <p:sp>
        <p:nvSpPr>
          <p:cNvPr id="11" name="Oval 10"/>
          <p:cNvSpPr/>
          <p:nvPr/>
        </p:nvSpPr>
        <p:spPr>
          <a:xfrm>
            <a:off x="3662932" y="2523629"/>
            <a:ext cx="612322" cy="594312"/>
          </a:xfrm>
          <a:prstGeom prst="ellipse">
            <a:avLst/>
          </a:prstGeom>
          <a:solidFill>
            <a:srgbClr val="F99F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400" dirty="0">
                <a:solidFill>
                  <a:srgbClr val="7030A0"/>
                </a:solidFill>
                <a:cs typeface="B Narm" panose="00000400000000000000" pitchFamily="2" charset="-78"/>
              </a:rPr>
              <a:t>2</a:t>
            </a:r>
            <a:endParaRPr lang="en-US" sz="2400" dirty="0">
              <a:solidFill>
                <a:srgbClr val="7030A0"/>
              </a:solidFill>
              <a:cs typeface="B Narm" panose="00000400000000000000" pitchFamily="2" charset="-78"/>
            </a:endParaRPr>
          </a:p>
        </p:txBody>
      </p:sp>
      <p:cxnSp>
        <p:nvCxnSpPr>
          <p:cNvPr id="6" name="Straight Arrow Connector 5"/>
          <p:cNvCxnSpPr/>
          <p:nvPr/>
        </p:nvCxnSpPr>
        <p:spPr>
          <a:xfrm flipH="1" flipV="1">
            <a:off x="5846878" y="2816702"/>
            <a:ext cx="1951264" cy="8165"/>
          </a:xfrm>
          <a:prstGeom prst="straightConnector1">
            <a:avLst/>
          </a:prstGeom>
          <a:ln w="76200">
            <a:solidFill>
              <a:srgbClr val="B311A0"/>
            </a:solidFill>
            <a:tailEnd type="triangle"/>
          </a:ln>
        </p:spPr>
        <p:style>
          <a:lnRef idx="1">
            <a:schemeClr val="accent1"/>
          </a:lnRef>
          <a:fillRef idx="0">
            <a:schemeClr val="accent1"/>
          </a:fillRef>
          <a:effectRef idx="0">
            <a:schemeClr val="accent1"/>
          </a:effectRef>
          <a:fontRef idx="minor">
            <a:schemeClr val="tx1"/>
          </a:fontRef>
        </p:style>
      </p:cxnSp>
      <p:sp>
        <p:nvSpPr>
          <p:cNvPr id="9" name="Multiply 8"/>
          <p:cNvSpPr/>
          <p:nvPr/>
        </p:nvSpPr>
        <p:spPr>
          <a:xfrm>
            <a:off x="9507078" y="5030567"/>
            <a:ext cx="950019" cy="1136033"/>
          </a:xfrm>
          <a:prstGeom prst="mathMultiply">
            <a:avLst>
              <a:gd name="adj1" fmla="val 20517"/>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2" name="L-Shape 11"/>
          <p:cNvSpPr/>
          <p:nvPr/>
        </p:nvSpPr>
        <p:spPr>
          <a:xfrm rot="18402326">
            <a:off x="1800921" y="5453952"/>
            <a:ext cx="741558" cy="289258"/>
          </a:xfrm>
          <a:prstGeom prst="corner">
            <a:avLst>
              <a:gd name="adj1" fmla="val 31797"/>
              <a:gd name="adj2" fmla="val 30683"/>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78878" y="1542774"/>
            <a:ext cx="3314699" cy="830997"/>
          </a:xfrm>
          <a:prstGeom prst="rect">
            <a:avLst/>
          </a:prstGeom>
          <a:noFill/>
        </p:spPr>
        <p:txBody>
          <a:bodyPr wrap="square" rtlCol="0" anchor="t">
            <a:spAutoFit/>
          </a:bodyPr>
          <a:lstStyle/>
          <a:p>
            <a:pPr algn="r" rtl="1"/>
            <a:r>
              <a:rPr lang="fa-IR" sz="3200" dirty="0">
                <a:solidFill>
                  <a:schemeClr val="accent6">
                    <a:lumMod val="20000"/>
                    <a:lumOff val="80000"/>
                  </a:schemeClr>
                </a:solidFill>
                <a:cs typeface="B Narm" panose="00000400000000000000" pitchFamily="2" charset="-78"/>
              </a:rPr>
              <a:t>مثال</a:t>
            </a:r>
            <a:r>
              <a:rPr lang="en-US" sz="4800" dirty="0">
                <a:solidFill>
                  <a:schemeClr val="accent6">
                    <a:lumMod val="20000"/>
                    <a:lumOff val="80000"/>
                  </a:schemeClr>
                </a:solidFill>
                <a:cs typeface="B Narm" panose="00000400000000000000" pitchFamily="2" charset="-78"/>
              </a:rPr>
              <a:t>	</a:t>
            </a:r>
            <a:r>
              <a:rPr lang="fa-IR" sz="2000" dirty="0">
                <a:solidFill>
                  <a:schemeClr val="accent4">
                    <a:lumMod val="20000"/>
                    <a:lumOff val="80000"/>
                  </a:schemeClr>
                </a:solidFill>
                <a:cs typeface="B Narm" panose="00000400000000000000" pitchFamily="2" charset="-78"/>
              </a:rPr>
              <a:t>استفاده از تلفن همگانی</a:t>
            </a:r>
            <a:endParaRPr lang="en-US" sz="2000" dirty="0">
              <a:solidFill>
                <a:schemeClr val="accent4">
                  <a:lumMod val="20000"/>
                  <a:lumOff val="80000"/>
                </a:schemeClr>
              </a:solidFill>
              <a:cs typeface="B Narm" panose="00000400000000000000" pitchFamily="2" charset="-78"/>
            </a:endParaRPr>
          </a:p>
        </p:txBody>
      </p:sp>
    </p:spTree>
    <p:extLst>
      <p:ext uri="{BB962C8B-B14F-4D97-AF65-F5344CB8AC3E}">
        <p14:creationId xmlns:p14="http://schemas.microsoft.com/office/powerpoint/2010/main" val="3922548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3"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1000"/>
                                        <p:tgtEl>
                                          <p:spTgt spid="7">
                                            <p:txEl>
                                              <p:pRg st="0" end="0"/>
                                            </p:txEl>
                                          </p:spTgt>
                                        </p:tgtEl>
                                      </p:cBhvr>
                                    </p:animEffect>
                                    <p:anim calcmode="lin" valueType="num">
                                      <p:cBhvr>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1000"/>
                                        <p:tgtEl>
                                          <p:spTgt spid="7">
                                            <p:txEl>
                                              <p:pRg st="1" end="1"/>
                                            </p:txEl>
                                          </p:spTgt>
                                        </p:tgtEl>
                                      </p:cBhvr>
                                    </p:animEffect>
                                    <p:anim calcmode="lin" valueType="num">
                                      <p:cBhvr>
                                        <p:cTn id="3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7">
                                            <p:txEl>
                                              <p:pRg st="2" end="2"/>
                                            </p:txEl>
                                          </p:spTgt>
                                        </p:tgtEl>
                                        <p:attrNameLst>
                                          <p:attrName>style.visibility</p:attrName>
                                        </p:attrNameLst>
                                      </p:cBhvr>
                                      <p:to>
                                        <p:strVal val="visible"/>
                                      </p:to>
                                    </p:set>
                                    <p:animEffect transition="in" filter="fade">
                                      <p:cBhvr>
                                        <p:cTn id="44" dur="1000"/>
                                        <p:tgtEl>
                                          <p:spTgt spid="7">
                                            <p:txEl>
                                              <p:pRg st="2" end="2"/>
                                            </p:txEl>
                                          </p:spTgt>
                                        </p:tgtEl>
                                      </p:cBhvr>
                                    </p:animEffect>
                                    <p:anim calcmode="lin" valueType="num">
                                      <p:cBhvr>
                                        <p:cTn id="4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animEffect transition="in" filter="fade">
                                      <p:cBhvr>
                                        <p:cTn id="51" dur="1000"/>
                                        <p:tgtEl>
                                          <p:spTgt spid="7">
                                            <p:txEl>
                                              <p:pRg st="3" end="3"/>
                                            </p:txEl>
                                          </p:spTgt>
                                        </p:tgtEl>
                                      </p:cBhvr>
                                    </p:animEffect>
                                    <p:anim calcmode="lin" valueType="num">
                                      <p:cBhvr>
                                        <p:cTn id="5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5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7">
                                            <p:txEl>
                                              <p:pRg st="4" end="4"/>
                                            </p:txEl>
                                          </p:spTgt>
                                        </p:tgtEl>
                                        <p:attrNameLst>
                                          <p:attrName>style.visibility</p:attrName>
                                        </p:attrNameLst>
                                      </p:cBhvr>
                                      <p:to>
                                        <p:strVal val="visible"/>
                                      </p:to>
                                    </p:set>
                                    <p:animEffect transition="in" filter="fade">
                                      <p:cBhvr>
                                        <p:cTn id="58" dur="1000"/>
                                        <p:tgtEl>
                                          <p:spTgt spid="7">
                                            <p:txEl>
                                              <p:pRg st="4" end="4"/>
                                            </p:txEl>
                                          </p:spTgt>
                                        </p:tgtEl>
                                      </p:cBhvr>
                                    </p:animEffect>
                                    <p:anim calcmode="lin" valueType="num">
                                      <p:cBhvr>
                                        <p:cTn id="5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p:cTn id="65" dur="500" fill="hold"/>
                                        <p:tgtEl>
                                          <p:spTgt spid="9"/>
                                        </p:tgtEl>
                                        <p:attrNameLst>
                                          <p:attrName>ppt_w</p:attrName>
                                        </p:attrNameLst>
                                      </p:cBhvr>
                                      <p:tavLst>
                                        <p:tav tm="0">
                                          <p:val>
                                            <p:fltVal val="0"/>
                                          </p:val>
                                        </p:tav>
                                        <p:tav tm="100000">
                                          <p:val>
                                            <p:strVal val="#ppt_w"/>
                                          </p:val>
                                        </p:tav>
                                      </p:tavLst>
                                    </p:anim>
                                    <p:anim calcmode="lin" valueType="num">
                                      <p:cBhvr>
                                        <p:cTn id="66" dur="500" fill="hold"/>
                                        <p:tgtEl>
                                          <p:spTgt spid="9"/>
                                        </p:tgtEl>
                                        <p:attrNameLst>
                                          <p:attrName>ppt_h</p:attrName>
                                        </p:attrNameLst>
                                      </p:cBhvr>
                                      <p:tavLst>
                                        <p:tav tm="0">
                                          <p:val>
                                            <p:fltVal val="0"/>
                                          </p:val>
                                        </p:tav>
                                        <p:tav tm="100000">
                                          <p:val>
                                            <p:strVal val="#ppt_h"/>
                                          </p:val>
                                        </p:tav>
                                      </p:tavLst>
                                    </p:anim>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5"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randombar(vertical)">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randombar(horizontal)">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8">
                                            <p:txEl>
                                              <p:pRg st="0" end="0"/>
                                            </p:txEl>
                                          </p:spTgt>
                                        </p:tgtEl>
                                        <p:attrNameLst>
                                          <p:attrName>style.visibility</p:attrName>
                                        </p:attrNameLst>
                                      </p:cBhvr>
                                      <p:to>
                                        <p:strVal val="visible"/>
                                      </p:to>
                                    </p:set>
                                    <p:animEffect transition="in" filter="fade">
                                      <p:cBhvr>
                                        <p:cTn id="82" dur="1000"/>
                                        <p:tgtEl>
                                          <p:spTgt spid="8">
                                            <p:txEl>
                                              <p:pRg st="0" end="0"/>
                                            </p:txEl>
                                          </p:spTgt>
                                        </p:tgtEl>
                                      </p:cBhvr>
                                    </p:animEffect>
                                    <p:anim calcmode="lin" valueType="num">
                                      <p:cBhvr>
                                        <p:cTn id="8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8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8">
                                            <p:txEl>
                                              <p:pRg st="1" end="1"/>
                                            </p:txEl>
                                          </p:spTgt>
                                        </p:tgtEl>
                                        <p:attrNameLst>
                                          <p:attrName>style.visibility</p:attrName>
                                        </p:attrNameLst>
                                      </p:cBhvr>
                                      <p:to>
                                        <p:strVal val="visible"/>
                                      </p:to>
                                    </p:set>
                                    <p:animEffect transition="in" filter="fade">
                                      <p:cBhvr>
                                        <p:cTn id="89" dur="1000"/>
                                        <p:tgtEl>
                                          <p:spTgt spid="8">
                                            <p:txEl>
                                              <p:pRg st="1" end="1"/>
                                            </p:txEl>
                                          </p:spTgt>
                                        </p:tgtEl>
                                      </p:cBhvr>
                                    </p:animEffect>
                                    <p:anim calcmode="lin" valueType="num">
                                      <p:cBhvr>
                                        <p:cTn id="9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8">
                                            <p:txEl>
                                              <p:pRg st="2" end="2"/>
                                            </p:txEl>
                                          </p:spTgt>
                                        </p:tgtEl>
                                        <p:attrNameLst>
                                          <p:attrName>style.visibility</p:attrName>
                                        </p:attrNameLst>
                                      </p:cBhvr>
                                      <p:to>
                                        <p:strVal val="visible"/>
                                      </p:to>
                                    </p:set>
                                    <p:animEffect transition="in" filter="fade">
                                      <p:cBhvr>
                                        <p:cTn id="96" dur="1000"/>
                                        <p:tgtEl>
                                          <p:spTgt spid="8">
                                            <p:txEl>
                                              <p:pRg st="2" end="2"/>
                                            </p:txEl>
                                          </p:spTgt>
                                        </p:tgtEl>
                                      </p:cBhvr>
                                    </p:animEffect>
                                    <p:anim calcmode="lin" valueType="num">
                                      <p:cBhvr>
                                        <p:cTn id="9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9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8">
                                            <p:txEl>
                                              <p:pRg st="3" end="3"/>
                                            </p:txEl>
                                          </p:spTgt>
                                        </p:tgtEl>
                                        <p:attrNameLst>
                                          <p:attrName>style.visibility</p:attrName>
                                        </p:attrNameLst>
                                      </p:cBhvr>
                                      <p:to>
                                        <p:strVal val="visible"/>
                                      </p:to>
                                    </p:set>
                                    <p:animEffect transition="in" filter="fade">
                                      <p:cBhvr>
                                        <p:cTn id="103" dur="1000"/>
                                        <p:tgtEl>
                                          <p:spTgt spid="8">
                                            <p:txEl>
                                              <p:pRg st="3" end="3"/>
                                            </p:txEl>
                                          </p:spTgt>
                                        </p:tgtEl>
                                      </p:cBhvr>
                                    </p:animEffect>
                                    <p:anim calcmode="lin" valueType="num">
                                      <p:cBhvr>
                                        <p:cTn id="104"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05"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8">
                                            <p:txEl>
                                              <p:pRg st="4" end="4"/>
                                            </p:txEl>
                                          </p:spTgt>
                                        </p:tgtEl>
                                        <p:attrNameLst>
                                          <p:attrName>style.visibility</p:attrName>
                                        </p:attrNameLst>
                                      </p:cBhvr>
                                      <p:to>
                                        <p:strVal val="visible"/>
                                      </p:to>
                                    </p:set>
                                    <p:animEffect transition="in" filter="fade">
                                      <p:cBhvr>
                                        <p:cTn id="110" dur="1000"/>
                                        <p:tgtEl>
                                          <p:spTgt spid="8">
                                            <p:txEl>
                                              <p:pRg st="4" end="4"/>
                                            </p:txEl>
                                          </p:spTgt>
                                        </p:tgtEl>
                                      </p:cBhvr>
                                    </p:animEffect>
                                    <p:anim calcmode="lin" valueType="num">
                                      <p:cBhvr>
                                        <p:cTn id="111"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112"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8">
                                            <p:txEl>
                                              <p:pRg st="5" end="5"/>
                                            </p:txEl>
                                          </p:spTgt>
                                        </p:tgtEl>
                                        <p:attrNameLst>
                                          <p:attrName>style.visibility</p:attrName>
                                        </p:attrNameLst>
                                      </p:cBhvr>
                                      <p:to>
                                        <p:strVal val="visible"/>
                                      </p:to>
                                    </p:set>
                                    <p:animEffect transition="in" filter="fade">
                                      <p:cBhvr>
                                        <p:cTn id="117" dur="1000"/>
                                        <p:tgtEl>
                                          <p:spTgt spid="8">
                                            <p:txEl>
                                              <p:pRg st="5" end="5"/>
                                            </p:txEl>
                                          </p:spTgt>
                                        </p:tgtEl>
                                      </p:cBhvr>
                                    </p:animEffect>
                                    <p:anim calcmode="lin" valueType="num">
                                      <p:cBhvr>
                                        <p:cTn id="11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19"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8">
                                            <p:txEl>
                                              <p:pRg st="6" end="6"/>
                                            </p:txEl>
                                          </p:spTgt>
                                        </p:tgtEl>
                                        <p:attrNameLst>
                                          <p:attrName>style.visibility</p:attrName>
                                        </p:attrNameLst>
                                      </p:cBhvr>
                                      <p:to>
                                        <p:strVal val="visible"/>
                                      </p:to>
                                    </p:set>
                                    <p:animEffect transition="in" filter="fade">
                                      <p:cBhvr>
                                        <p:cTn id="124" dur="1000"/>
                                        <p:tgtEl>
                                          <p:spTgt spid="8">
                                            <p:txEl>
                                              <p:pRg st="6" end="6"/>
                                            </p:txEl>
                                          </p:spTgt>
                                        </p:tgtEl>
                                      </p:cBhvr>
                                    </p:animEffect>
                                    <p:anim calcmode="lin" valueType="num">
                                      <p:cBhvr>
                                        <p:cTn id="12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126"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12"/>
                                        </p:tgtEl>
                                        <p:attrNameLst>
                                          <p:attrName>style.visibility</p:attrName>
                                        </p:attrNameLst>
                                      </p:cBhvr>
                                      <p:to>
                                        <p:strVal val="visible"/>
                                      </p:to>
                                    </p:set>
                                    <p:anim calcmode="lin" valueType="num">
                                      <p:cBhvr>
                                        <p:cTn id="131" dur="500" fill="hold"/>
                                        <p:tgtEl>
                                          <p:spTgt spid="12"/>
                                        </p:tgtEl>
                                        <p:attrNameLst>
                                          <p:attrName>ppt_w</p:attrName>
                                        </p:attrNameLst>
                                      </p:cBhvr>
                                      <p:tavLst>
                                        <p:tav tm="0">
                                          <p:val>
                                            <p:fltVal val="0"/>
                                          </p:val>
                                        </p:tav>
                                        <p:tav tm="100000">
                                          <p:val>
                                            <p:strVal val="#ppt_w"/>
                                          </p:val>
                                        </p:tav>
                                      </p:tavLst>
                                    </p:anim>
                                    <p:anim calcmode="lin" valueType="num">
                                      <p:cBhvr>
                                        <p:cTn id="132" dur="500" fill="hold"/>
                                        <p:tgtEl>
                                          <p:spTgt spid="12"/>
                                        </p:tgtEl>
                                        <p:attrNameLst>
                                          <p:attrName>ppt_h</p:attrName>
                                        </p:attrNameLst>
                                      </p:cBhvr>
                                      <p:tavLst>
                                        <p:tav tm="0">
                                          <p:val>
                                            <p:fltVal val="0"/>
                                          </p:val>
                                        </p:tav>
                                        <p:tav tm="100000">
                                          <p:val>
                                            <p:strVal val="#ppt_h"/>
                                          </p:val>
                                        </p:tav>
                                      </p:tavLst>
                                    </p:anim>
                                    <p:animEffect transition="in" filter="fade">
                                      <p:cBhvr>
                                        <p:cTn id="1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build="p"/>
      <p:bldP spid="8" grpId="0" build="p"/>
      <p:bldP spid="10" grpId="0" animBg="1"/>
      <p:bldP spid="11" grpId="0" animBg="1"/>
      <p:bldP spid="9"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6</a:t>
            </a:r>
            <a:endParaRPr lang="en-US" dirty="0">
              <a:cs typeface="B Traffic" panose="00000400000000000000" pitchFamily="2" charset="-78"/>
            </a:endParaRPr>
          </a:p>
        </p:txBody>
      </p:sp>
      <p:sp>
        <p:nvSpPr>
          <p:cNvPr id="3" name="TextBox 2"/>
          <p:cNvSpPr txBox="1"/>
          <p:nvPr/>
        </p:nvSpPr>
        <p:spPr>
          <a:xfrm>
            <a:off x="8112841" y="2097087"/>
            <a:ext cx="3547180" cy="2400657"/>
          </a:xfrm>
          <a:prstGeom prst="rect">
            <a:avLst/>
          </a:prstGeom>
          <a:noFill/>
        </p:spPr>
        <p:txBody>
          <a:bodyPr wrap="square" rtlCol="0">
            <a:spAutoFit/>
          </a:bodyPr>
          <a:lstStyle/>
          <a:p>
            <a:pPr marL="457200" indent="-457200" algn="just" rtl="1">
              <a:lnSpc>
                <a:spcPct val="150000"/>
              </a:lnSpc>
              <a:buAutoNum type="arabicPeriod"/>
            </a:pPr>
            <a:r>
              <a:rPr lang="fa-IR" sz="2000" dirty="0">
                <a:solidFill>
                  <a:schemeClr val="accent3">
                    <a:lumMod val="50000"/>
                  </a:schemeClr>
                </a:solidFill>
                <a:cs typeface="B Mehr" panose="00000700000000000000" pitchFamily="2" charset="-78"/>
              </a:rPr>
              <a:t>دستورالعمل‌های ورودی</a:t>
            </a:r>
            <a:endParaRPr lang="en-US" sz="2000" dirty="0">
              <a:solidFill>
                <a:schemeClr val="accent3">
                  <a:lumMod val="50000"/>
                </a:schemeClr>
              </a:solidFill>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خروجی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محاسباتی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شرطی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تکرار (حلقه‌ها)</a:t>
            </a:r>
            <a:endParaRPr lang="en-US" sz="2000" dirty="0">
              <a:cs typeface="B Mehr" panose="00000700000000000000" pitchFamily="2" charset="-78"/>
            </a:endParaRPr>
          </a:p>
        </p:txBody>
      </p:sp>
      <p:sp>
        <p:nvSpPr>
          <p:cNvPr id="5" name="TextBox 4"/>
          <p:cNvSpPr txBox="1"/>
          <p:nvPr/>
        </p:nvSpPr>
        <p:spPr>
          <a:xfrm>
            <a:off x="7546472" y="362820"/>
            <a:ext cx="4113549" cy="523220"/>
          </a:xfrm>
          <a:prstGeom prst="rect">
            <a:avLst/>
          </a:prstGeom>
          <a:noFill/>
        </p:spPr>
        <p:txBody>
          <a:bodyPr wrap="square" rtlCol="0">
            <a:spAutoFit/>
          </a:bodyPr>
          <a:lstStyle/>
          <a:p>
            <a:pPr algn="r" rtl="1"/>
            <a:r>
              <a:rPr lang="fa-IR" sz="2800" dirty="0">
                <a:solidFill>
                  <a:schemeClr val="bg1"/>
                </a:solidFill>
                <a:cs typeface="B Morvarid" panose="00000400000000000000" pitchFamily="2" charset="-78"/>
              </a:rPr>
              <a:t>انواع دستورالعمل‌ها در الگوریتم</a:t>
            </a:r>
            <a:endParaRPr lang="en-US" sz="2800" dirty="0">
              <a:solidFill>
                <a:schemeClr val="bg1"/>
              </a:solidFill>
              <a:cs typeface="B Morvarid" panose="00000400000000000000" pitchFamily="2" charset="-78"/>
            </a:endParaRPr>
          </a:p>
        </p:txBody>
      </p:sp>
      <p:sp>
        <p:nvSpPr>
          <p:cNvPr id="2" name="Rounded Rectangle 1"/>
          <p:cNvSpPr/>
          <p:nvPr/>
        </p:nvSpPr>
        <p:spPr>
          <a:xfrm>
            <a:off x="1499017" y="1511894"/>
            <a:ext cx="5801193" cy="3571044"/>
          </a:xfrm>
          <a:prstGeom prst="roundRect">
            <a:avLst/>
          </a:prstGeom>
          <a:solidFill>
            <a:srgbClr val="208992"/>
          </a:solidFill>
          <a:ln>
            <a:solidFill>
              <a:srgbClr val="F99F2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rtl="1">
              <a:lnSpc>
                <a:spcPct val="150000"/>
              </a:lnSpc>
            </a:pPr>
            <a:r>
              <a:rPr lang="fa-IR" sz="2000" dirty="0">
                <a:cs typeface="B Traffic" panose="00000400000000000000" pitchFamily="2" charset="-78"/>
              </a:rPr>
              <a:t>برای </a:t>
            </a:r>
            <a:r>
              <a:rPr lang="fa-IR" sz="2000" dirty="0">
                <a:solidFill>
                  <a:srgbClr val="002060"/>
                </a:solidFill>
                <a:cs typeface="B Traffic" panose="00000400000000000000" pitchFamily="2" charset="-78"/>
              </a:rPr>
              <a:t>دریافت</a:t>
            </a:r>
            <a:r>
              <a:rPr lang="fa-IR" sz="2000" dirty="0">
                <a:cs typeface="B Traffic" panose="00000400000000000000" pitchFamily="2" charset="-78"/>
              </a:rPr>
              <a:t> داده‌های ورودی از کاربر به کار می‌روند و معمولاً برای نمایش و اجرای آن‌ها در الگوریتم از واژه‌هایی از قبیل «خوانده»، «بخوان»، «دریافت کن» و «بگیر» استفاده می‌گردد.</a:t>
            </a:r>
          </a:p>
          <a:p>
            <a:pPr algn="just" rtl="1">
              <a:lnSpc>
                <a:spcPct val="150000"/>
              </a:lnSpc>
            </a:pPr>
            <a:r>
              <a:rPr lang="fa-IR" sz="2000" dirty="0">
                <a:cs typeface="B Traffic" panose="00000400000000000000" pitchFamily="2" charset="-78"/>
              </a:rPr>
              <a:t>به عنوان مثال، «</a:t>
            </a:r>
            <a:r>
              <a:rPr lang="en-US" sz="2000" dirty="0">
                <a:cs typeface="B Traffic" panose="00000400000000000000" pitchFamily="2" charset="-78"/>
              </a:rPr>
              <a:t>x</a:t>
            </a:r>
            <a:r>
              <a:rPr lang="fa-IR" sz="2000" dirty="0">
                <a:cs typeface="B Traffic" panose="00000400000000000000" pitchFamily="2" charset="-78"/>
              </a:rPr>
              <a:t> و </a:t>
            </a:r>
            <a:r>
              <a:rPr lang="en-US" sz="2000" dirty="0">
                <a:cs typeface="B Traffic" panose="00000400000000000000" pitchFamily="2" charset="-78"/>
              </a:rPr>
              <a:t>y</a:t>
            </a:r>
            <a:r>
              <a:rPr lang="fa-IR" sz="2000" dirty="0">
                <a:cs typeface="B Traffic" panose="00000400000000000000" pitchFamily="2" charset="-78"/>
              </a:rPr>
              <a:t> را بخوان» یا «</a:t>
            </a:r>
            <a:r>
              <a:rPr lang="en-US" sz="2000" dirty="0">
                <a:cs typeface="B Traffic" panose="00000400000000000000" pitchFamily="2" charset="-78"/>
              </a:rPr>
              <a:t>x</a:t>
            </a:r>
            <a:r>
              <a:rPr lang="fa-IR" sz="2000" dirty="0">
                <a:cs typeface="B Traffic" panose="00000400000000000000" pitchFamily="2" charset="-78"/>
              </a:rPr>
              <a:t> و </a:t>
            </a:r>
            <a:r>
              <a:rPr lang="en-US" sz="2000" dirty="0">
                <a:cs typeface="B Traffic" panose="00000400000000000000" pitchFamily="2" charset="-78"/>
              </a:rPr>
              <a:t>y</a:t>
            </a:r>
            <a:r>
              <a:rPr lang="fa-IR" sz="2000" dirty="0">
                <a:cs typeface="B Traffic" panose="00000400000000000000" pitchFamily="2" charset="-78"/>
              </a:rPr>
              <a:t> را دریافت کن» نمونه‌ای از این دستورالعمل‌ها هستند.</a:t>
            </a:r>
            <a:endParaRPr lang="en-US" sz="2000" dirty="0">
              <a:cs typeface="B Traffic" panose="00000400000000000000" pitchFamily="2" charset="-78"/>
            </a:endParaRPr>
          </a:p>
        </p:txBody>
      </p:sp>
    </p:spTree>
    <p:extLst>
      <p:ext uri="{BB962C8B-B14F-4D97-AF65-F5344CB8AC3E}">
        <p14:creationId xmlns:p14="http://schemas.microsoft.com/office/powerpoint/2010/main" val="3124985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7</a:t>
            </a:r>
            <a:endParaRPr lang="en-US" dirty="0">
              <a:cs typeface="B Traffic" panose="00000400000000000000" pitchFamily="2" charset="-78"/>
            </a:endParaRPr>
          </a:p>
        </p:txBody>
      </p:sp>
      <p:sp>
        <p:nvSpPr>
          <p:cNvPr id="3" name="TextBox 2"/>
          <p:cNvSpPr txBox="1"/>
          <p:nvPr/>
        </p:nvSpPr>
        <p:spPr>
          <a:xfrm>
            <a:off x="8112841" y="2097087"/>
            <a:ext cx="3547180" cy="2400657"/>
          </a:xfrm>
          <a:prstGeom prst="rect">
            <a:avLst/>
          </a:prstGeom>
          <a:noFill/>
        </p:spPr>
        <p:txBody>
          <a:bodyPr wrap="square" rtlCol="0">
            <a:spAutoFit/>
          </a:bodyPr>
          <a:lstStyle/>
          <a:p>
            <a:pPr marL="457200" indent="-457200" algn="just" rtl="1">
              <a:lnSpc>
                <a:spcPct val="150000"/>
              </a:lnSpc>
              <a:buAutoNum type="arabicPeriod"/>
            </a:pPr>
            <a:r>
              <a:rPr lang="fa-IR" sz="2000" dirty="0">
                <a:cs typeface="B Mehr" panose="00000700000000000000" pitchFamily="2" charset="-78"/>
              </a:rPr>
              <a:t>دستورالعمل‌های ورودی</a:t>
            </a:r>
            <a:endParaRPr lang="en-US" sz="2000" dirty="0">
              <a:cs typeface="B Mehr" panose="00000700000000000000" pitchFamily="2" charset="-78"/>
            </a:endParaRPr>
          </a:p>
          <a:p>
            <a:pPr marL="457200" indent="-457200" algn="just" rtl="1">
              <a:lnSpc>
                <a:spcPct val="150000"/>
              </a:lnSpc>
              <a:buAutoNum type="arabicPeriod"/>
            </a:pPr>
            <a:r>
              <a:rPr lang="fa-IR" sz="2000" dirty="0">
                <a:solidFill>
                  <a:schemeClr val="accent3">
                    <a:lumMod val="50000"/>
                  </a:schemeClr>
                </a:solidFill>
                <a:cs typeface="B Mehr" panose="00000700000000000000" pitchFamily="2" charset="-78"/>
              </a:rPr>
              <a:t>دستورالعمل‌های خروجی</a:t>
            </a:r>
            <a:endParaRPr lang="en-US" sz="2000" dirty="0">
              <a:solidFill>
                <a:schemeClr val="accent3">
                  <a:lumMod val="50000"/>
                </a:schemeClr>
              </a:solidFill>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محاسباتی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شرطی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تکرار (حلقه‌ها)</a:t>
            </a:r>
            <a:endParaRPr lang="en-US" sz="2000" dirty="0">
              <a:cs typeface="B Mehr" panose="00000700000000000000" pitchFamily="2" charset="-78"/>
            </a:endParaRPr>
          </a:p>
        </p:txBody>
      </p:sp>
      <p:sp>
        <p:nvSpPr>
          <p:cNvPr id="5" name="TextBox 4"/>
          <p:cNvSpPr txBox="1"/>
          <p:nvPr/>
        </p:nvSpPr>
        <p:spPr>
          <a:xfrm>
            <a:off x="7546472" y="362820"/>
            <a:ext cx="4113549" cy="523220"/>
          </a:xfrm>
          <a:prstGeom prst="rect">
            <a:avLst/>
          </a:prstGeom>
          <a:noFill/>
        </p:spPr>
        <p:txBody>
          <a:bodyPr wrap="square" rtlCol="0">
            <a:spAutoFit/>
          </a:bodyPr>
          <a:lstStyle/>
          <a:p>
            <a:pPr algn="r" rtl="1"/>
            <a:r>
              <a:rPr lang="fa-IR" sz="2800" dirty="0">
                <a:solidFill>
                  <a:schemeClr val="bg1"/>
                </a:solidFill>
                <a:cs typeface="B Morvarid" panose="00000400000000000000" pitchFamily="2" charset="-78"/>
              </a:rPr>
              <a:t>انواع دستورالعمل‌ها در الگوریتم</a:t>
            </a:r>
            <a:endParaRPr lang="en-US" sz="2800" dirty="0">
              <a:solidFill>
                <a:schemeClr val="bg1"/>
              </a:solidFill>
              <a:cs typeface="B Morvarid" panose="00000400000000000000" pitchFamily="2" charset="-78"/>
            </a:endParaRPr>
          </a:p>
        </p:txBody>
      </p:sp>
      <p:sp>
        <p:nvSpPr>
          <p:cNvPr id="6" name="Rounded Rectangle 5"/>
          <p:cNvSpPr/>
          <p:nvPr/>
        </p:nvSpPr>
        <p:spPr>
          <a:xfrm>
            <a:off x="1521502" y="983857"/>
            <a:ext cx="5801193" cy="4627115"/>
          </a:xfrm>
          <a:prstGeom prst="roundRect">
            <a:avLst/>
          </a:prstGeom>
          <a:solidFill>
            <a:srgbClr val="208992"/>
          </a:solidFill>
          <a:ln>
            <a:solidFill>
              <a:srgbClr val="F99F2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rtl="1">
              <a:lnSpc>
                <a:spcPct val="150000"/>
              </a:lnSpc>
            </a:pPr>
            <a:r>
              <a:rPr lang="fa-IR" sz="2000" dirty="0">
                <a:cs typeface="B Traffic" panose="00000400000000000000" pitchFamily="2" charset="-78"/>
              </a:rPr>
              <a:t>برای </a:t>
            </a:r>
            <a:r>
              <a:rPr lang="fa-IR" sz="2000" dirty="0">
                <a:solidFill>
                  <a:srgbClr val="002060"/>
                </a:solidFill>
                <a:cs typeface="B Traffic" panose="00000400000000000000" pitchFamily="2" charset="-78"/>
              </a:rPr>
              <a:t>نمایش</a:t>
            </a:r>
            <a:r>
              <a:rPr lang="fa-IR" sz="2000" dirty="0">
                <a:cs typeface="B Traffic" panose="00000400000000000000" pitchFamily="2" charset="-78"/>
              </a:rPr>
              <a:t> اطلاعات خروجی (مقادیر ثابت یا متغیرها) یا پیام‌های مورد نیاز جهت راهنمایی کاربر روی صفحه نمایش به کار می‌روند. برای اجرای آن‌ها در الگوریتم از عباراتی نظیر «به خروجی ببر»، «چاپ کن» و «نمایش بده» استفاده می‌شود.</a:t>
            </a:r>
          </a:p>
          <a:p>
            <a:pPr algn="just" rtl="1">
              <a:lnSpc>
                <a:spcPct val="150000"/>
              </a:lnSpc>
            </a:pPr>
            <a:r>
              <a:rPr lang="fa-IR" sz="2000" dirty="0">
                <a:cs typeface="B Traffic" panose="00000400000000000000" pitchFamily="2" charset="-78"/>
              </a:rPr>
              <a:t>به عنوان مثال، نمونه‌ای از این دستورالعمل‌ها عبارتند از:  «</a:t>
            </a:r>
            <a:r>
              <a:rPr lang="en-US" sz="2000" dirty="0">
                <a:cs typeface="B Traffic" panose="00000400000000000000" pitchFamily="2" charset="-78"/>
              </a:rPr>
              <a:t>“Enter two numbers”</a:t>
            </a:r>
            <a:r>
              <a:rPr lang="fa-IR" sz="2000" dirty="0">
                <a:cs typeface="B Traffic" panose="00000400000000000000" pitchFamily="2" charset="-78"/>
              </a:rPr>
              <a:t> را نمایش بده»، «</a:t>
            </a:r>
            <a:r>
              <a:rPr lang="en-US" sz="2000" dirty="0">
                <a:cs typeface="B Traffic" panose="00000400000000000000" pitchFamily="2" charset="-78"/>
              </a:rPr>
              <a:t>P</a:t>
            </a:r>
            <a:r>
              <a:rPr lang="fa-IR" sz="2000" dirty="0">
                <a:cs typeface="B Traffic" panose="00000400000000000000" pitchFamily="2" charset="-78"/>
              </a:rPr>
              <a:t> را چاپ کن» و «حاصل عبارت </a:t>
            </a:r>
            <a:r>
              <a:rPr lang="en-US" sz="2000" dirty="0">
                <a:cs typeface="B Traffic" panose="00000400000000000000" pitchFamily="2" charset="-78"/>
              </a:rPr>
              <a:t>x+y+z</a:t>
            </a:r>
            <a:r>
              <a:rPr lang="fa-IR" sz="2000" dirty="0">
                <a:cs typeface="B Traffic" panose="00000400000000000000" pitchFamily="2" charset="-78"/>
              </a:rPr>
              <a:t> را به خروجی ببر».</a:t>
            </a:r>
            <a:endParaRPr lang="en-US" sz="2000" dirty="0">
              <a:cs typeface="B Traffic" panose="00000400000000000000" pitchFamily="2" charset="-78"/>
            </a:endParaRPr>
          </a:p>
        </p:txBody>
      </p:sp>
    </p:spTree>
    <p:extLst>
      <p:ext uri="{BB962C8B-B14F-4D97-AF65-F5344CB8AC3E}">
        <p14:creationId xmlns:p14="http://schemas.microsoft.com/office/powerpoint/2010/main" val="1800998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8</a:t>
            </a:r>
            <a:endParaRPr lang="en-US" dirty="0">
              <a:cs typeface="B Traffic" panose="00000400000000000000" pitchFamily="2" charset="-78"/>
            </a:endParaRPr>
          </a:p>
        </p:txBody>
      </p:sp>
      <p:sp>
        <p:nvSpPr>
          <p:cNvPr id="3" name="TextBox 2"/>
          <p:cNvSpPr txBox="1"/>
          <p:nvPr/>
        </p:nvSpPr>
        <p:spPr>
          <a:xfrm>
            <a:off x="8112841" y="2097087"/>
            <a:ext cx="3547180" cy="2400657"/>
          </a:xfrm>
          <a:prstGeom prst="rect">
            <a:avLst/>
          </a:prstGeom>
          <a:noFill/>
        </p:spPr>
        <p:txBody>
          <a:bodyPr wrap="square" rtlCol="0">
            <a:spAutoFit/>
          </a:bodyPr>
          <a:lstStyle/>
          <a:p>
            <a:pPr marL="457200" indent="-457200" algn="just" rtl="1">
              <a:lnSpc>
                <a:spcPct val="150000"/>
              </a:lnSpc>
              <a:buAutoNum type="arabicPeriod"/>
            </a:pPr>
            <a:r>
              <a:rPr lang="fa-IR" sz="2000" dirty="0">
                <a:cs typeface="B Mehr" panose="00000700000000000000" pitchFamily="2" charset="-78"/>
              </a:rPr>
              <a:t>دستورالعمل‌های ورودی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خروجی</a:t>
            </a:r>
            <a:endParaRPr lang="en-US" sz="2000" dirty="0">
              <a:cs typeface="B Mehr" panose="00000700000000000000" pitchFamily="2" charset="-78"/>
            </a:endParaRPr>
          </a:p>
          <a:p>
            <a:pPr marL="457200" indent="-457200" algn="just" rtl="1">
              <a:lnSpc>
                <a:spcPct val="150000"/>
              </a:lnSpc>
              <a:buAutoNum type="arabicPeriod"/>
            </a:pPr>
            <a:r>
              <a:rPr lang="fa-IR" sz="2000" dirty="0">
                <a:solidFill>
                  <a:schemeClr val="accent3">
                    <a:lumMod val="50000"/>
                  </a:schemeClr>
                </a:solidFill>
                <a:cs typeface="B Mehr" panose="00000700000000000000" pitchFamily="2" charset="-78"/>
              </a:rPr>
              <a:t>دستورالعمل‌های محاسباتی</a:t>
            </a:r>
            <a:endParaRPr lang="en-US" sz="2000" dirty="0">
              <a:solidFill>
                <a:schemeClr val="accent3">
                  <a:lumMod val="50000"/>
                </a:schemeClr>
              </a:solidFill>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شرطی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تکرار (حلقه‌ها)</a:t>
            </a:r>
            <a:endParaRPr lang="en-US" sz="2000" dirty="0">
              <a:cs typeface="B Mehr" panose="00000700000000000000" pitchFamily="2" charset="-78"/>
            </a:endParaRPr>
          </a:p>
        </p:txBody>
      </p:sp>
      <p:sp>
        <p:nvSpPr>
          <p:cNvPr id="5" name="TextBox 4"/>
          <p:cNvSpPr txBox="1"/>
          <p:nvPr/>
        </p:nvSpPr>
        <p:spPr>
          <a:xfrm>
            <a:off x="7546472" y="362820"/>
            <a:ext cx="4113549" cy="523220"/>
          </a:xfrm>
          <a:prstGeom prst="rect">
            <a:avLst/>
          </a:prstGeom>
          <a:noFill/>
        </p:spPr>
        <p:txBody>
          <a:bodyPr wrap="square" rtlCol="0">
            <a:spAutoFit/>
          </a:bodyPr>
          <a:lstStyle/>
          <a:p>
            <a:pPr algn="r" rtl="1"/>
            <a:r>
              <a:rPr lang="fa-IR" sz="2800" dirty="0">
                <a:solidFill>
                  <a:schemeClr val="bg1"/>
                </a:solidFill>
                <a:cs typeface="B Morvarid" panose="00000400000000000000" pitchFamily="2" charset="-78"/>
              </a:rPr>
              <a:t>انواع دستورالعمل‌ها در الگوریتم</a:t>
            </a:r>
            <a:endParaRPr lang="en-US" sz="2800" dirty="0">
              <a:solidFill>
                <a:schemeClr val="bg1"/>
              </a:solidFill>
              <a:cs typeface="B Morvarid" panose="00000400000000000000" pitchFamily="2" charset="-78"/>
            </a:endParaRPr>
          </a:p>
        </p:txBody>
      </p:sp>
      <mc:AlternateContent xmlns:mc="http://schemas.openxmlformats.org/markup-compatibility/2006" xmlns:a14="http://schemas.microsoft.com/office/drawing/2010/main">
        <mc:Choice Requires="a14">
          <p:sp>
            <p:nvSpPr>
              <p:cNvPr id="6" name="Rounded Rectangle 5"/>
              <p:cNvSpPr/>
              <p:nvPr/>
            </p:nvSpPr>
            <p:spPr>
              <a:xfrm>
                <a:off x="1521502" y="983857"/>
                <a:ext cx="5801193" cy="4627115"/>
              </a:xfrm>
              <a:prstGeom prst="roundRect">
                <a:avLst/>
              </a:prstGeom>
              <a:solidFill>
                <a:srgbClr val="208992"/>
              </a:solidFill>
              <a:ln>
                <a:solidFill>
                  <a:srgbClr val="F99F2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rtl="1">
                  <a:lnSpc>
                    <a:spcPct val="150000"/>
                  </a:lnSpc>
                </a:pPr>
                <a:r>
                  <a:rPr lang="fa-IR" sz="2000" dirty="0">
                    <a:cs typeface="B Traffic" panose="00000400000000000000" pitchFamily="2" charset="-78"/>
                  </a:rPr>
                  <a:t>روش ارائه، استفاده از فرمول‌ها، انجام عملیات ریاضی و محاسباتی را تعیین می‌نمایند. در این دستورالعمل‌ها برای انتساب از علامت فلش (</a:t>
                </a:r>
                <a14:m>
                  <m:oMath xmlns:m="http://schemas.openxmlformats.org/officeDocument/2006/math">
                    <m:r>
                      <a:rPr lang="fa-IR" sz="2000" i="1" smtClean="0">
                        <a:latin typeface="Cambria Math" panose="02040503050406030204" pitchFamily="18" charset="0"/>
                        <a:ea typeface="Cambria Math" panose="02040503050406030204" pitchFamily="18" charset="0"/>
                        <a:cs typeface="B Traffic" panose="00000400000000000000" pitchFamily="2" charset="-78"/>
                      </a:rPr>
                      <m:t>←</m:t>
                    </m:r>
                  </m:oMath>
                </a14:m>
                <a:r>
                  <a:rPr lang="fa-IR" sz="2000" dirty="0">
                    <a:cs typeface="B Traffic" panose="00000400000000000000" pitchFamily="2" charset="-78"/>
                  </a:rPr>
                  <a:t>) استفاده می‌شود.</a:t>
                </a:r>
              </a:p>
              <a:p>
                <a:pPr algn="just" rtl="1">
                  <a:lnSpc>
                    <a:spcPct val="150000"/>
                  </a:lnSpc>
                </a:pPr>
                <a:r>
                  <a:rPr lang="fa-IR" sz="2000" dirty="0">
                    <a:cs typeface="B Traffic" panose="00000400000000000000" pitchFamily="2" charset="-78"/>
                  </a:rPr>
                  <a:t>برای مثال:</a:t>
                </a:r>
              </a:p>
              <a:p>
                <a:pPr marL="342900" indent="-342900" algn="just" rtl="1">
                  <a:lnSpc>
                    <a:spcPct val="150000"/>
                  </a:lnSpc>
                  <a:buFont typeface="Wingdings" panose="05000000000000000000" pitchFamily="2" charset="2"/>
                  <a:buChar char="v"/>
                </a:pPr>
                <a14:m>
                  <m:oMath xmlns:m="http://schemas.openxmlformats.org/officeDocument/2006/math">
                    <m:r>
                      <a:rPr lang="en-US" sz="2000" b="0" i="1" smtClean="0">
                        <a:latin typeface="Cambria Math" panose="02040503050406030204" pitchFamily="18" charset="0"/>
                        <a:ea typeface="Cambria Math" panose="02040503050406030204" pitchFamily="18" charset="0"/>
                        <a:cs typeface="B Traffic" panose="00000400000000000000" pitchFamily="2" charset="-78"/>
                      </a:rPr>
                      <m:t>𝑃</m:t>
                    </m:r>
                    <m:r>
                      <a:rPr lang="en-US" sz="2000" b="0" i="1" smtClean="0">
                        <a:latin typeface="Cambria Math" panose="02040503050406030204" pitchFamily="18" charset="0"/>
                        <a:ea typeface="Cambria Math" panose="02040503050406030204" pitchFamily="18" charset="0"/>
                        <a:cs typeface="B Traffic" panose="00000400000000000000" pitchFamily="2" charset="-78"/>
                      </a:rPr>
                      <m:t>←</m:t>
                    </m:r>
                    <m:d>
                      <m:dPr>
                        <m:ctrlPr>
                          <a:rPr lang="en-US" sz="2000" b="0" i="1" smtClean="0">
                            <a:latin typeface="Cambria Math" panose="02040503050406030204" pitchFamily="18" charset="0"/>
                            <a:cs typeface="B Traffic" panose="00000400000000000000" pitchFamily="2" charset="-78"/>
                          </a:rPr>
                        </m:ctrlPr>
                      </m:dPr>
                      <m:e>
                        <m:r>
                          <a:rPr lang="en-US" sz="2000" b="0" i="1" smtClean="0">
                            <a:latin typeface="Cambria Math" panose="02040503050406030204" pitchFamily="18" charset="0"/>
                            <a:cs typeface="B Traffic" panose="00000400000000000000" pitchFamily="2" charset="-78"/>
                          </a:rPr>
                          <m:t>𝑥</m:t>
                        </m:r>
                        <m:r>
                          <a:rPr lang="en-US" sz="2000" b="0" i="1" smtClean="0">
                            <a:latin typeface="Cambria Math" panose="02040503050406030204" pitchFamily="18" charset="0"/>
                            <a:cs typeface="B Traffic" panose="00000400000000000000" pitchFamily="2" charset="-78"/>
                          </a:rPr>
                          <m:t>+</m:t>
                        </m:r>
                        <m:r>
                          <a:rPr lang="en-US" sz="2000" b="0" i="1" smtClean="0">
                            <a:latin typeface="Cambria Math" panose="02040503050406030204" pitchFamily="18" charset="0"/>
                            <a:cs typeface="B Traffic" panose="00000400000000000000" pitchFamily="2" charset="-78"/>
                          </a:rPr>
                          <m:t>𝑦</m:t>
                        </m:r>
                      </m:e>
                    </m:d>
                    <m:r>
                      <a:rPr lang="en-US" sz="2000" b="0" i="1" smtClean="0">
                        <a:latin typeface="Cambria Math" panose="02040503050406030204" pitchFamily="18" charset="0"/>
                        <a:ea typeface="Cambria Math" panose="02040503050406030204" pitchFamily="18" charset="0"/>
                        <a:cs typeface="B Traffic" panose="00000400000000000000" pitchFamily="2" charset="-78"/>
                      </a:rPr>
                      <m:t>×</m:t>
                    </m:r>
                    <m:r>
                      <a:rPr lang="fa-IR" sz="2000" b="0" i="1" smtClean="0">
                        <a:latin typeface="Cambria Math" panose="02040503050406030204" pitchFamily="18" charset="0"/>
                        <a:ea typeface="Cambria Math" panose="02040503050406030204" pitchFamily="18" charset="0"/>
                        <a:cs typeface="B Traffic" panose="00000400000000000000" pitchFamily="2" charset="-78"/>
                      </a:rPr>
                      <m:t>2</m:t>
                    </m:r>
                  </m:oMath>
                </a14:m>
                <a:endParaRPr lang="fa-IR" sz="2000" dirty="0">
                  <a:cs typeface="B Traffic" panose="00000400000000000000" pitchFamily="2" charset="-78"/>
                </a:endParaRPr>
              </a:p>
              <a:p>
                <a:pPr marL="342900" indent="-342900" algn="just" rtl="1">
                  <a:lnSpc>
                    <a:spcPct val="150000"/>
                  </a:lnSpc>
                  <a:buFont typeface="Wingdings" panose="05000000000000000000" pitchFamily="2" charset="2"/>
                  <a:buChar char="v"/>
                </a:pPr>
                <a14:m>
                  <m:oMath xmlns:m="http://schemas.openxmlformats.org/officeDocument/2006/math">
                    <m:r>
                      <a:rPr lang="en-US" sz="2000" b="0" i="1" smtClean="0">
                        <a:latin typeface="Cambria Math" panose="02040503050406030204" pitchFamily="18" charset="0"/>
                        <a:cs typeface="B Traffic" panose="00000400000000000000" pitchFamily="2" charset="-78"/>
                      </a:rPr>
                      <m:t>𝑆</m:t>
                    </m:r>
                    <m:r>
                      <a:rPr lang="en-US" sz="2000" b="0" i="1" smtClean="0">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latin typeface="Cambria Math" panose="02040503050406030204" pitchFamily="18" charset="0"/>
                        <a:ea typeface="Cambria Math" panose="02040503050406030204" pitchFamily="18" charset="0"/>
                        <a:cs typeface="B Traffic" panose="00000400000000000000" pitchFamily="2" charset="-78"/>
                      </a:rPr>
                      <m:t>𝑥</m:t>
                    </m:r>
                    <m:r>
                      <a:rPr lang="en-US" sz="2000" b="0" i="1" smtClean="0">
                        <a:latin typeface="Cambria Math" panose="02040503050406030204" pitchFamily="18" charset="0"/>
                        <a:ea typeface="Cambria Math" panose="02040503050406030204" pitchFamily="18" charset="0"/>
                        <a:cs typeface="B Traffic" panose="00000400000000000000" pitchFamily="2" charset="-78"/>
                      </a:rPr>
                      <m:t>×</m:t>
                    </m:r>
                    <m:r>
                      <a:rPr lang="en-US" sz="2000" b="0" i="1" smtClean="0">
                        <a:latin typeface="Cambria Math" panose="02040503050406030204" pitchFamily="18" charset="0"/>
                        <a:ea typeface="Cambria Math" panose="02040503050406030204" pitchFamily="18" charset="0"/>
                        <a:cs typeface="B Traffic" panose="00000400000000000000" pitchFamily="2" charset="-78"/>
                      </a:rPr>
                      <m:t>𝑦</m:t>
                    </m:r>
                  </m:oMath>
                </a14:m>
                <a:endParaRPr lang="en-US" sz="2000" b="0" dirty="0">
                  <a:ea typeface="Cambria Math" panose="02040503050406030204" pitchFamily="18" charset="0"/>
                  <a:cs typeface="B Traffic" panose="00000400000000000000" pitchFamily="2" charset="-78"/>
                </a:endParaRPr>
              </a:p>
              <a:p>
                <a:pPr algn="just" rtl="1">
                  <a:lnSpc>
                    <a:spcPct val="150000"/>
                  </a:lnSpc>
                </a:pPr>
                <a:r>
                  <a:rPr lang="fa-IR" sz="2000" dirty="0">
                    <a:cs typeface="B Traffic" panose="00000400000000000000" pitchFamily="2" charset="-78"/>
                  </a:rPr>
                  <a:t>متغیرهای </a:t>
                </a:r>
                <a:r>
                  <a:rPr lang="en-US" sz="2000" dirty="0">
                    <a:cs typeface="B Traffic" panose="00000400000000000000" pitchFamily="2" charset="-78"/>
                  </a:rPr>
                  <a:t>P</a:t>
                </a:r>
                <a:r>
                  <a:rPr lang="fa-IR" sz="2000" dirty="0">
                    <a:cs typeface="B Traffic" panose="00000400000000000000" pitchFamily="2" charset="-78"/>
                  </a:rPr>
                  <a:t> و </a:t>
                </a:r>
                <a:r>
                  <a:rPr lang="en-US" sz="2000" dirty="0">
                    <a:cs typeface="B Traffic" panose="00000400000000000000" pitchFamily="2" charset="-78"/>
                  </a:rPr>
                  <a:t>S</a:t>
                </a:r>
                <a:r>
                  <a:rPr lang="fa-IR" sz="2000" dirty="0">
                    <a:cs typeface="B Traffic" panose="00000400000000000000" pitchFamily="2" charset="-78"/>
                  </a:rPr>
                  <a:t>، مکان‌هایی هستند که برای ذخیره‌سازی و نگه‌داری انواع داده‌ها به کار می‌روند.</a:t>
                </a:r>
                <a:endParaRPr lang="en-US" sz="2000" dirty="0">
                  <a:cs typeface="B Traffic" panose="00000400000000000000" pitchFamily="2" charset="-78"/>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1521502" y="983857"/>
                <a:ext cx="5801193" cy="4627115"/>
              </a:xfrm>
              <a:prstGeom prst="roundRect">
                <a:avLst/>
              </a:prstGeom>
              <a:blipFill rotWithShape="0">
                <a:blip r:embed="rId2"/>
                <a:stretch>
                  <a:fillRect/>
                </a:stretch>
              </a:blipFill>
              <a:ln>
                <a:solidFill>
                  <a:srgbClr val="F99F26"/>
                </a:solidFill>
              </a:ln>
            </p:spPr>
            <p:txBody>
              <a:bodyPr/>
              <a:lstStyle/>
              <a:p>
                <a:r>
                  <a:rPr lang="en-US">
                    <a:noFill/>
                  </a:rPr>
                  <a:t> </a:t>
                </a:r>
              </a:p>
            </p:txBody>
          </p:sp>
        </mc:Fallback>
      </mc:AlternateContent>
    </p:spTree>
    <p:extLst>
      <p:ext uri="{BB962C8B-B14F-4D97-AF65-F5344CB8AC3E}">
        <p14:creationId xmlns:p14="http://schemas.microsoft.com/office/powerpoint/2010/main" val="493869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9F26"/>
        </a:solidFill>
        <a:effectLst/>
      </p:bgPr>
    </p:bg>
    <p:spTree>
      <p:nvGrpSpPr>
        <p:cNvPr id="1" name=""/>
        <p:cNvGrpSpPr/>
        <p:nvPr/>
      </p:nvGrpSpPr>
      <p:grpSpPr>
        <a:xfrm>
          <a:off x="0" y="0"/>
          <a:ext cx="0" cy="0"/>
          <a:chOff x="0" y="0"/>
          <a:chExt cx="0" cy="0"/>
        </a:xfrm>
      </p:grpSpPr>
      <p:sp>
        <p:nvSpPr>
          <p:cNvPr id="4" name="Rounded Rectangle 3"/>
          <p:cNvSpPr/>
          <p:nvPr/>
        </p:nvSpPr>
        <p:spPr>
          <a:xfrm>
            <a:off x="0" y="6476301"/>
            <a:ext cx="12192000" cy="381699"/>
          </a:xfrm>
          <a:prstGeom prst="roundRect">
            <a:avLst>
              <a:gd name="adj" fmla="val 14470"/>
            </a:avLst>
          </a:prstGeom>
        </p:spPr>
        <p:style>
          <a:lnRef idx="0">
            <a:schemeClr val="dk1"/>
          </a:lnRef>
          <a:fillRef idx="3">
            <a:schemeClr val="dk1"/>
          </a:fillRef>
          <a:effectRef idx="3">
            <a:schemeClr val="dk1"/>
          </a:effectRef>
          <a:fontRef idx="minor">
            <a:schemeClr val="lt1"/>
          </a:fontRef>
        </p:style>
        <p:txBody>
          <a:bodyPr rtlCol="0" anchor="ctr"/>
          <a:lstStyle/>
          <a:p>
            <a:pPr algn="ctr" rtl="1"/>
            <a:r>
              <a:rPr lang="fa-IR" dirty="0">
                <a:cs typeface="B Traffic" panose="00000400000000000000" pitchFamily="2" charset="-78"/>
              </a:rPr>
              <a:t>برنامه‌نویسی با </a:t>
            </a:r>
            <a:r>
              <a:rPr lang="en-US" dirty="0">
                <a:latin typeface="Cambria" panose="02040503050406030204" pitchFamily="18" charset="0"/>
                <a:ea typeface="Cambria" panose="02040503050406030204" pitchFamily="18" charset="0"/>
                <a:cs typeface="B Traffic" panose="00000400000000000000" pitchFamily="2" charset="-78"/>
              </a:rPr>
              <a:t>MATLAB</a:t>
            </a:r>
            <a:r>
              <a:rPr lang="fa-IR" dirty="0">
                <a:latin typeface="Cambria" panose="02040503050406030204" pitchFamily="18" charset="0"/>
                <a:ea typeface="Cambria" panose="02040503050406030204" pitchFamily="18" charset="0"/>
                <a:cs typeface="B Traffic" panose="00000400000000000000" pitchFamily="2" charset="-78"/>
              </a:rPr>
              <a:t>			     الگوریتم و فلوچارت			</a:t>
            </a:r>
            <a:r>
              <a:rPr lang="fa-IR" dirty="0">
                <a:cs typeface="B Traffic" panose="00000400000000000000" pitchFamily="2" charset="-78"/>
              </a:rPr>
              <a:t>			 9</a:t>
            </a:r>
            <a:endParaRPr lang="en-US" dirty="0">
              <a:cs typeface="B Traffic" panose="00000400000000000000" pitchFamily="2" charset="-78"/>
            </a:endParaRPr>
          </a:p>
        </p:txBody>
      </p:sp>
      <p:sp>
        <p:nvSpPr>
          <p:cNvPr id="3" name="TextBox 2"/>
          <p:cNvSpPr txBox="1"/>
          <p:nvPr/>
        </p:nvSpPr>
        <p:spPr>
          <a:xfrm>
            <a:off x="8112841" y="2097087"/>
            <a:ext cx="3547180" cy="2400657"/>
          </a:xfrm>
          <a:prstGeom prst="rect">
            <a:avLst/>
          </a:prstGeom>
          <a:noFill/>
        </p:spPr>
        <p:txBody>
          <a:bodyPr wrap="square" rtlCol="0">
            <a:spAutoFit/>
          </a:bodyPr>
          <a:lstStyle/>
          <a:p>
            <a:pPr marL="457200" indent="-457200" algn="just" rtl="1">
              <a:lnSpc>
                <a:spcPct val="150000"/>
              </a:lnSpc>
              <a:buAutoNum type="arabicPeriod"/>
            </a:pPr>
            <a:r>
              <a:rPr lang="fa-IR" sz="2000" dirty="0">
                <a:cs typeface="B Mehr" panose="00000700000000000000" pitchFamily="2" charset="-78"/>
              </a:rPr>
              <a:t>دستورالعمل‌های ورودی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خروجی</a:t>
            </a:r>
            <a:endParaRPr lang="en-US" sz="2000" dirty="0">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محاسباتی</a:t>
            </a:r>
            <a:endParaRPr lang="en-US" sz="2000" dirty="0">
              <a:cs typeface="B Mehr" panose="00000700000000000000" pitchFamily="2" charset="-78"/>
            </a:endParaRPr>
          </a:p>
          <a:p>
            <a:pPr marL="457200" indent="-457200" algn="just" rtl="1">
              <a:lnSpc>
                <a:spcPct val="150000"/>
              </a:lnSpc>
              <a:buAutoNum type="arabicPeriod"/>
            </a:pPr>
            <a:r>
              <a:rPr lang="fa-IR" sz="2000" dirty="0">
                <a:solidFill>
                  <a:schemeClr val="accent3">
                    <a:lumMod val="50000"/>
                  </a:schemeClr>
                </a:solidFill>
                <a:cs typeface="B Mehr" panose="00000700000000000000" pitchFamily="2" charset="-78"/>
              </a:rPr>
              <a:t>دستورالعمل‌های شرطی</a:t>
            </a:r>
            <a:endParaRPr lang="en-US" sz="2000" dirty="0">
              <a:solidFill>
                <a:schemeClr val="accent3">
                  <a:lumMod val="50000"/>
                </a:schemeClr>
              </a:solidFill>
              <a:cs typeface="B Mehr" panose="00000700000000000000" pitchFamily="2" charset="-78"/>
            </a:endParaRPr>
          </a:p>
          <a:p>
            <a:pPr marL="457200" indent="-457200" algn="just" rtl="1">
              <a:lnSpc>
                <a:spcPct val="150000"/>
              </a:lnSpc>
              <a:buAutoNum type="arabicPeriod"/>
            </a:pPr>
            <a:r>
              <a:rPr lang="fa-IR" sz="2000" dirty="0">
                <a:cs typeface="B Mehr" panose="00000700000000000000" pitchFamily="2" charset="-78"/>
              </a:rPr>
              <a:t>دستورالعمل‌های تکرار (حلقه‌ها)</a:t>
            </a:r>
            <a:endParaRPr lang="en-US" sz="2000" dirty="0">
              <a:cs typeface="B Mehr" panose="00000700000000000000" pitchFamily="2" charset="-78"/>
            </a:endParaRPr>
          </a:p>
        </p:txBody>
      </p:sp>
      <p:sp>
        <p:nvSpPr>
          <p:cNvPr id="5" name="TextBox 4"/>
          <p:cNvSpPr txBox="1"/>
          <p:nvPr/>
        </p:nvSpPr>
        <p:spPr>
          <a:xfrm>
            <a:off x="7546472" y="362820"/>
            <a:ext cx="4113549" cy="523220"/>
          </a:xfrm>
          <a:prstGeom prst="rect">
            <a:avLst/>
          </a:prstGeom>
          <a:noFill/>
        </p:spPr>
        <p:txBody>
          <a:bodyPr wrap="square" rtlCol="0">
            <a:spAutoFit/>
          </a:bodyPr>
          <a:lstStyle/>
          <a:p>
            <a:pPr algn="r" rtl="1"/>
            <a:r>
              <a:rPr lang="fa-IR" sz="2800" dirty="0">
                <a:solidFill>
                  <a:schemeClr val="bg1"/>
                </a:solidFill>
                <a:cs typeface="B Morvarid" panose="00000400000000000000" pitchFamily="2" charset="-78"/>
              </a:rPr>
              <a:t>انواع دستورالعمل‌ها در الگوریتم</a:t>
            </a:r>
            <a:endParaRPr lang="en-US" sz="2800" dirty="0">
              <a:solidFill>
                <a:schemeClr val="bg1"/>
              </a:solidFill>
              <a:cs typeface="B Morvarid" panose="00000400000000000000" pitchFamily="2" charset="-78"/>
            </a:endParaRPr>
          </a:p>
        </p:txBody>
      </p:sp>
      <p:sp>
        <p:nvSpPr>
          <p:cNvPr id="6" name="Rounded Rectangle 5"/>
          <p:cNvSpPr/>
          <p:nvPr/>
        </p:nvSpPr>
        <p:spPr>
          <a:xfrm>
            <a:off x="242949" y="886040"/>
            <a:ext cx="7853801" cy="5263090"/>
          </a:xfrm>
          <a:prstGeom prst="roundRect">
            <a:avLst/>
          </a:prstGeom>
          <a:solidFill>
            <a:srgbClr val="208992"/>
          </a:solidFill>
          <a:ln>
            <a:solidFill>
              <a:srgbClr val="F99F2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rtl="1"/>
            <a:r>
              <a:rPr lang="fa-IR" sz="2000" dirty="0">
                <a:cs typeface="B Traffic" panose="00000400000000000000" pitchFamily="2" charset="-78"/>
              </a:rPr>
              <a:t>بعضی مواقع نیاز است مقادیر داده‌های ورودی، اطلاعات خروجی، متغیرها و ... با هم مقایسه شوند تا عملیاتی را در الگوریتم هدایت کرده و دستورالعمل‌های خاصی را اجرا کرده و دستورالعمل‌های دیگری را اجرا نکنند.</a:t>
            </a:r>
          </a:p>
          <a:p>
            <a:pPr algn="just" rtl="1"/>
            <a:r>
              <a:rPr lang="fa-IR" sz="2000" dirty="0">
                <a:cs typeface="B Traffic" panose="00000400000000000000" pitchFamily="2" charset="-78"/>
              </a:rPr>
              <a:t>برای این منظور از ساختارهای زیر استفاده می‌شود:</a:t>
            </a:r>
          </a:p>
          <a:p>
            <a:pPr marL="342900" indent="-342900" algn="just" rtl="1">
              <a:buFont typeface="Wingdings" panose="05000000000000000000" pitchFamily="2" charset="2"/>
              <a:buChar char="v"/>
            </a:pPr>
            <a:r>
              <a:rPr lang="fa-IR" sz="2000" u="sng" dirty="0">
                <a:solidFill>
                  <a:srgbClr val="002060"/>
                </a:solidFill>
                <a:cs typeface="B Traffic" panose="00000400000000000000" pitchFamily="2" charset="-78"/>
              </a:rPr>
              <a:t>اگر</a:t>
            </a:r>
            <a:r>
              <a:rPr lang="fa-IR" sz="2000" dirty="0">
                <a:solidFill>
                  <a:srgbClr val="002060"/>
                </a:solidFill>
                <a:cs typeface="B Traffic" panose="00000400000000000000" pitchFamily="2" charset="-78"/>
              </a:rPr>
              <a:t> شرط(ها)، </a:t>
            </a:r>
            <a:r>
              <a:rPr lang="fa-IR" sz="2000" u="sng" dirty="0">
                <a:solidFill>
                  <a:srgbClr val="002060"/>
                </a:solidFill>
                <a:cs typeface="B Traffic" panose="00000400000000000000" pitchFamily="2" charset="-78"/>
              </a:rPr>
              <a:t>آنگاه</a:t>
            </a:r>
            <a:r>
              <a:rPr lang="fa-IR" sz="2000" dirty="0">
                <a:solidFill>
                  <a:srgbClr val="002060"/>
                </a:solidFill>
                <a:cs typeface="B Traffic" panose="00000400000000000000" pitchFamily="2" charset="-78"/>
              </a:rPr>
              <a:t> دستور(ها).</a:t>
            </a:r>
          </a:p>
          <a:p>
            <a:pPr marL="342900" indent="-342900" algn="just" rtl="1">
              <a:buFont typeface="Wingdings" panose="05000000000000000000" pitchFamily="2" charset="2"/>
              <a:buChar char="v"/>
            </a:pPr>
            <a:r>
              <a:rPr lang="fa-IR" sz="2000" u="sng" dirty="0">
                <a:solidFill>
                  <a:srgbClr val="002060"/>
                </a:solidFill>
                <a:cs typeface="B Traffic" panose="00000400000000000000" pitchFamily="2" charset="-78"/>
              </a:rPr>
              <a:t>اگر</a:t>
            </a:r>
            <a:r>
              <a:rPr lang="fa-IR" sz="2000" dirty="0">
                <a:solidFill>
                  <a:srgbClr val="002060"/>
                </a:solidFill>
                <a:cs typeface="B Traffic" panose="00000400000000000000" pitchFamily="2" charset="-78"/>
              </a:rPr>
              <a:t> شرط(ها)، </a:t>
            </a:r>
            <a:r>
              <a:rPr lang="fa-IR" sz="2000" u="sng" dirty="0">
                <a:solidFill>
                  <a:srgbClr val="002060"/>
                </a:solidFill>
                <a:cs typeface="B Traffic" panose="00000400000000000000" pitchFamily="2" charset="-78"/>
              </a:rPr>
              <a:t>آنگاه</a:t>
            </a:r>
            <a:r>
              <a:rPr lang="fa-IR" sz="2000" dirty="0">
                <a:solidFill>
                  <a:srgbClr val="002060"/>
                </a:solidFill>
                <a:cs typeface="B Traffic" panose="00000400000000000000" pitchFamily="2" charset="-78"/>
              </a:rPr>
              <a:t> دستور(ها)، </a:t>
            </a:r>
            <a:r>
              <a:rPr lang="fa-IR" sz="2000" u="sng" dirty="0">
                <a:solidFill>
                  <a:srgbClr val="002060"/>
                </a:solidFill>
                <a:cs typeface="B Traffic" panose="00000400000000000000" pitchFamily="2" charset="-78"/>
              </a:rPr>
              <a:t>وگرنه</a:t>
            </a:r>
            <a:r>
              <a:rPr lang="fa-IR" sz="2000" dirty="0">
                <a:solidFill>
                  <a:srgbClr val="002060"/>
                </a:solidFill>
                <a:cs typeface="B Traffic" panose="00000400000000000000" pitchFamily="2" charset="-78"/>
              </a:rPr>
              <a:t> دستور(ها).</a:t>
            </a:r>
          </a:p>
          <a:p>
            <a:pPr algn="just" rtl="1"/>
            <a:r>
              <a:rPr lang="fa-IR" sz="2000" dirty="0">
                <a:solidFill>
                  <a:schemeClr val="bg1"/>
                </a:solidFill>
                <a:cs typeface="B Traffic" panose="00000400000000000000" pitchFamily="2" charset="-78"/>
              </a:rPr>
              <a:t>	در ساختار اول، ابتدا شرط(های) جلوی </a:t>
            </a:r>
            <a:r>
              <a:rPr lang="fa-IR" sz="2000" u="sng" dirty="0">
                <a:solidFill>
                  <a:srgbClr val="002060"/>
                </a:solidFill>
                <a:cs typeface="B Traffic" panose="00000400000000000000" pitchFamily="2" charset="-78"/>
              </a:rPr>
              <a:t>اگر</a:t>
            </a:r>
            <a:r>
              <a:rPr lang="fa-IR" sz="2000" dirty="0">
                <a:solidFill>
                  <a:schemeClr val="bg1"/>
                </a:solidFill>
                <a:cs typeface="B Traffic" panose="00000400000000000000" pitchFamily="2" charset="-78"/>
              </a:rPr>
              <a:t> بررسی می‌شود. در صورتی که نتیجۀ بررسی </a:t>
            </a:r>
            <a:r>
              <a:rPr lang="fa-IR" sz="2000" dirty="0">
                <a:solidFill>
                  <a:srgbClr val="92D050"/>
                </a:solidFill>
                <a:cs typeface="B Traffic" panose="00000400000000000000" pitchFamily="2" charset="-78"/>
              </a:rPr>
              <a:t>درست </a:t>
            </a:r>
            <a:r>
              <a:rPr lang="en-US" sz="2000" dirty="0">
                <a:solidFill>
                  <a:srgbClr val="92D050"/>
                </a:solidFill>
                <a:cs typeface="B Traffic" panose="00000400000000000000" pitchFamily="2" charset="-78"/>
              </a:rPr>
              <a:t>(True)</a:t>
            </a:r>
            <a:r>
              <a:rPr lang="fa-IR" sz="2000" dirty="0">
                <a:solidFill>
                  <a:schemeClr val="bg1"/>
                </a:solidFill>
                <a:cs typeface="B Traffic" panose="00000400000000000000" pitchFamily="2" charset="-78"/>
              </a:rPr>
              <a:t> باشد، دستور(های) جلوی </a:t>
            </a:r>
            <a:r>
              <a:rPr lang="fa-IR" sz="2000" u="sng" dirty="0">
                <a:solidFill>
                  <a:srgbClr val="002060"/>
                </a:solidFill>
                <a:cs typeface="B Traffic" panose="00000400000000000000" pitchFamily="2" charset="-78"/>
              </a:rPr>
              <a:t>آنگاه</a:t>
            </a:r>
            <a:r>
              <a:rPr lang="fa-IR" sz="2000" dirty="0">
                <a:solidFill>
                  <a:schemeClr val="bg1"/>
                </a:solidFill>
                <a:cs typeface="B Traffic" panose="00000400000000000000" pitchFamily="2" charset="-78"/>
              </a:rPr>
              <a:t> اجرا می‌شود. اگر شرط(ها) </a:t>
            </a:r>
            <a:r>
              <a:rPr lang="fa-IR" sz="2000" dirty="0">
                <a:solidFill>
                  <a:srgbClr val="C00000"/>
                </a:solidFill>
                <a:cs typeface="B Traffic" panose="00000400000000000000" pitchFamily="2" charset="-78"/>
              </a:rPr>
              <a:t>نادرست </a:t>
            </a:r>
            <a:r>
              <a:rPr lang="en-US" sz="2000" dirty="0">
                <a:solidFill>
                  <a:srgbClr val="C00000"/>
                </a:solidFill>
                <a:cs typeface="B Traffic" panose="00000400000000000000" pitchFamily="2" charset="-78"/>
              </a:rPr>
              <a:t>(False)</a:t>
            </a:r>
            <a:r>
              <a:rPr lang="fa-IR" sz="2000" dirty="0">
                <a:solidFill>
                  <a:schemeClr val="bg1"/>
                </a:solidFill>
                <a:cs typeface="B Traffic" panose="00000400000000000000" pitchFamily="2" charset="-78"/>
              </a:rPr>
              <a:t> باشد، بدون اینکه دستورالعمل‌های جلوی </a:t>
            </a:r>
            <a:r>
              <a:rPr lang="fa-IR" sz="2000" u="sng" dirty="0">
                <a:solidFill>
                  <a:srgbClr val="002060"/>
                </a:solidFill>
                <a:cs typeface="B Traffic" panose="00000400000000000000" pitchFamily="2" charset="-78"/>
              </a:rPr>
              <a:t>آنگاه</a:t>
            </a:r>
            <a:r>
              <a:rPr lang="fa-IR" sz="2000" dirty="0">
                <a:solidFill>
                  <a:schemeClr val="bg1"/>
                </a:solidFill>
                <a:cs typeface="B Traffic" panose="00000400000000000000" pitchFamily="2" charset="-78"/>
              </a:rPr>
              <a:t> اجرا شود، دستورالعمل‌های پس از دستورالعمل شرطی اجرا می‌شود.</a:t>
            </a:r>
          </a:p>
          <a:p>
            <a:pPr algn="just" rtl="1"/>
            <a:r>
              <a:rPr lang="fa-IR" sz="2000" dirty="0">
                <a:solidFill>
                  <a:schemeClr val="bg1"/>
                </a:solidFill>
                <a:cs typeface="B Traffic" panose="00000400000000000000" pitchFamily="2" charset="-78"/>
              </a:rPr>
              <a:t>	در ساختار دوم، ابتدا شرط(های) جلوی </a:t>
            </a:r>
            <a:r>
              <a:rPr lang="fa-IR" sz="2000" u="sng" dirty="0">
                <a:solidFill>
                  <a:srgbClr val="002060"/>
                </a:solidFill>
                <a:cs typeface="B Traffic" panose="00000400000000000000" pitchFamily="2" charset="-78"/>
              </a:rPr>
              <a:t>اگر</a:t>
            </a:r>
            <a:r>
              <a:rPr lang="fa-IR" sz="2000" dirty="0">
                <a:solidFill>
                  <a:schemeClr val="bg1"/>
                </a:solidFill>
                <a:cs typeface="B Traffic" panose="00000400000000000000" pitchFamily="2" charset="-78"/>
              </a:rPr>
              <a:t> بررسی می‌شود. در صورتی که نتیجۀ ارزیابی </a:t>
            </a:r>
            <a:r>
              <a:rPr lang="fa-IR" sz="2000" dirty="0">
                <a:solidFill>
                  <a:srgbClr val="92D050"/>
                </a:solidFill>
                <a:cs typeface="B Traffic" panose="00000400000000000000" pitchFamily="2" charset="-78"/>
              </a:rPr>
              <a:t>درست </a:t>
            </a:r>
            <a:r>
              <a:rPr lang="en-US" sz="2000" dirty="0">
                <a:solidFill>
                  <a:srgbClr val="92D050"/>
                </a:solidFill>
                <a:cs typeface="B Traffic" panose="00000400000000000000" pitchFamily="2" charset="-78"/>
              </a:rPr>
              <a:t>(True)</a:t>
            </a:r>
            <a:r>
              <a:rPr lang="fa-IR" sz="2000" dirty="0">
                <a:solidFill>
                  <a:schemeClr val="bg1"/>
                </a:solidFill>
                <a:cs typeface="B Traffic" panose="00000400000000000000" pitchFamily="2" charset="-78"/>
              </a:rPr>
              <a:t> باشد، دستور(های) جلوی </a:t>
            </a:r>
            <a:r>
              <a:rPr lang="fa-IR" sz="2000" u="sng" dirty="0">
                <a:solidFill>
                  <a:srgbClr val="002060"/>
                </a:solidFill>
                <a:cs typeface="B Traffic" panose="00000400000000000000" pitchFamily="2" charset="-78"/>
              </a:rPr>
              <a:t>آنگاه</a:t>
            </a:r>
            <a:r>
              <a:rPr lang="fa-IR" sz="2000" dirty="0">
                <a:solidFill>
                  <a:schemeClr val="bg1"/>
                </a:solidFill>
                <a:cs typeface="B Traffic" panose="00000400000000000000" pitchFamily="2" charset="-78"/>
              </a:rPr>
              <a:t> اجرا می‌شود و در ادامه دستورالعملی که پس از دستورالعمل شرطی قرار دارد، اجرا می‌شود. اگر شرط(ها) </a:t>
            </a:r>
            <a:r>
              <a:rPr lang="fa-IR" sz="2000" dirty="0">
                <a:solidFill>
                  <a:srgbClr val="C00000"/>
                </a:solidFill>
                <a:cs typeface="B Traffic" panose="00000400000000000000" pitchFamily="2" charset="-78"/>
              </a:rPr>
              <a:t>نادرست </a:t>
            </a:r>
            <a:r>
              <a:rPr lang="en-US" sz="2000" dirty="0">
                <a:solidFill>
                  <a:srgbClr val="C00000"/>
                </a:solidFill>
                <a:cs typeface="B Traffic" panose="00000400000000000000" pitchFamily="2" charset="-78"/>
              </a:rPr>
              <a:t>(False)</a:t>
            </a:r>
            <a:r>
              <a:rPr lang="fa-IR" sz="2000" dirty="0">
                <a:solidFill>
                  <a:schemeClr val="bg1"/>
                </a:solidFill>
                <a:cs typeface="B Traffic" panose="00000400000000000000" pitchFamily="2" charset="-78"/>
              </a:rPr>
              <a:t> باشد، دستور(های) جلوی </a:t>
            </a:r>
            <a:r>
              <a:rPr lang="fa-IR" sz="2000" u="sng" dirty="0">
                <a:solidFill>
                  <a:srgbClr val="002060"/>
                </a:solidFill>
                <a:cs typeface="B Traffic" panose="00000400000000000000" pitchFamily="2" charset="-78"/>
              </a:rPr>
              <a:t>وگرنه</a:t>
            </a:r>
            <a:r>
              <a:rPr lang="fa-IR" sz="2000" dirty="0">
                <a:solidFill>
                  <a:schemeClr val="bg1"/>
                </a:solidFill>
                <a:cs typeface="B Traffic" panose="00000400000000000000" pitchFamily="2" charset="-78"/>
              </a:rPr>
              <a:t> اجرا می‌شود، سپس دستورالعمل بعد از دستورالعمل شرطی اجرا خواهد شد.</a:t>
            </a:r>
            <a:endParaRPr lang="en-US" sz="2000" dirty="0">
              <a:solidFill>
                <a:schemeClr val="bg1"/>
              </a:solidFill>
              <a:cs typeface="B Traffic" panose="00000400000000000000" pitchFamily="2" charset="-78"/>
            </a:endParaRPr>
          </a:p>
        </p:txBody>
      </p:sp>
      <p:sp>
        <p:nvSpPr>
          <p:cNvPr id="7" name="5-Point Star 6"/>
          <p:cNvSpPr/>
          <p:nvPr/>
        </p:nvSpPr>
        <p:spPr>
          <a:xfrm>
            <a:off x="9603246" y="4941116"/>
            <a:ext cx="1124125" cy="91440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874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2179</Words>
  <Application>Microsoft Office PowerPoint</Application>
  <PresentationFormat>Widescreen</PresentationFormat>
  <Paragraphs>323</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Times New Roman</vt:lpstr>
      <vt:lpstr>Calibri Light</vt:lpstr>
      <vt:lpstr>Cambria</vt:lpstr>
      <vt:lpstr>B Traffic</vt:lpstr>
      <vt:lpstr>Calibri</vt:lpstr>
      <vt:lpstr>Arial</vt:lpstr>
      <vt:lpstr>Wingdings</vt:lpstr>
      <vt:lpstr>Comic Sans MS</vt:lpstr>
      <vt:lpstr>Cambria Math</vt:lpstr>
      <vt:lpstr>IREntezar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Ashouri</dc:creator>
  <cp:lastModifiedBy>Ali</cp:lastModifiedBy>
  <cp:revision>97</cp:revision>
  <dcterms:created xsi:type="dcterms:W3CDTF">2022-11-28T17:31:29Z</dcterms:created>
  <dcterms:modified xsi:type="dcterms:W3CDTF">2024-01-01T07:12:04Z</dcterms:modified>
</cp:coreProperties>
</file>