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4" r:id="rId4"/>
    <p:sldId id="292" r:id="rId5"/>
    <p:sldId id="294" r:id="rId6"/>
    <p:sldId id="293" r:id="rId7"/>
    <p:sldId id="296" r:id="rId8"/>
    <p:sldId id="297" r:id="rId9"/>
    <p:sldId id="27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Monotype Corsiva" panose="03010101010201010101" pitchFamily="66" charset="0"/>
      <p:italic r:id="rId31"/>
    </p:embeddedFont>
    <p:embeddedFont>
      <p:font typeface="Segoe UI Black" panose="020B0A02040204020203" pitchFamily="34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Loops" id="{57D06695-403A-4363-8AB8-1D52ABDC1E68}">
          <p14:sldIdLst>
            <p14:sldId id="258"/>
            <p14:sldId id="274"/>
            <p14:sldId id="292"/>
            <p14:sldId id="294"/>
            <p14:sldId id="293"/>
            <p14:sldId id="296"/>
            <p14:sldId id="297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79B8BE"/>
    <a:srgbClr val="660033"/>
    <a:srgbClr val="F99F26"/>
    <a:srgbClr val="D8D47E"/>
    <a:srgbClr val="B311A0"/>
    <a:srgbClr val="6B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86971" autoAdjust="0"/>
  </p:normalViewPr>
  <p:slideViewPr>
    <p:cSldViewPr snapToGrid="0" showGuides="1">
      <p:cViewPr varScale="1">
        <p:scale>
          <a:sx n="89" d="100"/>
          <a:sy n="89" d="100"/>
        </p:scale>
        <p:origin x="57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3800" dirty="0">
                <a:solidFill>
                  <a:srgbClr val="F99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 Traffic" panose="00000400000000000000" pitchFamily="2" charset="-78"/>
              </a:rPr>
              <a:t>Functions</a:t>
            </a:r>
            <a:endParaRPr lang="en-US" sz="13800" dirty="0">
              <a:ln w="12700">
                <a:solidFill>
                  <a:srgbClr val="85B85E"/>
                </a:solidFill>
                <a:prstDash val="solid"/>
              </a:ln>
              <a:solidFill>
                <a:srgbClr val="F99F26"/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2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7916" y="936412"/>
            <a:ext cx="35561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56346" y="2413015"/>
            <a:ext cx="94543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syntax for a ‘function’ is: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[output_arguments] = function_name(input_arguments)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statements;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3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959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7564" y="1977295"/>
                <a:ext cx="10024844" cy="2635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تابعی بنویسید که تعداد اضلاع و طول ضلع یک چندضلعی منتظم را دریافت کند و مساحت آن را در خروجی نمایش دهد. برای محاسبۀ مساحت، اگر چندضلعی مثلث متساوی‌الاضلاع بود از رابطۀ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 ، اگر مربع بود از رابطۀ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 و اگر شش‌ضلعی منتظم بود از رابطۀ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fa-I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 استفاده </a:t>
                </a:r>
                <a:r>
                  <a:rPr lang="fa-IR" sz="2400" dirty="0">
                    <a:cs typeface="B Traffic" panose="00000400000000000000" pitchFamily="2" charset="-78"/>
                  </a:rPr>
                  <a:t>کند؛</a:t>
                </a:r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 و اگر چندضلعی دیگری بود، در خروجی نمایش دهد که </a:t>
                </a:r>
                <a:r>
                  <a:rPr lang="en-US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“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Ohhh, balad nistam :( </a:t>
                </a:r>
                <a:r>
                  <a:rPr lang="en-US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“</a:t>
                </a:r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 .</a:t>
                </a:r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1977295"/>
                <a:ext cx="10024844" cy="2635658"/>
              </a:xfrm>
              <a:prstGeom prst="rect">
                <a:avLst/>
              </a:prstGeom>
              <a:blipFill rotWithShape="0">
                <a:blip r:embed="rId2"/>
                <a:stretch>
                  <a:fillRect l="-1703" r="-912" b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4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869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5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676" y="2346013"/>
            <a:ext cx="100248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cs typeface="B Traffic" panose="00000400000000000000" pitchFamily="2" charset="-78"/>
              </a:rPr>
              <a:t>تابعی بنویسید که ضرایب یک چندجمله‌ای و مرتبۀ مشتق را دریافت کرده و با توجه به مرتبۀ دریافتی از چندجمله‌ای مشتق بگیرد. سپس ضرایب چندجمله‌ای حاصل را در خروجی نمایش دهد.</a:t>
            </a:r>
            <a:endParaRPr lang="en-US" sz="2400" dirty="0">
              <a:solidFill>
                <a:schemeClr val="tx1"/>
              </a:solidFill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717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8" name="Oval 7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5952" y="1644883"/>
                <a:ext cx="100248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تابعی بنویسید که ورودی آن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و خروجی آن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باشد. سپس در کدی دیگر، تابع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را رسم نمایید.</a:t>
                </a:r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2" y="1644883"/>
                <a:ext cx="1002484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642" r="-912" b="-8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6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29655" y="3429000"/>
                <a:ext cx="8657439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sinh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</m:e>
                              </m:func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55" y="3429000"/>
                <a:ext cx="8657439" cy="1459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4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54341" y="411269"/>
                <a:ext cx="9974510" cy="565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دنبالۀ کولاتز دنباله‌ای جنجالی در ریاضی است که با دستورالعمل زیر کار می‌کند:</a:t>
                </a:r>
              </a:p>
              <a:p>
                <a:pPr marL="800100" lvl="1" indent="-34290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a-I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کاربر یک عدد به عنوان مقدار اولیه به الگوریتم می‌دهد.</a:t>
                </a:r>
              </a:p>
              <a:p>
                <a:pPr marL="800100" lvl="1" indent="-34290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a-I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اگر عدد دنباله فرد باشد، جملۀ بعدی دنباله یک واحد بیشتر از سه برابر آن خواهد بود.</a:t>
                </a:r>
              </a:p>
              <a:p>
                <a:pPr lvl="1" algn="just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a-IR" sz="2200" dirty="0">
                  <a:latin typeface="Times New Roman" panose="02020603050405020304" pitchFamily="18" charset="0"/>
                  <a:cs typeface="B Traffic" panose="00000400000000000000" pitchFamily="2" charset="-78"/>
                </a:endParaRPr>
              </a:p>
              <a:p>
                <a:pPr marL="800100" lvl="1" indent="-34290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a-IR" sz="2200" dirty="0">
                    <a:latin typeface="Times New Roman" panose="02020603050405020304" pitchFamily="18" charset="0"/>
                    <a:cs typeface="B Traffic" panose="00000400000000000000" pitchFamily="2" charset="-78"/>
                  </a:rPr>
                  <a:t>اگر عدد دنباله زوج باشد، جملۀ بعدی دنباله نصف آن عدد خواهد بود.</a:t>
                </a:r>
              </a:p>
              <a:p>
                <a:pPr lvl="1" algn="just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a-IR" sz="2200" dirty="0">
                  <a:latin typeface="Times New Roman" panose="02020603050405020304" pitchFamily="18" charset="0"/>
                  <a:cs typeface="B Traffic" panose="00000400000000000000" pitchFamily="2" charset="-78"/>
                </a:endParaRPr>
              </a:p>
              <a:p>
                <a:pPr marL="800100" lvl="1" indent="-34290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a-IR" sz="2200" dirty="0">
                    <a:latin typeface="Times New Roman" panose="02020603050405020304" pitchFamily="18" charset="0"/>
                    <a:cs typeface="B Traffic" panose="00000400000000000000" pitchFamily="2" charset="-78"/>
                  </a:rPr>
                  <a:t>دنباله تا جایی ادامه پیدا می‌کند که مقدار جملۀ به‌دست‌آمده 1 باشد.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200" dirty="0">
                    <a:latin typeface="Times New Roman" panose="02020603050405020304" pitchFamily="18" charset="0"/>
                    <a:cs typeface="B Traffic" panose="00000400000000000000" pitchFamily="2" charset="-78"/>
                  </a:rPr>
                  <a:t>برای مثال اگر دنباله را با عدد 20 شروع کنیم، روند تکامل دنباله به این صورت خواهد بود:</a:t>
                </a: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20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10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5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16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8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4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1</m:t>
                      </m:r>
                    </m:oMath>
                  </m:oMathPara>
                </a14:m>
                <a:endParaRPr lang="fa-IR" sz="2200" dirty="0">
                  <a:latin typeface="Times New Roman" panose="02020603050405020304" pitchFamily="18" charset="0"/>
                  <a:cs typeface="B Traffic" panose="00000400000000000000" pitchFamily="2" charset="-78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fa-IR" sz="2200" dirty="0">
                    <a:latin typeface="Times New Roman" panose="02020603050405020304" pitchFamily="18" charset="0"/>
                    <a:cs typeface="B Traffic" panose="00000400000000000000" pitchFamily="2" charset="-78"/>
                  </a:rPr>
                  <a:t>که طول این دنباله را 8 در نظر می‌گیریم.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11269"/>
                <a:ext cx="9974510" cy="5654177"/>
              </a:xfrm>
              <a:prstGeom prst="rect">
                <a:avLst/>
              </a:prstGeom>
              <a:blipFill rotWithShape="0">
                <a:blip r:embed="rId2"/>
                <a:stretch>
                  <a:fillRect r="-733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7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6658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Functions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8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784" y="1526390"/>
            <a:ext cx="99828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solidFill>
                  <a:srgbClr val="CC6600"/>
                </a:solidFill>
                <a:latin typeface="Times New Roman" panose="02020603050405020304" pitchFamily="18" charset="0"/>
                <a:cs typeface="B Traffic" panose="00000400000000000000" pitchFamily="2" charset="-78"/>
              </a:rPr>
              <a:t>الف) </a:t>
            </a:r>
            <a:r>
              <a:rPr lang="fa-IR" sz="2400" dirty="0">
                <a:latin typeface="Times New Roman" panose="02020603050405020304" pitchFamily="18" charset="0"/>
                <a:cs typeface="B Traffic" panose="00000400000000000000" pitchFamily="2" charset="-78"/>
              </a:rPr>
              <a:t>برنامه‌ای (تابع) بنویسد که از ورودی یک عدد بگیرد و تعداد جملات دنبالۀ مربوط به عدد ورودی را محاسبه کند.</a:t>
            </a:r>
          </a:p>
          <a:p>
            <a:pPr algn="just" rtl="1">
              <a:lnSpc>
                <a:spcPct val="150000"/>
              </a:lnSpc>
            </a:pPr>
            <a:r>
              <a:rPr lang="fa-IR" sz="2400" dirty="0">
                <a:solidFill>
                  <a:srgbClr val="CC6600"/>
                </a:solidFill>
                <a:latin typeface="Times New Roman" panose="02020603050405020304" pitchFamily="18" charset="0"/>
                <a:cs typeface="B Traffic" panose="00000400000000000000" pitchFamily="2" charset="-78"/>
              </a:rPr>
              <a:t>ب) </a:t>
            </a:r>
            <a:r>
              <a:rPr lang="fa-IR" sz="2400" dirty="0">
                <a:latin typeface="Times New Roman" panose="02020603050405020304" pitchFamily="18" charset="0"/>
                <a:cs typeface="B Traffic" panose="00000400000000000000" pitchFamily="2" charset="-78"/>
              </a:rPr>
              <a:t>از بین اعداد 1 تا 10000 عددی را بیابید که دنبالۀ کولاتز آن از سایر اعداد طولانی‌تر باشد.</a:t>
            </a:r>
          </a:p>
          <a:p>
            <a:pPr algn="just" rtl="1">
              <a:lnSpc>
                <a:spcPct val="150000"/>
              </a:lnSpc>
            </a:pPr>
            <a:r>
              <a:rPr lang="fa-IR" sz="2400" dirty="0">
                <a:solidFill>
                  <a:srgbClr val="CC6600"/>
                </a:solidFill>
                <a:latin typeface="Times New Roman" panose="02020603050405020304" pitchFamily="18" charset="0"/>
                <a:cs typeface="B Traffic" panose="00000400000000000000" pitchFamily="2" charset="-78"/>
              </a:rPr>
              <a:t>ج) </a:t>
            </a:r>
            <a:r>
              <a:rPr lang="fa-IR" sz="2400" dirty="0">
                <a:latin typeface="Times New Roman" panose="02020603050405020304" pitchFamily="18" charset="0"/>
                <a:cs typeface="B Traffic" panose="00000400000000000000" pitchFamily="2" charset="-78"/>
              </a:rPr>
              <a:t>نمودار طول دنباله را بر حسب ورودی، به ازای ورودی‌های زوج بین 200 تا 300 با دستور </a:t>
            </a:r>
            <a:r>
              <a:rPr lang="en-US" sz="2400" dirty="0">
                <a:latin typeface="Times New Roman" panose="02020603050405020304" pitchFamily="18" charset="0"/>
                <a:cs typeface="B Traffic" panose="00000400000000000000" pitchFamily="2" charset="-78"/>
              </a:rPr>
              <a:t>plot</a:t>
            </a:r>
            <a:r>
              <a:rPr lang="fa-IR" sz="2400" dirty="0">
                <a:latin typeface="Times New Roman" panose="02020603050405020304" pitchFamily="18" charset="0"/>
                <a:cs typeface="B Traffic" panose="00000400000000000000" pitchFamily="2" charset="-78"/>
              </a:rPr>
              <a:t> رسم کنید.</a:t>
            </a:r>
            <a:endParaRPr lang="en-US" sz="2400" dirty="0">
              <a:latin typeface="Times New Roman" panose="02020603050405020304" pitchFamily="18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6910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				</a:t>
            </a:r>
            <a:r>
              <a:rPr lang="fa-IR" dirty="0">
                <a:cs typeface="B Traffic" panose="00000400000000000000" pitchFamily="2" charset="-78"/>
              </a:rPr>
              <a:t>			10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538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IREntezar</vt:lpstr>
      <vt:lpstr>Cambria Math</vt:lpstr>
      <vt:lpstr>Cambria</vt:lpstr>
      <vt:lpstr>Arial</vt:lpstr>
      <vt:lpstr>Monotype Corsiva</vt:lpstr>
      <vt:lpstr>Segoe UI Black</vt:lpstr>
      <vt:lpstr>Comic Sans MS</vt:lpstr>
      <vt:lpstr>Times New Roman</vt:lpstr>
      <vt:lpstr>Calibri</vt:lpstr>
      <vt:lpstr>Consolas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122</cp:revision>
  <dcterms:created xsi:type="dcterms:W3CDTF">2023-03-06T18:40:26Z</dcterms:created>
  <dcterms:modified xsi:type="dcterms:W3CDTF">2024-01-01T07:12:58Z</dcterms:modified>
</cp:coreProperties>
</file>