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4" r:id="rId4"/>
    <p:sldId id="295" r:id="rId5"/>
    <p:sldId id="297" r:id="rId6"/>
    <p:sldId id="292" r:id="rId7"/>
    <p:sldId id="294" r:id="rId8"/>
    <p:sldId id="296" r:id="rId9"/>
    <p:sldId id="27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Monotype Corsiva" panose="03010101010201010101" pitchFamily="66" charset="0"/>
      <p:italic r:id="rId31"/>
    </p:embeddedFont>
    <p:embeddedFont>
      <p:font typeface="Segoe UI Black" panose="020B0A02040204020203" pitchFamily="34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5DA67FC9-87C0-4363-BBFB-E531A6FD844C}">
          <p14:sldIdLst>
            <p14:sldId id="257"/>
          </p14:sldIdLst>
        </p14:section>
        <p14:section name="GA" id="{57D06695-403A-4363-8AB8-1D52ABDC1E68}">
          <p14:sldIdLst>
            <p14:sldId id="258"/>
            <p14:sldId id="274"/>
            <p14:sldId id="295"/>
            <p14:sldId id="297"/>
            <p14:sldId id="292"/>
            <p14:sldId id="294"/>
            <p14:sldId id="296"/>
          </p14:sldIdLst>
        </p14:section>
        <p14:section name="Last Page" id="{FB014523-03AA-4F15-B865-0A5816EE8983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B8BE"/>
    <a:srgbClr val="487074"/>
    <a:srgbClr val="6B9FA4"/>
    <a:srgbClr val="F99F26"/>
    <a:srgbClr val="B311A0"/>
    <a:srgbClr val="CC6600"/>
    <a:srgbClr val="660033"/>
    <a:srgbClr val="D8D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86971" autoAdjust="0"/>
  </p:normalViewPr>
  <p:slideViewPr>
    <p:cSldViewPr snapToGrid="0" showGuides="1">
      <p:cViewPr varScale="1">
        <p:scale>
          <a:sx n="89" d="100"/>
          <a:sy n="89" d="100"/>
        </p:scale>
        <p:origin x="619" y="5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F1C0-AFA7-4C4A-AF30-012A7067B0D0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A1FE0-EB1B-4CC2-AB14-B1230AF5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6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161CE-52A0-489A-B2D9-AD9D59737DFC}" type="datetimeFigureOut">
              <a:rPr lang="en-US" smtClean="0"/>
              <a:t>24/01/01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769C-74F6-4A58-9B50-0C1A92445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300293"/>
          </a:xfrm>
          <a:prstGeom prst="rect">
            <a:avLst/>
          </a:prstGeom>
          <a:solidFill>
            <a:srgbClr val="0D82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800" b="1" dirty="0">
                <a:cs typeface="B Titr" panose="00000700000000000000" pitchFamily="2" charset="-78"/>
              </a:rPr>
              <a:t>برنامه‌نویسی با </a:t>
            </a:r>
            <a:r>
              <a:rPr lang="en-US" sz="8800" b="1" dirty="0">
                <a:latin typeface="Comic Sans MS" panose="030F0702030302020204" pitchFamily="66" charset="0"/>
                <a:cs typeface="B Titr" panose="00000700000000000000" pitchFamily="2" charset="-78"/>
              </a:rPr>
              <a:t>MATLAB</a:t>
            </a:r>
          </a:p>
        </p:txBody>
      </p:sp>
      <p:sp>
        <p:nvSpPr>
          <p:cNvPr id="7" name="Round Diagonal Corner Rectangle 6"/>
          <p:cNvSpPr/>
          <p:nvPr/>
        </p:nvSpPr>
        <p:spPr>
          <a:xfrm>
            <a:off x="4466791" y="1820879"/>
            <a:ext cx="3258418" cy="713065"/>
          </a:xfrm>
          <a:prstGeom prst="round2DiagRect">
            <a:avLst>
              <a:gd name="adj1" fmla="val 30342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4000" dirty="0">
                <a:solidFill>
                  <a:srgbClr val="FF0000"/>
                </a:solidFill>
                <a:latin typeface="IREntezar" panose="02000503000000020002" pitchFamily="2" charset="-78"/>
                <a:cs typeface="B Shiraz" panose="00000400000000000000" pitchFamily="2" charset="-78"/>
              </a:rPr>
              <a:t>کلاس حل تمرین</a:t>
            </a:r>
            <a:endParaRPr lang="en-US" sz="4000" dirty="0">
              <a:solidFill>
                <a:srgbClr val="FF0000"/>
              </a:solidFill>
              <a:latin typeface="IREntezar" panose="02000503000000020002" pitchFamily="2" charset="-78"/>
              <a:cs typeface="B Shiraz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6365" y="3032698"/>
            <a:ext cx="3788073" cy="7885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2400" b="1" dirty="0">
                <a:solidFill>
                  <a:schemeClr val="accent6">
                    <a:lumMod val="50000"/>
                  </a:schemeClr>
                </a:solidFill>
                <a:cs typeface="B Vahid" panose="00000700000000000000" pitchFamily="2" charset="-78"/>
              </a:rPr>
              <a:t>گردآورنده:</a:t>
            </a:r>
            <a:r>
              <a:rPr lang="fa-IR" sz="2400" b="1" dirty="0">
                <a:solidFill>
                  <a:schemeClr val="tx1"/>
                </a:solidFill>
                <a:cs typeface="B Tabassom" panose="00000400000000000000" pitchFamily="2" charset="-78"/>
              </a:rPr>
              <a:t>	</a:t>
            </a:r>
            <a:r>
              <a:rPr lang="fa-IR" sz="3200" b="1" dirty="0">
                <a:solidFill>
                  <a:schemeClr val="bg2">
                    <a:lumMod val="10000"/>
                  </a:schemeClr>
                </a:solidFill>
                <a:cs typeface="B Vahid" panose="00000700000000000000" pitchFamily="2" charset="-78"/>
              </a:rPr>
              <a:t>علی عاشوری</a:t>
            </a:r>
            <a:endParaRPr lang="en-US" sz="2800" b="1" dirty="0">
              <a:solidFill>
                <a:schemeClr val="bg2">
                  <a:lumMod val="10000"/>
                </a:schemeClr>
              </a:solidFill>
              <a:cs typeface="B Vahid" panose="000007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06" y="1721036"/>
            <a:ext cx="1937541" cy="24792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0" y="1584438"/>
            <a:ext cx="2255639" cy="2752418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					</a:t>
            </a:r>
            <a:r>
              <a:rPr lang="fa-IR" dirty="0">
                <a:cs typeface="B Traffic" panose="00000400000000000000" pitchFamily="2" charset="-78"/>
              </a:rPr>
              <a:t>				 1</a:t>
            </a:r>
            <a:endParaRPr lang="en-US" dirty="0">
              <a:cs typeface="B Traffic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6" b="23890"/>
          <a:stretch/>
        </p:blipFill>
        <p:spPr>
          <a:xfrm>
            <a:off x="2103782" y="4059917"/>
            <a:ext cx="7973240" cy="23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04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728133" y="1426128"/>
            <a:ext cx="10769600" cy="3431097"/>
          </a:xfrm>
          <a:prstGeom prst="horizontalScroll">
            <a:avLst/>
          </a:prstGeom>
          <a:solidFill>
            <a:srgbClr val="0D8295"/>
          </a:solidFill>
          <a:ln>
            <a:solidFill>
              <a:srgbClr val="7030A0"/>
            </a:solidFill>
          </a:ln>
          <a:effectLst>
            <a:glow rad="101600">
              <a:srgbClr val="B311A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b="1" dirty="0">
                <a:solidFill>
                  <a:srgbClr val="F99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B Narm" panose="00000400000000000000" pitchFamily="2" charset="-78"/>
              </a:rPr>
              <a:t>بهینه‌سازی با الگوریتم ژنتیک</a:t>
            </a:r>
            <a:endParaRPr lang="en-US" sz="7200" b="1" dirty="0">
              <a:ln w="12700">
                <a:solidFill>
                  <a:srgbClr val="85B85E"/>
                </a:solidFill>
                <a:prstDash val="solid"/>
              </a:ln>
              <a:solidFill>
                <a:srgbClr val="F99F26"/>
              </a:solidFill>
              <a:effectLst>
                <a:outerShdw dist="38100" dir="2640000" algn="bl" rotWithShape="0">
                  <a:schemeClr val="accent1"/>
                </a:outerShdw>
                <a:reflection blurRad="6350" stA="55000" endA="300" endPos="45500" dir="5400000" sy="-100000" algn="bl" rotWithShape="0"/>
              </a:effectLst>
              <a:latin typeface="Segoe UI Black" panose="020B0A02040204020203" pitchFamily="34" charset="0"/>
              <a:ea typeface="Segoe UI Black" panose="020B0A02040204020203" pitchFamily="34" charset="0"/>
              <a:cs typeface="B Narm" panose="000004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  GA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2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11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69644" y="919634"/>
            <a:ext cx="46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3600" dirty="0">
                <a:solidFill>
                  <a:srgbClr val="000000"/>
                </a:solidFill>
                <a:latin typeface="Times New Roman" panose="02020603050405020304" pitchFamily="18" charset="0"/>
                <a:cs typeface="B Esfehan" panose="00000700000000000000" pitchFamily="2" charset="-78"/>
              </a:rPr>
              <a:t>بهینه‌سازی تابع</a:t>
            </a:r>
            <a:endParaRPr lang="en-US" sz="3600" b="1" dirty="0">
              <a:latin typeface="Monotype Corsiva" panose="03010101010201010101" pitchFamily="66" charset="0"/>
              <a:ea typeface="Segoe UI Black" panose="020B0A02040204020203" pitchFamily="34" charset="0"/>
              <a:cs typeface="B Esfehan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7564" y="2245048"/>
                <a:ext cx="1015067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با استفاده از الگوریتم ژنتیک می‌توان نقطۀ کمینۀ تابع را پیدا کرد. اگر نیاز به نقطۀ بیشینه داشته باشیم، باید تابع را در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−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1</m:t>
                    </m:r>
                  </m:oMath>
                </a14:m>
                <a:r>
                  <a:rPr lang="fa-I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 ضرب کنیم.</a:t>
                </a:r>
              </a:p>
              <a:p>
                <a:pPr algn="r" rtl="1"/>
                <a:r>
                  <a:rPr lang="fa-I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اگر برای یافتن نقطۀ اکسترمم، قید نداشته باشیم، از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Syntax</a:t>
                </a:r>
                <a:r>
                  <a:rPr lang="fa-I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 زیر استفاده می‌کنیم: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B Traffic" panose="00000400000000000000" pitchFamily="2" charset="-78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rgbClr val="00206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 X , F ] = ga( @fun , nvars)</a:t>
                </a:r>
              </a:p>
              <a:p>
                <a:endParaRPr lang="fa-IR" sz="2400" b="1" dirty="0">
                  <a:solidFill>
                    <a:srgbClr val="00206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  <a:p>
                <a:pPr algn="r" rtl="1"/>
                <a:r>
                  <a:rPr lang="fa-IR" sz="2400" dirty="0">
                    <a:solidFill>
                      <a:srgbClr val="7030A0"/>
                    </a:solidFill>
                    <a:latin typeface="Consolas" panose="020B0609020204030204" pitchFamily="49" charset="0"/>
                    <a:cs typeface="B Koodak" panose="00000700000000000000" pitchFamily="2" charset="-78"/>
                  </a:rPr>
                  <a:t>نکته: تابع </a:t>
                </a:r>
                <a:r>
                  <a:rPr lang="en-US" sz="2400" dirty="0">
                    <a:solidFill>
                      <a:srgbClr val="7030A0"/>
                    </a:solidFill>
                    <a:latin typeface="Consolas" panose="020B0609020204030204" pitchFamily="49" charset="0"/>
                    <a:cs typeface="B Koodak" panose="00000700000000000000" pitchFamily="2" charset="-78"/>
                  </a:rPr>
                  <a:t>fun</a:t>
                </a:r>
                <a:r>
                  <a:rPr lang="fa-IR" sz="2400" dirty="0">
                    <a:solidFill>
                      <a:srgbClr val="7030A0"/>
                    </a:solidFill>
                    <a:latin typeface="Consolas" panose="020B0609020204030204" pitchFamily="49" charset="0"/>
                    <a:cs typeface="B Koodak" panose="00000700000000000000" pitchFamily="2" charset="-78"/>
                  </a:rPr>
                  <a:t> تنها یک ورودی می‌پذیرد. اگر تعداد متغیرها دو یا بیشتر باشند، باید آن‌ها را به شکل برداری تعریف کنیم.</a:t>
                </a:r>
                <a:endPara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B Koodak" panose="00000700000000000000" pitchFamily="2" charset="-7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" y="2245048"/>
                <a:ext cx="10150677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961" t="-1600" r="-901" b="-4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  GA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3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9598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6693" t="55033" r="53486" b="25382"/>
          <a:stretch/>
        </p:blipFill>
        <p:spPr>
          <a:xfrm>
            <a:off x="998290" y="2281806"/>
            <a:ext cx="8397676" cy="3102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769644" y="919634"/>
            <a:ext cx="46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3600" dirty="0">
                <a:solidFill>
                  <a:srgbClr val="000000"/>
                </a:solidFill>
                <a:latin typeface="Times New Roman" panose="02020603050405020304" pitchFamily="18" charset="0"/>
                <a:cs typeface="B Esfehan" panose="00000700000000000000" pitchFamily="2" charset="-78"/>
              </a:rPr>
              <a:t>بهینه‌سازی تابع</a:t>
            </a:r>
            <a:endParaRPr lang="en-US" sz="3600" b="1" dirty="0">
              <a:latin typeface="Monotype Corsiva" panose="03010101010201010101" pitchFamily="66" charset="0"/>
              <a:ea typeface="Segoe UI Black" panose="020B0A02040204020203" pitchFamily="34" charset="0"/>
              <a:cs typeface="B Esfehan" panose="000007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  GA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4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0008" y="2306753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Mitra" panose="00000400000000000000" pitchFamily="2" charset="-78"/>
              </a:rPr>
              <a:t>بدون قید</a:t>
            </a:r>
            <a:endParaRPr lang="en-US" b="1" dirty="0">
              <a:cs typeface="B Mitra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3072" y="2671008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Mitra" panose="00000400000000000000" pitchFamily="2" charset="-78"/>
              </a:rPr>
              <a:t>قید نامساوی</a:t>
            </a:r>
            <a:endParaRPr lang="en-US" b="1" dirty="0">
              <a:cs typeface="B Mitra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748" y="3089980"/>
            <a:ext cx="158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>
                <a:cs typeface="B Mitra" panose="00000400000000000000" pitchFamily="2" charset="-78"/>
              </a:rPr>
              <a:t>قید تساوی</a:t>
            </a:r>
            <a:endParaRPr lang="en-US" b="1" dirty="0">
              <a:cs typeface="B Mitra" panose="00000400000000000000" pitchFamily="2" charset="-78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078760" y="3024740"/>
            <a:ext cx="595618" cy="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74378" y="3425270"/>
            <a:ext cx="1283516" cy="3730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70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Review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9644" y="919634"/>
            <a:ext cx="46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3600" dirty="0">
                <a:solidFill>
                  <a:srgbClr val="000000"/>
                </a:solidFill>
                <a:latin typeface="Times New Roman" panose="02020603050405020304" pitchFamily="18" charset="0"/>
                <a:cs typeface="B Esfehan" panose="00000700000000000000" pitchFamily="2" charset="-78"/>
              </a:rPr>
              <a:t>بهینه‌سازی تابع</a:t>
            </a:r>
            <a:endParaRPr lang="en-US" sz="3600" b="1" dirty="0">
              <a:latin typeface="Monotype Corsiva" panose="03010101010201010101" pitchFamily="66" charset="0"/>
              <a:ea typeface="Segoe UI Black" panose="020B0A02040204020203" pitchFamily="34" charset="0"/>
              <a:cs typeface="B Esfehan" panose="00000700000000000000" pitchFamily="2" charset="-7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  GA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5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18950" y="2222063"/>
                <a:ext cx="8154099" cy="1438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قید نامساوی: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487074"/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𝑨𝑿</m:t>
                      </m:r>
                      <m:r>
                        <a:rPr lang="en-US" sz="2400" b="1" i="1" smtClean="0">
                          <a:solidFill>
                            <a:srgbClr val="487074"/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≤</m:t>
                      </m:r>
                      <m:r>
                        <a:rPr lang="en-US" sz="2400" b="1" i="1" smtClean="0">
                          <a:solidFill>
                            <a:srgbClr val="487074"/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487074"/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م</m:t>
                          </m:r>
                          <m:r>
                            <a:rPr lang="fa-IR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ثال</m:t>
                          </m:r>
                        </m:e>
                      </m:groupChr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B Koodak" panose="00000700000000000000" pitchFamily="2" charset="-78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B Koodak" panose="00000700000000000000" pitchFamily="2" charset="-7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≤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B Koodak" panose="00000700000000000000" pitchFamily="2" charset="-7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B Koodak" panose="00000700000000000000" pitchFamily="2" charset="-78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0" y="2222063"/>
                <a:ext cx="8154099" cy="1438279"/>
              </a:xfrm>
              <a:prstGeom prst="rect">
                <a:avLst/>
              </a:prstGeom>
              <a:blipFill rotWithShape="0">
                <a:blip r:embed="rId2"/>
                <a:stretch>
                  <a:fillRect t="-3404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18951" y="3893813"/>
                <a:ext cx="8154098" cy="1438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B Traffic" panose="00000400000000000000" pitchFamily="2" charset="-78"/>
                  </a:rPr>
                  <a:t>قید تساوی: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487074"/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487074"/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487074"/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𝒆𝒒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487074"/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𝑿</m:t>
                      </m:r>
                      <m:r>
                        <a:rPr lang="en-US" sz="2400" b="1" i="1" smtClean="0">
                          <a:solidFill>
                            <a:srgbClr val="487074"/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487074"/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487074"/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487074"/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𝒆𝒒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487074"/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fa-IR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م</m:t>
                          </m:r>
                          <m:r>
                            <a:rPr lang="fa-IR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  <m:t>ثال</m:t>
                          </m:r>
                        </m:e>
                      </m:groupChr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B Koodak" panose="00000700000000000000" pitchFamily="2" charset="-78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B Koodak" panose="00000700000000000000" pitchFamily="2" charset="-7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B Koodak" panose="00000700000000000000" pitchFamily="2" charset="-78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B Koodak" panose="00000700000000000000" pitchFamily="2" charset="-7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4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B Koodak" panose="00000700000000000000" pitchFamily="2" charset="-78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B Koodak" panose="00000700000000000000" pitchFamily="2" charset="-78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B Koodak" panose="00000700000000000000" pitchFamily="2" charset="-78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1" y="3893813"/>
                <a:ext cx="8154098" cy="1438279"/>
              </a:xfrm>
              <a:prstGeom prst="rect">
                <a:avLst/>
              </a:prstGeom>
              <a:blipFill rotWithShape="0">
                <a:blip r:embed="rId3"/>
                <a:stretch>
                  <a:fillRect t="-3390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19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175" y="2274838"/>
                <a:ext cx="1002484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سرعت جسمی با تابع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𝑣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solidFill>
                      <a:schemeClr val="tx1"/>
                    </a:solidFill>
                    <a:cs typeface="B Traffic" panose="00000400000000000000" pitchFamily="2" charset="-78"/>
                  </a:rPr>
                  <a:t> داده شده است. می‌خواهیم بدانیم که این جسم در چه موقعیتی دارای سرعت بیشینه خواهد شد و مقدار سرعت نیز در آن موقعیت چقدر خواهد بود. با استفاده از الگوریتم ژنتیک، این کار را انجام دهید.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4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6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5" y="2274838"/>
                <a:ext cx="10024844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641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  GA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6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8696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2397" y="2438684"/>
                <a:ext cx="100248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cs typeface="B Traffic" panose="00000400000000000000" pitchFamily="2" charset="-78"/>
                  </a:rPr>
                  <a:t>تابع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)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یک رویه را در فضا مشخص می‌کند. با استفاده از الگوریتم ژنتیک نقطه‌ای را بیابید که تابع در آن نقطه بهینه (کمینه) می‌شود.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3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2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B Traffic" panose="00000400000000000000" pitchFamily="2" charset="-78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Traffic" panose="00000400000000000000" pitchFamily="2" charset="-78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Traffic" panose="00000400000000000000" pitchFamily="2" charset="-78"/>
                        </a:rPr>
                        <m:t>6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cs typeface="B Traffic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7" y="2438684"/>
                <a:ext cx="10024844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641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  GA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7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717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B8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5400000">
            <a:off x="10373280" y="3105835"/>
            <a:ext cx="236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mic Sans MS" panose="030F0702030302020204" pitchFamily="66" charset="0"/>
                <a:cs typeface="B Morvarid" panose="00000400000000000000" pitchFamily="2" charset="-78"/>
              </a:rPr>
              <a:t>Exersices</a:t>
            </a:r>
          </a:p>
        </p:txBody>
      </p:sp>
      <p:sp>
        <p:nvSpPr>
          <p:cNvPr id="6" name="Oval 5"/>
          <p:cNvSpPr/>
          <p:nvPr/>
        </p:nvSpPr>
        <p:spPr>
          <a:xfrm>
            <a:off x="11206712" y="976725"/>
            <a:ext cx="701040" cy="655320"/>
          </a:xfrm>
          <a:prstGeom prst="ellipse">
            <a:avLst/>
          </a:prstGeom>
          <a:solidFill>
            <a:srgbClr val="FFC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4415" y="2052072"/>
                <a:ext cx="1002484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sz="2400" dirty="0">
                    <a:cs typeface="B Traffic" panose="00000400000000000000" pitchFamily="2" charset="-78"/>
                  </a:rPr>
                  <a:t>تابع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B Traffic" panose="00000400000000000000" pitchFamily="2" charset="-78"/>
                      </a:rPr>
                      <m:t>𝑓</m:t>
                    </m:r>
                  </m:oMath>
                </a14:m>
                <a:r>
                  <a:rPr lang="fa-IR" sz="2400" dirty="0">
                    <a:cs typeface="B Traffic" panose="00000400000000000000" pitchFamily="2" charset="-78"/>
                  </a:rPr>
                  <a:t> داده شده است. با توجه به قیدهای ذکر‌شده، نقطه‌ای را بیابید که تابع در آن بیشینه می‌شود و سپس مقدار بیشینۀ تابع را در آن نقطه حساب کنید.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5" y="2052072"/>
                <a:ext cx="10024844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703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MATLAB Programming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   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 	             GA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sz="2200" dirty="0">
                <a:solidFill>
                  <a:schemeClr val="accent3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  <a:ea typeface="Cambria" panose="02040503050406030204" pitchFamily="18" charset="0"/>
                <a:cs typeface="B Traffic" panose="00000400000000000000" pitchFamily="2" charset="-78"/>
              </a:rPr>
              <a:t>8</a:t>
            </a:r>
            <a:endParaRPr lang="en-US" sz="2200" dirty="0">
              <a:solidFill>
                <a:schemeClr val="accent3">
                  <a:lumMod val="20000"/>
                  <a:lumOff val="80000"/>
                </a:schemeClr>
              </a:solidFill>
              <a:latin typeface="Monotype Corsiva" panose="03010101010201010101" pitchFamily="66" charset="0"/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8631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F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0" y="6476301"/>
            <a:ext cx="12192000" cy="381699"/>
          </a:xfrm>
          <a:prstGeom prst="roundRect">
            <a:avLst>
              <a:gd name="adj" fmla="val 1447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raffic" panose="00000400000000000000" pitchFamily="2" charset="-78"/>
              </a:rPr>
              <a:t>برنامه‌نویسی با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MATLAB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</a:t>
            </a:r>
            <a:r>
              <a:rPr lang="fa-IR" dirty="0">
                <a:latin typeface="Cambria" panose="02040503050406030204" pitchFamily="18" charset="0"/>
                <a:ea typeface="Cambria" panose="02040503050406030204" pitchFamily="18" charset="0"/>
                <a:cs typeface="B Traffic" panose="00000400000000000000" pitchFamily="2" charset="-78"/>
              </a:rPr>
              <a:t>	 				</a:t>
            </a:r>
            <a:r>
              <a:rPr lang="fa-IR" dirty="0">
                <a:cs typeface="B Traffic" panose="00000400000000000000" pitchFamily="2" charset="-78"/>
              </a:rPr>
              <a:t>			9</a:t>
            </a:r>
            <a:endParaRPr lang="en-US" dirty="0">
              <a:cs typeface="B Traffic" panose="00000400000000000000" pitchFamily="2" charset="-78"/>
            </a:endParaRPr>
          </a:p>
        </p:txBody>
      </p:sp>
      <p:sp>
        <p:nvSpPr>
          <p:cNvPr id="3" name="Cloud 2"/>
          <p:cNvSpPr/>
          <p:nvPr/>
        </p:nvSpPr>
        <p:spPr>
          <a:xfrm>
            <a:off x="2129790" y="922020"/>
            <a:ext cx="7932420" cy="5013960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7200" dirty="0">
                <a:solidFill>
                  <a:srgbClr val="CC6600"/>
                </a:solidFill>
                <a:latin typeface="Comic Sans MS" panose="030F0702030302020204" pitchFamily="66" charset="0"/>
                <a:cs typeface="B Narm" panose="00000400000000000000" pitchFamily="2" charset="-78"/>
              </a:rPr>
              <a:t>موفق باشید.</a:t>
            </a:r>
            <a:endParaRPr lang="en-US" sz="7200" dirty="0">
              <a:solidFill>
                <a:srgbClr val="CC6600"/>
              </a:solidFill>
              <a:latin typeface="Comic Sans MS" panose="030F0702030302020204" pitchFamily="66" charset="0"/>
              <a:cs typeface="B Nar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7006989"/>
      </p:ext>
    </p:extLst>
  </p:cSld>
  <p:clrMapOvr>
    <a:masterClrMapping/>
  </p:clrMapOvr>
  <p:transition spd="slow">
    <p:comb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452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Segoe UI Black</vt:lpstr>
      <vt:lpstr>Cambria Math</vt:lpstr>
      <vt:lpstr>IREntezar</vt:lpstr>
      <vt:lpstr>Cambria</vt:lpstr>
      <vt:lpstr>Arial</vt:lpstr>
      <vt:lpstr>Monotype Corsiva</vt:lpstr>
      <vt:lpstr>Comic Sans MS</vt:lpstr>
      <vt:lpstr>Times New Roman</vt:lpstr>
      <vt:lpstr>Calibri</vt:lpstr>
      <vt:lpstr>Consolas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Ashouri</dc:creator>
  <cp:lastModifiedBy>Ali</cp:lastModifiedBy>
  <cp:revision>163</cp:revision>
  <dcterms:created xsi:type="dcterms:W3CDTF">2023-03-06T18:40:26Z</dcterms:created>
  <dcterms:modified xsi:type="dcterms:W3CDTF">2024-01-01T07:14:47Z</dcterms:modified>
</cp:coreProperties>
</file>