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6" r:id="rId6"/>
    <p:sldId id="267" r:id="rId7"/>
    <p:sldId id="268" r:id="rId8"/>
    <p:sldId id="269" r:id="rId9"/>
    <p:sldId id="270" r:id="rId10"/>
    <p:sldId id="265" r:id="rId11"/>
    <p:sldId id="271" r:id="rId12"/>
    <p:sldId id="272" r:id="rId13"/>
    <p:sldId id="273" r:id="rId14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Comic Sans MS" panose="030F0702030302020204" pitchFamily="66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D8D47E"/>
    <a:srgbClr val="6B9FA4"/>
    <a:srgbClr val="79B8BE"/>
    <a:srgbClr val="B31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2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0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300293"/>
          </a:xfrm>
          <a:prstGeom prst="rect">
            <a:avLst/>
          </a:prstGeom>
          <a:solidFill>
            <a:srgbClr val="0D8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8800" b="1" dirty="0">
                <a:cs typeface="B Titr" panose="00000700000000000000" pitchFamily="2" charset="-78"/>
              </a:rPr>
              <a:t>برنامه‌نویسی با </a:t>
            </a:r>
            <a:r>
              <a:rPr lang="en-US" sz="8800" b="1" dirty="0">
                <a:latin typeface="Comic Sans MS" panose="030F0702030302020204" pitchFamily="66" charset="0"/>
                <a:cs typeface="B Titr" panose="00000700000000000000" pitchFamily="2" charset="-78"/>
              </a:rPr>
              <a:t>MATLAB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3930947" y="1782128"/>
            <a:ext cx="4318908" cy="713065"/>
          </a:xfrm>
          <a:prstGeom prst="round2DiagRect">
            <a:avLst>
              <a:gd name="adj1" fmla="val 30342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4000" dirty="0">
                <a:solidFill>
                  <a:srgbClr val="FF0000"/>
                </a:solidFill>
                <a:latin typeface="IREntezar" panose="02000503000000020002" pitchFamily="2" charset="-78"/>
                <a:cs typeface="B Shiraz" panose="00000400000000000000" pitchFamily="2" charset="-78"/>
              </a:rPr>
              <a:t>کلاس حل تمرین</a:t>
            </a:r>
            <a:endParaRPr lang="en-US" sz="4000" dirty="0">
              <a:solidFill>
                <a:srgbClr val="FF0000"/>
              </a:solidFill>
              <a:latin typeface="IREntezar" panose="02000503000000020002" pitchFamily="2" charset="-78"/>
              <a:cs typeface="B Shiraz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6365" y="3032698"/>
            <a:ext cx="3788073" cy="7885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2400" b="1" dirty="0">
                <a:solidFill>
                  <a:schemeClr val="accent6">
                    <a:lumMod val="50000"/>
                  </a:schemeClr>
                </a:solidFill>
                <a:cs typeface="B Tabassom" panose="00000400000000000000" pitchFamily="2" charset="-78"/>
              </a:rPr>
              <a:t>گردآورنده:</a:t>
            </a:r>
            <a:r>
              <a:rPr lang="fa-IR" sz="2400" b="1" dirty="0">
                <a:solidFill>
                  <a:schemeClr val="tx1"/>
                </a:solidFill>
                <a:cs typeface="B Tabassom" panose="00000400000000000000" pitchFamily="2" charset="-78"/>
              </a:rPr>
              <a:t>		</a:t>
            </a:r>
            <a:r>
              <a:rPr lang="fa-IR" sz="3200" b="1" dirty="0">
                <a:solidFill>
                  <a:schemeClr val="bg2">
                    <a:lumMod val="10000"/>
                  </a:schemeClr>
                </a:solidFill>
                <a:cs typeface="B Tabassom" panose="00000400000000000000" pitchFamily="2" charset="-78"/>
              </a:rPr>
              <a:t>علی عاشوری</a:t>
            </a:r>
            <a:endParaRPr lang="en-US" sz="2800" b="1" dirty="0">
              <a:solidFill>
                <a:schemeClr val="bg2">
                  <a:lumMod val="10000"/>
                </a:schemeClr>
              </a:solidFill>
              <a:cs typeface="B Tabassom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06" y="1721036"/>
            <a:ext cx="1937541" cy="2479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0" y="1584438"/>
            <a:ext cx="2255639" cy="27524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			</a:t>
            </a:r>
            <a:r>
              <a:rPr lang="fa-IR" dirty="0">
                <a:cs typeface="B Traffic" panose="00000400000000000000" pitchFamily="2" charset="-78"/>
              </a:rPr>
              <a:t>				 1</a:t>
            </a:r>
            <a:endParaRPr lang="en-US" dirty="0">
              <a:cs typeface="B Traffic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6" b="23890"/>
          <a:stretch/>
        </p:blipFill>
        <p:spPr>
          <a:xfrm>
            <a:off x="2103782" y="4059917"/>
            <a:ext cx="7973240" cy="23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4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آشنایی با نرم‌افزار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10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098" y="322224"/>
            <a:ext cx="214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737532" y="906999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32" y="2048872"/>
            <a:ext cx="9182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help elfun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experiment to answer the following questions: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B311A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a.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Is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fix(3.5)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the same as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floor(3.5)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?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B311A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b.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Is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fix(3.4)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the same as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fix(-3.4)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?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B311A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c.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Is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fix(3.2)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the same as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floor(3.2)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?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B311A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d.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Is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fix(-3.2) 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the same as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floor(-3.2)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?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rgbClr val="B311A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e.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Is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fix(-3.2)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the same as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ceil(-3.2)</a:t>
            </a:r>
            <a:r>
              <a:rPr lang="en-US" sz="2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36721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آشنایی با نرم‌افزار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11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098" y="322224"/>
            <a:ext cx="214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737532" y="906998"/>
            <a:ext cx="733128" cy="701154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32" y="2053411"/>
            <a:ext cx="10707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what range of values is the function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round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 to the function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floor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what range of values is the function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round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 to the function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ceil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363962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آشنایی با نرم‌افزار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12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098" y="322224"/>
            <a:ext cx="214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737532" y="906998"/>
            <a:ext cx="733128" cy="701154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32" y="2079352"/>
            <a:ext cx="10707708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help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difference between the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rem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mod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functions.</a:t>
            </a:r>
            <a:endParaRPr lang="en-US" sz="2400" dirty="0">
              <a:latin typeface="Consolas" panose="020B0609020204030204" pitchFamily="49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645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آشنایی با نرم‌افزار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13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3" name="Cloud 2"/>
          <p:cNvSpPr/>
          <p:nvPr/>
        </p:nvSpPr>
        <p:spPr>
          <a:xfrm>
            <a:off x="2129790" y="922020"/>
            <a:ext cx="7932420" cy="501396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CC6600"/>
                </a:solidFill>
                <a:latin typeface="Comic Sans MS" panose="030F0702030302020204" pitchFamily="66" charset="0"/>
              </a:rPr>
              <a:t>Have a great time!</a:t>
            </a:r>
          </a:p>
        </p:txBody>
      </p:sp>
    </p:spTree>
    <p:extLst>
      <p:ext uri="{BB962C8B-B14F-4D97-AF65-F5344CB8AC3E}">
        <p14:creationId xmlns:p14="http://schemas.microsoft.com/office/powerpoint/2010/main" val="2707006989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728133" y="1426128"/>
            <a:ext cx="10769600" cy="3431097"/>
          </a:xfrm>
          <a:prstGeom prst="horizontalScroll">
            <a:avLst/>
          </a:prstGeom>
          <a:solidFill>
            <a:srgbClr val="0D8295"/>
          </a:solidFill>
          <a:ln>
            <a:solidFill>
              <a:srgbClr val="7030A0"/>
            </a:solidFill>
          </a:ln>
          <a:effectLst>
            <a:glow rad="101600">
              <a:srgbClr val="B311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6600" b="1" dirty="0">
                <a:ln w="12700">
                  <a:solidFill>
                    <a:srgbClr val="85B85E"/>
                  </a:solidFill>
                  <a:prstDash val="solid"/>
                </a:ln>
                <a:solidFill>
                  <a:srgbClr val="F99F26"/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  <a:cs typeface="B Esfehan" panose="00000700000000000000" pitchFamily="2" charset="-78"/>
              </a:rPr>
              <a:t>آشنایی با نرم‌افزار </a:t>
            </a:r>
            <a:r>
              <a:rPr lang="en-US" sz="6600" b="1" dirty="0">
                <a:ln w="12700">
                  <a:solidFill>
                    <a:srgbClr val="85B85E"/>
                  </a:solidFill>
                  <a:prstDash val="solid"/>
                </a:ln>
                <a:solidFill>
                  <a:srgbClr val="F99F26"/>
                </a:solidFill>
                <a:effectLst>
                  <a:outerShdw dist="38100" dir="2640000" algn="bl" rotWithShape="0">
                    <a:schemeClr val="accent1"/>
                  </a:outerShdw>
                  <a:reflection blurRad="6350" stA="55000" endA="300" endPos="45500" dir="5400000" sy="-100000" algn="bl" rotWithShape="0"/>
                </a:effectLst>
                <a:cs typeface="B Esfehan" panose="00000700000000000000" pitchFamily="2" charset="-78"/>
              </a:rPr>
              <a:t>MATLAB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 آشنایی با نرم‌افزار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 2</a:t>
            </a:r>
            <a:endParaRPr lang="en-US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آشنایی با نرم‌افزار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3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098" y="322224"/>
            <a:ext cx="214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737532" y="906999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32" y="2048872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what variable would the result of the following expression be stored: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&gt;&gt; 3+5</a:t>
            </a:r>
          </a:p>
        </p:txBody>
      </p:sp>
    </p:spTree>
    <p:extLst>
      <p:ext uri="{BB962C8B-B14F-4D97-AF65-F5344CB8AC3E}">
        <p14:creationId xmlns:p14="http://schemas.microsoft.com/office/powerpoint/2010/main" val="216028620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آشنایی با نرم‌افزار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4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098" y="322224"/>
            <a:ext cx="214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737532" y="906999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532" y="2050926"/>
            <a:ext cx="73685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 between these two statments: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result = 9*2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	result = 9*2 ;</a:t>
            </a:r>
          </a:p>
        </p:txBody>
      </p:sp>
    </p:spTree>
    <p:extLst>
      <p:ext uri="{BB962C8B-B14F-4D97-AF65-F5344CB8AC3E}">
        <p14:creationId xmlns:p14="http://schemas.microsoft.com/office/powerpoint/2010/main" val="405199559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آشنایی با نرم‌افزار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5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098" y="331492"/>
            <a:ext cx="214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713689" y="879730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689" y="1663769"/>
            <a:ext cx="104089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which name in each of the following pairs is a legitimate MATLAB variable name.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fred				fred!</a:t>
            </a:r>
          </a:p>
          <a:p>
            <a:pPr lvl="1" algn="just"/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	book_1				book-1</a:t>
            </a:r>
          </a:p>
          <a:p>
            <a:pPr lvl="1" algn="just"/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	2ndplace			Second_Place</a:t>
            </a:r>
          </a:p>
          <a:p>
            <a:pPr lvl="1" algn="just"/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	#1				No_1</a:t>
            </a:r>
          </a:p>
          <a:p>
            <a:pPr lvl="1" algn="just"/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	vel_5				vel.5</a:t>
            </a:r>
          </a:p>
          <a:p>
            <a:pPr lvl="1" algn="just"/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	tan				while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Test your answers by using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isvarname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– for example,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isvarname fred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Remember, isvarname returns a 1 if the name is valid, and a 0 if it is not.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Although it is possible to reassign a function name as a variable name, doing so is not a good idea. Use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which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to check whether the preceding names are function names – for example,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which sin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 what case would MATLAB tell you that sin is a variable name, not a function name?</a:t>
            </a:r>
          </a:p>
        </p:txBody>
      </p:sp>
    </p:spTree>
    <p:extLst>
      <p:ext uri="{BB962C8B-B14F-4D97-AF65-F5344CB8AC3E}">
        <p14:creationId xmlns:p14="http://schemas.microsoft.com/office/powerpoint/2010/main" val="159629083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آشنایی با نرم‌افزار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6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098" y="322224"/>
            <a:ext cx="214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737532" y="906999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32" y="1895292"/>
            <a:ext cx="10707708" cy="359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assignment statements either contain at least one error, or could be improved in some way. Assume that radius is a variable that has been initialized. First, indentify the problem, and then fix and/or improve them.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33 = number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	my variable = 11.11 ;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	area = 3.14 * radius ^ 2 ;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Consolas" panose="020B0609020204030204" pitchFamily="49" charset="0"/>
                <a:ea typeface="Verdana" panose="020B0604030504040204" pitchFamily="34" charset="0"/>
                <a:cs typeface="Times New Roman" panose="02020603050405020304" pitchFamily="18" charset="0"/>
              </a:rPr>
              <a:t>	x = 2 * 3.14 * radius ;</a:t>
            </a:r>
          </a:p>
        </p:txBody>
      </p:sp>
    </p:spTree>
    <p:extLst>
      <p:ext uri="{BB962C8B-B14F-4D97-AF65-F5344CB8AC3E}">
        <p14:creationId xmlns:p14="http://schemas.microsoft.com/office/powerpoint/2010/main" val="346332206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آشنایی با نرم‌افزار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7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098" y="322224"/>
            <a:ext cx="214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737532" y="906999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7532" y="1708376"/>
                <a:ext cx="10707708" cy="3671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the following expressions in MATLAB for the given value of x.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a.</a:t>
                </a:r>
                <a:r>
                  <a:rPr lang="en-US" sz="22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6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+|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sz="22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2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sz="2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2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b.</a:t>
                </a:r>
                <a:r>
                  <a:rPr lang="en-US" sz="22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25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22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endParaRPr lang="en-US" sz="2200" b="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2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2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num>
                      <m:den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csch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22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US" sz="2200" dirty="0"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2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d.</a:t>
                </a:r>
                <a:r>
                  <a:rPr lang="en-US" sz="22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7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58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sz="22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30</m:t>
                    </m:r>
                  </m:oMath>
                </a14:m>
                <a:endParaRPr lang="en-US" sz="22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2" y="1708376"/>
                <a:ext cx="10707708" cy="3671839"/>
              </a:xfrm>
              <a:prstGeom prst="rect">
                <a:avLst/>
              </a:prstGeom>
              <a:blipFill rotWithShape="0">
                <a:blip r:embed="rId2"/>
                <a:stretch>
                  <a:fillRect l="-740" b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8991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آشنایی با نرم‌افزار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8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098" y="322224"/>
            <a:ext cx="214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737532" y="906999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7532" y="2048872"/>
                <a:ext cx="10707708" cy="2309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sz="24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sz="24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i="1" dirty="0">
                    <a:solidFill>
                      <a:schemeClr val="accent5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Use MATLAB to compute: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a.</a:t>
                </a:r>
                <a:r>
                  <a:rPr lang="en-US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a-IR" sz="2400" dirty="0"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4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b.</a:t>
                </a:r>
                <a:r>
                  <a:rPr lang="en-US" sz="24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𝑥𝑦</m:t>
                    </m:r>
                  </m:oMath>
                </a14:m>
                <a:endParaRPr lang="en-US" sz="2400" b="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4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c.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2" y="2048872"/>
                <a:ext cx="10707708" cy="2309030"/>
              </a:xfrm>
              <a:prstGeom prst="rect">
                <a:avLst/>
              </a:prstGeom>
              <a:blipFill rotWithShape="0">
                <a:blip r:embed="rId2"/>
                <a:stretch>
                  <a:fillRect l="-911" b="-36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124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آشنایی با نرم‌افزار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 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dirty="0">
                <a:cs typeface="B Traffic" panose="00000400000000000000" pitchFamily="2" charset="-78"/>
              </a:rPr>
              <a:t>			9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098" y="322224"/>
            <a:ext cx="2147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737532" y="906999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7532" y="2041252"/>
                <a:ext cx="10707708" cy="3597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MATLAB to calculate: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a.</a:t>
                </a:r>
                <a:r>
                  <a:rPr lang="en-US" sz="24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74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g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287</m:t>
                        </m:r>
                      </m:e>
                    </m:rad>
                  </m:oMath>
                </a14:m>
                <a:endParaRPr lang="en-US" sz="240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4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b.</a:t>
                </a:r>
                <a:r>
                  <a:rPr lang="en-US" sz="24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endParaRPr lang="en-US" sz="2400" b="0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4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c.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cos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400" dirty="0"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d.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Consolas" panose="020B0609020204030204" pitchFamily="49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⁡(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56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°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latin typeface="Consolas" panose="020B0609020204030204" pitchFamily="49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2" y="2041252"/>
                <a:ext cx="10707708" cy="3597908"/>
              </a:xfrm>
              <a:prstGeom prst="rect">
                <a:avLst/>
              </a:prstGeom>
              <a:blipFill rotWithShape="0">
                <a:blip r:embed="rId2"/>
                <a:stretch>
                  <a:fillRect l="-911" b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1078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786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Times New Roman</vt:lpstr>
      <vt:lpstr>Calibri Light</vt:lpstr>
      <vt:lpstr>Cambria</vt:lpstr>
      <vt:lpstr>Calibri</vt:lpstr>
      <vt:lpstr>Arial</vt:lpstr>
      <vt:lpstr>IREntezar</vt:lpstr>
      <vt:lpstr>Comic Sans MS</vt:lpstr>
      <vt:lpstr>Consolas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Ashouri</dc:creator>
  <cp:lastModifiedBy>Ali</cp:lastModifiedBy>
  <cp:revision>18</cp:revision>
  <dcterms:created xsi:type="dcterms:W3CDTF">2023-03-06T18:40:26Z</dcterms:created>
  <dcterms:modified xsi:type="dcterms:W3CDTF">2024-01-01T07:15:49Z</dcterms:modified>
</cp:coreProperties>
</file>