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4" r:id="rId4"/>
    <p:sldId id="275" r:id="rId5"/>
    <p:sldId id="292" r:id="rId6"/>
    <p:sldId id="294" r:id="rId7"/>
    <p:sldId id="293" r:id="rId8"/>
    <p:sldId id="296" r:id="rId9"/>
    <p:sldId id="297" r:id="rId10"/>
    <p:sldId id="27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otype Corsiva" panose="03010101010201010101" pitchFamily="66" charset="0"/>
      <p:italic r:id="rId32"/>
    </p:embeddedFont>
    <p:embeddedFont>
      <p:font typeface="Segoe UI Black" panose="020B0A02040204020203" pitchFamily="34" charset="0"/>
      <p:bold r:id="rId33"/>
      <p:boldItalic r:id="rId34"/>
    </p:embeddedFont>
    <p:embeddedFont>
      <p:font typeface="Segoe UI Semibold" panose="020B0702040204020203" pitchFamily="34" charset="0"/>
      <p:bold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Loops" id="{57D06695-403A-4363-8AB8-1D52ABDC1E68}">
          <p14:sldIdLst>
            <p14:sldId id="258"/>
            <p14:sldId id="274"/>
            <p14:sldId id="275"/>
            <p14:sldId id="292"/>
            <p14:sldId id="294"/>
            <p14:sldId id="293"/>
            <p14:sldId id="296"/>
            <p14:sldId id="297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60033"/>
    <a:srgbClr val="79B8BE"/>
    <a:srgbClr val="F99F26"/>
    <a:srgbClr val="D8D47E"/>
    <a:srgbClr val="B311A0"/>
    <a:srgbClr val="6B9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57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10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3800" dirty="0">
                <a:solidFill>
                  <a:srgbClr val="F99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 Traffic" panose="00000400000000000000" pitchFamily="2" charset="-78"/>
              </a:rPr>
              <a:t>Loops</a:t>
            </a:r>
            <a:endParaRPr lang="en-US" sz="13800" dirty="0">
              <a:ln w="12700">
                <a:solidFill>
                  <a:srgbClr val="85B85E"/>
                </a:solidFill>
                <a:prstDash val="solid"/>
              </a:ln>
              <a:solidFill>
                <a:srgbClr val="F99F26"/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7916" y="486206"/>
            <a:ext cx="3556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The </a:t>
            </a:r>
            <a:r>
              <a:rPr lang="en-US" sz="3200" b="1" dirty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for</a:t>
            </a:r>
            <a:r>
              <a:rPr lang="en-US" sz="3200" b="1" dirty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 Loop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3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193" y="1592275"/>
            <a:ext cx="64063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for a ‘for’ loop is: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var = start_value : end_value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statements;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is the name of the counter variable. var will take consecutive values starting with start_value and proceeding with start_value +1, start_value +2, and so on, until end_value is reached, but not exceeded. For example, let start_value = 1 and end_value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case, var will take consecutive values 1, 2, 3, ...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last iteration will be at var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 exceeds end_value.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90" y="1560319"/>
            <a:ext cx="3124471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4048" y="486206"/>
            <a:ext cx="3743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The </a:t>
            </a:r>
            <a:r>
              <a:rPr lang="en-US" sz="3200" b="1" dirty="0">
                <a:solidFill>
                  <a:srgbClr val="00206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while</a:t>
            </a:r>
            <a:r>
              <a:rPr lang="en-US" sz="3200" b="1" dirty="0">
                <a:latin typeface="Monotype Corsiva" panose="03010101010201010101" pitchFamily="66" charset="0"/>
                <a:ea typeface="Segoe UI Black" panose="020B0A02040204020203" pitchFamily="34" charset="0"/>
                <a:cs typeface="B Traffic" panose="00000400000000000000" pitchFamily="2" charset="-78"/>
              </a:rPr>
              <a:t> Loop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4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3580" y="1595274"/>
            <a:ext cx="64063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while loop uses a logical expression (condition) to determine when to exit. Whilst the expression is true, the loop continues. The statements in the loop must lead to a change in the expression value, eventually rendering it false and exiting the loop.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 ‘while’ loop is as follows:</a:t>
            </a:r>
          </a:p>
          <a:p>
            <a:endParaRPr lang="en-US" dirty="0">
              <a:solidFill>
                <a:srgbClr val="000000"/>
              </a:solidFill>
              <a:latin typeface="KurierLight-Regular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expression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statements;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0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22" y="1750722"/>
            <a:ext cx="3170195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78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5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564" y="1182708"/>
            <a:ext cx="10024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dirty="0">
                <a:solidFill>
                  <a:srgbClr val="CC6600"/>
                </a:solidFill>
                <a:cs typeface="B Traffic" panose="00000400000000000000" pitchFamily="2" charset="-78"/>
              </a:rPr>
              <a:t>الف)</a:t>
            </a:r>
            <a:r>
              <a:rPr lang="fa-IR" sz="2200" dirty="0">
                <a:cs typeface="B Traffic" panose="00000400000000000000" pitchFamily="2" charset="-78"/>
              </a:rPr>
              <a:t> يك بردار سطري به نام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a-IR" sz="2200" dirty="0">
                <a:cs typeface="B Traffic" panose="00000400000000000000" pitchFamily="2" charset="-78"/>
              </a:rPr>
              <a:t> با 12 ستون بسازيد كه اعداد موجود در آن همه طبيعي بوده و به صورت تصادفي بين 1 و 20 توزيع شده باشند. (براي توليد اعداد طبيعي تصادفي مي‌توانيد از دستور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randi</a:t>
            </a:r>
            <a:r>
              <a:rPr lang="fa-IR" sz="2200" dirty="0">
                <a:cs typeface="B Traffic" panose="00000400000000000000" pitchFamily="2" charset="-78"/>
              </a:rPr>
              <a:t> يا تركيب دستورهاي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  <a:r>
              <a:rPr lang="fa-IR" sz="2200" dirty="0">
                <a:cs typeface="B Traffic" panose="00000400000000000000" pitchFamily="2" charset="-78"/>
              </a:rPr>
              <a:t> و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fa-IR" sz="2200" dirty="0">
                <a:cs typeface="B Traffic" panose="00000400000000000000" pitchFamily="2" charset="-78"/>
              </a:rPr>
              <a:t> استفاده كنيد.)</a:t>
            </a:r>
            <a:endParaRPr lang="en-US" sz="2200" dirty="0"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7564" y="2582913"/>
                <a:ext cx="10024844" cy="36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200" dirty="0">
                    <a:solidFill>
                      <a:srgbClr val="CC6600"/>
                    </a:solidFill>
                    <a:cs typeface="B Traffic" panose="00000400000000000000" pitchFamily="2" charset="-78"/>
                  </a:rPr>
                  <a:t>ب)</a:t>
                </a:r>
                <a:r>
                  <a:rPr lang="fa-IR" sz="2200" dirty="0">
                    <a:cs typeface="B Traffic" panose="00000400000000000000" pitchFamily="2" charset="-78"/>
                  </a:rPr>
                  <a:t> مجموع سري‌هاي زير را بيابيد.</a:t>
                </a:r>
              </a:p>
              <a:p>
                <a:pPr algn="just" rtl="1"/>
                <a:endParaRPr lang="fa-IR" sz="2200" dirty="0">
                  <a:cs typeface="B Traffic" panose="00000400000000000000" pitchFamily="2" charset="-7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just" rtl="1"/>
                <a:endParaRPr lang="en-US" sz="2200" dirty="0"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2582913"/>
                <a:ext cx="10024844" cy="3601179"/>
              </a:xfrm>
              <a:prstGeom prst="rect">
                <a:avLst/>
              </a:prstGeom>
              <a:blipFill rotWithShape="0">
                <a:blip r:embed="rId2"/>
                <a:stretch>
                  <a:fillRect t="-1186" r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9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6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1454" y="1982450"/>
                <a:ext cx="10024844" cy="293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200" dirty="0">
                    <a:solidFill>
                      <a:srgbClr val="CC6600"/>
                    </a:solidFill>
                    <a:cs typeface="B Traffic" panose="00000400000000000000" pitchFamily="2" charset="-78"/>
                  </a:rPr>
                  <a:t>الف) </a:t>
                </a:r>
                <a:r>
                  <a:rPr lang="fa-IR" sz="2200" dirty="0">
                    <a:cs typeface="B Traffic" panose="00000400000000000000" pitchFamily="2" charset="-78"/>
                  </a:rPr>
                  <a:t>كوچكترين عدد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c</a:t>
                </a:r>
                <a:r>
                  <a:rPr lang="fa-IR" sz="2200" dirty="0">
                    <a:cs typeface="B Traffic" panose="00000400000000000000" pitchFamily="2" charset="-78"/>
                  </a:rPr>
                  <a:t> را به نحوي بيابيد كه حاصل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بزرگتر از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باشد. براي اين كار از حلقۀ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fa-IR" sz="2200" dirty="0">
                    <a:cs typeface="B Traffic" panose="00000400000000000000" pitchFamily="2" charset="-78"/>
                  </a:rPr>
                  <a:t> استفاده کنید.</a:t>
                </a:r>
                <a:endParaRPr lang="en-US" sz="2200" dirty="0">
                  <a:cs typeface="B Traffic" panose="00000400000000000000" pitchFamily="2" charset="-78"/>
                </a:endParaRPr>
              </a:p>
              <a:p>
                <a:pPr algn="just" rtl="1"/>
                <a:endParaRPr lang="en-US" sz="2200" dirty="0">
                  <a:cs typeface="B Traffic" panose="00000400000000000000" pitchFamily="2" charset="-78"/>
                </a:endParaRPr>
              </a:p>
              <a:p>
                <a:pPr algn="just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a-IR" sz="2200" dirty="0">
                  <a:cs typeface="B Traffic" panose="00000400000000000000" pitchFamily="2" charset="-78"/>
                </a:endParaRPr>
              </a:p>
              <a:p>
                <a:pPr algn="just" rtl="1"/>
                <a:endParaRPr lang="fa-IR" sz="2200" dirty="0">
                  <a:solidFill>
                    <a:srgbClr val="CC6600"/>
                  </a:solidFill>
                  <a:cs typeface="B Traffic" panose="00000400000000000000" pitchFamily="2" charset="-78"/>
                </a:endParaRPr>
              </a:p>
              <a:p>
                <a:pPr algn="just" rtl="1"/>
                <a:r>
                  <a:rPr lang="fa-IR" sz="2200" dirty="0">
                    <a:solidFill>
                      <a:srgbClr val="CC6600"/>
                    </a:solidFill>
                    <a:cs typeface="B Traffic" panose="00000400000000000000" pitchFamily="2" charset="-78"/>
                  </a:rPr>
                  <a:t>ب) </a:t>
                </a:r>
                <a:r>
                  <a:rPr lang="fa-IR" sz="2200" dirty="0">
                    <a:cs typeface="B Traffic" panose="00000400000000000000" pitchFamily="2" charset="-78"/>
                  </a:rPr>
                  <a:t>تابع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I(c)</a:t>
                </a:r>
                <a:r>
                  <a:rPr lang="fa-IR" sz="2200" dirty="0">
                    <a:cs typeface="B Traffic" panose="00000400000000000000" pitchFamily="2" charset="-78"/>
                  </a:rPr>
                  <a:t> را بر حسب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c</a:t>
                </a:r>
                <a:r>
                  <a:rPr lang="fa-IR" sz="2200" dirty="0">
                    <a:cs typeface="B Traffic" panose="00000400000000000000" pitchFamily="2" charset="-78"/>
                  </a:rPr>
                  <a:t> در بازۀ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B Traffic" panose="00000400000000000000" pitchFamily="2" charset="-78"/>
                  </a:rPr>
                  <a:t>0.5</a:t>
                </a:r>
                <a:r>
                  <a:rPr lang="fa-IR" sz="2200" dirty="0">
                    <a:cs typeface="B Traffic" panose="00000400000000000000" pitchFamily="2" charset="-78"/>
                  </a:rPr>
                  <a:t> تا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a-IR" sz="2200" i="1" smtClean="0"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10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B Traffic" panose="00000400000000000000" pitchFamily="2" charset="-78"/>
                          </a:rPr>
                          <m:t>𝜋</m:t>
                        </m:r>
                      </m:e>
                    </m:rad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رسم کرده و کد مربوطه را ارائه کنید.</a:t>
                </a:r>
                <a:endParaRPr lang="en-US" sz="2200" dirty="0"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1982450"/>
                <a:ext cx="10024844" cy="2939459"/>
              </a:xfrm>
              <a:prstGeom prst="rect">
                <a:avLst/>
              </a:prstGeom>
              <a:blipFill rotWithShape="0">
                <a:blip r:embed="rId2"/>
                <a:stretch>
                  <a:fillRect l="-1398" t="-3112" r="-729" b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7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7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8" t="9832" r="27656" b="29163"/>
          <a:stretch/>
        </p:blipFill>
        <p:spPr>
          <a:xfrm>
            <a:off x="4152091" y="1631212"/>
            <a:ext cx="3339277" cy="25785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2396" y="1035161"/>
            <a:ext cx="10023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dirty="0">
                <a:cs typeface="B Traffic" panose="00000400000000000000" pitchFamily="2" charset="-78"/>
              </a:rPr>
              <a:t>تابع نشان‌داده‌شده در شکل زیر را در نظر بگیرید.</a:t>
            </a:r>
            <a:endParaRPr lang="en-US" sz="2200" dirty="0"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2396" y="4374968"/>
                <a:ext cx="100239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200" dirty="0">
                    <a:solidFill>
                      <a:srgbClr val="CC6600"/>
                    </a:solidFill>
                    <a:cs typeface="B Traffic" panose="00000400000000000000" pitchFamily="2" charset="-78"/>
                  </a:rPr>
                  <a:t>الف)</a:t>
                </a:r>
                <a:r>
                  <a:rPr lang="fa-IR" sz="2200" dirty="0">
                    <a:cs typeface="B Traffic" panose="00000400000000000000" pitchFamily="2" charset="-78"/>
                  </a:rPr>
                  <a:t> با فرض این‌كه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𝑇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fa-IR" sz="22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4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=</m:t>
                    </m:r>
                    <m:r>
                      <a:rPr lang="fa-IR" sz="22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6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، كوچك‌ترين عدد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𝑛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را به نحوي بيابيد كه يك چندجمله‌اي درجۀ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𝑛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بتواند تابع را در بازۀ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[−</m:t>
                    </m:r>
                    <m:r>
                      <a:rPr lang="fa-IR" sz="22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6</m:t>
                    </m:r>
                    <m:r>
                      <a:rPr lang="fa-IR" sz="22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   </m:t>
                    </m:r>
                    <m:r>
                      <a:rPr lang="fa-IR" sz="22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6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]</m:t>
                    </m:r>
                    <m:r>
                      <a:rPr lang="fa-IR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 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با خطای کمتر از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.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1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تخمین بزند.</a:t>
                </a:r>
              </a:p>
              <a:p>
                <a:pPr algn="just" rtl="1"/>
                <a:endParaRPr lang="fa-IR" sz="2200" dirty="0">
                  <a:cs typeface="B Traffic" panose="00000400000000000000" pitchFamily="2" charset="-78"/>
                </a:endParaRPr>
              </a:p>
              <a:p>
                <a:pPr algn="just" rtl="1"/>
                <a:r>
                  <a:rPr lang="fa-IR" sz="2200" dirty="0">
                    <a:solidFill>
                      <a:srgbClr val="CC6600"/>
                    </a:solidFill>
                    <a:cs typeface="B Traffic" panose="00000400000000000000" pitchFamily="2" charset="-78"/>
                  </a:rPr>
                  <a:t>ب)</a:t>
                </a:r>
                <a:r>
                  <a:rPr lang="fa-IR" sz="2200" dirty="0">
                    <a:cs typeface="B Traffic" panose="00000400000000000000" pitchFamily="2" charset="-78"/>
                  </a:rPr>
                  <a:t> تابع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𝑓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 </m:t>
                    </m:r>
                  </m:oMath>
                </a14:m>
                <a:r>
                  <a:rPr lang="fa-IR" sz="2200" dirty="0">
                    <a:cs typeface="B Traffic" panose="00000400000000000000" pitchFamily="2" charset="-78"/>
                  </a:rPr>
                  <a:t> و تابع تخمین‌زنندۀ آن را در کنار هم با کیفیت کافی رسم کنید. </a:t>
                </a:r>
                <a:endParaRPr lang="en-US" sz="2200" dirty="0"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6" y="4374968"/>
                <a:ext cx="10023930" cy="1446550"/>
              </a:xfrm>
              <a:prstGeom prst="rect">
                <a:avLst/>
              </a:prstGeom>
              <a:blipFill rotWithShape="0">
                <a:blip r:embed="rId3"/>
                <a:stretch>
                  <a:fillRect l="-1459" t="-1688" r="-72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5914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8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1119" y="2545412"/>
                <a:ext cx="9974510" cy="1690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برنامه‌ای بنویسید که </a:t>
                </a:r>
                <a:r>
                  <a:rPr lang="en-US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x</a:t>
                </a:r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 را بخواند و حاصل سری زیر را با خطای کمتر از </a:t>
                </a:r>
                <a14:m>
                  <m:oMath xmlns:m="http://schemas.openxmlformats.org/officeDocument/2006/math">
                    <m:r>
                      <a:rPr lang="fa-I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0</m:t>
                    </m:r>
                    <m:r>
                      <a:rPr lang="fa-I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.</m:t>
                    </m:r>
                    <m:r>
                      <a:rPr lang="fa-I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05</m:t>
                    </m:r>
                  </m:oMath>
                </a14:m>
                <a:r>
                  <a:rPr lang="fa-I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 حساب کند.</a:t>
                </a:r>
                <a:endPara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  <a:p>
                <a:pPr algn="just" rt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4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!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−…±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9" y="2545412"/>
                <a:ext cx="9974510" cy="1690976"/>
              </a:xfrm>
              <a:prstGeom prst="rect">
                <a:avLst/>
              </a:prstGeom>
              <a:blipFill rotWithShape="0">
                <a:blip r:embed="rId2"/>
                <a:stretch>
                  <a:fillRect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6658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Loops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9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1119" y="2545412"/>
            <a:ext cx="99745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200" dirty="0">
                <a:solidFill>
                  <a:srgbClr val="000000"/>
                </a:solidFill>
                <a:latin typeface="Times New Roman" panose="02020603050405020304" pitchFamily="18" charset="0"/>
                <a:cs typeface="B Traffic" panose="00000400000000000000" pitchFamily="2" charset="-78"/>
              </a:rPr>
              <a:t>برنامه‌ای بنویسید که مجموع مربعات تمام اعداد طبيعي سه رقمی را حساب کند، به جز اعدادی که مضرب 18 يا 24 هستند و اعدادی که رقم یکان و رقم دهگان آن‌ها با هم برابرند.</a:t>
            </a:r>
            <a:endParaRPr lang="en-US" sz="2200" dirty="0">
              <a:latin typeface="Times New Roman" panose="02020603050405020304" pitchFamily="18" charset="0"/>
              <a:cs typeface="B Traffic" panose="000004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189361" y="994490"/>
            <a:ext cx="735742" cy="637769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0790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651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KurierLight-Regular</vt:lpstr>
      <vt:lpstr>Segoe UI Semibold</vt:lpstr>
      <vt:lpstr>Cambria Math</vt:lpstr>
      <vt:lpstr>Cambria</vt:lpstr>
      <vt:lpstr>Arial</vt:lpstr>
      <vt:lpstr>Monotype Corsiva</vt:lpstr>
      <vt:lpstr>IREntezar</vt:lpstr>
      <vt:lpstr>Comic Sans MS</vt:lpstr>
      <vt:lpstr>Times New Roman</vt:lpstr>
      <vt:lpstr>Segoe UI Black</vt:lpstr>
      <vt:lpstr>Calibri</vt:lpstr>
      <vt:lpstr>Consolas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116</cp:revision>
  <dcterms:created xsi:type="dcterms:W3CDTF">2023-03-06T18:40:26Z</dcterms:created>
  <dcterms:modified xsi:type="dcterms:W3CDTF">2024-01-01T07:16:29Z</dcterms:modified>
</cp:coreProperties>
</file>