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74" r:id="rId4"/>
    <p:sldId id="295" r:id="rId5"/>
    <p:sldId id="292" r:id="rId6"/>
    <p:sldId id="294" r:id="rId7"/>
    <p:sldId id="293" r:id="rId8"/>
    <p:sldId id="296" r:id="rId9"/>
    <p:sldId id="27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entury" panose="02040604050505020304" pitchFamily="18" charset="0"/>
      <p:regular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otype Corsiva" panose="03010101010201010101" pitchFamily="66" charset="0"/>
      <p:italic r:id="rId32"/>
    </p:embeddedFont>
    <p:embeddedFont>
      <p:font typeface="Segoe UI Black" panose="020B0A02040204020203" pitchFamily="34" charset="0"/>
      <p:bold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5DA67FC9-87C0-4363-BBFB-E531A6FD844C}">
          <p14:sldIdLst>
            <p14:sldId id="257"/>
          </p14:sldIdLst>
        </p14:section>
        <p14:section name="Loops" id="{57D06695-403A-4363-8AB8-1D52ABDC1E68}">
          <p14:sldIdLst>
            <p14:sldId id="258"/>
            <p14:sldId id="274"/>
            <p14:sldId id="295"/>
            <p14:sldId id="292"/>
            <p14:sldId id="294"/>
            <p14:sldId id="293"/>
            <p14:sldId id="296"/>
          </p14:sldIdLst>
        </p14:section>
        <p14:section name="Last Page" id="{FB014523-03AA-4F15-B865-0A5816EE8983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A0"/>
    <a:srgbClr val="CC6600"/>
    <a:srgbClr val="79B8BE"/>
    <a:srgbClr val="F99F26"/>
    <a:srgbClr val="660033"/>
    <a:srgbClr val="D8D47E"/>
    <a:srgbClr val="6B9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86971" autoAdjust="0"/>
  </p:normalViewPr>
  <p:slideViewPr>
    <p:cSldViewPr snapToGrid="0" showGuides="1">
      <p:cViewPr varScale="1">
        <p:scale>
          <a:sx n="89" d="100"/>
          <a:sy n="89" d="100"/>
        </p:scale>
        <p:origin x="576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4F1C0-AFA7-4C4A-AF30-012A7067B0D0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A1FE0-EB1B-4CC2-AB14-B1230AF5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300293"/>
          </a:xfrm>
          <a:prstGeom prst="rect">
            <a:avLst/>
          </a:prstGeom>
          <a:solidFill>
            <a:srgbClr val="0D8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8800" b="1" dirty="0">
                <a:cs typeface="B Titr" panose="00000700000000000000" pitchFamily="2" charset="-78"/>
              </a:rPr>
              <a:t>برنامه‌نویسی با </a:t>
            </a:r>
            <a:r>
              <a:rPr lang="en-US" sz="8800" b="1" dirty="0">
                <a:latin typeface="Comic Sans MS" panose="030F0702030302020204" pitchFamily="66" charset="0"/>
                <a:cs typeface="B Titr" panose="00000700000000000000" pitchFamily="2" charset="-78"/>
              </a:rPr>
              <a:t>MATLAB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4466791" y="1820879"/>
            <a:ext cx="3258418" cy="713065"/>
          </a:xfrm>
          <a:prstGeom prst="round2DiagRect">
            <a:avLst>
              <a:gd name="adj1" fmla="val 30342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4000" dirty="0">
                <a:solidFill>
                  <a:srgbClr val="FF0000"/>
                </a:solidFill>
                <a:latin typeface="IREntezar" panose="02000503000000020002" pitchFamily="2" charset="-78"/>
                <a:cs typeface="B Shiraz" panose="00000400000000000000" pitchFamily="2" charset="-78"/>
              </a:rPr>
              <a:t>کلاس حل تمرین</a:t>
            </a:r>
            <a:endParaRPr lang="en-US" sz="4000" dirty="0">
              <a:solidFill>
                <a:srgbClr val="FF0000"/>
              </a:solidFill>
              <a:latin typeface="IREntezar" panose="02000503000000020002" pitchFamily="2" charset="-78"/>
              <a:cs typeface="B Shiraz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6365" y="3032698"/>
            <a:ext cx="3788073" cy="7885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2400" b="1" dirty="0">
                <a:solidFill>
                  <a:schemeClr val="accent6">
                    <a:lumMod val="50000"/>
                  </a:schemeClr>
                </a:solidFill>
                <a:cs typeface="B Vahid" panose="00000700000000000000" pitchFamily="2" charset="-78"/>
              </a:rPr>
              <a:t>گردآورنده:</a:t>
            </a:r>
            <a:r>
              <a:rPr lang="fa-IR" sz="2400" b="1" dirty="0">
                <a:solidFill>
                  <a:schemeClr val="tx1"/>
                </a:solidFill>
                <a:cs typeface="B Tabassom" panose="00000400000000000000" pitchFamily="2" charset="-78"/>
              </a:rPr>
              <a:t>	</a:t>
            </a:r>
            <a:r>
              <a:rPr lang="fa-IR" sz="3200" b="1" dirty="0">
                <a:solidFill>
                  <a:schemeClr val="bg2">
                    <a:lumMod val="10000"/>
                  </a:schemeClr>
                </a:solidFill>
                <a:cs typeface="B Vahid" panose="00000700000000000000" pitchFamily="2" charset="-78"/>
              </a:rPr>
              <a:t>علی عاشوری</a:t>
            </a:r>
            <a:endParaRPr lang="en-US" sz="2800" b="1" dirty="0">
              <a:solidFill>
                <a:schemeClr val="bg2">
                  <a:lumMod val="10000"/>
                </a:schemeClr>
              </a:solidFill>
              <a:cs typeface="B Vahid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06" y="1721036"/>
            <a:ext cx="1937541" cy="2479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" y="1584438"/>
            <a:ext cx="2255639" cy="27524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			</a:t>
            </a:r>
            <a:r>
              <a:rPr lang="fa-IR" dirty="0">
                <a:cs typeface="B Traffic" panose="00000400000000000000" pitchFamily="2" charset="-78"/>
              </a:rPr>
              <a:t>				 1</a:t>
            </a:r>
            <a:endParaRPr lang="en-US" dirty="0">
              <a:cs typeface="B Traffic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6" b="23890"/>
          <a:stretch/>
        </p:blipFill>
        <p:spPr>
          <a:xfrm>
            <a:off x="2103782" y="4059917"/>
            <a:ext cx="7973240" cy="23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4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728133" y="1426128"/>
            <a:ext cx="10769600" cy="3431097"/>
          </a:xfrm>
          <a:prstGeom prst="horizontalScroll">
            <a:avLst/>
          </a:prstGeom>
          <a:solidFill>
            <a:srgbClr val="0D8295"/>
          </a:solidFill>
          <a:ln>
            <a:solidFill>
              <a:srgbClr val="7030A0"/>
            </a:solidFill>
          </a:ln>
          <a:effectLst>
            <a:glow rad="101600">
              <a:srgbClr val="B311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3800" dirty="0">
                <a:solidFill>
                  <a:srgbClr val="F99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B Traffic" panose="00000400000000000000" pitchFamily="2" charset="-78"/>
              </a:rPr>
              <a:t>ODE</a:t>
            </a:r>
            <a:endParaRPr lang="en-US" sz="13800" dirty="0">
              <a:ln w="12700">
                <a:solidFill>
                  <a:srgbClr val="85B85E"/>
                </a:solidFill>
                <a:prstDash val="solid"/>
              </a:ln>
              <a:solidFill>
                <a:srgbClr val="F99F26"/>
              </a:solid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  <a:ea typeface="Segoe UI Black" panose="020B0A02040204020203" pitchFamily="34" charset="0"/>
              <a:cs typeface="B Esfehan" panose="000007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ODE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2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9644" y="919634"/>
            <a:ext cx="465271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 ODE</a:t>
            </a:r>
            <a:endParaRPr lang="en-US" sz="3600" b="1" dirty="0">
              <a:latin typeface="Monotype Corsiva" panose="03010101010201010101" pitchFamily="66" charset="0"/>
              <a:ea typeface="Segoe UI Black" panose="020B0A02040204020203" pitchFamily="34" charset="0"/>
              <a:cs typeface="B Traffic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7565" y="2790735"/>
            <a:ext cx="9454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syntax is: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 T , Y ] = ode45( @odefun , tspan , y0 )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ODE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3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565" y="4990629"/>
            <a:ext cx="55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11A0"/>
                </a:solidFill>
                <a:latin typeface="Century" panose="02040604050505020304" pitchFamily="18" charset="0"/>
                <a:ea typeface="Adobe Heiti Std R" panose="020B0400000000000000" pitchFamily="34" charset="-128"/>
              </a:rPr>
              <a:t>IVP: Initial Value Problem</a:t>
            </a:r>
          </a:p>
        </p:txBody>
      </p:sp>
    </p:spTree>
    <p:extLst>
      <p:ext uri="{BB962C8B-B14F-4D97-AF65-F5344CB8AC3E}">
        <p14:creationId xmlns:p14="http://schemas.microsoft.com/office/powerpoint/2010/main" val="3759598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7119" y="911245"/>
            <a:ext cx="521776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ODE</a:t>
            </a:r>
            <a:endParaRPr lang="en-US" sz="3600" b="1" dirty="0">
              <a:latin typeface="Monotype Corsiva" panose="03010101010201010101" pitchFamily="66" charset="0"/>
              <a:ea typeface="Segoe UI Black" panose="020B0A02040204020203" pitchFamily="34" charset="0"/>
              <a:cs typeface="B Traffic" panose="00000400000000000000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ODE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4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565" y="2790735"/>
            <a:ext cx="9454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syntax is: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Sol = bvp4c( @odefun , @bcfun , solInit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7565" y="4990629"/>
            <a:ext cx="55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311A0"/>
                </a:solidFill>
                <a:latin typeface="Century" panose="02040604050505020304" pitchFamily="18" charset="0"/>
                <a:ea typeface="Adobe Heiti Std R" panose="020B0400000000000000" pitchFamily="34" charset="-128"/>
              </a:rPr>
              <a:t>BVP: Boundary Value Problem</a:t>
            </a:r>
          </a:p>
        </p:txBody>
      </p:sp>
    </p:spTree>
    <p:extLst>
      <p:ext uri="{BB962C8B-B14F-4D97-AF65-F5344CB8AC3E}">
        <p14:creationId xmlns:p14="http://schemas.microsoft.com/office/powerpoint/2010/main" val="4018670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ODE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5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5953" y="2121065"/>
                <a:ext cx="10024844" cy="253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cs typeface="B Traffic" panose="00000400000000000000" pitchFamily="2" charset="-78"/>
                  </a:rPr>
                  <a:t>مسئلۀ مقدار اولیۀ زیر را به روش عددی حل کرده و تابع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Traffic" panose="00000400000000000000" pitchFamily="2" charset="-78"/>
                  </a:rPr>
                  <a:t> را رسم کنید.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=−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 ,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 , 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cs typeface="B Traffic" panose="00000400000000000000" pitchFamily="2" charset="-78"/>
                  </a:rPr>
                  <a:t>با حل تحلیلی معادلۀ بالا،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  <m:t>𝑥</m:t>
                        </m:r>
                      </m:den>
                    </m:f>
                  </m:oMath>
                </a14:m>
                <a:r>
                  <a:rPr lang="fa-IR" sz="2400" dirty="0">
                    <a:cs typeface="B Traffic" panose="00000400000000000000" pitchFamily="2" charset="-78"/>
                  </a:rPr>
                  <a:t> به دست می‌آید. این تابع را رسم کرده و با حل عددی مقایسه کنید.</a:t>
                </a:r>
                <a:endParaRPr lang="en-US" sz="2400" dirty="0">
                  <a:solidFill>
                    <a:schemeClr val="tx1"/>
                  </a:solidFill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3" y="2121065"/>
                <a:ext cx="10024844" cy="2539670"/>
              </a:xfrm>
              <a:prstGeom prst="rect">
                <a:avLst/>
              </a:prstGeom>
              <a:blipFill rotWithShape="0">
                <a:blip r:embed="rId2"/>
                <a:stretch>
                  <a:fillRect l="-1703" r="-912" b="-3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96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2397" y="2438684"/>
                <a:ext cx="10024844" cy="1904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cs typeface="B Traffic" panose="00000400000000000000" pitchFamily="2" charset="-78"/>
                  </a:rPr>
                  <a:t>معادلۀ ديفرانسيل زیر را به روش عددی حل کرده و تابع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Traffic" panose="00000400000000000000" pitchFamily="2" charset="-78"/>
                  </a:rPr>
                  <a:t> را رسم کنید.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Traffic" panose="00000400000000000000" pitchFamily="2" charset="-78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 , 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5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حل تحلیلی معادلۀ بالا برابر با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B Traffic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B Traffic" panose="00000400000000000000" pitchFamily="2" charset="-78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Traffic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Traffic" panose="00000400000000000000" pitchFamily="2" charset="-78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𝑡</m:t>
                    </m:r>
                  </m:oMath>
                </a14:m>
                <a:r>
                  <a:rPr lang="fa-IR" sz="2400" dirty="0">
                    <a:solidFill>
                      <a:schemeClr val="accent5">
                        <a:lumMod val="50000"/>
                      </a:schemeClr>
                    </a:solidFill>
                    <a:cs typeface="B Traffic" panose="00000400000000000000" pitchFamily="2" charset="-78"/>
                  </a:rPr>
                  <a:t> </a:t>
                </a:r>
                <a:r>
                  <a:rPr lang="fa-IR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است. این حل را با حل عددی مقایسه کنید.</a:t>
                </a:r>
                <a:endParaRPr lang="en-US" sz="2400" dirty="0">
                  <a:solidFill>
                    <a:schemeClr val="tx1"/>
                  </a:solidFill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97" y="2438684"/>
                <a:ext cx="10024844" cy="1904432"/>
              </a:xfrm>
              <a:prstGeom prst="rect">
                <a:avLst/>
              </a:prstGeom>
              <a:blipFill rotWithShape="0">
                <a:blip r:embed="rId2"/>
                <a:stretch>
                  <a:fillRect l="-669" r="-91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ODE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6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7178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8" name="Oval 7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5952" y="1308843"/>
                <a:ext cx="10024844" cy="258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2" y="1308843"/>
                <a:ext cx="10024844" cy="25895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ODE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7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5952" y="976725"/>
            <a:ext cx="1002484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>
                <a:cs typeface="B Traffic" panose="00000400000000000000" pitchFamily="2" charset="-78"/>
              </a:rPr>
              <a:t>دستگاه معادلات دیفرانسیل زیر را با روش عددی حل کنید. با رسم نمودار، حل عددی را با حل تحلیلی که در ادامه آمده است، مقایسه کنید.</a:t>
            </a:r>
            <a:endParaRPr lang="en-US" sz="2400" dirty="0">
              <a:cs typeface="B Traffic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99892" y="4073044"/>
                <a:ext cx="3850478" cy="1757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400" b="0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sz="2400" i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92" y="4073044"/>
                <a:ext cx="3850478" cy="1757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42320" y="4722418"/>
            <a:ext cx="171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solidFill>
                  <a:schemeClr val="accent6">
                    <a:lumMod val="50000"/>
                  </a:schemeClr>
                </a:solidFill>
                <a:cs typeface="B Narm" panose="00000400000000000000" pitchFamily="2" charset="-78"/>
              </a:rPr>
              <a:t>حل تحلیلی:</a:t>
            </a:r>
            <a:endParaRPr lang="en-US" sz="2400" dirty="0">
              <a:solidFill>
                <a:schemeClr val="accent6">
                  <a:lumMod val="50000"/>
                </a:schemeClr>
              </a:solidFill>
              <a:cs typeface="B Nar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9147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9175" y="1921311"/>
                <a:ext cx="10024844" cy="3015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cs typeface="B Traffic" panose="00000400000000000000" pitchFamily="2" charset="-78"/>
                  </a:rPr>
                  <a:t>معادلۀ ديفرانسيل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BVP</a:t>
                </a:r>
                <a:r>
                  <a:rPr lang="fa-IR" sz="2400" dirty="0">
                    <a:cs typeface="B Traffic" panose="00000400000000000000" pitchFamily="2" charset="-78"/>
                  </a:rPr>
                  <a:t> زیر را به روش عددی حل کنید. با رسم نمودار، حل عددی را با حل تحلیلی که در ادامه آمده است، مقایسه کنید.</a:t>
                </a:r>
                <a:endParaRPr lang="en-US" sz="2400" dirty="0"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solidFill>
                      <a:schemeClr val="accent6">
                        <a:lumMod val="50000"/>
                      </a:schemeClr>
                    </a:solidFill>
                    <a:cs typeface="B Narm" panose="00000400000000000000" pitchFamily="2" charset="-78"/>
                  </a:rPr>
                  <a:t>پاسخ تحلیلی این معادله برابر است با:</a:t>
                </a:r>
              </a:p>
              <a:p>
                <a:pPr algn="just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5" y="1921311"/>
                <a:ext cx="10024844" cy="3015377"/>
              </a:xfrm>
              <a:prstGeom prst="rect">
                <a:avLst/>
              </a:prstGeom>
              <a:blipFill rotWithShape="0">
                <a:blip r:embed="rId2"/>
                <a:stretch>
                  <a:fillRect l="-1641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ODE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8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8631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				</a:t>
            </a:r>
            <a:r>
              <a:rPr lang="fa-IR" dirty="0">
                <a:cs typeface="B Traffic" panose="00000400000000000000" pitchFamily="2" charset="-78"/>
              </a:rPr>
              <a:t>			9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3" name="Cloud 2"/>
          <p:cNvSpPr/>
          <p:nvPr/>
        </p:nvSpPr>
        <p:spPr>
          <a:xfrm>
            <a:off x="2129790" y="922020"/>
            <a:ext cx="7932420" cy="501396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7200" dirty="0">
                <a:solidFill>
                  <a:srgbClr val="CC6600"/>
                </a:solidFill>
                <a:latin typeface="Comic Sans MS" panose="030F0702030302020204" pitchFamily="66" charset="0"/>
                <a:cs typeface="B Narm" panose="00000400000000000000" pitchFamily="2" charset="-78"/>
              </a:rPr>
              <a:t>موفق باشید.</a:t>
            </a:r>
            <a:endParaRPr lang="en-US" sz="7200" dirty="0">
              <a:solidFill>
                <a:srgbClr val="CC6600"/>
              </a:solidFill>
              <a:latin typeface="Comic Sans MS" panose="030F0702030302020204" pitchFamily="66" charset="0"/>
              <a:cs typeface="B Nar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7006989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464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IREntezar</vt:lpstr>
      <vt:lpstr>Cambria Math</vt:lpstr>
      <vt:lpstr>Cambria</vt:lpstr>
      <vt:lpstr>Arial</vt:lpstr>
      <vt:lpstr>Monotype Corsiva</vt:lpstr>
      <vt:lpstr>Comic Sans MS</vt:lpstr>
      <vt:lpstr>Times New Roman</vt:lpstr>
      <vt:lpstr>Segoe UI Black</vt:lpstr>
      <vt:lpstr>Calibri</vt:lpstr>
      <vt:lpstr>Consolas</vt:lpstr>
      <vt:lpstr>Century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Ashouri</dc:creator>
  <cp:lastModifiedBy>Ali</cp:lastModifiedBy>
  <cp:revision>144</cp:revision>
  <dcterms:created xsi:type="dcterms:W3CDTF">2023-03-06T18:40:26Z</dcterms:created>
  <dcterms:modified xsi:type="dcterms:W3CDTF">2024-01-01T07:08:58Z</dcterms:modified>
</cp:coreProperties>
</file>