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7" r:id="rId2"/>
    <p:sldId id="281" r:id="rId3"/>
    <p:sldId id="278" r:id="rId4"/>
    <p:sldId id="294" r:id="rId5"/>
    <p:sldId id="282" r:id="rId6"/>
    <p:sldId id="295" r:id="rId7"/>
    <p:sldId id="283" r:id="rId8"/>
    <p:sldId id="284" r:id="rId9"/>
    <p:sldId id="285" r:id="rId10"/>
    <p:sldId id="286" r:id="rId11"/>
    <p:sldId id="296" r:id="rId12"/>
    <p:sldId id="287" r:id="rId13"/>
    <p:sldId id="288" r:id="rId14"/>
    <p:sldId id="290" r:id="rId15"/>
    <p:sldId id="297" r:id="rId16"/>
    <p:sldId id="298" r:id="rId17"/>
    <p:sldId id="291" r:id="rId18"/>
    <p:sldId id="293" r:id="rId19"/>
    <p:sldId id="299" r:id="rId20"/>
    <p:sldId id="273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Cambria" panose="02040503050406030204" pitchFamily="18" charset="0"/>
      <p:regular r:id="rId29"/>
      <p:bold r:id="rId30"/>
      <p:italic r:id="rId31"/>
      <p:boldItalic r:id="rId32"/>
    </p:embeddedFont>
    <p:embeddedFont>
      <p:font typeface="Cambria Math" panose="02040503050406030204" pitchFamily="18" charset="0"/>
      <p:regular r:id="rId33"/>
    </p:embeddedFont>
    <p:embeddedFont>
      <p:font typeface="Comic Sans MS" panose="030F0702030302020204" pitchFamily="66" charset="0"/>
      <p:regular r:id="rId34"/>
      <p:bold r:id="rId35"/>
      <p:italic r:id="rId36"/>
      <p:bold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Page" id="{5DA67FC9-87C0-4363-BBFB-E531A6FD844C}">
          <p14:sldIdLst>
            <p14:sldId id="257"/>
          </p14:sldIdLst>
        </p14:section>
        <p14:section name="Polynomial" id="{A7602C33-D9BE-4229-A702-11124C8631E3}">
          <p14:sldIdLst>
            <p14:sldId id="281"/>
            <p14:sldId id="278"/>
            <p14:sldId id="294"/>
            <p14:sldId id="282"/>
            <p14:sldId id="295"/>
            <p14:sldId id="283"/>
            <p14:sldId id="284"/>
            <p14:sldId id="285"/>
            <p14:sldId id="286"/>
            <p14:sldId id="296"/>
            <p14:sldId id="287"/>
            <p14:sldId id="288"/>
            <p14:sldId id="290"/>
            <p14:sldId id="297"/>
            <p14:sldId id="298"/>
            <p14:sldId id="291"/>
            <p14:sldId id="293"/>
            <p14:sldId id="299"/>
          </p14:sldIdLst>
        </p14:section>
        <p14:section name="Last Page" id="{FB014523-03AA-4F15-B865-0A5816EE8983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B8BE"/>
    <a:srgbClr val="CC6600"/>
    <a:srgbClr val="D8D47E"/>
    <a:srgbClr val="B311A0"/>
    <a:srgbClr val="6B9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86971" autoAdjust="0"/>
  </p:normalViewPr>
  <p:slideViewPr>
    <p:cSldViewPr snapToGrid="0" showGuides="1">
      <p:cViewPr varScale="1">
        <p:scale>
          <a:sx n="89" d="100"/>
          <a:sy n="89" d="100"/>
        </p:scale>
        <p:origin x="32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4F1C0-AFA7-4C4A-AF30-012A7067B0D0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A1FE0-EB1B-4CC2-AB14-B1230AF55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55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A1FE0-EB1B-4CC2-AB14-B1230AF55C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5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A1FE0-EB1B-4CC2-AB14-B1230AF55C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7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6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2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4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4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6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0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7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5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1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3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0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0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1300293"/>
          </a:xfrm>
          <a:prstGeom prst="rect">
            <a:avLst/>
          </a:prstGeom>
          <a:solidFill>
            <a:srgbClr val="0D82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8800" b="1" dirty="0">
                <a:cs typeface="B Titr" panose="00000700000000000000" pitchFamily="2" charset="-78"/>
              </a:rPr>
              <a:t>برنامه‌نویسی با </a:t>
            </a:r>
            <a:r>
              <a:rPr lang="en-US" sz="8800" b="1" dirty="0">
                <a:latin typeface="Comic Sans MS" panose="030F0702030302020204" pitchFamily="66" charset="0"/>
                <a:cs typeface="B Titr" panose="00000700000000000000" pitchFamily="2" charset="-78"/>
              </a:rPr>
              <a:t>MATLAB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4466791" y="1820879"/>
            <a:ext cx="3258418" cy="713065"/>
          </a:xfrm>
          <a:prstGeom prst="round2DiagRect">
            <a:avLst>
              <a:gd name="adj1" fmla="val 30342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4000" dirty="0">
                <a:solidFill>
                  <a:srgbClr val="FF0000"/>
                </a:solidFill>
                <a:latin typeface="IREntezar" panose="02000503000000020002" pitchFamily="2" charset="-78"/>
                <a:cs typeface="B Shiraz" panose="00000400000000000000" pitchFamily="2" charset="-78"/>
              </a:rPr>
              <a:t>کلاس حل تمرین</a:t>
            </a:r>
            <a:endParaRPr lang="en-US" sz="4000" dirty="0">
              <a:solidFill>
                <a:srgbClr val="FF0000"/>
              </a:solidFill>
              <a:latin typeface="IREntezar" panose="02000503000000020002" pitchFamily="2" charset="-78"/>
              <a:cs typeface="B Shiraz" panose="00000400000000000000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6365" y="3032698"/>
            <a:ext cx="3788073" cy="788566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2400" b="1" dirty="0">
                <a:solidFill>
                  <a:schemeClr val="accent6">
                    <a:lumMod val="50000"/>
                  </a:schemeClr>
                </a:solidFill>
                <a:cs typeface="B Vahid" panose="00000700000000000000" pitchFamily="2" charset="-78"/>
              </a:rPr>
              <a:t>گردآورنده:</a:t>
            </a:r>
            <a:r>
              <a:rPr lang="fa-IR" sz="2400" b="1" dirty="0">
                <a:solidFill>
                  <a:schemeClr val="tx1"/>
                </a:solidFill>
                <a:cs typeface="B Tabassom" panose="00000400000000000000" pitchFamily="2" charset="-78"/>
              </a:rPr>
              <a:t>	</a:t>
            </a:r>
            <a:r>
              <a:rPr lang="fa-IR" sz="3200" b="1" dirty="0">
                <a:solidFill>
                  <a:schemeClr val="bg2">
                    <a:lumMod val="10000"/>
                  </a:schemeClr>
                </a:solidFill>
                <a:cs typeface="B Vahid" panose="00000700000000000000" pitchFamily="2" charset="-78"/>
              </a:rPr>
              <a:t>علی عاشوری</a:t>
            </a:r>
            <a:endParaRPr lang="en-US" sz="2800" b="1" dirty="0">
              <a:solidFill>
                <a:schemeClr val="bg2">
                  <a:lumMod val="10000"/>
                </a:schemeClr>
              </a:solidFill>
              <a:cs typeface="B Vahid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206" y="1721036"/>
            <a:ext cx="1937541" cy="24792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20" y="1584438"/>
            <a:ext cx="2255639" cy="275241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				</a:t>
            </a:r>
            <a:r>
              <a:rPr lang="fa-IR" dirty="0">
                <a:cs typeface="B Traffic" panose="00000400000000000000" pitchFamily="2" charset="-78"/>
              </a:rPr>
              <a:t>				 1</a:t>
            </a:r>
            <a:endParaRPr lang="en-US" dirty="0">
              <a:cs typeface="B Traffic" panose="00000400000000000000" pitchFamily="2" charset="-7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36" b="23890"/>
          <a:stretch/>
        </p:blipFill>
        <p:spPr>
          <a:xfrm>
            <a:off x="2103782" y="4059917"/>
            <a:ext cx="7973240" cy="230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04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           چندجمله‌ای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cs typeface="B Traffic" panose="00000400000000000000" pitchFamily="2" charset="-78"/>
              </a:rPr>
              <a:t>			10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5277514" y="927921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4640" y="2707108"/>
                <a:ext cx="1006678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>
                  <a:lnSpc>
                    <a:spcPct val="150000"/>
                  </a:lnSpc>
                </a:pP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حاصل </a:t>
                </a:r>
                <a:r>
                  <a:rPr lang="en-US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B(x)</a:t>
                </a:r>
                <a:r>
                  <a:rPr lang="fa-IR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را به دست آورید. سپس ریشه‌های آن را بیابید.</a:t>
                </a:r>
              </a:p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𝐵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40" y="2707108"/>
                <a:ext cx="10066788" cy="1384995"/>
              </a:xfrm>
              <a:prstGeom prst="rect">
                <a:avLst/>
              </a:prstGeom>
              <a:blipFill rotWithShape="0">
                <a:blip r:embed="rId2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59947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           چندجمله‌ای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cs typeface="B Traffic" panose="00000400000000000000" pitchFamily="2" charset="-78"/>
              </a:rPr>
              <a:t>			11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5277514" y="927921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4640" y="2179221"/>
                <a:ext cx="1006678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>
                  <a:lnSpc>
                    <a:spcPct val="150000"/>
                  </a:lnSpc>
                </a:pP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حاصل </a:t>
                </a:r>
                <a:r>
                  <a:rPr lang="en-US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B(x)</a:t>
                </a:r>
                <a:r>
                  <a:rPr lang="fa-IR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را به دست آورید. سپس ریشه‌های آن را بیابید.</a:t>
                </a:r>
              </a:p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𝐵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40" y="2179221"/>
                <a:ext cx="10066788" cy="1384995"/>
              </a:xfrm>
              <a:prstGeom prst="rect">
                <a:avLst/>
              </a:prstGeom>
              <a:blipFill rotWithShape="0">
                <a:blip r:embed="rId2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94640" y="4890987"/>
                <a:ext cx="9315948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17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40" y="4890987"/>
                <a:ext cx="9315948" cy="4357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5628034" y="3700018"/>
            <a:ext cx="6478" cy="877950"/>
          </a:xfrm>
          <a:prstGeom prst="straightConnector1">
            <a:avLst/>
          </a:prstGeom>
          <a:ln w="38100">
            <a:solidFill>
              <a:srgbClr val="CC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28963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           چندجمله‌ای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cs typeface="B Traffic" panose="00000400000000000000" pitchFamily="2" charset="-78"/>
              </a:rPr>
              <a:t>			12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5277514" y="927921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4640" y="2274838"/>
                <a:ext cx="1006678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>
                  <a:lnSpc>
                    <a:spcPct val="200000"/>
                  </a:lnSpc>
                </a:pP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تابع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را در بازۀ </a:t>
                </a:r>
                <a:r>
                  <a:rPr lang="en-US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[-3 , 3]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در نظر بگیرید.</a:t>
                </a:r>
              </a:p>
              <a:p>
                <a:pPr algn="just" rtl="1">
                  <a:lnSpc>
                    <a:spcPct val="200000"/>
                  </a:lnSpc>
                </a:pPr>
                <a:r>
                  <a:rPr lang="fa-IR" sz="2400" dirty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الف)	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نمودار تابع را رسم کنید.</a:t>
                </a:r>
                <a:endParaRPr lang="en-US" sz="24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  <a:p>
                <a:pPr algn="just" rtl="1">
                  <a:lnSpc>
                    <a:spcPct val="200000"/>
                  </a:lnSpc>
                </a:pPr>
                <a:r>
                  <a:rPr lang="fa-IR" sz="2400" dirty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ب)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	تمام ریشه‌های تابع را در این بازه بیابید.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40" y="2274838"/>
                <a:ext cx="10066788" cy="2308324"/>
              </a:xfrm>
              <a:prstGeom prst="rect">
                <a:avLst/>
              </a:prstGeom>
              <a:blipFill rotWithShape="0">
                <a:blip r:embed="rId2"/>
                <a:stretch>
                  <a:fillRect r="-909" b="-1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95560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           چندجمله‌ای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cs typeface="B Traffic" panose="00000400000000000000" pitchFamily="2" charset="-78"/>
              </a:rPr>
              <a:t>			13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5277514" y="927921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073301" y="1962080"/>
                <a:ext cx="9109465" cy="2910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>
                  <a:lnSpc>
                    <a:spcPct val="150000"/>
                  </a:lnSpc>
                </a:pP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با استفاده از دستور </a:t>
                </a:r>
                <a:r>
                  <a:rPr lang="en-US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fsolve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دستگاه معادلات غیرخطی زیر را حل کنید. نقطۀ شروع را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5</m:t>
                    </m:r>
                  </m:oMath>
                </a14:m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0</m:t>
                    </m:r>
                  </m:oMath>
                </a14:m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در نظر بگیرید.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B Traffic" panose="00000400000000000000" pitchFamily="2" charset="-7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B Traffic" panose="00000400000000000000" pitchFamily="2" charset="-78"/>
                                        </a:rPr>
                                        <m:t>4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B Traffic" panose="00000400000000000000" pitchFamily="2" charset="-78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B Traffic" panose="00000400000000000000" pitchFamily="2" charset="-7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B Traffic" panose="00000400000000000000" pitchFamily="2" charset="-78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B Traffic" panose="00000400000000000000" pitchFamily="2" charset="-78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B Traffic" panose="00000400000000000000" pitchFamily="2" charset="-7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B Traffic" panose="00000400000000000000" pitchFamily="2" charset="-78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B Traffic" panose="00000400000000000000" pitchFamily="2" charset="-78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a-IR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fa-IR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4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4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𝜋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B Traffic" panose="00000400000000000000" pitchFamily="2" charset="-78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B Traffic" panose="00000400000000000000" pitchFamily="2" charset="-78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B Traffic" panose="00000400000000000000" pitchFamily="2" charset="-78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B Traffic" panose="00000400000000000000" pitchFamily="2" charset="-7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B Traffic" panose="00000400000000000000" pitchFamily="2" charset="-78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B Traffic" panose="00000400000000000000" pitchFamily="2" charset="-78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𝑒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01" y="1962080"/>
                <a:ext cx="9109465" cy="2910925"/>
              </a:xfrm>
              <a:prstGeom prst="rect">
                <a:avLst/>
              </a:prstGeom>
              <a:blipFill>
                <a:blip r:embed="rId2"/>
                <a:stretch>
                  <a:fillRect l="-1807" r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29565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           چندجمله‌ای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cs typeface="B Traffic" panose="00000400000000000000" pitchFamily="2" charset="-78"/>
              </a:rPr>
              <a:t>			14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5295271" y="574645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3055" y="1652455"/>
                <a:ext cx="10025472" cy="3553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A(x)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یک چندجمله‌ای است که ریشه‌های آن </a:t>
                </a:r>
                <a:r>
                  <a:rPr lang="en-US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، </a:t>
                </a:r>
                <a:r>
                  <a:rPr lang="en-US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-3</a:t>
                </a:r>
                <a:r>
                  <a:rPr lang="fa-IR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و </a:t>
                </a:r>
                <a:r>
                  <a:rPr lang="en-US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است. </a:t>
                </a:r>
                <a:r>
                  <a:rPr lang="en-US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B(x)</a:t>
                </a:r>
                <a:r>
                  <a:rPr lang="fa-IR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نیز یک چندجمله‌ای است که حاصل انتگرال نامعین چندجمله‌ای </a:t>
                </a:r>
                <a:r>
                  <a:rPr lang="en-US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C(x)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با ثابت انتگرال </a:t>
                </a:r>
                <a:r>
                  <a:rPr lang="en-US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c=1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است.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𝐶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4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2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6</m:t>
                      </m:r>
                    </m:oMath>
                  </m:oMathPara>
                </a14:m>
                <a:endParaRPr lang="en-US" sz="2400" dirty="0"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  <a:p>
                <a:pPr algn="just" rtl="1">
                  <a:lnSpc>
                    <a:spcPct val="150000"/>
                  </a:lnSpc>
                </a:pP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حاصل عبارت زیر را پیدا کنید.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𝐷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.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55" y="1652455"/>
                <a:ext cx="10025472" cy="3553089"/>
              </a:xfrm>
              <a:prstGeom prst="rect">
                <a:avLst/>
              </a:prstGeom>
              <a:blipFill rotWithShape="0">
                <a:blip r:embed="rId2"/>
                <a:stretch>
                  <a:fillRect l="-1703" r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>
            <a:off x="4454554" y="4612953"/>
            <a:ext cx="1258349" cy="838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88442" y="4436676"/>
                <a:ext cx="12284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442" y="4436676"/>
                <a:ext cx="122841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970" r="-54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75955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           چندجمله‌ای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cs typeface="B Traffic" panose="00000400000000000000" pitchFamily="2" charset="-78"/>
              </a:rPr>
              <a:t>			15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5295271" y="178835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3055" y="1104036"/>
                <a:ext cx="10025472" cy="4649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A(x)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یک چندجمله‌ای است که ریشه‌های آن </a:t>
                </a:r>
                <a:r>
                  <a:rPr lang="en-US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، </a:t>
                </a:r>
                <a:r>
                  <a:rPr lang="en-US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fa-IR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و </a:t>
                </a:r>
                <a:r>
                  <a:rPr lang="en-US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-7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است.</a:t>
                </a:r>
                <a:endParaRPr lang="en-US" sz="2400" dirty="0"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𝐴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41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105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  <a:p>
                <a:pPr algn="just" rtl="1"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B(x)</a:t>
                </a:r>
                <a:r>
                  <a:rPr lang="fa-IR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نیز یک چندجمله‌ای است که حاصل انتگرال نامعین چندجمله‌ای </a:t>
                </a:r>
                <a:r>
                  <a:rPr lang="en-US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C(x)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با ثابت انتگرال </a:t>
                </a:r>
                <a:r>
                  <a:rPr lang="en-US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c=1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است.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𝐶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4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2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6</m:t>
                      </m:r>
                    </m:oMath>
                  </m:oMathPara>
                </a14:m>
                <a:endParaRPr lang="en-US" sz="2400" dirty="0"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𝐵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=−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0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5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4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333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6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1</m:t>
                      </m:r>
                    </m:oMath>
                  </m:oMathPara>
                </a14:m>
                <a:endParaRPr lang="en-US" sz="2800" b="1" dirty="0">
                  <a:solidFill>
                    <a:srgbClr val="002060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55" y="1104036"/>
                <a:ext cx="10025472" cy="4649927"/>
              </a:xfrm>
              <a:prstGeom prst="rect">
                <a:avLst/>
              </a:prstGeom>
              <a:blipFill rotWithShape="0">
                <a:blip r:embed="rId2"/>
                <a:stretch>
                  <a:fillRect l="-1642" r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26829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           چندجمله‌ای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cs typeface="B Traffic" panose="00000400000000000000" pitchFamily="2" charset="-78"/>
              </a:rPr>
              <a:t>			16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5295271" y="178835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3055" y="1329029"/>
                <a:ext cx="10025472" cy="3844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/>
                <a:r>
                  <a:rPr lang="en-US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A(x)</a:t>
                </a:r>
                <a:r>
                  <a:rPr lang="fa-IR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یک چندجمله‌ای است که ریشه‌های آن </a:t>
                </a:r>
                <a:r>
                  <a:rPr lang="en-US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fa-IR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، </a:t>
                </a:r>
                <a:r>
                  <a:rPr lang="en-US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fa-IR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a-IR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و </a:t>
                </a:r>
                <a:r>
                  <a:rPr lang="en-US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-7</a:t>
                </a:r>
                <a:r>
                  <a:rPr lang="fa-IR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است.</a:t>
                </a:r>
                <a:endParaRPr lang="en-US" dirty="0"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41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105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  <a:p>
                <a:pPr algn="just" rtl="1"/>
                <a:r>
                  <a:rPr lang="en-US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B(x)</a:t>
                </a:r>
                <a:r>
                  <a:rPr lang="fa-IR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a-IR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نیز یک چندجمله‌ای است که حاصل انتگرال نامعین چندجمله‌ای </a:t>
                </a:r>
                <a:r>
                  <a:rPr lang="en-US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C(x)</a:t>
                </a:r>
                <a:r>
                  <a:rPr lang="fa-IR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با ثابت انتگرال </a:t>
                </a:r>
                <a:r>
                  <a:rPr lang="en-US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c=1</a:t>
                </a:r>
                <a:r>
                  <a:rPr lang="fa-IR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است.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6</m:t>
                      </m:r>
                    </m:oMath>
                  </m:oMathPara>
                </a14:m>
                <a:endParaRPr lang="en-US" dirty="0"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=−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.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5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.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333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1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  <a:p>
                <a:pPr algn="just" rtl="1"/>
                <a:r>
                  <a:rPr lang="fa-IR" sz="20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حاصل عبارت زیر را پیدا کنید.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sz="21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9</m:t>
                              </m:r>
                            </m:sup>
                          </m:sSup>
                          <m:r>
                            <a:rPr lang="en-US" sz="21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−</m:t>
                          </m:r>
                          <m:r>
                            <a:rPr lang="en-US" sz="21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21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8</m:t>
                              </m:r>
                            </m:sup>
                          </m:sSup>
                          <m:r>
                            <a:rPr lang="en-US" sz="21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−</m:t>
                          </m:r>
                          <m:r>
                            <a:rPr lang="en-US" sz="21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47</m:t>
                          </m:r>
                          <m:r>
                            <a:rPr lang="en-US" sz="21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.</m:t>
                          </m:r>
                          <m:r>
                            <a:rPr lang="en-US" sz="21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7</m:t>
                              </m:r>
                            </m:sup>
                          </m:sSup>
                          <m:r>
                            <a:rPr lang="en-US" sz="21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+</m:t>
                          </m:r>
                          <m:r>
                            <a:rPr lang="en-US" sz="21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411</m:t>
                          </m:r>
                          <m:r>
                            <a:rPr lang="en-US" sz="21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.</m:t>
                          </m:r>
                          <m:r>
                            <a:rPr lang="en-US" sz="21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sz="21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−</m:t>
                          </m:r>
                          <m:r>
                            <a:rPr lang="en-US" sz="21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743</m:t>
                          </m:r>
                          <m:r>
                            <a:rPr lang="en-US" sz="21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.</m:t>
                          </m:r>
                          <m:r>
                            <a:rPr lang="en-US" sz="21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1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+</m:t>
                          </m:r>
                          <m:r>
                            <a:rPr lang="en-US" sz="21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621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1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−</m:t>
                          </m:r>
                          <m:r>
                            <a:rPr lang="en-US" sz="21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72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1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+</m:t>
                          </m:r>
                          <m:r>
                            <a:rPr lang="en-US" sz="21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704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1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−</m:t>
                          </m:r>
                          <m:r>
                            <a:rPr lang="en-US" sz="21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804</m:t>
                          </m:r>
                          <m:r>
                            <a:rPr lang="en-US" sz="21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  <m:r>
                            <a:rPr lang="en-US" sz="21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+</m:t>
                          </m:r>
                          <m:r>
                            <a:rPr lang="en-US" sz="21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3534</m:t>
                          </m:r>
                        </m:num>
                        <m:den>
                          <m:r>
                            <a:rPr lang="en-US" sz="21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sz="21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−</m:t>
                          </m:r>
                          <m:r>
                            <a:rPr lang="en-US" sz="21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16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1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+</m:t>
                          </m:r>
                          <m:r>
                            <a:rPr lang="en-US" sz="21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16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1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−</m:t>
                          </m:r>
                          <m:r>
                            <a:rPr lang="en-US" sz="21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24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1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+</m:t>
                          </m:r>
                          <m:r>
                            <a:rPr lang="en-US" sz="21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48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1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1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+</m:t>
                          </m:r>
                          <m:r>
                            <a:rPr lang="en-US" sz="21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US" sz="2100" dirty="0"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55" y="1329029"/>
                <a:ext cx="10025472" cy="3844770"/>
              </a:xfrm>
              <a:prstGeom prst="rect">
                <a:avLst/>
              </a:prstGeom>
              <a:blipFill rotWithShape="0">
                <a:blip r:embed="rId3"/>
                <a:stretch>
                  <a:fillRect t="-1585" r="-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>
            <a:off x="633055" y="5540867"/>
            <a:ext cx="1258349" cy="838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97828" y="5325423"/>
                <a:ext cx="23723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34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833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828" y="5325423"/>
                <a:ext cx="2372381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87506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           چندجمله‌ای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cs typeface="B Traffic" panose="00000400000000000000" pitchFamily="2" charset="-78"/>
              </a:rPr>
              <a:t>			17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5278443" y="210639"/>
            <a:ext cx="715127" cy="650728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3271" y="984580"/>
                <a:ext cx="10025472" cy="4888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/>
                <a:r>
                  <a:rPr lang="fa-IR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حاصل انتگرال‌های معین زیر را به دست آورید.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𝜋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𝑤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3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𝑑𝑤</m:t>
                          </m:r>
                        </m:e>
                      </m:nary>
                    </m:oMath>
                  </m:oMathPara>
                </a14:m>
                <a:endParaRPr lang="en-US" sz="2400" b="0" dirty="0">
                  <a:latin typeface="Times New Roman" panose="02020603050405020304" pitchFamily="18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5</m:t>
                          </m:r>
                        </m:sup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B Traffic" panose="00000400000000000000" pitchFamily="2" charset="-7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B Traffic" panose="00000400000000000000" pitchFamily="2" charset="-78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B Traffic" panose="00000400000000000000" pitchFamily="2" charset="-78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B Traffic" panose="00000400000000000000" pitchFamily="2" charset="-78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B Traffic" panose="00000400000000000000" pitchFamily="2" charset="-78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sz="2400" b="0" dirty="0">
                  <a:latin typeface="Times New Roman" panose="02020603050405020304" pitchFamily="18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6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3</m:t>
                          </m:r>
                        </m:sup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1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B Traffic" panose="00000400000000000000" pitchFamily="2" charset="-78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B Traffic" panose="00000400000000000000" pitchFamily="2" charset="-78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B Traffic" panose="00000400000000000000" pitchFamily="2" charset="-78"/>
                                        </a:rPr>
                                        <m:t>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B Traffic" panose="00000400000000000000" pitchFamily="2" charset="-78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B Traffic" panose="00000400000000000000" pitchFamily="2" charset="-78"/>
                                        </a:rPr>
                                        <m:t>1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B Traffic" panose="00000400000000000000" pitchFamily="2" charset="-78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B Traffic" panose="00000400000000000000" pitchFamily="2" charset="-7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B Traffic" panose="00000400000000000000" pitchFamily="2" charset="-78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B Traffic" panose="00000400000000000000" pitchFamily="2" charset="-78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B Traffic" panose="00000400000000000000" pitchFamily="2" charset="-78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  <a:cs typeface="B Traffic" panose="00000400000000000000" pitchFamily="2" charset="-78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  <a:cs typeface="B Traffic" panose="00000400000000000000" pitchFamily="2" charset="-78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  <a:cs typeface="B Traffic" panose="00000400000000000000" pitchFamily="2" charset="-78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𝑠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71" y="984580"/>
                <a:ext cx="10025472" cy="4888839"/>
              </a:xfrm>
              <a:prstGeom prst="rect">
                <a:avLst/>
              </a:prstGeom>
              <a:blipFill rotWithShape="0">
                <a:blip r:embed="rId3"/>
                <a:stretch>
                  <a:fillRect t="-999" r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92721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           چندجمله‌ای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cs typeface="B Traffic" panose="00000400000000000000" pitchFamily="2" charset="-78"/>
              </a:rPr>
              <a:t>			18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5278442" y="1284430"/>
            <a:ext cx="715127" cy="650728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3270" y="2637661"/>
                <a:ext cx="10025472" cy="1582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/>
                <a:r>
                  <a:rPr lang="fa-IR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کسر </a:t>
                </a:r>
                <a:r>
                  <a:rPr lang="en-US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z(s)</a:t>
                </a:r>
                <a:r>
                  <a:rPr lang="fa-IR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را به کسرهای جزیی تجزیه کنید.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𝑧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B Traffic" panose="00000400000000000000" pitchFamily="2" charset="-78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B Traffic" panose="00000400000000000000" pitchFamily="2" charset="-78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B Traffic" panose="00000400000000000000" pitchFamily="2" charset="-78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3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12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10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70" y="2637661"/>
                <a:ext cx="10025472" cy="1582677"/>
              </a:xfrm>
              <a:prstGeom prst="rect">
                <a:avLst/>
              </a:prstGeom>
              <a:blipFill rotWithShape="0">
                <a:blip r:embed="rId2"/>
                <a:stretch>
                  <a:fillRect t="-5792" r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59260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           چندجمله‌ای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cs typeface="B Traffic" panose="00000400000000000000" pitchFamily="2" charset="-78"/>
              </a:rPr>
              <a:t>			19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5278442" y="529421"/>
            <a:ext cx="715127" cy="650728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3269" y="1287033"/>
                <a:ext cx="10025472" cy="1209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/>
                <a:r>
                  <a:rPr lang="fa-IR" dirty="0">
                    <a:latin typeface="Times New Roman" panose="02020603050405020304" pitchFamily="18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کسر </a:t>
                </a:r>
                <a:r>
                  <a:rPr lang="en-US" dirty="0">
                    <a:latin typeface="Times New Roman" panose="02020603050405020304" pitchFamily="18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z(s)</a:t>
                </a:r>
                <a:r>
                  <a:rPr lang="fa-IR" dirty="0">
                    <a:latin typeface="Times New Roman" panose="02020603050405020304" pitchFamily="18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را به کسرهای جزیی تجزیه کنید.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B Traffic" panose="00000400000000000000" pitchFamily="2" charset="-78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B Traffic" panose="00000400000000000000" pitchFamily="2" charset="-78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B Traffic" panose="00000400000000000000" pitchFamily="2" charset="-78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3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12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10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69" y="1287033"/>
                <a:ext cx="10025472" cy="1209947"/>
              </a:xfrm>
              <a:prstGeom prst="rect">
                <a:avLst/>
              </a:prstGeom>
              <a:blipFill rotWithShape="0">
                <a:blip r:embed="rId2"/>
                <a:stretch>
                  <a:fillRect t="-5025" r="-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3269" y="2774797"/>
                <a:ext cx="10025472" cy="317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𝑧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Traffic" panose="00000400000000000000" pitchFamily="2" charset="-78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Traffic" panose="00000400000000000000" pitchFamily="2" charset="-7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Traffic" panose="00000400000000000000" pitchFamily="2" charset="-78"/>
                            </a:rPr>
                            <m:t>𝑠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Traffic" panose="00000400000000000000" pitchFamily="2" charset="-78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+…+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Traffic" panose="00000400000000000000" pitchFamily="2" charset="-7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6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Traffic" panose="00000400000000000000" pitchFamily="2" charset="-78"/>
                            </a:rPr>
                            <m:t>𝑠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Traffic" panose="00000400000000000000" pitchFamily="2" charset="-78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𝑘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Traffic" panose="00000400000000000000" pitchFamily="2" charset="-78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B Traffic" panose="00000400000000000000" pitchFamily="2" charset="-78"/>
                </a:endParaRPr>
              </a:p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Traffic" panose="00000400000000000000" pitchFamily="2" charset="-78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0979 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6405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Traffic" panose="00000400000000000000" pitchFamily="2" charset="-78"/>
                            </a:rPr>
                            <m:t>𝑠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Traffic" panose="00000400000000000000" pitchFamily="2" charset="-78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0901 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0186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Traffic" panose="00000400000000000000" pitchFamily="2" charset="-78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0979 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6405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Traffic" panose="00000400000000000000" pitchFamily="2" charset="-78"/>
                            </a:rPr>
                            <m:t>𝑠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Traffic" panose="00000400000000000000" pitchFamily="2" charset="-78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0901 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0186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Traffic" panose="00000400000000000000" pitchFamily="2" charset="-78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0881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Traffic" panose="00000400000000000000" pitchFamily="2" charset="-78"/>
                            </a:rPr>
                            <m:t>𝑠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Traffic" panose="00000400000000000000" pitchFamily="2" charset="-78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0198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Traffic" panose="00000400000000000000" pitchFamily="2" charset="-78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0321 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0828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Traffic" panose="00000400000000000000" pitchFamily="2" charset="-78"/>
                            </a:rPr>
                            <m:t>𝑠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Traffic" panose="00000400000000000000" pitchFamily="2" charset="-78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7314 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2448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Traffic" panose="00000400000000000000" pitchFamily="2" charset="-78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0321 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0828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Traffic" panose="00000400000000000000" pitchFamily="2" charset="-78"/>
                            </a:rPr>
                            <m:t>𝑠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Traffic" panose="00000400000000000000" pitchFamily="2" charset="-78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7314 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2448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Traffic" panose="00000400000000000000" pitchFamily="2" charset="-78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2196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Traffic" panose="00000400000000000000" pitchFamily="2" charset="-78"/>
                            </a:rPr>
                            <m:t>𝑠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Traffic" panose="00000400000000000000" pitchFamily="2" charset="-78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000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sz="2000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2000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2627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.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333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Traffic" panose="00000400000000000000" pitchFamily="2" charset="-78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Traffic" panose="00000400000000000000" pitchFamily="2" charset="-78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.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333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B Traffic" panose="00000400000000000000" pitchFamily="2" charset="-78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69" y="2774797"/>
                <a:ext cx="10025472" cy="31710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95992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728133" y="1426128"/>
            <a:ext cx="10769600" cy="3431097"/>
          </a:xfrm>
          <a:prstGeom prst="horizontalScroll">
            <a:avLst/>
          </a:prstGeom>
          <a:solidFill>
            <a:srgbClr val="0D8295"/>
          </a:solidFill>
          <a:ln>
            <a:solidFill>
              <a:srgbClr val="7030A0"/>
            </a:solidFill>
          </a:ln>
          <a:effectLst>
            <a:glow rad="101600">
              <a:srgbClr val="B311A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6600" b="1" dirty="0">
                <a:ln w="12700">
                  <a:solidFill>
                    <a:srgbClr val="85B85E"/>
                  </a:solidFill>
                  <a:prstDash val="solid"/>
                </a:ln>
                <a:solidFill>
                  <a:srgbClr val="F99F26"/>
                </a:solidFill>
                <a:effectLst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  <a:cs typeface="B Esfehan" panose="00000700000000000000" pitchFamily="2" charset="-78"/>
              </a:rPr>
              <a:t>چندجمله‌ای </a:t>
            </a:r>
            <a:r>
              <a:rPr lang="en-US" sz="6600" b="1" dirty="0">
                <a:ln w="12700">
                  <a:solidFill>
                    <a:srgbClr val="85B85E"/>
                  </a:solidFill>
                  <a:prstDash val="solid"/>
                </a:ln>
                <a:solidFill>
                  <a:srgbClr val="F99F26"/>
                </a:solidFill>
                <a:effectLst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  <a:cs typeface="B Esfehan" panose="00000700000000000000" pitchFamily="2" charset="-78"/>
              </a:rPr>
              <a:t>(Polynomial)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	 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        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چندجمله‌ای				</a:t>
            </a:r>
            <a:r>
              <a:rPr lang="fa-IR" dirty="0">
                <a:cs typeface="B Traffic" panose="00000400000000000000" pitchFamily="2" charset="-78"/>
              </a:rPr>
              <a:t>		 2</a:t>
            </a:r>
            <a:endParaRPr lang="en-US" dirty="0">
              <a:cs typeface="B Traffic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8729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F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 				</a:t>
            </a:r>
            <a:r>
              <a:rPr lang="fa-IR" dirty="0">
                <a:cs typeface="B Traffic" panose="00000400000000000000" pitchFamily="2" charset="-78"/>
              </a:rPr>
              <a:t>			20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3" name="Cloud 2"/>
          <p:cNvSpPr/>
          <p:nvPr/>
        </p:nvSpPr>
        <p:spPr>
          <a:xfrm>
            <a:off x="2129790" y="922020"/>
            <a:ext cx="7932420" cy="5013960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7200" dirty="0">
                <a:solidFill>
                  <a:srgbClr val="CC6600"/>
                </a:solidFill>
                <a:latin typeface="Comic Sans MS" panose="030F0702030302020204" pitchFamily="66" charset="0"/>
                <a:cs typeface="B Narm" panose="00000400000000000000" pitchFamily="2" charset="-78"/>
              </a:rPr>
              <a:t>موفق باشید.</a:t>
            </a:r>
            <a:endParaRPr lang="en-US" sz="7200" dirty="0">
              <a:solidFill>
                <a:srgbClr val="CC6600"/>
              </a:solidFill>
              <a:latin typeface="Comic Sans MS" panose="030F0702030302020204" pitchFamily="66" charset="0"/>
              <a:cs typeface="B Narm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7006989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         چندجمله‌ای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cs typeface="B Traffic" panose="00000400000000000000" pitchFamily="2" charset="-78"/>
              </a:rPr>
              <a:t>			3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5277514" y="927921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9174" y="2363003"/>
                <a:ext cx="10032254" cy="2131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>
                  <a:lnSpc>
                    <a:spcPct val="150000"/>
                  </a:lnSpc>
                </a:pP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چندجمله‌ای‌های زیر را با استفاده از بردارهای سطری نشان دهید.</a:t>
                </a:r>
              </a:p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5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𝑞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2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5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2</m:t>
                      </m:r>
                    </m:oMath>
                  </m:oMathPara>
                </a14:m>
                <a:endParaRPr lang="en-US" sz="2400" dirty="0"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74" y="2363003"/>
                <a:ext cx="10032254" cy="2131994"/>
              </a:xfrm>
              <a:prstGeom prst="rect">
                <a:avLst/>
              </a:prstGeom>
              <a:blipFill rotWithShape="0">
                <a:blip r:embed="rId2"/>
                <a:stretch>
                  <a:fillRect r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13729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          چندجمله‌ای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cs typeface="B Traffic" panose="00000400000000000000" pitchFamily="2" charset="-78"/>
              </a:rPr>
              <a:t>			4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5277514" y="474916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1907" y="1716672"/>
                <a:ext cx="10032254" cy="3424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>
                  <a:lnSpc>
                    <a:spcPct val="150000"/>
                  </a:lnSpc>
                </a:pP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چندجمله‌ای‌های زیر را با استفاده از بردارهای سطری نشان دهید.</a:t>
                </a:r>
                <a:endParaRPr lang="en-US" sz="2400" dirty="0"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  <a:p>
                <a:pPr algn="just" rtl="1">
                  <a:lnSpc>
                    <a:spcPct val="150000"/>
                  </a:lnSpc>
                </a:pPr>
                <a:endParaRPr lang="fa-IR" sz="2400" dirty="0"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5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  <a:p>
                <a:pPr algn="just">
                  <a:lnSpc>
                    <a:spcPct val="200000"/>
                  </a:lnSpc>
                </a:pPr>
                <a:endParaRPr lang="en-US" sz="2400" dirty="0">
                  <a:solidFill>
                    <a:srgbClr val="D8D47E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𝑞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2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5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2</m:t>
                      </m:r>
                    </m:oMath>
                  </m:oMathPara>
                </a14:m>
                <a:endParaRPr lang="en-US" sz="2400" dirty="0"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07" y="1716672"/>
                <a:ext cx="10032254" cy="3424655"/>
              </a:xfrm>
              <a:prstGeom prst="rect">
                <a:avLst/>
              </a:prstGeom>
              <a:blipFill rotWithShape="0">
                <a:blip r:embed="rId2"/>
                <a:stretch>
                  <a:fillRect r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6000" y="3132683"/>
                <a:ext cx="26489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[−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−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32683"/>
                <a:ext cx="2648995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4314737" y="3348127"/>
            <a:ext cx="1217242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0" y="4604713"/>
                <a:ext cx="25776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[−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604713"/>
                <a:ext cx="25776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314737" y="4820157"/>
            <a:ext cx="1217242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19506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         چندجمله‌ای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cs typeface="B Traffic" panose="00000400000000000000" pitchFamily="2" charset="-78"/>
              </a:rPr>
              <a:t>			5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5277514" y="927921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7562" y="2367171"/>
            <a:ext cx="100238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400" dirty="0">
                <a:latin typeface="Consolas" panose="020B0609020204030204" pitchFamily="49" charset="0"/>
                <a:ea typeface="Verdana" panose="020B0604030504040204" pitchFamily="34" charset="0"/>
                <a:cs typeface="B Traffic" panose="00000400000000000000" pitchFamily="2" charset="-78"/>
              </a:rPr>
              <a:t>بردارهای سطری زیر نشان‌دهندۀ چه چندجمله‌ای‌هایی هستند؟</a:t>
            </a:r>
          </a:p>
          <a:p>
            <a:pPr algn="just">
              <a:lnSpc>
                <a:spcPct val="200000"/>
              </a:lnSpc>
            </a:pPr>
            <a:r>
              <a:rPr lang="en-US" sz="2400" dirty="0"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A = [ 1 0 2 -3 ]</a:t>
            </a:r>
          </a:p>
          <a:p>
            <a:pPr algn="just">
              <a:lnSpc>
                <a:spcPct val="200000"/>
              </a:lnSpc>
            </a:pPr>
            <a:r>
              <a:rPr lang="en-US" sz="2400" dirty="0"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B = [ -6 2 1 4 -3 0 ]</a:t>
            </a:r>
            <a:endParaRPr lang="fa-IR" sz="2400" dirty="0">
              <a:latin typeface="Consolas" panose="020B0609020204030204" pitchFamily="49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45993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         چندجمله‌ای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cs typeface="B Traffic" panose="00000400000000000000" pitchFamily="2" charset="-78"/>
              </a:rPr>
              <a:t>			6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5277514" y="927921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101" y="1583241"/>
            <a:ext cx="100238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400" dirty="0">
                <a:latin typeface="Consolas" panose="020B0609020204030204" pitchFamily="49" charset="0"/>
                <a:ea typeface="Verdana" panose="020B0604030504040204" pitchFamily="34" charset="0"/>
                <a:cs typeface="B Traffic" panose="00000400000000000000" pitchFamily="2" charset="-78"/>
              </a:rPr>
              <a:t>بردارهای سطری زیر نشان‌دهندۀ چه چندجمله‌ای‌هایی هستند؟</a:t>
            </a:r>
            <a:endParaRPr lang="en-US" sz="2400" dirty="0">
              <a:latin typeface="Consolas" panose="020B0609020204030204" pitchFamily="49" charset="0"/>
              <a:ea typeface="Verdana" panose="020B0604030504040204" pitchFamily="34" charset="0"/>
              <a:cs typeface="B Traffic" panose="00000400000000000000" pitchFamily="2" charset="-78"/>
            </a:endParaRPr>
          </a:p>
          <a:p>
            <a:pPr algn="just" rtl="1">
              <a:lnSpc>
                <a:spcPct val="150000"/>
              </a:lnSpc>
            </a:pPr>
            <a:endParaRPr lang="fa-IR" sz="2400" dirty="0">
              <a:latin typeface="Consolas" panose="020B0609020204030204" pitchFamily="49" charset="0"/>
              <a:ea typeface="Verdana" panose="020B0604030504040204" pitchFamily="34" charset="0"/>
              <a:cs typeface="B Traffic" panose="00000400000000000000" pitchFamily="2" charset="-78"/>
            </a:endParaRPr>
          </a:p>
          <a:p>
            <a:pPr algn="just">
              <a:lnSpc>
                <a:spcPct val="200000"/>
              </a:lnSpc>
            </a:pPr>
            <a:r>
              <a:rPr lang="en-US" sz="2400" dirty="0"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A = [ 1 0 2 -3 ]</a:t>
            </a:r>
          </a:p>
          <a:p>
            <a:pPr algn="just">
              <a:lnSpc>
                <a:spcPct val="200000"/>
              </a:lnSpc>
            </a:pPr>
            <a:endParaRPr lang="en-US" sz="2400" dirty="0">
              <a:latin typeface="Consolas" panose="020B0609020204030204" pitchFamily="49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US" sz="2400" dirty="0"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B = [ -6 2 1 4 -3 0 ]</a:t>
            </a:r>
            <a:endParaRPr lang="fa-IR" sz="2400" dirty="0">
              <a:latin typeface="Consolas" panose="020B0609020204030204" pitchFamily="49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74421" y="2982680"/>
                <a:ext cx="191302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421" y="2982680"/>
                <a:ext cx="191302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4482516" y="3198123"/>
            <a:ext cx="1217242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74421" y="4461302"/>
                <a:ext cx="4565545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421" y="4461302"/>
                <a:ext cx="4565545" cy="4357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4482516" y="4679182"/>
            <a:ext cx="1217242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92177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           چندجمله‌ای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cs typeface="B Traffic" panose="00000400000000000000" pitchFamily="2" charset="-78"/>
              </a:rPr>
              <a:t>			7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5277514" y="927921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9174" y="2363003"/>
                <a:ext cx="10032254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>
                  <a:lnSpc>
                    <a:spcPct val="150000"/>
                  </a:lnSpc>
                </a:pP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ریشه‌های چندجمله‌ای‌های زیر را  به طور دقیق پیدا کنید.</a:t>
                </a:r>
              </a:p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=</m:t>
                      </m:r>
                      <m:r>
                        <a:rPr lang="fa-IR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5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  <m:sup>
                          <m:r>
                            <a:rPr lang="fa-IR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3</m:t>
                          </m:r>
                        </m:sup>
                      </m:sSup>
                      <m:r>
                        <a:rPr lang="fa-IR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+</m:t>
                      </m:r>
                      <m:r>
                        <a:rPr lang="fa-IR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  <m:sup>
                          <m:r>
                            <a:rPr lang="fa-IR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−</m:t>
                      </m:r>
                      <m:r>
                        <a:rPr lang="fa-IR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1</m:t>
                      </m:r>
                    </m:oMath>
                  </m:oMathPara>
                </a14:m>
                <a:endParaRPr lang="en-US" sz="2400" dirty="0"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𝑞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1</m:t>
                      </m:r>
                    </m:oMath>
                  </m:oMathPara>
                </a14:m>
                <a:endParaRPr lang="en-US" sz="2400" dirty="0"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74" y="2363003"/>
                <a:ext cx="10032254" cy="2123658"/>
              </a:xfrm>
              <a:prstGeom prst="rect">
                <a:avLst/>
              </a:prstGeom>
              <a:blipFill rotWithShape="0">
                <a:blip r:embed="rId2"/>
                <a:stretch>
                  <a:fillRect r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94767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          چندجمله‌ای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cs typeface="B Traffic" panose="00000400000000000000" pitchFamily="2" charset="-78"/>
              </a:rPr>
              <a:t>			8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5277514" y="927921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4640" y="2551837"/>
                <a:ext cx="1006678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>
                  <a:lnSpc>
                    <a:spcPct val="150000"/>
                  </a:lnSpc>
                </a:pP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نمودار چندجمله‌ای زیر را با استفاده از دستورهای </a:t>
                </a:r>
                <a:r>
                  <a:rPr lang="en-US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polyval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و </a:t>
                </a:r>
                <a:r>
                  <a:rPr lang="en-US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plot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در بازۀ </a:t>
                </a:r>
                <a:r>
                  <a:rPr lang="en-US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[-1.5 , 1]</a:t>
                </a:r>
                <a:r>
                  <a:rPr lang="fa-IR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رسم کنید.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7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2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6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5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5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5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2</m:t>
                      </m:r>
                    </m:oMath>
                  </m:oMathPara>
                </a14:m>
                <a:endParaRPr lang="en-US" sz="2400" dirty="0"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40" y="2551837"/>
                <a:ext cx="10066788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1635"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8763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           چندجمله‌ای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cs typeface="B Traffic" panose="00000400000000000000" pitchFamily="2" charset="-78"/>
              </a:rPr>
              <a:t>			9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5277514" y="927921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640" y="2072082"/>
            <a:ext cx="100667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400" dirty="0">
                <a:latin typeface="Consolas" panose="020B0609020204030204" pitchFamily="49" charset="0"/>
                <a:ea typeface="Verdana" panose="020B0604030504040204" pitchFamily="34" charset="0"/>
                <a:cs typeface="B Traffic" panose="00000400000000000000" pitchFamily="2" charset="-78"/>
              </a:rPr>
              <a:t>مقادیر </a:t>
            </a: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fa-IR" sz="2400" dirty="0">
                <a:latin typeface="Consolas" panose="020B0609020204030204" pitchFamily="49" charset="0"/>
                <a:ea typeface="Verdana" panose="020B0604030504040204" pitchFamily="34" charset="0"/>
                <a:cs typeface="B Traffic" panose="00000400000000000000" pitchFamily="2" charset="-78"/>
              </a:rPr>
              <a:t> و </a:t>
            </a: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f(t)</a:t>
            </a:r>
            <a:r>
              <a:rPr lang="fa-IR" sz="2400" dirty="0">
                <a:latin typeface="Consolas" panose="020B0609020204030204" pitchFamily="49" charset="0"/>
                <a:ea typeface="Verdana" panose="020B0604030504040204" pitchFamily="34" charset="0"/>
                <a:cs typeface="B Traffic" panose="00000400000000000000" pitchFamily="2" charset="-78"/>
              </a:rPr>
              <a:t> در جدول زیر داده شده است. می‌خواهیم به این داده‌ها، یک چندجمله‌ای با درجۀ 3 برازش(فیت) کنیم. ضرایب این چندجمله‌ای را پیدا کنید. سپس نمودار این چندجمله‌ای را با استفاده از دستورهای </a:t>
            </a: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polyval</a:t>
            </a:r>
            <a:r>
              <a:rPr lang="fa-IR" sz="2400" dirty="0">
                <a:latin typeface="Consolas" panose="020B0609020204030204" pitchFamily="49" charset="0"/>
                <a:ea typeface="Verdana" panose="020B0604030504040204" pitchFamily="34" charset="0"/>
                <a:cs typeface="B Traffic" panose="00000400000000000000" pitchFamily="2" charset="-78"/>
              </a:rPr>
              <a:t> و </a:t>
            </a: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plot</a:t>
            </a:r>
            <a:r>
              <a:rPr lang="fa-IR" sz="2400" dirty="0">
                <a:latin typeface="Consolas" panose="020B0609020204030204" pitchFamily="49" charset="0"/>
                <a:ea typeface="Verdana" panose="020B0604030504040204" pitchFamily="34" charset="0"/>
                <a:cs typeface="B Traffic" panose="00000400000000000000" pitchFamily="2" charset="-78"/>
              </a:rPr>
              <a:t> در بازۀ </a:t>
            </a: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[-1 , 3]</a:t>
            </a:r>
            <a:r>
              <a:rPr lang="fa-IR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fa-IR" sz="2400" dirty="0">
                <a:latin typeface="Consolas" panose="020B0609020204030204" pitchFamily="49" charset="0"/>
                <a:ea typeface="Verdana" panose="020B0604030504040204" pitchFamily="34" charset="0"/>
                <a:cs typeface="B Traffic" panose="00000400000000000000" pitchFamily="2" charset="-78"/>
              </a:rPr>
              <a:t>رسم کنید.</a:t>
            </a:r>
            <a:endParaRPr lang="en-US" sz="2400" dirty="0">
              <a:latin typeface="Consolas" panose="020B0609020204030204" pitchFamily="49" charset="0"/>
              <a:ea typeface="Verdana" panose="020B0604030504040204" pitchFamily="34" charset="0"/>
              <a:cs typeface="B Traffic" panose="00000400000000000000" pitchFamily="2" charset="-7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433425"/>
              </p:ext>
            </p:extLst>
          </p:nvPr>
        </p:nvGraphicFramePr>
        <p:xfrm>
          <a:off x="1564034" y="4030024"/>
          <a:ext cx="8128000" cy="914400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f(t)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74781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1130</Words>
  <Application>Microsoft Office PowerPoint</Application>
  <PresentationFormat>Widescreen</PresentationFormat>
  <Paragraphs>142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Times New Roman</vt:lpstr>
      <vt:lpstr>Calibri Light</vt:lpstr>
      <vt:lpstr>Cambria</vt:lpstr>
      <vt:lpstr>Calibri</vt:lpstr>
      <vt:lpstr>Arial</vt:lpstr>
      <vt:lpstr>Comic Sans MS</vt:lpstr>
      <vt:lpstr>IREntezar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Ashouri</dc:creator>
  <cp:lastModifiedBy>Ali</cp:lastModifiedBy>
  <cp:revision>64</cp:revision>
  <dcterms:created xsi:type="dcterms:W3CDTF">2023-03-06T18:40:26Z</dcterms:created>
  <dcterms:modified xsi:type="dcterms:W3CDTF">2024-01-01T07:19:15Z</dcterms:modified>
</cp:coreProperties>
</file>