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4" r:id="rId4"/>
    <p:sldId id="275" r:id="rId5"/>
    <p:sldId id="276" r:id="rId6"/>
    <p:sldId id="278" r:id="rId7"/>
    <p:sldId id="279" r:id="rId8"/>
    <p:sldId id="263" r:id="rId9"/>
    <p:sldId id="281" r:id="rId10"/>
    <p:sldId id="282" r:id="rId11"/>
    <p:sldId id="280" r:id="rId12"/>
    <p:sldId id="284" r:id="rId13"/>
    <p:sldId id="273" r:id="rId14"/>
  </p:sldIdLst>
  <p:sldSz cx="12192000" cy="6858000"/>
  <p:notesSz cx="6858000" cy="9144000"/>
  <p:embeddedFontLst>
    <p:embeddedFont>
      <p:font typeface="B Vahid" panose="00000700000000000000" pitchFamily="2" charset="-78"/>
      <p:bold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B Tabassom" panose="00000400000000000000" pitchFamily="2" charset="-78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mic Sans MS" panose="030F0702030302020204" pitchFamily="66" charset="0"/>
      <p:regular r:id="rId28"/>
      <p:bold r:id="rId29"/>
      <p:italic r:id="rId30"/>
      <p:boldItalic r:id="rId31"/>
    </p:embeddedFont>
    <p:embeddedFont>
      <p:font typeface="B Traffic" panose="00000400000000000000" pitchFamily="2" charset="-78"/>
      <p:regular r:id="rId32"/>
      <p:bold r:id="rId33"/>
    </p:embeddedFont>
    <p:embeddedFont>
      <p:font typeface="Monotype Corsiva" panose="03010101010201010101" pitchFamily="66" charset="0"/>
      <p:italic r:id="rId34"/>
    </p:embeddedFont>
    <p:embeddedFont>
      <p:font typeface="Segoe UI Black" panose="020B0A02040204020203" pitchFamily="34" charset="0"/>
      <p:bold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B Titr" panose="00000700000000000000" pitchFamily="2" charset="-78"/>
      <p:bold r:id="rId41"/>
    </p:embeddedFont>
    <p:embeddedFont>
      <p:font typeface="Cambria" panose="02040503050406030204" pitchFamily="18" charset="0"/>
      <p:regular r:id="rId42"/>
      <p:bold r:id="rId43"/>
      <p:italic r:id="rId44"/>
      <p:boldItalic r:id="rId45"/>
    </p:embeddedFont>
    <p:embeddedFont>
      <p:font typeface="B Narm" panose="00000400000000000000" pitchFamily="2" charset="-78"/>
      <p:regular r:id="rId46"/>
    </p:embeddedFont>
    <p:embeddedFont>
      <p:font typeface="B Morvarid" panose="00000400000000000000" pitchFamily="2" charset="-78"/>
      <p:regular r:id="rId47"/>
    </p:embeddedFont>
    <p:embeddedFont>
      <p:font typeface="B Esfehan" panose="00000700000000000000" pitchFamily="2" charset="-78"/>
      <p:bold r:id="rId48"/>
    </p:embeddedFont>
    <p:embeddedFont>
      <p:font typeface="Segoe UI Semibold" panose="020B0702040204020203" pitchFamily="34" charset="0"/>
      <p:bold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EntezareZohoor B4" panose="00000700000000000000" pitchFamily="2" charset="-78"/>
      <p:bold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5DA67FC9-87C0-4363-BBFB-E531A6FD844C}">
          <p14:sldIdLst>
            <p14:sldId id="257"/>
          </p14:sldIdLst>
        </p14:section>
        <p14:section name="Selection Statements" id="{57D06695-403A-4363-8AB8-1D52ABDC1E68}">
          <p14:sldIdLst>
            <p14:sldId id="258"/>
          </p14:sldIdLst>
        </p14:section>
        <p14:section name="Review" id="{D7D94ADE-0E67-4306-8B6E-AE006BA2C2B4}">
          <p14:sldIdLst>
            <p14:sldId id="274"/>
            <p14:sldId id="275"/>
            <p14:sldId id="276"/>
            <p14:sldId id="278"/>
            <p14:sldId id="279"/>
          </p14:sldIdLst>
        </p14:section>
        <p14:section name="Exersices" id="{6F65ACCF-80FF-4E2B-9B20-805569AE394D}">
          <p14:sldIdLst>
            <p14:sldId id="263"/>
            <p14:sldId id="281"/>
            <p14:sldId id="282"/>
            <p14:sldId id="280"/>
            <p14:sldId id="284"/>
          </p14:sldIdLst>
        </p14:section>
        <p14:section name="Last Page" id="{FB014523-03AA-4F15-B865-0A5816EE8983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26"/>
    <a:srgbClr val="79B8BE"/>
    <a:srgbClr val="CC6600"/>
    <a:srgbClr val="D8D47E"/>
    <a:srgbClr val="B311A0"/>
    <a:srgbClr val="6B9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86971" autoAdjust="0"/>
  </p:normalViewPr>
  <p:slideViewPr>
    <p:cSldViewPr snapToGrid="0" showGuides="1">
      <p:cViewPr varScale="1">
        <p:scale>
          <a:sx n="90" d="100"/>
          <a:sy n="90" d="100"/>
        </p:scale>
        <p:origin x="293" y="5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font" Target="fonts/font32.fntdata"/><Relationship Id="rId50" Type="http://schemas.openxmlformats.org/officeDocument/2006/relationships/font" Target="fonts/font3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52" Type="http://schemas.openxmlformats.org/officeDocument/2006/relationships/font" Target="fonts/font3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openxmlformats.org/officeDocument/2006/relationships/font" Target="fonts/font3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font" Target="fonts/font3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F1C0-AFA7-4C4A-AF30-012A7067B0D0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A1FE0-EB1B-4CC2-AB14-B1230AF5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61CE-52A0-489A-B2D9-AD9D59737DFC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300293"/>
          </a:xfrm>
          <a:prstGeom prst="rect">
            <a:avLst/>
          </a:prstGeom>
          <a:solidFill>
            <a:srgbClr val="0D8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8800" b="1" dirty="0">
                <a:cs typeface="B Titr" panose="00000700000000000000" pitchFamily="2" charset="-78"/>
              </a:rPr>
              <a:t>برنامه‌نویسی با </a:t>
            </a:r>
            <a:r>
              <a:rPr lang="en-US" sz="8800" b="1" dirty="0">
                <a:latin typeface="Comic Sans MS" panose="030F0702030302020204" pitchFamily="66" charset="0"/>
                <a:cs typeface="B Titr" panose="00000700000000000000" pitchFamily="2" charset="-78"/>
              </a:rPr>
              <a:t>MATLAB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4466791" y="1820879"/>
            <a:ext cx="3258418" cy="713065"/>
          </a:xfrm>
          <a:prstGeom prst="round2DiagRect">
            <a:avLst>
              <a:gd name="adj1" fmla="val 3034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4000" dirty="0" smtClean="0">
                <a:solidFill>
                  <a:srgbClr val="FF0000"/>
                </a:solidFill>
                <a:latin typeface="IREntezar" panose="02000503000000020002" pitchFamily="2" charset="-78"/>
                <a:cs typeface="EntezareZohoor B4" panose="00000700000000000000" pitchFamily="2" charset="-78"/>
              </a:rPr>
              <a:t>کلاس حل تمرین</a:t>
            </a:r>
            <a:endParaRPr lang="en-US" sz="4000" dirty="0">
              <a:solidFill>
                <a:srgbClr val="FF0000"/>
              </a:solidFill>
              <a:latin typeface="IREntezar" panose="02000503000000020002" pitchFamily="2" charset="-78"/>
              <a:cs typeface="EntezareZohoor B4" panose="000007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6365" y="3032698"/>
            <a:ext cx="3788073" cy="7885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400" b="1" dirty="0" smtClean="0">
                <a:solidFill>
                  <a:schemeClr val="accent6">
                    <a:lumMod val="50000"/>
                  </a:schemeClr>
                </a:solidFill>
                <a:cs typeface="B Vahid" panose="00000700000000000000" pitchFamily="2" charset="-78"/>
              </a:rPr>
              <a:t>گردآورنده:</a:t>
            </a:r>
            <a:r>
              <a:rPr lang="fa-IR" sz="2400" b="1" dirty="0">
                <a:solidFill>
                  <a:schemeClr val="tx1"/>
                </a:solidFill>
                <a:cs typeface="B Tabassom" panose="00000400000000000000" pitchFamily="2" charset="-78"/>
              </a:rPr>
              <a:t>	</a:t>
            </a:r>
            <a:r>
              <a:rPr lang="fa-IR" sz="3200" b="1" dirty="0" smtClean="0">
                <a:solidFill>
                  <a:schemeClr val="bg2">
                    <a:lumMod val="10000"/>
                  </a:schemeClr>
                </a:solidFill>
                <a:cs typeface="B Vahid" panose="00000700000000000000" pitchFamily="2" charset="-78"/>
              </a:rPr>
              <a:t>علی عاشوری</a:t>
            </a:r>
            <a:endParaRPr lang="en-US" sz="2800" b="1" dirty="0">
              <a:solidFill>
                <a:schemeClr val="bg2">
                  <a:lumMod val="10000"/>
                </a:schemeClr>
              </a:solidFill>
              <a:cs typeface="B Vahid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06" y="1721036"/>
            <a:ext cx="1937541" cy="2479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" y="1584438"/>
            <a:ext cx="2255639" cy="27524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cs typeface="B Traffic" panose="00000400000000000000" pitchFamily="2" charset="-78"/>
              </a:rPr>
              <a:t>برنامه‌نویسی با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 smtClean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			</a:t>
            </a:r>
            <a:r>
              <a:rPr lang="fa-IR" dirty="0">
                <a:cs typeface="B Traffic" panose="00000400000000000000" pitchFamily="2" charset="-78"/>
              </a:rPr>
              <a:t>	</a:t>
            </a:r>
            <a:r>
              <a:rPr lang="fa-IR" dirty="0" smtClean="0">
                <a:cs typeface="B Traffic" panose="00000400000000000000" pitchFamily="2" charset="-78"/>
              </a:rPr>
              <a:t>			 1</a:t>
            </a:r>
            <a:endParaRPr lang="en-US" dirty="0">
              <a:cs typeface="B Traffic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6" b="23890"/>
          <a:stretch/>
        </p:blipFill>
        <p:spPr>
          <a:xfrm>
            <a:off x="2103782" y="4059917"/>
            <a:ext cx="7973240" cy="23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4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  <a:endParaRPr lang="en-US" sz="3600" dirty="0">
              <a:solidFill>
                <a:schemeClr val="bg1"/>
              </a:solidFill>
              <a:latin typeface="Comic Sans MS" panose="030F0702030302020204" pitchFamily="66" charset="0"/>
              <a:cs typeface="B Morvarid" panose="000004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 Selection Statements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10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" y="1443841"/>
            <a:ext cx="99906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برنامه‌ای بنویسید که سه ضلع مثلثی را خوانده و تشخیص دهد که آیا این مثلث، قائم‌الزاویه است یا خیر؟</a:t>
            </a:r>
          </a:p>
          <a:p>
            <a:pPr algn="just" rtl="1">
              <a:lnSpc>
                <a:spcPct val="150000"/>
              </a:lnSpc>
            </a:pPr>
            <a:endParaRPr lang="fa-IR" sz="2400" dirty="0">
              <a:latin typeface="Consolas" panose="020B0609020204030204" pitchFamily="49" charset="0"/>
              <a:ea typeface="Verdana" panose="020B0604030504040204" pitchFamily="34" charset="0"/>
              <a:cs typeface="B Traffic" panose="00000400000000000000" pitchFamily="2" charset="-78"/>
            </a:endParaRPr>
          </a:p>
          <a:p>
            <a:pPr marL="342900" indent="-342900" algn="just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به عنوان مثال، اگر اعداد ورودی 9 ، 12 و 15 باشند، خروجی به صورت زیر خواهد بود: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Yes</a:t>
            </a:r>
          </a:p>
          <a:p>
            <a:pPr algn="just" rtl="1">
              <a:lnSpc>
                <a:spcPct val="150000"/>
              </a:lnSpc>
            </a:pP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اما اگر اعداد ورودی 5 ، 7 و 9 باشند، خروجی به صورت زیر خواهد بود: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93775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  <a:endParaRPr lang="en-US" sz="3600" dirty="0">
              <a:solidFill>
                <a:schemeClr val="bg1"/>
              </a:solidFill>
              <a:latin typeface="Comic Sans MS" panose="030F0702030302020204" pitchFamily="66" charset="0"/>
              <a:cs typeface="B Morvarid" panose="000004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4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 Selection Statements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11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2939" y="1526171"/>
                <a:ext cx="10007857" cy="3805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 smtClean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برنامه‌ای بنویسید که مقدار </a:t>
                </a:r>
                <a:r>
                  <a:rPr lang="en-US" sz="240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fa-IR" sz="2400" dirty="0" smtClean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</a:t>
                </a:r>
                <a:r>
                  <a:rPr lang="en-US" sz="240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fa-IR" sz="2400" dirty="0" smtClean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دریافت کرده و مقدار تابع </a:t>
                </a:r>
                <a:r>
                  <a:rPr lang="en-US" sz="240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g(x,y)</a:t>
                </a:r>
                <a:r>
                  <a:rPr lang="fa-IR" sz="2400" dirty="0" smtClean="0">
                    <a:latin typeface="Consolas" panose="020B0609020204030204" pitchFamily="49" charset="0"/>
                    <a:ea typeface="Verdana" panose="020B0604030504040204" pitchFamily="34" charset="0"/>
                    <a:cs typeface="+mj-cs"/>
                  </a:rPr>
                  <a:t> </a:t>
                </a:r>
                <a:r>
                  <a:rPr lang="fa-IR" sz="2400" dirty="0" smtClean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را محاسبه کند.</a:t>
                </a:r>
                <a:endParaRPr lang="en-US" sz="2400" dirty="0" smtClean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endParaRPr lang="fa-IR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    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𝑎𝑛𝑑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10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𝜋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|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         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𝑎𝑛𝑑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&lt;−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10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 ,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B Traffic" panose="00000400000000000000" pitchFamily="2" charset="-78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B Traffic" panose="00000400000000000000" pitchFamily="2" charset="-78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B Traffic" panose="00000400000000000000" pitchFamily="2" charset="-78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Verdana" panose="020B0604030504040204" pitchFamily="34" charset="0"/>
                                                      <a:cs typeface="B Traffic" panose="00000400000000000000" pitchFamily="2" charset="-78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Verdana" panose="020B0604030504040204" pitchFamily="34" charset="0"/>
                                                      <a:cs typeface="B Traffic" panose="00000400000000000000" pitchFamily="2" charset="-78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Verdana" panose="020B0604030504040204" pitchFamily="34" charset="0"/>
                                                      <a:cs typeface="B Traffic" panose="00000400000000000000" pitchFamily="2" charset="-78"/>
                                                    </a:rPr>
                                                    <m:t>+</m:t>
                                                  </m:r>
                                                  <m:func>
                                                    <m:funcPr>
                                                      <m:ctrlP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  <a:ea typeface="Verdana" panose="020B0604030504040204" pitchFamily="34" charset="0"/>
                                                          <a:cs typeface="B Traffic" panose="00000400000000000000" pitchFamily="2" charset="-78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2400" b="0" i="0" smtClean="0">
                                                          <a:latin typeface="Cambria Math" panose="02040503050406030204" pitchFamily="18" charset="0"/>
                                                          <a:ea typeface="Verdana" panose="020B0604030504040204" pitchFamily="34" charset="0"/>
                                                          <a:cs typeface="B Traffic" panose="00000400000000000000" pitchFamily="2" charset="-78"/>
                                                        </a:rPr>
                                                        <m:t>sinh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  <a:ea typeface="Verdana" panose="020B0604030504040204" pitchFamily="34" charset="0"/>
                                                              <a:cs typeface="B Traffic" panose="00000400000000000000" pitchFamily="2" charset="-78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  <a:ea typeface="Verdana" panose="020B0604030504040204" pitchFamily="34" charset="0"/>
                                                              <a:cs typeface="B Traffic" panose="00000400000000000000" pitchFamily="2" charset="-78"/>
                                                            </a:rPr>
                                                            <m:t>3</m:t>
                                                          </m:r>
                                                          <m: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  <a:ea typeface="Verdana" panose="020B0604030504040204" pitchFamily="34" charset="0"/>
                                                              <a:cs typeface="B Traffic" panose="00000400000000000000" pitchFamily="2" charset="-78"/>
                                                            </a:rPr>
                                                            <m:t>𝑥</m:t>
                                                          </m:r>
                                                          <m: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  <a:ea typeface="Verdana" panose="020B0604030504040204" pitchFamily="34" charset="0"/>
                                                              <a:cs typeface="B Traffic" panose="00000400000000000000" pitchFamily="2" charset="-78"/>
                                                            </a:rPr>
                                                            <m:t>−</m:t>
                                                          </m:r>
                                                          <m: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  <a:ea typeface="Verdana" panose="020B0604030504040204" pitchFamily="34" charset="0"/>
                                                              <a:cs typeface="B Traffic" panose="00000400000000000000" pitchFamily="2" charset="-78"/>
                                                            </a:rPr>
                                                            <m:t>2</m:t>
                                                          </m:r>
                                                          <m: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  <a:ea typeface="Verdana" panose="020B0604030504040204" pitchFamily="34" charset="0"/>
                                                              <a:cs typeface="B Traffic" panose="00000400000000000000" pitchFamily="2" charset="-78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        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𝑜𝑡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 smtClean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 smtClean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" y="1526171"/>
                <a:ext cx="10007857" cy="3805657"/>
              </a:xfrm>
              <a:prstGeom prst="rect">
                <a:avLst/>
              </a:prstGeom>
              <a:blipFill rotWithShape="0">
                <a:blip r:embed="rId2"/>
                <a:stretch>
                  <a:fillRect r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84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  <a:endParaRPr lang="en-US" sz="3600" dirty="0">
              <a:solidFill>
                <a:schemeClr val="bg1"/>
              </a:solidFill>
              <a:latin typeface="Comic Sans MS" panose="030F0702030302020204" pitchFamily="66" charset="0"/>
              <a:cs typeface="B Morvarid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 Selection Statements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12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0127" y="291029"/>
            <a:ext cx="1021963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Write a program that takes an input number from the user and checks if it is between 1 and 10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Write a program that takes two input numbers from the user and checks if they are equal or not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Write a program that takes an input number from the user and checks if it is positive, negative, or zero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Write a program that takes an input number from the user and checks if it is even or odd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Write a program that takes an input number from the user and checks if it is a prime number or not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Write a program that takes two input numbers from the user and checks if their sum is greater than 10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Write a program that takes two input numbers from the user and checks if their difference is greater than 5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takes an input number from the user and checks if it is divisible by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takes an input number from the user and checks if it is divisible by both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takes an input number from the user and checks if it is divisible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or 15.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Write a program that takes an input number from the user and checks if it is a perfect square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Write a program that takes an input number from the user and checks if it is a perfect cube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Write a program that takes three input numbers from the user and checks which one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Write a program that takes three input numbers from the user and checks which one is the smallest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Oval 9"/>
          <p:cNvSpPr/>
          <p:nvPr/>
        </p:nvSpPr>
        <p:spPr>
          <a:xfrm>
            <a:off x="11093989" y="714371"/>
            <a:ext cx="926485" cy="967799"/>
          </a:xfrm>
          <a:prstGeom prst="ellipse">
            <a:avLst/>
          </a:prstGeom>
          <a:solidFill>
            <a:srgbClr val="F99F2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+14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204548" y="3213929"/>
            <a:ext cx="5066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Don’t use min(X) , max(X) , isprime(X) and sign(X).</a:t>
            </a:r>
            <a:endParaRPr lang="en-US" sz="1700" dirty="0">
              <a:solidFill>
                <a:srgbClr val="C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12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cs typeface="B Traffic" panose="00000400000000000000" pitchFamily="2" charset="-78"/>
              </a:rPr>
              <a:t>برنامه‌نویسی با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 smtClean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 smtClean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dirty="0" smtClean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	</a:t>
            </a:r>
            <a:r>
              <a:rPr lang="fa-IR" dirty="0">
                <a:cs typeface="B Traffic" panose="00000400000000000000" pitchFamily="2" charset="-78"/>
              </a:rPr>
              <a:t>	</a:t>
            </a:r>
            <a:r>
              <a:rPr lang="fa-IR" dirty="0" smtClean="0">
                <a:cs typeface="B Traffic" panose="00000400000000000000" pitchFamily="2" charset="-78"/>
              </a:rPr>
              <a:t>		1</a:t>
            </a:r>
            <a:r>
              <a:rPr lang="fa-IR" dirty="0">
                <a:cs typeface="B Traffic" panose="00000400000000000000" pitchFamily="2" charset="-78"/>
              </a:rPr>
              <a:t>3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3" name="Cloud 2"/>
          <p:cNvSpPr/>
          <p:nvPr/>
        </p:nvSpPr>
        <p:spPr>
          <a:xfrm>
            <a:off x="2129790" y="922020"/>
            <a:ext cx="7932420" cy="501396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7200" dirty="0" smtClean="0">
                <a:solidFill>
                  <a:srgbClr val="CC6600"/>
                </a:solidFill>
                <a:latin typeface="Comic Sans MS" panose="030F0702030302020204" pitchFamily="66" charset="0"/>
                <a:cs typeface="B Narm" panose="00000400000000000000" pitchFamily="2" charset="-78"/>
              </a:rPr>
              <a:t>موفق باشید.</a:t>
            </a:r>
            <a:endParaRPr lang="en-US" sz="7200" dirty="0">
              <a:solidFill>
                <a:srgbClr val="CC6600"/>
              </a:solidFill>
              <a:latin typeface="Comic Sans MS" panose="030F0702030302020204" pitchFamily="66" charset="0"/>
              <a:cs typeface="B Nar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70069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728133" y="1426128"/>
            <a:ext cx="10769600" cy="3431097"/>
          </a:xfrm>
          <a:prstGeom prst="horizontalScroll">
            <a:avLst/>
          </a:prstGeom>
          <a:solidFill>
            <a:srgbClr val="0D8295"/>
          </a:solidFill>
          <a:ln>
            <a:solidFill>
              <a:srgbClr val="7030A0"/>
            </a:solidFill>
          </a:ln>
          <a:effectLst>
            <a:glow rad="101600">
              <a:srgbClr val="B311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3800" dirty="0" smtClean="0">
                <a:solidFill>
                  <a:srgbClr val="F99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B Traffic" panose="00000400000000000000" pitchFamily="2" charset="-78"/>
              </a:rPr>
              <a:t>Selection</a:t>
            </a:r>
            <a:endParaRPr lang="en-US" sz="13800" dirty="0">
              <a:ln w="12700">
                <a:solidFill>
                  <a:srgbClr val="85B85E"/>
                </a:solidFill>
                <a:prstDash val="solid"/>
              </a:ln>
              <a:solidFill>
                <a:srgbClr val="F99F26"/>
              </a:solid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  <a:ea typeface="Segoe UI Black" panose="020B0A02040204020203" pitchFamily="34" charset="0"/>
              <a:cs typeface="B Esfehan" panose="000007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Selection Statements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2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cs typeface="B Morvarid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7916" y="486206"/>
            <a:ext cx="3556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The </a:t>
            </a:r>
            <a:r>
              <a:rPr lang="en-US" sz="2800" dirty="0" smtClean="0">
                <a:solidFill>
                  <a:srgbClr val="00206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if-end</a:t>
            </a:r>
            <a:r>
              <a:rPr lang="en-US" sz="2800" dirty="0" smtClean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 Structure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 Selection Statements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3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11" y="1329683"/>
            <a:ext cx="7935978" cy="4886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9744" y="1905104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4841" y="584700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69821" y="2429844"/>
            <a:ext cx="470041" cy="179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5730" y="1963192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85807" y="2487932"/>
            <a:ext cx="470041" cy="179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79486" y="1963192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949563" y="2487932"/>
            <a:ext cx="470041" cy="179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81000" y="584700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5150" y="584700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98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/>
      <p:bldP spid="4" grpId="0"/>
      <p:bldP spid="14" grpId="0"/>
      <p:bldP spid="16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cs typeface="B Morvarid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4048" y="486206"/>
            <a:ext cx="3743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The </a:t>
            </a:r>
            <a:r>
              <a:rPr lang="en-US" sz="2800" dirty="0" smtClean="0">
                <a:solidFill>
                  <a:srgbClr val="00206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if-else-end</a:t>
            </a:r>
            <a:r>
              <a:rPr lang="en-US" sz="2800" dirty="0" smtClean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 Structure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 Selection Statements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4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27" y="1427547"/>
            <a:ext cx="8363746" cy="4848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5302" y="1921882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0399" y="586378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15379" y="2446622"/>
            <a:ext cx="470041" cy="179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61288" y="1979970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31365" y="2504710"/>
            <a:ext cx="470041" cy="179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5044" y="1979970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95121" y="2504710"/>
            <a:ext cx="470041" cy="179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6558" y="586378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0708" y="586378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78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9" grpId="0"/>
      <p:bldP spid="11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cs typeface="B Morvarid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8693" y="486206"/>
            <a:ext cx="4714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The </a:t>
            </a:r>
            <a:r>
              <a:rPr lang="en-US" sz="2800" dirty="0" smtClean="0">
                <a:solidFill>
                  <a:srgbClr val="00206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if-elseif-else-end</a:t>
            </a:r>
            <a:r>
              <a:rPr lang="en-US" sz="2800" dirty="0" smtClean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 Structure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 Selection Statements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5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41" y="1408444"/>
            <a:ext cx="8713318" cy="4884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972" y="1985385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7368" y="586378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49049" y="2510125"/>
            <a:ext cx="470041" cy="179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07707" y="204347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77784" y="2568213"/>
            <a:ext cx="470041" cy="179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71463" y="204347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41540" y="2568213"/>
            <a:ext cx="470041" cy="179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9053" y="586378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73203" y="586378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97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9" grpId="0"/>
      <p:bldP spid="11" grpId="0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9225" y="762172"/>
            <a:ext cx="411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  <a:cs typeface="B Morvarid" panose="00000400000000000000" pitchFamily="2" charset="-78"/>
              </a:rPr>
              <a:t>Relational Operations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Monotype Corsiva" panose="03010101010201010101" pitchFamily="66" charset="0"/>
              <a:cs typeface="B Morvarid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47131" y="2053095"/>
          <a:ext cx="7697736" cy="3169920"/>
        </p:xfrm>
        <a:graphic>
          <a:graphicData uri="http://schemas.openxmlformats.org/drawingml/2006/table">
            <a:tbl>
              <a:tblPr rtl="1" firstRow="1" bandRow="1">
                <a:tableStyleId>{912C8C85-51F0-491E-9774-3900AFEF0FD7}</a:tableStyleId>
              </a:tblPr>
              <a:tblGrid>
                <a:gridCol w="192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عملگرهای</a:t>
                      </a:r>
                      <a:r>
                        <a:rPr lang="fa-IR" sz="2000" baseline="0" dirty="0" smtClean="0">
                          <a:cs typeface="B Traffic" panose="00000400000000000000" pitchFamily="2" charset="-78"/>
                        </a:rPr>
                        <a:t> مقایسه‌ای (رابطه‌ای)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عملگر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نام عملگر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مثال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&gt;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بزرگ‌تر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2</a:t>
                      </a:r>
                      <a:r>
                        <a:rPr lang="en-US" sz="2000" baseline="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 &gt; -3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&gt;=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بزرگ‌تر </a:t>
                      </a:r>
                      <a:r>
                        <a:rPr lang="fa-IR" sz="2000" baseline="0" dirty="0" smtClean="0">
                          <a:cs typeface="B Traffic" panose="00000400000000000000" pitchFamily="2" charset="-78"/>
                        </a:rPr>
                        <a:t>مساوی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4 &gt;= 4</a:t>
                      </a:r>
                      <a:endParaRPr lang="fa-IR" sz="2000" dirty="0" smtClean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&lt;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کوچک‌تر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5</a:t>
                      </a:r>
                      <a:r>
                        <a:rPr lang="en-US" sz="2000" baseline="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 &lt; 2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&lt;=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کوچک‌تر</a:t>
                      </a:r>
                      <a:r>
                        <a:rPr lang="fa-IR" sz="2000" baseline="0" dirty="0" smtClean="0">
                          <a:cs typeface="B Traffic" panose="00000400000000000000" pitchFamily="2" charset="-78"/>
                        </a:rPr>
                        <a:t> مساوی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0 &lt;= 5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~=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نامساوی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6 ~= 6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==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مساوی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-3 == 3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 Selection Statements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6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cs typeface="B Morvarid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0490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9225" y="762172"/>
            <a:ext cx="411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  <a:cs typeface="Segoe UI Semibold" panose="020B0702040204020203" pitchFamily="34" charset="0"/>
              </a:rPr>
              <a:t>Logical Operations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Monotype Corsiva" panose="03010101010201010101" pitchFamily="66" charset="0"/>
              <a:cs typeface="Segoe UI Semibold" panose="020B07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 Selection Statements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7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cs typeface="B Morvarid" panose="00000400000000000000" pitchFamily="2" charset="-7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03450"/>
              </p:ext>
            </p:extLst>
          </p:nvPr>
        </p:nvGraphicFramePr>
        <p:xfrm>
          <a:off x="2369052" y="1981899"/>
          <a:ext cx="7453894" cy="2894201"/>
        </p:xfrm>
        <a:graphic>
          <a:graphicData uri="http://schemas.openxmlformats.org/drawingml/2006/table">
            <a:tbl>
              <a:tblPr rtl="1" firstRow="1" bandRow="1">
                <a:tableStyleId>{912C8C85-51F0-491E-9774-3900AFEF0FD7}</a:tableStyleId>
              </a:tblPr>
              <a:tblGrid>
                <a:gridCol w="103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536">
                <a:tc gridSpan="7"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Traffic" panose="00000400000000000000" pitchFamily="2" charset="-78"/>
                        </a:rPr>
                        <a:t>عملگرهای</a:t>
                      </a:r>
                      <a:r>
                        <a:rPr lang="fa-IR" sz="2000" baseline="0" dirty="0" smtClean="0">
                          <a:cs typeface="B Traffic" panose="00000400000000000000" pitchFamily="2" charset="-78"/>
                        </a:rPr>
                        <a:t> منطقی </a:t>
                      </a:r>
                      <a:r>
                        <a:rPr lang="en-US" sz="2000" baseline="0" dirty="0" smtClean="0">
                          <a:cs typeface="B Traffic" panose="00000400000000000000" pitchFamily="2" charset="-78"/>
                        </a:rPr>
                        <a:t>(Logical)</a:t>
                      </a:r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en-US" sz="2000" dirty="0"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3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~y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~x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xor(x,y)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x</a:t>
                      </a:r>
                      <a:r>
                        <a:rPr lang="en-US" sz="2000" baseline="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 &amp;&amp; y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x</a:t>
                      </a:r>
                      <a:r>
                        <a:rPr lang="en-US" sz="2000" baseline="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 || y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y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x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3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3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fa-IR" sz="2000" dirty="0" smtClean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3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3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True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Flase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latin typeface="Comic Sans MS" panose="030F0702030302020204" pitchFamily="66" charset="0"/>
                          <a:cs typeface="B Traffic" panose="00000400000000000000" pitchFamily="2" charset="-78"/>
                        </a:rPr>
                        <a:t>False</a:t>
                      </a:r>
                      <a:endParaRPr lang="en-US" sz="2000" dirty="0">
                        <a:latin typeface="Comic Sans MS" panose="030F0702030302020204" pitchFamily="66" charset="0"/>
                        <a:cs typeface="B Traffic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035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  <a:endParaRPr lang="en-US" sz="3600" dirty="0">
              <a:solidFill>
                <a:schemeClr val="bg1"/>
              </a:solidFill>
              <a:latin typeface="Comic Sans MS" panose="030F0702030302020204" pitchFamily="66" charset="0"/>
              <a:cs typeface="B Morvarid" panose="000004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 Selection Statements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8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99" y="1443841"/>
            <a:ext cx="10000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برنامه‌ای بنویسید که سه عدد را خوانده و تعیین کند که آیا این سه عدد می‌توانند اندازۀ اضلاع مثلث باشند یا خیر.</a:t>
            </a:r>
            <a:endParaRPr lang="en-US" sz="2400" dirty="0" smtClean="0">
              <a:latin typeface="Consolas" panose="020B0609020204030204" pitchFamily="49" charset="0"/>
              <a:ea typeface="Verdana" panose="020B0604030504040204" pitchFamily="34" charset="0"/>
              <a:cs typeface="B Traffic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fa-IR" sz="2400" dirty="0" smtClean="0">
              <a:latin typeface="Consolas" panose="020B0609020204030204" pitchFamily="49" charset="0"/>
              <a:ea typeface="Verdana" panose="020B0604030504040204" pitchFamily="34" charset="0"/>
              <a:cs typeface="B Traffic" panose="00000400000000000000" pitchFamily="2" charset="-78"/>
            </a:endParaRPr>
          </a:p>
          <a:p>
            <a:pPr marL="342900" indent="-342900" algn="just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به عنوان مثال، اگر اعداد ورودی 5 ، 7 و 9 باشند، خروجی به صورت زیر خواهد بود: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Yes</a:t>
            </a:r>
          </a:p>
          <a:p>
            <a:pPr algn="just" rtl="1">
              <a:lnSpc>
                <a:spcPct val="150000"/>
              </a:lnSpc>
            </a:pP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اما اگر اعداد ورودی 3</a:t>
            </a: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 </a:t>
            </a: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، </a:t>
            </a: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4 </a:t>
            </a: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و </a:t>
            </a: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8 </a:t>
            </a:r>
            <a:r>
              <a:rPr lang="fa-IR" sz="2400" dirty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باشند، خروجی به صورت زیر خواهد بود: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</a:t>
            </a: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86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  <a:endParaRPr lang="en-US" sz="3600" dirty="0">
              <a:solidFill>
                <a:schemeClr val="bg1"/>
              </a:solidFill>
              <a:latin typeface="Comic Sans MS" panose="030F0702030302020204" pitchFamily="66" charset="0"/>
              <a:cs typeface="B Morvarid" panose="000004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467" y="1443841"/>
            <a:ext cx="99991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برنامه‌ای بنویسید که سه ضلع مثلثی را خوانده و تشخیص دهد که آیا این مثلث، متساوی‌الساقین است یا خیر؟</a:t>
            </a:r>
          </a:p>
          <a:p>
            <a:pPr algn="just" rtl="1">
              <a:lnSpc>
                <a:spcPct val="150000"/>
              </a:lnSpc>
            </a:pPr>
            <a:endParaRPr lang="fa-IR" sz="2400" dirty="0">
              <a:latin typeface="Consolas" panose="020B0609020204030204" pitchFamily="49" charset="0"/>
              <a:ea typeface="Verdana" panose="020B0604030504040204" pitchFamily="34" charset="0"/>
              <a:cs typeface="B Traffic" panose="00000400000000000000" pitchFamily="2" charset="-78"/>
            </a:endParaRPr>
          </a:p>
          <a:p>
            <a:pPr marL="342900" indent="-342900" algn="just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به عنوان مثال، اگر اعداد ورودی 7 ، 7 و 9 باشند، خروجی به صورت زیر خواهد بود: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Yes</a:t>
            </a:r>
          </a:p>
          <a:p>
            <a:pPr algn="just" rtl="1">
              <a:lnSpc>
                <a:spcPct val="150000"/>
              </a:lnSpc>
            </a:pPr>
            <a:r>
              <a:rPr lang="fa-IR" sz="2400" dirty="0" smtClean="0">
                <a:latin typeface="Consolas" panose="020B0609020204030204" pitchFamily="49" charset="0"/>
                <a:ea typeface="Verdana" panose="020B0604030504040204" pitchFamily="34" charset="0"/>
                <a:cs typeface="B Traffic" panose="00000400000000000000" pitchFamily="2" charset="-78"/>
              </a:rPr>
              <a:t>اما اگر اعداد ورودی 5 ، 7 و 9 باشند، خروجی به صورت زیر خواهد بود: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 Selection Statements 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cs typeface="B Traffic" panose="00000400000000000000" pitchFamily="2" charset="-78"/>
              </a:rPr>
              <a:t>9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1269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1081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6" baseType="lpstr">
      <vt:lpstr>Times New Roman</vt:lpstr>
      <vt:lpstr>B Vahid</vt:lpstr>
      <vt:lpstr>Verdana</vt:lpstr>
      <vt:lpstr>Calibri Light</vt:lpstr>
      <vt:lpstr>B Tabassom</vt:lpstr>
      <vt:lpstr>Calibri</vt:lpstr>
      <vt:lpstr>Comic Sans MS</vt:lpstr>
      <vt:lpstr>B Traffic</vt:lpstr>
      <vt:lpstr>Monotype Corsiva</vt:lpstr>
      <vt:lpstr>Segoe UI Black</vt:lpstr>
      <vt:lpstr>Consolas</vt:lpstr>
      <vt:lpstr>B Titr</vt:lpstr>
      <vt:lpstr>Cambria</vt:lpstr>
      <vt:lpstr>B Narm</vt:lpstr>
      <vt:lpstr>B Morvarid</vt:lpstr>
      <vt:lpstr>IREntezar</vt:lpstr>
      <vt:lpstr>B Esfehan</vt:lpstr>
      <vt:lpstr>Segoe UI Semibold</vt:lpstr>
      <vt:lpstr>Arial</vt:lpstr>
      <vt:lpstr>Cambria Math</vt:lpstr>
      <vt:lpstr>EntezareZohoor B4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Selection</dc:title>
  <dc:creator>Ali Ashouri</dc:creator>
  <cp:lastModifiedBy>Ali Ashouri</cp:lastModifiedBy>
  <cp:revision>96</cp:revision>
  <dcterms:created xsi:type="dcterms:W3CDTF">2023-03-06T18:40:26Z</dcterms:created>
  <dcterms:modified xsi:type="dcterms:W3CDTF">2023-08-05T17:56:33Z</dcterms:modified>
  <cp:category>MATLAB</cp:category>
</cp:coreProperties>
</file>