
<file path=[Content_Types].xml><?xml version="1.0" encoding="utf-8"?>
<Types xmlns="http://schemas.openxmlformats.org/package/2006/content-types">
  <Default Extension="jpg" ContentType="application/octet-stream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70" autoAdjust="0"/>
    <p:restoredTop sz="94660"/>
  </p:normalViewPr>
  <p:slideViewPr>
    <p:cSldViewPr>
      <p:cViewPr varScale="1">
        <p:scale>
          <a:sx n="203" d="100"/>
          <a:sy n="203" d="100"/>
        </p:scale>
        <p:origin x="28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https:/es.wikipedia.org/wiki/Clase_(inform%C3%A1tica)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https:/en.wikipedia.org/wiki/List_of_ob" TargetMode="Externa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jpg"/><Relationship Id="rId4" Type="http://schemas.openxmlformats.org/officeDocument/2006/relationships/image" Target="../media/image53.jp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https:/styde.net/que-es-la-programacion-orientada-a-objetos/" TargetMode="External"/><Relationship Id="rId2" Type="http://schemas.openxmlformats.org/officeDocument/2006/relationships/hyperlink" Target="http://https:/msdn.microsoft.com/es-co/library/bb972232.aspx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https:/www.emaze.com/@ACZOZZLZ/poo" TargetMode="External"/><Relationship Id="rId5" Type="http://schemas.openxmlformats.org/officeDocument/2006/relationships/hyperlink" Target="http://docs.python.org.ar/tutorial/2/classes.html" TargetMode="External"/><Relationship Id="rId4" Type="http://schemas.openxmlformats.org/officeDocument/2006/relationships/hyperlink" Target="http://c.conclase.net/curso/?cap=036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https:/drive.google.com/drive/u/1/folders/0B7IRdmOoUVf5fjVBd1lvSmFvN0xmZmoteS1rQzN3cllTQVZRWnBhcGhBakxmazBQbEFKYmc" TargetMode="External"/><Relationship Id="rId2" Type="http://schemas.openxmlformats.org/officeDocument/2006/relationships/hyperlink" Target="http://https:/es.wikipedia.org/wiki/Serializaci%C3%B3n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https:/sites.google.com/a/unal.edu.co/poo2014-2/" TargetMode="External"/><Relationship Id="rId5" Type="http://schemas.openxmlformats.org/officeDocument/2006/relationships/hyperlink" Target="http://https:/www.emaze.com/@ACZOZZLZ/poo" TargetMode="External"/><Relationship Id="rId4" Type="http://schemas.openxmlformats.org/officeDocument/2006/relationships/hyperlink" Target="http://https:/prezi.com/iechoqrsv1ur/programacion-orientada-a-objetos/?utm_campaign=share&amp;utm_medium=copy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renderaprogramar.com/index.php?option=com_content&amp;view=article&amp;id=44" TargetMode="External"/><Relationship Id="rId2" Type="http://schemas.openxmlformats.org/officeDocument/2006/relationships/hyperlink" Target="http://https:/www.timetoast.com/linea-del-tiempo-evolucion-de-los-lenguajes-de-programacion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https:/www.slideshare.net/CristianoCostantini/modular-java-with-osgi-and-karaf" TargetMode="External"/><Relationship Id="rId4" Type="http://schemas.openxmlformats.org/officeDocument/2006/relationships/hyperlink" Target="http://https:/www.mindomo.com/es/mindmap/programacion-orientada-a-objetos-699df6ea39c24846b53082db41e6f3b1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https:/scotch.io/bar-talk/s-o-l-i-d-the-first-five-principles-of-object-oriented-design" TargetMode="External"/><Relationship Id="rId2" Type="http://schemas.openxmlformats.org/officeDocument/2006/relationships/hyperlink" Target="http://https:/sites.google.com/a/unal.edu.co/poo2014-2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https:/alchetron.com/Robert-Cecil-Martin-228711-W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13" Type="http://schemas.openxmlformats.org/officeDocument/2006/relationships/image" Target="../media/image14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12" Type="http://schemas.openxmlformats.org/officeDocument/2006/relationships/image" Target="../media/image13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11" Type="http://schemas.openxmlformats.org/officeDocument/2006/relationships/image" Target="../media/image12.jpg"/><Relationship Id="rId5" Type="http://schemas.openxmlformats.org/officeDocument/2006/relationships/image" Target="../media/image6.jpg"/><Relationship Id="rId15" Type="http://schemas.openxmlformats.org/officeDocument/2006/relationships/image" Target="../media/image16.jpg"/><Relationship Id="rId10" Type="http://schemas.openxmlformats.org/officeDocument/2006/relationships/image" Target="../media/image11.jpg"/><Relationship Id="rId4" Type="http://schemas.openxmlformats.org/officeDocument/2006/relationships/image" Target="../media/image5.jpg"/><Relationship Id="rId9" Type="http://schemas.openxmlformats.org/officeDocument/2006/relationships/image" Target="../media/image10.jpg"/><Relationship Id="rId1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ath1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2" name="Path2"/>
          <p:cNvSpPr/>
          <p:nvPr/>
        </p:nvSpPr>
        <p:spPr>
          <a:xfrm>
            <a:off x="335280" y="342900"/>
            <a:ext cx="2776728" cy="71628"/>
          </a:xfrm>
          <a:custGeom>
            <a:avLst/>
            <a:gdLst/>
            <a:ahLst/>
            <a:cxnLst/>
            <a:rect l="l" t="t" r="r" b="b"/>
            <a:pathLst>
              <a:path w="2776728" h="71628">
                <a:moveTo>
                  <a:pt x="0" y="71628"/>
                </a:moveTo>
                <a:lnTo>
                  <a:pt x="2776728" y="71628"/>
                </a:lnTo>
                <a:lnTo>
                  <a:pt x="2776728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0797D7">
              <a:alpha val="100000"/>
            </a:srgbClr>
          </a:solidFill>
          <a:ln w="0" cap="sq">
            <a:solidFill>
              <a:srgbClr val="0797D7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" name="Path3"/>
          <p:cNvSpPr/>
          <p:nvPr/>
        </p:nvSpPr>
        <p:spPr>
          <a:xfrm>
            <a:off x="3182112" y="342900"/>
            <a:ext cx="2776728" cy="68580"/>
          </a:xfrm>
          <a:custGeom>
            <a:avLst/>
            <a:gdLst/>
            <a:ahLst/>
            <a:cxnLst/>
            <a:rect l="l" t="t" r="r" b="b"/>
            <a:pathLst>
              <a:path w="2776728" h="68580">
                <a:moveTo>
                  <a:pt x="0" y="68580"/>
                </a:moveTo>
                <a:lnTo>
                  <a:pt x="2776728" y="68580"/>
                </a:lnTo>
                <a:lnTo>
                  <a:pt x="2776728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solidFill>
            <a:srgbClr val="66CAF9">
              <a:alpha val="100000"/>
            </a:srgbClr>
          </a:solidFill>
          <a:ln w="0" cap="sq">
            <a:solidFill>
              <a:srgbClr val="66CAF9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" name="Path4"/>
          <p:cNvSpPr/>
          <p:nvPr/>
        </p:nvSpPr>
        <p:spPr>
          <a:xfrm>
            <a:off x="335280" y="1707654"/>
            <a:ext cx="8447532" cy="2478024"/>
          </a:xfrm>
          <a:custGeom>
            <a:avLst/>
            <a:gdLst/>
            <a:ahLst/>
            <a:cxnLst/>
            <a:rect l="l" t="t" r="r" b="b"/>
            <a:pathLst>
              <a:path w="8447532" h="2478024">
                <a:moveTo>
                  <a:pt x="0" y="2478024"/>
                </a:moveTo>
                <a:lnTo>
                  <a:pt x="8447532" y="2478024"/>
                </a:lnTo>
                <a:lnTo>
                  <a:pt x="8447532" y="0"/>
                </a:lnTo>
                <a:lnTo>
                  <a:pt x="0" y="0"/>
                </a:lnTo>
                <a:lnTo>
                  <a:pt x="0" y="2478024"/>
                </a:lnTo>
                <a:close/>
              </a:path>
            </a:pathLst>
          </a:custGeom>
          <a:solidFill>
            <a:srgbClr val="0797D7">
              <a:alpha val="100000"/>
            </a:srgbClr>
          </a:solidFill>
          <a:ln w="0" cap="sq">
            <a:solidFill>
              <a:srgbClr val="0797D7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6" name="Path6"/>
          <p:cNvSpPr/>
          <p:nvPr/>
        </p:nvSpPr>
        <p:spPr>
          <a:xfrm>
            <a:off x="6031992" y="339852"/>
            <a:ext cx="2776728" cy="74676"/>
          </a:xfrm>
          <a:custGeom>
            <a:avLst/>
            <a:gdLst/>
            <a:ahLst/>
            <a:cxnLst/>
            <a:rect l="l" t="t" r="r" b="b"/>
            <a:pathLst>
              <a:path w="2776728" h="74676">
                <a:moveTo>
                  <a:pt x="0" y="74676"/>
                </a:moveTo>
                <a:lnTo>
                  <a:pt x="2776728" y="74676"/>
                </a:lnTo>
                <a:lnTo>
                  <a:pt x="2776728" y="0"/>
                </a:lnTo>
                <a:lnTo>
                  <a:pt x="0" y="0"/>
                </a:lnTo>
                <a:lnTo>
                  <a:pt x="0" y="74676"/>
                </a:lnTo>
                <a:close/>
              </a:path>
            </a:pathLst>
          </a:custGeom>
          <a:solidFill>
            <a:srgbClr val="44C1A3">
              <a:alpha val="100000"/>
            </a:srgbClr>
          </a:solidFill>
          <a:ln w="0" cap="sq">
            <a:solidFill>
              <a:srgbClr val="44C1A3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8" name="Text Box8"/>
          <p:cNvSpPr txBox="1"/>
          <p:nvPr/>
        </p:nvSpPr>
        <p:spPr>
          <a:xfrm>
            <a:off x="755576" y="2552942"/>
            <a:ext cx="7848872" cy="90223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0"/>
              </a:lnSpc>
            </a:pPr>
            <a:endParaRPr dirty="0"/>
          </a:p>
          <a:p>
            <a:pPr algn="ctr" rtl="0">
              <a:lnSpc>
                <a:spcPts val="3321"/>
              </a:lnSpc>
            </a:pPr>
            <a:r>
              <a:rPr lang="en-US" altLang="zh-CN" sz="3000" b="1" spc="12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PROGRAMACIÓN</a:t>
            </a:r>
            <a:r>
              <a:rPr lang="en-US" altLang="zh-CN" sz="3000" b="1" spc="-14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3000" b="1" spc="6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ORIENTA                      </a:t>
            </a:r>
            <a:r>
              <a:rPr lang="en-US" altLang="zh-CN" sz="3000" b="1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</a:t>
            </a:r>
            <a:endParaRPr lang="en-US" altLang="zh-CN" sz="3000" dirty="0">
              <a:latin typeface="Times"/>
              <a:ea typeface="Times"/>
              <a:cs typeface="Times"/>
            </a:endParaRPr>
          </a:p>
        </p:txBody>
      </p:sp>
      <p:sp>
        <p:nvSpPr>
          <p:cNvPr id="9" name="Text Box9"/>
          <p:cNvSpPr txBox="1"/>
          <p:nvPr/>
        </p:nvSpPr>
        <p:spPr>
          <a:xfrm>
            <a:off x="3635896" y="3449625"/>
            <a:ext cx="2448272" cy="47904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3324"/>
              </a:lnSpc>
            </a:pPr>
            <a:r>
              <a:rPr lang="en-US" altLang="zh-CN" sz="3000" b="1" spc="4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OBJ</a:t>
            </a:r>
            <a:r>
              <a:rPr lang="en-US" altLang="zh-CN" sz="3000" b="1" spc="-41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3000" b="1" spc="114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ETOS</a:t>
            </a:r>
            <a:endParaRPr lang="en-US" altLang="zh-CN" sz="3000" dirty="0">
              <a:latin typeface="Times"/>
              <a:ea typeface="Times"/>
              <a:cs typeface="Times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23CBA3D7-93CB-884A-972D-C67C12C37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202" y="525329"/>
            <a:ext cx="1611179" cy="100811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th134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35" name="Path135"/>
          <p:cNvSpPr/>
          <p:nvPr/>
        </p:nvSpPr>
        <p:spPr>
          <a:xfrm>
            <a:off x="335280" y="342900"/>
            <a:ext cx="2776728" cy="71628"/>
          </a:xfrm>
          <a:custGeom>
            <a:avLst/>
            <a:gdLst/>
            <a:ahLst/>
            <a:cxnLst/>
            <a:rect l="l" t="t" r="r" b="b"/>
            <a:pathLst>
              <a:path w="2776728" h="71628">
                <a:moveTo>
                  <a:pt x="0" y="71628"/>
                </a:moveTo>
                <a:lnTo>
                  <a:pt x="2776728" y="71628"/>
                </a:lnTo>
                <a:lnTo>
                  <a:pt x="2776728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0797D7">
              <a:alpha val="100000"/>
            </a:srgbClr>
          </a:solidFill>
          <a:ln w="0" cap="sq">
            <a:solidFill>
              <a:srgbClr val="0797D7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36" name="Path136"/>
          <p:cNvSpPr/>
          <p:nvPr/>
        </p:nvSpPr>
        <p:spPr>
          <a:xfrm>
            <a:off x="6031992" y="339852"/>
            <a:ext cx="2776728" cy="74676"/>
          </a:xfrm>
          <a:custGeom>
            <a:avLst/>
            <a:gdLst/>
            <a:ahLst/>
            <a:cxnLst/>
            <a:rect l="l" t="t" r="r" b="b"/>
            <a:pathLst>
              <a:path w="2776728" h="74676">
                <a:moveTo>
                  <a:pt x="0" y="74676"/>
                </a:moveTo>
                <a:lnTo>
                  <a:pt x="2776728" y="74676"/>
                </a:lnTo>
                <a:lnTo>
                  <a:pt x="2776728" y="0"/>
                </a:lnTo>
                <a:lnTo>
                  <a:pt x="0" y="0"/>
                </a:lnTo>
                <a:lnTo>
                  <a:pt x="0" y="74676"/>
                </a:lnTo>
                <a:close/>
              </a:path>
            </a:pathLst>
          </a:custGeom>
          <a:solidFill>
            <a:srgbClr val="44C1A3">
              <a:alpha val="100000"/>
            </a:srgbClr>
          </a:solidFill>
          <a:ln w="0" cap="sq">
            <a:solidFill>
              <a:srgbClr val="44C1A3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37" name="Path137"/>
          <p:cNvSpPr/>
          <p:nvPr/>
        </p:nvSpPr>
        <p:spPr>
          <a:xfrm>
            <a:off x="3182112" y="342900"/>
            <a:ext cx="2776728" cy="68580"/>
          </a:xfrm>
          <a:custGeom>
            <a:avLst/>
            <a:gdLst/>
            <a:ahLst/>
            <a:cxnLst/>
            <a:rect l="l" t="t" r="r" b="b"/>
            <a:pathLst>
              <a:path w="2776728" h="68580">
                <a:moveTo>
                  <a:pt x="0" y="68580"/>
                </a:moveTo>
                <a:lnTo>
                  <a:pt x="2776728" y="68580"/>
                </a:lnTo>
                <a:lnTo>
                  <a:pt x="2776728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solidFill>
            <a:srgbClr val="66CAF9">
              <a:alpha val="100000"/>
            </a:srgbClr>
          </a:solidFill>
          <a:ln w="0" cap="sq">
            <a:solidFill>
              <a:srgbClr val="66CAF9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38" name="Text Box138"/>
          <p:cNvSpPr txBox="1"/>
          <p:nvPr/>
        </p:nvSpPr>
        <p:spPr>
          <a:xfrm>
            <a:off x="335280" y="3855720"/>
            <a:ext cx="8468868" cy="944880"/>
          </a:xfrm>
          <a:prstGeom prst="rect">
            <a:avLst/>
          </a:prstGeom>
          <a:solidFill>
            <a:srgbClr val="0797D7"/>
          </a:solidFill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5035"/>
              </a:lnSpc>
            </a:pPr>
            <a:endParaRPr/>
          </a:p>
          <a:p>
            <a:pPr marL="8011668" algn="l" rtl="0">
              <a:lnSpc>
                <a:spcPts val="2100"/>
              </a:lnSpc>
            </a:pPr>
            <a:r>
              <a:rPr lang="en-US" altLang="zh-CN" sz="2100" spc="-102" dirty="0">
                <a:solidFill>
                  <a:srgbClr val="0797D7"/>
                </a:solidFill>
                <a:latin typeface="Helvetica"/>
                <a:ea typeface="Helvetica"/>
                <a:cs typeface="Helvetica"/>
              </a:rPr>
              <a:t>10</a:t>
            </a:r>
            <a:endParaRPr lang="en-US" altLang="zh-CN" sz="2100">
              <a:latin typeface="Helvetica"/>
              <a:ea typeface="Helvetica"/>
              <a:cs typeface="Helvetica"/>
            </a:endParaRPr>
          </a:p>
        </p:txBody>
      </p:sp>
      <p:sp>
        <p:nvSpPr>
          <p:cNvPr id="139" name="Text Box139"/>
          <p:cNvSpPr txBox="1"/>
          <p:nvPr/>
        </p:nvSpPr>
        <p:spPr>
          <a:xfrm>
            <a:off x="527304" y="1930395"/>
            <a:ext cx="2962540" cy="22438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767"/>
              </a:lnSpc>
            </a:pPr>
            <a:r>
              <a:rPr lang="en-US" altLang="zh-CN" sz="1600" spc="0" dirty="0">
                <a:solidFill>
                  <a:srgbClr val="66CAF9"/>
                </a:solidFill>
                <a:latin typeface="Times"/>
                <a:ea typeface="Times"/>
                <a:cs typeface="Times"/>
              </a:rPr>
              <a:t>3.</a:t>
            </a:r>
            <a:r>
              <a:rPr lang="en-US" altLang="zh-CN" sz="1600" spc="-6" dirty="0">
                <a:solidFill>
                  <a:srgbClr val="66CAF9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-3" dirty="0">
                <a:solidFill>
                  <a:srgbClr val="66CAF9"/>
                </a:solidFill>
                <a:latin typeface="Times"/>
                <a:ea typeface="Times"/>
                <a:cs typeface="Times"/>
              </a:rPr>
              <a:t>FILOSOFÍA</a:t>
            </a:r>
            <a:r>
              <a:rPr lang="en-US" altLang="zh-CN" sz="1600" spc="-82" dirty="0">
                <a:solidFill>
                  <a:srgbClr val="66CAF9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-3" dirty="0">
                <a:solidFill>
                  <a:srgbClr val="66CAF9"/>
                </a:solidFill>
                <a:latin typeface="Times"/>
                <a:ea typeface="Times"/>
                <a:cs typeface="Times"/>
              </a:rPr>
              <a:t>DEL</a:t>
            </a:r>
            <a:r>
              <a:rPr lang="en-US" altLang="zh-CN" sz="1600" spc="-59" dirty="0">
                <a:solidFill>
                  <a:srgbClr val="66CAF9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-19" dirty="0">
                <a:solidFill>
                  <a:srgbClr val="66CAF9"/>
                </a:solidFill>
                <a:latin typeface="Times"/>
                <a:ea typeface="Times"/>
                <a:cs typeface="Times"/>
              </a:rPr>
              <a:t>PARADIGMA</a:t>
            </a:r>
            <a:endParaRPr lang="en-US" altLang="zh-CN" sz="1600">
              <a:latin typeface="Times"/>
              <a:ea typeface="Times"/>
              <a:cs typeface="Times"/>
            </a:endParaRPr>
          </a:p>
        </p:txBody>
      </p:sp>
      <p:sp>
        <p:nvSpPr>
          <p:cNvPr id="140" name="Text Box140"/>
          <p:cNvSpPr txBox="1"/>
          <p:nvPr/>
        </p:nvSpPr>
        <p:spPr>
          <a:xfrm>
            <a:off x="527304" y="2560231"/>
            <a:ext cx="3972688" cy="100246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3947"/>
              </a:lnSpc>
            </a:pPr>
            <a:r>
              <a:rPr lang="en-US" altLang="zh-CN" sz="2700" b="1" spc="0" dirty="0">
                <a:solidFill>
                  <a:srgbClr val="0797D7"/>
                </a:solidFill>
                <a:latin typeface="Times"/>
                <a:ea typeface="Times"/>
                <a:cs typeface="Times"/>
              </a:rPr>
              <a:t>4.</a:t>
            </a:r>
            <a:r>
              <a:rPr lang="en-US" altLang="zh-CN" sz="2700" b="1" dirty="0">
                <a:solidFill>
                  <a:srgbClr val="0797D7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2700" b="1" spc="110" dirty="0">
                <a:solidFill>
                  <a:srgbClr val="0797D7"/>
                </a:solidFill>
                <a:latin typeface="Times"/>
                <a:ea typeface="Times"/>
                <a:cs typeface="Times"/>
              </a:rPr>
              <a:t>CONCEPTOS</a:t>
            </a:r>
            <a:r>
              <a:rPr lang="en-US" altLang="zh-CN" sz="2700" b="1" spc="-91" dirty="0">
                <a:solidFill>
                  <a:srgbClr val="0797D7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2700" b="1" spc="-11" dirty="0">
                <a:solidFill>
                  <a:srgbClr val="0797D7"/>
                </a:solidFill>
                <a:latin typeface="Times"/>
                <a:ea typeface="Times"/>
                <a:cs typeface="Times"/>
              </a:rPr>
              <a:t>CLAVE</a:t>
            </a:r>
            <a:r>
              <a:rPr lang="en-US" altLang="zh-CN" sz="2700" b="1" dirty="0">
                <a:solidFill>
                  <a:srgbClr val="0797D7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0" dirty="0">
                <a:solidFill>
                  <a:srgbClr val="66CAF9"/>
                </a:solidFill>
                <a:latin typeface="Times"/>
                <a:ea typeface="Times"/>
                <a:cs typeface="Times"/>
              </a:rPr>
              <a:t>5.</a:t>
            </a:r>
            <a:r>
              <a:rPr lang="en-US" altLang="zh-CN" sz="1600" spc="-6" dirty="0">
                <a:solidFill>
                  <a:srgbClr val="66CAF9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-2" dirty="0">
                <a:solidFill>
                  <a:srgbClr val="66CAF9"/>
                </a:solidFill>
                <a:latin typeface="Times"/>
                <a:ea typeface="Times"/>
                <a:cs typeface="Times"/>
              </a:rPr>
              <a:t>PRINCIPIOS</a:t>
            </a:r>
            <a:r>
              <a:rPr lang="en-US" altLang="zh-CN" sz="1600" spc="13" dirty="0">
                <a:solidFill>
                  <a:srgbClr val="66CAF9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-3" dirty="0">
                <a:solidFill>
                  <a:srgbClr val="66CAF9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1600" spc="-7" dirty="0">
                <a:solidFill>
                  <a:srgbClr val="66CAF9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-3" dirty="0">
                <a:solidFill>
                  <a:srgbClr val="66CAF9"/>
                </a:solidFill>
                <a:latin typeface="Times"/>
                <a:ea typeface="Times"/>
                <a:cs typeface="Times"/>
              </a:rPr>
              <a:t>LA</a:t>
            </a:r>
            <a:r>
              <a:rPr lang="en-US" altLang="zh-CN" sz="1600" spc="-88" dirty="0">
                <a:solidFill>
                  <a:srgbClr val="66CAF9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-3" dirty="0">
                <a:solidFill>
                  <a:srgbClr val="66CAF9"/>
                </a:solidFill>
                <a:latin typeface="Times"/>
                <a:ea typeface="Times"/>
                <a:cs typeface="Times"/>
              </a:rPr>
              <a:t>POO</a:t>
            </a:r>
            <a:endParaRPr lang="en-US" altLang="zh-CN" sz="1600" dirty="0">
              <a:latin typeface="Times"/>
              <a:ea typeface="Times"/>
              <a:cs typeface="Time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ath141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42" name="Path142"/>
          <p:cNvSpPr/>
          <p:nvPr/>
        </p:nvSpPr>
        <p:spPr>
          <a:xfrm>
            <a:off x="335280" y="342900"/>
            <a:ext cx="2776728" cy="71628"/>
          </a:xfrm>
          <a:custGeom>
            <a:avLst/>
            <a:gdLst/>
            <a:ahLst/>
            <a:cxnLst/>
            <a:rect l="l" t="t" r="r" b="b"/>
            <a:pathLst>
              <a:path w="2776728" h="71628">
                <a:moveTo>
                  <a:pt x="0" y="71628"/>
                </a:moveTo>
                <a:lnTo>
                  <a:pt x="2776728" y="71628"/>
                </a:lnTo>
                <a:lnTo>
                  <a:pt x="2776728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0797D7">
              <a:alpha val="100000"/>
            </a:srgbClr>
          </a:solidFill>
          <a:ln w="0" cap="sq">
            <a:solidFill>
              <a:srgbClr val="0797D7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43" name="Path143"/>
          <p:cNvSpPr/>
          <p:nvPr/>
        </p:nvSpPr>
        <p:spPr>
          <a:xfrm>
            <a:off x="6031992" y="339852"/>
            <a:ext cx="2776728" cy="74676"/>
          </a:xfrm>
          <a:custGeom>
            <a:avLst/>
            <a:gdLst/>
            <a:ahLst/>
            <a:cxnLst/>
            <a:rect l="l" t="t" r="r" b="b"/>
            <a:pathLst>
              <a:path w="2776728" h="74676">
                <a:moveTo>
                  <a:pt x="0" y="74676"/>
                </a:moveTo>
                <a:lnTo>
                  <a:pt x="2776728" y="74676"/>
                </a:lnTo>
                <a:lnTo>
                  <a:pt x="2776728" y="0"/>
                </a:lnTo>
                <a:lnTo>
                  <a:pt x="0" y="0"/>
                </a:lnTo>
                <a:lnTo>
                  <a:pt x="0" y="74676"/>
                </a:lnTo>
                <a:close/>
              </a:path>
            </a:pathLst>
          </a:custGeom>
          <a:solidFill>
            <a:srgbClr val="44C1A3">
              <a:alpha val="100000"/>
            </a:srgbClr>
          </a:solidFill>
          <a:ln w="0" cap="sq">
            <a:solidFill>
              <a:srgbClr val="44C1A3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44" name="Path144"/>
          <p:cNvSpPr/>
          <p:nvPr/>
        </p:nvSpPr>
        <p:spPr>
          <a:xfrm>
            <a:off x="3182112" y="342900"/>
            <a:ext cx="2776728" cy="68580"/>
          </a:xfrm>
          <a:custGeom>
            <a:avLst/>
            <a:gdLst/>
            <a:ahLst/>
            <a:cxnLst/>
            <a:rect l="l" t="t" r="r" b="b"/>
            <a:pathLst>
              <a:path w="2776728" h="68580">
                <a:moveTo>
                  <a:pt x="0" y="68580"/>
                </a:moveTo>
                <a:lnTo>
                  <a:pt x="2776728" y="68580"/>
                </a:lnTo>
                <a:lnTo>
                  <a:pt x="2776728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solidFill>
            <a:srgbClr val="66CAF9">
              <a:alpha val="100000"/>
            </a:srgbClr>
          </a:solidFill>
          <a:ln w="0" cap="sq">
            <a:solidFill>
              <a:srgbClr val="66CAF9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45" name="Text Box145"/>
          <p:cNvSpPr txBox="1"/>
          <p:nvPr/>
        </p:nvSpPr>
        <p:spPr>
          <a:xfrm>
            <a:off x="1811146" y="871394"/>
            <a:ext cx="1854763" cy="36118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2431"/>
              </a:lnSpc>
            </a:pPr>
            <a:r>
              <a:rPr lang="en-US" altLang="zh-CN" sz="2050" spc="610" dirty="0">
                <a:solidFill>
                  <a:srgbClr val="66CAF9"/>
                </a:solidFill>
                <a:latin typeface="Wingdings"/>
                <a:ea typeface="Wingdings"/>
                <a:cs typeface="Wingdings"/>
              </a:rPr>
              <a:t>➢</a:t>
            </a:r>
            <a:r>
              <a:rPr lang="en-US" altLang="zh-CN" sz="2200" spc="1" dirty="0">
                <a:solidFill>
                  <a:srgbClr val="08A5EF"/>
                </a:solidFill>
                <a:latin typeface="Times"/>
                <a:ea typeface="Times"/>
                <a:cs typeface="Times"/>
              </a:rPr>
              <a:t>Abstracción</a:t>
            </a:r>
            <a:endParaRPr lang="en-US" altLang="zh-CN" sz="2200" dirty="0">
              <a:latin typeface="Times"/>
              <a:ea typeface="Times"/>
              <a:cs typeface="Times"/>
            </a:endParaRPr>
          </a:p>
        </p:txBody>
      </p:sp>
      <p:sp>
        <p:nvSpPr>
          <p:cNvPr id="146" name="Text Box146"/>
          <p:cNvSpPr txBox="1"/>
          <p:nvPr/>
        </p:nvSpPr>
        <p:spPr>
          <a:xfrm>
            <a:off x="1811147" y="1605962"/>
            <a:ext cx="1854762" cy="36118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2431"/>
              </a:lnSpc>
            </a:pPr>
            <a:r>
              <a:rPr lang="en-US" altLang="zh-CN" sz="2050" spc="610" dirty="0">
                <a:solidFill>
                  <a:srgbClr val="66CAF9"/>
                </a:solidFill>
                <a:latin typeface="Wingdings"/>
                <a:ea typeface="Wingdings"/>
                <a:cs typeface="Wingdings"/>
              </a:rPr>
              <a:t>➢</a:t>
            </a:r>
            <a:r>
              <a:rPr lang="en-US" altLang="zh-CN" sz="2200" spc="2" dirty="0">
                <a:solidFill>
                  <a:srgbClr val="08A5EF"/>
                </a:solidFill>
                <a:latin typeface="Times"/>
                <a:ea typeface="Times"/>
                <a:cs typeface="Times"/>
              </a:rPr>
              <a:t>Modularidad</a:t>
            </a:r>
            <a:endParaRPr lang="en-US" altLang="zh-CN" sz="2200" dirty="0">
              <a:latin typeface="Times"/>
              <a:ea typeface="Times"/>
              <a:cs typeface="Times"/>
            </a:endParaRPr>
          </a:p>
        </p:txBody>
      </p:sp>
      <p:sp>
        <p:nvSpPr>
          <p:cNvPr id="147" name="Text Box147"/>
          <p:cNvSpPr txBox="1"/>
          <p:nvPr/>
        </p:nvSpPr>
        <p:spPr>
          <a:xfrm>
            <a:off x="1811146" y="2339259"/>
            <a:ext cx="2328805" cy="36118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2431"/>
              </a:lnSpc>
            </a:pPr>
            <a:r>
              <a:rPr lang="en-US" altLang="zh-CN" sz="2050" spc="610" dirty="0">
                <a:solidFill>
                  <a:srgbClr val="66CAF9"/>
                </a:solidFill>
                <a:latin typeface="Wingdings"/>
                <a:ea typeface="Wingdings"/>
                <a:cs typeface="Wingdings"/>
              </a:rPr>
              <a:t>➢</a:t>
            </a:r>
            <a:r>
              <a:rPr lang="en-US" altLang="zh-CN" sz="2200" spc="-1" dirty="0">
                <a:solidFill>
                  <a:srgbClr val="08A5EF"/>
                </a:solidFill>
                <a:latin typeface="Times"/>
                <a:ea typeface="Times"/>
                <a:cs typeface="Times"/>
              </a:rPr>
              <a:t>Encapsulamiento</a:t>
            </a:r>
            <a:endParaRPr lang="en-US" altLang="zh-CN" sz="2200" dirty="0">
              <a:latin typeface="Times"/>
              <a:ea typeface="Times"/>
              <a:cs typeface="Times"/>
            </a:endParaRPr>
          </a:p>
        </p:txBody>
      </p:sp>
      <p:sp>
        <p:nvSpPr>
          <p:cNvPr id="148" name="Text Box148"/>
          <p:cNvSpPr txBox="1"/>
          <p:nvPr/>
        </p:nvSpPr>
        <p:spPr>
          <a:xfrm>
            <a:off x="1811147" y="3074081"/>
            <a:ext cx="1392701" cy="36118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2431"/>
              </a:lnSpc>
            </a:pPr>
            <a:r>
              <a:rPr lang="en-US" altLang="zh-CN" sz="2050" spc="610" dirty="0">
                <a:solidFill>
                  <a:srgbClr val="66CAF9"/>
                </a:solidFill>
                <a:latin typeface="Wingdings"/>
                <a:ea typeface="Wingdings"/>
                <a:cs typeface="Wingdings"/>
              </a:rPr>
              <a:t>➢</a:t>
            </a:r>
            <a:r>
              <a:rPr lang="en-US" altLang="zh-CN" sz="2200" spc="0" dirty="0">
                <a:solidFill>
                  <a:srgbClr val="08A5EF"/>
                </a:solidFill>
                <a:latin typeface="Times"/>
                <a:ea typeface="Times"/>
                <a:cs typeface="Times"/>
              </a:rPr>
              <a:t>Herencia</a:t>
            </a:r>
            <a:endParaRPr lang="en-US" altLang="zh-CN" sz="2200" dirty="0">
              <a:latin typeface="Times"/>
              <a:ea typeface="Times"/>
              <a:cs typeface="Times"/>
            </a:endParaRPr>
          </a:p>
        </p:txBody>
      </p:sp>
      <p:sp>
        <p:nvSpPr>
          <p:cNvPr id="149" name="Text Box149"/>
          <p:cNvSpPr txBox="1"/>
          <p:nvPr/>
        </p:nvSpPr>
        <p:spPr>
          <a:xfrm>
            <a:off x="1811148" y="3808700"/>
            <a:ext cx="2040772" cy="36118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2431"/>
              </a:lnSpc>
            </a:pPr>
            <a:r>
              <a:rPr lang="en-US" altLang="zh-CN" sz="2050" spc="610" dirty="0">
                <a:solidFill>
                  <a:srgbClr val="66CAF9"/>
                </a:solidFill>
                <a:latin typeface="Wingdings"/>
                <a:ea typeface="Wingdings"/>
                <a:cs typeface="Wingdings"/>
              </a:rPr>
              <a:t>➢</a:t>
            </a:r>
            <a:r>
              <a:rPr lang="en-US" altLang="zh-CN" sz="2200" spc="-1" dirty="0">
                <a:solidFill>
                  <a:srgbClr val="08A5EF"/>
                </a:solidFill>
                <a:latin typeface="Times"/>
                <a:ea typeface="Times"/>
                <a:cs typeface="Times"/>
              </a:rPr>
              <a:t>Polimorfismo</a:t>
            </a:r>
            <a:endParaRPr lang="en-US" altLang="zh-CN" sz="2200" dirty="0">
              <a:latin typeface="Times"/>
              <a:ea typeface="Times"/>
              <a:cs typeface="Times"/>
            </a:endParaRPr>
          </a:p>
        </p:txBody>
      </p:sp>
      <p:sp>
        <p:nvSpPr>
          <p:cNvPr id="150" name="Text Box150"/>
          <p:cNvSpPr txBox="1"/>
          <p:nvPr/>
        </p:nvSpPr>
        <p:spPr>
          <a:xfrm>
            <a:off x="768706" y="4513217"/>
            <a:ext cx="4263020" cy="15521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222"/>
              </a:lnSpc>
            </a:pPr>
            <a:r>
              <a:rPr lang="en-US" altLang="zh-CN" sz="11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PROGRAMACIÓN</a:t>
            </a:r>
            <a:r>
              <a:rPr lang="en-US" altLang="zh-CN" sz="1100" spc="4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ORIENTADA</a:t>
            </a:r>
            <a:r>
              <a:rPr lang="en-US" altLang="zh-CN" sz="1100" spc="4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</a:t>
            </a:r>
            <a:r>
              <a:rPr lang="en-US" altLang="zh-CN" sz="1100" spc="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OBJETOS</a:t>
            </a:r>
            <a:r>
              <a:rPr lang="en-US" altLang="zh-CN" sz="11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–</a:t>
            </a:r>
            <a:r>
              <a:rPr lang="en-US" altLang="zh-CN" sz="1100" spc="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CONCEPTOS</a:t>
            </a:r>
            <a:r>
              <a:rPr lang="en-US" altLang="zh-CN" sz="1100" spc="3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CLAVE</a:t>
            </a:r>
            <a:endParaRPr lang="en-US" altLang="zh-CN" sz="1100">
              <a:latin typeface="Times"/>
              <a:ea typeface="Times"/>
              <a:cs typeface="Times"/>
            </a:endParaRPr>
          </a:p>
        </p:txBody>
      </p:sp>
      <p:sp>
        <p:nvSpPr>
          <p:cNvPr id="151" name="Text Box151"/>
          <p:cNvSpPr txBox="1"/>
          <p:nvPr/>
        </p:nvSpPr>
        <p:spPr>
          <a:xfrm>
            <a:off x="8346948" y="4495114"/>
            <a:ext cx="308952" cy="2667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100"/>
              </a:lnSpc>
            </a:pPr>
            <a:r>
              <a:rPr lang="en-US" altLang="zh-CN" sz="2100" spc="-102" dirty="0">
                <a:solidFill>
                  <a:srgbClr val="0797D7"/>
                </a:solidFill>
                <a:latin typeface="Helvetica"/>
                <a:ea typeface="Helvetica"/>
                <a:cs typeface="Helvetica"/>
              </a:rPr>
              <a:t>11</a:t>
            </a:r>
            <a:endParaRPr lang="en-US" altLang="zh-CN" sz="2100">
              <a:latin typeface="Helvetica"/>
              <a:ea typeface="Helvetica"/>
              <a:cs typeface="Helvetic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ath152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53" name="Path153"/>
          <p:cNvSpPr/>
          <p:nvPr/>
        </p:nvSpPr>
        <p:spPr>
          <a:xfrm>
            <a:off x="335280" y="342900"/>
            <a:ext cx="2776728" cy="71628"/>
          </a:xfrm>
          <a:custGeom>
            <a:avLst/>
            <a:gdLst/>
            <a:ahLst/>
            <a:cxnLst/>
            <a:rect l="l" t="t" r="r" b="b"/>
            <a:pathLst>
              <a:path w="2776728" h="71628">
                <a:moveTo>
                  <a:pt x="0" y="71628"/>
                </a:moveTo>
                <a:lnTo>
                  <a:pt x="2776728" y="71628"/>
                </a:lnTo>
                <a:lnTo>
                  <a:pt x="2776728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0797D7">
              <a:alpha val="100000"/>
            </a:srgbClr>
          </a:solidFill>
          <a:ln w="0" cap="sq">
            <a:solidFill>
              <a:srgbClr val="0797D7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54" name="Path154"/>
          <p:cNvSpPr/>
          <p:nvPr/>
        </p:nvSpPr>
        <p:spPr>
          <a:xfrm>
            <a:off x="6031992" y="339852"/>
            <a:ext cx="2776728" cy="74676"/>
          </a:xfrm>
          <a:custGeom>
            <a:avLst/>
            <a:gdLst/>
            <a:ahLst/>
            <a:cxnLst/>
            <a:rect l="l" t="t" r="r" b="b"/>
            <a:pathLst>
              <a:path w="2776728" h="74676">
                <a:moveTo>
                  <a:pt x="0" y="74676"/>
                </a:moveTo>
                <a:lnTo>
                  <a:pt x="2776728" y="74676"/>
                </a:lnTo>
                <a:lnTo>
                  <a:pt x="2776728" y="0"/>
                </a:lnTo>
                <a:lnTo>
                  <a:pt x="0" y="0"/>
                </a:lnTo>
                <a:lnTo>
                  <a:pt x="0" y="74676"/>
                </a:lnTo>
                <a:close/>
              </a:path>
            </a:pathLst>
          </a:custGeom>
          <a:solidFill>
            <a:srgbClr val="44C1A3">
              <a:alpha val="100000"/>
            </a:srgbClr>
          </a:solidFill>
          <a:ln w="0" cap="sq">
            <a:solidFill>
              <a:srgbClr val="44C1A3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55" name="Path155"/>
          <p:cNvSpPr/>
          <p:nvPr/>
        </p:nvSpPr>
        <p:spPr>
          <a:xfrm>
            <a:off x="3182112" y="342900"/>
            <a:ext cx="2776728" cy="68580"/>
          </a:xfrm>
          <a:custGeom>
            <a:avLst/>
            <a:gdLst/>
            <a:ahLst/>
            <a:cxnLst/>
            <a:rect l="l" t="t" r="r" b="b"/>
            <a:pathLst>
              <a:path w="2776728" h="68580">
                <a:moveTo>
                  <a:pt x="0" y="68580"/>
                </a:moveTo>
                <a:lnTo>
                  <a:pt x="2776728" y="68580"/>
                </a:lnTo>
                <a:lnTo>
                  <a:pt x="2776728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solidFill>
            <a:srgbClr val="66CAF9">
              <a:alpha val="100000"/>
            </a:srgbClr>
          </a:solidFill>
          <a:ln w="0" cap="sq">
            <a:solidFill>
              <a:srgbClr val="66CAF9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156" name="Image1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088" y="1452372"/>
            <a:ext cx="3014472" cy="3073908"/>
          </a:xfrm>
          <a:prstGeom prst="rect">
            <a:avLst/>
          </a:prstGeom>
          <a:noFill/>
        </p:spPr>
      </p:pic>
      <p:sp>
        <p:nvSpPr>
          <p:cNvPr id="157" name="Text Box157"/>
          <p:cNvSpPr txBox="1"/>
          <p:nvPr/>
        </p:nvSpPr>
        <p:spPr>
          <a:xfrm>
            <a:off x="330708" y="460248"/>
            <a:ext cx="8481060" cy="893064"/>
          </a:xfrm>
          <a:prstGeom prst="rect">
            <a:avLst/>
          </a:prstGeom>
          <a:solidFill>
            <a:srgbClr val="0797D7"/>
          </a:solidFill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3113"/>
              </a:lnSpc>
            </a:pPr>
            <a:endParaRPr/>
          </a:p>
          <a:p>
            <a:pPr marL="493166" algn="l" rtl="0">
              <a:lnSpc>
                <a:spcPts val="2657"/>
              </a:lnSpc>
            </a:pPr>
            <a:r>
              <a:rPr lang="en-US" altLang="zh-CN" sz="24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Abstracción</a:t>
            </a:r>
            <a:endParaRPr lang="en-US" altLang="zh-CN" sz="2400">
              <a:latin typeface="Times"/>
              <a:ea typeface="Times"/>
              <a:cs typeface="Times"/>
            </a:endParaRPr>
          </a:p>
        </p:txBody>
      </p:sp>
      <p:sp>
        <p:nvSpPr>
          <p:cNvPr id="158" name="Text Box158"/>
          <p:cNvSpPr txBox="1"/>
          <p:nvPr/>
        </p:nvSpPr>
        <p:spPr>
          <a:xfrm>
            <a:off x="892150" y="2345952"/>
            <a:ext cx="3999713" cy="107667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just" rtl="0">
              <a:lnSpc>
                <a:spcPts val="2119"/>
              </a:lnSpc>
            </a:pP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Proceso</a:t>
            </a:r>
            <a:r>
              <a:rPr lang="en-US" altLang="zh-CN" sz="1800" spc="6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que</a:t>
            </a:r>
            <a:r>
              <a:rPr lang="en-US" altLang="zh-CN" sz="1800" spc="7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implica</a:t>
            </a:r>
            <a:r>
              <a:rPr lang="en-US" altLang="zh-CN" sz="1800" spc="6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reconocer</a:t>
            </a:r>
            <a:r>
              <a:rPr lang="en-US" altLang="zh-CN" sz="1800" spc="5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y</a:t>
            </a:r>
            <a:r>
              <a:rPr lang="en-US" altLang="zh-CN" sz="1800" spc="6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enfocarse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en</a:t>
            </a:r>
            <a:r>
              <a:rPr lang="en-US" altLang="zh-CN" sz="1800" spc="44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las</a:t>
            </a:r>
            <a:r>
              <a:rPr lang="en-US" altLang="zh-CN" sz="1800" spc="45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características</a:t>
            </a:r>
            <a:r>
              <a:rPr lang="en-US" altLang="zh-CN" sz="1800" spc="44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importantes</a:t>
            </a:r>
            <a:r>
              <a:rPr lang="en-US" altLang="zh-CN" sz="1800" spc="44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1800" spc="45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4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una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situación</a:t>
            </a:r>
            <a:r>
              <a:rPr lang="en-US" altLang="zh-CN" sz="1800" spc="9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u</a:t>
            </a:r>
            <a:r>
              <a:rPr lang="en-US" altLang="zh-CN" sz="1800" spc="10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objeto,</a:t>
            </a:r>
            <a:r>
              <a:rPr lang="en-US" altLang="zh-CN" sz="1800" spc="9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y</a:t>
            </a:r>
            <a:r>
              <a:rPr lang="en-US" altLang="zh-CN" sz="1800" spc="10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filtrar</a:t>
            </a:r>
            <a:r>
              <a:rPr lang="en-US" altLang="zh-CN" sz="1800" spc="11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</a:t>
            </a:r>
            <a:r>
              <a:rPr lang="en-US" altLang="zh-CN" sz="1800" spc="9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ignorar</a:t>
            </a:r>
            <a:r>
              <a:rPr lang="en-US" altLang="zh-CN" sz="1800" spc="1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todos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los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detalles</a:t>
            </a:r>
            <a:r>
              <a:rPr lang="en-US" altLang="zh-CN" sz="1800" spc="-1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no</a:t>
            </a:r>
            <a:r>
              <a:rPr lang="en-US" altLang="zh-CN" sz="1800" spc="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esenciales.</a:t>
            </a:r>
            <a:endParaRPr lang="en-US" altLang="zh-CN" sz="1800">
              <a:latin typeface="Times"/>
              <a:ea typeface="Times"/>
              <a:cs typeface="Times"/>
            </a:endParaRPr>
          </a:p>
        </p:txBody>
      </p:sp>
      <p:sp>
        <p:nvSpPr>
          <p:cNvPr id="159" name="Text Box159"/>
          <p:cNvSpPr txBox="1"/>
          <p:nvPr/>
        </p:nvSpPr>
        <p:spPr>
          <a:xfrm>
            <a:off x="823874" y="4570519"/>
            <a:ext cx="4262716" cy="15521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222"/>
              </a:lnSpc>
            </a:pPr>
            <a:r>
              <a:rPr lang="en-US" altLang="zh-CN" sz="11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PROGRAMACIÓN</a:t>
            </a:r>
            <a:r>
              <a:rPr lang="en-US" altLang="zh-CN" sz="1100" spc="4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ORIENTADA</a:t>
            </a:r>
            <a:r>
              <a:rPr lang="en-US" altLang="zh-CN" sz="1100" spc="4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</a:t>
            </a:r>
            <a:r>
              <a:rPr lang="en-US" altLang="zh-CN" sz="1100" spc="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OBJETOS</a:t>
            </a:r>
            <a:r>
              <a:rPr lang="en-US" altLang="zh-CN" sz="11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–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1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CONCEPTOS</a:t>
            </a:r>
            <a:r>
              <a:rPr lang="en-US" altLang="zh-CN" sz="1100" spc="2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CLAVE</a:t>
            </a:r>
            <a:endParaRPr lang="en-US" altLang="zh-CN" sz="1100">
              <a:latin typeface="Times"/>
              <a:ea typeface="Times"/>
              <a:cs typeface="Times"/>
            </a:endParaRPr>
          </a:p>
        </p:txBody>
      </p:sp>
      <p:sp>
        <p:nvSpPr>
          <p:cNvPr id="160" name="Text Box160"/>
          <p:cNvSpPr txBox="1"/>
          <p:nvPr/>
        </p:nvSpPr>
        <p:spPr>
          <a:xfrm>
            <a:off x="6376416" y="4559608"/>
            <a:ext cx="776184" cy="14036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105"/>
              </a:lnSpc>
            </a:pPr>
            <a:r>
              <a:rPr lang="en-US" altLang="zh-CN" sz="10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4.</a:t>
            </a:r>
            <a:r>
              <a:rPr lang="en-US" altLang="zh-CN" sz="10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Abstracción</a:t>
            </a:r>
            <a:endParaRPr lang="en-US" altLang="zh-CN" sz="1000">
              <a:latin typeface="Times"/>
              <a:ea typeface="Times"/>
              <a:cs typeface="Times"/>
            </a:endParaRPr>
          </a:p>
        </p:txBody>
      </p:sp>
      <p:sp>
        <p:nvSpPr>
          <p:cNvPr id="161" name="Text Box161"/>
          <p:cNvSpPr txBox="1"/>
          <p:nvPr/>
        </p:nvSpPr>
        <p:spPr>
          <a:xfrm>
            <a:off x="8346948" y="4495114"/>
            <a:ext cx="308952" cy="2667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100"/>
              </a:lnSpc>
            </a:pPr>
            <a:r>
              <a:rPr lang="en-US" altLang="zh-CN" sz="2100" spc="-102" dirty="0">
                <a:solidFill>
                  <a:srgbClr val="0797D7"/>
                </a:solidFill>
                <a:latin typeface="Helvetica"/>
                <a:ea typeface="Helvetica"/>
                <a:cs typeface="Helvetica"/>
              </a:rPr>
              <a:t>12</a:t>
            </a:r>
            <a:endParaRPr lang="en-US" altLang="zh-CN" sz="2100">
              <a:latin typeface="Helvetica"/>
              <a:ea typeface="Helvetica"/>
              <a:cs typeface="Helvetic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ath162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63" name="Path163"/>
          <p:cNvSpPr/>
          <p:nvPr/>
        </p:nvSpPr>
        <p:spPr>
          <a:xfrm>
            <a:off x="335280" y="342900"/>
            <a:ext cx="2776728" cy="71628"/>
          </a:xfrm>
          <a:custGeom>
            <a:avLst/>
            <a:gdLst/>
            <a:ahLst/>
            <a:cxnLst/>
            <a:rect l="l" t="t" r="r" b="b"/>
            <a:pathLst>
              <a:path w="2776728" h="71628">
                <a:moveTo>
                  <a:pt x="0" y="71628"/>
                </a:moveTo>
                <a:lnTo>
                  <a:pt x="2776728" y="71628"/>
                </a:lnTo>
                <a:lnTo>
                  <a:pt x="2776728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0797D7">
              <a:alpha val="100000"/>
            </a:srgbClr>
          </a:solidFill>
          <a:ln w="0" cap="sq">
            <a:solidFill>
              <a:srgbClr val="0797D7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64" name="Path164"/>
          <p:cNvSpPr/>
          <p:nvPr/>
        </p:nvSpPr>
        <p:spPr>
          <a:xfrm>
            <a:off x="6031992" y="339852"/>
            <a:ext cx="2776728" cy="74676"/>
          </a:xfrm>
          <a:custGeom>
            <a:avLst/>
            <a:gdLst/>
            <a:ahLst/>
            <a:cxnLst/>
            <a:rect l="l" t="t" r="r" b="b"/>
            <a:pathLst>
              <a:path w="2776728" h="74676">
                <a:moveTo>
                  <a:pt x="0" y="74676"/>
                </a:moveTo>
                <a:lnTo>
                  <a:pt x="2776728" y="74676"/>
                </a:lnTo>
                <a:lnTo>
                  <a:pt x="2776728" y="0"/>
                </a:lnTo>
                <a:lnTo>
                  <a:pt x="0" y="0"/>
                </a:lnTo>
                <a:lnTo>
                  <a:pt x="0" y="74676"/>
                </a:lnTo>
                <a:close/>
              </a:path>
            </a:pathLst>
          </a:custGeom>
          <a:solidFill>
            <a:srgbClr val="44C1A3">
              <a:alpha val="100000"/>
            </a:srgbClr>
          </a:solidFill>
          <a:ln w="0" cap="sq">
            <a:solidFill>
              <a:srgbClr val="44C1A3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65" name="Path165"/>
          <p:cNvSpPr/>
          <p:nvPr/>
        </p:nvSpPr>
        <p:spPr>
          <a:xfrm>
            <a:off x="3182112" y="342900"/>
            <a:ext cx="2776728" cy="68580"/>
          </a:xfrm>
          <a:custGeom>
            <a:avLst/>
            <a:gdLst/>
            <a:ahLst/>
            <a:cxnLst/>
            <a:rect l="l" t="t" r="r" b="b"/>
            <a:pathLst>
              <a:path w="2776728" h="68580">
                <a:moveTo>
                  <a:pt x="0" y="68580"/>
                </a:moveTo>
                <a:lnTo>
                  <a:pt x="2776728" y="68580"/>
                </a:lnTo>
                <a:lnTo>
                  <a:pt x="2776728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solidFill>
            <a:srgbClr val="66CAF9">
              <a:alpha val="100000"/>
            </a:srgbClr>
          </a:solidFill>
          <a:ln w="0" cap="sq">
            <a:solidFill>
              <a:srgbClr val="66CAF9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166" name="Image1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72" y="2625852"/>
            <a:ext cx="4104132" cy="1603248"/>
          </a:xfrm>
          <a:prstGeom prst="rect">
            <a:avLst/>
          </a:prstGeom>
          <a:noFill/>
        </p:spPr>
      </p:pic>
      <p:pic>
        <p:nvPicPr>
          <p:cNvPr id="167" name="Image1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680" y="3564636"/>
            <a:ext cx="2590800" cy="550164"/>
          </a:xfrm>
          <a:prstGeom prst="rect">
            <a:avLst/>
          </a:prstGeom>
          <a:noFill/>
        </p:spPr>
      </p:pic>
      <p:grpSp>
        <p:nvGrpSpPr>
          <p:cNvPr id="168" name="Group168"/>
          <p:cNvGrpSpPr/>
          <p:nvPr/>
        </p:nvGrpSpPr>
        <p:grpSpPr>
          <a:xfrm>
            <a:off x="6204204" y="1873758"/>
            <a:ext cx="1714500" cy="752094"/>
            <a:chOff x="6204204" y="1873758"/>
            <a:chExt cx="1714500" cy="752094"/>
          </a:xfrm>
        </p:grpSpPr>
        <p:pic>
          <p:nvPicPr>
            <p:cNvPr id="169" name="Image16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04204" y="2273808"/>
              <a:ext cx="1714500" cy="352044"/>
            </a:xfrm>
            <a:prstGeom prst="rect">
              <a:avLst/>
            </a:prstGeom>
            <a:noFill/>
          </p:spPr>
        </p:pic>
        <p:pic>
          <p:nvPicPr>
            <p:cNvPr id="170" name="Image17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60592" y="1873758"/>
              <a:ext cx="144780" cy="356362"/>
            </a:xfrm>
            <a:prstGeom prst="rect">
              <a:avLst/>
            </a:prstGeom>
            <a:noFill/>
          </p:spPr>
        </p:pic>
      </p:grpSp>
      <p:sp>
        <p:nvSpPr>
          <p:cNvPr id="171" name="Text Box171"/>
          <p:cNvSpPr txBox="1"/>
          <p:nvPr/>
        </p:nvSpPr>
        <p:spPr>
          <a:xfrm>
            <a:off x="1745234" y="838784"/>
            <a:ext cx="715366" cy="33741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657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Clase</a:t>
            </a:r>
            <a:endParaRPr lang="en-US" altLang="zh-CN" sz="2400">
              <a:latin typeface="Times"/>
              <a:ea typeface="Times"/>
              <a:cs typeface="Times"/>
            </a:endParaRPr>
          </a:p>
        </p:txBody>
      </p:sp>
      <p:sp>
        <p:nvSpPr>
          <p:cNvPr id="172" name="Text Box172"/>
          <p:cNvSpPr txBox="1"/>
          <p:nvPr/>
        </p:nvSpPr>
        <p:spPr>
          <a:xfrm>
            <a:off x="929640" y="1449223"/>
            <a:ext cx="3943216" cy="80176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just" rtl="0">
              <a:lnSpc>
                <a:spcPts val="2104"/>
              </a:lnSpc>
            </a:pP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Son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tipos</a:t>
            </a:r>
            <a:r>
              <a:rPr lang="en-US" altLang="zh-CN" sz="1800" spc="-1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complejos</a:t>
            </a:r>
            <a:r>
              <a:rPr lang="en-US" altLang="zh-CN" sz="1800" spc="-1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que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tienen</a:t>
            </a:r>
            <a:r>
              <a:rPr lang="en-US" altLang="zh-CN" sz="1800" spc="-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múltiples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piezas</a:t>
            </a:r>
            <a:r>
              <a:rPr lang="en-US" altLang="zh-CN" sz="1800" spc="-2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1800" spc="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información</a:t>
            </a:r>
            <a:r>
              <a:rPr lang="en-US" altLang="zh-CN" sz="1800" spc="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con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propiedades</a:t>
            </a:r>
            <a:r>
              <a:rPr lang="en-US" altLang="zh-CN" sz="1800" spc="-2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(o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atributos)</a:t>
            </a:r>
            <a:r>
              <a:rPr lang="en-US" altLang="zh-CN" sz="1800" spc="-2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y</a:t>
            </a:r>
            <a:r>
              <a:rPr lang="en-US" altLang="zh-CN" sz="1800" spc="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comportamientos</a:t>
            </a:r>
            <a:r>
              <a:rPr lang="en-US" altLang="zh-CN" sz="1800" spc="-1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(o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métodos).</a:t>
            </a:r>
            <a:endParaRPr lang="en-US" altLang="zh-CN" sz="1800">
              <a:latin typeface="Times"/>
              <a:ea typeface="Times"/>
              <a:cs typeface="Times"/>
            </a:endParaRPr>
          </a:p>
        </p:txBody>
      </p:sp>
      <p:sp>
        <p:nvSpPr>
          <p:cNvPr id="173" name="Text Box173"/>
          <p:cNvSpPr txBox="1"/>
          <p:nvPr/>
        </p:nvSpPr>
        <p:spPr>
          <a:xfrm>
            <a:off x="3767582" y="3346556"/>
            <a:ext cx="825075" cy="25522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010"/>
              </a:lnSpc>
            </a:pPr>
            <a:r>
              <a:rPr lang="en-US" altLang="zh-CN" sz="1800" spc="-1" dirty="0">
                <a:solidFill>
                  <a:srgbClr val="FF0000"/>
                </a:solidFill>
                <a:latin typeface="Helvetica"/>
                <a:ea typeface="Helvetica"/>
                <a:cs typeface="Helvetica"/>
              </a:rPr>
              <a:t>Atributo</a:t>
            </a:r>
            <a:endParaRPr lang="en-US" altLang="zh-CN" sz="1800">
              <a:latin typeface="Helvetica"/>
              <a:ea typeface="Helvetica"/>
              <a:cs typeface="Helvetica"/>
            </a:endParaRPr>
          </a:p>
        </p:txBody>
      </p:sp>
      <p:sp>
        <p:nvSpPr>
          <p:cNvPr id="174" name="Text Box174"/>
          <p:cNvSpPr txBox="1"/>
          <p:nvPr/>
        </p:nvSpPr>
        <p:spPr>
          <a:xfrm>
            <a:off x="3138805" y="3654679"/>
            <a:ext cx="799795" cy="25488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007"/>
              </a:lnSpc>
            </a:pPr>
            <a:r>
              <a:rPr lang="en-US" altLang="zh-CN" sz="1800" spc="-1" dirty="0">
                <a:solidFill>
                  <a:srgbClr val="FF0000"/>
                </a:solidFill>
                <a:latin typeface="Helvetica"/>
                <a:ea typeface="Helvetica"/>
                <a:cs typeface="Helvetica"/>
              </a:rPr>
              <a:t>Método</a:t>
            </a:r>
            <a:endParaRPr lang="en-US" altLang="zh-CN" sz="1800">
              <a:latin typeface="Helvetica"/>
              <a:ea typeface="Helvetica"/>
              <a:cs typeface="Helvetica"/>
            </a:endParaRPr>
          </a:p>
        </p:txBody>
      </p:sp>
      <p:sp>
        <p:nvSpPr>
          <p:cNvPr id="175" name="Text Box175"/>
          <p:cNvSpPr txBox="1"/>
          <p:nvPr/>
        </p:nvSpPr>
        <p:spPr>
          <a:xfrm>
            <a:off x="6655308" y="902068"/>
            <a:ext cx="765124" cy="29523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325"/>
              </a:lnSpc>
            </a:pPr>
            <a:r>
              <a:rPr lang="en-US" altLang="zh-CN" sz="21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Objeto</a:t>
            </a:r>
            <a:endParaRPr lang="en-US" altLang="zh-CN" sz="2100">
              <a:latin typeface="Times"/>
              <a:ea typeface="Times"/>
              <a:cs typeface="Times"/>
            </a:endParaRPr>
          </a:p>
        </p:txBody>
      </p:sp>
      <p:sp>
        <p:nvSpPr>
          <p:cNvPr id="176" name="Text Box176"/>
          <p:cNvSpPr txBox="1"/>
          <p:nvPr/>
        </p:nvSpPr>
        <p:spPr>
          <a:xfrm>
            <a:off x="5876799" y="1528064"/>
            <a:ext cx="952956" cy="25488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007"/>
              </a:lnSpc>
            </a:pPr>
            <a:r>
              <a:rPr lang="en-US" altLang="zh-CN" sz="1800" spc="0" dirty="0">
                <a:solidFill>
                  <a:srgbClr val="FF0000"/>
                </a:solidFill>
                <a:latin typeface="Helvetica"/>
                <a:ea typeface="Helvetica"/>
                <a:cs typeface="Helvetica"/>
              </a:rPr>
              <a:t>Instancia</a:t>
            </a:r>
            <a:endParaRPr lang="en-US" altLang="zh-CN" sz="1800">
              <a:latin typeface="Helvetica"/>
              <a:ea typeface="Helvetica"/>
              <a:cs typeface="Helvetica"/>
            </a:endParaRPr>
          </a:p>
        </p:txBody>
      </p:sp>
      <p:sp>
        <p:nvSpPr>
          <p:cNvPr id="177" name="Text Box177"/>
          <p:cNvSpPr txBox="1"/>
          <p:nvPr/>
        </p:nvSpPr>
        <p:spPr>
          <a:xfrm>
            <a:off x="6487033" y="3058783"/>
            <a:ext cx="1300658" cy="29523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325"/>
              </a:lnSpc>
            </a:pPr>
            <a:r>
              <a:rPr lang="en-US" altLang="zh-CN" sz="21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Constructor</a:t>
            </a:r>
            <a:endParaRPr lang="en-US" altLang="zh-CN" sz="2100">
              <a:latin typeface="Times"/>
              <a:ea typeface="Times"/>
              <a:cs typeface="Times"/>
            </a:endParaRPr>
          </a:p>
        </p:txBody>
      </p:sp>
      <p:sp>
        <p:nvSpPr>
          <p:cNvPr id="178" name="Text Box178"/>
          <p:cNvSpPr txBox="1"/>
          <p:nvPr/>
        </p:nvSpPr>
        <p:spPr>
          <a:xfrm>
            <a:off x="708660" y="4532114"/>
            <a:ext cx="5363891" cy="15521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222"/>
              </a:lnSpc>
            </a:pPr>
            <a:r>
              <a:rPr lang="en-US" altLang="zh-CN" sz="11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PROGRAMACIÓN</a:t>
            </a:r>
            <a:r>
              <a:rPr lang="en-US" altLang="zh-CN" sz="1100" spc="4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ORIENTADA</a:t>
            </a:r>
            <a:r>
              <a:rPr lang="en-US" altLang="zh-CN" sz="1100" spc="4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</a:t>
            </a:r>
            <a:r>
              <a:rPr lang="en-US" altLang="zh-CN" sz="1100" spc="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OBJETOS</a:t>
            </a:r>
            <a:r>
              <a:rPr lang="en-US" altLang="zh-CN" sz="11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–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CONCEPTOS</a:t>
            </a:r>
            <a:r>
              <a:rPr lang="en-US" altLang="zh-CN" sz="1100" spc="3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CLAVE</a:t>
            </a:r>
            <a:r>
              <a:rPr lang="en-US" altLang="zh-CN" sz="1100" spc="1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-</a:t>
            </a:r>
            <a:r>
              <a:rPr lang="en-US" altLang="zh-CN" sz="1100" spc="-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ABSTRACCIÓN</a:t>
            </a:r>
            <a:endParaRPr lang="en-US" altLang="zh-CN" sz="1100">
              <a:latin typeface="Times"/>
              <a:ea typeface="Times"/>
              <a:cs typeface="Times"/>
            </a:endParaRPr>
          </a:p>
        </p:txBody>
      </p:sp>
      <p:sp>
        <p:nvSpPr>
          <p:cNvPr id="179" name="Text Box179"/>
          <p:cNvSpPr txBox="1"/>
          <p:nvPr/>
        </p:nvSpPr>
        <p:spPr>
          <a:xfrm>
            <a:off x="8346948" y="4495114"/>
            <a:ext cx="308952" cy="2667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100"/>
              </a:lnSpc>
            </a:pPr>
            <a:r>
              <a:rPr lang="en-US" altLang="zh-CN" sz="2100" spc="-102" dirty="0">
                <a:solidFill>
                  <a:srgbClr val="0797D7"/>
                </a:solidFill>
                <a:latin typeface="Helvetica"/>
                <a:ea typeface="Helvetica"/>
                <a:cs typeface="Helvetica"/>
              </a:rPr>
              <a:t>13</a:t>
            </a:r>
            <a:endParaRPr lang="en-US" altLang="zh-CN" sz="2100">
              <a:latin typeface="Helvetica"/>
              <a:ea typeface="Helvetica"/>
              <a:cs typeface="Helvetic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ath180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81" name="Path181"/>
          <p:cNvSpPr/>
          <p:nvPr/>
        </p:nvSpPr>
        <p:spPr>
          <a:xfrm>
            <a:off x="335280" y="342900"/>
            <a:ext cx="2776728" cy="71628"/>
          </a:xfrm>
          <a:custGeom>
            <a:avLst/>
            <a:gdLst/>
            <a:ahLst/>
            <a:cxnLst/>
            <a:rect l="l" t="t" r="r" b="b"/>
            <a:pathLst>
              <a:path w="2776728" h="71628">
                <a:moveTo>
                  <a:pt x="0" y="71628"/>
                </a:moveTo>
                <a:lnTo>
                  <a:pt x="2776728" y="71628"/>
                </a:lnTo>
                <a:lnTo>
                  <a:pt x="2776728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0797D7">
              <a:alpha val="100000"/>
            </a:srgbClr>
          </a:solidFill>
          <a:ln w="0" cap="sq">
            <a:solidFill>
              <a:srgbClr val="0797D7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82" name="Path182"/>
          <p:cNvSpPr/>
          <p:nvPr/>
        </p:nvSpPr>
        <p:spPr>
          <a:xfrm>
            <a:off x="6031992" y="339852"/>
            <a:ext cx="2776728" cy="74676"/>
          </a:xfrm>
          <a:custGeom>
            <a:avLst/>
            <a:gdLst/>
            <a:ahLst/>
            <a:cxnLst/>
            <a:rect l="l" t="t" r="r" b="b"/>
            <a:pathLst>
              <a:path w="2776728" h="74676">
                <a:moveTo>
                  <a:pt x="0" y="74676"/>
                </a:moveTo>
                <a:lnTo>
                  <a:pt x="2776728" y="74676"/>
                </a:lnTo>
                <a:lnTo>
                  <a:pt x="2776728" y="0"/>
                </a:lnTo>
                <a:lnTo>
                  <a:pt x="0" y="0"/>
                </a:lnTo>
                <a:lnTo>
                  <a:pt x="0" y="74676"/>
                </a:lnTo>
                <a:close/>
              </a:path>
            </a:pathLst>
          </a:custGeom>
          <a:solidFill>
            <a:srgbClr val="44C1A3">
              <a:alpha val="100000"/>
            </a:srgbClr>
          </a:solidFill>
          <a:ln w="0" cap="sq">
            <a:solidFill>
              <a:srgbClr val="44C1A3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83" name="Path183"/>
          <p:cNvSpPr/>
          <p:nvPr/>
        </p:nvSpPr>
        <p:spPr>
          <a:xfrm>
            <a:off x="3182112" y="342900"/>
            <a:ext cx="2776728" cy="68580"/>
          </a:xfrm>
          <a:custGeom>
            <a:avLst/>
            <a:gdLst/>
            <a:ahLst/>
            <a:cxnLst/>
            <a:rect l="l" t="t" r="r" b="b"/>
            <a:pathLst>
              <a:path w="2776728" h="68580">
                <a:moveTo>
                  <a:pt x="0" y="68580"/>
                </a:moveTo>
                <a:lnTo>
                  <a:pt x="2776728" y="68580"/>
                </a:lnTo>
                <a:lnTo>
                  <a:pt x="2776728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solidFill>
            <a:srgbClr val="66CAF9">
              <a:alpha val="100000"/>
            </a:srgbClr>
          </a:solidFill>
          <a:ln w="0" cap="sq">
            <a:solidFill>
              <a:srgbClr val="66CAF9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184" name="Group184"/>
          <p:cNvGrpSpPr/>
          <p:nvPr/>
        </p:nvGrpSpPr>
        <p:grpSpPr>
          <a:xfrm>
            <a:off x="1581150" y="1334262"/>
            <a:ext cx="5835396" cy="2737104"/>
            <a:chOff x="1581150" y="1334262"/>
            <a:chExt cx="5835396" cy="2737104"/>
          </a:xfrm>
        </p:grpSpPr>
        <p:pic>
          <p:nvPicPr>
            <p:cNvPr id="185" name="Image18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64714" y="1823974"/>
              <a:ext cx="3667760" cy="127000"/>
            </a:xfrm>
            <a:prstGeom prst="rect">
              <a:avLst/>
            </a:prstGeom>
            <a:noFill/>
          </p:spPr>
        </p:pic>
        <p:sp>
          <p:nvSpPr>
            <p:cNvPr id="186" name="Path186"/>
            <p:cNvSpPr/>
            <p:nvPr/>
          </p:nvSpPr>
          <p:spPr>
            <a:xfrm>
              <a:off x="1809750" y="1844802"/>
              <a:ext cx="1093851" cy="1830324"/>
            </a:xfrm>
            <a:custGeom>
              <a:avLst/>
              <a:gdLst/>
              <a:ahLst/>
              <a:cxnLst/>
              <a:rect l="l" t="t" r="r" b="b"/>
              <a:pathLst>
                <a:path w="1093851" h="1830324">
                  <a:moveTo>
                    <a:pt x="1064895" y="28956"/>
                  </a:moveTo>
                  <a:lnTo>
                    <a:pt x="1064895" y="915162"/>
                  </a:lnTo>
                  <a:lnTo>
                    <a:pt x="28956" y="915162"/>
                  </a:lnTo>
                  <a:lnTo>
                    <a:pt x="28956" y="1801368"/>
                  </a:lnTo>
                </a:path>
              </a:pathLst>
            </a:custGeom>
            <a:solidFill>
              <a:srgbClr val="000000">
                <a:alpha val="0"/>
              </a:srgbClr>
            </a:solidFill>
            <a:ln w="28956" cap="sq">
              <a:solidFill>
                <a:srgbClr val="93C47D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87" name="Path187"/>
            <p:cNvSpPr/>
            <p:nvPr/>
          </p:nvSpPr>
          <p:spPr>
            <a:xfrm>
              <a:off x="1599438" y="3617214"/>
              <a:ext cx="477012" cy="428244"/>
            </a:xfrm>
            <a:custGeom>
              <a:avLst/>
              <a:gdLst/>
              <a:ahLst/>
              <a:cxnLst/>
              <a:rect l="l" t="t" r="r" b="b"/>
              <a:pathLst>
                <a:path w="477012" h="428244">
                  <a:moveTo>
                    <a:pt x="28956" y="399288"/>
                  </a:moveTo>
                  <a:lnTo>
                    <a:pt x="448056" y="399288"/>
                  </a:lnTo>
                  <a:lnTo>
                    <a:pt x="448056" y="28956"/>
                  </a:lnTo>
                  <a:lnTo>
                    <a:pt x="28956" y="28956"/>
                  </a:lnTo>
                  <a:lnTo>
                    <a:pt x="28956" y="39928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956" cap="sq">
              <a:solidFill>
                <a:srgbClr val="93C47D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88" name="Path188"/>
            <p:cNvSpPr/>
            <p:nvPr/>
          </p:nvSpPr>
          <p:spPr>
            <a:xfrm>
              <a:off x="1581150" y="1334262"/>
              <a:ext cx="1217676" cy="1106424"/>
            </a:xfrm>
            <a:custGeom>
              <a:avLst/>
              <a:gdLst/>
              <a:ahLst/>
              <a:cxnLst/>
              <a:rect l="l" t="t" r="r" b="b"/>
              <a:pathLst>
                <a:path w="1217676" h="1106424">
                  <a:moveTo>
                    <a:pt x="28956" y="1077468"/>
                  </a:moveTo>
                  <a:lnTo>
                    <a:pt x="1188720" y="1077468"/>
                  </a:lnTo>
                  <a:lnTo>
                    <a:pt x="1188720" y="28956"/>
                  </a:lnTo>
                  <a:lnTo>
                    <a:pt x="28956" y="28956"/>
                  </a:lnTo>
                  <a:lnTo>
                    <a:pt x="28956" y="107746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956" cap="sq">
              <a:solidFill>
                <a:srgbClr val="3C78D8"/>
              </a:solidFill>
              <a:prstDash val="sysDash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89" name="Path189"/>
            <p:cNvSpPr/>
            <p:nvPr/>
          </p:nvSpPr>
          <p:spPr>
            <a:xfrm>
              <a:off x="6198870" y="1334262"/>
              <a:ext cx="1217676" cy="1106424"/>
            </a:xfrm>
            <a:custGeom>
              <a:avLst/>
              <a:gdLst/>
              <a:ahLst/>
              <a:cxnLst/>
              <a:rect l="l" t="t" r="r" b="b"/>
              <a:pathLst>
                <a:path w="1217676" h="1106424">
                  <a:moveTo>
                    <a:pt x="28956" y="1077468"/>
                  </a:moveTo>
                  <a:lnTo>
                    <a:pt x="1188720" y="1077468"/>
                  </a:lnTo>
                  <a:lnTo>
                    <a:pt x="1188720" y="28956"/>
                  </a:lnTo>
                  <a:lnTo>
                    <a:pt x="28956" y="28956"/>
                  </a:lnTo>
                  <a:lnTo>
                    <a:pt x="28956" y="107746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956" cap="sq">
              <a:solidFill>
                <a:srgbClr val="3C78D8"/>
              </a:solidFill>
              <a:prstDash val="sysDash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90" name="Path190"/>
            <p:cNvSpPr/>
            <p:nvPr/>
          </p:nvSpPr>
          <p:spPr>
            <a:xfrm>
              <a:off x="2161794" y="2382774"/>
              <a:ext cx="520573" cy="1317879"/>
            </a:xfrm>
            <a:custGeom>
              <a:avLst/>
              <a:gdLst/>
              <a:ahLst/>
              <a:cxnLst/>
              <a:rect l="l" t="t" r="r" b="b"/>
              <a:pathLst>
                <a:path w="520573" h="1317879">
                  <a:moveTo>
                    <a:pt x="28956" y="28956"/>
                  </a:moveTo>
                  <a:lnTo>
                    <a:pt x="28956" y="659003"/>
                  </a:lnTo>
                  <a:lnTo>
                    <a:pt x="491617" y="659003"/>
                  </a:lnTo>
                  <a:lnTo>
                    <a:pt x="491617" y="1288923"/>
                  </a:lnTo>
                </a:path>
              </a:pathLst>
            </a:custGeom>
            <a:solidFill>
              <a:srgbClr val="000000">
                <a:alpha val="0"/>
              </a:srgbClr>
            </a:solidFill>
            <a:ln w="28956" cap="sq">
              <a:solidFill>
                <a:srgbClr val="3C78D8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91" name="Path191"/>
            <p:cNvSpPr/>
            <p:nvPr/>
          </p:nvSpPr>
          <p:spPr>
            <a:xfrm>
              <a:off x="6521958" y="2382774"/>
              <a:ext cx="315342" cy="1317879"/>
            </a:xfrm>
            <a:custGeom>
              <a:avLst/>
              <a:gdLst/>
              <a:ahLst/>
              <a:cxnLst/>
              <a:rect l="l" t="t" r="r" b="b"/>
              <a:pathLst>
                <a:path w="315342" h="1317879">
                  <a:moveTo>
                    <a:pt x="286386" y="28956"/>
                  </a:moveTo>
                  <a:lnTo>
                    <a:pt x="286386" y="659003"/>
                  </a:lnTo>
                  <a:lnTo>
                    <a:pt x="28956" y="659003"/>
                  </a:lnTo>
                  <a:lnTo>
                    <a:pt x="28956" y="1288923"/>
                  </a:lnTo>
                </a:path>
              </a:pathLst>
            </a:custGeom>
            <a:solidFill>
              <a:srgbClr val="000000">
                <a:alpha val="0"/>
              </a:srgbClr>
            </a:solidFill>
            <a:ln w="28956" cap="sq">
              <a:solidFill>
                <a:srgbClr val="3C78D8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92" name="Path192"/>
            <p:cNvSpPr/>
            <p:nvPr/>
          </p:nvSpPr>
          <p:spPr>
            <a:xfrm>
              <a:off x="2018538" y="3643122"/>
              <a:ext cx="1292352" cy="428244"/>
            </a:xfrm>
            <a:custGeom>
              <a:avLst/>
              <a:gdLst/>
              <a:ahLst/>
              <a:cxnLst/>
              <a:rect l="l" t="t" r="r" b="b"/>
              <a:pathLst>
                <a:path w="1292352" h="428244">
                  <a:moveTo>
                    <a:pt x="28956" y="399288"/>
                  </a:moveTo>
                  <a:lnTo>
                    <a:pt x="1263396" y="399288"/>
                  </a:lnTo>
                  <a:lnTo>
                    <a:pt x="1263396" y="28956"/>
                  </a:lnTo>
                  <a:lnTo>
                    <a:pt x="28956" y="28956"/>
                  </a:lnTo>
                  <a:lnTo>
                    <a:pt x="28956" y="39928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956" cap="sq">
              <a:solidFill>
                <a:srgbClr val="3C78D8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93" name="Path193"/>
            <p:cNvSpPr/>
            <p:nvPr/>
          </p:nvSpPr>
          <p:spPr>
            <a:xfrm>
              <a:off x="6124194" y="3617214"/>
              <a:ext cx="1008889" cy="428244"/>
            </a:xfrm>
            <a:custGeom>
              <a:avLst/>
              <a:gdLst/>
              <a:ahLst/>
              <a:cxnLst/>
              <a:rect l="l" t="t" r="r" b="b"/>
              <a:pathLst>
                <a:path w="1008889" h="428244">
                  <a:moveTo>
                    <a:pt x="28956" y="399288"/>
                  </a:moveTo>
                  <a:lnTo>
                    <a:pt x="979932" y="399288"/>
                  </a:lnTo>
                  <a:lnTo>
                    <a:pt x="979932" y="28956"/>
                  </a:lnTo>
                  <a:lnTo>
                    <a:pt x="28956" y="28956"/>
                  </a:lnTo>
                  <a:lnTo>
                    <a:pt x="28956" y="39928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956" cap="sq">
              <a:solidFill>
                <a:srgbClr val="3C78D8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94" name="Path194"/>
            <p:cNvSpPr/>
            <p:nvPr/>
          </p:nvSpPr>
          <p:spPr>
            <a:xfrm>
              <a:off x="3252978" y="3643122"/>
              <a:ext cx="1155192" cy="428244"/>
            </a:xfrm>
            <a:custGeom>
              <a:avLst/>
              <a:gdLst/>
              <a:ahLst/>
              <a:cxnLst/>
              <a:rect l="l" t="t" r="r" b="b"/>
              <a:pathLst>
                <a:path w="1155192" h="428244">
                  <a:moveTo>
                    <a:pt x="28956" y="399288"/>
                  </a:moveTo>
                  <a:lnTo>
                    <a:pt x="1126236" y="399288"/>
                  </a:lnTo>
                  <a:lnTo>
                    <a:pt x="1126236" y="28956"/>
                  </a:lnTo>
                  <a:lnTo>
                    <a:pt x="28956" y="28956"/>
                  </a:lnTo>
                  <a:lnTo>
                    <a:pt x="28956" y="39928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956" cap="sq">
              <a:solidFill>
                <a:srgbClr val="CC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95" name="Path195"/>
            <p:cNvSpPr/>
            <p:nvPr/>
          </p:nvSpPr>
          <p:spPr>
            <a:xfrm>
              <a:off x="3801618" y="1756410"/>
              <a:ext cx="514223" cy="1944878"/>
            </a:xfrm>
            <a:custGeom>
              <a:avLst/>
              <a:gdLst/>
              <a:ahLst/>
              <a:cxnLst/>
              <a:rect l="l" t="t" r="r" b="b"/>
              <a:pathLst>
                <a:path w="514223" h="1944878">
                  <a:moveTo>
                    <a:pt x="485267" y="28956"/>
                  </a:moveTo>
                  <a:lnTo>
                    <a:pt x="485267" y="972439"/>
                  </a:lnTo>
                  <a:lnTo>
                    <a:pt x="28956" y="972439"/>
                  </a:lnTo>
                  <a:lnTo>
                    <a:pt x="28956" y="1915922"/>
                  </a:lnTo>
                </a:path>
              </a:pathLst>
            </a:custGeom>
            <a:solidFill>
              <a:srgbClr val="000000">
                <a:alpha val="0"/>
              </a:srgbClr>
            </a:solidFill>
            <a:ln w="28956" cap="sq">
              <a:solidFill>
                <a:srgbClr val="CC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96" name="Path196"/>
            <p:cNvSpPr/>
            <p:nvPr/>
          </p:nvSpPr>
          <p:spPr>
            <a:xfrm>
              <a:off x="4551426" y="3617214"/>
              <a:ext cx="1557528" cy="428244"/>
            </a:xfrm>
            <a:custGeom>
              <a:avLst/>
              <a:gdLst/>
              <a:ahLst/>
              <a:cxnLst/>
              <a:rect l="l" t="t" r="r" b="b"/>
              <a:pathLst>
                <a:path w="1557528" h="428244">
                  <a:moveTo>
                    <a:pt x="28956" y="399288"/>
                  </a:moveTo>
                  <a:lnTo>
                    <a:pt x="1528572" y="399288"/>
                  </a:lnTo>
                  <a:lnTo>
                    <a:pt x="1528572" y="28956"/>
                  </a:lnTo>
                  <a:lnTo>
                    <a:pt x="28956" y="28956"/>
                  </a:lnTo>
                  <a:lnTo>
                    <a:pt x="28956" y="39928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956" cap="sq">
              <a:solidFill>
                <a:srgbClr val="FF99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97" name="Path197"/>
            <p:cNvSpPr/>
            <p:nvPr/>
          </p:nvSpPr>
          <p:spPr>
            <a:xfrm>
              <a:off x="5301234" y="1870710"/>
              <a:ext cx="661162" cy="1805051"/>
            </a:xfrm>
            <a:custGeom>
              <a:avLst/>
              <a:gdLst/>
              <a:ahLst/>
              <a:cxnLst/>
              <a:rect l="l" t="t" r="r" b="b"/>
              <a:pathLst>
                <a:path w="661162" h="1805051">
                  <a:moveTo>
                    <a:pt x="632206" y="28956"/>
                  </a:moveTo>
                  <a:lnTo>
                    <a:pt x="632206" y="902589"/>
                  </a:lnTo>
                  <a:lnTo>
                    <a:pt x="28956" y="902589"/>
                  </a:lnTo>
                  <a:lnTo>
                    <a:pt x="28956" y="1776095"/>
                  </a:lnTo>
                </a:path>
              </a:pathLst>
            </a:custGeom>
            <a:solidFill>
              <a:srgbClr val="000000">
                <a:alpha val="0"/>
              </a:srgbClr>
            </a:solidFill>
            <a:ln w="28956" cap="sq">
              <a:solidFill>
                <a:srgbClr val="E69138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198" name="Text Box198"/>
          <p:cNvSpPr txBox="1"/>
          <p:nvPr/>
        </p:nvSpPr>
        <p:spPr>
          <a:xfrm>
            <a:off x="1705356" y="1432560"/>
            <a:ext cx="967740" cy="9067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2823"/>
              </a:lnSpc>
            </a:pPr>
            <a:endParaRPr/>
          </a:p>
          <a:p>
            <a:pPr marL="117602" algn="l" rtl="0">
              <a:lnSpc>
                <a:spcPts val="1565"/>
              </a:lnSpc>
            </a:pPr>
            <a:r>
              <a:rPr lang="en-US" altLang="zh-CN" sz="1400" b="1" spc="49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Profesor</a:t>
            </a:r>
            <a:endParaRPr lang="en-US" altLang="zh-CN" sz="1400">
              <a:latin typeface="Helvetica"/>
              <a:ea typeface="Helvetica"/>
              <a:cs typeface="Helvetica"/>
            </a:endParaRPr>
          </a:p>
        </p:txBody>
      </p:sp>
      <p:sp>
        <p:nvSpPr>
          <p:cNvPr id="199" name="Text Box199"/>
          <p:cNvSpPr txBox="1"/>
          <p:nvPr/>
        </p:nvSpPr>
        <p:spPr>
          <a:xfrm>
            <a:off x="6323076" y="1432560"/>
            <a:ext cx="967740" cy="9067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2823"/>
              </a:lnSpc>
            </a:pPr>
            <a:endParaRPr/>
          </a:p>
          <a:p>
            <a:pPr marL="217298" algn="l" rtl="0">
              <a:lnSpc>
                <a:spcPts val="1565"/>
              </a:lnSpc>
            </a:pPr>
            <a:r>
              <a:rPr lang="en-US" altLang="zh-CN" sz="1400" b="1" spc="47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Grupo</a:t>
            </a:r>
            <a:endParaRPr lang="en-US" altLang="zh-CN" sz="1400">
              <a:latin typeface="Helvetica"/>
              <a:ea typeface="Helvetica"/>
              <a:cs typeface="Helvetica"/>
            </a:endParaRPr>
          </a:p>
        </p:txBody>
      </p:sp>
      <p:sp>
        <p:nvSpPr>
          <p:cNvPr id="200" name="Text Box200"/>
          <p:cNvSpPr txBox="1"/>
          <p:nvPr/>
        </p:nvSpPr>
        <p:spPr>
          <a:xfrm>
            <a:off x="2710434" y="1607058"/>
            <a:ext cx="329184" cy="295656"/>
          </a:xfrm>
          <a:prstGeom prst="rect">
            <a:avLst/>
          </a:prstGeom>
          <a:ln w="28956">
            <a:solidFill>
              <a:srgbClr val="6AA84F"/>
            </a:solidFill>
          </a:ln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245"/>
              </a:lnSpc>
            </a:pPr>
            <a:endParaRPr/>
          </a:p>
          <a:p>
            <a:pPr marL="119634" algn="l" rtl="0">
              <a:lnSpc>
                <a:spcPts val="1565"/>
              </a:lnSpc>
            </a:pPr>
            <a:r>
              <a:rPr lang="en-US" altLang="zh-CN" sz="1400" spc="0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1</a:t>
            </a:r>
            <a:endParaRPr lang="en-US" altLang="zh-CN" sz="1400">
              <a:latin typeface="Helvetica"/>
              <a:ea typeface="Helvetica"/>
              <a:cs typeface="Helvetica"/>
            </a:endParaRPr>
          </a:p>
        </p:txBody>
      </p:sp>
      <p:sp>
        <p:nvSpPr>
          <p:cNvPr id="201" name="Text Box201"/>
          <p:cNvSpPr txBox="1"/>
          <p:nvPr/>
        </p:nvSpPr>
        <p:spPr>
          <a:xfrm>
            <a:off x="3870198" y="1507998"/>
            <a:ext cx="859536" cy="370332"/>
          </a:xfrm>
          <a:prstGeom prst="rect">
            <a:avLst/>
          </a:prstGeom>
          <a:ln w="28956">
            <a:solidFill>
              <a:srgbClr val="CC0000"/>
            </a:solidFill>
          </a:ln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525"/>
              </a:lnSpc>
            </a:pPr>
            <a:endParaRPr/>
          </a:p>
          <a:p>
            <a:pPr marL="107442" algn="l" rtl="0">
              <a:lnSpc>
                <a:spcPts val="1565"/>
              </a:lnSpc>
            </a:pPr>
            <a:r>
              <a:rPr lang="en-US" altLang="zh-CN" sz="1400" spc="2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enseña</a:t>
            </a:r>
            <a:endParaRPr lang="en-US" altLang="zh-CN" sz="1400">
              <a:latin typeface="Helvetica"/>
              <a:ea typeface="Helvetica"/>
              <a:cs typeface="Helvetica"/>
            </a:endParaRPr>
          </a:p>
        </p:txBody>
      </p:sp>
      <p:sp>
        <p:nvSpPr>
          <p:cNvPr id="202" name="Text Box202"/>
          <p:cNvSpPr txBox="1"/>
          <p:nvPr/>
        </p:nvSpPr>
        <p:spPr>
          <a:xfrm>
            <a:off x="5645658" y="1558290"/>
            <a:ext cx="576072" cy="370332"/>
          </a:xfrm>
          <a:prstGeom prst="rect">
            <a:avLst/>
          </a:prstGeom>
          <a:ln w="28956">
            <a:solidFill>
              <a:srgbClr val="FF9900"/>
            </a:solidFill>
          </a:ln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729"/>
              </a:lnSpc>
            </a:pPr>
            <a:endParaRPr/>
          </a:p>
          <a:p>
            <a:pPr marL="145288" algn="l" rtl="0">
              <a:lnSpc>
                <a:spcPts val="1565"/>
              </a:lnSpc>
            </a:pPr>
            <a:r>
              <a:rPr lang="en-US" altLang="zh-CN" sz="1400" spc="4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1..*</a:t>
            </a:r>
            <a:endParaRPr lang="en-US" altLang="zh-CN" sz="1400">
              <a:latin typeface="Helvetica"/>
              <a:ea typeface="Helvetica"/>
              <a:cs typeface="Helvetica"/>
            </a:endParaRPr>
          </a:p>
        </p:txBody>
      </p:sp>
      <p:sp>
        <p:nvSpPr>
          <p:cNvPr id="203" name="Text Box203"/>
          <p:cNvSpPr txBox="1"/>
          <p:nvPr/>
        </p:nvSpPr>
        <p:spPr>
          <a:xfrm>
            <a:off x="1159154" y="693750"/>
            <a:ext cx="2406092" cy="33741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657"/>
              </a:lnSpc>
            </a:pPr>
            <a:r>
              <a:rPr lang="en-US" altLang="zh-CN" sz="24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Diagrama</a:t>
            </a:r>
            <a:r>
              <a:rPr lang="en-US" altLang="zh-CN" sz="2400" spc="-1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24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24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clases</a:t>
            </a:r>
            <a:endParaRPr lang="en-US" altLang="zh-CN" sz="2400">
              <a:latin typeface="Times"/>
              <a:ea typeface="Times"/>
              <a:cs typeface="Times"/>
            </a:endParaRPr>
          </a:p>
        </p:txBody>
      </p:sp>
      <p:sp>
        <p:nvSpPr>
          <p:cNvPr id="204" name="Text Box204"/>
          <p:cNvSpPr txBox="1"/>
          <p:nvPr/>
        </p:nvSpPr>
        <p:spPr>
          <a:xfrm>
            <a:off x="923849" y="3662172"/>
            <a:ext cx="6204254" cy="102515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indent="709625" algn="l" rtl="0">
              <a:lnSpc>
                <a:spcPts val="4036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Un</a:t>
            </a:r>
            <a:r>
              <a:rPr lang="en-US" altLang="zh-CN" sz="2400" spc="-8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profesor</a:t>
            </a:r>
            <a:r>
              <a:rPr lang="en-US" altLang="zh-CN" sz="2400" spc="9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2400" spc="-2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enseña</a:t>
            </a:r>
            <a:r>
              <a:rPr lang="en-US" altLang="zh-CN" sz="2400" spc="25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a</a:t>
            </a:r>
            <a:r>
              <a:rPr lang="en-US" altLang="zh-CN" sz="2400" spc="-10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uno</a:t>
            </a:r>
            <a:r>
              <a:rPr lang="en-US" altLang="zh-CN" sz="2400" spc="7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o</a:t>
            </a:r>
            <a:r>
              <a:rPr lang="en-US" altLang="zh-CN" sz="2400" spc="-10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más</a:t>
            </a:r>
            <a:r>
              <a:rPr lang="en-US" altLang="zh-CN" sz="2400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grupos</a:t>
            </a:r>
            <a:r>
              <a:rPr lang="en-US" altLang="zh-CN" sz="2400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11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PROGRAMACIÓN</a:t>
            </a:r>
            <a:r>
              <a:rPr lang="en-US" altLang="zh-CN" sz="1100" spc="4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ORIENTADA</a:t>
            </a:r>
            <a:r>
              <a:rPr lang="en-US" altLang="zh-CN" sz="1100" spc="4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</a:t>
            </a:r>
            <a:r>
              <a:rPr lang="en-US" altLang="zh-CN" sz="1100" spc="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OBJETOS</a:t>
            </a:r>
            <a:r>
              <a:rPr lang="en-US" altLang="zh-CN" sz="11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–</a:t>
            </a:r>
            <a:r>
              <a:rPr lang="en-US" altLang="zh-CN" sz="1100" spc="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CONCEPTOS</a:t>
            </a:r>
            <a:r>
              <a:rPr lang="en-US" altLang="zh-CN" sz="1100" spc="3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CLAVE</a:t>
            </a:r>
            <a:r>
              <a:rPr lang="en-US" altLang="zh-CN" sz="1100" spc="1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-</a:t>
            </a:r>
            <a:r>
              <a:rPr lang="en-US" altLang="zh-CN" sz="1100" spc="-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ABSTRACCIÓN</a:t>
            </a:r>
            <a:endParaRPr lang="en-US" altLang="zh-CN" sz="1100">
              <a:latin typeface="Times"/>
              <a:ea typeface="Times"/>
              <a:cs typeface="Times"/>
            </a:endParaRPr>
          </a:p>
        </p:txBody>
      </p:sp>
      <p:sp>
        <p:nvSpPr>
          <p:cNvPr id="205" name="Text Box205"/>
          <p:cNvSpPr txBox="1"/>
          <p:nvPr/>
        </p:nvSpPr>
        <p:spPr>
          <a:xfrm>
            <a:off x="8346948" y="4495114"/>
            <a:ext cx="308952" cy="2667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100"/>
              </a:lnSpc>
            </a:pPr>
            <a:r>
              <a:rPr lang="en-US" altLang="zh-CN" sz="2100" spc="-102" dirty="0">
                <a:solidFill>
                  <a:srgbClr val="0797D7"/>
                </a:solidFill>
                <a:latin typeface="Helvetica"/>
                <a:ea typeface="Helvetica"/>
                <a:cs typeface="Helvetica"/>
              </a:rPr>
              <a:t>14</a:t>
            </a:r>
            <a:endParaRPr lang="en-US" altLang="zh-CN" sz="2100">
              <a:latin typeface="Helvetica"/>
              <a:ea typeface="Helvetica"/>
              <a:cs typeface="Helvetic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ath206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207" name="Path207"/>
          <p:cNvSpPr/>
          <p:nvPr/>
        </p:nvSpPr>
        <p:spPr>
          <a:xfrm>
            <a:off x="335280" y="342900"/>
            <a:ext cx="2776728" cy="71628"/>
          </a:xfrm>
          <a:custGeom>
            <a:avLst/>
            <a:gdLst/>
            <a:ahLst/>
            <a:cxnLst/>
            <a:rect l="l" t="t" r="r" b="b"/>
            <a:pathLst>
              <a:path w="2776728" h="71628">
                <a:moveTo>
                  <a:pt x="0" y="71628"/>
                </a:moveTo>
                <a:lnTo>
                  <a:pt x="2776728" y="71628"/>
                </a:lnTo>
                <a:lnTo>
                  <a:pt x="2776728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0797D7">
              <a:alpha val="100000"/>
            </a:srgbClr>
          </a:solidFill>
          <a:ln w="0" cap="sq">
            <a:solidFill>
              <a:srgbClr val="0797D7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208" name="Path208"/>
          <p:cNvSpPr/>
          <p:nvPr/>
        </p:nvSpPr>
        <p:spPr>
          <a:xfrm>
            <a:off x="6031992" y="339852"/>
            <a:ext cx="2776728" cy="74676"/>
          </a:xfrm>
          <a:custGeom>
            <a:avLst/>
            <a:gdLst/>
            <a:ahLst/>
            <a:cxnLst/>
            <a:rect l="l" t="t" r="r" b="b"/>
            <a:pathLst>
              <a:path w="2776728" h="74676">
                <a:moveTo>
                  <a:pt x="0" y="74676"/>
                </a:moveTo>
                <a:lnTo>
                  <a:pt x="2776728" y="74676"/>
                </a:lnTo>
                <a:lnTo>
                  <a:pt x="2776728" y="0"/>
                </a:lnTo>
                <a:lnTo>
                  <a:pt x="0" y="0"/>
                </a:lnTo>
                <a:lnTo>
                  <a:pt x="0" y="74676"/>
                </a:lnTo>
                <a:close/>
              </a:path>
            </a:pathLst>
          </a:custGeom>
          <a:solidFill>
            <a:srgbClr val="44C1A3">
              <a:alpha val="100000"/>
            </a:srgbClr>
          </a:solidFill>
          <a:ln w="0" cap="sq">
            <a:solidFill>
              <a:srgbClr val="44C1A3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209" name="Path209"/>
          <p:cNvSpPr/>
          <p:nvPr/>
        </p:nvSpPr>
        <p:spPr>
          <a:xfrm>
            <a:off x="3182112" y="342900"/>
            <a:ext cx="2776728" cy="68580"/>
          </a:xfrm>
          <a:custGeom>
            <a:avLst/>
            <a:gdLst/>
            <a:ahLst/>
            <a:cxnLst/>
            <a:rect l="l" t="t" r="r" b="b"/>
            <a:pathLst>
              <a:path w="2776728" h="68580">
                <a:moveTo>
                  <a:pt x="0" y="68580"/>
                </a:moveTo>
                <a:lnTo>
                  <a:pt x="2776728" y="68580"/>
                </a:lnTo>
                <a:lnTo>
                  <a:pt x="2776728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solidFill>
            <a:srgbClr val="66CAF9">
              <a:alpha val="100000"/>
            </a:srgbClr>
          </a:solidFill>
          <a:ln w="0" cap="sq">
            <a:solidFill>
              <a:srgbClr val="66CAF9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210" name="Text Box210"/>
          <p:cNvSpPr txBox="1"/>
          <p:nvPr/>
        </p:nvSpPr>
        <p:spPr>
          <a:xfrm>
            <a:off x="880872" y="1892808"/>
            <a:ext cx="3689604" cy="1227900"/>
          </a:xfrm>
          <a:prstGeom prst="rect">
            <a:avLst/>
          </a:prstGeom>
          <a:ln w="9144">
            <a:solidFill>
              <a:srgbClr val="6AA84F"/>
            </a:solidFill>
          </a:ln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750"/>
              </a:lnSpc>
            </a:pPr>
            <a:endParaRPr dirty="0"/>
          </a:p>
          <a:p>
            <a:pPr marL="606806" marR="401480" indent="-205740" rtl="0">
              <a:lnSpc>
                <a:spcPts val="2076"/>
              </a:lnSpc>
            </a:pPr>
            <a:r>
              <a:rPr lang="en-US" altLang="zh-CN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Es</a:t>
            </a:r>
            <a:r>
              <a:rPr lang="en-US" altLang="zh-CN" spc="-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un</a:t>
            </a:r>
            <a:r>
              <a:rPr lang="en-US" altLang="zh-CN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tipo</a:t>
            </a:r>
            <a:r>
              <a:rPr lang="en-US" altLang="zh-CN" spc="-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pc="1" dirty="0" err="1">
                <a:solidFill>
                  <a:srgbClr val="000000"/>
                </a:solidFill>
                <a:latin typeface="Times"/>
                <a:ea typeface="Times"/>
                <a:cs typeface="Times"/>
              </a:rPr>
              <a:t>clase</a:t>
            </a:r>
            <a:r>
              <a:rPr lang="en-US" altLang="zh-CN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con </a:t>
            </a:r>
            <a:r>
              <a:rPr lang="en-US" altLang="zh-CN" spc="0" dirty="0" err="1">
                <a:solidFill>
                  <a:srgbClr val="000000"/>
                </a:solidFill>
                <a:latin typeface="Times"/>
                <a:ea typeface="Times"/>
                <a:cs typeface="Times"/>
              </a:rPr>
              <a:t>sentido</a:t>
            </a:r>
            <a:r>
              <a:rPr lang="en-US" altLang="zh-CN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nominativo</a:t>
            </a:r>
            <a:r>
              <a:rPr lang="en-US" altLang="zh-CN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que</a:t>
            </a:r>
            <a:r>
              <a:rPr lang="en-US" altLang="zh-CN" spc="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pc="2" dirty="0" err="1">
                <a:solidFill>
                  <a:srgbClr val="000000"/>
                </a:solidFill>
                <a:latin typeface="Times"/>
                <a:ea typeface="Times"/>
                <a:cs typeface="Times"/>
              </a:rPr>
              <a:t>recoge</a:t>
            </a:r>
            <a:r>
              <a:rPr lang="en-US" altLang="zh-CN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la</a:t>
            </a:r>
            <a:r>
              <a:rPr lang="en-US" altLang="zh-CN" dirty="0">
                <a:latin typeface="Times"/>
                <a:ea typeface="Times"/>
                <a:cs typeface="Times"/>
              </a:rPr>
              <a:t> </a:t>
            </a:r>
            <a:r>
              <a:rPr lang="en-US" altLang="zh-CN" spc="3" dirty="0" err="1">
                <a:solidFill>
                  <a:srgbClr val="000000"/>
                </a:solidFill>
                <a:latin typeface="Times"/>
                <a:ea typeface="Times"/>
                <a:cs typeface="Times"/>
              </a:rPr>
              <a:t>características</a:t>
            </a:r>
            <a:r>
              <a:rPr lang="en-US" altLang="zh-CN" spc="-5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pc="0" dirty="0" err="1">
                <a:solidFill>
                  <a:srgbClr val="000000"/>
                </a:solidFill>
                <a:latin typeface="Times"/>
                <a:ea typeface="Times"/>
                <a:cs typeface="Times"/>
              </a:rPr>
              <a:t>comunes</a:t>
            </a:r>
            <a:r>
              <a:rPr lang="en-US" altLang="zh-CN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pc="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 </a:t>
            </a:r>
            <a:r>
              <a:rPr lang="en-US" altLang="zh-CN" spc="2" dirty="0" err="1">
                <a:solidFill>
                  <a:srgbClr val="000000"/>
                </a:solidFill>
                <a:latin typeface="Times"/>
                <a:ea typeface="Times"/>
                <a:cs typeface="Times"/>
              </a:rPr>
              <a:t>otra</a:t>
            </a:r>
            <a:r>
              <a:rPr lang="en-US" altLang="zh-CN" spc="-14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pc="1" dirty="0" err="1">
                <a:solidFill>
                  <a:srgbClr val="000000"/>
                </a:solidFill>
                <a:latin typeface="Times"/>
                <a:ea typeface="Times"/>
                <a:cs typeface="Times"/>
              </a:rPr>
              <a:t>serie</a:t>
            </a:r>
            <a:r>
              <a:rPr lang="en-US" altLang="zh-CN" dirty="0">
                <a:latin typeface="Times"/>
                <a:ea typeface="Times"/>
                <a:cs typeface="Times"/>
              </a:rPr>
              <a:t> </a:t>
            </a:r>
            <a:r>
              <a:rPr lang="en-US" altLang="zh-CN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clases.</a:t>
            </a:r>
            <a:endParaRPr lang="en-US" altLang="zh-CN" sz="1800" dirty="0">
              <a:latin typeface="Times"/>
              <a:ea typeface="Times"/>
              <a:cs typeface="Times"/>
            </a:endParaRPr>
          </a:p>
        </p:txBody>
      </p:sp>
      <p:sp>
        <p:nvSpPr>
          <p:cNvPr id="211" name="Text Box211"/>
          <p:cNvSpPr txBox="1"/>
          <p:nvPr/>
        </p:nvSpPr>
        <p:spPr>
          <a:xfrm>
            <a:off x="4913376" y="1892808"/>
            <a:ext cx="3689604" cy="1227900"/>
          </a:xfrm>
          <a:prstGeom prst="rect">
            <a:avLst/>
          </a:prstGeom>
          <a:ln w="9144">
            <a:solidFill>
              <a:srgbClr val="3C78D8"/>
            </a:solidFill>
          </a:ln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750"/>
              </a:lnSpc>
            </a:pPr>
            <a:endParaRPr dirty="0"/>
          </a:p>
          <a:p>
            <a:pPr marL="494411" marR="174450" indent="-53340" algn="l" rtl="0">
              <a:lnSpc>
                <a:spcPts val="2104"/>
              </a:lnSpc>
            </a:pP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Una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clase</a:t>
            </a:r>
            <a:r>
              <a:rPr lang="en-US" altLang="zh-CN" sz="1800" spc="-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que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implementa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una</a:t>
            </a:r>
            <a:r>
              <a:rPr lang="en-US" altLang="zh-CN" sz="1800" spc="45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interfaz</a:t>
            </a:r>
            <a:r>
              <a:rPr lang="en-US" altLang="zh-CN" sz="1800" spc="-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necesita</a:t>
            </a:r>
            <a:r>
              <a:rPr lang="en-US" altLang="zh-CN" sz="1800" spc="-1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implementar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la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funcionalidad</a:t>
            </a:r>
            <a:r>
              <a:rPr lang="en-US" altLang="zh-CN" sz="1800" spc="-34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1800" spc="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negocio</a:t>
            </a:r>
            <a:r>
              <a:rPr lang="en-US" altLang="zh-CN" sz="1800" spc="-2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real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(los</a:t>
            </a:r>
            <a:r>
              <a:rPr lang="en-US" altLang="zh-CN" dirty="0"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 err="1">
                <a:solidFill>
                  <a:srgbClr val="000000"/>
                </a:solidFill>
                <a:latin typeface="Times"/>
                <a:ea typeface="Times"/>
                <a:cs typeface="Times"/>
              </a:rPr>
              <a:t>métodos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).</a:t>
            </a:r>
            <a:endParaRPr lang="en-US" altLang="zh-CN" sz="1800" dirty="0">
              <a:latin typeface="Times"/>
              <a:ea typeface="Times"/>
              <a:cs typeface="Times"/>
            </a:endParaRPr>
          </a:p>
        </p:txBody>
      </p:sp>
      <p:sp>
        <p:nvSpPr>
          <p:cNvPr id="212" name="Text Box212"/>
          <p:cNvSpPr txBox="1"/>
          <p:nvPr/>
        </p:nvSpPr>
        <p:spPr>
          <a:xfrm>
            <a:off x="1569466" y="986616"/>
            <a:ext cx="2275678" cy="39342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3098"/>
              </a:lnSpc>
            </a:pPr>
            <a:r>
              <a:rPr lang="en-US" altLang="zh-CN" sz="2800" spc="-3" dirty="0">
                <a:solidFill>
                  <a:srgbClr val="00B050"/>
                </a:solidFill>
                <a:latin typeface="Times"/>
                <a:ea typeface="Times"/>
                <a:cs typeface="Times"/>
              </a:rPr>
              <a:t>Clase</a:t>
            </a:r>
            <a:r>
              <a:rPr lang="en-US" altLang="zh-CN" sz="2800" dirty="0">
                <a:solidFill>
                  <a:srgbClr val="00B05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2800" spc="-2" dirty="0">
                <a:solidFill>
                  <a:srgbClr val="00B050"/>
                </a:solidFill>
                <a:latin typeface="Times"/>
                <a:ea typeface="Times"/>
                <a:cs typeface="Times"/>
              </a:rPr>
              <a:t>Abstracta</a:t>
            </a:r>
            <a:endParaRPr lang="en-US" altLang="zh-CN" sz="2800">
              <a:latin typeface="Times"/>
              <a:ea typeface="Times"/>
              <a:cs typeface="Times"/>
            </a:endParaRPr>
          </a:p>
        </p:txBody>
      </p:sp>
      <p:sp>
        <p:nvSpPr>
          <p:cNvPr id="213" name="Text Box213"/>
          <p:cNvSpPr txBox="1"/>
          <p:nvPr/>
        </p:nvSpPr>
        <p:spPr>
          <a:xfrm>
            <a:off x="6218174" y="985998"/>
            <a:ext cx="1143147" cy="39308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3095"/>
              </a:lnSpc>
            </a:pPr>
            <a:r>
              <a:rPr lang="en-US" altLang="zh-CN" sz="2800" spc="0" dirty="0">
                <a:solidFill>
                  <a:srgbClr val="0797D7"/>
                </a:solidFill>
                <a:latin typeface="Times"/>
                <a:ea typeface="Times"/>
                <a:cs typeface="Times"/>
              </a:rPr>
              <a:t>Interfaz</a:t>
            </a:r>
            <a:endParaRPr lang="en-US" altLang="zh-CN" sz="2800">
              <a:latin typeface="Times"/>
              <a:ea typeface="Times"/>
              <a:cs typeface="Times"/>
            </a:endParaRPr>
          </a:p>
        </p:txBody>
      </p:sp>
      <p:sp>
        <p:nvSpPr>
          <p:cNvPr id="214" name="Text Box214"/>
          <p:cNvSpPr txBox="1"/>
          <p:nvPr/>
        </p:nvSpPr>
        <p:spPr>
          <a:xfrm>
            <a:off x="741578" y="4532114"/>
            <a:ext cx="5364119" cy="15521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222"/>
              </a:lnSpc>
            </a:pPr>
            <a:r>
              <a:rPr lang="en-US" altLang="zh-CN" sz="11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PROGRAMACIÓN</a:t>
            </a:r>
            <a:r>
              <a:rPr lang="en-US" altLang="zh-CN" sz="1100" spc="4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ORIENTADA</a:t>
            </a:r>
            <a:r>
              <a:rPr lang="en-US" altLang="zh-CN" sz="1100" spc="4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</a:t>
            </a:r>
            <a:r>
              <a:rPr lang="en-US" altLang="zh-CN" sz="1100" spc="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OBJETOS</a:t>
            </a:r>
            <a:r>
              <a:rPr lang="en-US" altLang="zh-CN" sz="11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–</a:t>
            </a:r>
            <a:r>
              <a:rPr lang="en-US" altLang="zh-CN" sz="1100" spc="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CONCEPTOS</a:t>
            </a:r>
            <a:r>
              <a:rPr lang="en-US" altLang="zh-CN" sz="1100" spc="3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CLAVE</a:t>
            </a:r>
            <a:r>
              <a:rPr lang="en-US" altLang="zh-CN" sz="1100" spc="1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-</a:t>
            </a:r>
            <a:r>
              <a:rPr lang="en-US" altLang="zh-CN" sz="1100" spc="-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ABSTRACCIÓN</a:t>
            </a:r>
            <a:endParaRPr lang="en-US" altLang="zh-CN" sz="1100">
              <a:latin typeface="Times"/>
              <a:ea typeface="Times"/>
              <a:cs typeface="Times"/>
            </a:endParaRPr>
          </a:p>
        </p:txBody>
      </p:sp>
      <p:sp>
        <p:nvSpPr>
          <p:cNvPr id="215" name="Text Box215"/>
          <p:cNvSpPr txBox="1"/>
          <p:nvPr/>
        </p:nvSpPr>
        <p:spPr>
          <a:xfrm>
            <a:off x="8346948" y="4495114"/>
            <a:ext cx="308952" cy="2667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100"/>
              </a:lnSpc>
            </a:pPr>
            <a:r>
              <a:rPr lang="en-US" altLang="zh-CN" sz="2100" spc="-102" dirty="0">
                <a:solidFill>
                  <a:srgbClr val="0797D7"/>
                </a:solidFill>
                <a:latin typeface="Helvetica"/>
                <a:ea typeface="Helvetica"/>
                <a:cs typeface="Helvetica"/>
              </a:rPr>
              <a:t>15</a:t>
            </a:r>
            <a:endParaRPr lang="en-US" altLang="zh-CN" sz="2100">
              <a:latin typeface="Helvetica"/>
              <a:ea typeface="Helvetica"/>
              <a:cs typeface="Helvetic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ath216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217" name="Group217"/>
          <p:cNvGrpSpPr/>
          <p:nvPr/>
        </p:nvGrpSpPr>
        <p:grpSpPr>
          <a:xfrm>
            <a:off x="335280" y="243840"/>
            <a:ext cx="8473440" cy="4276344"/>
            <a:chOff x="335280" y="243840"/>
            <a:chExt cx="8473440" cy="4276344"/>
          </a:xfrm>
        </p:grpSpPr>
        <p:sp>
          <p:nvSpPr>
            <p:cNvPr id="218" name="Path218"/>
            <p:cNvSpPr/>
            <p:nvPr/>
          </p:nvSpPr>
          <p:spPr>
            <a:xfrm>
              <a:off x="335280" y="342900"/>
              <a:ext cx="2776728" cy="71628"/>
            </a:xfrm>
            <a:custGeom>
              <a:avLst/>
              <a:gdLst/>
              <a:ahLst/>
              <a:cxnLst/>
              <a:rect l="l" t="t" r="r" b="b"/>
              <a:pathLst>
                <a:path w="2776728" h="71628">
                  <a:moveTo>
                    <a:pt x="0" y="71628"/>
                  </a:moveTo>
                  <a:lnTo>
                    <a:pt x="2776728" y="71628"/>
                  </a:lnTo>
                  <a:lnTo>
                    <a:pt x="2776728" y="0"/>
                  </a:lnTo>
                  <a:lnTo>
                    <a:pt x="0" y="0"/>
                  </a:lnTo>
                  <a:lnTo>
                    <a:pt x="0" y="71628"/>
                  </a:lnTo>
                  <a:close/>
                </a:path>
              </a:pathLst>
            </a:custGeom>
            <a:solidFill>
              <a:srgbClr val="0797D7">
                <a:alpha val="100000"/>
              </a:srgbClr>
            </a:solidFill>
            <a:ln w="0" cap="sq">
              <a:solidFill>
                <a:srgbClr val="0797D7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19" name="Path219"/>
            <p:cNvSpPr/>
            <p:nvPr/>
          </p:nvSpPr>
          <p:spPr>
            <a:xfrm>
              <a:off x="6031992" y="339852"/>
              <a:ext cx="2776728" cy="74676"/>
            </a:xfrm>
            <a:custGeom>
              <a:avLst/>
              <a:gdLst/>
              <a:ahLst/>
              <a:cxnLst/>
              <a:rect l="l" t="t" r="r" b="b"/>
              <a:pathLst>
                <a:path w="2776728" h="74676">
                  <a:moveTo>
                    <a:pt x="0" y="74676"/>
                  </a:moveTo>
                  <a:lnTo>
                    <a:pt x="2776728" y="74676"/>
                  </a:lnTo>
                  <a:lnTo>
                    <a:pt x="2776728" y="0"/>
                  </a:lnTo>
                  <a:lnTo>
                    <a:pt x="0" y="0"/>
                  </a:lnTo>
                  <a:lnTo>
                    <a:pt x="0" y="74676"/>
                  </a:lnTo>
                  <a:close/>
                </a:path>
              </a:pathLst>
            </a:custGeom>
            <a:solidFill>
              <a:srgbClr val="44C1A3">
                <a:alpha val="100000"/>
              </a:srgbClr>
            </a:solidFill>
            <a:ln w="0" cap="sq">
              <a:solidFill>
                <a:srgbClr val="44C1A3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20" name="Path220"/>
            <p:cNvSpPr/>
            <p:nvPr/>
          </p:nvSpPr>
          <p:spPr>
            <a:xfrm>
              <a:off x="3182112" y="342900"/>
              <a:ext cx="2776728" cy="68580"/>
            </a:xfrm>
            <a:custGeom>
              <a:avLst/>
              <a:gdLst/>
              <a:ahLst/>
              <a:cxnLst/>
              <a:rect l="l" t="t" r="r" b="b"/>
              <a:pathLst>
                <a:path w="2776728" h="68580">
                  <a:moveTo>
                    <a:pt x="0" y="68580"/>
                  </a:moveTo>
                  <a:lnTo>
                    <a:pt x="2776728" y="68580"/>
                  </a:lnTo>
                  <a:lnTo>
                    <a:pt x="2776728" y="0"/>
                  </a:lnTo>
                  <a:lnTo>
                    <a:pt x="0" y="0"/>
                  </a:lnTo>
                  <a:lnTo>
                    <a:pt x="0" y="68580"/>
                  </a:lnTo>
                  <a:close/>
                </a:path>
              </a:pathLst>
            </a:custGeom>
            <a:solidFill>
              <a:srgbClr val="66CAF9">
                <a:alpha val="100000"/>
              </a:srgbClr>
            </a:solidFill>
            <a:ln w="0" cap="sq">
              <a:solidFill>
                <a:srgbClr val="66CAF9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pic>
          <p:nvPicPr>
            <p:cNvPr id="221" name="Image2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05100" y="243840"/>
              <a:ext cx="3966972" cy="4276344"/>
            </a:xfrm>
            <a:prstGeom prst="rect">
              <a:avLst/>
            </a:prstGeom>
            <a:noFill/>
          </p:spPr>
        </p:pic>
      </p:grpSp>
      <p:sp>
        <p:nvSpPr>
          <p:cNvPr id="222" name="Text Box222"/>
          <p:cNvSpPr txBox="1"/>
          <p:nvPr/>
        </p:nvSpPr>
        <p:spPr>
          <a:xfrm>
            <a:off x="683971" y="4639709"/>
            <a:ext cx="6642380" cy="15521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222"/>
              </a:lnSpc>
            </a:pPr>
            <a:r>
              <a:rPr lang="en-US" altLang="zh-CN" sz="11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PROGRAMACIÓN</a:t>
            </a:r>
            <a:r>
              <a:rPr lang="en-US" altLang="zh-CN" sz="1100" spc="4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ORIENTADA</a:t>
            </a:r>
            <a:r>
              <a:rPr lang="en-US" altLang="zh-CN" sz="1100" spc="4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</a:t>
            </a:r>
            <a:r>
              <a:rPr lang="en-US" altLang="zh-CN" sz="1100" spc="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OBJETOS</a:t>
            </a:r>
            <a:r>
              <a:rPr lang="en-US" altLang="zh-CN" sz="11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–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CONCEPTOS</a:t>
            </a:r>
            <a:r>
              <a:rPr lang="en-US" altLang="zh-CN" sz="1100" spc="3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CLAVE</a:t>
            </a:r>
            <a:r>
              <a:rPr lang="en-US" altLang="zh-CN" sz="1100" spc="1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–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CLASE</a:t>
            </a:r>
            <a:r>
              <a:rPr lang="en-US" altLang="zh-CN" sz="1100" spc="1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ABSTRACTA</a:t>
            </a:r>
            <a:r>
              <a:rPr lang="en-US" altLang="zh-CN" sz="1100" spc="1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VS</a:t>
            </a:r>
            <a:r>
              <a:rPr lang="en-US" altLang="zh-CN" sz="11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INTERFAZ</a:t>
            </a:r>
            <a:endParaRPr lang="en-US" altLang="zh-CN" sz="1100">
              <a:latin typeface="Times"/>
              <a:ea typeface="Times"/>
              <a:cs typeface="Times"/>
            </a:endParaRPr>
          </a:p>
        </p:txBody>
      </p:sp>
      <p:sp>
        <p:nvSpPr>
          <p:cNvPr id="223" name="Text Box223"/>
          <p:cNvSpPr txBox="1"/>
          <p:nvPr/>
        </p:nvSpPr>
        <p:spPr>
          <a:xfrm>
            <a:off x="8324724" y="4561256"/>
            <a:ext cx="309258" cy="2667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100"/>
              </a:lnSpc>
            </a:pPr>
            <a:r>
              <a:rPr lang="en-US" altLang="zh-CN" sz="2100" spc="-100" dirty="0">
                <a:solidFill>
                  <a:srgbClr val="0797D7"/>
                </a:solidFill>
                <a:latin typeface="Helvetica"/>
                <a:ea typeface="Helvetica"/>
                <a:cs typeface="Helvetica"/>
              </a:rPr>
              <a:t>16</a:t>
            </a:r>
            <a:endParaRPr lang="en-US" altLang="zh-CN" sz="2100">
              <a:latin typeface="Helvetica"/>
              <a:ea typeface="Helvetica"/>
              <a:cs typeface="Helvetic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ath224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225" name="Path225"/>
          <p:cNvSpPr/>
          <p:nvPr/>
        </p:nvSpPr>
        <p:spPr>
          <a:xfrm>
            <a:off x="335280" y="342900"/>
            <a:ext cx="2776728" cy="71628"/>
          </a:xfrm>
          <a:custGeom>
            <a:avLst/>
            <a:gdLst/>
            <a:ahLst/>
            <a:cxnLst/>
            <a:rect l="l" t="t" r="r" b="b"/>
            <a:pathLst>
              <a:path w="2776728" h="71628">
                <a:moveTo>
                  <a:pt x="0" y="71628"/>
                </a:moveTo>
                <a:lnTo>
                  <a:pt x="2776728" y="71628"/>
                </a:lnTo>
                <a:lnTo>
                  <a:pt x="2776728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0797D7">
              <a:alpha val="100000"/>
            </a:srgbClr>
          </a:solidFill>
          <a:ln w="0" cap="sq">
            <a:solidFill>
              <a:srgbClr val="0797D7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226" name="Path226"/>
          <p:cNvSpPr/>
          <p:nvPr/>
        </p:nvSpPr>
        <p:spPr>
          <a:xfrm>
            <a:off x="6031992" y="339852"/>
            <a:ext cx="2776728" cy="74676"/>
          </a:xfrm>
          <a:custGeom>
            <a:avLst/>
            <a:gdLst/>
            <a:ahLst/>
            <a:cxnLst/>
            <a:rect l="l" t="t" r="r" b="b"/>
            <a:pathLst>
              <a:path w="2776728" h="74676">
                <a:moveTo>
                  <a:pt x="0" y="74676"/>
                </a:moveTo>
                <a:lnTo>
                  <a:pt x="2776728" y="74676"/>
                </a:lnTo>
                <a:lnTo>
                  <a:pt x="2776728" y="0"/>
                </a:lnTo>
                <a:lnTo>
                  <a:pt x="0" y="0"/>
                </a:lnTo>
                <a:lnTo>
                  <a:pt x="0" y="74676"/>
                </a:lnTo>
                <a:close/>
              </a:path>
            </a:pathLst>
          </a:custGeom>
          <a:solidFill>
            <a:srgbClr val="44C1A3">
              <a:alpha val="100000"/>
            </a:srgbClr>
          </a:solidFill>
          <a:ln w="0" cap="sq">
            <a:solidFill>
              <a:srgbClr val="44C1A3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227" name="Path227"/>
          <p:cNvSpPr/>
          <p:nvPr/>
        </p:nvSpPr>
        <p:spPr>
          <a:xfrm>
            <a:off x="3182112" y="342900"/>
            <a:ext cx="2776728" cy="68580"/>
          </a:xfrm>
          <a:custGeom>
            <a:avLst/>
            <a:gdLst/>
            <a:ahLst/>
            <a:cxnLst/>
            <a:rect l="l" t="t" r="r" b="b"/>
            <a:pathLst>
              <a:path w="2776728" h="68580">
                <a:moveTo>
                  <a:pt x="0" y="68580"/>
                </a:moveTo>
                <a:lnTo>
                  <a:pt x="2776728" y="68580"/>
                </a:lnTo>
                <a:lnTo>
                  <a:pt x="2776728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solidFill>
            <a:srgbClr val="66CAF9">
              <a:alpha val="100000"/>
            </a:srgbClr>
          </a:solidFill>
          <a:ln w="0" cap="sq">
            <a:solidFill>
              <a:srgbClr val="66CAF9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228" name="Image2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749" y="1664208"/>
            <a:ext cx="4114799" cy="2380488"/>
          </a:xfrm>
          <a:prstGeom prst="rect">
            <a:avLst/>
          </a:prstGeom>
          <a:noFill/>
        </p:spPr>
      </p:pic>
      <p:sp>
        <p:nvSpPr>
          <p:cNvPr id="229" name="Text Box229"/>
          <p:cNvSpPr txBox="1"/>
          <p:nvPr/>
        </p:nvSpPr>
        <p:spPr>
          <a:xfrm>
            <a:off x="330708" y="460248"/>
            <a:ext cx="8481060" cy="893064"/>
          </a:xfrm>
          <a:prstGeom prst="rect">
            <a:avLst/>
          </a:prstGeom>
          <a:solidFill>
            <a:srgbClr val="0797D7"/>
          </a:solidFill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2011"/>
              </a:lnSpc>
            </a:pPr>
            <a:endParaRPr/>
          </a:p>
          <a:p>
            <a:pPr marL="729082" algn="l" rtl="0">
              <a:lnSpc>
                <a:spcPts val="3095"/>
              </a:lnSpc>
            </a:pPr>
            <a:r>
              <a:rPr lang="en-US" altLang="zh-CN" sz="2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Modularidad</a:t>
            </a:r>
            <a:endParaRPr lang="en-US" altLang="zh-CN" sz="2800">
              <a:latin typeface="Times"/>
              <a:ea typeface="Times"/>
              <a:cs typeface="Times"/>
            </a:endParaRPr>
          </a:p>
        </p:txBody>
      </p:sp>
      <p:sp>
        <p:nvSpPr>
          <p:cNvPr id="230" name="Text Box230"/>
          <p:cNvSpPr txBox="1"/>
          <p:nvPr/>
        </p:nvSpPr>
        <p:spPr>
          <a:xfrm>
            <a:off x="822960" y="1655961"/>
            <a:ext cx="3583345" cy="80222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marL="228905" indent="-228905" algn="just" rtl="0">
              <a:lnSpc>
                <a:spcPts val="2106"/>
              </a:lnSpc>
            </a:pPr>
            <a:r>
              <a:rPr lang="en-US" altLang="zh-CN" sz="1650" spc="52" dirty="0">
                <a:solidFill>
                  <a:srgbClr val="66CAF9"/>
                </a:solidFill>
                <a:latin typeface="Wingdings"/>
                <a:ea typeface="Wingdings"/>
                <a:cs typeface="Wingdings"/>
              </a:rPr>
              <a:t></a:t>
            </a:r>
            <a:r>
              <a:rPr lang="en-US" altLang="zh-CN" sz="1650" spc="-1327" dirty="0">
                <a:solidFill>
                  <a:srgbClr val="66CAF9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Propiedad</a:t>
            </a:r>
            <a:r>
              <a:rPr lang="en-US" altLang="zh-CN" sz="1800" spc="68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que</a:t>
            </a:r>
            <a:r>
              <a:rPr lang="en-US" altLang="zh-CN" sz="1800" spc="67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permite</a:t>
            </a:r>
            <a:r>
              <a:rPr lang="en-US" altLang="zh-CN" sz="1800" spc="69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subdividir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una</a:t>
            </a:r>
            <a:r>
              <a:rPr lang="en-US" altLang="zh-CN" sz="1800" spc="135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aplicación</a:t>
            </a:r>
            <a:r>
              <a:rPr lang="en-US" altLang="zh-CN" sz="1800" spc="136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en</a:t>
            </a:r>
            <a:r>
              <a:rPr lang="en-US" altLang="zh-CN" sz="1800" spc="134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partes</a:t>
            </a:r>
            <a:r>
              <a:rPr lang="en-US" altLang="zh-CN" sz="1800" spc="133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más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pequeñas.</a:t>
            </a:r>
            <a:endParaRPr lang="en-US" altLang="zh-CN" sz="1800">
              <a:latin typeface="Times"/>
              <a:ea typeface="Times"/>
              <a:cs typeface="Times"/>
            </a:endParaRPr>
          </a:p>
        </p:txBody>
      </p:sp>
      <p:sp>
        <p:nvSpPr>
          <p:cNvPr id="231" name="Text Box231"/>
          <p:cNvSpPr txBox="1"/>
          <p:nvPr/>
        </p:nvSpPr>
        <p:spPr>
          <a:xfrm>
            <a:off x="822960" y="2598318"/>
            <a:ext cx="3583636" cy="80208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marL="228905" indent="-228905" algn="just" rtl="0">
              <a:lnSpc>
                <a:spcPts val="2105"/>
              </a:lnSpc>
            </a:pPr>
            <a:r>
              <a:rPr lang="en-US" altLang="zh-CN" sz="1650" spc="50" dirty="0">
                <a:solidFill>
                  <a:srgbClr val="66CAF9"/>
                </a:solidFill>
                <a:latin typeface="Wingdings"/>
                <a:ea typeface="Wingdings"/>
                <a:cs typeface="Wingdings"/>
              </a:rPr>
              <a:t></a:t>
            </a:r>
            <a:r>
              <a:rPr lang="en-US" altLang="zh-CN" sz="1650" spc="-1323" dirty="0">
                <a:solidFill>
                  <a:srgbClr val="66CAF9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La</a:t>
            </a:r>
            <a:r>
              <a:rPr lang="en-US" altLang="zh-CN" sz="1800" spc="86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modularidad</a:t>
            </a:r>
            <a:r>
              <a:rPr lang="en-US" altLang="zh-CN" sz="1800" spc="85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debe</a:t>
            </a:r>
            <a:r>
              <a:rPr lang="en-US" altLang="zh-CN" sz="1800" spc="85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seguir</a:t>
            </a:r>
            <a:r>
              <a:rPr lang="en-US" altLang="zh-CN" sz="1800" spc="85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los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conceptos</a:t>
            </a:r>
            <a:r>
              <a:rPr lang="en-US" altLang="zh-CN" sz="1800" spc="42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1800" spc="43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bajo</a:t>
            </a:r>
            <a:r>
              <a:rPr lang="en-US" altLang="zh-CN" sz="1800" spc="42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acoplamiento</a:t>
            </a:r>
            <a:r>
              <a:rPr lang="en-US" altLang="zh-CN" sz="1800" spc="42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y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alta</a:t>
            </a:r>
            <a:r>
              <a:rPr lang="en-US" altLang="zh-CN" sz="1800" spc="-1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cohesión.</a:t>
            </a:r>
            <a:endParaRPr lang="en-US" altLang="zh-CN" sz="1800">
              <a:latin typeface="Times"/>
              <a:ea typeface="Times"/>
              <a:cs typeface="Times"/>
            </a:endParaRPr>
          </a:p>
        </p:txBody>
      </p:sp>
      <p:sp>
        <p:nvSpPr>
          <p:cNvPr id="232" name="Text Box232"/>
          <p:cNvSpPr txBox="1"/>
          <p:nvPr/>
        </p:nvSpPr>
        <p:spPr>
          <a:xfrm>
            <a:off x="6129274" y="4189243"/>
            <a:ext cx="1293913" cy="14002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103"/>
              </a:lnSpc>
            </a:pPr>
            <a:r>
              <a:rPr lang="en-US" altLang="zh-CN" sz="10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10.</a:t>
            </a:r>
            <a:r>
              <a:rPr lang="en-US" altLang="zh-CN" sz="10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Modularidad</a:t>
            </a:r>
            <a:r>
              <a:rPr lang="en-US" altLang="zh-CN" sz="1000" spc="1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en</a:t>
            </a:r>
            <a:r>
              <a:rPr lang="en-US" altLang="zh-CN" sz="1000" spc="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Java</a:t>
            </a:r>
            <a:endParaRPr lang="en-US" altLang="zh-CN" sz="1000">
              <a:latin typeface="Times"/>
              <a:ea typeface="Times"/>
              <a:cs typeface="Times"/>
            </a:endParaRPr>
          </a:p>
        </p:txBody>
      </p:sp>
      <p:sp>
        <p:nvSpPr>
          <p:cNvPr id="233" name="Text Box233"/>
          <p:cNvSpPr txBox="1"/>
          <p:nvPr/>
        </p:nvSpPr>
        <p:spPr>
          <a:xfrm>
            <a:off x="822960" y="4532114"/>
            <a:ext cx="4262995" cy="15521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222"/>
              </a:lnSpc>
            </a:pPr>
            <a:r>
              <a:rPr lang="en-US" altLang="zh-CN" sz="11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PROGRAMACIÓN</a:t>
            </a:r>
            <a:r>
              <a:rPr lang="en-US" altLang="zh-CN" sz="1100" spc="4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ORIENTADA</a:t>
            </a:r>
            <a:r>
              <a:rPr lang="en-US" altLang="zh-CN" sz="1100" spc="4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</a:t>
            </a:r>
            <a:r>
              <a:rPr lang="en-US" altLang="zh-CN" sz="1100" spc="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OBJETOS</a:t>
            </a:r>
            <a:r>
              <a:rPr lang="en-US" altLang="zh-CN" sz="11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–</a:t>
            </a:r>
            <a:r>
              <a:rPr lang="en-US" altLang="zh-CN" sz="1100" spc="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CONCEPTOS</a:t>
            </a:r>
            <a:r>
              <a:rPr lang="en-US" altLang="zh-CN" sz="1100" spc="3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CLAVE</a:t>
            </a:r>
            <a:endParaRPr lang="en-US" altLang="zh-CN" sz="1100">
              <a:latin typeface="Times"/>
              <a:ea typeface="Times"/>
              <a:cs typeface="Times"/>
            </a:endParaRPr>
          </a:p>
        </p:txBody>
      </p:sp>
      <p:sp>
        <p:nvSpPr>
          <p:cNvPr id="234" name="Text Box234"/>
          <p:cNvSpPr txBox="1"/>
          <p:nvPr/>
        </p:nvSpPr>
        <p:spPr>
          <a:xfrm>
            <a:off x="8346948" y="4495114"/>
            <a:ext cx="308952" cy="2667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100"/>
              </a:lnSpc>
            </a:pPr>
            <a:r>
              <a:rPr lang="en-US" altLang="zh-CN" sz="2100" spc="-102" dirty="0">
                <a:solidFill>
                  <a:srgbClr val="0797D7"/>
                </a:solidFill>
                <a:latin typeface="Helvetica"/>
                <a:ea typeface="Helvetica"/>
                <a:cs typeface="Helvetica"/>
              </a:rPr>
              <a:t>17</a:t>
            </a:r>
            <a:endParaRPr lang="en-US" altLang="zh-CN" sz="2100">
              <a:latin typeface="Helvetica"/>
              <a:ea typeface="Helvetica"/>
              <a:cs typeface="Helvetic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ath235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236" name="Path236"/>
          <p:cNvSpPr/>
          <p:nvPr/>
        </p:nvSpPr>
        <p:spPr>
          <a:xfrm>
            <a:off x="335280" y="342900"/>
            <a:ext cx="2776728" cy="71628"/>
          </a:xfrm>
          <a:custGeom>
            <a:avLst/>
            <a:gdLst/>
            <a:ahLst/>
            <a:cxnLst/>
            <a:rect l="l" t="t" r="r" b="b"/>
            <a:pathLst>
              <a:path w="2776728" h="71628">
                <a:moveTo>
                  <a:pt x="0" y="71628"/>
                </a:moveTo>
                <a:lnTo>
                  <a:pt x="2776728" y="71628"/>
                </a:lnTo>
                <a:lnTo>
                  <a:pt x="2776728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0797D7">
              <a:alpha val="100000"/>
            </a:srgbClr>
          </a:solidFill>
          <a:ln w="0" cap="sq">
            <a:solidFill>
              <a:srgbClr val="0797D7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237" name="Path237"/>
          <p:cNvSpPr/>
          <p:nvPr/>
        </p:nvSpPr>
        <p:spPr>
          <a:xfrm>
            <a:off x="6031992" y="339852"/>
            <a:ext cx="2776728" cy="74676"/>
          </a:xfrm>
          <a:custGeom>
            <a:avLst/>
            <a:gdLst/>
            <a:ahLst/>
            <a:cxnLst/>
            <a:rect l="l" t="t" r="r" b="b"/>
            <a:pathLst>
              <a:path w="2776728" h="74676">
                <a:moveTo>
                  <a:pt x="0" y="74676"/>
                </a:moveTo>
                <a:lnTo>
                  <a:pt x="2776728" y="74676"/>
                </a:lnTo>
                <a:lnTo>
                  <a:pt x="2776728" y="0"/>
                </a:lnTo>
                <a:lnTo>
                  <a:pt x="0" y="0"/>
                </a:lnTo>
                <a:lnTo>
                  <a:pt x="0" y="74676"/>
                </a:lnTo>
                <a:close/>
              </a:path>
            </a:pathLst>
          </a:custGeom>
          <a:solidFill>
            <a:srgbClr val="44C1A3">
              <a:alpha val="100000"/>
            </a:srgbClr>
          </a:solidFill>
          <a:ln w="0" cap="sq">
            <a:solidFill>
              <a:srgbClr val="44C1A3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238" name="Path238"/>
          <p:cNvSpPr/>
          <p:nvPr/>
        </p:nvSpPr>
        <p:spPr>
          <a:xfrm>
            <a:off x="3182112" y="342900"/>
            <a:ext cx="2776728" cy="68580"/>
          </a:xfrm>
          <a:custGeom>
            <a:avLst/>
            <a:gdLst/>
            <a:ahLst/>
            <a:cxnLst/>
            <a:rect l="l" t="t" r="r" b="b"/>
            <a:pathLst>
              <a:path w="2776728" h="68580">
                <a:moveTo>
                  <a:pt x="0" y="68580"/>
                </a:moveTo>
                <a:lnTo>
                  <a:pt x="2776728" y="68580"/>
                </a:lnTo>
                <a:lnTo>
                  <a:pt x="2776728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solidFill>
            <a:srgbClr val="66CAF9">
              <a:alpha val="100000"/>
            </a:srgbClr>
          </a:solidFill>
          <a:ln w="0" cap="sq">
            <a:solidFill>
              <a:srgbClr val="66CAF9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239" name="Image2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864" y="528828"/>
            <a:ext cx="5241036" cy="3983736"/>
          </a:xfrm>
          <a:prstGeom prst="rect">
            <a:avLst/>
          </a:prstGeom>
          <a:noFill/>
        </p:spPr>
      </p:pic>
      <p:sp>
        <p:nvSpPr>
          <p:cNvPr id="240" name="Text Box240"/>
          <p:cNvSpPr txBox="1"/>
          <p:nvPr/>
        </p:nvSpPr>
        <p:spPr>
          <a:xfrm>
            <a:off x="1171346" y="2494709"/>
            <a:ext cx="1274488" cy="19881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65"/>
              </a:lnSpc>
            </a:pPr>
            <a:r>
              <a:rPr lang="en-US" altLang="zh-CN" sz="1400" spc="0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Malas</a:t>
            </a:r>
            <a:r>
              <a:rPr lang="en-US" altLang="zh-CN" sz="1400" spc="-8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1400" spc="2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prácticas</a:t>
            </a:r>
            <a:endParaRPr lang="en-US" altLang="zh-CN" sz="1400">
              <a:latin typeface="Helvetica"/>
              <a:ea typeface="Helvetica"/>
              <a:cs typeface="Helvetica"/>
            </a:endParaRPr>
          </a:p>
        </p:txBody>
      </p:sp>
      <p:sp>
        <p:nvSpPr>
          <p:cNvPr id="241" name="Text Box241"/>
          <p:cNvSpPr txBox="1"/>
          <p:nvPr/>
        </p:nvSpPr>
        <p:spPr>
          <a:xfrm>
            <a:off x="625450" y="4673846"/>
            <a:ext cx="5434273" cy="15521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222"/>
              </a:lnSpc>
            </a:pPr>
            <a:r>
              <a:rPr lang="en-US" altLang="zh-CN" sz="11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PROGRAMACIÓN</a:t>
            </a:r>
            <a:r>
              <a:rPr lang="en-US" altLang="zh-CN" sz="1100" spc="4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ORIENTADA</a:t>
            </a:r>
            <a:r>
              <a:rPr lang="en-US" altLang="zh-CN" sz="1100" spc="4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</a:t>
            </a:r>
            <a:r>
              <a:rPr lang="en-US" altLang="zh-CN" sz="1100" spc="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OBJETOS</a:t>
            </a:r>
            <a:r>
              <a:rPr lang="en-US" altLang="zh-CN" sz="11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–</a:t>
            </a:r>
            <a:r>
              <a:rPr lang="en-US" altLang="zh-CN" sz="1100" spc="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CONCEPTOS</a:t>
            </a:r>
            <a:r>
              <a:rPr lang="en-US" altLang="zh-CN" sz="1100" spc="3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CLAVE</a:t>
            </a:r>
            <a:r>
              <a:rPr lang="en-US" altLang="zh-CN" sz="1100" spc="1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-</a:t>
            </a:r>
            <a:r>
              <a:rPr lang="en-US" altLang="zh-CN" sz="1100" spc="-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MODULARIDAD</a:t>
            </a:r>
            <a:endParaRPr lang="en-US" altLang="zh-CN" sz="1100">
              <a:latin typeface="Times"/>
              <a:ea typeface="Times"/>
              <a:cs typeface="Times"/>
            </a:endParaRPr>
          </a:p>
        </p:txBody>
      </p:sp>
      <p:sp>
        <p:nvSpPr>
          <p:cNvPr id="242" name="Text Box242"/>
          <p:cNvSpPr txBox="1"/>
          <p:nvPr/>
        </p:nvSpPr>
        <p:spPr>
          <a:xfrm>
            <a:off x="8247635" y="4636846"/>
            <a:ext cx="308953" cy="2667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100"/>
              </a:lnSpc>
            </a:pPr>
            <a:r>
              <a:rPr lang="en-US" altLang="zh-CN" sz="2100" spc="-102" dirty="0">
                <a:solidFill>
                  <a:srgbClr val="0797D7"/>
                </a:solidFill>
                <a:latin typeface="Helvetica"/>
                <a:ea typeface="Helvetica"/>
                <a:cs typeface="Helvetica"/>
              </a:rPr>
              <a:t>18</a:t>
            </a:r>
            <a:endParaRPr lang="en-US" altLang="zh-CN" sz="2100">
              <a:latin typeface="Helvetica"/>
              <a:ea typeface="Helvetica"/>
              <a:cs typeface="Helvetic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ath243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244" name="Path244"/>
          <p:cNvSpPr/>
          <p:nvPr/>
        </p:nvSpPr>
        <p:spPr>
          <a:xfrm>
            <a:off x="335280" y="342900"/>
            <a:ext cx="2776728" cy="71628"/>
          </a:xfrm>
          <a:custGeom>
            <a:avLst/>
            <a:gdLst/>
            <a:ahLst/>
            <a:cxnLst/>
            <a:rect l="l" t="t" r="r" b="b"/>
            <a:pathLst>
              <a:path w="2776728" h="71628">
                <a:moveTo>
                  <a:pt x="0" y="71628"/>
                </a:moveTo>
                <a:lnTo>
                  <a:pt x="2776728" y="71628"/>
                </a:lnTo>
                <a:lnTo>
                  <a:pt x="2776728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0797D7">
              <a:alpha val="100000"/>
            </a:srgbClr>
          </a:solidFill>
          <a:ln w="0" cap="sq">
            <a:solidFill>
              <a:srgbClr val="0797D7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245" name="Path245"/>
          <p:cNvSpPr/>
          <p:nvPr/>
        </p:nvSpPr>
        <p:spPr>
          <a:xfrm>
            <a:off x="6031992" y="339852"/>
            <a:ext cx="2776728" cy="74676"/>
          </a:xfrm>
          <a:custGeom>
            <a:avLst/>
            <a:gdLst/>
            <a:ahLst/>
            <a:cxnLst/>
            <a:rect l="l" t="t" r="r" b="b"/>
            <a:pathLst>
              <a:path w="2776728" h="74676">
                <a:moveTo>
                  <a:pt x="0" y="74676"/>
                </a:moveTo>
                <a:lnTo>
                  <a:pt x="2776728" y="74676"/>
                </a:lnTo>
                <a:lnTo>
                  <a:pt x="2776728" y="0"/>
                </a:lnTo>
                <a:lnTo>
                  <a:pt x="0" y="0"/>
                </a:lnTo>
                <a:lnTo>
                  <a:pt x="0" y="74676"/>
                </a:lnTo>
                <a:close/>
              </a:path>
            </a:pathLst>
          </a:custGeom>
          <a:solidFill>
            <a:srgbClr val="44C1A3">
              <a:alpha val="100000"/>
            </a:srgbClr>
          </a:solidFill>
          <a:ln w="0" cap="sq">
            <a:solidFill>
              <a:srgbClr val="44C1A3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246" name="Path246"/>
          <p:cNvSpPr/>
          <p:nvPr/>
        </p:nvSpPr>
        <p:spPr>
          <a:xfrm>
            <a:off x="3182112" y="342900"/>
            <a:ext cx="2776728" cy="68580"/>
          </a:xfrm>
          <a:custGeom>
            <a:avLst/>
            <a:gdLst/>
            <a:ahLst/>
            <a:cxnLst/>
            <a:rect l="l" t="t" r="r" b="b"/>
            <a:pathLst>
              <a:path w="2776728" h="68580">
                <a:moveTo>
                  <a:pt x="0" y="68580"/>
                </a:moveTo>
                <a:lnTo>
                  <a:pt x="2776728" y="68580"/>
                </a:lnTo>
                <a:lnTo>
                  <a:pt x="2776728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solidFill>
            <a:srgbClr val="66CAF9">
              <a:alpha val="100000"/>
            </a:srgbClr>
          </a:solidFill>
          <a:ln w="0" cap="sq">
            <a:solidFill>
              <a:srgbClr val="66CAF9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247" name="Text Box247"/>
          <p:cNvSpPr txBox="1"/>
          <p:nvPr/>
        </p:nvSpPr>
        <p:spPr>
          <a:xfrm>
            <a:off x="330708" y="460248"/>
            <a:ext cx="8481060" cy="893064"/>
          </a:xfrm>
          <a:prstGeom prst="rect">
            <a:avLst/>
          </a:prstGeom>
          <a:solidFill>
            <a:srgbClr val="0797D7"/>
          </a:solidFill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2011"/>
              </a:lnSpc>
            </a:pPr>
            <a:endParaRPr/>
          </a:p>
          <a:p>
            <a:pPr marL="729082" algn="l" rtl="0">
              <a:lnSpc>
                <a:spcPts val="3095"/>
              </a:lnSpc>
            </a:pPr>
            <a:r>
              <a:rPr lang="en-US" altLang="zh-CN" sz="2800" spc="-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Encapsulamiento</a:t>
            </a:r>
            <a:endParaRPr lang="en-US" altLang="zh-CN" sz="2800">
              <a:latin typeface="Times"/>
              <a:ea typeface="Times"/>
              <a:cs typeface="Times"/>
            </a:endParaRPr>
          </a:p>
        </p:txBody>
      </p:sp>
      <p:sp>
        <p:nvSpPr>
          <p:cNvPr id="248" name="Text Box248"/>
          <p:cNvSpPr txBox="1"/>
          <p:nvPr/>
        </p:nvSpPr>
        <p:spPr>
          <a:xfrm>
            <a:off x="957377" y="2313966"/>
            <a:ext cx="7424293" cy="52738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marL="284988" indent="-284988" algn="l" rtl="0">
              <a:lnSpc>
                <a:spcPts val="2076"/>
              </a:lnSpc>
            </a:pPr>
            <a:r>
              <a:rPr lang="en-US" altLang="zh-CN" sz="1650" spc="31" dirty="0">
                <a:solidFill>
                  <a:srgbClr val="66CAF9"/>
                </a:solidFill>
                <a:latin typeface="Wingdings 2"/>
                <a:ea typeface="Wingdings 2"/>
                <a:cs typeface="Wingdings 2"/>
              </a:rPr>
              <a:t></a:t>
            </a:r>
            <a:r>
              <a:rPr lang="en-US" altLang="zh-CN" sz="1650" spc="-305" dirty="0">
                <a:solidFill>
                  <a:srgbClr val="66CAF9"/>
                </a:solidFill>
                <a:latin typeface="Wingdings 2"/>
                <a:ea typeface="Wingdings 2"/>
                <a:cs typeface="Wingdings 2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Es</a:t>
            </a:r>
            <a:r>
              <a:rPr lang="en-US" altLang="zh-CN" sz="1800" spc="174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el</a:t>
            </a:r>
            <a:r>
              <a:rPr lang="en-US" altLang="zh-CN" sz="1800" spc="16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proceso</a:t>
            </a:r>
            <a:r>
              <a:rPr lang="en-US" altLang="zh-CN" sz="1800" spc="17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1800" spc="17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ocultar</a:t>
            </a:r>
            <a:r>
              <a:rPr lang="en-US" altLang="zh-CN" sz="1800" spc="16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todos</a:t>
            </a:r>
            <a:r>
              <a:rPr lang="en-US" altLang="zh-CN" sz="1800" spc="16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los</a:t>
            </a:r>
            <a:r>
              <a:rPr lang="en-US" altLang="zh-CN" sz="1800" spc="17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detalles</a:t>
            </a:r>
            <a:r>
              <a:rPr lang="en-US" altLang="zh-CN" sz="1800" spc="16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internos</a:t>
            </a:r>
            <a:r>
              <a:rPr lang="en-US" altLang="zh-CN" sz="1800" spc="16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1800" spc="18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un</a:t>
            </a:r>
            <a:r>
              <a:rPr lang="en-US" altLang="zh-CN" sz="1800" spc="16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objeto</a:t>
            </a:r>
            <a:r>
              <a:rPr lang="en-US" altLang="zh-CN" sz="1800" spc="15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del</a:t>
            </a:r>
            <a:r>
              <a:rPr lang="en-US" altLang="zh-CN" sz="1800" spc="18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mundo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exterior.</a:t>
            </a:r>
            <a:endParaRPr lang="en-US" altLang="zh-CN" sz="1800">
              <a:latin typeface="Times"/>
              <a:ea typeface="Times"/>
              <a:cs typeface="Times"/>
            </a:endParaRPr>
          </a:p>
        </p:txBody>
      </p:sp>
      <p:sp>
        <p:nvSpPr>
          <p:cNvPr id="249" name="Text Box249"/>
          <p:cNvSpPr txBox="1"/>
          <p:nvPr/>
        </p:nvSpPr>
        <p:spPr>
          <a:xfrm>
            <a:off x="957377" y="2926614"/>
            <a:ext cx="7427188" cy="52763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marL="284988" indent="-284988" algn="l" rtl="0">
              <a:lnSpc>
                <a:spcPts val="2077"/>
              </a:lnSpc>
            </a:pPr>
            <a:r>
              <a:rPr lang="en-US" altLang="zh-CN" sz="1650" spc="31" dirty="0">
                <a:solidFill>
                  <a:srgbClr val="66CAF9"/>
                </a:solidFill>
                <a:latin typeface="Wingdings 2"/>
                <a:ea typeface="Wingdings 2"/>
                <a:cs typeface="Wingdings 2"/>
              </a:rPr>
              <a:t></a:t>
            </a:r>
            <a:r>
              <a:rPr lang="en-US" altLang="zh-CN" sz="1650" spc="-305" dirty="0">
                <a:solidFill>
                  <a:srgbClr val="66CAF9"/>
                </a:solidFill>
                <a:latin typeface="Wingdings 2"/>
                <a:ea typeface="Wingdings 2"/>
                <a:cs typeface="Wingdings 2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Es</a:t>
            </a:r>
            <a:r>
              <a:rPr lang="en-US" altLang="zh-CN" sz="1800" spc="61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una</a:t>
            </a:r>
            <a:r>
              <a:rPr lang="en-US" altLang="zh-CN" sz="1800" spc="61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barrera</a:t>
            </a:r>
            <a:r>
              <a:rPr lang="en-US" altLang="zh-CN" sz="1800" spc="614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protectora</a:t>
            </a:r>
            <a:r>
              <a:rPr lang="en-US" altLang="zh-CN" sz="1800" spc="61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que</a:t>
            </a:r>
            <a:r>
              <a:rPr lang="en-US" altLang="zh-CN" sz="1800" spc="61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impide</a:t>
            </a:r>
            <a:r>
              <a:rPr lang="en-US" altLang="zh-CN" sz="1800" spc="61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que</a:t>
            </a:r>
            <a:r>
              <a:rPr lang="en-US" altLang="zh-CN" sz="1800" spc="61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el</a:t>
            </a:r>
            <a:r>
              <a:rPr lang="en-US" altLang="zh-CN" sz="1800" spc="60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código</a:t>
            </a:r>
            <a:r>
              <a:rPr lang="en-US" altLang="zh-CN" sz="1800" spc="59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y</a:t>
            </a:r>
            <a:r>
              <a:rPr lang="en-US" altLang="zh-CN" sz="1800" spc="61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los</a:t>
            </a:r>
            <a:r>
              <a:rPr lang="en-US" altLang="zh-CN" sz="1800" spc="59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datos</a:t>
            </a:r>
            <a:r>
              <a:rPr lang="en-US" altLang="zh-CN" sz="1800" spc="61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sean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accesibles</a:t>
            </a:r>
            <a:r>
              <a:rPr lang="en-US" altLang="zh-CN" sz="1800" spc="-1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al</a:t>
            </a:r>
            <a:r>
              <a:rPr lang="en-US" altLang="zh-CN" sz="1800" spc="-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4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azar</a:t>
            </a:r>
            <a:r>
              <a:rPr lang="en-US" altLang="zh-CN" sz="1800" spc="-1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por</a:t>
            </a:r>
            <a:r>
              <a:rPr lang="en-US" altLang="zh-CN" sz="1800" spc="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otro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código</a:t>
            </a:r>
            <a:r>
              <a:rPr lang="en-US" altLang="zh-CN" sz="1800" spc="-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por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fuera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la</a:t>
            </a:r>
            <a:r>
              <a:rPr lang="en-US" altLang="zh-CN" sz="1800" spc="-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clase.</a:t>
            </a:r>
            <a:endParaRPr lang="en-US" altLang="zh-CN" sz="1800">
              <a:latin typeface="Times"/>
              <a:ea typeface="Times"/>
              <a:cs typeface="Times"/>
            </a:endParaRPr>
          </a:p>
        </p:txBody>
      </p:sp>
      <p:sp>
        <p:nvSpPr>
          <p:cNvPr id="250" name="Text Box250"/>
          <p:cNvSpPr txBox="1"/>
          <p:nvPr/>
        </p:nvSpPr>
        <p:spPr>
          <a:xfrm>
            <a:off x="794004" y="4532114"/>
            <a:ext cx="4262995" cy="15521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222"/>
              </a:lnSpc>
            </a:pPr>
            <a:r>
              <a:rPr lang="en-US" altLang="zh-CN" sz="11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PROGRAMACIÓN</a:t>
            </a:r>
            <a:r>
              <a:rPr lang="en-US" altLang="zh-CN" sz="1100" spc="4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ORIENTADA</a:t>
            </a:r>
            <a:r>
              <a:rPr lang="en-US" altLang="zh-CN" sz="1100" spc="4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</a:t>
            </a:r>
            <a:r>
              <a:rPr lang="en-US" altLang="zh-CN" sz="1100" spc="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OBJETOS</a:t>
            </a:r>
            <a:r>
              <a:rPr lang="en-US" altLang="zh-CN" sz="11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–</a:t>
            </a:r>
            <a:r>
              <a:rPr lang="en-US" altLang="zh-CN" sz="1100" spc="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CONCEPTOS</a:t>
            </a:r>
            <a:r>
              <a:rPr lang="en-US" altLang="zh-CN" sz="1100" spc="3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CLAVE</a:t>
            </a:r>
            <a:endParaRPr lang="en-US" altLang="zh-CN" sz="1100">
              <a:latin typeface="Times"/>
              <a:ea typeface="Times"/>
              <a:cs typeface="Times"/>
            </a:endParaRPr>
          </a:p>
        </p:txBody>
      </p:sp>
      <p:sp>
        <p:nvSpPr>
          <p:cNvPr id="251" name="Text Box251"/>
          <p:cNvSpPr txBox="1"/>
          <p:nvPr/>
        </p:nvSpPr>
        <p:spPr>
          <a:xfrm>
            <a:off x="8346948" y="4495114"/>
            <a:ext cx="308952" cy="2667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100"/>
              </a:lnSpc>
            </a:pPr>
            <a:r>
              <a:rPr lang="en-US" altLang="zh-CN" sz="2100" spc="-102" dirty="0">
                <a:solidFill>
                  <a:srgbClr val="0797D7"/>
                </a:solidFill>
                <a:latin typeface="Helvetica"/>
                <a:ea typeface="Helvetica"/>
                <a:cs typeface="Helvetica"/>
              </a:rPr>
              <a:t>19</a:t>
            </a:r>
            <a:endParaRPr lang="en-US" altLang="zh-CN" sz="2100">
              <a:latin typeface="Helvetica"/>
              <a:ea typeface="Helvetica"/>
              <a:cs typeface="Helvetic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ath14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5" name="Path15"/>
          <p:cNvSpPr/>
          <p:nvPr/>
        </p:nvSpPr>
        <p:spPr>
          <a:xfrm>
            <a:off x="335280" y="342900"/>
            <a:ext cx="2776728" cy="71628"/>
          </a:xfrm>
          <a:custGeom>
            <a:avLst/>
            <a:gdLst/>
            <a:ahLst/>
            <a:cxnLst/>
            <a:rect l="l" t="t" r="r" b="b"/>
            <a:pathLst>
              <a:path w="2776728" h="71628">
                <a:moveTo>
                  <a:pt x="0" y="71628"/>
                </a:moveTo>
                <a:lnTo>
                  <a:pt x="2776728" y="71628"/>
                </a:lnTo>
                <a:lnTo>
                  <a:pt x="2776728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0797D7">
              <a:alpha val="100000"/>
            </a:srgbClr>
          </a:solidFill>
          <a:ln w="0" cap="sq">
            <a:solidFill>
              <a:srgbClr val="0797D7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6" name="Path16"/>
          <p:cNvSpPr/>
          <p:nvPr/>
        </p:nvSpPr>
        <p:spPr>
          <a:xfrm>
            <a:off x="6031992" y="339852"/>
            <a:ext cx="2776728" cy="74676"/>
          </a:xfrm>
          <a:custGeom>
            <a:avLst/>
            <a:gdLst/>
            <a:ahLst/>
            <a:cxnLst/>
            <a:rect l="l" t="t" r="r" b="b"/>
            <a:pathLst>
              <a:path w="2776728" h="74676">
                <a:moveTo>
                  <a:pt x="0" y="74676"/>
                </a:moveTo>
                <a:lnTo>
                  <a:pt x="2776728" y="74676"/>
                </a:lnTo>
                <a:lnTo>
                  <a:pt x="2776728" y="0"/>
                </a:lnTo>
                <a:lnTo>
                  <a:pt x="0" y="0"/>
                </a:lnTo>
                <a:lnTo>
                  <a:pt x="0" y="74676"/>
                </a:lnTo>
                <a:close/>
              </a:path>
            </a:pathLst>
          </a:custGeom>
          <a:solidFill>
            <a:srgbClr val="44C1A3">
              <a:alpha val="100000"/>
            </a:srgbClr>
          </a:solidFill>
          <a:ln w="0" cap="sq">
            <a:solidFill>
              <a:srgbClr val="44C1A3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7" name="Path17"/>
          <p:cNvSpPr/>
          <p:nvPr/>
        </p:nvSpPr>
        <p:spPr>
          <a:xfrm>
            <a:off x="3182112" y="342900"/>
            <a:ext cx="2776728" cy="68580"/>
          </a:xfrm>
          <a:custGeom>
            <a:avLst/>
            <a:gdLst/>
            <a:ahLst/>
            <a:cxnLst/>
            <a:rect l="l" t="t" r="r" b="b"/>
            <a:pathLst>
              <a:path w="2776728" h="68580">
                <a:moveTo>
                  <a:pt x="0" y="68580"/>
                </a:moveTo>
                <a:lnTo>
                  <a:pt x="2776728" y="68580"/>
                </a:lnTo>
                <a:lnTo>
                  <a:pt x="2776728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solidFill>
            <a:srgbClr val="66CAF9">
              <a:alpha val="100000"/>
            </a:srgbClr>
          </a:solidFill>
          <a:ln w="0" cap="sq">
            <a:solidFill>
              <a:srgbClr val="66CAF9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8" name="Text Box18"/>
          <p:cNvSpPr txBox="1"/>
          <p:nvPr/>
        </p:nvSpPr>
        <p:spPr>
          <a:xfrm>
            <a:off x="3526790" y="592171"/>
            <a:ext cx="2110062" cy="39308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3095"/>
              </a:lnSpc>
            </a:pPr>
            <a:r>
              <a:rPr lang="en-US" altLang="zh-CN" sz="28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CONTENIDO</a:t>
            </a:r>
            <a:endParaRPr lang="en-US" altLang="zh-CN" sz="2800">
              <a:latin typeface="Times"/>
              <a:ea typeface="Times"/>
              <a:cs typeface="Times"/>
            </a:endParaRPr>
          </a:p>
        </p:txBody>
      </p:sp>
      <p:sp>
        <p:nvSpPr>
          <p:cNvPr id="19" name="Text Box19"/>
          <p:cNvSpPr txBox="1"/>
          <p:nvPr/>
        </p:nvSpPr>
        <p:spPr>
          <a:xfrm>
            <a:off x="1218591" y="1104545"/>
            <a:ext cx="1436446" cy="25306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993"/>
              </a:lnSpc>
            </a:pP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1.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Introducción</a:t>
            </a:r>
            <a:endParaRPr lang="en-US" altLang="zh-CN" sz="1800">
              <a:latin typeface="Times"/>
              <a:ea typeface="Times"/>
              <a:cs typeface="Times"/>
            </a:endParaRPr>
          </a:p>
        </p:txBody>
      </p:sp>
      <p:sp>
        <p:nvSpPr>
          <p:cNvPr id="20" name="Text Box20"/>
          <p:cNvSpPr txBox="1"/>
          <p:nvPr/>
        </p:nvSpPr>
        <p:spPr>
          <a:xfrm>
            <a:off x="1218591" y="1516025"/>
            <a:ext cx="1003833" cy="25306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993"/>
              </a:lnSpc>
            </a:pP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2.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Historia</a:t>
            </a:r>
            <a:endParaRPr lang="en-US" altLang="zh-CN" sz="1800">
              <a:latin typeface="Times"/>
              <a:ea typeface="Times"/>
              <a:cs typeface="Times"/>
            </a:endParaRPr>
          </a:p>
        </p:txBody>
      </p:sp>
      <p:sp>
        <p:nvSpPr>
          <p:cNvPr id="21" name="Text Box21"/>
          <p:cNvSpPr txBox="1"/>
          <p:nvPr/>
        </p:nvSpPr>
        <p:spPr>
          <a:xfrm>
            <a:off x="1218591" y="1927233"/>
            <a:ext cx="2439590" cy="25339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995"/>
              </a:lnSpc>
            </a:pP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3.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Filosofía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del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paradigma</a:t>
            </a:r>
            <a:endParaRPr lang="en-US" altLang="zh-CN" sz="1800">
              <a:latin typeface="Times"/>
              <a:ea typeface="Times"/>
              <a:cs typeface="Times"/>
            </a:endParaRPr>
          </a:p>
        </p:txBody>
      </p:sp>
      <p:sp>
        <p:nvSpPr>
          <p:cNvPr id="22" name="Text Box22"/>
          <p:cNvSpPr txBox="1"/>
          <p:nvPr/>
        </p:nvSpPr>
        <p:spPr>
          <a:xfrm>
            <a:off x="1218591" y="2339239"/>
            <a:ext cx="1772920" cy="25306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993"/>
              </a:lnSpc>
            </a:pP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4.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Conceptos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clave</a:t>
            </a:r>
            <a:endParaRPr lang="en-US" altLang="zh-CN" sz="1800">
              <a:latin typeface="Times"/>
              <a:ea typeface="Times"/>
              <a:cs typeface="Times"/>
            </a:endParaRPr>
          </a:p>
        </p:txBody>
      </p:sp>
      <p:sp>
        <p:nvSpPr>
          <p:cNvPr id="23" name="Text Box23"/>
          <p:cNvSpPr txBox="1"/>
          <p:nvPr/>
        </p:nvSpPr>
        <p:spPr>
          <a:xfrm>
            <a:off x="1218591" y="2750718"/>
            <a:ext cx="2201798" cy="25306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993"/>
              </a:lnSpc>
            </a:pP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5.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Principios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la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4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POO</a:t>
            </a:r>
            <a:endParaRPr lang="en-US" altLang="zh-CN" sz="1800">
              <a:latin typeface="Times"/>
              <a:ea typeface="Times"/>
              <a:cs typeface="Times"/>
            </a:endParaRPr>
          </a:p>
        </p:txBody>
      </p:sp>
      <p:sp>
        <p:nvSpPr>
          <p:cNvPr id="24" name="Text Box24"/>
          <p:cNvSpPr txBox="1"/>
          <p:nvPr/>
        </p:nvSpPr>
        <p:spPr>
          <a:xfrm>
            <a:off x="1218591" y="3161927"/>
            <a:ext cx="2323765" cy="25339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995"/>
              </a:lnSpc>
            </a:pP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6.</a:t>
            </a:r>
            <a:r>
              <a:rPr lang="en-US" altLang="zh-CN" sz="1800" spc="-3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2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Ventajas</a:t>
            </a:r>
            <a:r>
              <a:rPr lang="en-US" altLang="zh-CN" sz="1800" spc="-1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y</a:t>
            </a:r>
            <a:r>
              <a:rPr lang="en-US" altLang="zh-CN" sz="1800" spc="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desventajas</a:t>
            </a:r>
            <a:endParaRPr lang="en-US" altLang="zh-CN" sz="1800">
              <a:latin typeface="Times"/>
              <a:ea typeface="Times"/>
              <a:cs typeface="Times"/>
            </a:endParaRPr>
          </a:p>
        </p:txBody>
      </p:sp>
      <p:sp>
        <p:nvSpPr>
          <p:cNvPr id="25" name="Text Box25"/>
          <p:cNvSpPr txBox="1"/>
          <p:nvPr/>
        </p:nvSpPr>
        <p:spPr>
          <a:xfrm>
            <a:off x="1218591" y="3574059"/>
            <a:ext cx="2808020" cy="25306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993"/>
              </a:lnSpc>
            </a:pP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7.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Lenguajes</a:t>
            </a:r>
            <a:r>
              <a:rPr lang="en-US" altLang="zh-CN" sz="1800" spc="-2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programación</a:t>
            </a:r>
            <a:endParaRPr lang="en-US" altLang="zh-CN" sz="1800">
              <a:latin typeface="Times"/>
              <a:ea typeface="Times"/>
              <a:cs typeface="Times"/>
            </a:endParaRPr>
          </a:p>
        </p:txBody>
      </p:sp>
      <p:sp>
        <p:nvSpPr>
          <p:cNvPr id="26" name="Text Box26"/>
          <p:cNvSpPr txBox="1"/>
          <p:nvPr/>
        </p:nvSpPr>
        <p:spPr>
          <a:xfrm>
            <a:off x="1218591" y="3985489"/>
            <a:ext cx="1451279" cy="25306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993"/>
              </a:lnSpc>
            </a:pP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8.</a:t>
            </a:r>
            <a:r>
              <a:rPr lang="en-US" altLang="zh-CN" sz="1800" spc="-9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Aplicaciones</a:t>
            </a:r>
            <a:endParaRPr lang="en-US" altLang="zh-CN" sz="1800">
              <a:latin typeface="Times"/>
              <a:ea typeface="Times"/>
              <a:cs typeface="Times"/>
            </a:endParaRPr>
          </a:p>
        </p:txBody>
      </p:sp>
      <p:sp>
        <p:nvSpPr>
          <p:cNvPr id="27" name="Text Box27"/>
          <p:cNvSpPr txBox="1"/>
          <p:nvPr/>
        </p:nvSpPr>
        <p:spPr>
          <a:xfrm>
            <a:off x="1218591" y="4396697"/>
            <a:ext cx="2644231" cy="25339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995"/>
              </a:lnSpc>
            </a:pP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9.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Referencias</a:t>
            </a:r>
            <a:r>
              <a:rPr lang="en-US" altLang="zh-CN" sz="1800" spc="-2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y</a:t>
            </a:r>
            <a:r>
              <a:rPr lang="en-US" altLang="zh-CN" sz="1800" spc="-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bibliografía</a:t>
            </a:r>
            <a:endParaRPr lang="en-US" altLang="zh-CN" sz="1800">
              <a:latin typeface="Times"/>
              <a:ea typeface="Times"/>
              <a:cs typeface="Times"/>
            </a:endParaRPr>
          </a:p>
        </p:txBody>
      </p:sp>
      <p:sp>
        <p:nvSpPr>
          <p:cNvPr id="28" name="Text Box28"/>
          <p:cNvSpPr txBox="1"/>
          <p:nvPr/>
        </p:nvSpPr>
        <p:spPr>
          <a:xfrm>
            <a:off x="4654550" y="4611696"/>
            <a:ext cx="3389072" cy="14002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103"/>
              </a:lnSpc>
            </a:pPr>
            <a:r>
              <a:rPr lang="en-US" altLang="zh-CN" sz="1000" spc="-4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PROGRAMACIÓN</a:t>
            </a:r>
            <a:r>
              <a:rPr lang="en-US" altLang="zh-CN" sz="1000" spc="4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ORIENTADA</a:t>
            </a:r>
            <a:r>
              <a:rPr lang="en-US" altLang="zh-CN" sz="1000" spc="2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</a:t>
            </a:r>
            <a:r>
              <a:rPr lang="en-US" altLang="zh-CN" sz="10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OBJETOS</a:t>
            </a:r>
            <a:r>
              <a:rPr lang="en-US" altLang="zh-CN" sz="10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-</a:t>
            </a:r>
            <a:r>
              <a:rPr lang="en-US" altLang="zh-CN" sz="1000" spc="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CONTENIDO</a:t>
            </a:r>
            <a:endParaRPr lang="en-US" altLang="zh-CN" sz="1000">
              <a:latin typeface="Times"/>
              <a:ea typeface="Times"/>
              <a:cs typeface="Times"/>
            </a:endParaRPr>
          </a:p>
        </p:txBody>
      </p:sp>
      <p:sp>
        <p:nvSpPr>
          <p:cNvPr id="29" name="Text Box29"/>
          <p:cNvSpPr txBox="1"/>
          <p:nvPr/>
        </p:nvSpPr>
        <p:spPr>
          <a:xfrm>
            <a:off x="8482586" y="4495114"/>
            <a:ext cx="173316" cy="2667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100"/>
              </a:lnSpc>
            </a:pPr>
            <a:r>
              <a:rPr lang="en-US" altLang="zh-CN" sz="2100" spc="-103" dirty="0">
                <a:solidFill>
                  <a:srgbClr val="0797D7"/>
                </a:solidFill>
                <a:latin typeface="Helvetica"/>
                <a:ea typeface="Helvetica"/>
                <a:cs typeface="Helvetica"/>
              </a:rPr>
              <a:t>2</a:t>
            </a:r>
            <a:endParaRPr lang="en-US" altLang="zh-CN" sz="2100">
              <a:latin typeface="Helvetica"/>
              <a:ea typeface="Helvetica"/>
              <a:cs typeface="Helvetic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ath252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253" name="Path253"/>
          <p:cNvSpPr/>
          <p:nvPr/>
        </p:nvSpPr>
        <p:spPr>
          <a:xfrm>
            <a:off x="6031992" y="339852"/>
            <a:ext cx="2776728" cy="74676"/>
          </a:xfrm>
          <a:custGeom>
            <a:avLst/>
            <a:gdLst/>
            <a:ahLst/>
            <a:cxnLst/>
            <a:rect l="l" t="t" r="r" b="b"/>
            <a:pathLst>
              <a:path w="2776728" h="74676">
                <a:moveTo>
                  <a:pt x="0" y="74676"/>
                </a:moveTo>
                <a:lnTo>
                  <a:pt x="2776728" y="74676"/>
                </a:lnTo>
                <a:lnTo>
                  <a:pt x="2776728" y="0"/>
                </a:lnTo>
                <a:lnTo>
                  <a:pt x="0" y="0"/>
                </a:lnTo>
                <a:lnTo>
                  <a:pt x="0" y="74676"/>
                </a:lnTo>
                <a:close/>
              </a:path>
            </a:pathLst>
          </a:custGeom>
          <a:solidFill>
            <a:srgbClr val="44C1A3">
              <a:alpha val="100000"/>
            </a:srgbClr>
          </a:solidFill>
          <a:ln w="0" cap="sq">
            <a:solidFill>
              <a:srgbClr val="44C1A3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254" name="Group254"/>
          <p:cNvGrpSpPr/>
          <p:nvPr/>
        </p:nvGrpSpPr>
        <p:grpSpPr>
          <a:xfrm>
            <a:off x="335280" y="342900"/>
            <a:ext cx="5623560" cy="4146804"/>
            <a:chOff x="335280" y="342900"/>
            <a:chExt cx="5623560" cy="4146804"/>
          </a:xfrm>
        </p:grpSpPr>
        <p:sp>
          <p:nvSpPr>
            <p:cNvPr id="255" name="Path255"/>
            <p:cNvSpPr/>
            <p:nvPr/>
          </p:nvSpPr>
          <p:spPr>
            <a:xfrm>
              <a:off x="335280" y="342900"/>
              <a:ext cx="2776728" cy="71628"/>
            </a:xfrm>
            <a:custGeom>
              <a:avLst/>
              <a:gdLst/>
              <a:ahLst/>
              <a:cxnLst/>
              <a:rect l="l" t="t" r="r" b="b"/>
              <a:pathLst>
                <a:path w="2776728" h="71628">
                  <a:moveTo>
                    <a:pt x="0" y="71628"/>
                  </a:moveTo>
                  <a:lnTo>
                    <a:pt x="2776728" y="71628"/>
                  </a:lnTo>
                  <a:lnTo>
                    <a:pt x="2776728" y="0"/>
                  </a:lnTo>
                  <a:lnTo>
                    <a:pt x="0" y="0"/>
                  </a:lnTo>
                  <a:lnTo>
                    <a:pt x="0" y="71628"/>
                  </a:lnTo>
                  <a:close/>
                </a:path>
              </a:pathLst>
            </a:custGeom>
            <a:solidFill>
              <a:srgbClr val="0797D7">
                <a:alpha val="100000"/>
              </a:srgbClr>
            </a:solidFill>
            <a:ln w="0" cap="sq">
              <a:solidFill>
                <a:srgbClr val="0797D7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56" name="Path256"/>
            <p:cNvSpPr/>
            <p:nvPr/>
          </p:nvSpPr>
          <p:spPr>
            <a:xfrm>
              <a:off x="3182112" y="342900"/>
              <a:ext cx="2776728" cy="68580"/>
            </a:xfrm>
            <a:custGeom>
              <a:avLst/>
              <a:gdLst/>
              <a:ahLst/>
              <a:cxnLst/>
              <a:rect l="l" t="t" r="r" b="b"/>
              <a:pathLst>
                <a:path w="2776728" h="68580">
                  <a:moveTo>
                    <a:pt x="0" y="68580"/>
                  </a:moveTo>
                  <a:lnTo>
                    <a:pt x="2776728" y="68580"/>
                  </a:lnTo>
                  <a:lnTo>
                    <a:pt x="2776728" y="0"/>
                  </a:lnTo>
                  <a:lnTo>
                    <a:pt x="0" y="0"/>
                  </a:lnTo>
                  <a:lnTo>
                    <a:pt x="0" y="68580"/>
                  </a:lnTo>
                  <a:close/>
                </a:path>
              </a:pathLst>
            </a:custGeom>
            <a:solidFill>
              <a:srgbClr val="66CAF9">
                <a:alpha val="100000"/>
              </a:srgbClr>
            </a:solidFill>
            <a:ln w="0" cap="sq">
              <a:solidFill>
                <a:srgbClr val="66CAF9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pic>
          <p:nvPicPr>
            <p:cNvPr id="257" name="Image25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5756" y="467868"/>
              <a:ext cx="4550664" cy="4021836"/>
            </a:xfrm>
            <a:prstGeom prst="rect">
              <a:avLst/>
            </a:prstGeom>
            <a:noFill/>
          </p:spPr>
        </p:pic>
      </p:grpSp>
      <p:sp>
        <p:nvSpPr>
          <p:cNvPr id="258" name="Text Box258"/>
          <p:cNvSpPr txBox="1"/>
          <p:nvPr/>
        </p:nvSpPr>
        <p:spPr>
          <a:xfrm>
            <a:off x="5626862" y="2859151"/>
            <a:ext cx="920268" cy="25488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007"/>
              </a:lnSpc>
            </a:pPr>
            <a:r>
              <a:rPr lang="en-US" altLang="zh-CN" sz="1800" b="1" spc="63" dirty="0">
                <a:solidFill>
                  <a:srgbClr val="FF0000"/>
                </a:solidFill>
                <a:latin typeface="Helvetica"/>
                <a:ea typeface="Helvetica"/>
                <a:cs typeface="Helvetica"/>
              </a:rPr>
              <a:t>Accesor</a:t>
            </a:r>
            <a:endParaRPr lang="en-US" altLang="zh-CN" sz="1800">
              <a:latin typeface="Helvetica"/>
              <a:ea typeface="Helvetica"/>
              <a:cs typeface="Helvetica"/>
            </a:endParaRPr>
          </a:p>
        </p:txBody>
      </p:sp>
      <p:sp>
        <p:nvSpPr>
          <p:cNvPr id="259" name="Text Box259"/>
          <p:cNvSpPr txBox="1"/>
          <p:nvPr/>
        </p:nvSpPr>
        <p:spPr>
          <a:xfrm>
            <a:off x="5626862" y="3627247"/>
            <a:ext cx="927354" cy="25488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007"/>
              </a:lnSpc>
            </a:pPr>
            <a:r>
              <a:rPr lang="en-US" altLang="zh-CN" sz="1800" b="1" spc="57" dirty="0">
                <a:solidFill>
                  <a:srgbClr val="FF0000"/>
                </a:solidFill>
                <a:latin typeface="Helvetica"/>
                <a:ea typeface="Helvetica"/>
                <a:cs typeface="Helvetica"/>
              </a:rPr>
              <a:t>Mutador</a:t>
            </a:r>
            <a:endParaRPr lang="en-US" altLang="zh-CN" sz="1800">
              <a:latin typeface="Helvetica"/>
              <a:ea typeface="Helvetica"/>
              <a:cs typeface="Helvetica"/>
            </a:endParaRPr>
          </a:p>
        </p:txBody>
      </p:sp>
      <p:sp>
        <p:nvSpPr>
          <p:cNvPr id="260" name="Text Box260"/>
          <p:cNvSpPr txBox="1"/>
          <p:nvPr/>
        </p:nvSpPr>
        <p:spPr>
          <a:xfrm>
            <a:off x="882396" y="4586978"/>
            <a:ext cx="5745400" cy="15521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222"/>
              </a:lnSpc>
            </a:pPr>
            <a:r>
              <a:rPr lang="en-US" altLang="zh-CN" sz="11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PROGRAMACIÓN</a:t>
            </a:r>
            <a:r>
              <a:rPr lang="en-US" altLang="zh-CN" sz="1100" spc="4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ORIENTADA</a:t>
            </a:r>
            <a:r>
              <a:rPr lang="en-US" altLang="zh-CN" sz="1100" spc="4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</a:t>
            </a:r>
            <a:r>
              <a:rPr lang="en-US" altLang="zh-CN" sz="1100" spc="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OBJETOS</a:t>
            </a:r>
            <a:r>
              <a:rPr lang="en-US" altLang="zh-CN" sz="11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–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CONCEPTOS</a:t>
            </a:r>
            <a:r>
              <a:rPr lang="en-US" altLang="zh-CN" sz="1100" spc="3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CLAVE</a:t>
            </a:r>
            <a:r>
              <a:rPr lang="en-US" altLang="zh-CN" sz="1100" spc="1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-</a:t>
            </a:r>
            <a:r>
              <a:rPr lang="en-US" altLang="zh-CN" sz="1100" spc="-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ENCAPSULAMIENTO</a:t>
            </a:r>
            <a:endParaRPr lang="en-US" altLang="zh-CN" sz="1100">
              <a:latin typeface="Times"/>
              <a:ea typeface="Times"/>
              <a:cs typeface="Times"/>
            </a:endParaRPr>
          </a:p>
        </p:txBody>
      </p:sp>
      <p:sp>
        <p:nvSpPr>
          <p:cNvPr id="261" name="Text Box261"/>
          <p:cNvSpPr txBox="1"/>
          <p:nvPr/>
        </p:nvSpPr>
        <p:spPr>
          <a:xfrm>
            <a:off x="8346948" y="4516832"/>
            <a:ext cx="309108" cy="26700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102"/>
              </a:lnSpc>
            </a:pPr>
            <a:r>
              <a:rPr lang="en-US" altLang="zh-CN" sz="2100" spc="-101" dirty="0">
                <a:solidFill>
                  <a:srgbClr val="0797D7"/>
                </a:solidFill>
                <a:latin typeface="Helvetica"/>
                <a:ea typeface="Helvetica"/>
                <a:cs typeface="Helvetica"/>
              </a:rPr>
              <a:t>20</a:t>
            </a:r>
            <a:endParaRPr lang="en-US" altLang="zh-CN" sz="2100">
              <a:latin typeface="Helvetica"/>
              <a:ea typeface="Helvetica"/>
              <a:cs typeface="Helvetic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ath262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263" name="Path263"/>
          <p:cNvSpPr/>
          <p:nvPr/>
        </p:nvSpPr>
        <p:spPr>
          <a:xfrm>
            <a:off x="335280" y="342900"/>
            <a:ext cx="2776728" cy="71628"/>
          </a:xfrm>
          <a:custGeom>
            <a:avLst/>
            <a:gdLst/>
            <a:ahLst/>
            <a:cxnLst/>
            <a:rect l="l" t="t" r="r" b="b"/>
            <a:pathLst>
              <a:path w="2776728" h="71628">
                <a:moveTo>
                  <a:pt x="0" y="71628"/>
                </a:moveTo>
                <a:lnTo>
                  <a:pt x="2776728" y="71628"/>
                </a:lnTo>
                <a:lnTo>
                  <a:pt x="2776728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0797D7">
              <a:alpha val="100000"/>
            </a:srgbClr>
          </a:solidFill>
          <a:ln w="0" cap="sq">
            <a:solidFill>
              <a:srgbClr val="0797D7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264" name="Path264"/>
          <p:cNvSpPr/>
          <p:nvPr/>
        </p:nvSpPr>
        <p:spPr>
          <a:xfrm>
            <a:off x="6031992" y="339852"/>
            <a:ext cx="2776728" cy="74676"/>
          </a:xfrm>
          <a:custGeom>
            <a:avLst/>
            <a:gdLst/>
            <a:ahLst/>
            <a:cxnLst/>
            <a:rect l="l" t="t" r="r" b="b"/>
            <a:pathLst>
              <a:path w="2776728" h="74676">
                <a:moveTo>
                  <a:pt x="0" y="74676"/>
                </a:moveTo>
                <a:lnTo>
                  <a:pt x="2776728" y="74676"/>
                </a:lnTo>
                <a:lnTo>
                  <a:pt x="2776728" y="0"/>
                </a:lnTo>
                <a:lnTo>
                  <a:pt x="0" y="0"/>
                </a:lnTo>
                <a:lnTo>
                  <a:pt x="0" y="74676"/>
                </a:lnTo>
                <a:close/>
              </a:path>
            </a:pathLst>
          </a:custGeom>
          <a:solidFill>
            <a:srgbClr val="44C1A3">
              <a:alpha val="100000"/>
            </a:srgbClr>
          </a:solidFill>
          <a:ln w="0" cap="sq">
            <a:solidFill>
              <a:srgbClr val="44C1A3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265" name="Path265"/>
          <p:cNvSpPr/>
          <p:nvPr/>
        </p:nvSpPr>
        <p:spPr>
          <a:xfrm>
            <a:off x="3182112" y="342900"/>
            <a:ext cx="2776728" cy="68580"/>
          </a:xfrm>
          <a:custGeom>
            <a:avLst/>
            <a:gdLst/>
            <a:ahLst/>
            <a:cxnLst/>
            <a:rect l="l" t="t" r="r" b="b"/>
            <a:pathLst>
              <a:path w="2776728" h="68580">
                <a:moveTo>
                  <a:pt x="0" y="68580"/>
                </a:moveTo>
                <a:lnTo>
                  <a:pt x="2776728" y="68580"/>
                </a:lnTo>
                <a:lnTo>
                  <a:pt x="2776728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solidFill>
            <a:srgbClr val="66CAF9">
              <a:alpha val="100000"/>
            </a:srgbClr>
          </a:solidFill>
          <a:ln w="0" cap="sq">
            <a:solidFill>
              <a:srgbClr val="66CAF9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266" name="Image2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264" y="1546860"/>
            <a:ext cx="5175504" cy="2601468"/>
          </a:xfrm>
          <a:prstGeom prst="rect">
            <a:avLst/>
          </a:prstGeom>
          <a:noFill/>
        </p:spPr>
      </p:pic>
      <p:sp>
        <p:nvSpPr>
          <p:cNvPr id="267" name="Text Box267"/>
          <p:cNvSpPr txBox="1"/>
          <p:nvPr/>
        </p:nvSpPr>
        <p:spPr>
          <a:xfrm>
            <a:off x="330708" y="460248"/>
            <a:ext cx="8481060" cy="893064"/>
          </a:xfrm>
          <a:prstGeom prst="rect">
            <a:avLst/>
          </a:prstGeom>
          <a:solidFill>
            <a:srgbClr val="0797D7"/>
          </a:solidFill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1779"/>
              </a:lnSpc>
            </a:pPr>
            <a:endParaRPr/>
          </a:p>
          <a:p>
            <a:pPr marL="681228" algn="l" rtl="0">
              <a:lnSpc>
                <a:spcPts val="3098"/>
              </a:lnSpc>
            </a:pPr>
            <a:r>
              <a:rPr lang="en-US" altLang="zh-CN" sz="28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Herencia</a:t>
            </a:r>
            <a:endParaRPr lang="en-US" altLang="zh-CN" sz="2800">
              <a:latin typeface="Times"/>
              <a:ea typeface="Times"/>
              <a:cs typeface="Times"/>
            </a:endParaRPr>
          </a:p>
        </p:txBody>
      </p:sp>
      <p:sp>
        <p:nvSpPr>
          <p:cNvPr id="268" name="Text Box268"/>
          <p:cNvSpPr txBox="1"/>
          <p:nvPr/>
        </p:nvSpPr>
        <p:spPr>
          <a:xfrm>
            <a:off x="599846" y="1886610"/>
            <a:ext cx="2910510" cy="107608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just" rtl="0">
              <a:lnSpc>
                <a:spcPts val="2118"/>
              </a:lnSpc>
            </a:pP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Una</a:t>
            </a:r>
            <a:r>
              <a:rPr lang="en-US" altLang="zh-CN" sz="1800" spc="81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clase</a:t>
            </a:r>
            <a:r>
              <a:rPr lang="en-US" altLang="zh-CN" sz="1800" spc="81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heredada</a:t>
            </a:r>
            <a:r>
              <a:rPr lang="en-US" altLang="zh-CN" sz="1800" spc="82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1800" spc="81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otra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quiere</a:t>
            </a:r>
            <a:r>
              <a:rPr lang="en-US" altLang="zh-CN" sz="1800" spc="106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decir</a:t>
            </a:r>
            <a:r>
              <a:rPr lang="en-US" altLang="zh-CN" sz="1800" spc="106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4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que</a:t>
            </a:r>
            <a:r>
              <a:rPr lang="en-US" altLang="zh-CN" sz="1800" spc="106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esa</a:t>
            </a:r>
            <a:r>
              <a:rPr lang="en-US" altLang="zh-CN" sz="1800" spc="1044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clase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obtiene</a:t>
            </a:r>
            <a:r>
              <a:rPr lang="en-US" altLang="zh-CN" sz="1800" spc="21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los</a:t>
            </a:r>
            <a:r>
              <a:rPr lang="en-US" altLang="zh-CN" sz="1800" spc="19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mismos</a:t>
            </a:r>
            <a:r>
              <a:rPr lang="en-US" altLang="zh-CN" sz="1800" spc="20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métodos</a:t>
            </a:r>
            <a:r>
              <a:rPr lang="en-US" altLang="zh-CN" sz="1800" spc="19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y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propiedades</a:t>
            </a:r>
            <a:r>
              <a:rPr lang="en-US" altLang="zh-CN" sz="1800" spc="-24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1800" spc="1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la</a:t>
            </a:r>
            <a:r>
              <a:rPr lang="en-US" altLang="zh-CN" sz="1800" spc="-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otra</a:t>
            </a:r>
            <a:r>
              <a:rPr lang="en-US" altLang="zh-CN" sz="1800" spc="-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clase.</a:t>
            </a:r>
            <a:endParaRPr lang="en-US" altLang="zh-CN" sz="1800">
              <a:latin typeface="Times"/>
              <a:ea typeface="Times"/>
              <a:cs typeface="Times"/>
            </a:endParaRPr>
          </a:p>
        </p:txBody>
      </p:sp>
      <p:sp>
        <p:nvSpPr>
          <p:cNvPr id="269" name="Text Box269"/>
          <p:cNvSpPr txBox="1"/>
          <p:nvPr/>
        </p:nvSpPr>
        <p:spPr>
          <a:xfrm>
            <a:off x="2339086" y="3717760"/>
            <a:ext cx="1016889" cy="29523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325"/>
              </a:lnSpc>
            </a:pPr>
            <a:r>
              <a:rPr lang="en-US" altLang="zh-CN" sz="21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Jerarquía</a:t>
            </a:r>
            <a:endParaRPr lang="en-US" altLang="zh-CN" sz="2100">
              <a:latin typeface="Times"/>
              <a:ea typeface="Times"/>
              <a:cs typeface="Times"/>
            </a:endParaRPr>
          </a:p>
        </p:txBody>
      </p:sp>
      <p:sp>
        <p:nvSpPr>
          <p:cNvPr id="270" name="Text Box270"/>
          <p:cNvSpPr txBox="1"/>
          <p:nvPr/>
        </p:nvSpPr>
        <p:spPr>
          <a:xfrm>
            <a:off x="726338" y="4535772"/>
            <a:ext cx="4262970" cy="15521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222"/>
              </a:lnSpc>
            </a:pPr>
            <a:r>
              <a:rPr lang="en-US" altLang="zh-CN" sz="11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PROGRAMACIÓN</a:t>
            </a:r>
            <a:r>
              <a:rPr lang="en-US" altLang="zh-CN" sz="1100" spc="4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ORIENTADA</a:t>
            </a:r>
            <a:r>
              <a:rPr lang="en-US" altLang="zh-CN" sz="1100" spc="4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</a:t>
            </a:r>
            <a:r>
              <a:rPr lang="en-US" altLang="zh-CN" sz="1100" spc="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OBJETOS</a:t>
            </a:r>
            <a:r>
              <a:rPr lang="en-US" altLang="zh-CN" sz="11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–</a:t>
            </a:r>
            <a:r>
              <a:rPr lang="en-US" altLang="zh-CN" sz="1100" spc="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CONCEPTOS</a:t>
            </a:r>
            <a:r>
              <a:rPr lang="en-US" altLang="zh-CN" sz="1100" spc="3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CLAVE</a:t>
            </a:r>
            <a:endParaRPr lang="en-US" altLang="zh-CN" sz="1100">
              <a:latin typeface="Times"/>
              <a:ea typeface="Times"/>
              <a:cs typeface="Times"/>
            </a:endParaRPr>
          </a:p>
        </p:txBody>
      </p:sp>
      <p:sp>
        <p:nvSpPr>
          <p:cNvPr id="271" name="Text Box271"/>
          <p:cNvSpPr txBox="1"/>
          <p:nvPr/>
        </p:nvSpPr>
        <p:spPr>
          <a:xfrm>
            <a:off x="8346948" y="4495114"/>
            <a:ext cx="308952" cy="2667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100"/>
              </a:lnSpc>
            </a:pPr>
            <a:r>
              <a:rPr lang="en-US" altLang="zh-CN" sz="2100" spc="-102" dirty="0">
                <a:solidFill>
                  <a:srgbClr val="0797D7"/>
                </a:solidFill>
                <a:latin typeface="Helvetica"/>
                <a:ea typeface="Helvetica"/>
                <a:cs typeface="Helvetica"/>
              </a:rPr>
              <a:t>21</a:t>
            </a:r>
            <a:endParaRPr lang="en-US" altLang="zh-CN" sz="2100">
              <a:latin typeface="Helvetica"/>
              <a:ea typeface="Helvetica"/>
              <a:cs typeface="Helvetic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ath272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273" name="Path273"/>
          <p:cNvSpPr/>
          <p:nvPr/>
        </p:nvSpPr>
        <p:spPr>
          <a:xfrm>
            <a:off x="335280" y="342900"/>
            <a:ext cx="2776728" cy="71628"/>
          </a:xfrm>
          <a:custGeom>
            <a:avLst/>
            <a:gdLst/>
            <a:ahLst/>
            <a:cxnLst/>
            <a:rect l="l" t="t" r="r" b="b"/>
            <a:pathLst>
              <a:path w="2776728" h="71628">
                <a:moveTo>
                  <a:pt x="0" y="71628"/>
                </a:moveTo>
                <a:lnTo>
                  <a:pt x="2776728" y="71628"/>
                </a:lnTo>
                <a:lnTo>
                  <a:pt x="2776728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0797D7">
              <a:alpha val="100000"/>
            </a:srgbClr>
          </a:solidFill>
          <a:ln w="0" cap="sq">
            <a:solidFill>
              <a:srgbClr val="0797D7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274" name="Path274"/>
          <p:cNvSpPr/>
          <p:nvPr/>
        </p:nvSpPr>
        <p:spPr>
          <a:xfrm>
            <a:off x="6031992" y="339852"/>
            <a:ext cx="2776728" cy="74676"/>
          </a:xfrm>
          <a:custGeom>
            <a:avLst/>
            <a:gdLst/>
            <a:ahLst/>
            <a:cxnLst/>
            <a:rect l="l" t="t" r="r" b="b"/>
            <a:pathLst>
              <a:path w="2776728" h="74676">
                <a:moveTo>
                  <a:pt x="0" y="74676"/>
                </a:moveTo>
                <a:lnTo>
                  <a:pt x="2776728" y="74676"/>
                </a:lnTo>
                <a:lnTo>
                  <a:pt x="2776728" y="0"/>
                </a:lnTo>
                <a:lnTo>
                  <a:pt x="0" y="0"/>
                </a:lnTo>
                <a:lnTo>
                  <a:pt x="0" y="74676"/>
                </a:lnTo>
                <a:close/>
              </a:path>
            </a:pathLst>
          </a:custGeom>
          <a:solidFill>
            <a:srgbClr val="44C1A3">
              <a:alpha val="100000"/>
            </a:srgbClr>
          </a:solidFill>
          <a:ln w="0" cap="sq">
            <a:solidFill>
              <a:srgbClr val="44C1A3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275" name="Path275"/>
          <p:cNvSpPr/>
          <p:nvPr/>
        </p:nvSpPr>
        <p:spPr>
          <a:xfrm>
            <a:off x="3182112" y="342900"/>
            <a:ext cx="2776728" cy="68580"/>
          </a:xfrm>
          <a:custGeom>
            <a:avLst/>
            <a:gdLst/>
            <a:ahLst/>
            <a:cxnLst/>
            <a:rect l="l" t="t" r="r" b="b"/>
            <a:pathLst>
              <a:path w="2776728" h="68580">
                <a:moveTo>
                  <a:pt x="0" y="68580"/>
                </a:moveTo>
                <a:lnTo>
                  <a:pt x="2776728" y="68580"/>
                </a:lnTo>
                <a:lnTo>
                  <a:pt x="2776728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solidFill>
            <a:srgbClr val="66CAF9">
              <a:alpha val="100000"/>
            </a:srgbClr>
          </a:solidFill>
          <a:ln w="0" cap="sq">
            <a:solidFill>
              <a:srgbClr val="66CAF9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276" name="Group276"/>
          <p:cNvGrpSpPr/>
          <p:nvPr/>
        </p:nvGrpSpPr>
        <p:grpSpPr>
          <a:xfrm>
            <a:off x="701040" y="915924"/>
            <a:ext cx="8095488" cy="3128772"/>
            <a:chOff x="701040" y="915924"/>
            <a:chExt cx="8095488" cy="3128772"/>
          </a:xfrm>
        </p:grpSpPr>
        <p:pic>
          <p:nvPicPr>
            <p:cNvPr id="277" name="Image27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1040" y="915924"/>
              <a:ext cx="4143756" cy="3128772"/>
            </a:xfrm>
            <a:prstGeom prst="rect">
              <a:avLst/>
            </a:prstGeom>
            <a:noFill/>
          </p:spPr>
        </p:pic>
        <p:pic>
          <p:nvPicPr>
            <p:cNvPr id="278" name="Image27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7612" y="1225296"/>
              <a:ext cx="3518916" cy="2511552"/>
            </a:xfrm>
            <a:prstGeom prst="rect">
              <a:avLst/>
            </a:prstGeom>
            <a:noFill/>
          </p:spPr>
        </p:pic>
        <p:pic>
          <p:nvPicPr>
            <p:cNvPr id="279" name="Image27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44796" y="2417572"/>
              <a:ext cx="432943" cy="127000"/>
            </a:xfrm>
            <a:prstGeom prst="rect">
              <a:avLst/>
            </a:prstGeom>
            <a:noFill/>
          </p:spPr>
        </p:pic>
      </p:grpSp>
      <p:sp>
        <p:nvSpPr>
          <p:cNvPr id="280" name="Text Box280"/>
          <p:cNvSpPr txBox="1"/>
          <p:nvPr/>
        </p:nvSpPr>
        <p:spPr>
          <a:xfrm>
            <a:off x="602894" y="4532114"/>
            <a:ext cx="5083729" cy="15521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222"/>
              </a:lnSpc>
            </a:pPr>
            <a:r>
              <a:rPr lang="en-US" altLang="zh-CN" sz="11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PROGRAMACIÓN</a:t>
            </a:r>
            <a:r>
              <a:rPr lang="en-US" altLang="zh-CN" sz="1100" spc="4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ORIENTADA</a:t>
            </a:r>
            <a:r>
              <a:rPr lang="en-US" altLang="zh-CN" sz="1100" spc="4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</a:t>
            </a:r>
            <a:r>
              <a:rPr lang="en-US" altLang="zh-CN" sz="1100" spc="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OBJETOS</a:t>
            </a:r>
            <a:r>
              <a:rPr lang="en-US" altLang="zh-CN" sz="11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–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1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CONCEPTOS</a:t>
            </a:r>
            <a:r>
              <a:rPr lang="en-US" altLang="zh-CN" sz="1100" spc="2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CLAVE</a:t>
            </a:r>
            <a:r>
              <a:rPr lang="en-US" altLang="zh-CN" sz="1100" spc="1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-</a:t>
            </a:r>
            <a:r>
              <a:rPr lang="en-US" altLang="zh-CN" sz="1100" spc="-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-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HERENCIA</a:t>
            </a:r>
            <a:endParaRPr lang="en-US" altLang="zh-CN" sz="1100">
              <a:latin typeface="Times"/>
              <a:ea typeface="Times"/>
              <a:cs typeface="Times"/>
            </a:endParaRPr>
          </a:p>
        </p:txBody>
      </p:sp>
      <p:sp>
        <p:nvSpPr>
          <p:cNvPr id="281" name="Text Box281"/>
          <p:cNvSpPr txBox="1"/>
          <p:nvPr/>
        </p:nvSpPr>
        <p:spPr>
          <a:xfrm>
            <a:off x="8346948" y="4495114"/>
            <a:ext cx="308952" cy="2667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100"/>
              </a:lnSpc>
            </a:pPr>
            <a:r>
              <a:rPr lang="en-US" altLang="zh-CN" sz="2100" spc="-102" dirty="0">
                <a:solidFill>
                  <a:srgbClr val="0797D7"/>
                </a:solidFill>
                <a:latin typeface="Helvetica"/>
                <a:ea typeface="Helvetica"/>
                <a:cs typeface="Helvetica"/>
              </a:rPr>
              <a:t>22</a:t>
            </a:r>
            <a:endParaRPr lang="en-US" altLang="zh-CN" sz="2100">
              <a:latin typeface="Helvetica"/>
              <a:ea typeface="Helvetica"/>
              <a:cs typeface="Helvetic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ath282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283" name="Path283"/>
          <p:cNvSpPr/>
          <p:nvPr/>
        </p:nvSpPr>
        <p:spPr>
          <a:xfrm>
            <a:off x="335280" y="342900"/>
            <a:ext cx="2776728" cy="71628"/>
          </a:xfrm>
          <a:custGeom>
            <a:avLst/>
            <a:gdLst/>
            <a:ahLst/>
            <a:cxnLst/>
            <a:rect l="l" t="t" r="r" b="b"/>
            <a:pathLst>
              <a:path w="2776728" h="71628">
                <a:moveTo>
                  <a:pt x="0" y="71628"/>
                </a:moveTo>
                <a:lnTo>
                  <a:pt x="2776728" y="71628"/>
                </a:lnTo>
                <a:lnTo>
                  <a:pt x="2776728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0797D7">
              <a:alpha val="100000"/>
            </a:srgbClr>
          </a:solidFill>
          <a:ln w="0" cap="sq">
            <a:solidFill>
              <a:srgbClr val="0797D7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284" name="Path284"/>
          <p:cNvSpPr/>
          <p:nvPr/>
        </p:nvSpPr>
        <p:spPr>
          <a:xfrm>
            <a:off x="6031992" y="339852"/>
            <a:ext cx="2776728" cy="74676"/>
          </a:xfrm>
          <a:custGeom>
            <a:avLst/>
            <a:gdLst/>
            <a:ahLst/>
            <a:cxnLst/>
            <a:rect l="l" t="t" r="r" b="b"/>
            <a:pathLst>
              <a:path w="2776728" h="74676">
                <a:moveTo>
                  <a:pt x="0" y="74676"/>
                </a:moveTo>
                <a:lnTo>
                  <a:pt x="2776728" y="74676"/>
                </a:lnTo>
                <a:lnTo>
                  <a:pt x="2776728" y="0"/>
                </a:lnTo>
                <a:lnTo>
                  <a:pt x="0" y="0"/>
                </a:lnTo>
                <a:lnTo>
                  <a:pt x="0" y="74676"/>
                </a:lnTo>
                <a:close/>
              </a:path>
            </a:pathLst>
          </a:custGeom>
          <a:solidFill>
            <a:srgbClr val="44C1A3">
              <a:alpha val="100000"/>
            </a:srgbClr>
          </a:solidFill>
          <a:ln w="0" cap="sq">
            <a:solidFill>
              <a:srgbClr val="44C1A3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285" name="Path285"/>
          <p:cNvSpPr/>
          <p:nvPr/>
        </p:nvSpPr>
        <p:spPr>
          <a:xfrm>
            <a:off x="3182112" y="342900"/>
            <a:ext cx="2776728" cy="68580"/>
          </a:xfrm>
          <a:custGeom>
            <a:avLst/>
            <a:gdLst/>
            <a:ahLst/>
            <a:cxnLst/>
            <a:rect l="l" t="t" r="r" b="b"/>
            <a:pathLst>
              <a:path w="2776728" h="68580">
                <a:moveTo>
                  <a:pt x="0" y="68580"/>
                </a:moveTo>
                <a:lnTo>
                  <a:pt x="2776728" y="68580"/>
                </a:lnTo>
                <a:lnTo>
                  <a:pt x="2776728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solidFill>
            <a:srgbClr val="66CAF9">
              <a:alpha val="100000"/>
            </a:srgbClr>
          </a:solidFill>
          <a:ln w="0" cap="sq">
            <a:solidFill>
              <a:srgbClr val="66CAF9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286" name="Image2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64" y="2385060"/>
            <a:ext cx="6015229" cy="1812036"/>
          </a:xfrm>
          <a:prstGeom prst="rect">
            <a:avLst/>
          </a:prstGeom>
          <a:noFill/>
        </p:spPr>
      </p:pic>
      <p:sp>
        <p:nvSpPr>
          <p:cNvPr id="287" name="Text Box287"/>
          <p:cNvSpPr txBox="1"/>
          <p:nvPr/>
        </p:nvSpPr>
        <p:spPr>
          <a:xfrm>
            <a:off x="330708" y="460248"/>
            <a:ext cx="8481060" cy="893064"/>
          </a:xfrm>
          <a:prstGeom prst="rect">
            <a:avLst/>
          </a:prstGeom>
          <a:solidFill>
            <a:srgbClr val="0797D7"/>
          </a:solidFill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1668"/>
              </a:lnSpc>
            </a:pPr>
            <a:endParaRPr/>
          </a:p>
          <a:p>
            <a:pPr marL="454762" algn="l" rtl="0">
              <a:lnSpc>
                <a:spcPts val="3095"/>
              </a:lnSpc>
            </a:pPr>
            <a:r>
              <a:rPr lang="en-US" altLang="zh-CN" sz="28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Polimorfismo</a:t>
            </a:r>
            <a:endParaRPr lang="en-US" altLang="zh-CN" sz="2800">
              <a:latin typeface="Times"/>
              <a:ea typeface="Times"/>
              <a:cs typeface="Times"/>
            </a:endParaRPr>
          </a:p>
        </p:txBody>
      </p:sp>
      <p:sp>
        <p:nvSpPr>
          <p:cNvPr id="288" name="Text Box288"/>
          <p:cNvSpPr txBox="1"/>
          <p:nvPr/>
        </p:nvSpPr>
        <p:spPr>
          <a:xfrm>
            <a:off x="1157326" y="1425474"/>
            <a:ext cx="6898158" cy="8017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marL="228879" indent="-228879" algn="l" rtl="0">
              <a:lnSpc>
                <a:spcPts val="2104"/>
              </a:lnSpc>
            </a:pPr>
            <a:r>
              <a:rPr lang="en-US" altLang="zh-CN" sz="1800" spc="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Es</a:t>
            </a:r>
            <a:r>
              <a:rPr lang="en-US" altLang="zh-CN" sz="1800" spc="-14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la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habilidad</a:t>
            </a:r>
            <a:r>
              <a:rPr lang="en-US" altLang="zh-CN" sz="1800" spc="-2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dos</a:t>
            </a:r>
            <a:r>
              <a:rPr lang="en-US" altLang="zh-CN" sz="1800" spc="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</a:t>
            </a:r>
            <a:r>
              <a:rPr lang="en-US" altLang="zh-CN" sz="1800" spc="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más</a:t>
            </a:r>
            <a:r>
              <a:rPr lang="en-US" altLang="zh-CN" sz="1800" spc="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objetos</a:t>
            </a:r>
            <a:r>
              <a:rPr lang="en-US" altLang="zh-CN" sz="1800" spc="-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pertenecientes</a:t>
            </a:r>
            <a:r>
              <a:rPr lang="en-US" altLang="zh-CN" sz="1800" spc="-3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diferentes</a:t>
            </a:r>
            <a:r>
              <a:rPr lang="en-US" altLang="zh-CN" sz="1800" spc="-2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clases</a:t>
            </a:r>
            <a:r>
              <a:rPr lang="en-US" altLang="zh-CN" sz="1800" spc="-1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para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responder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exactamente</a:t>
            </a:r>
            <a:r>
              <a:rPr lang="en-US" altLang="zh-CN" sz="1800" spc="-1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al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mismo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mensaje</a:t>
            </a:r>
            <a:r>
              <a:rPr lang="en-US" altLang="zh-CN" sz="1800" spc="1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(llamada</a:t>
            </a:r>
            <a:r>
              <a:rPr lang="en-US" altLang="zh-CN" sz="1800" spc="-1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método)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1800" spc="45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diferentes</a:t>
            </a:r>
            <a:r>
              <a:rPr lang="en-US" altLang="zh-CN" sz="1800" spc="-24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formas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específicas</a:t>
            </a:r>
            <a:r>
              <a:rPr lang="en-US" altLang="zh-CN" sz="1800" spc="-1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la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clase.</a:t>
            </a:r>
            <a:endParaRPr lang="en-US" altLang="zh-CN" sz="1800">
              <a:latin typeface="Times"/>
              <a:ea typeface="Times"/>
              <a:cs typeface="Times"/>
            </a:endParaRPr>
          </a:p>
        </p:txBody>
      </p:sp>
      <p:sp>
        <p:nvSpPr>
          <p:cNvPr id="289" name="Text Box289"/>
          <p:cNvSpPr txBox="1"/>
          <p:nvPr/>
        </p:nvSpPr>
        <p:spPr>
          <a:xfrm>
            <a:off x="7199631" y="3035072"/>
            <a:ext cx="1335861" cy="25306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993"/>
              </a:lnSpc>
            </a:pPr>
            <a:r>
              <a:rPr lang="en-US" altLang="zh-CN" sz="1800" spc="-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Sobrecarga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endParaRPr lang="en-US" altLang="zh-CN" sz="1800">
              <a:latin typeface="Times"/>
              <a:ea typeface="Times"/>
              <a:cs typeface="Times"/>
            </a:endParaRPr>
          </a:p>
        </p:txBody>
      </p:sp>
      <p:sp>
        <p:nvSpPr>
          <p:cNvPr id="290" name="Text Box290"/>
          <p:cNvSpPr txBox="1"/>
          <p:nvPr/>
        </p:nvSpPr>
        <p:spPr>
          <a:xfrm>
            <a:off x="7462139" y="3309392"/>
            <a:ext cx="812597" cy="25306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993"/>
              </a:lnSpc>
            </a:pP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métodos</a:t>
            </a:r>
            <a:endParaRPr lang="en-US" altLang="zh-CN" sz="1800">
              <a:latin typeface="Times"/>
              <a:ea typeface="Times"/>
              <a:cs typeface="Times"/>
            </a:endParaRPr>
          </a:p>
        </p:txBody>
      </p:sp>
      <p:sp>
        <p:nvSpPr>
          <p:cNvPr id="291" name="Text Box291"/>
          <p:cNvSpPr txBox="1"/>
          <p:nvPr/>
        </p:nvSpPr>
        <p:spPr>
          <a:xfrm>
            <a:off x="939698" y="4526323"/>
            <a:ext cx="4262970" cy="15521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222"/>
              </a:lnSpc>
            </a:pPr>
            <a:r>
              <a:rPr lang="en-US" altLang="zh-CN" sz="11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PROGRAMACIÓN</a:t>
            </a:r>
            <a:r>
              <a:rPr lang="en-US" altLang="zh-CN" sz="1100" spc="4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ORIENTADA</a:t>
            </a:r>
            <a:r>
              <a:rPr lang="en-US" altLang="zh-CN" sz="1100" spc="4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</a:t>
            </a:r>
            <a:r>
              <a:rPr lang="en-US" altLang="zh-CN" sz="1100" spc="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OBJETOS</a:t>
            </a:r>
            <a:r>
              <a:rPr lang="en-US" altLang="zh-CN" sz="11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–</a:t>
            </a:r>
            <a:r>
              <a:rPr lang="en-US" altLang="zh-CN" sz="1100" spc="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CONCEPTOS</a:t>
            </a:r>
            <a:r>
              <a:rPr lang="en-US" altLang="zh-CN" sz="1100" spc="3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CLAVE</a:t>
            </a:r>
            <a:endParaRPr lang="en-US" altLang="zh-CN" sz="1100">
              <a:latin typeface="Times"/>
              <a:ea typeface="Times"/>
              <a:cs typeface="Times"/>
            </a:endParaRPr>
          </a:p>
        </p:txBody>
      </p:sp>
      <p:sp>
        <p:nvSpPr>
          <p:cNvPr id="292" name="Text Box292"/>
          <p:cNvSpPr txBox="1"/>
          <p:nvPr/>
        </p:nvSpPr>
        <p:spPr>
          <a:xfrm>
            <a:off x="8346948" y="4495114"/>
            <a:ext cx="308952" cy="2667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100"/>
              </a:lnSpc>
            </a:pPr>
            <a:r>
              <a:rPr lang="en-US" altLang="zh-CN" sz="2100" spc="-102" dirty="0">
                <a:solidFill>
                  <a:srgbClr val="0797D7"/>
                </a:solidFill>
                <a:latin typeface="Helvetica"/>
                <a:ea typeface="Helvetica"/>
                <a:cs typeface="Helvetica"/>
              </a:rPr>
              <a:t>23</a:t>
            </a:r>
            <a:endParaRPr lang="en-US" altLang="zh-CN" sz="2100">
              <a:latin typeface="Helvetica"/>
              <a:ea typeface="Helvetica"/>
              <a:cs typeface="Helvetic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ath293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294" name="Path294"/>
          <p:cNvSpPr/>
          <p:nvPr/>
        </p:nvSpPr>
        <p:spPr>
          <a:xfrm>
            <a:off x="335280" y="342900"/>
            <a:ext cx="2776728" cy="71628"/>
          </a:xfrm>
          <a:custGeom>
            <a:avLst/>
            <a:gdLst/>
            <a:ahLst/>
            <a:cxnLst/>
            <a:rect l="l" t="t" r="r" b="b"/>
            <a:pathLst>
              <a:path w="2776728" h="71628">
                <a:moveTo>
                  <a:pt x="0" y="71628"/>
                </a:moveTo>
                <a:lnTo>
                  <a:pt x="2776728" y="71628"/>
                </a:lnTo>
                <a:lnTo>
                  <a:pt x="2776728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0797D7">
              <a:alpha val="100000"/>
            </a:srgbClr>
          </a:solidFill>
          <a:ln w="0" cap="sq">
            <a:solidFill>
              <a:srgbClr val="0797D7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295" name="Path295"/>
          <p:cNvSpPr/>
          <p:nvPr/>
        </p:nvSpPr>
        <p:spPr>
          <a:xfrm>
            <a:off x="6031992" y="339852"/>
            <a:ext cx="2776728" cy="74676"/>
          </a:xfrm>
          <a:custGeom>
            <a:avLst/>
            <a:gdLst/>
            <a:ahLst/>
            <a:cxnLst/>
            <a:rect l="l" t="t" r="r" b="b"/>
            <a:pathLst>
              <a:path w="2776728" h="74676">
                <a:moveTo>
                  <a:pt x="0" y="74676"/>
                </a:moveTo>
                <a:lnTo>
                  <a:pt x="2776728" y="74676"/>
                </a:lnTo>
                <a:lnTo>
                  <a:pt x="2776728" y="0"/>
                </a:lnTo>
                <a:lnTo>
                  <a:pt x="0" y="0"/>
                </a:lnTo>
                <a:lnTo>
                  <a:pt x="0" y="74676"/>
                </a:lnTo>
                <a:close/>
              </a:path>
            </a:pathLst>
          </a:custGeom>
          <a:solidFill>
            <a:srgbClr val="44C1A3">
              <a:alpha val="100000"/>
            </a:srgbClr>
          </a:solidFill>
          <a:ln w="0" cap="sq">
            <a:solidFill>
              <a:srgbClr val="44C1A3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296" name="Path296"/>
          <p:cNvSpPr/>
          <p:nvPr/>
        </p:nvSpPr>
        <p:spPr>
          <a:xfrm>
            <a:off x="3182112" y="342900"/>
            <a:ext cx="2776728" cy="68580"/>
          </a:xfrm>
          <a:custGeom>
            <a:avLst/>
            <a:gdLst/>
            <a:ahLst/>
            <a:cxnLst/>
            <a:rect l="l" t="t" r="r" b="b"/>
            <a:pathLst>
              <a:path w="2776728" h="68580">
                <a:moveTo>
                  <a:pt x="0" y="68580"/>
                </a:moveTo>
                <a:lnTo>
                  <a:pt x="2776728" y="68580"/>
                </a:lnTo>
                <a:lnTo>
                  <a:pt x="2776728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solidFill>
            <a:srgbClr val="66CAF9">
              <a:alpha val="100000"/>
            </a:srgbClr>
          </a:solidFill>
          <a:ln w="0" cap="sq">
            <a:solidFill>
              <a:srgbClr val="66CAF9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297" name="Text Box297"/>
          <p:cNvSpPr txBox="1"/>
          <p:nvPr/>
        </p:nvSpPr>
        <p:spPr>
          <a:xfrm>
            <a:off x="678180" y="673303"/>
            <a:ext cx="3103982" cy="39825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2657"/>
              </a:lnSpc>
            </a:pPr>
            <a:r>
              <a:rPr lang="en-US" altLang="zh-CN" sz="2400" b="1" spc="5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Sobrecar</a:t>
            </a:r>
            <a:r>
              <a:rPr lang="en-US" altLang="zh-CN" sz="2400" b="1" spc="-35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2400" b="1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ga</a:t>
            </a:r>
            <a:r>
              <a:rPr lang="en-US" altLang="zh-CN" sz="2400" b="1" spc="13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2400" b="1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en</a:t>
            </a:r>
            <a:r>
              <a:rPr lang="en-US" altLang="zh-CN" sz="2400" b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2400" b="1" spc="2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ABAP4</a:t>
            </a:r>
            <a:endParaRPr lang="en-US" altLang="zh-CN" sz="2400" dirty="0">
              <a:latin typeface="Times"/>
              <a:ea typeface="Times"/>
              <a:cs typeface="Times"/>
            </a:endParaRPr>
          </a:p>
        </p:txBody>
      </p:sp>
      <p:sp>
        <p:nvSpPr>
          <p:cNvPr id="298" name="Text Box298"/>
          <p:cNvSpPr txBox="1"/>
          <p:nvPr/>
        </p:nvSpPr>
        <p:spPr>
          <a:xfrm>
            <a:off x="770534" y="1211225"/>
            <a:ext cx="3103982" cy="25306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1993"/>
              </a:lnSpc>
            </a:pPr>
            <a:r>
              <a:rPr lang="en-US" altLang="zh-CN" sz="1800" spc="0" dirty="0">
                <a:solidFill>
                  <a:srgbClr val="08A5EF"/>
                </a:solidFill>
                <a:latin typeface="Times"/>
                <a:ea typeface="Times"/>
                <a:cs typeface="Times"/>
              </a:rPr>
              <a:t>CLASS</a:t>
            </a:r>
            <a:r>
              <a:rPr lang="en-US" altLang="zh-CN" sz="1800" dirty="0">
                <a:solidFill>
                  <a:srgbClr val="08A5EF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empleado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1" dirty="0">
                <a:solidFill>
                  <a:srgbClr val="08A5EF"/>
                </a:solidFill>
                <a:latin typeface="Times"/>
                <a:ea typeface="Times"/>
                <a:cs typeface="Times"/>
              </a:rPr>
              <a:t>DEFINITION</a:t>
            </a:r>
            <a:r>
              <a:rPr lang="en-US" altLang="zh-CN" sz="1800" spc="0" dirty="0">
                <a:solidFill>
                  <a:srgbClr val="7030A0"/>
                </a:solidFill>
                <a:latin typeface="Times"/>
                <a:ea typeface="Times"/>
                <a:cs typeface="Times"/>
              </a:rPr>
              <a:t>.</a:t>
            </a:r>
            <a:endParaRPr lang="en-US" altLang="zh-CN" sz="1800" dirty="0">
              <a:latin typeface="Times"/>
              <a:ea typeface="Times"/>
              <a:cs typeface="Times"/>
            </a:endParaRPr>
          </a:p>
        </p:txBody>
      </p:sp>
      <p:sp>
        <p:nvSpPr>
          <p:cNvPr id="299" name="Text Box299"/>
          <p:cNvSpPr txBox="1"/>
          <p:nvPr/>
        </p:nvSpPr>
        <p:spPr>
          <a:xfrm>
            <a:off x="1113434" y="1549807"/>
            <a:ext cx="2633066" cy="25306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993"/>
              </a:lnSpc>
            </a:pPr>
            <a:r>
              <a:rPr lang="en-US" altLang="zh-CN" sz="1800" spc="-88" dirty="0">
                <a:solidFill>
                  <a:srgbClr val="08A5EF"/>
                </a:solidFill>
                <a:latin typeface="Times"/>
                <a:ea typeface="Times"/>
                <a:cs typeface="Times"/>
              </a:rPr>
              <a:t>DATA</a:t>
            </a:r>
            <a:r>
              <a:rPr lang="en-US" altLang="zh-CN" sz="1800" spc="-93" dirty="0">
                <a:solidFill>
                  <a:srgbClr val="08A5EF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nombre</a:t>
            </a:r>
            <a:r>
              <a:rPr lang="en-US" altLang="zh-CN" sz="1800" spc="-2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8A5EF"/>
                </a:solidFill>
                <a:latin typeface="Times"/>
                <a:ea typeface="Times"/>
                <a:cs typeface="Times"/>
              </a:rPr>
              <a:t>TYPE</a:t>
            </a:r>
            <a:r>
              <a:rPr lang="en-US" altLang="zh-CN" sz="1800" spc="6" dirty="0">
                <a:solidFill>
                  <a:srgbClr val="08A5EF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string</a:t>
            </a:r>
            <a:r>
              <a:rPr lang="en-US" altLang="zh-CN" sz="1800" spc="0" dirty="0">
                <a:solidFill>
                  <a:srgbClr val="7030A0"/>
                </a:solidFill>
                <a:latin typeface="Times"/>
                <a:ea typeface="Times"/>
                <a:cs typeface="Times"/>
              </a:rPr>
              <a:t>.</a:t>
            </a:r>
            <a:endParaRPr lang="en-US" altLang="zh-CN" sz="1800">
              <a:latin typeface="Times"/>
              <a:ea typeface="Times"/>
              <a:cs typeface="Times"/>
            </a:endParaRPr>
          </a:p>
        </p:txBody>
      </p:sp>
      <p:sp>
        <p:nvSpPr>
          <p:cNvPr id="300" name="Text Box300"/>
          <p:cNvSpPr txBox="1"/>
          <p:nvPr/>
        </p:nvSpPr>
        <p:spPr>
          <a:xfrm>
            <a:off x="1113434" y="1886610"/>
            <a:ext cx="2671166" cy="25306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993"/>
              </a:lnSpc>
            </a:pPr>
            <a:r>
              <a:rPr lang="en-US" altLang="zh-CN" sz="1800" spc="-88" dirty="0">
                <a:solidFill>
                  <a:srgbClr val="08A5EF"/>
                </a:solidFill>
                <a:latin typeface="Times"/>
                <a:ea typeface="Times"/>
                <a:cs typeface="Times"/>
              </a:rPr>
              <a:t>DATA</a:t>
            </a:r>
            <a:r>
              <a:rPr lang="en-US" altLang="zh-CN" sz="1800" spc="-93" dirty="0">
                <a:solidFill>
                  <a:srgbClr val="08A5EF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apellido</a:t>
            </a:r>
            <a:r>
              <a:rPr lang="en-US" altLang="zh-CN" sz="1800" spc="-4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8A5EF"/>
                </a:solidFill>
                <a:latin typeface="Times"/>
                <a:ea typeface="Times"/>
                <a:cs typeface="Times"/>
              </a:rPr>
              <a:t>TYPE</a:t>
            </a:r>
            <a:r>
              <a:rPr lang="en-US" altLang="zh-CN" sz="1800" spc="6" dirty="0">
                <a:solidFill>
                  <a:srgbClr val="08A5EF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string</a:t>
            </a:r>
            <a:r>
              <a:rPr lang="en-US" altLang="zh-CN" sz="1800" spc="0" dirty="0">
                <a:solidFill>
                  <a:srgbClr val="7030A0"/>
                </a:solidFill>
                <a:latin typeface="Times"/>
                <a:ea typeface="Times"/>
                <a:cs typeface="Times"/>
              </a:rPr>
              <a:t>.</a:t>
            </a:r>
            <a:endParaRPr lang="en-US" altLang="zh-CN" sz="1800">
              <a:latin typeface="Times"/>
              <a:ea typeface="Times"/>
              <a:cs typeface="Times"/>
            </a:endParaRPr>
          </a:p>
        </p:txBody>
      </p:sp>
      <p:sp>
        <p:nvSpPr>
          <p:cNvPr id="301" name="Text Box301"/>
          <p:cNvSpPr txBox="1"/>
          <p:nvPr/>
        </p:nvSpPr>
        <p:spPr>
          <a:xfrm>
            <a:off x="1113434" y="2224939"/>
            <a:ext cx="6410047" cy="25306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993"/>
              </a:lnSpc>
            </a:pPr>
            <a:r>
              <a:rPr lang="en-US" altLang="zh-CN" sz="1800" spc="-2" dirty="0">
                <a:solidFill>
                  <a:srgbClr val="08A5EF"/>
                </a:solidFill>
                <a:latin typeface="Times"/>
                <a:ea typeface="Times"/>
                <a:cs typeface="Times"/>
              </a:rPr>
              <a:t>METHODS:</a:t>
            </a:r>
            <a:r>
              <a:rPr lang="en-US" altLang="zh-CN" sz="1800" spc="16" dirty="0">
                <a:solidFill>
                  <a:srgbClr val="08A5EF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modificarNombre</a:t>
            </a:r>
            <a:r>
              <a:rPr lang="en-US" altLang="zh-CN" sz="1800" spc="1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12" dirty="0">
                <a:solidFill>
                  <a:srgbClr val="08A5EF"/>
                </a:solidFill>
                <a:latin typeface="Times"/>
                <a:ea typeface="Times"/>
                <a:cs typeface="Times"/>
              </a:rPr>
              <a:t>IMPORTING</a:t>
            </a:r>
            <a:r>
              <a:rPr lang="en-US" altLang="zh-CN" sz="1800" dirty="0">
                <a:solidFill>
                  <a:srgbClr val="08A5EF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i_nombre</a:t>
            </a:r>
            <a:r>
              <a:rPr lang="en-US" altLang="zh-CN" sz="1800" spc="-3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8A5EF"/>
                </a:solidFill>
                <a:latin typeface="Times"/>
                <a:ea typeface="Times"/>
                <a:cs typeface="Times"/>
              </a:rPr>
              <a:t>TYPE</a:t>
            </a:r>
            <a:r>
              <a:rPr lang="en-US" altLang="zh-CN" sz="1800" spc="6" dirty="0">
                <a:solidFill>
                  <a:srgbClr val="08A5EF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string</a:t>
            </a:r>
            <a:r>
              <a:rPr lang="en-US" altLang="zh-CN" sz="1800" spc="0" dirty="0">
                <a:solidFill>
                  <a:srgbClr val="7030A0"/>
                </a:solidFill>
                <a:latin typeface="Times"/>
                <a:ea typeface="Times"/>
                <a:cs typeface="Times"/>
              </a:rPr>
              <a:t>,</a:t>
            </a:r>
            <a:endParaRPr lang="en-US" altLang="zh-CN" sz="1800">
              <a:latin typeface="Times"/>
              <a:ea typeface="Times"/>
              <a:cs typeface="Times"/>
            </a:endParaRPr>
          </a:p>
        </p:txBody>
      </p:sp>
      <p:sp>
        <p:nvSpPr>
          <p:cNvPr id="302" name="Text Box302"/>
          <p:cNvSpPr txBox="1"/>
          <p:nvPr/>
        </p:nvSpPr>
        <p:spPr>
          <a:xfrm>
            <a:off x="2371090" y="2562995"/>
            <a:ext cx="5127482" cy="25339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995"/>
              </a:lnSpc>
            </a:pP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modificarNombre</a:t>
            </a:r>
            <a:r>
              <a:rPr lang="en-US" altLang="zh-CN" sz="1800" spc="1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12" dirty="0">
                <a:solidFill>
                  <a:srgbClr val="08A5EF"/>
                </a:solidFill>
                <a:latin typeface="Times"/>
                <a:ea typeface="Times"/>
                <a:cs typeface="Times"/>
              </a:rPr>
              <a:t>IMPORTING</a:t>
            </a:r>
            <a:r>
              <a:rPr lang="en-US" altLang="zh-CN" sz="1800" spc="-8" dirty="0">
                <a:solidFill>
                  <a:srgbClr val="08A5EF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i_nombre</a:t>
            </a:r>
            <a:r>
              <a:rPr lang="en-US" altLang="zh-CN" sz="1800" spc="-2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8A5EF"/>
                </a:solidFill>
                <a:latin typeface="Times"/>
                <a:ea typeface="Times"/>
                <a:cs typeface="Times"/>
              </a:rPr>
              <a:t>TYPE</a:t>
            </a:r>
            <a:r>
              <a:rPr lang="en-US" altLang="zh-CN" sz="1800" spc="6" dirty="0">
                <a:solidFill>
                  <a:srgbClr val="08A5EF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string</a:t>
            </a:r>
            <a:endParaRPr lang="en-US" altLang="zh-CN" sz="1800">
              <a:latin typeface="Times"/>
              <a:ea typeface="Times"/>
              <a:cs typeface="Times"/>
            </a:endParaRPr>
          </a:p>
        </p:txBody>
      </p:sp>
      <p:sp>
        <p:nvSpPr>
          <p:cNvPr id="303" name="Text Box303"/>
          <p:cNvSpPr txBox="1"/>
          <p:nvPr/>
        </p:nvSpPr>
        <p:spPr>
          <a:xfrm>
            <a:off x="5343144" y="2900452"/>
            <a:ext cx="2212341" cy="25306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993"/>
              </a:lnSpc>
            </a:pPr>
            <a:r>
              <a:rPr lang="en-US" altLang="zh-CN" sz="18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i_apellido</a:t>
            </a:r>
            <a:r>
              <a:rPr lang="en-US" altLang="zh-CN" sz="1800" spc="-4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8A5EF"/>
                </a:solidFill>
                <a:latin typeface="Times"/>
                <a:ea typeface="Times"/>
                <a:cs typeface="Times"/>
              </a:rPr>
              <a:t>TYPE</a:t>
            </a:r>
            <a:r>
              <a:rPr lang="en-US" altLang="zh-CN" sz="1800" spc="-6" dirty="0">
                <a:solidFill>
                  <a:srgbClr val="08A5EF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string</a:t>
            </a:r>
            <a:r>
              <a:rPr lang="en-US" altLang="zh-CN" sz="1800" spc="0" dirty="0">
                <a:solidFill>
                  <a:srgbClr val="7030A0"/>
                </a:solidFill>
                <a:latin typeface="Times"/>
                <a:ea typeface="Times"/>
                <a:cs typeface="Times"/>
              </a:rPr>
              <a:t>.</a:t>
            </a:r>
            <a:endParaRPr lang="en-US" altLang="zh-CN" sz="1800">
              <a:latin typeface="Times"/>
              <a:ea typeface="Times"/>
              <a:cs typeface="Times"/>
            </a:endParaRPr>
          </a:p>
        </p:txBody>
      </p:sp>
      <p:sp>
        <p:nvSpPr>
          <p:cNvPr id="304" name="Text Box304"/>
          <p:cNvSpPr txBox="1"/>
          <p:nvPr/>
        </p:nvSpPr>
        <p:spPr>
          <a:xfrm>
            <a:off x="770534" y="3238780"/>
            <a:ext cx="1274801" cy="25306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993"/>
              </a:lnSpc>
            </a:pPr>
            <a:r>
              <a:rPr lang="en-US" altLang="zh-CN" sz="1800" spc="-2" dirty="0">
                <a:solidFill>
                  <a:srgbClr val="08A5EF"/>
                </a:solidFill>
                <a:latin typeface="Times"/>
                <a:ea typeface="Times"/>
                <a:cs typeface="Times"/>
              </a:rPr>
              <a:t>ENDCLASS</a:t>
            </a:r>
            <a:r>
              <a:rPr lang="en-US" altLang="zh-CN" sz="1800" spc="0" dirty="0">
                <a:solidFill>
                  <a:srgbClr val="7030A0"/>
                </a:solidFill>
                <a:latin typeface="Times"/>
                <a:ea typeface="Times"/>
                <a:cs typeface="Times"/>
              </a:rPr>
              <a:t>.</a:t>
            </a:r>
            <a:endParaRPr lang="en-US" altLang="zh-CN" sz="1800">
              <a:latin typeface="Times"/>
              <a:ea typeface="Times"/>
              <a:cs typeface="Times"/>
            </a:endParaRPr>
          </a:p>
        </p:txBody>
      </p:sp>
      <p:sp>
        <p:nvSpPr>
          <p:cNvPr id="305" name="Text Box305"/>
          <p:cNvSpPr txBox="1"/>
          <p:nvPr/>
        </p:nvSpPr>
        <p:spPr>
          <a:xfrm>
            <a:off x="716890" y="4532114"/>
            <a:ext cx="5433096" cy="15521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222"/>
              </a:lnSpc>
            </a:pPr>
            <a:r>
              <a:rPr lang="en-US" altLang="zh-CN" sz="11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PROGRAMACIÓN</a:t>
            </a:r>
            <a:r>
              <a:rPr lang="en-US" altLang="zh-CN" sz="1100" spc="4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ORIENTADA</a:t>
            </a:r>
            <a:r>
              <a:rPr lang="en-US" altLang="zh-CN" sz="1100" spc="4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</a:t>
            </a:r>
            <a:r>
              <a:rPr lang="en-US" altLang="zh-CN" sz="1100" spc="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OBJETOS</a:t>
            </a:r>
            <a:r>
              <a:rPr lang="en-US" altLang="zh-CN" sz="11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–</a:t>
            </a:r>
            <a:r>
              <a:rPr lang="en-US" altLang="zh-CN" sz="1100" spc="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CONCEPTOS</a:t>
            </a:r>
            <a:r>
              <a:rPr lang="en-US" altLang="zh-CN" sz="1100" spc="3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CLAVE</a:t>
            </a:r>
            <a:r>
              <a:rPr lang="en-US" altLang="zh-CN" sz="1100" spc="1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-</a:t>
            </a:r>
            <a:r>
              <a:rPr lang="en-US" altLang="zh-CN" sz="1100" spc="-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POLIMORFISMO</a:t>
            </a:r>
            <a:endParaRPr lang="en-US" altLang="zh-CN" sz="1100">
              <a:latin typeface="Times"/>
              <a:ea typeface="Times"/>
              <a:cs typeface="Times"/>
            </a:endParaRPr>
          </a:p>
        </p:txBody>
      </p:sp>
      <p:sp>
        <p:nvSpPr>
          <p:cNvPr id="306" name="Text Box306"/>
          <p:cNvSpPr txBox="1"/>
          <p:nvPr/>
        </p:nvSpPr>
        <p:spPr>
          <a:xfrm>
            <a:off x="8346948" y="4495114"/>
            <a:ext cx="308952" cy="2667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100"/>
              </a:lnSpc>
            </a:pPr>
            <a:r>
              <a:rPr lang="en-US" altLang="zh-CN" sz="2100" spc="-102" dirty="0">
                <a:solidFill>
                  <a:srgbClr val="0797D7"/>
                </a:solidFill>
                <a:latin typeface="Helvetica"/>
                <a:ea typeface="Helvetica"/>
                <a:cs typeface="Helvetica"/>
              </a:rPr>
              <a:t>24</a:t>
            </a:r>
            <a:endParaRPr lang="en-US" altLang="zh-CN" sz="2100">
              <a:latin typeface="Helvetica"/>
              <a:ea typeface="Helvetica"/>
              <a:cs typeface="Helvetic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ath307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08" name="Path308"/>
          <p:cNvSpPr/>
          <p:nvPr/>
        </p:nvSpPr>
        <p:spPr>
          <a:xfrm>
            <a:off x="335280" y="342900"/>
            <a:ext cx="2776728" cy="71628"/>
          </a:xfrm>
          <a:custGeom>
            <a:avLst/>
            <a:gdLst/>
            <a:ahLst/>
            <a:cxnLst/>
            <a:rect l="l" t="t" r="r" b="b"/>
            <a:pathLst>
              <a:path w="2776728" h="71628">
                <a:moveTo>
                  <a:pt x="0" y="71628"/>
                </a:moveTo>
                <a:lnTo>
                  <a:pt x="2776728" y="71628"/>
                </a:lnTo>
                <a:lnTo>
                  <a:pt x="2776728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0797D7">
              <a:alpha val="100000"/>
            </a:srgbClr>
          </a:solidFill>
          <a:ln w="0" cap="sq">
            <a:solidFill>
              <a:srgbClr val="0797D7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09" name="Path309"/>
          <p:cNvSpPr/>
          <p:nvPr/>
        </p:nvSpPr>
        <p:spPr>
          <a:xfrm>
            <a:off x="6031992" y="339852"/>
            <a:ext cx="2776728" cy="74676"/>
          </a:xfrm>
          <a:custGeom>
            <a:avLst/>
            <a:gdLst/>
            <a:ahLst/>
            <a:cxnLst/>
            <a:rect l="l" t="t" r="r" b="b"/>
            <a:pathLst>
              <a:path w="2776728" h="74676">
                <a:moveTo>
                  <a:pt x="0" y="74676"/>
                </a:moveTo>
                <a:lnTo>
                  <a:pt x="2776728" y="74676"/>
                </a:lnTo>
                <a:lnTo>
                  <a:pt x="2776728" y="0"/>
                </a:lnTo>
                <a:lnTo>
                  <a:pt x="0" y="0"/>
                </a:lnTo>
                <a:lnTo>
                  <a:pt x="0" y="74676"/>
                </a:lnTo>
                <a:close/>
              </a:path>
            </a:pathLst>
          </a:custGeom>
          <a:solidFill>
            <a:srgbClr val="44C1A3">
              <a:alpha val="100000"/>
            </a:srgbClr>
          </a:solidFill>
          <a:ln w="0" cap="sq">
            <a:solidFill>
              <a:srgbClr val="44C1A3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10" name="Path310"/>
          <p:cNvSpPr/>
          <p:nvPr/>
        </p:nvSpPr>
        <p:spPr>
          <a:xfrm>
            <a:off x="3182112" y="342900"/>
            <a:ext cx="2776728" cy="68580"/>
          </a:xfrm>
          <a:custGeom>
            <a:avLst/>
            <a:gdLst/>
            <a:ahLst/>
            <a:cxnLst/>
            <a:rect l="l" t="t" r="r" b="b"/>
            <a:pathLst>
              <a:path w="2776728" h="68580">
                <a:moveTo>
                  <a:pt x="0" y="68580"/>
                </a:moveTo>
                <a:lnTo>
                  <a:pt x="2776728" y="68580"/>
                </a:lnTo>
                <a:lnTo>
                  <a:pt x="2776728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solidFill>
            <a:srgbClr val="66CAF9">
              <a:alpha val="100000"/>
            </a:srgbClr>
          </a:solidFill>
          <a:ln w="0" cap="sq">
            <a:solidFill>
              <a:srgbClr val="66CAF9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11" name="Text Box311"/>
          <p:cNvSpPr txBox="1"/>
          <p:nvPr/>
        </p:nvSpPr>
        <p:spPr>
          <a:xfrm>
            <a:off x="678180" y="593784"/>
            <a:ext cx="3173740" cy="39825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2659"/>
              </a:lnSpc>
            </a:pPr>
            <a:r>
              <a:rPr lang="en-US" altLang="zh-CN" sz="2400" b="1" spc="5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Sobrecar</a:t>
            </a:r>
            <a:r>
              <a:rPr lang="en-US" altLang="zh-CN" sz="2400" b="1" spc="-35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2400" b="1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ga</a:t>
            </a:r>
            <a:r>
              <a:rPr lang="en-US" altLang="zh-CN" sz="2400" b="1" spc="12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2400" b="1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en</a:t>
            </a:r>
            <a:r>
              <a:rPr lang="en-US" altLang="zh-CN" sz="2400" b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2400" b="1" spc="24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ABAP4</a:t>
            </a:r>
            <a:endParaRPr lang="en-US" altLang="zh-CN" sz="2400" dirty="0">
              <a:latin typeface="Times"/>
              <a:ea typeface="Times"/>
              <a:cs typeface="Times"/>
            </a:endParaRPr>
          </a:p>
        </p:txBody>
      </p:sp>
      <p:sp>
        <p:nvSpPr>
          <p:cNvPr id="312" name="Text Box312"/>
          <p:cNvSpPr txBox="1"/>
          <p:nvPr/>
        </p:nvSpPr>
        <p:spPr>
          <a:xfrm>
            <a:off x="972617" y="1030504"/>
            <a:ext cx="3809822" cy="25306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993"/>
              </a:lnSpc>
            </a:pPr>
            <a:r>
              <a:rPr lang="en-US" altLang="zh-CN" sz="1800" spc="0" dirty="0">
                <a:solidFill>
                  <a:srgbClr val="08A5EF"/>
                </a:solidFill>
                <a:latin typeface="Times"/>
                <a:ea typeface="Times"/>
                <a:cs typeface="Times"/>
              </a:rPr>
              <a:t>CLASS</a:t>
            </a:r>
            <a:r>
              <a:rPr lang="en-US" altLang="zh-CN" sz="1800" dirty="0">
                <a:solidFill>
                  <a:srgbClr val="08A5EF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empleado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25" dirty="0">
                <a:solidFill>
                  <a:srgbClr val="08A5EF"/>
                </a:solidFill>
                <a:latin typeface="Times"/>
                <a:ea typeface="Times"/>
                <a:cs typeface="Times"/>
              </a:rPr>
              <a:t>IMPLEMENTATION</a:t>
            </a:r>
            <a:r>
              <a:rPr lang="en-US" altLang="zh-CN" sz="1800" spc="0" dirty="0">
                <a:solidFill>
                  <a:srgbClr val="7030A0"/>
                </a:solidFill>
                <a:latin typeface="Times"/>
                <a:ea typeface="Times"/>
                <a:cs typeface="Times"/>
              </a:rPr>
              <a:t>.</a:t>
            </a:r>
            <a:endParaRPr lang="en-US" altLang="zh-CN" sz="1800">
              <a:latin typeface="Times"/>
              <a:ea typeface="Times"/>
              <a:cs typeface="Times"/>
            </a:endParaRPr>
          </a:p>
        </p:txBody>
      </p:sp>
      <p:sp>
        <p:nvSpPr>
          <p:cNvPr id="313" name="Text Box313"/>
          <p:cNvSpPr txBox="1"/>
          <p:nvPr/>
        </p:nvSpPr>
        <p:spPr>
          <a:xfrm>
            <a:off x="1315466" y="1368560"/>
            <a:ext cx="6219774" cy="59039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marL="342900" indent="-342900" algn="l" rtl="0">
              <a:lnSpc>
                <a:spcPts val="2324"/>
              </a:lnSpc>
            </a:pPr>
            <a:r>
              <a:rPr lang="en-US" altLang="zh-CN" sz="1800" spc="0" dirty="0">
                <a:solidFill>
                  <a:srgbClr val="08A5EF"/>
                </a:solidFill>
                <a:latin typeface="Times"/>
                <a:ea typeface="Times"/>
                <a:cs typeface="Times"/>
              </a:rPr>
              <a:t>METHOD</a:t>
            </a:r>
            <a:r>
              <a:rPr lang="en-US" altLang="zh-CN" sz="1800" dirty="0">
                <a:solidFill>
                  <a:srgbClr val="08A5EF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modificarNombre</a:t>
            </a:r>
            <a:r>
              <a:rPr lang="en-US" altLang="zh-CN" sz="1800" spc="1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13" dirty="0">
                <a:solidFill>
                  <a:srgbClr val="08A5EF"/>
                </a:solidFill>
                <a:latin typeface="Times"/>
                <a:ea typeface="Times"/>
                <a:cs typeface="Times"/>
              </a:rPr>
              <a:t>IMPORTING</a:t>
            </a:r>
            <a:r>
              <a:rPr lang="en-US" altLang="zh-CN" sz="1800" spc="13" dirty="0">
                <a:solidFill>
                  <a:srgbClr val="08A5EF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i_nombre</a:t>
            </a:r>
            <a:r>
              <a:rPr lang="en-US" altLang="zh-CN" sz="1800" spc="-3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8A5EF"/>
                </a:solidFill>
                <a:latin typeface="Times"/>
                <a:ea typeface="Times"/>
                <a:cs typeface="Times"/>
              </a:rPr>
              <a:t>TYPE</a:t>
            </a:r>
            <a:r>
              <a:rPr lang="en-US" altLang="zh-CN" sz="1800" spc="6" dirty="0">
                <a:solidFill>
                  <a:srgbClr val="08A5EF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string</a:t>
            </a:r>
            <a:r>
              <a:rPr lang="en-US" altLang="zh-CN" sz="1800" spc="0" dirty="0">
                <a:solidFill>
                  <a:srgbClr val="7030A0"/>
                </a:solidFill>
                <a:latin typeface="Times"/>
                <a:ea typeface="Times"/>
                <a:cs typeface="Times"/>
              </a:rPr>
              <a:t>.</a:t>
            </a:r>
            <a:r>
              <a:rPr lang="en-US" altLang="zh-CN" sz="1800" dirty="0">
                <a:solidFill>
                  <a:srgbClr val="7030A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nombre</a:t>
            </a:r>
            <a:r>
              <a:rPr lang="en-US" altLang="zh-CN" sz="1800" spc="1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7030A0"/>
                </a:solidFill>
                <a:latin typeface="Times"/>
                <a:ea typeface="Times"/>
                <a:cs typeface="Times"/>
              </a:rPr>
              <a:t>=</a:t>
            </a:r>
            <a:r>
              <a:rPr lang="en-US" altLang="zh-CN" sz="1800" dirty="0">
                <a:solidFill>
                  <a:srgbClr val="7030A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i_nombre</a:t>
            </a:r>
            <a:r>
              <a:rPr lang="en-US" altLang="zh-CN" sz="1800" spc="0" dirty="0">
                <a:solidFill>
                  <a:srgbClr val="7030A0"/>
                </a:solidFill>
                <a:latin typeface="Times"/>
                <a:ea typeface="Times"/>
                <a:cs typeface="Times"/>
              </a:rPr>
              <a:t>.</a:t>
            </a:r>
            <a:endParaRPr lang="en-US" altLang="zh-CN" sz="1800">
              <a:latin typeface="Times"/>
              <a:ea typeface="Times"/>
              <a:cs typeface="Times"/>
            </a:endParaRPr>
          </a:p>
        </p:txBody>
      </p:sp>
      <p:sp>
        <p:nvSpPr>
          <p:cNvPr id="314" name="Text Box314"/>
          <p:cNvSpPr txBox="1"/>
          <p:nvPr/>
        </p:nvSpPr>
        <p:spPr>
          <a:xfrm>
            <a:off x="1315466" y="2044218"/>
            <a:ext cx="1541907" cy="25306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993"/>
              </a:lnSpc>
            </a:pPr>
            <a:r>
              <a:rPr lang="en-US" altLang="zh-CN" sz="1800" spc="-1" dirty="0">
                <a:solidFill>
                  <a:srgbClr val="08A5EF"/>
                </a:solidFill>
                <a:latin typeface="Times"/>
                <a:ea typeface="Times"/>
                <a:cs typeface="Times"/>
              </a:rPr>
              <a:t>ENDMETHOD.</a:t>
            </a:r>
            <a:endParaRPr lang="en-US" altLang="zh-CN" sz="1800">
              <a:latin typeface="Times"/>
              <a:ea typeface="Times"/>
              <a:cs typeface="Times"/>
            </a:endParaRPr>
          </a:p>
        </p:txBody>
      </p:sp>
      <p:sp>
        <p:nvSpPr>
          <p:cNvPr id="315" name="Text Box315"/>
          <p:cNvSpPr txBox="1"/>
          <p:nvPr/>
        </p:nvSpPr>
        <p:spPr>
          <a:xfrm>
            <a:off x="1315466" y="2382546"/>
            <a:ext cx="6162092" cy="25306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993"/>
              </a:lnSpc>
            </a:pPr>
            <a:r>
              <a:rPr lang="en-US" altLang="zh-CN" sz="1800" spc="0" dirty="0">
                <a:solidFill>
                  <a:srgbClr val="08A5EF"/>
                </a:solidFill>
                <a:latin typeface="Times"/>
                <a:ea typeface="Times"/>
                <a:cs typeface="Times"/>
              </a:rPr>
              <a:t>METHOD</a:t>
            </a:r>
            <a:r>
              <a:rPr lang="en-US" altLang="zh-CN" sz="1800" dirty="0">
                <a:solidFill>
                  <a:srgbClr val="08A5EF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modificarNombre</a:t>
            </a:r>
            <a:r>
              <a:rPr lang="en-US" altLang="zh-CN" sz="1800" spc="1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14" dirty="0">
                <a:solidFill>
                  <a:srgbClr val="08A5EF"/>
                </a:solidFill>
                <a:latin typeface="Times"/>
                <a:ea typeface="Times"/>
                <a:cs typeface="Times"/>
              </a:rPr>
              <a:t>IMPORTING</a:t>
            </a:r>
            <a:r>
              <a:rPr lang="en-US" altLang="zh-CN" sz="1800" spc="22" dirty="0">
                <a:solidFill>
                  <a:srgbClr val="08A5EF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i_nombre</a:t>
            </a:r>
            <a:r>
              <a:rPr lang="en-US" altLang="zh-CN" sz="1800" spc="-3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8A5EF"/>
                </a:solidFill>
                <a:latin typeface="Times"/>
                <a:ea typeface="Times"/>
                <a:cs typeface="Times"/>
              </a:rPr>
              <a:t>TYPE</a:t>
            </a:r>
            <a:r>
              <a:rPr lang="en-US" altLang="zh-CN" sz="1800" spc="6" dirty="0">
                <a:solidFill>
                  <a:srgbClr val="08A5EF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string</a:t>
            </a:r>
            <a:endParaRPr lang="en-US" altLang="zh-CN" sz="1800">
              <a:latin typeface="Times"/>
              <a:ea typeface="Times"/>
              <a:cs typeface="Times"/>
            </a:endParaRPr>
          </a:p>
        </p:txBody>
      </p:sp>
      <p:sp>
        <p:nvSpPr>
          <p:cNvPr id="316" name="Text Box316"/>
          <p:cNvSpPr txBox="1"/>
          <p:nvPr/>
        </p:nvSpPr>
        <p:spPr>
          <a:xfrm>
            <a:off x="5316601" y="2719078"/>
            <a:ext cx="2212543" cy="25339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995"/>
              </a:lnSpc>
            </a:pPr>
            <a:r>
              <a:rPr lang="en-US" altLang="zh-CN" sz="18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i_apellido</a:t>
            </a:r>
            <a:r>
              <a:rPr lang="en-US" altLang="zh-CN" sz="1800" spc="-4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8A5EF"/>
                </a:solidFill>
                <a:latin typeface="Times"/>
                <a:ea typeface="Times"/>
                <a:cs typeface="Times"/>
              </a:rPr>
              <a:t>TYPE</a:t>
            </a:r>
            <a:r>
              <a:rPr lang="en-US" altLang="zh-CN" sz="1800" spc="-6" dirty="0">
                <a:solidFill>
                  <a:srgbClr val="08A5EF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string</a:t>
            </a:r>
            <a:r>
              <a:rPr lang="en-US" altLang="zh-CN" sz="1800" spc="0" dirty="0">
                <a:solidFill>
                  <a:srgbClr val="7030A0"/>
                </a:solidFill>
                <a:latin typeface="Times"/>
                <a:ea typeface="Times"/>
                <a:cs typeface="Times"/>
              </a:rPr>
              <a:t>.</a:t>
            </a:r>
            <a:endParaRPr lang="en-US" altLang="zh-CN" sz="1800">
              <a:latin typeface="Times"/>
              <a:ea typeface="Times"/>
              <a:cs typeface="Times"/>
            </a:endParaRPr>
          </a:p>
        </p:txBody>
      </p:sp>
      <p:sp>
        <p:nvSpPr>
          <p:cNvPr id="317" name="Text Box317"/>
          <p:cNvSpPr txBox="1"/>
          <p:nvPr/>
        </p:nvSpPr>
        <p:spPr>
          <a:xfrm>
            <a:off x="1658366" y="3057931"/>
            <a:ext cx="1913763" cy="25306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993"/>
              </a:lnSpc>
            </a:pPr>
            <a:r>
              <a:rPr lang="en-US" altLang="zh-CN" sz="18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nombre</a:t>
            </a:r>
            <a:r>
              <a:rPr lang="en-US" altLang="zh-CN" sz="1800" spc="1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7030A0"/>
                </a:solidFill>
                <a:latin typeface="Times"/>
                <a:ea typeface="Times"/>
                <a:cs typeface="Times"/>
              </a:rPr>
              <a:t>=</a:t>
            </a:r>
            <a:r>
              <a:rPr lang="en-US" altLang="zh-CN" sz="1800" dirty="0">
                <a:solidFill>
                  <a:srgbClr val="7030A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i_nombre</a:t>
            </a:r>
            <a:r>
              <a:rPr lang="en-US" altLang="zh-CN" sz="1800" spc="0" dirty="0">
                <a:solidFill>
                  <a:srgbClr val="7030A0"/>
                </a:solidFill>
                <a:latin typeface="Times"/>
                <a:ea typeface="Times"/>
                <a:cs typeface="Times"/>
              </a:rPr>
              <a:t>.</a:t>
            </a:r>
            <a:endParaRPr lang="en-US" altLang="zh-CN" sz="1800">
              <a:latin typeface="Times"/>
              <a:ea typeface="Times"/>
              <a:cs typeface="Times"/>
            </a:endParaRPr>
          </a:p>
        </p:txBody>
      </p:sp>
      <p:sp>
        <p:nvSpPr>
          <p:cNvPr id="318" name="Text Box318"/>
          <p:cNvSpPr txBox="1"/>
          <p:nvPr/>
        </p:nvSpPr>
        <p:spPr>
          <a:xfrm>
            <a:off x="1658366" y="3396259"/>
            <a:ext cx="1993011" cy="25306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993"/>
              </a:lnSpc>
            </a:pPr>
            <a:r>
              <a:rPr lang="en-US" altLang="zh-CN" sz="18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apellido</a:t>
            </a:r>
            <a:r>
              <a:rPr lang="en-US" altLang="zh-CN" sz="1800" spc="-14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7030A0"/>
                </a:solidFill>
                <a:latin typeface="Times"/>
                <a:ea typeface="Times"/>
                <a:cs typeface="Times"/>
              </a:rPr>
              <a:t>=</a:t>
            </a:r>
            <a:r>
              <a:rPr lang="en-US" altLang="zh-CN" sz="1800" dirty="0">
                <a:solidFill>
                  <a:srgbClr val="7030A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i_apellido</a:t>
            </a:r>
            <a:r>
              <a:rPr lang="en-US" altLang="zh-CN" sz="1800" spc="6" dirty="0">
                <a:solidFill>
                  <a:srgbClr val="7030A0"/>
                </a:solidFill>
                <a:latin typeface="Times"/>
                <a:ea typeface="Times"/>
                <a:cs typeface="Times"/>
              </a:rPr>
              <a:t>.</a:t>
            </a:r>
            <a:endParaRPr lang="en-US" altLang="zh-CN" sz="1800">
              <a:latin typeface="Times"/>
              <a:ea typeface="Times"/>
              <a:cs typeface="Times"/>
            </a:endParaRPr>
          </a:p>
        </p:txBody>
      </p:sp>
      <p:sp>
        <p:nvSpPr>
          <p:cNvPr id="319" name="Text Box319"/>
          <p:cNvSpPr txBox="1"/>
          <p:nvPr/>
        </p:nvSpPr>
        <p:spPr>
          <a:xfrm>
            <a:off x="1315466" y="3732843"/>
            <a:ext cx="1541983" cy="25339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995"/>
              </a:lnSpc>
            </a:pPr>
            <a:r>
              <a:rPr lang="en-US" altLang="zh-CN" sz="1800" spc="-1" dirty="0">
                <a:solidFill>
                  <a:srgbClr val="08A5EF"/>
                </a:solidFill>
                <a:latin typeface="Times"/>
                <a:ea typeface="Times"/>
                <a:cs typeface="Times"/>
              </a:rPr>
              <a:t>ENDMETHOD.</a:t>
            </a:r>
            <a:endParaRPr lang="en-US" altLang="zh-CN" sz="1800">
              <a:latin typeface="Times"/>
              <a:ea typeface="Times"/>
              <a:cs typeface="Times"/>
            </a:endParaRPr>
          </a:p>
        </p:txBody>
      </p:sp>
      <p:sp>
        <p:nvSpPr>
          <p:cNvPr id="320" name="Text Box320"/>
          <p:cNvSpPr txBox="1"/>
          <p:nvPr/>
        </p:nvSpPr>
        <p:spPr>
          <a:xfrm>
            <a:off x="972617" y="4071747"/>
            <a:ext cx="1274775" cy="25306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993"/>
              </a:lnSpc>
            </a:pPr>
            <a:r>
              <a:rPr lang="en-US" altLang="zh-CN" sz="1800" spc="-2" dirty="0">
                <a:solidFill>
                  <a:srgbClr val="08A5EF"/>
                </a:solidFill>
                <a:latin typeface="Times"/>
                <a:ea typeface="Times"/>
                <a:cs typeface="Times"/>
              </a:rPr>
              <a:t>ENDCLASS</a:t>
            </a:r>
            <a:r>
              <a:rPr lang="en-US" altLang="zh-CN" sz="1800" spc="0" dirty="0">
                <a:solidFill>
                  <a:srgbClr val="7030A0"/>
                </a:solidFill>
                <a:latin typeface="Times"/>
                <a:ea typeface="Times"/>
                <a:cs typeface="Times"/>
              </a:rPr>
              <a:t>.</a:t>
            </a:r>
            <a:endParaRPr lang="en-US" altLang="zh-CN" sz="1800">
              <a:latin typeface="Times"/>
              <a:ea typeface="Times"/>
              <a:cs typeface="Times"/>
            </a:endParaRPr>
          </a:p>
        </p:txBody>
      </p:sp>
      <p:sp>
        <p:nvSpPr>
          <p:cNvPr id="321" name="Text Box321"/>
          <p:cNvSpPr txBox="1"/>
          <p:nvPr/>
        </p:nvSpPr>
        <p:spPr>
          <a:xfrm>
            <a:off x="783031" y="4542782"/>
            <a:ext cx="5433122" cy="15521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222"/>
              </a:lnSpc>
            </a:pPr>
            <a:r>
              <a:rPr lang="en-US" altLang="zh-CN" sz="11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PROGRAMACIÓN</a:t>
            </a:r>
            <a:r>
              <a:rPr lang="en-US" altLang="zh-CN" sz="1100" spc="4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ORIENTADA</a:t>
            </a:r>
            <a:r>
              <a:rPr lang="en-US" altLang="zh-CN" sz="1100" spc="4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</a:t>
            </a:r>
            <a:r>
              <a:rPr lang="en-US" altLang="zh-CN" sz="1100" spc="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OBJETOS</a:t>
            </a:r>
            <a:r>
              <a:rPr lang="en-US" altLang="zh-CN" sz="11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–</a:t>
            </a:r>
            <a:r>
              <a:rPr lang="en-US" altLang="zh-CN" sz="1100" spc="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CONCEPTOS</a:t>
            </a:r>
            <a:r>
              <a:rPr lang="en-US" altLang="zh-CN" sz="1100" spc="3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CLAVE</a:t>
            </a:r>
            <a:r>
              <a:rPr lang="en-US" altLang="zh-CN" sz="1100" spc="1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-</a:t>
            </a:r>
            <a:r>
              <a:rPr lang="en-US" altLang="zh-CN" sz="1100" spc="-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POLIMORFISMO</a:t>
            </a:r>
            <a:endParaRPr lang="en-US" altLang="zh-CN" sz="1100">
              <a:latin typeface="Times"/>
              <a:ea typeface="Times"/>
              <a:cs typeface="Times"/>
            </a:endParaRPr>
          </a:p>
        </p:txBody>
      </p:sp>
      <p:sp>
        <p:nvSpPr>
          <p:cNvPr id="322" name="Text Box322"/>
          <p:cNvSpPr txBox="1"/>
          <p:nvPr/>
        </p:nvSpPr>
        <p:spPr>
          <a:xfrm>
            <a:off x="8346948" y="4495114"/>
            <a:ext cx="308952" cy="2667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100"/>
              </a:lnSpc>
            </a:pPr>
            <a:r>
              <a:rPr lang="en-US" altLang="zh-CN" sz="2100" spc="-102" dirty="0">
                <a:solidFill>
                  <a:srgbClr val="0797D7"/>
                </a:solidFill>
                <a:latin typeface="Helvetica"/>
                <a:ea typeface="Helvetica"/>
                <a:cs typeface="Helvetica"/>
              </a:rPr>
              <a:t>25</a:t>
            </a:r>
            <a:endParaRPr lang="en-US" altLang="zh-CN" sz="2100">
              <a:latin typeface="Helvetica"/>
              <a:ea typeface="Helvetica"/>
              <a:cs typeface="Helvetic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ath323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24" name="Path324"/>
          <p:cNvSpPr/>
          <p:nvPr/>
        </p:nvSpPr>
        <p:spPr>
          <a:xfrm>
            <a:off x="335280" y="342900"/>
            <a:ext cx="2776728" cy="71628"/>
          </a:xfrm>
          <a:custGeom>
            <a:avLst/>
            <a:gdLst/>
            <a:ahLst/>
            <a:cxnLst/>
            <a:rect l="l" t="t" r="r" b="b"/>
            <a:pathLst>
              <a:path w="2776728" h="71628">
                <a:moveTo>
                  <a:pt x="0" y="71628"/>
                </a:moveTo>
                <a:lnTo>
                  <a:pt x="2776728" y="71628"/>
                </a:lnTo>
                <a:lnTo>
                  <a:pt x="2776728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0797D7">
              <a:alpha val="100000"/>
            </a:srgbClr>
          </a:solidFill>
          <a:ln w="0" cap="sq">
            <a:solidFill>
              <a:srgbClr val="0797D7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25" name="Path325"/>
          <p:cNvSpPr/>
          <p:nvPr/>
        </p:nvSpPr>
        <p:spPr>
          <a:xfrm>
            <a:off x="6031992" y="339852"/>
            <a:ext cx="2776728" cy="74676"/>
          </a:xfrm>
          <a:custGeom>
            <a:avLst/>
            <a:gdLst/>
            <a:ahLst/>
            <a:cxnLst/>
            <a:rect l="l" t="t" r="r" b="b"/>
            <a:pathLst>
              <a:path w="2776728" h="74676">
                <a:moveTo>
                  <a:pt x="0" y="74676"/>
                </a:moveTo>
                <a:lnTo>
                  <a:pt x="2776728" y="74676"/>
                </a:lnTo>
                <a:lnTo>
                  <a:pt x="2776728" y="0"/>
                </a:lnTo>
                <a:lnTo>
                  <a:pt x="0" y="0"/>
                </a:lnTo>
                <a:lnTo>
                  <a:pt x="0" y="74676"/>
                </a:lnTo>
                <a:close/>
              </a:path>
            </a:pathLst>
          </a:custGeom>
          <a:solidFill>
            <a:srgbClr val="44C1A3">
              <a:alpha val="100000"/>
            </a:srgbClr>
          </a:solidFill>
          <a:ln w="0" cap="sq">
            <a:solidFill>
              <a:srgbClr val="44C1A3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26" name="Path326"/>
          <p:cNvSpPr/>
          <p:nvPr/>
        </p:nvSpPr>
        <p:spPr>
          <a:xfrm>
            <a:off x="3182112" y="342900"/>
            <a:ext cx="2776728" cy="68580"/>
          </a:xfrm>
          <a:custGeom>
            <a:avLst/>
            <a:gdLst/>
            <a:ahLst/>
            <a:cxnLst/>
            <a:rect l="l" t="t" r="r" b="b"/>
            <a:pathLst>
              <a:path w="2776728" h="68580">
                <a:moveTo>
                  <a:pt x="0" y="68580"/>
                </a:moveTo>
                <a:lnTo>
                  <a:pt x="2776728" y="68580"/>
                </a:lnTo>
                <a:lnTo>
                  <a:pt x="2776728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solidFill>
            <a:srgbClr val="66CAF9">
              <a:alpha val="100000"/>
            </a:srgbClr>
          </a:solidFill>
          <a:ln w="0" cap="sq">
            <a:solidFill>
              <a:srgbClr val="66CAF9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27" name="Text Box327"/>
          <p:cNvSpPr txBox="1"/>
          <p:nvPr/>
        </p:nvSpPr>
        <p:spPr>
          <a:xfrm>
            <a:off x="335280" y="3855720"/>
            <a:ext cx="8468868" cy="944880"/>
          </a:xfrm>
          <a:prstGeom prst="rect">
            <a:avLst/>
          </a:prstGeom>
          <a:solidFill>
            <a:srgbClr val="0797D7"/>
          </a:solidFill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5035"/>
              </a:lnSpc>
            </a:pPr>
            <a:endParaRPr/>
          </a:p>
          <a:p>
            <a:pPr marL="8011668" algn="l" rtl="0">
              <a:lnSpc>
                <a:spcPts val="2100"/>
              </a:lnSpc>
            </a:pPr>
            <a:r>
              <a:rPr lang="en-US" altLang="zh-CN" sz="2100" spc="-102" dirty="0">
                <a:solidFill>
                  <a:srgbClr val="0797D7"/>
                </a:solidFill>
                <a:latin typeface="Helvetica"/>
                <a:ea typeface="Helvetica"/>
                <a:cs typeface="Helvetica"/>
              </a:rPr>
              <a:t>26</a:t>
            </a:r>
            <a:endParaRPr lang="en-US" altLang="zh-CN" sz="2100">
              <a:latin typeface="Helvetica"/>
              <a:ea typeface="Helvetica"/>
              <a:cs typeface="Helvetica"/>
            </a:endParaRPr>
          </a:p>
        </p:txBody>
      </p:sp>
      <p:sp>
        <p:nvSpPr>
          <p:cNvPr id="328" name="Text Box328"/>
          <p:cNvSpPr txBox="1"/>
          <p:nvPr/>
        </p:nvSpPr>
        <p:spPr>
          <a:xfrm>
            <a:off x="525475" y="1927738"/>
            <a:ext cx="1863083" cy="19738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54"/>
              </a:lnSpc>
            </a:pPr>
            <a:r>
              <a:rPr lang="en-US" altLang="zh-CN" sz="1400" spc="4" dirty="0">
                <a:solidFill>
                  <a:srgbClr val="66CAF9"/>
                </a:solidFill>
                <a:latin typeface="Times"/>
                <a:ea typeface="Times"/>
                <a:cs typeface="Times"/>
              </a:rPr>
              <a:t>4.</a:t>
            </a:r>
            <a:r>
              <a:rPr lang="en-US" altLang="zh-CN" sz="1400" spc="-9" dirty="0">
                <a:solidFill>
                  <a:srgbClr val="66CAF9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400" spc="-3" dirty="0">
                <a:solidFill>
                  <a:srgbClr val="66CAF9"/>
                </a:solidFill>
                <a:latin typeface="Times"/>
                <a:ea typeface="Times"/>
                <a:cs typeface="Times"/>
              </a:rPr>
              <a:t>CONCEPTOS</a:t>
            </a:r>
            <a:r>
              <a:rPr lang="en-US" altLang="zh-CN" sz="1400" dirty="0">
                <a:solidFill>
                  <a:srgbClr val="66CAF9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400" spc="-38" dirty="0">
                <a:solidFill>
                  <a:srgbClr val="66CAF9"/>
                </a:solidFill>
                <a:latin typeface="Times"/>
                <a:ea typeface="Times"/>
                <a:cs typeface="Times"/>
              </a:rPr>
              <a:t>CLAVE</a:t>
            </a:r>
            <a:endParaRPr lang="en-US" altLang="zh-CN" sz="1400">
              <a:latin typeface="Times"/>
              <a:ea typeface="Times"/>
              <a:cs typeface="Times"/>
            </a:endParaRPr>
          </a:p>
        </p:txBody>
      </p:sp>
      <p:sp>
        <p:nvSpPr>
          <p:cNvPr id="329" name="Text Box329"/>
          <p:cNvSpPr txBox="1"/>
          <p:nvPr/>
        </p:nvSpPr>
        <p:spPr>
          <a:xfrm>
            <a:off x="525475" y="2560231"/>
            <a:ext cx="4694597" cy="97281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indent="145085" algn="l" rtl="0">
              <a:lnSpc>
                <a:spcPts val="3830"/>
              </a:lnSpc>
            </a:pPr>
            <a:r>
              <a:rPr lang="en-US" altLang="zh-CN" sz="2700" b="1" spc="0" dirty="0">
                <a:solidFill>
                  <a:srgbClr val="0797D7"/>
                </a:solidFill>
                <a:latin typeface="Times"/>
                <a:ea typeface="Times"/>
                <a:cs typeface="Times"/>
              </a:rPr>
              <a:t>5.</a:t>
            </a:r>
            <a:r>
              <a:rPr lang="en-US" altLang="zh-CN" sz="2700" b="1" dirty="0">
                <a:solidFill>
                  <a:srgbClr val="0797D7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2700" b="1" spc="119" dirty="0">
                <a:solidFill>
                  <a:srgbClr val="0797D7"/>
                </a:solidFill>
                <a:latin typeface="Times"/>
                <a:ea typeface="Times"/>
                <a:cs typeface="Times"/>
              </a:rPr>
              <a:t>PRINCIPIOS</a:t>
            </a:r>
            <a:r>
              <a:rPr lang="en-US" altLang="zh-CN" sz="2700" b="1" spc="-107" dirty="0">
                <a:solidFill>
                  <a:srgbClr val="0797D7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2700" b="1" spc="0" dirty="0">
                <a:solidFill>
                  <a:srgbClr val="0797D7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2700" b="1" spc="151" dirty="0">
                <a:solidFill>
                  <a:srgbClr val="0797D7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2700" b="1" spc="78" dirty="0">
                <a:solidFill>
                  <a:srgbClr val="0797D7"/>
                </a:solidFill>
                <a:latin typeface="Times"/>
                <a:ea typeface="Times"/>
                <a:cs typeface="Times"/>
              </a:rPr>
              <a:t>LA</a:t>
            </a:r>
            <a:r>
              <a:rPr lang="en-US" altLang="zh-CN" sz="2700" b="1" spc="-223" dirty="0">
                <a:solidFill>
                  <a:srgbClr val="0797D7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2700" b="1" spc="97" dirty="0">
                <a:solidFill>
                  <a:srgbClr val="0797D7"/>
                </a:solidFill>
                <a:latin typeface="Times"/>
                <a:ea typeface="Times"/>
                <a:cs typeface="Times"/>
              </a:rPr>
              <a:t>POO</a:t>
            </a:r>
            <a:r>
              <a:rPr lang="en-US" altLang="zh-CN" sz="2700" b="1" spc="-98" dirty="0">
                <a:solidFill>
                  <a:srgbClr val="0797D7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400" spc="4" dirty="0">
                <a:solidFill>
                  <a:srgbClr val="66CAF9"/>
                </a:solidFill>
                <a:latin typeface="Times"/>
                <a:ea typeface="Times"/>
                <a:cs typeface="Times"/>
              </a:rPr>
              <a:t>6.</a:t>
            </a:r>
            <a:r>
              <a:rPr lang="en-US" altLang="zh-CN" sz="1400" spc="-33" dirty="0">
                <a:solidFill>
                  <a:srgbClr val="66CAF9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400" spc="-15" dirty="0">
                <a:solidFill>
                  <a:srgbClr val="66CAF9"/>
                </a:solidFill>
                <a:latin typeface="Times"/>
                <a:ea typeface="Times"/>
                <a:cs typeface="Times"/>
              </a:rPr>
              <a:t>VENTAJAS</a:t>
            </a:r>
            <a:r>
              <a:rPr lang="en-US" altLang="zh-CN" sz="1400" spc="-49" dirty="0">
                <a:solidFill>
                  <a:srgbClr val="66CAF9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400" spc="0" dirty="0">
                <a:solidFill>
                  <a:srgbClr val="66CAF9"/>
                </a:solidFill>
                <a:latin typeface="Times"/>
                <a:ea typeface="Times"/>
                <a:cs typeface="Times"/>
              </a:rPr>
              <a:t>Y</a:t>
            </a:r>
            <a:r>
              <a:rPr lang="en-US" altLang="zh-CN" sz="1400" spc="-50" dirty="0">
                <a:solidFill>
                  <a:srgbClr val="66CAF9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400" spc="-11" dirty="0">
                <a:solidFill>
                  <a:srgbClr val="66CAF9"/>
                </a:solidFill>
                <a:latin typeface="Times"/>
                <a:ea typeface="Times"/>
                <a:cs typeface="Times"/>
              </a:rPr>
              <a:t>DESVENTAJAS</a:t>
            </a:r>
            <a:endParaRPr lang="en-US" altLang="zh-CN" sz="1400" dirty="0">
              <a:latin typeface="Times"/>
              <a:ea typeface="Times"/>
              <a:cs typeface="Time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ath330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31" name="Path331"/>
          <p:cNvSpPr/>
          <p:nvPr/>
        </p:nvSpPr>
        <p:spPr>
          <a:xfrm>
            <a:off x="335280" y="342900"/>
            <a:ext cx="2776728" cy="71628"/>
          </a:xfrm>
          <a:custGeom>
            <a:avLst/>
            <a:gdLst/>
            <a:ahLst/>
            <a:cxnLst/>
            <a:rect l="l" t="t" r="r" b="b"/>
            <a:pathLst>
              <a:path w="2776728" h="71628">
                <a:moveTo>
                  <a:pt x="0" y="71628"/>
                </a:moveTo>
                <a:lnTo>
                  <a:pt x="2776728" y="71628"/>
                </a:lnTo>
                <a:lnTo>
                  <a:pt x="2776728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0797D7">
              <a:alpha val="100000"/>
            </a:srgbClr>
          </a:solidFill>
          <a:ln w="0" cap="sq">
            <a:solidFill>
              <a:srgbClr val="0797D7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32" name="Path332"/>
          <p:cNvSpPr/>
          <p:nvPr/>
        </p:nvSpPr>
        <p:spPr>
          <a:xfrm>
            <a:off x="6031992" y="339852"/>
            <a:ext cx="2776728" cy="74676"/>
          </a:xfrm>
          <a:custGeom>
            <a:avLst/>
            <a:gdLst/>
            <a:ahLst/>
            <a:cxnLst/>
            <a:rect l="l" t="t" r="r" b="b"/>
            <a:pathLst>
              <a:path w="2776728" h="74676">
                <a:moveTo>
                  <a:pt x="0" y="74676"/>
                </a:moveTo>
                <a:lnTo>
                  <a:pt x="2776728" y="74676"/>
                </a:lnTo>
                <a:lnTo>
                  <a:pt x="2776728" y="0"/>
                </a:lnTo>
                <a:lnTo>
                  <a:pt x="0" y="0"/>
                </a:lnTo>
                <a:lnTo>
                  <a:pt x="0" y="74676"/>
                </a:lnTo>
                <a:close/>
              </a:path>
            </a:pathLst>
          </a:custGeom>
          <a:solidFill>
            <a:srgbClr val="44C1A3">
              <a:alpha val="100000"/>
            </a:srgbClr>
          </a:solidFill>
          <a:ln w="0" cap="sq">
            <a:solidFill>
              <a:srgbClr val="44C1A3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33" name="Path333"/>
          <p:cNvSpPr/>
          <p:nvPr/>
        </p:nvSpPr>
        <p:spPr>
          <a:xfrm>
            <a:off x="3182112" y="342900"/>
            <a:ext cx="2776728" cy="68580"/>
          </a:xfrm>
          <a:custGeom>
            <a:avLst/>
            <a:gdLst/>
            <a:ahLst/>
            <a:cxnLst/>
            <a:rect l="l" t="t" r="r" b="b"/>
            <a:pathLst>
              <a:path w="2776728" h="68580">
                <a:moveTo>
                  <a:pt x="0" y="68580"/>
                </a:moveTo>
                <a:lnTo>
                  <a:pt x="2776728" y="68580"/>
                </a:lnTo>
                <a:lnTo>
                  <a:pt x="2776728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solidFill>
            <a:srgbClr val="66CAF9">
              <a:alpha val="100000"/>
            </a:srgbClr>
          </a:solidFill>
          <a:ln w="0" cap="sq">
            <a:solidFill>
              <a:srgbClr val="66CAF9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334" name="Image3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560" y="1662684"/>
            <a:ext cx="2095500" cy="2570988"/>
          </a:xfrm>
          <a:prstGeom prst="rect">
            <a:avLst/>
          </a:prstGeom>
          <a:noFill/>
        </p:spPr>
      </p:pic>
      <p:pic>
        <p:nvPicPr>
          <p:cNvPr id="335" name="Image3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688" y="2211324"/>
            <a:ext cx="3412236" cy="2113788"/>
          </a:xfrm>
          <a:prstGeom prst="rect">
            <a:avLst/>
          </a:prstGeom>
          <a:noFill/>
        </p:spPr>
      </p:pic>
      <p:sp>
        <p:nvSpPr>
          <p:cNvPr id="336" name="Text Box336"/>
          <p:cNvSpPr txBox="1"/>
          <p:nvPr/>
        </p:nvSpPr>
        <p:spPr>
          <a:xfrm>
            <a:off x="330708" y="460248"/>
            <a:ext cx="8481060" cy="893064"/>
          </a:xfrm>
          <a:prstGeom prst="rect">
            <a:avLst/>
          </a:prstGeom>
          <a:solidFill>
            <a:srgbClr val="0797D7"/>
          </a:solidFill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2525"/>
              </a:lnSpc>
            </a:pPr>
            <a:endParaRPr/>
          </a:p>
          <a:p>
            <a:pPr marL="708660" algn="l" rtl="0">
              <a:lnSpc>
                <a:spcPts val="2659"/>
              </a:lnSpc>
            </a:pPr>
            <a:r>
              <a:rPr lang="en-US" altLang="zh-CN" sz="24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Principios</a:t>
            </a:r>
            <a:r>
              <a:rPr lang="en-US" altLang="zh-CN" sz="2400" spc="-3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24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2400" spc="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la</a:t>
            </a:r>
            <a:r>
              <a:rPr lang="en-US" altLang="zh-CN" sz="2400" spc="-1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24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POO</a:t>
            </a:r>
            <a:endParaRPr lang="en-US" altLang="zh-CN" sz="2400">
              <a:latin typeface="Times"/>
              <a:ea typeface="Times"/>
              <a:cs typeface="Times"/>
            </a:endParaRPr>
          </a:p>
        </p:txBody>
      </p:sp>
      <p:sp>
        <p:nvSpPr>
          <p:cNvPr id="337" name="Text Box337"/>
          <p:cNvSpPr txBox="1"/>
          <p:nvPr/>
        </p:nvSpPr>
        <p:spPr>
          <a:xfrm>
            <a:off x="890016" y="1498989"/>
            <a:ext cx="5042002" cy="58277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marL="172212" indent="-172212" algn="l" rtl="0">
              <a:lnSpc>
                <a:spcPts val="2294"/>
              </a:lnSpc>
            </a:pPr>
            <a:r>
              <a:rPr lang="en-US" altLang="zh-CN" sz="1800" spc="0" dirty="0">
                <a:solidFill>
                  <a:srgbClr val="0797D7"/>
                </a:solidFill>
                <a:latin typeface="Times New Roman"/>
                <a:ea typeface="Times New Roman"/>
                <a:cs typeface="Times New Roman"/>
              </a:rPr>
              <a:t>•</a:t>
            </a:r>
            <a:r>
              <a:rPr lang="en-US" altLang="zh-CN" sz="1800" spc="276" dirty="0">
                <a:solidFill>
                  <a:srgbClr val="0797D7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Según</a:t>
            </a:r>
            <a:r>
              <a:rPr lang="en-US" altLang="zh-CN" sz="1800" spc="-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Robert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C.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Martin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existen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5</a:t>
            </a:r>
            <a:r>
              <a:rPr lang="en-US" altLang="zh-CN" sz="1800" spc="-1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principios</a:t>
            </a:r>
            <a:r>
              <a:rPr lang="en-US" altLang="zh-CN" sz="1800" spc="-1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básicos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que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constituyen</a:t>
            </a:r>
            <a:r>
              <a:rPr lang="en-US" altLang="zh-CN" sz="1800" spc="-4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la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programación</a:t>
            </a:r>
            <a:r>
              <a:rPr lang="en-US" altLang="zh-CN" sz="1800" spc="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orientada</a:t>
            </a:r>
            <a:r>
              <a:rPr lang="en-US" altLang="zh-CN" sz="1800" spc="-1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objetos.</a:t>
            </a:r>
            <a:endParaRPr lang="en-US" altLang="zh-CN" sz="1800">
              <a:latin typeface="Times"/>
              <a:ea typeface="Times"/>
              <a:cs typeface="Times"/>
            </a:endParaRPr>
          </a:p>
        </p:txBody>
      </p:sp>
      <p:sp>
        <p:nvSpPr>
          <p:cNvPr id="338" name="Text Box338"/>
          <p:cNvSpPr txBox="1"/>
          <p:nvPr/>
        </p:nvSpPr>
        <p:spPr>
          <a:xfrm>
            <a:off x="6470904" y="4290132"/>
            <a:ext cx="1251032" cy="14002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103"/>
              </a:lnSpc>
            </a:pPr>
            <a:r>
              <a:rPr lang="en-US" altLang="zh-CN" sz="10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18.</a:t>
            </a:r>
            <a:r>
              <a:rPr lang="en-US" altLang="zh-CN" sz="10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Robert</a:t>
            </a:r>
            <a:r>
              <a:rPr lang="en-US" altLang="zh-CN" sz="10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Cecil</a:t>
            </a:r>
            <a:r>
              <a:rPr lang="en-US" altLang="zh-CN" sz="1000" spc="1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Martin</a:t>
            </a:r>
            <a:endParaRPr lang="en-US" altLang="zh-CN" sz="1000">
              <a:latin typeface="Times"/>
              <a:ea typeface="Times"/>
              <a:cs typeface="Times"/>
            </a:endParaRPr>
          </a:p>
        </p:txBody>
      </p:sp>
      <p:sp>
        <p:nvSpPr>
          <p:cNvPr id="339" name="Text Box339"/>
          <p:cNvSpPr txBox="1"/>
          <p:nvPr/>
        </p:nvSpPr>
        <p:spPr>
          <a:xfrm>
            <a:off x="646176" y="4551346"/>
            <a:ext cx="4047920" cy="14002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103"/>
              </a:lnSpc>
            </a:pPr>
            <a:r>
              <a:rPr lang="en-US" altLang="zh-CN" sz="1000" spc="-4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PROGRAMACIÓN</a:t>
            </a:r>
            <a:r>
              <a:rPr lang="en-US" altLang="zh-CN" sz="1000" spc="4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ORIENTADA</a:t>
            </a:r>
            <a:r>
              <a:rPr lang="en-US" altLang="zh-CN" sz="1000" spc="2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</a:t>
            </a:r>
            <a:r>
              <a:rPr lang="en-US" altLang="zh-CN" sz="10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OBJETOS</a:t>
            </a:r>
            <a:r>
              <a:rPr lang="en-US" altLang="zh-CN" sz="10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–</a:t>
            </a:r>
            <a:r>
              <a:rPr lang="en-US" altLang="zh-CN" sz="1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0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PRINCIPIOS</a:t>
            </a:r>
            <a:r>
              <a:rPr lang="en-US" altLang="zh-CN" sz="1000" spc="-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-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10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-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LA</a:t>
            </a:r>
            <a:r>
              <a:rPr lang="en-US" altLang="zh-CN" sz="1000" spc="2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POO</a:t>
            </a:r>
            <a:endParaRPr lang="en-US" altLang="zh-CN" sz="1000">
              <a:latin typeface="Times"/>
              <a:ea typeface="Times"/>
              <a:cs typeface="Times"/>
            </a:endParaRPr>
          </a:p>
        </p:txBody>
      </p:sp>
      <p:sp>
        <p:nvSpPr>
          <p:cNvPr id="340" name="Text Box340"/>
          <p:cNvSpPr txBox="1"/>
          <p:nvPr/>
        </p:nvSpPr>
        <p:spPr>
          <a:xfrm>
            <a:off x="8291831" y="4473169"/>
            <a:ext cx="308953" cy="2667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100"/>
              </a:lnSpc>
            </a:pPr>
            <a:r>
              <a:rPr lang="en-US" altLang="zh-CN" sz="2100" spc="-102" dirty="0">
                <a:solidFill>
                  <a:srgbClr val="0797D7"/>
                </a:solidFill>
                <a:latin typeface="Helvetica"/>
                <a:ea typeface="Helvetica"/>
                <a:cs typeface="Helvetica"/>
              </a:rPr>
              <a:t>27</a:t>
            </a:r>
            <a:endParaRPr lang="en-US" altLang="zh-CN" sz="2100">
              <a:latin typeface="Helvetica"/>
              <a:ea typeface="Helvetica"/>
              <a:cs typeface="Helvetic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ath341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42" name="Path342"/>
          <p:cNvSpPr/>
          <p:nvPr/>
        </p:nvSpPr>
        <p:spPr>
          <a:xfrm>
            <a:off x="335280" y="342900"/>
            <a:ext cx="2776728" cy="71628"/>
          </a:xfrm>
          <a:custGeom>
            <a:avLst/>
            <a:gdLst/>
            <a:ahLst/>
            <a:cxnLst/>
            <a:rect l="l" t="t" r="r" b="b"/>
            <a:pathLst>
              <a:path w="2776728" h="71628">
                <a:moveTo>
                  <a:pt x="0" y="71628"/>
                </a:moveTo>
                <a:lnTo>
                  <a:pt x="2776728" y="71628"/>
                </a:lnTo>
                <a:lnTo>
                  <a:pt x="2776728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0797D7">
              <a:alpha val="100000"/>
            </a:srgbClr>
          </a:solidFill>
          <a:ln w="0" cap="sq">
            <a:solidFill>
              <a:srgbClr val="0797D7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43" name="Path343"/>
          <p:cNvSpPr/>
          <p:nvPr/>
        </p:nvSpPr>
        <p:spPr>
          <a:xfrm>
            <a:off x="6031992" y="339852"/>
            <a:ext cx="2776728" cy="74676"/>
          </a:xfrm>
          <a:custGeom>
            <a:avLst/>
            <a:gdLst/>
            <a:ahLst/>
            <a:cxnLst/>
            <a:rect l="l" t="t" r="r" b="b"/>
            <a:pathLst>
              <a:path w="2776728" h="74676">
                <a:moveTo>
                  <a:pt x="0" y="74676"/>
                </a:moveTo>
                <a:lnTo>
                  <a:pt x="2776728" y="74676"/>
                </a:lnTo>
                <a:lnTo>
                  <a:pt x="2776728" y="0"/>
                </a:lnTo>
                <a:lnTo>
                  <a:pt x="0" y="0"/>
                </a:lnTo>
                <a:lnTo>
                  <a:pt x="0" y="74676"/>
                </a:lnTo>
                <a:close/>
              </a:path>
            </a:pathLst>
          </a:custGeom>
          <a:solidFill>
            <a:srgbClr val="44C1A3">
              <a:alpha val="100000"/>
            </a:srgbClr>
          </a:solidFill>
          <a:ln w="0" cap="sq">
            <a:solidFill>
              <a:srgbClr val="44C1A3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44" name="Path344"/>
          <p:cNvSpPr/>
          <p:nvPr/>
        </p:nvSpPr>
        <p:spPr>
          <a:xfrm>
            <a:off x="3182112" y="342900"/>
            <a:ext cx="2776728" cy="68580"/>
          </a:xfrm>
          <a:custGeom>
            <a:avLst/>
            <a:gdLst/>
            <a:ahLst/>
            <a:cxnLst/>
            <a:rect l="l" t="t" r="r" b="b"/>
            <a:pathLst>
              <a:path w="2776728" h="68580">
                <a:moveTo>
                  <a:pt x="0" y="68580"/>
                </a:moveTo>
                <a:lnTo>
                  <a:pt x="2776728" y="68580"/>
                </a:lnTo>
                <a:lnTo>
                  <a:pt x="2776728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solidFill>
            <a:srgbClr val="66CAF9">
              <a:alpha val="100000"/>
            </a:srgbClr>
          </a:solidFill>
          <a:ln w="0" cap="sq">
            <a:solidFill>
              <a:srgbClr val="66CAF9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45" name="Path345"/>
          <p:cNvSpPr/>
          <p:nvPr/>
        </p:nvSpPr>
        <p:spPr>
          <a:xfrm>
            <a:off x="700532" y="1196467"/>
            <a:ext cx="4204717" cy="15240"/>
          </a:xfrm>
          <a:custGeom>
            <a:avLst/>
            <a:gdLst/>
            <a:ahLst/>
            <a:cxnLst/>
            <a:rect l="l" t="t" r="r" b="b"/>
            <a:pathLst>
              <a:path w="4204717" h="15240">
                <a:moveTo>
                  <a:pt x="0" y="0"/>
                </a:moveTo>
                <a:lnTo>
                  <a:pt x="1401572" y="0"/>
                </a:lnTo>
                <a:lnTo>
                  <a:pt x="2803144" y="0"/>
                </a:lnTo>
                <a:lnTo>
                  <a:pt x="4204716" y="0"/>
                </a:lnTo>
                <a:lnTo>
                  <a:pt x="4204716" y="15240"/>
                </a:lnTo>
                <a:lnTo>
                  <a:pt x="2803144" y="15240"/>
                </a:lnTo>
                <a:lnTo>
                  <a:pt x="1401572" y="15240"/>
                </a:lnTo>
                <a:lnTo>
                  <a:pt x="0" y="1524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0" cap="sq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46" name="Text Box346"/>
          <p:cNvSpPr txBox="1"/>
          <p:nvPr/>
        </p:nvSpPr>
        <p:spPr>
          <a:xfrm>
            <a:off x="700735" y="891218"/>
            <a:ext cx="4241834" cy="33775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659"/>
              </a:lnSpc>
            </a:pPr>
            <a:r>
              <a:rPr lang="en-US" altLang="zh-CN" sz="24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Principio</a:t>
            </a:r>
            <a:r>
              <a:rPr lang="en-US" altLang="zh-CN" sz="2400" spc="-3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24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24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responsabilidad</a:t>
            </a:r>
            <a:r>
              <a:rPr lang="en-US" altLang="zh-CN" sz="2400" spc="-4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24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única</a:t>
            </a:r>
            <a:endParaRPr lang="en-US" altLang="zh-CN" sz="24004">
              <a:latin typeface="Times"/>
              <a:ea typeface="Times"/>
              <a:cs typeface="Times"/>
            </a:endParaRPr>
          </a:p>
        </p:txBody>
      </p:sp>
      <p:sp>
        <p:nvSpPr>
          <p:cNvPr id="347" name="Text Box347"/>
          <p:cNvSpPr txBox="1"/>
          <p:nvPr/>
        </p:nvSpPr>
        <p:spPr>
          <a:xfrm>
            <a:off x="1109777" y="1813687"/>
            <a:ext cx="6755714" cy="53058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marL="286461" indent="-286461" algn="l" rtl="0">
              <a:lnSpc>
                <a:spcPts val="2089"/>
              </a:lnSpc>
            </a:pPr>
            <a:r>
              <a:rPr lang="en-US" altLang="zh-CN" sz="18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sz="1800" spc="112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Cada</a:t>
            </a:r>
            <a:r>
              <a:rPr lang="en-US" altLang="zh-CN" sz="1800" spc="136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clase</a:t>
            </a:r>
            <a:r>
              <a:rPr lang="en-US" altLang="zh-CN" sz="1800" spc="135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debe</a:t>
            </a:r>
            <a:r>
              <a:rPr lang="en-US" altLang="zh-CN" sz="1800" spc="136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tener</a:t>
            </a:r>
            <a:r>
              <a:rPr lang="en-US" altLang="zh-CN" sz="1800" spc="135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4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una</a:t>
            </a:r>
            <a:r>
              <a:rPr lang="en-US" altLang="zh-CN" sz="1800" spc="135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única</a:t>
            </a:r>
            <a:r>
              <a:rPr lang="en-US" altLang="zh-CN" sz="1800" spc="134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responsabilidad,</a:t>
            </a:r>
            <a:r>
              <a:rPr lang="en-US" altLang="zh-CN" sz="1800" spc="135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y</a:t>
            </a:r>
            <a:r>
              <a:rPr lang="en-US" altLang="zh-CN" sz="1800" spc="135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esta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responsabilidad</a:t>
            </a:r>
            <a:r>
              <a:rPr lang="en-US" altLang="zh-CN" sz="1800" spc="-1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debe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estar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contenida</a:t>
            </a:r>
            <a:r>
              <a:rPr lang="en-US" altLang="zh-CN" sz="1800" spc="-1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únicamente</a:t>
            </a:r>
            <a:r>
              <a:rPr lang="en-US" altLang="zh-CN" sz="1800" spc="-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en</a:t>
            </a:r>
            <a:r>
              <a:rPr lang="en-US" altLang="zh-CN" sz="1800" spc="-1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esa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clase.</a:t>
            </a:r>
            <a:endParaRPr lang="en-US" altLang="zh-CN" sz="1800">
              <a:latin typeface="Times"/>
              <a:ea typeface="Times"/>
              <a:cs typeface="Times"/>
            </a:endParaRPr>
          </a:p>
        </p:txBody>
      </p:sp>
      <p:sp>
        <p:nvSpPr>
          <p:cNvPr id="348" name="Text Box348"/>
          <p:cNvSpPr txBox="1"/>
          <p:nvPr/>
        </p:nvSpPr>
        <p:spPr>
          <a:xfrm>
            <a:off x="1109777" y="2636901"/>
            <a:ext cx="5101031" cy="25626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018"/>
              </a:lnSpc>
            </a:pPr>
            <a:r>
              <a:rPr lang="en-US" altLang="zh-CN" sz="18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sz="1800" spc="112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Cada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responsabilidad</a:t>
            </a:r>
            <a:r>
              <a:rPr lang="en-US" altLang="zh-CN" sz="1800" spc="-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es</a:t>
            </a:r>
            <a:r>
              <a:rPr lang="en-US" altLang="zh-CN" sz="1800" spc="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el</a:t>
            </a:r>
            <a:r>
              <a:rPr lang="en-US" altLang="zh-CN" sz="1800" spc="-1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eje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y</a:t>
            </a:r>
            <a:r>
              <a:rPr lang="en-US" altLang="zh-CN" sz="1800" spc="-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la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razón</a:t>
            </a:r>
            <a:r>
              <a:rPr lang="en-US" altLang="zh-CN" sz="1800" spc="-1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cambio.</a:t>
            </a:r>
            <a:endParaRPr lang="en-US" altLang="zh-CN" sz="18009">
              <a:latin typeface="Times"/>
              <a:ea typeface="Times"/>
              <a:cs typeface="Times"/>
            </a:endParaRPr>
          </a:p>
        </p:txBody>
      </p:sp>
      <p:sp>
        <p:nvSpPr>
          <p:cNvPr id="349" name="Text Box349"/>
          <p:cNvSpPr txBox="1"/>
          <p:nvPr/>
        </p:nvSpPr>
        <p:spPr>
          <a:xfrm>
            <a:off x="1109777" y="3185541"/>
            <a:ext cx="6757493" cy="53058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marL="286461" indent="-286461" algn="l" rtl="0">
              <a:lnSpc>
                <a:spcPts val="2089"/>
              </a:lnSpc>
            </a:pPr>
            <a:r>
              <a:rPr lang="en-US" altLang="zh-CN" sz="18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sz="1800" spc="112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Para</a:t>
            </a:r>
            <a:r>
              <a:rPr lang="en-US" altLang="zh-CN" sz="1800" spc="684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contener</a:t>
            </a:r>
            <a:r>
              <a:rPr lang="en-US" altLang="zh-CN" sz="1800" spc="67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4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la</a:t>
            </a:r>
            <a:r>
              <a:rPr lang="en-US" altLang="zh-CN" sz="1800" spc="68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propagación</a:t>
            </a:r>
            <a:r>
              <a:rPr lang="en-US" altLang="zh-CN" sz="1800" spc="664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del</a:t>
            </a:r>
            <a:r>
              <a:rPr lang="en-US" altLang="zh-CN" sz="1800" spc="67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cambio,</a:t>
            </a:r>
            <a:r>
              <a:rPr lang="en-US" altLang="zh-CN" sz="1800" spc="68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se</a:t>
            </a:r>
            <a:r>
              <a:rPr lang="en-US" altLang="zh-CN" sz="1800" spc="66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deben</a:t>
            </a:r>
            <a:r>
              <a:rPr lang="en-US" altLang="zh-CN" sz="1800" spc="664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separar</a:t>
            </a:r>
            <a:r>
              <a:rPr lang="en-US" altLang="zh-CN" sz="1800" spc="67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las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responsabilidades.</a:t>
            </a:r>
            <a:endParaRPr lang="en-US" altLang="zh-CN" sz="1800">
              <a:latin typeface="Times"/>
              <a:ea typeface="Times"/>
              <a:cs typeface="Times"/>
            </a:endParaRPr>
          </a:p>
        </p:txBody>
      </p:sp>
      <p:sp>
        <p:nvSpPr>
          <p:cNvPr id="350" name="Text Box350"/>
          <p:cNvSpPr txBox="1"/>
          <p:nvPr/>
        </p:nvSpPr>
        <p:spPr>
          <a:xfrm>
            <a:off x="813816" y="4530285"/>
            <a:ext cx="4462792" cy="15521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222"/>
              </a:lnSpc>
            </a:pPr>
            <a:r>
              <a:rPr lang="en-US" altLang="zh-CN" sz="11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PROGRAMACIÓN</a:t>
            </a:r>
            <a:r>
              <a:rPr lang="en-US" altLang="zh-CN" sz="1100" spc="4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ORIENTADA</a:t>
            </a:r>
            <a:r>
              <a:rPr lang="en-US" altLang="zh-CN" sz="1100" spc="4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</a:t>
            </a:r>
            <a:r>
              <a:rPr lang="en-US" altLang="zh-CN" sz="1100" spc="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OBJETOS</a:t>
            </a:r>
            <a:r>
              <a:rPr lang="en-US" altLang="zh-CN" sz="11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–</a:t>
            </a:r>
            <a:r>
              <a:rPr lang="en-US" altLang="zh-CN" sz="1100" spc="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100" spc="-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PRINCIPIOS</a:t>
            </a:r>
            <a:r>
              <a:rPr lang="en-US" altLang="zh-CN" sz="1100" spc="5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1100" spc="1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LA</a:t>
            </a:r>
            <a:r>
              <a:rPr lang="en-US" altLang="zh-CN" sz="11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POO</a:t>
            </a:r>
            <a:endParaRPr lang="en-US" altLang="zh-CN" sz="110000">
              <a:latin typeface="Times"/>
              <a:ea typeface="Times"/>
              <a:cs typeface="Times"/>
            </a:endParaRPr>
          </a:p>
        </p:txBody>
      </p:sp>
      <p:sp>
        <p:nvSpPr>
          <p:cNvPr id="351" name="Text Box351"/>
          <p:cNvSpPr txBox="1"/>
          <p:nvPr/>
        </p:nvSpPr>
        <p:spPr>
          <a:xfrm>
            <a:off x="8346948" y="4495114"/>
            <a:ext cx="308952" cy="2667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100"/>
              </a:lnSpc>
            </a:pPr>
            <a:r>
              <a:rPr lang="en-US" altLang="zh-CN" sz="2100" spc="-102" dirty="0">
                <a:solidFill>
                  <a:srgbClr val="0797D7"/>
                </a:solidFill>
                <a:latin typeface="Helvetica"/>
                <a:ea typeface="Helvetica"/>
                <a:cs typeface="Helvetica"/>
              </a:rPr>
              <a:t>28</a:t>
            </a:r>
            <a:endParaRPr lang="en-US" altLang="zh-CN" sz="2100">
              <a:latin typeface="Helvetica"/>
              <a:ea typeface="Helvetica"/>
              <a:cs typeface="Helvetic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ath352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353" name="Group353"/>
          <p:cNvGrpSpPr/>
          <p:nvPr/>
        </p:nvGrpSpPr>
        <p:grpSpPr>
          <a:xfrm>
            <a:off x="335280" y="339852"/>
            <a:ext cx="8473440" cy="4123944"/>
            <a:chOff x="335280" y="339852"/>
            <a:chExt cx="8473440" cy="4123944"/>
          </a:xfrm>
        </p:grpSpPr>
        <p:sp>
          <p:nvSpPr>
            <p:cNvPr id="354" name="Path354"/>
            <p:cNvSpPr/>
            <p:nvPr/>
          </p:nvSpPr>
          <p:spPr>
            <a:xfrm>
              <a:off x="335280" y="342900"/>
              <a:ext cx="2776728" cy="71628"/>
            </a:xfrm>
            <a:custGeom>
              <a:avLst/>
              <a:gdLst/>
              <a:ahLst/>
              <a:cxnLst/>
              <a:rect l="l" t="t" r="r" b="b"/>
              <a:pathLst>
                <a:path w="2776728" h="71628">
                  <a:moveTo>
                    <a:pt x="0" y="71628"/>
                  </a:moveTo>
                  <a:lnTo>
                    <a:pt x="2776728" y="71628"/>
                  </a:lnTo>
                  <a:lnTo>
                    <a:pt x="2776728" y="0"/>
                  </a:lnTo>
                  <a:lnTo>
                    <a:pt x="0" y="0"/>
                  </a:lnTo>
                  <a:lnTo>
                    <a:pt x="0" y="71628"/>
                  </a:lnTo>
                  <a:close/>
                </a:path>
              </a:pathLst>
            </a:custGeom>
            <a:solidFill>
              <a:srgbClr val="0797D7">
                <a:alpha val="100000"/>
              </a:srgbClr>
            </a:solidFill>
            <a:ln w="0" cap="sq">
              <a:solidFill>
                <a:srgbClr val="0797D7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55" name="Path355"/>
            <p:cNvSpPr/>
            <p:nvPr/>
          </p:nvSpPr>
          <p:spPr>
            <a:xfrm>
              <a:off x="6031992" y="339852"/>
              <a:ext cx="2776728" cy="74676"/>
            </a:xfrm>
            <a:custGeom>
              <a:avLst/>
              <a:gdLst/>
              <a:ahLst/>
              <a:cxnLst/>
              <a:rect l="l" t="t" r="r" b="b"/>
              <a:pathLst>
                <a:path w="2776728" h="74676">
                  <a:moveTo>
                    <a:pt x="0" y="74676"/>
                  </a:moveTo>
                  <a:lnTo>
                    <a:pt x="2776728" y="74676"/>
                  </a:lnTo>
                  <a:lnTo>
                    <a:pt x="2776728" y="0"/>
                  </a:lnTo>
                  <a:lnTo>
                    <a:pt x="0" y="0"/>
                  </a:lnTo>
                  <a:lnTo>
                    <a:pt x="0" y="74676"/>
                  </a:lnTo>
                  <a:close/>
                </a:path>
              </a:pathLst>
            </a:custGeom>
            <a:solidFill>
              <a:srgbClr val="44C1A3">
                <a:alpha val="100000"/>
              </a:srgbClr>
            </a:solidFill>
            <a:ln w="0" cap="sq">
              <a:solidFill>
                <a:srgbClr val="44C1A3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56" name="Path356"/>
            <p:cNvSpPr/>
            <p:nvPr/>
          </p:nvSpPr>
          <p:spPr>
            <a:xfrm>
              <a:off x="3182112" y="342900"/>
              <a:ext cx="2776728" cy="68580"/>
            </a:xfrm>
            <a:custGeom>
              <a:avLst/>
              <a:gdLst/>
              <a:ahLst/>
              <a:cxnLst/>
              <a:rect l="l" t="t" r="r" b="b"/>
              <a:pathLst>
                <a:path w="2776728" h="68580">
                  <a:moveTo>
                    <a:pt x="0" y="68580"/>
                  </a:moveTo>
                  <a:lnTo>
                    <a:pt x="2776728" y="68580"/>
                  </a:lnTo>
                  <a:lnTo>
                    <a:pt x="2776728" y="0"/>
                  </a:lnTo>
                  <a:lnTo>
                    <a:pt x="0" y="0"/>
                  </a:lnTo>
                  <a:lnTo>
                    <a:pt x="0" y="68580"/>
                  </a:lnTo>
                  <a:close/>
                </a:path>
              </a:pathLst>
            </a:custGeom>
            <a:solidFill>
              <a:srgbClr val="66CAF9">
                <a:alpha val="100000"/>
              </a:srgbClr>
            </a:solidFill>
            <a:ln w="0" cap="sq">
              <a:solidFill>
                <a:srgbClr val="66CAF9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pic>
          <p:nvPicPr>
            <p:cNvPr id="357" name="Image35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44040" y="441960"/>
              <a:ext cx="5338572" cy="4021836"/>
            </a:xfrm>
            <a:prstGeom prst="rect">
              <a:avLst/>
            </a:prstGeom>
            <a:noFill/>
          </p:spPr>
        </p:pic>
      </p:grpSp>
      <p:sp>
        <p:nvSpPr>
          <p:cNvPr id="358" name="Text Box358"/>
          <p:cNvSpPr txBox="1"/>
          <p:nvPr/>
        </p:nvSpPr>
        <p:spPr>
          <a:xfrm>
            <a:off x="3660902" y="4471183"/>
            <a:ext cx="1978741" cy="14002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103"/>
              </a:lnSpc>
            </a:pPr>
            <a:r>
              <a:rPr lang="en-US" altLang="zh-CN" sz="10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19.</a:t>
            </a:r>
            <a:r>
              <a:rPr lang="en-US" altLang="zh-CN" sz="10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Principio</a:t>
            </a:r>
            <a:r>
              <a:rPr lang="en-US" altLang="zh-CN" sz="10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10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responsabilidad</a:t>
            </a:r>
            <a:r>
              <a:rPr lang="en-US" altLang="zh-CN" sz="1000" spc="2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-4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única</a:t>
            </a:r>
            <a:endParaRPr lang="en-US" altLang="zh-CN" sz="1000">
              <a:latin typeface="Times"/>
              <a:ea typeface="Times"/>
              <a:cs typeface="Times"/>
            </a:endParaRPr>
          </a:p>
        </p:txBody>
      </p:sp>
      <p:sp>
        <p:nvSpPr>
          <p:cNvPr id="359" name="Text Box359"/>
          <p:cNvSpPr txBox="1"/>
          <p:nvPr/>
        </p:nvSpPr>
        <p:spPr>
          <a:xfrm>
            <a:off x="591312" y="4694877"/>
            <a:ext cx="6372272" cy="15521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222"/>
              </a:lnSpc>
            </a:pPr>
            <a:r>
              <a:rPr lang="en-US" altLang="zh-CN" sz="11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PROGRAMACIÓN</a:t>
            </a:r>
            <a:r>
              <a:rPr lang="en-US" altLang="zh-CN" sz="1100" spc="4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ORIENTADA</a:t>
            </a:r>
            <a:r>
              <a:rPr lang="en-US" altLang="zh-CN" sz="1100" spc="4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</a:t>
            </a:r>
            <a:r>
              <a:rPr lang="en-US" altLang="zh-CN" sz="1100" spc="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OBJETOS</a:t>
            </a:r>
            <a:r>
              <a:rPr lang="en-US" altLang="zh-CN" sz="11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–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100" spc="-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PRINCIPIOS</a:t>
            </a:r>
            <a:r>
              <a:rPr lang="en-US" altLang="zh-CN" sz="1100" spc="5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1100" spc="1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LA</a:t>
            </a:r>
            <a:r>
              <a:rPr lang="en-US" altLang="zh-CN" sz="11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POO</a:t>
            </a:r>
            <a:r>
              <a:rPr lang="en-US" altLang="zh-CN" sz="1100" spc="1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–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1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RESPONSABILIDAD</a:t>
            </a:r>
            <a:r>
              <a:rPr lang="en-US" altLang="zh-CN" sz="1100" spc="5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-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ÚNICA</a:t>
            </a:r>
            <a:endParaRPr lang="en-US" altLang="zh-CN" sz="1100">
              <a:latin typeface="Times"/>
              <a:ea typeface="Times"/>
              <a:cs typeface="Times"/>
            </a:endParaRPr>
          </a:p>
        </p:txBody>
      </p:sp>
      <p:sp>
        <p:nvSpPr>
          <p:cNvPr id="360" name="Text Box360"/>
          <p:cNvSpPr txBox="1"/>
          <p:nvPr/>
        </p:nvSpPr>
        <p:spPr>
          <a:xfrm>
            <a:off x="8346948" y="4495114"/>
            <a:ext cx="308952" cy="2667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100"/>
              </a:lnSpc>
            </a:pPr>
            <a:r>
              <a:rPr lang="en-US" altLang="zh-CN" sz="2100" spc="-102" dirty="0">
                <a:solidFill>
                  <a:srgbClr val="0797D7"/>
                </a:solidFill>
                <a:latin typeface="Helvetica"/>
                <a:ea typeface="Helvetica"/>
                <a:cs typeface="Helvetica"/>
              </a:rPr>
              <a:t>29</a:t>
            </a:r>
            <a:endParaRPr lang="en-US" altLang="zh-CN" sz="2100">
              <a:latin typeface="Helvetica"/>
              <a:ea typeface="Helvetica"/>
              <a:cs typeface="Helvetic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ath30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1" name="Path31"/>
          <p:cNvSpPr/>
          <p:nvPr/>
        </p:nvSpPr>
        <p:spPr>
          <a:xfrm>
            <a:off x="335280" y="342900"/>
            <a:ext cx="2776728" cy="71628"/>
          </a:xfrm>
          <a:custGeom>
            <a:avLst/>
            <a:gdLst/>
            <a:ahLst/>
            <a:cxnLst/>
            <a:rect l="l" t="t" r="r" b="b"/>
            <a:pathLst>
              <a:path w="2776728" h="71628">
                <a:moveTo>
                  <a:pt x="0" y="71628"/>
                </a:moveTo>
                <a:lnTo>
                  <a:pt x="2776728" y="71628"/>
                </a:lnTo>
                <a:lnTo>
                  <a:pt x="2776728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0797D7">
              <a:alpha val="100000"/>
            </a:srgbClr>
          </a:solidFill>
          <a:ln w="0" cap="sq">
            <a:solidFill>
              <a:srgbClr val="0797D7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2" name="Path32"/>
          <p:cNvSpPr/>
          <p:nvPr/>
        </p:nvSpPr>
        <p:spPr>
          <a:xfrm>
            <a:off x="6031992" y="339852"/>
            <a:ext cx="2776728" cy="74676"/>
          </a:xfrm>
          <a:custGeom>
            <a:avLst/>
            <a:gdLst/>
            <a:ahLst/>
            <a:cxnLst/>
            <a:rect l="l" t="t" r="r" b="b"/>
            <a:pathLst>
              <a:path w="2776728" h="74676">
                <a:moveTo>
                  <a:pt x="0" y="74676"/>
                </a:moveTo>
                <a:lnTo>
                  <a:pt x="2776728" y="74676"/>
                </a:lnTo>
                <a:lnTo>
                  <a:pt x="2776728" y="0"/>
                </a:lnTo>
                <a:lnTo>
                  <a:pt x="0" y="0"/>
                </a:lnTo>
                <a:lnTo>
                  <a:pt x="0" y="74676"/>
                </a:lnTo>
                <a:close/>
              </a:path>
            </a:pathLst>
          </a:custGeom>
          <a:solidFill>
            <a:srgbClr val="44C1A3">
              <a:alpha val="100000"/>
            </a:srgbClr>
          </a:solidFill>
          <a:ln w="0" cap="sq">
            <a:solidFill>
              <a:srgbClr val="44C1A3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3" name="Path33"/>
          <p:cNvSpPr/>
          <p:nvPr/>
        </p:nvSpPr>
        <p:spPr>
          <a:xfrm>
            <a:off x="3182112" y="342900"/>
            <a:ext cx="2776728" cy="68580"/>
          </a:xfrm>
          <a:custGeom>
            <a:avLst/>
            <a:gdLst/>
            <a:ahLst/>
            <a:cxnLst/>
            <a:rect l="l" t="t" r="r" b="b"/>
            <a:pathLst>
              <a:path w="2776728" h="68580">
                <a:moveTo>
                  <a:pt x="0" y="68580"/>
                </a:moveTo>
                <a:lnTo>
                  <a:pt x="2776728" y="68580"/>
                </a:lnTo>
                <a:lnTo>
                  <a:pt x="2776728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solidFill>
            <a:srgbClr val="66CAF9">
              <a:alpha val="100000"/>
            </a:srgbClr>
          </a:solidFill>
          <a:ln w="0" cap="sq">
            <a:solidFill>
              <a:srgbClr val="66CAF9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4" name="Text Box34"/>
          <p:cNvSpPr txBox="1"/>
          <p:nvPr/>
        </p:nvSpPr>
        <p:spPr>
          <a:xfrm>
            <a:off x="335280" y="3855720"/>
            <a:ext cx="8468868" cy="944880"/>
          </a:xfrm>
          <a:prstGeom prst="rect">
            <a:avLst/>
          </a:prstGeom>
          <a:solidFill>
            <a:srgbClr val="0797D7"/>
          </a:solidFill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5035"/>
              </a:lnSpc>
            </a:pPr>
            <a:endParaRPr/>
          </a:p>
          <a:p>
            <a:pPr marL="8147306" algn="l" rtl="0">
              <a:lnSpc>
                <a:spcPts val="2100"/>
              </a:lnSpc>
            </a:pPr>
            <a:r>
              <a:rPr lang="en-US" altLang="zh-CN" sz="2100" spc="-103" dirty="0">
                <a:solidFill>
                  <a:srgbClr val="0797D7"/>
                </a:solidFill>
                <a:latin typeface="Helvetica"/>
                <a:ea typeface="Helvetica"/>
                <a:cs typeface="Helvetica"/>
              </a:rPr>
              <a:t>3</a:t>
            </a:r>
            <a:endParaRPr lang="en-US" altLang="zh-CN" sz="2100">
              <a:latin typeface="Helvetica"/>
              <a:ea typeface="Helvetica"/>
              <a:cs typeface="Helvetica"/>
            </a:endParaRPr>
          </a:p>
        </p:txBody>
      </p:sp>
      <p:sp>
        <p:nvSpPr>
          <p:cNvPr id="35" name="Text Box35"/>
          <p:cNvSpPr txBox="1"/>
          <p:nvPr/>
        </p:nvSpPr>
        <p:spPr>
          <a:xfrm>
            <a:off x="670560" y="2560231"/>
            <a:ext cx="3142031" cy="37959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989"/>
              </a:lnSpc>
            </a:pPr>
            <a:r>
              <a:rPr lang="en-US" altLang="zh-CN" sz="2700" b="1" spc="0" dirty="0">
                <a:solidFill>
                  <a:srgbClr val="0797D7"/>
                </a:solidFill>
                <a:latin typeface="Times"/>
                <a:ea typeface="Times"/>
                <a:cs typeface="Times"/>
              </a:rPr>
              <a:t>1.</a:t>
            </a:r>
            <a:r>
              <a:rPr lang="en-US" altLang="zh-CN" sz="2700" b="1" dirty="0">
                <a:solidFill>
                  <a:srgbClr val="0797D7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2700" b="1" spc="99" dirty="0">
                <a:solidFill>
                  <a:srgbClr val="0797D7"/>
                </a:solidFill>
                <a:latin typeface="Times"/>
                <a:ea typeface="Times"/>
                <a:cs typeface="Times"/>
              </a:rPr>
              <a:t>INTRODUCCIÓN</a:t>
            </a:r>
            <a:endParaRPr lang="en-US" altLang="zh-CN" sz="2700">
              <a:latin typeface="Times"/>
              <a:ea typeface="Times"/>
              <a:cs typeface="Times"/>
            </a:endParaRPr>
          </a:p>
        </p:txBody>
      </p:sp>
      <p:sp>
        <p:nvSpPr>
          <p:cNvPr id="36" name="Text Box36"/>
          <p:cNvSpPr txBox="1"/>
          <p:nvPr/>
        </p:nvSpPr>
        <p:spPr>
          <a:xfrm>
            <a:off x="532486" y="3338318"/>
            <a:ext cx="1182499" cy="22437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767"/>
              </a:lnSpc>
            </a:pPr>
            <a:r>
              <a:rPr lang="en-US" altLang="zh-CN" sz="1600" spc="0" dirty="0">
                <a:solidFill>
                  <a:srgbClr val="66CAF9"/>
                </a:solidFill>
                <a:latin typeface="Times"/>
                <a:ea typeface="Times"/>
                <a:cs typeface="Times"/>
              </a:rPr>
              <a:t>2.</a:t>
            </a:r>
            <a:r>
              <a:rPr lang="en-US" altLang="zh-CN" sz="1600" spc="-6" dirty="0">
                <a:solidFill>
                  <a:srgbClr val="66CAF9"/>
                </a:solidFill>
                <a:latin typeface="Times"/>
                <a:ea typeface="Times"/>
                <a:cs typeface="Times"/>
              </a:rPr>
              <a:t> HISTORIA</a:t>
            </a:r>
            <a:endParaRPr lang="en-US" altLang="zh-CN" sz="1600">
              <a:latin typeface="Times"/>
              <a:ea typeface="Times"/>
              <a:cs typeface="Time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ath361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62" name="Path362"/>
          <p:cNvSpPr/>
          <p:nvPr/>
        </p:nvSpPr>
        <p:spPr>
          <a:xfrm>
            <a:off x="335280" y="342900"/>
            <a:ext cx="2776728" cy="71628"/>
          </a:xfrm>
          <a:custGeom>
            <a:avLst/>
            <a:gdLst/>
            <a:ahLst/>
            <a:cxnLst/>
            <a:rect l="l" t="t" r="r" b="b"/>
            <a:pathLst>
              <a:path w="2776728" h="71628">
                <a:moveTo>
                  <a:pt x="0" y="71628"/>
                </a:moveTo>
                <a:lnTo>
                  <a:pt x="2776728" y="71628"/>
                </a:lnTo>
                <a:lnTo>
                  <a:pt x="2776728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0797D7">
              <a:alpha val="100000"/>
            </a:srgbClr>
          </a:solidFill>
          <a:ln w="0" cap="sq">
            <a:solidFill>
              <a:srgbClr val="0797D7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63" name="Path363"/>
          <p:cNvSpPr/>
          <p:nvPr/>
        </p:nvSpPr>
        <p:spPr>
          <a:xfrm>
            <a:off x="6031992" y="339852"/>
            <a:ext cx="2776728" cy="74676"/>
          </a:xfrm>
          <a:custGeom>
            <a:avLst/>
            <a:gdLst/>
            <a:ahLst/>
            <a:cxnLst/>
            <a:rect l="l" t="t" r="r" b="b"/>
            <a:pathLst>
              <a:path w="2776728" h="74676">
                <a:moveTo>
                  <a:pt x="0" y="74676"/>
                </a:moveTo>
                <a:lnTo>
                  <a:pt x="2776728" y="74676"/>
                </a:lnTo>
                <a:lnTo>
                  <a:pt x="2776728" y="0"/>
                </a:lnTo>
                <a:lnTo>
                  <a:pt x="0" y="0"/>
                </a:lnTo>
                <a:lnTo>
                  <a:pt x="0" y="74676"/>
                </a:lnTo>
                <a:close/>
              </a:path>
            </a:pathLst>
          </a:custGeom>
          <a:solidFill>
            <a:srgbClr val="44C1A3">
              <a:alpha val="100000"/>
            </a:srgbClr>
          </a:solidFill>
          <a:ln w="0" cap="sq">
            <a:solidFill>
              <a:srgbClr val="44C1A3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64" name="Path364"/>
          <p:cNvSpPr/>
          <p:nvPr/>
        </p:nvSpPr>
        <p:spPr>
          <a:xfrm>
            <a:off x="3182112" y="342900"/>
            <a:ext cx="2776728" cy="68580"/>
          </a:xfrm>
          <a:custGeom>
            <a:avLst/>
            <a:gdLst/>
            <a:ahLst/>
            <a:cxnLst/>
            <a:rect l="l" t="t" r="r" b="b"/>
            <a:pathLst>
              <a:path w="2776728" h="68580">
                <a:moveTo>
                  <a:pt x="0" y="68580"/>
                </a:moveTo>
                <a:lnTo>
                  <a:pt x="2776728" y="68580"/>
                </a:lnTo>
                <a:lnTo>
                  <a:pt x="2776728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solidFill>
            <a:srgbClr val="66CAF9">
              <a:alpha val="100000"/>
            </a:srgbClr>
          </a:solidFill>
          <a:ln w="0" cap="sq">
            <a:solidFill>
              <a:srgbClr val="66CAF9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65" name="Path365"/>
          <p:cNvSpPr/>
          <p:nvPr/>
        </p:nvSpPr>
        <p:spPr>
          <a:xfrm>
            <a:off x="876986" y="1091819"/>
            <a:ext cx="3646882" cy="15240"/>
          </a:xfrm>
          <a:custGeom>
            <a:avLst/>
            <a:gdLst/>
            <a:ahLst/>
            <a:cxnLst/>
            <a:rect l="l" t="t" r="r" b="b"/>
            <a:pathLst>
              <a:path w="3646882" h="15240">
                <a:moveTo>
                  <a:pt x="0" y="0"/>
                </a:moveTo>
                <a:lnTo>
                  <a:pt x="1823415" y="0"/>
                </a:lnTo>
                <a:lnTo>
                  <a:pt x="3646881" y="0"/>
                </a:lnTo>
                <a:lnTo>
                  <a:pt x="3646881" y="15240"/>
                </a:lnTo>
                <a:lnTo>
                  <a:pt x="1823415" y="15240"/>
                </a:lnTo>
                <a:lnTo>
                  <a:pt x="0" y="1524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0" cap="sq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66" name="Text Box366"/>
          <p:cNvSpPr txBox="1"/>
          <p:nvPr/>
        </p:nvSpPr>
        <p:spPr>
          <a:xfrm>
            <a:off x="330708" y="455676"/>
            <a:ext cx="8474964" cy="943356"/>
          </a:xfrm>
          <a:prstGeom prst="rect">
            <a:avLst/>
          </a:prstGeom>
          <a:solidFill>
            <a:srgbClr val="0797D7"/>
          </a:solidFill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2609"/>
              </a:lnSpc>
            </a:pPr>
            <a:endParaRPr/>
          </a:p>
          <a:p>
            <a:pPr marL="622706" algn="l" rtl="0">
              <a:lnSpc>
                <a:spcPts val="2657"/>
              </a:lnSpc>
            </a:pPr>
            <a:r>
              <a:rPr lang="en-US" altLang="zh-CN" sz="24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Principio</a:t>
            </a:r>
            <a:r>
              <a:rPr lang="en-US" altLang="zh-CN" sz="2400" spc="-4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24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2400" spc="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abierto</a:t>
            </a:r>
            <a:r>
              <a:rPr lang="en-US" altLang="zh-CN" sz="2400" spc="-2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-</a:t>
            </a:r>
            <a:r>
              <a:rPr lang="en-US" altLang="zh-CN" sz="24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2400" spc="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cerrado</a:t>
            </a:r>
            <a:endParaRPr lang="en-US" altLang="zh-CN" sz="2400">
              <a:latin typeface="Times"/>
              <a:ea typeface="Times"/>
              <a:cs typeface="Times"/>
            </a:endParaRPr>
          </a:p>
        </p:txBody>
      </p:sp>
      <p:sp>
        <p:nvSpPr>
          <p:cNvPr id="367" name="Text Box367"/>
          <p:cNvSpPr txBox="1"/>
          <p:nvPr/>
        </p:nvSpPr>
        <p:spPr>
          <a:xfrm>
            <a:off x="1164336" y="1822349"/>
            <a:ext cx="7264274" cy="47251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marL="228600" indent="-228600" algn="l" rtl="0">
              <a:lnSpc>
                <a:spcPts val="1860"/>
              </a:lnSpc>
            </a:pPr>
            <a:r>
              <a:rPr lang="en-US" altLang="zh-CN" sz="1650" spc="31" dirty="0">
                <a:solidFill>
                  <a:srgbClr val="66CAF9"/>
                </a:solidFill>
                <a:latin typeface="Wingdings 2"/>
                <a:ea typeface="Wingdings 2"/>
                <a:cs typeface="Wingdings 2"/>
              </a:rPr>
              <a:t></a:t>
            </a:r>
            <a:r>
              <a:rPr lang="en-US" altLang="zh-CN" sz="1650" spc="-749" dirty="0">
                <a:solidFill>
                  <a:srgbClr val="66CAF9"/>
                </a:solidFill>
                <a:latin typeface="Wingdings 2"/>
                <a:ea typeface="Wingdings 2"/>
                <a:cs typeface="Wingdings 2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Una</a:t>
            </a:r>
            <a:r>
              <a:rPr lang="en-US" altLang="zh-CN" sz="1800" spc="33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entidad</a:t>
            </a:r>
            <a:r>
              <a:rPr lang="en-US" altLang="zh-CN" sz="1800" spc="324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(clase,</a:t>
            </a:r>
            <a:r>
              <a:rPr lang="en-US" altLang="zh-CN" sz="1800" spc="33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módulo,</a:t>
            </a:r>
            <a:r>
              <a:rPr lang="en-US" altLang="zh-CN" sz="1800" spc="32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función,</a:t>
            </a:r>
            <a:r>
              <a:rPr lang="en-US" altLang="zh-CN" sz="1800" spc="32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etc.)</a:t>
            </a:r>
            <a:r>
              <a:rPr lang="en-US" altLang="zh-CN" sz="1800" spc="32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debe</a:t>
            </a:r>
            <a:r>
              <a:rPr lang="en-US" altLang="zh-CN" sz="1800" spc="33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quedarse</a:t>
            </a:r>
            <a:r>
              <a:rPr lang="en-US" altLang="zh-CN" sz="1800" spc="31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abierta</a:t>
            </a:r>
            <a:r>
              <a:rPr lang="en-US" altLang="zh-CN" sz="1800" spc="32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para</a:t>
            </a:r>
            <a:r>
              <a:rPr lang="en-US" altLang="zh-CN" sz="1800" spc="32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su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extensión,</a:t>
            </a:r>
            <a:r>
              <a:rPr lang="en-US" altLang="zh-CN" sz="1800" spc="-1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pero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cerrada</a:t>
            </a:r>
            <a:r>
              <a:rPr lang="en-US" altLang="zh-CN" sz="1800" spc="-1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para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su</a:t>
            </a:r>
            <a:r>
              <a:rPr lang="en-US" altLang="zh-CN" sz="1800" spc="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modificación.</a:t>
            </a:r>
            <a:endParaRPr lang="en-US" altLang="zh-CN" sz="1800">
              <a:latin typeface="Times"/>
              <a:ea typeface="Times"/>
              <a:cs typeface="Times"/>
            </a:endParaRPr>
          </a:p>
        </p:txBody>
      </p:sp>
      <p:sp>
        <p:nvSpPr>
          <p:cNvPr id="368" name="Text Box368"/>
          <p:cNvSpPr txBox="1"/>
          <p:nvPr/>
        </p:nvSpPr>
        <p:spPr>
          <a:xfrm>
            <a:off x="1164336" y="2716665"/>
            <a:ext cx="7265406" cy="47304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marL="228600" indent="-228600" algn="l" rtl="0">
              <a:lnSpc>
                <a:spcPts val="1862"/>
              </a:lnSpc>
            </a:pPr>
            <a:r>
              <a:rPr lang="en-US" altLang="zh-CN" sz="1650" spc="32" dirty="0">
                <a:solidFill>
                  <a:srgbClr val="66CAF9"/>
                </a:solidFill>
                <a:latin typeface="Wingdings 2"/>
                <a:ea typeface="Wingdings 2"/>
                <a:cs typeface="Wingdings 2"/>
              </a:rPr>
              <a:t></a:t>
            </a:r>
            <a:r>
              <a:rPr lang="en-US" altLang="zh-CN" sz="1650" spc="-751" dirty="0">
                <a:solidFill>
                  <a:srgbClr val="66CAF9"/>
                </a:solidFill>
                <a:latin typeface="Wingdings 2"/>
                <a:ea typeface="Wingdings 2"/>
                <a:cs typeface="Wingdings 2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Si</a:t>
            </a:r>
            <a:r>
              <a:rPr lang="en-US" altLang="zh-CN" sz="1800" spc="7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un</a:t>
            </a:r>
            <a:r>
              <a:rPr lang="en-US" altLang="zh-CN" sz="1800" spc="6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cambio</a:t>
            </a:r>
            <a:r>
              <a:rPr lang="en-US" altLang="zh-CN" sz="1800" spc="7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impacta</a:t>
            </a:r>
            <a:r>
              <a:rPr lang="en-US" altLang="zh-CN" sz="1800" spc="7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</a:t>
            </a:r>
            <a:r>
              <a:rPr lang="en-US" altLang="zh-CN" sz="1800" spc="7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varios</a:t>
            </a:r>
            <a:r>
              <a:rPr lang="en-US" altLang="zh-CN" sz="1800" spc="7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módulos,</a:t>
            </a:r>
            <a:r>
              <a:rPr lang="en-US" altLang="zh-CN" sz="1800" spc="8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entonces</a:t>
            </a:r>
            <a:r>
              <a:rPr lang="en-US" altLang="zh-CN" sz="1800" spc="6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la</a:t>
            </a:r>
            <a:r>
              <a:rPr lang="en-US" altLang="zh-CN" sz="1800" spc="6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aplicación</a:t>
            </a:r>
            <a:r>
              <a:rPr lang="en-US" altLang="zh-CN" sz="1800" spc="7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no</a:t>
            </a:r>
            <a:r>
              <a:rPr lang="en-US" altLang="zh-CN" sz="1800" spc="6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está</a:t>
            </a:r>
            <a:r>
              <a:rPr lang="en-US" altLang="zh-CN" sz="1800" spc="7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bien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diseñada.</a:t>
            </a:r>
            <a:endParaRPr lang="en-US" altLang="zh-CN" sz="1800">
              <a:latin typeface="Times"/>
              <a:ea typeface="Times"/>
              <a:cs typeface="Times"/>
            </a:endParaRPr>
          </a:p>
        </p:txBody>
      </p:sp>
      <p:sp>
        <p:nvSpPr>
          <p:cNvPr id="369" name="Text Box369"/>
          <p:cNvSpPr txBox="1"/>
          <p:nvPr/>
        </p:nvSpPr>
        <p:spPr>
          <a:xfrm>
            <a:off x="1164336" y="3613302"/>
            <a:ext cx="7266864" cy="47260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marL="228600" indent="-228600" algn="l" rtl="0">
              <a:lnSpc>
                <a:spcPts val="1861"/>
              </a:lnSpc>
            </a:pPr>
            <a:r>
              <a:rPr lang="en-US" altLang="zh-CN" sz="1650" spc="31" dirty="0">
                <a:solidFill>
                  <a:srgbClr val="66CAF9"/>
                </a:solidFill>
                <a:latin typeface="Wingdings 2"/>
                <a:ea typeface="Wingdings 2"/>
                <a:cs typeface="Wingdings 2"/>
              </a:rPr>
              <a:t></a:t>
            </a:r>
            <a:r>
              <a:rPr lang="en-US" altLang="zh-CN" sz="1650" spc="-749" dirty="0">
                <a:solidFill>
                  <a:srgbClr val="66CAF9"/>
                </a:solidFill>
                <a:latin typeface="Wingdings 2"/>
                <a:ea typeface="Wingdings 2"/>
                <a:cs typeface="Wingdings 2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Se</a:t>
            </a:r>
            <a:r>
              <a:rPr lang="en-US" altLang="zh-CN" sz="1800" spc="45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deben</a:t>
            </a:r>
            <a:r>
              <a:rPr lang="en-US" altLang="zh-CN" sz="1800" spc="43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diseñar</a:t>
            </a:r>
            <a:r>
              <a:rPr lang="en-US" altLang="zh-CN" sz="1800" spc="45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módulos</a:t>
            </a:r>
            <a:r>
              <a:rPr lang="en-US" altLang="zh-CN" sz="1800" spc="44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que</a:t>
            </a:r>
            <a:r>
              <a:rPr lang="en-US" altLang="zh-CN" sz="1800" spc="44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procuren</a:t>
            </a:r>
            <a:r>
              <a:rPr lang="en-US" altLang="zh-CN" sz="1800" spc="44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no</a:t>
            </a:r>
            <a:r>
              <a:rPr lang="en-US" altLang="zh-CN" sz="1800" spc="45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cambiar</a:t>
            </a:r>
            <a:r>
              <a:rPr lang="en-US" altLang="zh-CN" sz="1800" spc="44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y</a:t>
            </a:r>
            <a:r>
              <a:rPr lang="en-US" altLang="zh-CN" sz="1800" spc="45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así,</a:t>
            </a:r>
            <a:r>
              <a:rPr lang="en-US" altLang="zh-CN" sz="1800" spc="46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reutilizar</a:t>
            </a:r>
            <a:r>
              <a:rPr lang="en-US" altLang="zh-CN" sz="1800" spc="43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el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código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4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más</a:t>
            </a:r>
            <a:r>
              <a:rPr lang="en-US" altLang="zh-CN" sz="1800" spc="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adelante</a:t>
            </a:r>
            <a:r>
              <a:rPr lang="en-US" altLang="zh-CN" sz="1800" spc="-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(extensión).</a:t>
            </a:r>
            <a:endParaRPr lang="en-US" altLang="zh-CN" sz="1800">
              <a:latin typeface="Times"/>
              <a:ea typeface="Times"/>
              <a:cs typeface="Times"/>
            </a:endParaRPr>
          </a:p>
        </p:txBody>
      </p:sp>
      <p:sp>
        <p:nvSpPr>
          <p:cNvPr id="370" name="Text Box370"/>
          <p:cNvSpPr txBox="1"/>
          <p:nvPr/>
        </p:nvSpPr>
        <p:spPr>
          <a:xfrm>
            <a:off x="877214" y="4555003"/>
            <a:ext cx="4048022" cy="14002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103"/>
              </a:lnSpc>
            </a:pPr>
            <a:r>
              <a:rPr lang="en-US" altLang="zh-CN" sz="1000" spc="-4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PROGRAMACIÓN</a:t>
            </a:r>
            <a:r>
              <a:rPr lang="en-US" altLang="zh-CN" sz="1000" spc="4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ORIENTADA</a:t>
            </a:r>
            <a:r>
              <a:rPr lang="en-US" altLang="zh-CN" sz="1000" spc="2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</a:t>
            </a:r>
            <a:r>
              <a:rPr lang="en-US" altLang="zh-CN" sz="10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OBJETOS</a:t>
            </a:r>
            <a:r>
              <a:rPr lang="en-US" altLang="zh-CN" sz="10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–</a:t>
            </a:r>
            <a:r>
              <a:rPr lang="en-US" altLang="zh-CN" sz="1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0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PRINCIPIOS</a:t>
            </a:r>
            <a:r>
              <a:rPr lang="en-US" altLang="zh-CN" sz="1000" spc="-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-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10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-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LA</a:t>
            </a:r>
            <a:r>
              <a:rPr lang="en-US" altLang="zh-CN" sz="1000" spc="2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POO</a:t>
            </a:r>
            <a:endParaRPr lang="en-US" altLang="zh-CN" sz="1000">
              <a:latin typeface="Times"/>
              <a:ea typeface="Times"/>
              <a:cs typeface="Times"/>
            </a:endParaRPr>
          </a:p>
        </p:txBody>
      </p:sp>
      <p:sp>
        <p:nvSpPr>
          <p:cNvPr id="371" name="Text Box371"/>
          <p:cNvSpPr txBox="1"/>
          <p:nvPr/>
        </p:nvSpPr>
        <p:spPr>
          <a:xfrm>
            <a:off x="8346948" y="4495114"/>
            <a:ext cx="308952" cy="2667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100"/>
              </a:lnSpc>
            </a:pPr>
            <a:r>
              <a:rPr lang="en-US" altLang="zh-CN" sz="2100" spc="-102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30</a:t>
            </a:r>
            <a:endParaRPr lang="en-US" altLang="zh-CN" sz="2100">
              <a:latin typeface="Helvetica"/>
              <a:ea typeface="Helvetica"/>
              <a:cs typeface="Helvetic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ath372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73" name="Path373"/>
          <p:cNvSpPr/>
          <p:nvPr/>
        </p:nvSpPr>
        <p:spPr>
          <a:xfrm>
            <a:off x="335280" y="342900"/>
            <a:ext cx="2776728" cy="71628"/>
          </a:xfrm>
          <a:custGeom>
            <a:avLst/>
            <a:gdLst/>
            <a:ahLst/>
            <a:cxnLst/>
            <a:rect l="l" t="t" r="r" b="b"/>
            <a:pathLst>
              <a:path w="2776728" h="71628">
                <a:moveTo>
                  <a:pt x="0" y="71628"/>
                </a:moveTo>
                <a:lnTo>
                  <a:pt x="2776728" y="71628"/>
                </a:lnTo>
                <a:lnTo>
                  <a:pt x="2776728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0797D7">
              <a:alpha val="100000"/>
            </a:srgbClr>
          </a:solidFill>
          <a:ln w="0" cap="sq">
            <a:solidFill>
              <a:srgbClr val="0797D7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74" name="Path374"/>
          <p:cNvSpPr/>
          <p:nvPr/>
        </p:nvSpPr>
        <p:spPr>
          <a:xfrm>
            <a:off x="6031992" y="339852"/>
            <a:ext cx="2776728" cy="74676"/>
          </a:xfrm>
          <a:custGeom>
            <a:avLst/>
            <a:gdLst/>
            <a:ahLst/>
            <a:cxnLst/>
            <a:rect l="l" t="t" r="r" b="b"/>
            <a:pathLst>
              <a:path w="2776728" h="74676">
                <a:moveTo>
                  <a:pt x="0" y="74676"/>
                </a:moveTo>
                <a:lnTo>
                  <a:pt x="2776728" y="74676"/>
                </a:lnTo>
                <a:lnTo>
                  <a:pt x="2776728" y="0"/>
                </a:lnTo>
                <a:lnTo>
                  <a:pt x="0" y="0"/>
                </a:lnTo>
                <a:lnTo>
                  <a:pt x="0" y="74676"/>
                </a:lnTo>
                <a:close/>
              </a:path>
            </a:pathLst>
          </a:custGeom>
          <a:solidFill>
            <a:srgbClr val="44C1A3">
              <a:alpha val="100000"/>
            </a:srgbClr>
          </a:solidFill>
          <a:ln w="0" cap="sq">
            <a:solidFill>
              <a:srgbClr val="44C1A3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75" name="Path375"/>
          <p:cNvSpPr/>
          <p:nvPr/>
        </p:nvSpPr>
        <p:spPr>
          <a:xfrm>
            <a:off x="3182112" y="342900"/>
            <a:ext cx="2776728" cy="68580"/>
          </a:xfrm>
          <a:custGeom>
            <a:avLst/>
            <a:gdLst/>
            <a:ahLst/>
            <a:cxnLst/>
            <a:rect l="l" t="t" r="r" b="b"/>
            <a:pathLst>
              <a:path w="2776728" h="68580">
                <a:moveTo>
                  <a:pt x="0" y="68580"/>
                </a:moveTo>
                <a:lnTo>
                  <a:pt x="2776728" y="68580"/>
                </a:lnTo>
                <a:lnTo>
                  <a:pt x="2776728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solidFill>
            <a:srgbClr val="66CAF9">
              <a:alpha val="100000"/>
            </a:srgbClr>
          </a:solidFill>
          <a:ln w="0" cap="sq">
            <a:solidFill>
              <a:srgbClr val="66CAF9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376" name="Image3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816" y="480060"/>
            <a:ext cx="6039612" cy="3860292"/>
          </a:xfrm>
          <a:prstGeom prst="rect">
            <a:avLst/>
          </a:prstGeom>
          <a:noFill/>
        </p:spPr>
      </p:pic>
      <p:sp>
        <p:nvSpPr>
          <p:cNvPr id="377" name="Text Box377"/>
          <p:cNvSpPr txBox="1"/>
          <p:nvPr/>
        </p:nvSpPr>
        <p:spPr>
          <a:xfrm>
            <a:off x="917753" y="4538239"/>
            <a:ext cx="5363664" cy="14002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103"/>
              </a:lnSpc>
            </a:pPr>
            <a:r>
              <a:rPr lang="en-US" altLang="zh-CN" sz="1000" spc="-4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PROGRAMACIÓN</a:t>
            </a:r>
            <a:r>
              <a:rPr lang="en-US" altLang="zh-CN" sz="1000" spc="4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ORIENTADA</a:t>
            </a:r>
            <a:r>
              <a:rPr lang="en-US" altLang="zh-CN" sz="1000" spc="2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</a:t>
            </a:r>
            <a:r>
              <a:rPr lang="en-US" altLang="zh-CN" sz="10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OBJETOS</a:t>
            </a:r>
            <a:r>
              <a:rPr lang="en-US" altLang="zh-CN" sz="10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–</a:t>
            </a:r>
            <a:r>
              <a:rPr lang="en-US" altLang="zh-CN" sz="1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PRINCIPIOS</a:t>
            </a:r>
            <a:r>
              <a:rPr lang="en-US" altLang="zh-CN" sz="1000" spc="-1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-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10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-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LA</a:t>
            </a:r>
            <a:r>
              <a:rPr lang="en-US" altLang="zh-CN" sz="1000" spc="2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POO</a:t>
            </a:r>
            <a:r>
              <a:rPr lang="en-US" altLang="zh-CN" sz="1000" spc="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–</a:t>
            </a:r>
            <a:r>
              <a:rPr lang="en-US" altLang="zh-CN" sz="1000" spc="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000" spc="-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ABIERTO/CERRADO</a:t>
            </a:r>
            <a:endParaRPr lang="en-US" altLang="zh-CN" sz="1000">
              <a:latin typeface="Times"/>
              <a:ea typeface="Times"/>
              <a:cs typeface="Times"/>
            </a:endParaRPr>
          </a:p>
        </p:txBody>
      </p:sp>
      <p:sp>
        <p:nvSpPr>
          <p:cNvPr id="378" name="Text Box378"/>
          <p:cNvSpPr txBox="1"/>
          <p:nvPr/>
        </p:nvSpPr>
        <p:spPr>
          <a:xfrm>
            <a:off x="8346948" y="4495114"/>
            <a:ext cx="308952" cy="2667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100"/>
              </a:lnSpc>
            </a:pPr>
            <a:r>
              <a:rPr lang="en-US" altLang="zh-CN" sz="2100" spc="-102" dirty="0">
                <a:solidFill>
                  <a:srgbClr val="0797D7"/>
                </a:solidFill>
                <a:latin typeface="Helvetica"/>
                <a:ea typeface="Helvetica"/>
                <a:cs typeface="Helvetica"/>
              </a:rPr>
              <a:t>31</a:t>
            </a:r>
            <a:endParaRPr lang="en-US" altLang="zh-CN" sz="2100">
              <a:latin typeface="Helvetica"/>
              <a:ea typeface="Helvetica"/>
              <a:cs typeface="Helvetic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ath379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80" name="Path380"/>
          <p:cNvSpPr/>
          <p:nvPr/>
        </p:nvSpPr>
        <p:spPr>
          <a:xfrm>
            <a:off x="335280" y="342900"/>
            <a:ext cx="2776728" cy="71628"/>
          </a:xfrm>
          <a:custGeom>
            <a:avLst/>
            <a:gdLst/>
            <a:ahLst/>
            <a:cxnLst/>
            <a:rect l="l" t="t" r="r" b="b"/>
            <a:pathLst>
              <a:path w="2776728" h="71628">
                <a:moveTo>
                  <a:pt x="0" y="71628"/>
                </a:moveTo>
                <a:lnTo>
                  <a:pt x="2776728" y="71628"/>
                </a:lnTo>
                <a:lnTo>
                  <a:pt x="2776728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0797D7">
              <a:alpha val="100000"/>
            </a:srgbClr>
          </a:solidFill>
          <a:ln w="0" cap="sq">
            <a:solidFill>
              <a:srgbClr val="0797D7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81" name="Path381"/>
          <p:cNvSpPr/>
          <p:nvPr/>
        </p:nvSpPr>
        <p:spPr>
          <a:xfrm>
            <a:off x="6031992" y="339852"/>
            <a:ext cx="2776728" cy="74676"/>
          </a:xfrm>
          <a:custGeom>
            <a:avLst/>
            <a:gdLst/>
            <a:ahLst/>
            <a:cxnLst/>
            <a:rect l="l" t="t" r="r" b="b"/>
            <a:pathLst>
              <a:path w="2776728" h="74676">
                <a:moveTo>
                  <a:pt x="0" y="74676"/>
                </a:moveTo>
                <a:lnTo>
                  <a:pt x="2776728" y="74676"/>
                </a:lnTo>
                <a:lnTo>
                  <a:pt x="2776728" y="0"/>
                </a:lnTo>
                <a:lnTo>
                  <a:pt x="0" y="0"/>
                </a:lnTo>
                <a:lnTo>
                  <a:pt x="0" y="74676"/>
                </a:lnTo>
                <a:close/>
              </a:path>
            </a:pathLst>
          </a:custGeom>
          <a:solidFill>
            <a:srgbClr val="44C1A3">
              <a:alpha val="100000"/>
            </a:srgbClr>
          </a:solidFill>
          <a:ln w="0" cap="sq">
            <a:solidFill>
              <a:srgbClr val="44C1A3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82" name="Path382"/>
          <p:cNvSpPr/>
          <p:nvPr/>
        </p:nvSpPr>
        <p:spPr>
          <a:xfrm>
            <a:off x="3182112" y="342900"/>
            <a:ext cx="2776728" cy="68580"/>
          </a:xfrm>
          <a:custGeom>
            <a:avLst/>
            <a:gdLst/>
            <a:ahLst/>
            <a:cxnLst/>
            <a:rect l="l" t="t" r="r" b="b"/>
            <a:pathLst>
              <a:path w="2776728" h="68580">
                <a:moveTo>
                  <a:pt x="0" y="68580"/>
                </a:moveTo>
                <a:lnTo>
                  <a:pt x="2776728" y="68580"/>
                </a:lnTo>
                <a:lnTo>
                  <a:pt x="2776728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solidFill>
            <a:srgbClr val="66CAF9">
              <a:alpha val="100000"/>
            </a:srgbClr>
          </a:solidFill>
          <a:ln w="0" cap="sq">
            <a:solidFill>
              <a:srgbClr val="66CAF9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83" name="Path383"/>
          <p:cNvSpPr/>
          <p:nvPr/>
        </p:nvSpPr>
        <p:spPr>
          <a:xfrm>
            <a:off x="1056602" y="1043940"/>
            <a:ext cx="4162082" cy="22860"/>
          </a:xfrm>
          <a:custGeom>
            <a:avLst/>
            <a:gdLst/>
            <a:ahLst/>
            <a:cxnLst/>
            <a:rect l="l" t="t" r="r" b="b"/>
            <a:pathLst>
              <a:path w="4162082" h="22860">
                <a:moveTo>
                  <a:pt x="0" y="0"/>
                </a:moveTo>
                <a:lnTo>
                  <a:pt x="1040549" y="0"/>
                </a:lnTo>
                <a:lnTo>
                  <a:pt x="2081060" y="0"/>
                </a:lnTo>
                <a:lnTo>
                  <a:pt x="3121571" y="0"/>
                </a:lnTo>
                <a:lnTo>
                  <a:pt x="4162082" y="0"/>
                </a:lnTo>
                <a:lnTo>
                  <a:pt x="4162082" y="22860"/>
                </a:lnTo>
                <a:lnTo>
                  <a:pt x="3121571" y="22860"/>
                </a:lnTo>
                <a:lnTo>
                  <a:pt x="2081060" y="22860"/>
                </a:lnTo>
                <a:lnTo>
                  <a:pt x="1040549" y="22860"/>
                </a:lnTo>
                <a:lnTo>
                  <a:pt x="0" y="228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0" cap="sq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84" name="Text Box384"/>
          <p:cNvSpPr txBox="1"/>
          <p:nvPr/>
        </p:nvSpPr>
        <p:spPr>
          <a:xfrm>
            <a:off x="330708" y="460248"/>
            <a:ext cx="8481060" cy="893064"/>
          </a:xfrm>
          <a:prstGeom prst="rect">
            <a:avLst/>
          </a:prstGeom>
          <a:solidFill>
            <a:srgbClr val="0797D7"/>
          </a:solidFill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2208"/>
              </a:lnSpc>
            </a:pPr>
            <a:endParaRPr/>
          </a:p>
          <a:p>
            <a:pPr marL="726034" algn="l" rtl="0">
              <a:lnSpc>
                <a:spcPts val="2657"/>
              </a:lnSpc>
            </a:pPr>
            <a:r>
              <a:rPr lang="en-US" altLang="zh-CN" sz="24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Principio</a:t>
            </a:r>
            <a:r>
              <a:rPr lang="en-US" altLang="zh-CN" sz="2400" spc="-4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24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24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sustitución</a:t>
            </a:r>
            <a:r>
              <a:rPr lang="en-US" altLang="zh-CN" sz="2400" spc="-34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24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Liskov</a:t>
            </a:r>
            <a:endParaRPr lang="en-US" altLang="zh-CN" sz="2400">
              <a:latin typeface="Times"/>
              <a:ea typeface="Times"/>
              <a:cs typeface="Times"/>
            </a:endParaRPr>
          </a:p>
        </p:txBody>
      </p:sp>
      <p:sp>
        <p:nvSpPr>
          <p:cNvPr id="385" name="Text Box385"/>
          <p:cNvSpPr txBox="1"/>
          <p:nvPr/>
        </p:nvSpPr>
        <p:spPr>
          <a:xfrm>
            <a:off x="1056742" y="2009801"/>
            <a:ext cx="7039762" cy="8017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marL="228625" indent="-228625" algn="just" rtl="0">
              <a:lnSpc>
                <a:spcPts val="2104"/>
              </a:lnSpc>
            </a:pPr>
            <a:r>
              <a:rPr lang="en-US" altLang="zh-CN" sz="1650" spc="31" dirty="0">
                <a:solidFill>
                  <a:srgbClr val="66CAF9"/>
                </a:solidFill>
                <a:latin typeface="Wingdings 2"/>
                <a:ea typeface="Wingdings 2"/>
                <a:cs typeface="Wingdings 2"/>
              </a:rPr>
              <a:t></a:t>
            </a:r>
            <a:r>
              <a:rPr lang="en-US" altLang="zh-CN" sz="1650" spc="-749" dirty="0">
                <a:solidFill>
                  <a:srgbClr val="66CAF9"/>
                </a:solidFill>
                <a:latin typeface="Wingdings 2"/>
                <a:ea typeface="Wingdings 2"/>
                <a:cs typeface="Wingdings 2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Si</a:t>
            </a:r>
            <a:r>
              <a:rPr lang="en-US" altLang="zh-CN" sz="1800" spc="25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en</a:t>
            </a:r>
            <a:r>
              <a:rPr lang="en-US" altLang="zh-CN" sz="1800" spc="25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alguna</a:t>
            </a:r>
            <a:r>
              <a:rPr lang="en-US" altLang="zh-CN" sz="1800" spc="26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4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parte</a:t>
            </a:r>
            <a:r>
              <a:rPr lang="en-US" altLang="zh-CN" sz="1800" spc="26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1800" spc="25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un</a:t>
            </a:r>
            <a:r>
              <a:rPr lang="en-US" altLang="zh-CN" sz="1800" spc="26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programa</a:t>
            </a:r>
            <a:r>
              <a:rPr lang="en-US" altLang="zh-CN" sz="1800" spc="26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se</a:t>
            </a:r>
            <a:r>
              <a:rPr lang="en-US" altLang="zh-CN" sz="1800" spc="25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utiliza</a:t>
            </a:r>
            <a:r>
              <a:rPr lang="en-US" altLang="zh-CN" sz="1800" spc="254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4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una</a:t>
            </a:r>
            <a:r>
              <a:rPr lang="en-US" altLang="zh-CN" sz="1800" spc="26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clase,</a:t>
            </a:r>
            <a:r>
              <a:rPr lang="en-US" altLang="zh-CN" sz="1800" spc="24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y</a:t>
            </a:r>
            <a:r>
              <a:rPr lang="en-US" altLang="zh-CN" sz="1800" spc="27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esta</a:t>
            </a:r>
            <a:r>
              <a:rPr lang="en-US" altLang="zh-CN" sz="1800" spc="25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clase</a:t>
            </a:r>
            <a:r>
              <a:rPr lang="en-US" altLang="zh-CN" sz="1800" spc="26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es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extendida,</a:t>
            </a:r>
            <a:r>
              <a:rPr lang="en-US" altLang="zh-CN" sz="1800" spc="13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se</a:t>
            </a:r>
            <a:r>
              <a:rPr lang="en-US" altLang="zh-CN" sz="1800" spc="12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puede</a:t>
            </a:r>
            <a:r>
              <a:rPr lang="en-US" altLang="zh-CN" sz="1800" spc="134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utilizar</a:t>
            </a:r>
            <a:r>
              <a:rPr lang="en-US" altLang="zh-CN" sz="1800" spc="12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cualquiera</a:t>
            </a:r>
            <a:r>
              <a:rPr lang="en-US" altLang="zh-CN" sz="1800" spc="11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1800" spc="12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las</a:t>
            </a:r>
            <a:r>
              <a:rPr lang="en-US" altLang="zh-CN" sz="1800" spc="11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clases</a:t>
            </a:r>
            <a:r>
              <a:rPr lang="en-US" altLang="zh-CN" sz="1800" spc="124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hijas</a:t>
            </a:r>
            <a:r>
              <a:rPr lang="en-US" altLang="zh-CN" sz="1800" spc="11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sin</a:t>
            </a:r>
            <a:r>
              <a:rPr lang="en-US" altLang="zh-CN" sz="1800" spc="12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que</a:t>
            </a:r>
            <a:r>
              <a:rPr lang="en-US" altLang="zh-CN" sz="1800" spc="11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existan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modificaciones</a:t>
            </a:r>
            <a:r>
              <a:rPr lang="en-US" altLang="zh-CN" sz="1800" spc="-1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en</a:t>
            </a:r>
            <a:r>
              <a:rPr lang="en-US" altLang="zh-CN" sz="1800" spc="-1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el</a:t>
            </a:r>
            <a:r>
              <a:rPr lang="en-US" altLang="zh-CN" sz="1800" spc="-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código.</a:t>
            </a:r>
            <a:endParaRPr lang="en-US" altLang="zh-CN" sz="1800">
              <a:latin typeface="Times"/>
              <a:ea typeface="Times"/>
              <a:cs typeface="Times"/>
            </a:endParaRPr>
          </a:p>
        </p:txBody>
      </p:sp>
      <p:sp>
        <p:nvSpPr>
          <p:cNvPr id="386" name="Text Box386"/>
          <p:cNvSpPr txBox="1"/>
          <p:nvPr/>
        </p:nvSpPr>
        <p:spPr>
          <a:xfrm>
            <a:off x="1056742" y="3343555"/>
            <a:ext cx="7038391" cy="52738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marL="228625" indent="-228625" algn="l" rtl="0">
              <a:lnSpc>
                <a:spcPts val="2076"/>
              </a:lnSpc>
            </a:pPr>
            <a:r>
              <a:rPr lang="en-US" altLang="zh-CN" sz="1650" spc="31" dirty="0">
                <a:solidFill>
                  <a:srgbClr val="66CAF9"/>
                </a:solidFill>
                <a:latin typeface="Wingdings 2"/>
                <a:ea typeface="Wingdings 2"/>
                <a:cs typeface="Wingdings 2"/>
              </a:rPr>
              <a:t></a:t>
            </a:r>
            <a:r>
              <a:rPr lang="en-US" altLang="zh-CN" sz="1650" spc="-749" dirty="0">
                <a:solidFill>
                  <a:srgbClr val="66CAF9"/>
                </a:solidFill>
                <a:latin typeface="Wingdings 2"/>
                <a:ea typeface="Wingdings 2"/>
                <a:cs typeface="Wingdings 2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Cada</a:t>
            </a:r>
            <a:r>
              <a:rPr lang="en-US" altLang="zh-CN" sz="1800" spc="10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u="sng" spc="0" dirty="0">
                <a:solidFill>
                  <a:srgbClr val="000000"/>
                </a:solidFill>
                <a:latin typeface="Times"/>
                <a:ea typeface="Times"/>
                <a:cs typeface="Times"/>
                <a:hlinkClick r:id="rId2"/>
              </a:rPr>
              <a:t>clase</a:t>
            </a:r>
            <a:r>
              <a:rPr lang="en-US" altLang="zh-CN" sz="1800" spc="105" dirty="0">
                <a:solidFill>
                  <a:srgbClr val="000000"/>
                </a:solidFill>
                <a:latin typeface="Times"/>
                <a:ea typeface="Times"/>
                <a:cs typeface="Times"/>
                <a:hlinkClick r:id="rId2"/>
              </a:rPr>
              <a:t> </a:t>
            </a:r>
            <a:r>
              <a:rPr lang="en-US" altLang="zh-CN" sz="1800" spc="-4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que</a:t>
            </a:r>
            <a:r>
              <a:rPr lang="en-US" altLang="zh-CN" sz="1800" spc="8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hereda</a:t>
            </a:r>
            <a:r>
              <a:rPr lang="en-US" altLang="zh-CN" sz="1800" spc="10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1800" spc="9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otra</a:t>
            </a:r>
            <a:r>
              <a:rPr lang="en-US" altLang="zh-CN" sz="1800" spc="10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puede</a:t>
            </a:r>
            <a:r>
              <a:rPr lang="en-US" altLang="zh-CN" sz="1800" spc="11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usarse</a:t>
            </a:r>
            <a:r>
              <a:rPr lang="en-US" altLang="zh-CN" sz="1800" spc="8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como</a:t>
            </a:r>
            <a:r>
              <a:rPr lang="en-US" altLang="zh-CN" sz="1800" spc="9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su</a:t>
            </a:r>
            <a:r>
              <a:rPr lang="en-US" altLang="zh-CN" sz="1800" spc="9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padre</a:t>
            </a:r>
            <a:r>
              <a:rPr lang="en-US" altLang="zh-CN" sz="1800" spc="9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sin</a:t>
            </a:r>
            <a:r>
              <a:rPr lang="en-US" altLang="zh-CN" sz="1800" spc="9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necesidad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conocer</a:t>
            </a:r>
            <a:r>
              <a:rPr lang="en-US" altLang="zh-CN" sz="1800" spc="-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las</a:t>
            </a:r>
            <a:r>
              <a:rPr lang="en-US" altLang="zh-CN" sz="1800" spc="-1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diferencias</a:t>
            </a:r>
            <a:r>
              <a:rPr lang="en-US" altLang="zh-CN" sz="1800" spc="-14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entre</a:t>
            </a:r>
            <a:r>
              <a:rPr lang="en-US" altLang="zh-CN" sz="1800" spc="-1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ellas.</a:t>
            </a:r>
            <a:endParaRPr lang="en-US" altLang="zh-CN" sz="1800">
              <a:latin typeface="Times"/>
              <a:ea typeface="Times"/>
              <a:cs typeface="Times"/>
            </a:endParaRPr>
          </a:p>
        </p:txBody>
      </p:sp>
      <p:sp>
        <p:nvSpPr>
          <p:cNvPr id="387" name="Text Box387"/>
          <p:cNvSpPr txBox="1"/>
          <p:nvPr/>
        </p:nvSpPr>
        <p:spPr>
          <a:xfrm>
            <a:off x="929030" y="4538239"/>
            <a:ext cx="4048023" cy="14002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103"/>
              </a:lnSpc>
            </a:pPr>
            <a:r>
              <a:rPr lang="en-US" altLang="zh-CN" sz="1000" spc="-4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PROGRAMACIÓN</a:t>
            </a:r>
            <a:r>
              <a:rPr lang="en-US" altLang="zh-CN" sz="1000" spc="4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ORIENTADA</a:t>
            </a:r>
            <a:r>
              <a:rPr lang="en-US" altLang="zh-CN" sz="1000" spc="2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</a:t>
            </a:r>
            <a:r>
              <a:rPr lang="en-US" altLang="zh-CN" sz="10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OBJETOS</a:t>
            </a:r>
            <a:r>
              <a:rPr lang="en-US" altLang="zh-CN" sz="10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–</a:t>
            </a:r>
            <a:r>
              <a:rPr lang="en-US" altLang="zh-CN" sz="1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0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PRINCIPIOS</a:t>
            </a:r>
            <a:r>
              <a:rPr lang="en-US" altLang="zh-CN" sz="1000" spc="-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-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10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-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LA</a:t>
            </a:r>
            <a:r>
              <a:rPr lang="en-US" altLang="zh-CN" sz="1000" spc="2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POO</a:t>
            </a:r>
            <a:endParaRPr lang="en-US" altLang="zh-CN" sz="1000">
              <a:latin typeface="Times"/>
              <a:ea typeface="Times"/>
              <a:cs typeface="Times"/>
            </a:endParaRPr>
          </a:p>
        </p:txBody>
      </p:sp>
      <p:sp>
        <p:nvSpPr>
          <p:cNvPr id="388" name="Text Box388"/>
          <p:cNvSpPr txBox="1"/>
          <p:nvPr/>
        </p:nvSpPr>
        <p:spPr>
          <a:xfrm>
            <a:off x="8346948" y="4495114"/>
            <a:ext cx="308952" cy="2667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100"/>
              </a:lnSpc>
            </a:pPr>
            <a:r>
              <a:rPr lang="en-US" altLang="zh-CN" sz="2100" spc="-102" dirty="0">
                <a:solidFill>
                  <a:srgbClr val="0797D7"/>
                </a:solidFill>
                <a:latin typeface="Helvetica"/>
                <a:ea typeface="Helvetica"/>
                <a:cs typeface="Helvetica"/>
              </a:rPr>
              <a:t>32</a:t>
            </a:r>
            <a:endParaRPr lang="en-US" altLang="zh-CN" sz="2100">
              <a:latin typeface="Helvetica"/>
              <a:ea typeface="Helvetica"/>
              <a:cs typeface="Helvetic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ath389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90" name="Path390"/>
          <p:cNvSpPr/>
          <p:nvPr/>
        </p:nvSpPr>
        <p:spPr>
          <a:xfrm>
            <a:off x="335280" y="342900"/>
            <a:ext cx="2776728" cy="71628"/>
          </a:xfrm>
          <a:custGeom>
            <a:avLst/>
            <a:gdLst/>
            <a:ahLst/>
            <a:cxnLst/>
            <a:rect l="l" t="t" r="r" b="b"/>
            <a:pathLst>
              <a:path w="2776728" h="71628">
                <a:moveTo>
                  <a:pt x="0" y="71628"/>
                </a:moveTo>
                <a:lnTo>
                  <a:pt x="2776728" y="71628"/>
                </a:lnTo>
                <a:lnTo>
                  <a:pt x="2776728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0797D7">
              <a:alpha val="100000"/>
            </a:srgbClr>
          </a:solidFill>
          <a:ln w="0" cap="sq">
            <a:solidFill>
              <a:srgbClr val="0797D7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91" name="Path391"/>
          <p:cNvSpPr/>
          <p:nvPr/>
        </p:nvSpPr>
        <p:spPr>
          <a:xfrm>
            <a:off x="6031992" y="339852"/>
            <a:ext cx="2776728" cy="74676"/>
          </a:xfrm>
          <a:custGeom>
            <a:avLst/>
            <a:gdLst/>
            <a:ahLst/>
            <a:cxnLst/>
            <a:rect l="l" t="t" r="r" b="b"/>
            <a:pathLst>
              <a:path w="2776728" h="74676">
                <a:moveTo>
                  <a:pt x="0" y="74676"/>
                </a:moveTo>
                <a:lnTo>
                  <a:pt x="2776728" y="74676"/>
                </a:lnTo>
                <a:lnTo>
                  <a:pt x="2776728" y="0"/>
                </a:lnTo>
                <a:lnTo>
                  <a:pt x="0" y="0"/>
                </a:lnTo>
                <a:lnTo>
                  <a:pt x="0" y="74676"/>
                </a:lnTo>
                <a:close/>
              </a:path>
            </a:pathLst>
          </a:custGeom>
          <a:solidFill>
            <a:srgbClr val="44C1A3">
              <a:alpha val="100000"/>
            </a:srgbClr>
          </a:solidFill>
          <a:ln w="0" cap="sq">
            <a:solidFill>
              <a:srgbClr val="44C1A3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92" name="Path392"/>
          <p:cNvSpPr/>
          <p:nvPr/>
        </p:nvSpPr>
        <p:spPr>
          <a:xfrm>
            <a:off x="3182112" y="342900"/>
            <a:ext cx="2776728" cy="68580"/>
          </a:xfrm>
          <a:custGeom>
            <a:avLst/>
            <a:gdLst/>
            <a:ahLst/>
            <a:cxnLst/>
            <a:rect l="l" t="t" r="r" b="b"/>
            <a:pathLst>
              <a:path w="2776728" h="68580">
                <a:moveTo>
                  <a:pt x="0" y="68580"/>
                </a:moveTo>
                <a:lnTo>
                  <a:pt x="2776728" y="68580"/>
                </a:lnTo>
                <a:lnTo>
                  <a:pt x="2776728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solidFill>
            <a:srgbClr val="66CAF9">
              <a:alpha val="100000"/>
            </a:srgbClr>
          </a:solidFill>
          <a:ln w="0" cap="sq">
            <a:solidFill>
              <a:srgbClr val="66CAF9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393" name="Image3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452" y="669036"/>
            <a:ext cx="6074664" cy="3302508"/>
          </a:xfrm>
          <a:prstGeom prst="rect">
            <a:avLst/>
          </a:prstGeom>
          <a:noFill/>
        </p:spPr>
      </p:pic>
      <p:sp>
        <p:nvSpPr>
          <p:cNvPr id="394" name="Text Box394"/>
          <p:cNvSpPr txBox="1"/>
          <p:nvPr/>
        </p:nvSpPr>
        <p:spPr>
          <a:xfrm>
            <a:off x="3753358" y="3948756"/>
            <a:ext cx="1958882" cy="14002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103"/>
              </a:lnSpc>
            </a:pPr>
            <a:r>
              <a:rPr lang="en-US" altLang="zh-CN" sz="10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21.</a:t>
            </a:r>
            <a:r>
              <a:rPr lang="en-US" altLang="zh-CN" sz="10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Principio</a:t>
            </a:r>
            <a:r>
              <a:rPr lang="en-US" altLang="zh-CN" sz="10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10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-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sustitución</a:t>
            </a:r>
            <a:r>
              <a:rPr lang="en-US" altLang="zh-CN" sz="1000" spc="2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10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-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Liskov</a:t>
            </a:r>
            <a:endParaRPr lang="en-US" altLang="zh-CN" sz="1000">
              <a:latin typeface="Times"/>
              <a:ea typeface="Times"/>
              <a:cs typeface="Times"/>
            </a:endParaRPr>
          </a:p>
        </p:txBody>
      </p:sp>
      <p:sp>
        <p:nvSpPr>
          <p:cNvPr id="395" name="Text Box395"/>
          <p:cNvSpPr txBox="1"/>
          <p:nvPr/>
        </p:nvSpPr>
        <p:spPr>
          <a:xfrm>
            <a:off x="929030" y="4538239"/>
            <a:ext cx="5674127" cy="14002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103"/>
              </a:lnSpc>
            </a:pPr>
            <a:r>
              <a:rPr lang="en-US" altLang="zh-CN" sz="1000" spc="-4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PROGRAMACIÓN</a:t>
            </a:r>
            <a:r>
              <a:rPr lang="en-US" altLang="zh-CN" sz="1000" spc="4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ORIENTADA</a:t>
            </a:r>
            <a:r>
              <a:rPr lang="en-US" altLang="zh-CN" sz="1000" spc="2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</a:t>
            </a:r>
            <a:r>
              <a:rPr lang="en-US" altLang="zh-CN" sz="10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OBJETOS</a:t>
            </a:r>
            <a:r>
              <a:rPr lang="en-US" altLang="zh-CN" sz="10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–</a:t>
            </a:r>
            <a:r>
              <a:rPr lang="en-US" altLang="zh-CN" sz="1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0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PRINCIPIOS</a:t>
            </a:r>
            <a:r>
              <a:rPr lang="en-US" altLang="zh-CN" sz="1000" spc="-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-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10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-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LA</a:t>
            </a:r>
            <a:r>
              <a:rPr lang="en-US" altLang="zh-CN" sz="1000" spc="2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POO</a:t>
            </a:r>
            <a:r>
              <a:rPr lang="en-US" altLang="zh-CN" sz="1000" spc="-23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–</a:t>
            </a:r>
            <a:r>
              <a:rPr lang="en-US" altLang="zh-CN" sz="1000" spc="-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0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SUSTITUCIÓN</a:t>
            </a:r>
            <a:r>
              <a:rPr lang="en-US" altLang="zh-CN" sz="1000" spc="-14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-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1000" spc="2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-4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LISKOV</a:t>
            </a:r>
            <a:endParaRPr lang="en-US" altLang="zh-CN" sz="1000">
              <a:latin typeface="Times"/>
              <a:ea typeface="Times"/>
              <a:cs typeface="Times"/>
            </a:endParaRPr>
          </a:p>
        </p:txBody>
      </p:sp>
      <p:sp>
        <p:nvSpPr>
          <p:cNvPr id="396" name="Text Box396"/>
          <p:cNvSpPr txBox="1"/>
          <p:nvPr/>
        </p:nvSpPr>
        <p:spPr>
          <a:xfrm>
            <a:off x="8346948" y="4495114"/>
            <a:ext cx="308952" cy="2667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100"/>
              </a:lnSpc>
            </a:pPr>
            <a:r>
              <a:rPr lang="en-US" altLang="zh-CN" sz="2100" spc="-102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33</a:t>
            </a:r>
            <a:endParaRPr lang="en-US" altLang="zh-CN" sz="2100">
              <a:latin typeface="Helvetica"/>
              <a:ea typeface="Helvetica"/>
              <a:cs typeface="Helvetic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ath397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98" name="Path398"/>
          <p:cNvSpPr/>
          <p:nvPr/>
        </p:nvSpPr>
        <p:spPr>
          <a:xfrm>
            <a:off x="335280" y="342900"/>
            <a:ext cx="2776728" cy="71628"/>
          </a:xfrm>
          <a:custGeom>
            <a:avLst/>
            <a:gdLst/>
            <a:ahLst/>
            <a:cxnLst/>
            <a:rect l="l" t="t" r="r" b="b"/>
            <a:pathLst>
              <a:path w="2776728" h="71628">
                <a:moveTo>
                  <a:pt x="0" y="71628"/>
                </a:moveTo>
                <a:lnTo>
                  <a:pt x="2776728" y="71628"/>
                </a:lnTo>
                <a:lnTo>
                  <a:pt x="2776728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0797D7">
              <a:alpha val="100000"/>
            </a:srgbClr>
          </a:solidFill>
          <a:ln w="0" cap="sq">
            <a:solidFill>
              <a:srgbClr val="0797D7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99" name="Path399"/>
          <p:cNvSpPr/>
          <p:nvPr/>
        </p:nvSpPr>
        <p:spPr>
          <a:xfrm>
            <a:off x="6031992" y="339852"/>
            <a:ext cx="2776728" cy="74676"/>
          </a:xfrm>
          <a:custGeom>
            <a:avLst/>
            <a:gdLst/>
            <a:ahLst/>
            <a:cxnLst/>
            <a:rect l="l" t="t" r="r" b="b"/>
            <a:pathLst>
              <a:path w="2776728" h="74676">
                <a:moveTo>
                  <a:pt x="0" y="74676"/>
                </a:moveTo>
                <a:lnTo>
                  <a:pt x="2776728" y="74676"/>
                </a:lnTo>
                <a:lnTo>
                  <a:pt x="2776728" y="0"/>
                </a:lnTo>
                <a:lnTo>
                  <a:pt x="0" y="0"/>
                </a:lnTo>
                <a:lnTo>
                  <a:pt x="0" y="74676"/>
                </a:lnTo>
                <a:close/>
              </a:path>
            </a:pathLst>
          </a:custGeom>
          <a:solidFill>
            <a:srgbClr val="44C1A3">
              <a:alpha val="100000"/>
            </a:srgbClr>
          </a:solidFill>
          <a:ln w="0" cap="sq">
            <a:solidFill>
              <a:srgbClr val="44C1A3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00" name="Path400"/>
          <p:cNvSpPr/>
          <p:nvPr/>
        </p:nvSpPr>
        <p:spPr>
          <a:xfrm>
            <a:off x="3182112" y="342900"/>
            <a:ext cx="2776728" cy="68580"/>
          </a:xfrm>
          <a:custGeom>
            <a:avLst/>
            <a:gdLst/>
            <a:ahLst/>
            <a:cxnLst/>
            <a:rect l="l" t="t" r="r" b="b"/>
            <a:pathLst>
              <a:path w="2776728" h="68580">
                <a:moveTo>
                  <a:pt x="0" y="68580"/>
                </a:moveTo>
                <a:lnTo>
                  <a:pt x="2776728" y="68580"/>
                </a:lnTo>
                <a:lnTo>
                  <a:pt x="2776728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solidFill>
            <a:srgbClr val="66CAF9">
              <a:alpha val="100000"/>
            </a:srgbClr>
          </a:solidFill>
          <a:ln w="0" cap="sq">
            <a:solidFill>
              <a:srgbClr val="66CAF9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01" name="Path401"/>
          <p:cNvSpPr/>
          <p:nvPr/>
        </p:nvSpPr>
        <p:spPr>
          <a:xfrm>
            <a:off x="950760" y="1145540"/>
            <a:ext cx="4382986" cy="22860"/>
          </a:xfrm>
          <a:custGeom>
            <a:avLst/>
            <a:gdLst/>
            <a:ahLst/>
            <a:cxnLst/>
            <a:rect l="l" t="t" r="r" b="b"/>
            <a:pathLst>
              <a:path w="4382986" h="22860">
                <a:moveTo>
                  <a:pt x="0" y="0"/>
                </a:moveTo>
                <a:lnTo>
                  <a:pt x="1095718" y="0"/>
                </a:lnTo>
                <a:lnTo>
                  <a:pt x="2191474" y="0"/>
                </a:lnTo>
                <a:lnTo>
                  <a:pt x="3287230" y="0"/>
                </a:lnTo>
                <a:lnTo>
                  <a:pt x="4382986" y="0"/>
                </a:lnTo>
                <a:lnTo>
                  <a:pt x="4382986" y="22860"/>
                </a:lnTo>
                <a:lnTo>
                  <a:pt x="3287230" y="22860"/>
                </a:lnTo>
                <a:lnTo>
                  <a:pt x="2191474" y="22860"/>
                </a:lnTo>
                <a:lnTo>
                  <a:pt x="1095718" y="22860"/>
                </a:lnTo>
                <a:lnTo>
                  <a:pt x="0" y="228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0" cap="sq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02" name="Text Box402"/>
          <p:cNvSpPr txBox="1"/>
          <p:nvPr/>
        </p:nvSpPr>
        <p:spPr>
          <a:xfrm>
            <a:off x="950976" y="841942"/>
            <a:ext cx="4420015" cy="33775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659"/>
              </a:lnSpc>
            </a:pPr>
            <a:r>
              <a:rPr lang="en-US" altLang="zh-CN" sz="24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Principio</a:t>
            </a:r>
            <a:r>
              <a:rPr lang="en-US" altLang="zh-CN" sz="2400" spc="-3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24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24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segregación</a:t>
            </a:r>
            <a:r>
              <a:rPr lang="en-US" altLang="zh-CN" sz="2400" spc="-3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24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24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interfaz</a:t>
            </a:r>
            <a:endParaRPr lang="en-US" altLang="zh-CN" sz="2400">
              <a:latin typeface="Times"/>
              <a:ea typeface="Times"/>
              <a:cs typeface="Times"/>
            </a:endParaRPr>
          </a:p>
        </p:txBody>
      </p:sp>
      <p:sp>
        <p:nvSpPr>
          <p:cNvPr id="403" name="Text Box403"/>
          <p:cNvSpPr txBox="1"/>
          <p:nvPr/>
        </p:nvSpPr>
        <p:spPr>
          <a:xfrm>
            <a:off x="950976" y="1714246"/>
            <a:ext cx="7448067" cy="53096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marL="286512" indent="-286512" algn="l" rtl="0">
              <a:lnSpc>
                <a:spcPts val="2090"/>
              </a:lnSpc>
            </a:pPr>
            <a:r>
              <a:rPr lang="en-US" altLang="zh-CN" sz="18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sz="1800" spc="112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Este</a:t>
            </a:r>
            <a:r>
              <a:rPr lang="en-US" altLang="zh-CN" sz="1800" spc="5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principio</a:t>
            </a:r>
            <a:r>
              <a:rPr lang="en-US" altLang="zh-CN" sz="1800" spc="3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hace</a:t>
            </a:r>
            <a:r>
              <a:rPr lang="en-US" altLang="zh-CN" sz="1800" spc="5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referencia</a:t>
            </a:r>
            <a:r>
              <a:rPr lang="en-US" altLang="zh-CN" sz="1800" spc="4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</a:t>
            </a:r>
            <a:r>
              <a:rPr lang="en-US" altLang="zh-CN" sz="1800" spc="4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4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que</a:t>
            </a:r>
            <a:r>
              <a:rPr lang="en-US" altLang="zh-CN" sz="1800" spc="4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muchas</a:t>
            </a:r>
            <a:r>
              <a:rPr lang="en-US" altLang="zh-CN" sz="1800" spc="4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interfaces</a:t>
            </a:r>
            <a:r>
              <a:rPr lang="en-US" altLang="zh-CN" sz="1800" spc="4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cliente</a:t>
            </a:r>
            <a:r>
              <a:rPr lang="en-US" altLang="zh-CN" sz="1800" spc="4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específicas</a:t>
            </a:r>
            <a:r>
              <a:rPr lang="en-US" altLang="zh-CN" sz="1800" spc="4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son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mejores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que</a:t>
            </a:r>
            <a:r>
              <a:rPr lang="en-US" altLang="zh-CN" sz="1800" spc="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una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interfaz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propósito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general.</a:t>
            </a:r>
            <a:endParaRPr lang="en-US" altLang="zh-CN" sz="1800">
              <a:latin typeface="Times"/>
              <a:ea typeface="Times"/>
              <a:cs typeface="Times"/>
            </a:endParaRPr>
          </a:p>
        </p:txBody>
      </p:sp>
      <p:sp>
        <p:nvSpPr>
          <p:cNvPr id="404" name="Text Box404"/>
          <p:cNvSpPr txBox="1"/>
          <p:nvPr/>
        </p:nvSpPr>
        <p:spPr>
          <a:xfrm>
            <a:off x="950976" y="2537587"/>
            <a:ext cx="7446849" cy="80496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marL="286512" indent="-286512" algn="just" rtl="0">
              <a:lnSpc>
                <a:spcPts val="2113"/>
              </a:lnSpc>
            </a:pPr>
            <a:r>
              <a:rPr lang="en-US" altLang="zh-CN" sz="18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sz="1800" spc="112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Se</a:t>
            </a:r>
            <a:r>
              <a:rPr lang="en-US" altLang="zh-CN" sz="1800" spc="49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aplica</a:t>
            </a:r>
            <a:r>
              <a:rPr lang="en-US" altLang="zh-CN" sz="1800" spc="504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</a:t>
            </a:r>
            <a:r>
              <a:rPr lang="en-US" altLang="zh-CN" sz="1800" spc="50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4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una</a:t>
            </a:r>
            <a:r>
              <a:rPr lang="en-US" altLang="zh-CN" sz="1800" spc="50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interfaz</a:t>
            </a:r>
            <a:r>
              <a:rPr lang="en-US" altLang="zh-CN" sz="1800" spc="51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amplia</a:t>
            </a:r>
            <a:r>
              <a:rPr lang="en-US" altLang="zh-CN" sz="1800" spc="49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y</a:t>
            </a:r>
            <a:r>
              <a:rPr lang="en-US" altLang="zh-CN" sz="1800" spc="51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compleja</a:t>
            </a:r>
            <a:r>
              <a:rPr lang="en-US" altLang="zh-CN" sz="1800" spc="48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para</a:t>
            </a:r>
            <a:r>
              <a:rPr lang="en-US" altLang="zh-CN" sz="1800" spc="50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dividirla</a:t>
            </a:r>
            <a:r>
              <a:rPr lang="en-US" altLang="zh-CN" sz="1800" spc="49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en</a:t>
            </a:r>
            <a:r>
              <a:rPr lang="en-US" altLang="zh-CN" sz="1800" spc="49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otras</a:t>
            </a:r>
            <a:r>
              <a:rPr lang="en-US" altLang="zh-CN" sz="1800" spc="50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más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pequeñas</a:t>
            </a:r>
            <a:r>
              <a:rPr lang="en-US" altLang="zh-CN" sz="1800" spc="25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y</a:t>
            </a:r>
            <a:r>
              <a:rPr lang="en-US" altLang="zh-CN" sz="1800" spc="25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específicas,</a:t>
            </a:r>
            <a:r>
              <a:rPr lang="en-US" altLang="zh-CN" sz="1800" spc="26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1800" spc="25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tal</a:t>
            </a:r>
            <a:r>
              <a:rPr lang="en-US" altLang="zh-CN" sz="1800" spc="25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forma</a:t>
            </a:r>
            <a:r>
              <a:rPr lang="en-US" altLang="zh-CN" sz="1800" spc="25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que</a:t>
            </a:r>
            <a:r>
              <a:rPr lang="en-US" altLang="zh-CN" sz="1800" spc="26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cada</a:t>
            </a:r>
            <a:r>
              <a:rPr lang="en-US" altLang="zh-CN" sz="1800" spc="25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cliente</a:t>
            </a:r>
            <a:r>
              <a:rPr lang="en-US" altLang="zh-CN" sz="1800" spc="25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use</a:t>
            </a:r>
            <a:r>
              <a:rPr lang="en-US" altLang="zh-CN" sz="1800" spc="25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solo</a:t>
            </a:r>
            <a:r>
              <a:rPr lang="en-US" altLang="zh-CN" sz="1800" spc="24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aquella</a:t>
            </a:r>
            <a:r>
              <a:rPr lang="en-US" altLang="zh-CN" sz="1800" spc="26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4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que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necesite</a:t>
            </a:r>
            <a:r>
              <a:rPr lang="en-US" altLang="zh-CN" sz="1800" spc="-1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pudiendo</a:t>
            </a:r>
            <a:r>
              <a:rPr lang="en-US" altLang="zh-CN" sz="1800" spc="-1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así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ignorar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al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resto.</a:t>
            </a:r>
            <a:endParaRPr lang="en-US" altLang="zh-CN" sz="1800">
              <a:latin typeface="Times"/>
              <a:ea typeface="Times"/>
              <a:cs typeface="Times"/>
            </a:endParaRPr>
          </a:p>
        </p:txBody>
      </p:sp>
      <p:sp>
        <p:nvSpPr>
          <p:cNvPr id="405" name="Text Box405"/>
          <p:cNvSpPr txBox="1"/>
          <p:nvPr/>
        </p:nvSpPr>
        <p:spPr>
          <a:xfrm>
            <a:off x="950976" y="4538239"/>
            <a:ext cx="4047920" cy="14002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103"/>
              </a:lnSpc>
            </a:pPr>
            <a:r>
              <a:rPr lang="en-US" altLang="zh-CN" sz="1000" spc="-4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PROGRAMACIÓN</a:t>
            </a:r>
            <a:r>
              <a:rPr lang="en-US" altLang="zh-CN" sz="1000" spc="4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ORIENTADA</a:t>
            </a:r>
            <a:r>
              <a:rPr lang="en-US" altLang="zh-CN" sz="1000" spc="2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</a:t>
            </a:r>
            <a:r>
              <a:rPr lang="en-US" altLang="zh-CN" sz="10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OBJETOS</a:t>
            </a:r>
            <a:r>
              <a:rPr lang="en-US" altLang="zh-CN" sz="10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–</a:t>
            </a:r>
            <a:r>
              <a:rPr lang="en-US" altLang="zh-CN" sz="1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0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PRINCIPIOS</a:t>
            </a:r>
            <a:r>
              <a:rPr lang="en-US" altLang="zh-CN" sz="1000" spc="-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-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10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-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LA</a:t>
            </a:r>
            <a:r>
              <a:rPr lang="en-US" altLang="zh-CN" sz="1000" spc="2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POO</a:t>
            </a:r>
            <a:endParaRPr lang="en-US" altLang="zh-CN" sz="1000">
              <a:latin typeface="Times"/>
              <a:ea typeface="Times"/>
              <a:cs typeface="Times"/>
            </a:endParaRPr>
          </a:p>
        </p:txBody>
      </p:sp>
      <p:sp>
        <p:nvSpPr>
          <p:cNvPr id="406" name="Text Box406"/>
          <p:cNvSpPr txBox="1"/>
          <p:nvPr/>
        </p:nvSpPr>
        <p:spPr>
          <a:xfrm>
            <a:off x="8346948" y="4495114"/>
            <a:ext cx="308952" cy="2667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100"/>
              </a:lnSpc>
            </a:pPr>
            <a:r>
              <a:rPr lang="en-US" altLang="zh-CN" sz="2100" spc="-102" dirty="0">
                <a:solidFill>
                  <a:srgbClr val="0797D7"/>
                </a:solidFill>
                <a:latin typeface="Helvetica"/>
                <a:ea typeface="Helvetica"/>
                <a:cs typeface="Helvetica"/>
              </a:rPr>
              <a:t>34</a:t>
            </a:r>
            <a:endParaRPr lang="en-US" altLang="zh-CN" sz="2100">
              <a:latin typeface="Helvetica"/>
              <a:ea typeface="Helvetica"/>
              <a:cs typeface="Helvetic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ath407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08" name="Path408"/>
          <p:cNvSpPr/>
          <p:nvPr/>
        </p:nvSpPr>
        <p:spPr>
          <a:xfrm>
            <a:off x="335280" y="342900"/>
            <a:ext cx="2776728" cy="71628"/>
          </a:xfrm>
          <a:custGeom>
            <a:avLst/>
            <a:gdLst/>
            <a:ahLst/>
            <a:cxnLst/>
            <a:rect l="l" t="t" r="r" b="b"/>
            <a:pathLst>
              <a:path w="2776728" h="71628">
                <a:moveTo>
                  <a:pt x="0" y="71628"/>
                </a:moveTo>
                <a:lnTo>
                  <a:pt x="2776728" y="71628"/>
                </a:lnTo>
                <a:lnTo>
                  <a:pt x="2776728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0797D7">
              <a:alpha val="100000"/>
            </a:srgbClr>
          </a:solidFill>
          <a:ln w="0" cap="sq">
            <a:solidFill>
              <a:srgbClr val="0797D7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09" name="Path409"/>
          <p:cNvSpPr/>
          <p:nvPr/>
        </p:nvSpPr>
        <p:spPr>
          <a:xfrm>
            <a:off x="6031992" y="339852"/>
            <a:ext cx="2776728" cy="74676"/>
          </a:xfrm>
          <a:custGeom>
            <a:avLst/>
            <a:gdLst/>
            <a:ahLst/>
            <a:cxnLst/>
            <a:rect l="l" t="t" r="r" b="b"/>
            <a:pathLst>
              <a:path w="2776728" h="74676">
                <a:moveTo>
                  <a:pt x="0" y="74676"/>
                </a:moveTo>
                <a:lnTo>
                  <a:pt x="2776728" y="74676"/>
                </a:lnTo>
                <a:lnTo>
                  <a:pt x="2776728" y="0"/>
                </a:lnTo>
                <a:lnTo>
                  <a:pt x="0" y="0"/>
                </a:lnTo>
                <a:lnTo>
                  <a:pt x="0" y="74676"/>
                </a:lnTo>
                <a:close/>
              </a:path>
            </a:pathLst>
          </a:custGeom>
          <a:solidFill>
            <a:srgbClr val="44C1A3">
              <a:alpha val="100000"/>
            </a:srgbClr>
          </a:solidFill>
          <a:ln w="0" cap="sq">
            <a:solidFill>
              <a:srgbClr val="44C1A3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10" name="Path410"/>
          <p:cNvSpPr/>
          <p:nvPr/>
        </p:nvSpPr>
        <p:spPr>
          <a:xfrm>
            <a:off x="3182112" y="342900"/>
            <a:ext cx="2776728" cy="68580"/>
          </a:xfrm>
          <a:custGeom>
            <a:avLst/>
            <a:gdLst/>
            <a:ahLst/>
            <a:cxnLst/>
            <a:rect l="l" t="t" r="r" b="b"/>
            <a:pathLst>
              <a:path w="2776728" h="68580">
                <a:moveTo>
                  <a:pt x="0" y="68580"/>
                </a:moveTo>
                <a:lnTo>
                  <a:pt x="2776728" y="68580"/>
                </a:lnTo>
                <a:lnTo>
                  <a:pt x="2776728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solidFill>
            <a:srgbClr val="66CAF9">
              <a:alpha val="100000"/>
            </a:srgbClr>
          </a:solidFill>
          <a:ln w="0" cap="sq">
            <a:solidFill>
              <a:srgbClr val="66CAF9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411" name="Image4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416" y="643128"/>
            <a:ext cx="5535168" cy="3857244"/>
          </a:xfrm>
          <a:prstGeom prst="rect">
            <a:avLst/>
          </a:prstGeom>
          <a:noFill/>
        </p:spPr>
      </p:pic>
      <p:sp>
        <p:nvSpPr>
          <p:cNvPr id="412" name="Text Box412"/>
          <p:cNvSpPr txBox="1"/>
          <p:nvPr/>
        </p:nvSpPr>
        <p:spPr>
          <a:xfrm>
            <a:off x="929030" y="4593408"/>
            <a:ext cx="5916845" cy="14002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103"/>
              </a:lnSpc>
            </a:pPr>
            <a:r>
              <a:rPr lang="en-US" altLang="zh-CN" sz="1000" spc="-4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PROGRAMACIÓN</a:t>
            </a:r>
            <a:r>
              <a:rPr lang="en-US" altLang="zh-CN" sz="1000" spc="4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ORIENTADA</a:t>
            </a:r>
            <a:r>
              <a:rPr lang="en-US" altLang="zh-CN" sz="1000" spc="2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</a:t>
            </a:r>
            <a:r>
              <a:rPr lang="en-US" altLang="zh-CN" sz="10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OBJETOS</a:t>
            </a:r>
            <a:r>
              <a:rPr lang="en-US" altLang="zh-CN" sz="10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–</a:t>
            </a:r>
            <a:r>
              <a:rPr lang="en-US" altLang="zh-CN" sz="1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0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PRINCIPIOS</a:t>
            </a:r>
            <a:r>
              <a:rPr lang="en-US" altLang="zh-CN" sz="1000" spc="-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-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10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-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LA</a:t>
            </a:r>
            <a:r>
              <a:rPr lang="en-US" altLang="zh-CN" sz="1000" spc="2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POO</a:t>
            </a:r>
            <a:r>
              <a:rPr lang="en-US" altLang="zh-CN" sz="1000" spc="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–</a:t>
            </a:r>
            <a:r>
              <a:rPr lang="en-US" altLang="zh-CN" sz="1000" spc="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000" spc="-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SEGREGACIÓN</a:t>
            </a:r>
            <a:r>
              <a:rPr lang="en-US" altLang="zh-CN" sz="1000" spc="34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-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10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INTERFAZ</a:t>
            </a:r>
            <a:endParaRPr lang="en-US" altLang="zh-CN" sz="1000">
              <a:latin typeface="Times"/>
              <a:ea typeface="Times"/>
              <a:cs typeface="Times"/>
            </a:endParaRPr>
          </a:p>
        </p:txBody>
      </p:sp>
      <p:sp>
        <p:nvSpPr>
          <p:cNvPr id="413" name="Text Box413"/>
          <p:cNvSpPr txBox="1"/>
          <p:nvPr/>
        </p:nvSpPr>
        <p:spPr>
          <a:xfrm>
            <a:off x="8346948" y="4495114"/>
            <a:ext cx="308952" cy="2667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100"/>
              </a:lnSpc>
            </a:pPr>
            <a:r>
              <a:rPr lang="en-US" altLang="zh-CN" sz="2100" spc="-102" dirty="0">
                <a:solidFill>
                  <a:srgbClr val="0797D7"/>
                </a:solidFill>
                <a:latin typeface="Helvetica"/>
                <a:ea typeface="Helvetica"/>
                <a:cs typeface="Helvetica"/>
              </a:rPr>
              <a:t>35</a:t>
            </a:r>
            <a:endParaRPr lang="en-US" altLang="zh-CN" sz="2100">
              <a:latin typeface="Helvetica"/>
              <a:ea typeface="Helvetica"/>
              <a:cs typeface="Helvetic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ath414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415" name="Group415"/>
          <p:cNvGrpSpPr/>
          <p:nvPr/>
        </p:nvGrpSpPr>
        <p:grpSpPr>
          <a:xfrm>
            <a:off x="330708" y="339852"/>
            <a:ext cx="8487156" cy="3733800"/>
            <a:chOff x="330708" y="339852"/>
            <a:chExt cx="8487156" cy="3733800"/>
          </a:xfrm>
        </p:grpSpPr>
        <p:sp>
          <p:nvSpPr>
            <p:cNvPr id="416" name="Path416"/>
            <p:cNvSpPr/>
            <p:nvPr/>
          </p:nvSpPr>
          <p:spPr>
            <a:xfrm>
              <a:off x="335280" y="342900"/>
              <a:ext cx="2776728" cy="71628"/>
            </a:xfrm>
            <a:custGeom>
              <a:avLst/>
              <a:gdLst/>
              <a:ahLst/>
              <a:cxnLst/>
              <a:rect l="l" t="t" r="r" b="b"/>
              <a:pathLst>
                <a:path w="2776728" h="71628">
                  <a:moveTo>
                    <a:pt x="0" y="71628"/>
                  </a:moveTo>
                  <a:lnTo>
                    <a:pt x="2776728" y="71628"/>
                  </a:lnTo>
                  <a:lnTo>
                    <a:pt x="2776728" y="0"/>
                  </a:lnTo>
                  <a:lnTo>
                    <a:pt x="0" y="0"/>
                  </a:lnTo>
                  <a:lnTo>
                    <a:pt x="0" y="71628"/>
                  </a:lnTo>
                  <a:close/>
                </a:path>
              </a:pathLst>
            </a:custGeom>
            <a:solidFill>
              <a:srgbClr val="0797D7">
                <a:alpha val="100000"/>
              </a:srgbClr>
            </a:solidFill>
            <a:ln w="0" cap="sq">
              <a:solidFill>
                <a:srgbClr val="0797D7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417" name="Path417"/>
            <p:cNvSpPr/>
            <p:nvPr/>
          </p:nvSpPr>
          <p:spPr>
            <a:xfrm>
              <a:off x="6031992" y="339852"/>
              <a:ext cx="2776728" cy="74676"/>
            </a:xfrm>
            <a:custGeom>
              <a:avLst/>
              <a:gdLst/>
              <a:ahLst/>
              <a:cxnLst/>
              <a:rect l="l" t="t" r="r" b="b"/>
              <a:pathLst>
                <a:path w="2776728" h="74676">
                  <a:moveTo>
                    <a:pt x="0" y="74676"/>
                  </a:moveTo>
                  <a:lnTo>
                    <a:pt x="2776728" y="74676"/>
                  </a:lnTo>
                  <a:lnTo>
                    <a:pt x="2776728" y="0"/>
                  </a:lnTo>
                  <a:lnTo>
                    <a:pt x="0" y="0"/>
                  </a:lnTo>
                  <a:lnTo>
                    <a:pt x="0" y="74676"/>
                  </a:lnTo>
                  <a:close/>
                </a:path>
              </a:pathLst>
            </a:custGeom>
            <a:solidFill>
              <a:srgbClr val="44C1A3">
                <a:alpha val="100000"/>
              </a:srgbClr>
            </a:solidFill>
            <a:ln w="0" cap="sq">
              <a:solidFill>
                <a:srgbClr val="44C1A3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418" name="Path418"/>
            <p:cNvSpPr/>
            <p:nvPr/>
          </p:nvSpPr>
          <p:spPr>
            <a:xfrm>
              <a:off x="3182112" y="342900"/>
              <a:ext cx="2776728" cy="68580"/>
            </a:xfrm>
            <a:custGeom>
              <a:avLst/>
              <a:gdLst/>
              <a:ahLst/>
              <a:cxnLst/>
              <a:rect l="l" t="t" r="r" b="b"/>
              <a:pathLst>
                <a:path w="2776728" h="68580">
                  <a:moveTo>
                    <a:pt x="0" y="68580"/>
                  </a:moveTo>
                  <a:lnTo>
                    <a:pt x="2776728" y="68580"/>
                  </a:lnTo>
                  <a:lnTo>
                    <a:pt x="2776728" y="0"/>
                  </a:lnTo>
                  <a:lnTo>
                    <a:pt x="0" y="0"/>
                  </a:lnTo>
                  <a:lnTo>
                    <a:pt x="0" y="68580"/>
                  </a:lnTo>
                  <a:close/>
                </a:path>
              </a:pathLst>
            </a:custGeom>
            <a:solidFill>
              <a:srgbClr val="66CAF9">
                <a:alpha val="100000"/>
              </a:srgbClr>
            </a:solidFill>
            <a:ln w="0" cap="sq">
              <a:solidFill>
                <a:srgbClr val="66CAF9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419" name="Path419"/>
            <p:cNvSpPr/>
            <p:nvPr/>
          </p:nvSpPr>
          <p:spPr>
            <a:xfrm>
              <a:off x="330708" y="455676"/>
              <a:ext cx="8474964" cy="943356"/>
            </a:xfrm>
            <a:custGeom>
              <a:avLst/>
              <a:gdLst/>
              <a:ahLst/>
              <a:cxnLst/>
              <a:rect l="l" t="t" r="r" b="b"/>
              <a:pathLst>
                <a:path w="8474964" h="943356">
                  <a:moveTo>
                    <a:pt x="0" y="943356"/>
                  </a:moveTo>
                  <a:lnTo>
                    <a:pt x="8474964" y="943356"/>
                  </a:lnTo>
                  <a:lnTo>
                    <a:pt x="8474964" y="0"/>
                  </a:lnTo>
                  <a:lnTo>
                    <a:pt x="0" y="0"/>
                  </a:lnTo>
                  <a:lnTo>
                    <a:pt x="0" y="943356"/>
                  </a:lnTo>
                  <a:close/>
                </a:path>
              </a:pathLst>
            </a:custGeom>
            <a:solidFill>
              <a:srgbClr val="0797D7">
                <a:alpha val="100000"/>
              </a:srgbClr>
            </a:solidFill>
            <a:ln w="0" cap="sq">
              <a:solidFill>
                <a:srgbClr val="0797D7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pic>
          <p:nvPicPr>
            <p:cNvPr id="420" name="Image4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9732" y="429768"/>
              <a:ext cx="5628132" cy="3643884"/>
            </a:xfrm>
            <a:prstGeom prst="rect">
              <a:avLst/>
            </a:prstGeom>
            <a:noFill/>
          </p:spPr>
        </p:pic>
      </p:grpSp>
      <p:sp>
        <p:nvSpPr>
          <p:cNvPr id="421" name="Text Box421"/>
          <p:cNvSpPr txBox="1"/>
          <p:nvPr/>
        </p:nvSpPr>
        <p:spPr>
          <a:xfrm>
            <a:off x="851611" y="2132610"/>
            <a:ext cx="2198903" cy="25306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993"/>
              </a:lnSpc>
            </a:pPr>
            <a:r>
              <a:rPr lang="en-US" altLang="zh-CN" sz="1650" spc="31" dirty="0">
                <a:solidFill>
                  <a:srgbClr val="66CAF9"/>
                </a:solidFill>
                <a:latin typeface="Wingdings 2"/>
                <a:ea typeface="Wingdings 2"/>
                <a:cs typeface="Wingdings 2"/>
              </a:rPr>
              <a:t></a:t>
            </a:r>
            <a:r>
              <a:rPr lang="en-US" altLang="zh-CN" sz="1650" spc="-746" dirty="0">
                <a:solidFill>
                  <a:srgbClr val="66CAF9"/>
                </a:solidFill>
                <a:latin typeface="Wingdings 2"/>
                <a:ea typeface="Wingdings 2"/>
                <a:cs typeface="Wingdings 2"/>
              </a:rPr>
              <a:t> </a:t>
            </a:r>
            <a:r>
              <a:rPr lang="en-US" altLang="zh-CN" sz="18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Interfaces</a:t>
            </a:r>
            <a:r>
              <a:rPr lang="en-US" altLang="zh-CN" sz="1800" spc="-2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detalladas.</a:t>
            </a:r>
            <a:endParaRPr lang="en-US" altLang="zh-CN" sz="1800">
              <a:latin typeface="Times"/>
              <a:ea typeface="Times"/>
              <a:cs typeface="Times"/>
            </a:endParaRPr>
          </a:p>
        </p:txBody>
      </p:sp>
      <p:sp>
        <p:nvSpPr>
          <p:cNvPr id="422" name="Text Box422"/>
          <p:cNvSpPr txBox="1"/>
          <p:nvPr/>
        </p:nvSpPr>
        <p:spPr>
          <a:xfrm>
            <a:off x="851611" y="2525530"/>
            <a:ext cx="2266946" cy="25339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995"/>
              </a:lnSpc>
            </a:pPr>
            <a:r>
              <a:rPr lang="en-US" altLang="zh-CN" sz="1650" spc="31" dirty="0">
                <a:solidFill>
                  <a:srgbClr val="66CAF9"/>
                </a:solidFill>
                <a:latin typeface="Wingdings 2"/>
                <a:ea typeface="Wingdings 2"/>
                <a:cs typeface="Wingdings 2"/>
              </a:rPr>
              <a:t></a:t>
            </a:r>
            <a:r>
              <a:rPr lang="en-US" altLang="zh-CN" sz="1650" spc="-746" dirty="0">
                <a:solidFill>
                  <a:srgbClr val="66CAF9"/>
                </a:solidFill>
                <a:latin typeface="Wingdings 2"/>
                <a:ea typeface="Wingdings 2"/>
                <a:cs typeface="Wingdings 2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Implementar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métodos</a:t>
            </a:r>
            <a:endParaRPr lang="en-US" altLang="zh-CN" sz="1800">
              <a:latin typeface="Times"/>
              <a:ea typeface="Times"/>
              <a:cs typeface="Times"/>
            </a:endParaRPr>
          </a:p>
        </p:txBody>
      </p:sp>
      <p:sp>
        <p:nvSpPr>
          <p:cNvPr id="423" name="Text Box423"/>
          <p:cNvSpPr txBox="1"/>
          <p:nvPr/>
        </p:nvSpPr>
        <p:spPr>
          <a:xfrm>
            <a:off x="1080516" y="2800376"/>
            <a:ext cx="1048741" cy="25306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993"/>
              </a:lnSpc>
            </a:pP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necesarios.</a:t>
            </a:r>
            <a:endParaRPr lang="en-US" altLang="zh-CN" sz="1800">
              <a:latin typeface="Times"/>
              <a:ea typeface="Times"/>
              <a:cs typeface="Times"/>
            </a:endParaRPr>
          </a:p>
        </p:txBody>
      </p:sp>
      <p:sp>
        <p:nvSpPr>
          <p:cNvPr id="424" name="Text Box424"/>
          <p:cNvSpPr txBox="1"/>
          <p:nvPr/>
        </p:nvSpPr>
        <p:spPr>
          <a:xfrm>
            <a:off x="5321808" y="4156325"/>
            <a:ext cx="2054889" cy="14002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103"/>
              </a:lnSpc>
            </a:pPr>
            <a:r>
              <a:rPr lang="en-US" altLang="zh-CN" sz="10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23.</a:t>
            </a:r>
            <a:r>
              <a:rPr lang="en-US" altLang="zh-CN" sz="10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Principio</a:t>
            </a:r>
            <a:r>
              <a:rPr lang="en-US" altLang="zh-CN" sz="10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10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segregación</a:t>
            </a:r>
            <a:r>
              <a:rPr lang="en-US" altLang="zh-CN" sz="1000" spc="4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10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interfaz</a:t>
            </a:r>
            <a:endParaRPr lang="en-US" altLang="zh-CN" sz="1000">
              <a:latin typeface="Times"/>
              <a:ea typeface="Times"/>
              <a:cs typeface="Times"/>
            </a:endParaRPr>
          </a:p>
        </p:txBody>
      </p:sp>
      <p:sp>
        <p:nvSpPr>
          <p:cNvPr id="425" name="Text Box425"/>
          <p:cNvSpPr txBox="1"/>
          <p:nvPr/>
        </p:nvSpPr>
        <p:spPr>
          <a:xfrm>
            <a:off x="774497" y="4565671"/>
            <a:ext cx="5917200" cy="14002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103"/>
              </a:lnSpc>
            </a:pPr>
            <a:r>
              <a:rPr lang="en-US" altLang="zh-CN" sz="1000" spc="-4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PROGRAMACIÓN</a:t>
            </a:r>
            <a:r>
              <a:rPr lang="en-US" altLang="zh-CN" sz="1000" spc="4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ORIENTADA</a:t>
            </a:r>
            <a:r>
              <a:rPr lang="en-US" altLang="zh-CN" sz="1000" spc="2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</a:t>
            </a:r>
            <a:r>
              <a:rPr lang="en-US" altLang="zh-CN" sz="10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OBJETOS</a:t>
            </a:r>
            <a:r>
              <a:rPr lang="en-US" altLang="zh-CN" sz="10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–</a:t>
            </a:r>
            <a:r>
              <a:rPr lang="en-US" altLang="zh-CN" sz="1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PRINCIPIOS</a:t>
            </a:r>
            <a:r>
              <a:rPr lang="en-US" altLang="zh-CN" sz="1000" spc="-1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-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10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-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LA</a:t>
            </a:r>
            <a:r>
              <a:rPr lang="en-US" altLang="zh-CN" sz="1000" spc="2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POO</a:t>
            </a:r>
            <a:r>
              <a:rPr lang="en-US" altLang="zh-CN" sz="1000" spc="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–</a:t>
            </a:r>
            <a:r>
              <a:rPr lang="en-US" altLang="zh-CN" sz="1000" spc="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000" spc="-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SEGREGACIÓN</a:t>
            </a:r>
            <a:r>
              <a:rPr lang="en-US" altLang="zh-CN" sz="1000" spc="34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-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10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INTERFAZ</a:t>
            </a:r>
            <a:endParaRPr lang="en-US" altLang="zh-CN" sz="1000">
              <a:latin typeface="Times"/>
              <a:ea typeface="Times"/>
              <a:cs typeface="Times"/>
            </a:endParaRPr>
          </a:p>
        </p:txBody>
      </p:sp>
      <p:sp>
        <p:nvSpPr>
          <p:cNvPr id="426" name="Text Box426"/>
          <p:cNvSpPr txBox="1"/>
          <p:nvPr/>
        </p:nvSpPr>
        <p:spPr>
          <a:xfrm>
            <a:off x="8346948" y="4495114"/>
            <a:ext cx="308952" cy="2667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100"/>
              </a:lnSpc>
            </a:pPr>
            <a:r>
              <a:rPr lang="en-US" altLang="zh-CN" sz="2100" spc="-102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36</a:t>
            </a:r>
            <a:endParaRPr lang="en-US" altLang="zh-CN" sz="2100">
              <a:latin typeface="Helvetica"/>
              <a:ea typeface="Helvetica"/>
              <a:cs typeface="Helvetic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ath427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28" name="Path428"/>
          <p:cNvSpPr/>
          <p:nvPr/>
        </p:nvSpPr>
        <p:spPr>
          <a:xfrm>
            <a:off x="335280" y="342900"/>
            <a:ext cx="2776728" cy="71628"/>
          </a:xfrm>
          <a:custGeom>
            <a:avLst/>
            <a:gdLst/>
            <a:ahLst/>
            <a:cxnLst/>
            <a:rect l="l" t="t" r="r" b="b"/>
            <a:pathLst>
              <a:path w="2776728" h="71628">
                <a:moveTo>
                  <a:pt x="0" y="71628"/>
                </a:moveTo>
                <a:lnTo>
                  <a:pt x="2776728" y="71628"/>
                </a:lnTo>
                <a:lnTo>
                  <a:pt x="2776728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0797D7">
              <a:alpha val="100000"/>
            </a:srgbClr>
          </a:solidFill>
          <a:ln w="0" cap="sq">
            <a:solidFill>
              <a:srgbClr val="0797D7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29" name="Path429"/>
          <p:cNvSpPr/>
          <p:nvPr/>
        </p:nvSpPr>
        <p:spPr>
          <a:xfrm>
            <a:off x="6031992" y="339852"/>
            <a:ext cx="2776728" cy="74676"/>
          </a:xfrm>
          <a:custGeom>
            <a:avLst/>
            <a:gdLst/>
            <a:ahLst/>
            <a:cxnLst/>
            <a:rect l="l" t="t" r="r" b="b"/>
            <a:pathLst>
              <a:path w="2776728" h="74676">
                <a:moveTo>
                  <a:pt x="0" y="74676"/>
                </a:moveTo>
                <a:lnTo>
                  <a:pt x="2776728" y="74676"/>
                </a:lnTo>
                <a:lnTo>
                  <a:pt x="2776728" y="0"/>
                </a:lnTo>
                <a:lnTo>
                  <a:pt x="0" y="0"/>
                </a:lnTo>
                <a:lnTo>
                  <a:pt x="0" y="74676"/>
                </a:lnTo>
                <a:close/>
              </a:path>
            </a:pathLst>
          </a:custGeom>
          <a:solidFill>
            <a:srgbClr val="44C1A3">
              <a:alpha val="100000"/>
            </a:srgbClr>
          </a:solidFill>
          <a:ln w="0" cap="sq">
            <a:solidFill>
              <a:srgbClr val="44C1A3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30" name="Path430"/>
          <p:cNvSpPr/>
          <p:nvPr/>
        </p:nvSpPr>
        <p:spPr>
          <a:xfrm>
            <a:off x="3182112" y="342900"/>
            <a:ext cx="2776728" cy="68580"/>
          </a:xfrm>
          <a:custGeom>
            <a:avLst/>
            <a:gdLst/>
            <a:ahLst/>
            <a:cxnLst/>
            <a:rect l="l" t="t" r="r" b="b"/>
            <a:pathLst>
              <a:path w="2776728" h="68580">
                <a:moveTo>
                  <a:pt x="0" y="68580"/>
                </a:moveTo>
                <a:lnTo>
                  <a:pt x="2776728" y="68580"/>
                </a:lnTo>
                <a:lnTo>
                  <a:pt x="2776728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solidFill>
            <a:srgbClr val="66CAF9">
              <a:alpha val="100000"/>
            </a:srgbClr>
          </a:solidFill>
          <a:ln w="0" cap="sq">
            <a:solidFill>
              <a:srgbClr val="66CAF9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31" name="Path431"/>
          <p:cNvSpPr/>
          <p:nvPr/>
        </p:nvSpPr>
        <p:spPr>
          <a:xfrm>
            <a:off x="818413" y="1134999"/>
            <a:ext cx="4773143" cy="22860"/>
          </a:xfrm>
          <a:custGeom>
            <a:avLst/>
            <a:gdLst/>
            <a:ahLst/>
            <a:cxnLst/>
            <a:rect l="l" t="t" r="r" b="b"/>
            <a:pathLst>
              <a:path w="4773143" h="22860">
                <a:moveTo>
                  <a:pt x="0" y="0"/>
                </a:moveTo>
                <a:lnTo>
                  <a:pt x="1193267" y="0"/>
                </a:lnTo>
                <a:lnTo>
                  <a:pt x="2386559" y="0"/>
                </a:lnTo>
                <a:lnTo>
                  <a:pt x="3579851" y="0"/>
                </a:lnTo>
                <a:lnTo>
                  <a:pt x="4773143" y="0"/>
                </a:lnTo>
                <a:lnTo>
                  <a:pt x="4773143" y="22860"/>
                </a:lnTo>
                <a:lnTo>
                  <a:pt x="3579851" y="22860"/>
                </a:lnTo>
                <a:lnTo>
                  <a:pt x="2386559" y="22860"/>
                </a:lnTo>
                <a:lnTo>
                  <a:pt x="1193267" y="22860"/>
                </a:lnTo>
                <a:lnTo>
                  <a:pt x="0" y="228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0" cap="sq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432" name="Image4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032" y="1356360"/>
            <a:ext cx="3386328" cy="3110484"/>
          </a:xfrm>
          <a:prstGeom prst="rect">
            <a:avLst/>
          </a:prstGeom>
          <a:noFill/>
        </p:spPr>
      </p:pic>
      <p:sp>
        <p:nvSpPr>
          <p:cNvPr id="433" name="Text Box433"/>
          <p:cNvSpPr txBox="1"/>
          <p:nvPr/>
        </p:nvSpPr>
        <p:spPr>
          <a:xfrm>
            <a:off x="330708" y="460248"/>
            <a:ext cx="8481060" cy="893064"/>
          </a:xfrm>
          <a:prstGeom prst="rect">
            <a:avLst/>
          </a:prstGeom>
          <a:solidFill>
            <a:srgbClr val="0797D7"/>
          </a:solidFill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2926"/>
              </a:lnSpc>
            </a:pPr>
            <a:endParaRPr/>
          </a:p>
          <a:p>
            <a:pPr marL="487985" algn="l" rtl="0">
              <a:lnSpc>
                <a:spcPts val="2657"/>
              </a:lnSpc>
            </a:pPr>
            <a:r>
              <a:rPr lang="en-US" altLang="zh-CN" sz="24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Principio</a:t>
            </a:r>
            <a:r>
              <a:rPr lang="en-US" altLang="zh-CN" sz="2400" spc="-4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24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24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inversión</a:t>
            </a:r>
            <a:r>
              <a:rPr lang="en-US" altLang="zh-CN" sz="2400" spc="-1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2400" spc="-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24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dependencias</a:t>
            </a:r>
            <a:endParaRPr lang="en-US" altLang="zh-CN" sz="2400">
              <a:latin typeface="Times"/>
              <a:ea typeface="Times"/>
              <a:cs typeface="Times"/>
            </a:endParaRPr>
          </a:p>
        </p:txBody>
      </p:sp>
      <p:sp>
        <p:nvSpPr>
          <p:cNvPr id="434" name="Text Box434"/>
          <p:cNvSpPr txBox="1"/>
          <p:nvPr/>
        </p:nvSpPr>
        <p:spPr>
          <a:xfrm>
            <a:off x="5076444" y="2236496"/>
            <a:ext cx="3429144" cy="80176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marL="228600" indent="-228600" algn="just" rtl="0">
              <a:lnSpc>
                <a:spcPts val="2104"/>
              </a:lnSpc>
            </a:pPr>
            <a:r>
              <a:rPr lang="en-US" altLang="zh-CN" sz="1650" spc="31" dirty="0">
                <a:solidFill>
                  <a:srgbClr val="66CAF9"/>
                </a:solidFill>
                <a:latin typeface="Wingdings 2"/>
                <a:ea typeface="Wingdings 2"/>
                <a:cs typeface="Wingdings 2"/>
              </a:rPr>
              <a:t></a:t>
            </a:r>
            <a:r>
              <a:rPr lang="en-US" altLang="zh-CN" sz="1650" spc="-749" dirty="0">
                <a:solidFill>
                  <a:srgbClr val="66CAF9"/>
                </a:solidFill>
                <a:latin typeface="Wingdings 2"/>
                <a:ea typeface="Wingdings 2"/>
                <a:cs typeface="Wingdings 2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Los</a:t>
            </a:r>
            <a:r>
              <a:rPr lang="en-US" altLang="zh-CN" sz="1800" spc="79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módulos</a:t>
            </a:r>
            <a:r>
              <a:rPr lang="en-US" altLang="zh-CN" sz="1800" spc="79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1800" spc="80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alto</a:t>
            </a:r>
            <a:r>
              <a:rPr lang="en-US" altLang="zh-CN" sz="1800" spc="78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nivel</a:t>
            </a:r>
            <a:r>
              <a:rPr lang="en-US" altLang="zh-CN" sz="1800" spc="79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no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deben</a:t>
            </a:r>
            <a:r>
              <a:rPr lang="en-US" altLang="zh-CN" sz="1800" spc="1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depender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1800" spc="2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los</a:t>
            </a:r>
            <a:r>
              <a:rPr lang="en-US" altLang="zh-CN" sz="1800" spc="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módulos</a:t>
            </a:r>
            <a:r>
              <a:rPr lang="en-US" altLang="zh-CN" sz="1800" spc="1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bajo</a:t>
            </a:r>
            <a:r>
              <a:rPr lang="en-US" altLang="zh-CN" sz="1800" spc="229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nivel.</a:t>
            </a:r>
            <a:r>
              <a:rPr lang="en-US" altLang="zh-CN" sz="1800" spc="230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Ambos</a:t>
            </a:r>
            <a:r>
              <a:rPr lang="en-US" altLang="zh-CN" sz="1800" spc="229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deben</a:t>
            </a:r>
            <a:endParaRPr lang="en-US" altLang="zh-CN" sz="1800">
              <a:latin typeface="Times"/>
              <a:ea typeface="Times"/>
              <a:cs typeface="Times"/>
            </a:endParaRPr>
          </a:p>
        </p:txBody>
      </p:sp>
      <p:sp>
        <p:nvSpPr>
          <p:cNvPr id="435" name="Text Box435"/>
          <p:cNvSpPr txBox="1"/>
          <p:nvPr/>
        </p:nvSpPr>
        <p:spPr>
          <a:xfrm>
            <a:off x="5305044" y="3059837"/>
            <a:ext cx="2499233" cy="25306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993"/>
              </a:lnSpc>
            </a:pP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depender</a:t>
            </a:r>
            <a:r>
              <a:rPr lang="en-US" altLang="zh-CN" sz="1800" spc="-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1800" spc="1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abstracciones.</a:t>
            </a:r>
            <a:endParaRPr lang="en-US" altLang="zh-CN" sz="1800">
              <a:latin typeface="Times"/>
              <a:ea typeface="Times"/>
              <a:cs typeface="Times"/>
            </a:endParaRPr>
          </a:p>
        </p:txBody>
      </p:sp>
      <p:sp>
        <p:nvSpPr>
          <p:cNvPr id="436" name="Text Box436"/>
          <p:cNvSpPr txBox="1"/>
          <p:nvPr/>
        </p:nvSpPr>
        <p:spPr>
          <a:xfrm>
            <a:off x="818693" y="4623278"/>
            <a:ext cx="4026667" cy="14002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103"/>
              </a:lnSpc>
            </a:pPr>
            <a:r>
              <a:rPr lang="en-US" altLang="zh-CN" sz="1000" spc="-4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PROGRAMACIÓN</a:t>
            </a:r>
            <a:r>
              <a:rPr lang="en-US" altLang="zh-CN" sz="1000" spc="4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ORIENTADA</a:t>
            </a:r>
            <a:r>
              <a:rPr lang="en-US" altLang="zh-CN" sz="1000" spc="2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</a:t>
            </a:r>
            <a:r>
              <a:rPr lang="en-US" altLang="zh-CN" sz="10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OBJETOS</a:t>
            </a:r>
            <a:r>
              <a:rPr lang="en-US" altLang="zh-CN" sz="10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-</a:t>
            </a:r>
            <a:r>
              <a:rPr lang="en-US" altLang="zh-CN" sz="1000" spc="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PRINCIPIOS</a:t>
            </a:r>
            <a:r>
              <a:rPr lang="en-US" altLang="zh-CN" sz="1000" spc="-2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-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1000" spc="1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-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LA</a:t>
            </a:r>
            <a:r>
              <a:rPr lang="en-US" altLang="zh-CN" sz="1000" spc="14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POO</a:t>
            </a:r>
            <a:endParaRPr lang="en-US" altLang="zh-CN" sz="1000">
              <a:latin typeface="Times"/>
              <a:ea typeface="Times"/>
              <a:cs typeface="Times"/>
            </a:endParaRPr>
          </a:p>
        </p:txBody>
      </p:sp>
      <p:sp>
        <p:nvSpPr>
          <p:cNvPr id="437" name="Text Box437"/>
          <p:cNvSpPr txBox="1"/>
          <p:nvPr/>
        </p:nvSpPr>
        <p:spPr>
          <a:xfrm>
            <a:off x="8359140" y="4499686"/>
            <a:ext cx="296676" cy="25450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004"/>
              </a:lnSpc>
            </a:pPr>
            <a:r>
              <a:rPr lang="en-US" altLang="zh-CN" sz="2000" spc="-94" dirty="0">
                <a:solidFill>
                  <a:srgbClr val="0797D7"/>
                </a:solidFill>
                <a:latin typeface="Helvetica"/>
                <a:ea typeface="Helvetica"/>
                <a:cs typeface="Helvetica"/>
              </a:rPr>
              <a:t>37</a:t>
            </a:r>
            <a:endParaRPr lang="en-US" altLang="zh-CN" sz="2000">
              <a:latin typeface="Helvetica"/>
              <a:ea typeface="Helvetica"/>
              <a:cs typeface="Helvetic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ath438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39" name="Path439"/>
          <p:cNvSpPr/>
          <p:nvPr/>
        </p:nvSpPr>
        <p:spPr>
          <a:xfrm>
            <a:off x="335280" y="342900"/>
            <a:ext cx="2776728" cy="71628"/>
          </a:xfrm>
          <a:custGeom>
            <a:avLst/>
            <a:gdLst/>
            <a:ahLst/>
            <a:cxnLst/>
            <a:rect l="l" t="t" r="r" b="b"/>
            <a:pathLst>
              <a:path w="2776728" h="71628">
                <a:moveTo>
                  <a:pt x="0" y="71628"/>
                </a:moveTo>
                <a:lnTo>
                  <a:pt x="2776728" y="71628"/>
                </a:lnTo>
                <a:lnTo>
                  <a:pt x="2776728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0797D7">
              <a:alpha val="100000"/>
            </a:srgbClr>
          </a:solidFill>
          <a:ln w="0" cap="sq">
            <a:solidFill>
              <a:srgbClr val="0797D7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40" name="Path440"/>
          <p:cNvSpPr/>
          <p:nvPr/>
        </p:nvSpPr>
        <p:spPr>
          <a:xfrm>
            <a:off x="6031992" y="339852"/>
            <a:ext cx="2776728" cy="74676"/>
          </a:xfrm>
          <a:custGeom>
            <a:avLst/>
            <a:gdLst/>
            <a:ahLst/>
            <a:cxnLst/>
            <a:rect l="l" t="t" r="r" b="b"/>
            <a:pathLst>
              <a:path w="2776728" h="74676">
                <a:moveTo>
                  <a:pt x="0" y="74676"/>
                </a:moveTo>
                <a:lnTo>
                  <a:pt x="2776728" y="74676"/>
                </a:lnTo>
                <a:lnTo>
                  <a:pt x="2776728" y="0"/>
                </a:lnTo>
                <a:lnTo>
                  <a:pt x="0" y="0"/>
                </a:lnTo>
                <a:lnTo>
                  <a:pt x="0" y="74676"/>
                </a:lnTo>
                <a:close/>
              </a:path>
            </a:pathLst>
          </a:custGeom>
          <a:solidFill>
            <a:srgbClr val="44C1A3">
              <a:alpha val="100000"/>
            </a:srgbClr>
          </a:solidFill>
          <a:ln w="0" cap="sq">
            <a:solidFill>
              <a:srgbClr val="44C1A3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41" name="Path441"/>
          <p:cNvSpPr/>
          <p:nvPr/>
        </p:nvSpPr>
        <p:spPr>
          <a:xfrm>
            <a:off x="3182112" y="342900"/>
            <a:ext cx="2776728" cy="68580"/>
          </a:xfrm>
          <a:custGeom>
            <a:avLst/>
            <a:gdLst/>
            <a:ahLst/>
            <a:cxnLst/>
            <a:rect l="l" t="t" r="r" b="b"/>
            <a:pathLst>
              <a:path w="2776728" h="68580">
                <a:moveTo>
                  <a:pt x="0" y="68580"/>
                </a:moveTo>
                <a:lnTo>
                  <a:pt x="2776728" y="68580"/>
                </a:lnTo>
                <a:lnTo>
                  <a:pt x="2776728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solidFill>
            <a:srgbClr val="66CAF9">
              <a:alpha val="100000"/>
            </a:srgbClr>
          </a:solidFill>
          <a:ln w="0" cap="sq">
            <a:solidFill>
              <a:srgbClr val="66CAF9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442" name="Image4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396" y="891540"/>
            <a:ext cx="7167372" cy="3029712"/>
          </a:xfrm>
          <a:prstGeom prst="rect">
            <a:avLst/>
          </a:prstGeom>
          <a:noFill/>
        </p:spPr>
      </p:pic>
      <p:sp>
        <p:nvSpPr>
          <p:cNvPr id="443" name="Text Box443"/>
          <p:cNvSpPr txBox="1"/>
          <p:nvPr/>
        </p:nvSpPr>
        <p:spPr>
          <a:xfrm>
            <a:off x="3743198" y="3978017"/>
            <a:ext cx="2215408" cy="14002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103"/>
              </a:lnSpc>
            </a:pPr>
            <a:r>
              <a:rPr lang="en-US" altLang="zh-CN" sz="10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25.</a:t>
            </a:r>
            <a:r>
              <a:rPr lang="en-US" altLang="zh-CN" sz="10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Principio</a:t>
            </a:r>
            <a:r>
              <a:rPr lang="en-US" altLang="zh-CN" sz="10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10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inversión</a:t>
            </a:r>
            <a:r>
              <a:rPr lang="en-US" altLang="zh-CN" sz="1000" spc="1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10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dependencias</a:t>
            </a:r>
            <a:endParaRPr lang="en-US" altLang="zh-CN" sz="1000">
              <a:latin typeface="Times"/>
              <a:ea typeface="Times"/>
              <a:cs typeface="Times"/>
            </a:endParaRPr>
          </a:p>
        </p:txBody>
      </p:sp>
      <p:sp>
        <p:nvSpPr>
          <p:cNvPr id="444" name="Text Box444"/>
          <p:cNvSpPr txBox="1"/>
          <p:nvPr/>
        </p:nvSpPr>
        <p:spPr>
          <a:xfrm>
            <a:off x="796442" y="4538239"/>
            <a:ext cx="6051546" cy="14002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103"/>
              </a:lnSpc>
            </a:pPr>
            <a:r>
              <a:rPr lang="en-US" altLang="zh-CN" sz="1000" spc="-4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PROGRAMACIÓN</a:t>
            </a:r>
            <a:r>
              <a:rPr lang="en-US" altLang="zh-CN" sz="1000" spc="4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ORIENTADA</a:t>
            </a:r>
            <a:r>
              <a:rPr lang="en-US" altLang="zh-CN" sz="1000" spc="2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</a:t>
            </a:r>
            <a:r>
              <a:rPr lang="en-US" altLang="zh-CN" sz="10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OBJETOS</a:t>
            </a:r>
            <a:r>
              <a:rPr lang="en-US" altLang="zh-CN" sz="10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–</a:t>
            </a:r>
            <a:r>
              <a:rPr lang="en-US" altLang="zh-CN" sz="1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PRINCIPIOS</a:t>
            </a:r>
            <a:r>
              <a:rPr lang="en-US" altLang="zh-CN" sz="1000" spc="-1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-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10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-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LA</a:t>
            </a:r>
            <a:r>
              <a:rPr lang="en-US" altLang="zh-CN" sz="1000" spc="2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POO</a:t>
            </a:r>
            <a:r>
              <a:rPr lang="en-US" altLang="zh-CN" sz="1000" spc="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–</a:t>
            </a:r>
            <a:r>
              <a:rPr lang="en-US" altLang="zh-CN" sz="1000" spc="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0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INVERSIÓN</a:t>
            </a:r>
            <a:r>
              <a:rPr lang="en-US" altLang="zh-CN" sz="1000" spc="1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-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1000" spc="1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DEPENDENCIAS</a:t>
            </a:r>
            <a:endParaRPr lang="en-US" altLang="zh-CN" sz="1000">
              <a:latin typeface="Times"/>
              <a:ea typeface="Times"/>
              <a:cs typeface="Times"/>
            </a:endParaRPr>
          </a:p>
        </p:txBody>
      </p:sp>
      <p:sp>
        <p:nvSpPr>
          <p:cNvPr id="445" name="Text Box445"/>
          <p:cNvSpPr txBox="1"/>
          <p:nvPr/>
        </p:nvSpPr>
        <p:spPr>
          <a:xfrm>
            <a:off x="8346948" y="4495114"/>
            <a:ext cx="308952" cy="2667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100"/>
              </a:lnSpc>
            </a:pPr>
            <a:r>
              <a:rPr lang="en-US" altLang="zh-CN" sz="2100" spc="-102" dirty="0">
                <a:solidFill>
                  <a:srgbClr val="0797D7"/>
                </a:solidFill>
                <a:latin typeface="Helvetica"/>
                <a:ea typeface="Helvetica"/>
                <a:cs typeface="Helvetica"/>
              </a:rPr>
              <a:t>38</a:t>
            </a:r>
            <a:endParaRPr lang="en-US" altLang="zh-CN" sz="2100">
              <a:latin typeface="Helvetica"/>
              <a:ea typeface="Helvetica"/>
              <a:cs typeface="Helvetic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ath446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47" name="Path447"/>
          <p:cNvSpPr/>
          <p:nvPr/>
        </p:nvSpPr>
        <p:spPr>
          <a:xfrm>
            <a:off x="335280" y="342900"/>
            <a:ext cx="2776728" cy="71628"/>
          </a:xfrm>
          <a:custGeom>
            <a:avLst/>
            <a:gdLst/>
            <a:ahLst/>
            <a:cxnLst/>
            <a:rect l="l" t="t" r="r" b="b"/>
            <a:pathLst>
              <a:path w="2776728" h="71628">
                <a:moveTo>
                  <a:pt x="0" y="71628"/>
                </a:moveTo>
                <a:lnTo>
                  <a:pt x="2776728" y="71628"/>
                </a:lnTo>
                <a:lnTo>
                  <a:pt x="2776728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0797D7">
              <a:alpha val="100000"/>
            </a:srgbClr>
          </a:solidFill>
          <a:ln w="0" cap="sq">
            <a:solidFill>
              <a:srgbClr val="0797D7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48" name="Path448"/>
          <p:cNvSpPr/>
          <p:nvPr/>
        </p:nvSpPr>
        <p:spPr>
          <a:xfrm>
            <a:off x="6031992" y="339852"/>
            <a:ext cx="2776728" cy="74676"/>
          </a:xfrm>
          <a:custGeom>
            <a:avLst/>
            <a:gdLst/>
            <a:ahLst/>
            <a:cxnLst/>
            <a:rect l="l" t="t" r="r" b="b"/>
            <a:pathLst>
              <a:path w="2776728" h="74676">
                <a:moveTo>
                  <a:pt x="0" y="74676"/>
                </a:moveTo>
                <a:lnTo>
                  <a:pt x="2776728" y="74676"/>
                </a:lnTo>
                <a:lnTo>
                  <a:pt x="2776728" y="0"/>
                </a:lnTo>
                <a:lnTo>
                  <a:pt x="0" y="0"/>
                </a:lnTo>
                <a:lnTo>
                  <a:pt x="0" y="74676"/>
                </a:lnTo>
                <a:close/>
              </a:path>
            </a:pathLst>
          </a:custGeom>
          <a:solidFill>
            <a:srgbClr val="44C1A3">
              <a:alpha val="100000"/>
            </a:srgbClr>
          </a:solidFill>
          <a:ln w="0" cap="sq">
            <a:solidFill>
              <a:srgbClr val="44C1A3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49" name="Path449"/>
          <p:cNvSpPr/>
          <p:nvPr/>
        </p:nvSpPr>
        <p:spPr>
          <a:xfrm>
            <a:off x="3182112" y="342900"/>
            <a:ext cx="2776728" cy="68580"/>
          </a:xfrm>
          <a:custGeom>
            <a:avLst/>
            <a:gdLst/>
            <a:ahLst/>
            <a:cxnLst/>
            <a:rect l="l" t="t" r="r" b="b"/>
            <a:pathLst>
              <a:path w="2776728" h="68580">
                <a:moveTo>
                  <a:pt x="0" y="68580"/>
                </a:moveTo>
                <a:lnTo>
                  <a:pt x="2776728" y="68580"/>
                </a:lnTo>
                <a:lnTo>
                  <a:pt x="2776728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solidFill>
            <a:srgbClr val="66CAF9">
              <a:alpha val="100000"/>
            </a:srgbClr>
          </a:solidFill>
          <a:ln w="0" cap="sq">
            <a:solidFill>
              <a:srgbClr val="66CAF9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50" name="Text Box450"/>
          <p:cNvSpPr txBox="1"/>
          <p:nvPr/>
        </p:nvSpPr>
        <p:spPr>
          <a:xfrm>
            <a:off x="335280" y="3855720"/>
            <a:ext cx="8468868" cy="944880"/>
          </a:xfrm>
          <a:prstGeom prst="rect">
            <a:avLst/>
          </a:prstGeom>
          <a:solidFill>
            <a:srgbClr val="0797D7"/>
          </a:solidFill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5035"/>
              </a:lnSpc>
            </a:pPr>
            <a:endParaRPr/>
          </a:p>
          <a:p>
            <a:pPr marL="8011668" algn="l" rtl="0">
              <a:lnSpc>
                <a:spcPts val="2100"/>
              </a:lnSpc>
            </a:pPr>
            <a:r>
              <a:rPr lang="en-US" altLang="zh-CN" sz="2100" spc="-102" dirty="0">
                <a:solidFill>
                  <a:srgbClr val="0797D7"/>
                </a:solidFill>
                <a:latin typeface="Helvetica"/>
                <a:ea typeface="Helvetica"/>
                <a:cs typeface="Helvetica"/>
              </a:rPr>
              <a:t>39</a:t>
            </a:r>
            <a:endParaRPr lang="en-US" altLang="zh-CN" sz="2100">
              <a:latin typeface="Helvetica"/>
              <a:ea typeface="Helvetica"/>
              <a:cs typeface="Helvetica"/>
            </a:endParaRPr>
          </a:p>
        </p:txBody>
      </p:sp>
      <p:sp>
        <p:nvSpPr>
          <p:cNvPr id="451" name="Text Box451"/>
          <p:cNvSpPr txBox="1"/>
          <p:nvPr/>
        </p:nvSpPr>
        <p:spPr>
          <a:xfrm>
            <a:off x="527304" y="1930395"/>
            <a:ext cx="2432298" cy="22438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767"/>
              </a:lnSpc>
            </a:pPr>
            <a:r>
              <a:rPr lang="en-US" altLang="zh-CN" sz="1600" spc="0" dirty="0">
                <a:solidFill>
                  <a:srgbClr val="66CAF9"/>
                </a:solidFill>
                <a:latin typeface="Times"/>
                <a:ea typeface="Times"/>
                <a:cs typeface="Times"/>
              </a:rPr>
              <a:t>5.</a:t>
            </a:r>
            <a:r>
              <a:rPr lang="en-US" altLang="zh-CN" sz="1600" spc="-6" dirty="0">
                <a:solidFill>
                  <a:srgbClr val="66CAF9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-2" dirty="0">
                <a:solidFill>
                  <a:srgbClr val="66CAF9"/>
                </a:solidFill>
                <a:latin typeface="Times"/>
                <a:ea typeface="Times"/>
                <a:cs typeface="Times"/>
              </a:rPr>
              <a:t>PRINCIPIOS</a:t>
            </a:r>
            <a:r>
              <a:rPr lang="en-US" altLang="zh-CN" sz="1600" spc="13" dirty="0">
                <a:solidFill>
                  <a:srgbClr val="66CAF9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-3" dirty="0">
                <a:solidFill>
                  <a:srgbClr val="66CAF9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1600" spc="-7" dirty="0">
                <a:solidFill>
                  <a:srgbClr val="66CAF9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-3" dirty="0">
                <a:solidFill>
                  <a:srgbClr val="66CAF9"/>
                </a:solidFill>
                <a:latin typeface="Times"/>
                <a:ea typeface="Times"/>
                <a:cs typeface="Times"/>
              </a:rPr>
              <a:t>LA</a:t>
            </a:r>
            <a:r>
              <a:rPr lang="en-US" altLang="zh-CN" sz="1600" spc="-88" dirty="0">
                <a:solidFill>
                  <a:srgbClr val="66CAF9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-3" dirty="0">
                <a:solidFill>
                  <a:srgbClr val="66CAF9"/>
                </a:solidFill>
                <a:latin typeface="Times"/>
                <a:ea typeface="Times"/>
                <a:cs typeface="Times"/>
              </a:rPr>
              <a:t>POO</a:t>
            </a:r>
            <a:endParaRPr lang="en-US" altLang="zh-CN" sz="1600">
              <a:latin typeface="Times"/>
              <a:ea typeface="Times"/>
              <a:cs typeface="Times"/>
            </a:endParaRPr>
          </a:p>
        </p:txBody>
      </p:sp>
      <p:sp>
        <p:nvSpPr>
          <p:cNvPr id="452" name="Text Box452"/>
          <p:cNvSpPr txBox="1"/>
          <p:nvPr/>
        </p:nvSpPr>
        <p:spPr>
          <a:xfrm>
            <a:off x="527304" y="2560231"/>
            <a:ext cx="5340840" cy="100246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indent="145390" algn="l" rtl="0">
              <a:lnSpc>
                <a:spcPts val="3947"/>
              </a:lnSpc>
            </a:pPr>
            <a:r>
              <a:rPr lang="en-US" altLang="zh-CN" sz="2700" b="1" spc="0" dirty="0">
                <a:solidFill>
                  <a:srgbClr val="0797D7"/>
                </a:solidFill>
                <a:latin typeface="Times"/>
                <a:ea typeface="Times"/>
                <a:cs typeface="Times"/>
              </a:rPr>
              <a:t>6.</a:t>
            </a:r>
            <a:r>
              <a:rPr lang="en-US" altLang="zh-CN" sz="2700" b="1" spc="-49" dirty="0">
                <a:solidFill>
                  <a:srgbClr val="0797D7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2700" b="1" spc="8" dirty="0">
                <a:solidFill>
                  <a:srgbClr val="0797D7"/>
                </a:solidFill>
                <a:latin typeface="Times"/>
                <a:ea typeface="Times"/>
                <a:cs typeface="Times"/>
              </a:rPr>
              <a:t>VENTAJ</a:t>
            </a:r>
            <a:r>
              <a:rPr lang="en-US" altLang="zh-CN" sz="2700" b="1" spc="-346" dirty="0">
                <a:solidFill>
                  <a:srgbClr val="0797D7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2700" b="1" spc="0" dirty="0">
                <a:solidFill>
                  <a:srgbClr val="0797D7"/>
                </a:solidFill>
                <a:latin typeface="Times"/>
                <a:ea typeface="Times"/>
                <a:cs typeface="Times"/>
              </a:rPr>
              <a:t>AS</a:t>
            </a:r>
            <a:r>
              <a:rPr lang="en-US" altLang="zh-CN" sz="2700" b="1" spc="-82" dirty="0">
                <a:solidFill>
                  <a:srgbClr val="0797D7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2700" b="1" spc="0" dirty="0">
                <a:solidFill>
                  <a:srgbClr val="0797D7"/>
                </a:solidFill>
                <a:latin typeface="Times"/>
                <a:ea typeface="Times"/>
                <a:cs typeface="Times"/>
              </a:rPr>
              <a:t>Y</a:t>
            </a:r>
            <a:r>
              <a:rPr lang="en-US" altLang="zh-CN" sz="2700" b="1" spc="-103" dirty="0">
                <a:solidFill>
                  <a:srgbClr val="0797D7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2700" b="1" spc="21" dirty="0">
                <a:solidFill>
                  <a:srgbClr val="0797D7"/>
                </a:solidFill>
                <a:latin typeface="Times"/>
                <a:ea typeface="Times"/>
                <a:cs typeface="Times"/>
              </a:rPr>
              <a:t>DESVENTAJ</a:t>
            </a:r>
            <a:r>
              <a:rPr lang="en-US" altLang="zh-CN" sz="2700" b="1" spc="-360" dirty="0">
                <a:solidFill>
                  <a:srgbClr val="0797D7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2700" b="1" spc="0" dirty="0">
                <a:solidFill>
                  <a:srgbClr val="0797D7"/>
                </a:solidFill>
                <a:latin typeface="Times"/>
                <a:ea typeface="Times"/>
                <a:cs typeface="Times"/>
              </a:rPr>
              <a:t>AS</a:t>
            </a:r>
            <a:r>
              <a:rPr lang="en-US" altLang="zh-CN" sz="2700" b="1" dirty="0">
                <a:solidFill>
                  <a:srgbClr val="0797D7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0" dirty="0">
                <a:solidFill>
                  <a:srgbClr val="66CAF9"/>
                </a:solidFill>
                <a:latin typeface="Times"/>
                <a:ea typeface="Times"/>
                <a:cs typeface="Times"/>
              </a:rPr>
              <a:t>7.</a:t>
            </a:r>
            <a:r>
              <a:rPr lang="en-US" altLang="zh-CN" sz="1600" spc="-6" dirty="0">
                <a:solidFill>
                  <a:srgbClr val="66CAF9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-3" dirty="0">
                <a:solidFill>
                  <a:srgbClr val="66CAF9"/>
                </a:solidFill>
                <a:latin typeface="Times"/>
                <a:ea typeface="Times"/>
                <a:cs typeface="Times"/>
              </a:rPr>
              <a:t>LENGUAJES</a:t>
            </a:r>
            <a:r>
              <a:rPr lang="en-US" altLang="zh-CN" sz="1600" dirty="0">
                <a:solidFill>
                  <a:srgbClr val="66CAF9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0" dirty="0">
                <a:solidFill>
                  <a:srgbClr val="66CAF9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1600" spc="-10" dirty="0">
                <a:solidFill>
                  <a:srgbClr val="66CAF9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-2" dirty="0">
                <a:solidFill>
                  <a:srgbClr val="66CAF9"/>
                </a:solidFill>
                <a:latin typeface="Times"/>
                <a:ea typeface="Times"/>
                <a:cs typeface="Times"/>
              </a:rPr>
              <a:t>PROGRAMACIÓN</a:t>
            </a:r>
            <a:endParaRPr lang="en-US" altLang="zh-CN" sz="1600" dirty="0">
              <a:latin typeface="Times"/>
              <a:ea typeface="Times"/>
              <a:cs typeface="Time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ath37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8" name="Path38"/>
          <p:cNvSpPr/>
          <p:nvPr/>
        </p:nvSpPr>
        <p:spPr>
          <a:xfrm>
            <a:off x="335280" y="342900"/>
            <a:ext cx="2776728" cy="71628"/>
          </a:xfrm>
          <a:custGeom>
            <a:avLst/>
            <a:gdLst/>
            <a:ahLst/>
            <a:cxnLst/>
            <a:rect l="l" t="t" r="r" b="b"/>
            <a:pathLst>
              <a:path w="2776728" h="71628">
                <a:moveTo>
                  <a:pt x="0" y="71628"/>
                </a:moveTo>
                <a:lnTo>
                  <a:pt x="2776728" y="71628"/>
                </a:lnTo>
                <a:lnTo>
                  <a:pt x="2776728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0797D7">
              <a:alpha val="100000"/>
            </a:srgbClr>
          </a:solidFill>
          <a:ln w="0" cap="sq">
            <a:solidFill>
              <a:srgbClr val="0797D7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9" name="Path39"/>
          <p:cNvSpPr/>
          <p:nvPr/>
        </p:nvSpPr>
        <p:spPr>
          <a:xfrm>
            <a:off x="6031992" y="339852"/>
            <a:ext cx="2776728" cy="74676"/>
          </a:xfrm>
          <a:custGeom>
            <a:avLst/>
            <a:gdLst/>
            <a:ahLst/>
            <a:cxnLst/>
            <a:rect l="l" t="t" r="r" b="b"/>
            <a:pathLst>
              <a:path w="2776728" h="74676">
                <a:moveTo>
                  <a:pt x="0" y="74676"/>
                </a:moveTo>
                <a:lnTo>
                  <a:pt x="2776728" y="74676"/>
                </a:lnTo>
                <a:lnTo>
                  <a:pt x="2776728" y="0"/>
                </a:lnTo>
                <a:lnTo>
                  <a:pt x="0" y="0"/>
                </a:lnTo>
                <a:lnTo>
                  <a:pt x="0" y="74676"/>
                </a:lnTo>
                <a:close/>
              </a:path>
            </a:pathLst>
          </a:custGeom>
          <a:solidFill>
            <a:srgbClr val="44C1A3">
              <a:alpha val="100000"/>
            </a:srgbClr>
          </a:solidFill>
          <a:ln w="0" cap="sq">
            <a:solidFill>
              <a:srgbClr val="44C1A3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0" name="Path40"/>
          <p:cNvSpPr/>
          <p:nvPr/>
        </p:nvSpPr>
        <p:spPr>
          <a:xfrm>
            <a:off x="3182112" y="342900"/>
            <a:ext cx="2776728" cy="68580"/>
          </a:xfrm>
          <a:custGeom>
            <a:avLst/>
            <a:gdLst/>
            <a:ahLst/>
            <a:cxnLst/>
            <a:rect l="l" t="t" r="r" b="b"/>
            <a:pathLst>
              <a:path w="2776728" h="68580">
                <a:moveTo>
                  <a:pt x="0" y="68580"/>
                </a:moveTo>
                <a:lnTo>
                  <a:pt x="2776728" y="68580"/>
                </a:lnTo>
                <a:lnTo>
                  <a:pt x="2776728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solidFill>
            <a:srgbClr val="66CAF9">
              <a:alpha val="100000"/>
            </a:srgbClr>
          </a:solidFill>
          <a:ln w="0" cap="sq">
            <a:solidFill>
              <a:srgbClr val="66CAF9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1" name="Text Box41"/>
          <p:cNvSpPr txBox="1"/>
          <p:nvPr/>
        </p:nvSpPr>
        <p:spPr>
          <a:xfrm>
            <a:off x="963473" y="1587653"/>
            <a:ext cx="7391629" cy="91168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marL="178308" indent="-178308" algn="just" rtl="0">
              <a:lnSpc>
                <a:spcPts val="2393"/>
              </a:lnSpc>
            </a:pPr>
            <a:r>
              <a:rPr lang="en-US" altLang="zh-CN" sz="1800" spc="0" dirty="0">
                <a:solidFill>
                  <a:srgbClr val="0797D7"/>
                </a:solidFill>
                <a:latin typeface="Times New Roman"/>
                <a:ea typeface="Times New Roman"/>
                <a:cs typeface="Times New Roman"/>
              </a:rPr>
              <a:t>•</a:t>
            </a:r>
            <a:r>
              <a:rPr lang="en-US" altLang="zh-CN" sz="1800" spc="372" dirty="0">
                <a:solidFill>
                  <a:srgbClr val="0797D7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La</a:t>
            </a:r>
            <a:r>
              <a:rPr lang="en-US" altLang="zh-CN" sz="1800" spc="8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i="1" spc="3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Programación</a:t>
            </a:r>
            <a:r>
              <a:rPr lang="en-US" altLang="zh-CN" sz="1800" i="1" spc="6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i="1" spc="2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orientada</a:t>
            </a:r>
            <a:r>
              <a:rPr lang="en-US" altLang="zh-CN" sz="1800" i="1" spc="16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i="1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</a:t>
            </a:r>
            <a:r>
              <a:rPr lang="en-US" altLang="zh-CN" sz="1800" i="1" spc="17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i="1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Objetos</a:t>
            </a:r>
            <a:r>
              <a:rPr lang="en-US" altLang="zh-CN" sz="1800" i="1" spc="6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es</a:t>
            </a:r>
            <a:r>
              <a:rPr lang="en-US" altLang="zh-CN" sz="1800" spc="9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un</a:t>
            </a:r>
            <a:r>
              <a:rPr lang="en-US" altLang="zh-CN" sz="1800" spc="7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paradigma</a:t>
            </a:r>
            <a:r>
              <a:rPr lang="en-US" altLang="zh-CN" sz="1800" spc="10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1800" spc="8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programación</a:t>
            </a:r>
            <a:r>
              <a:rPr lang="en-US" altLang="zh-CN" sz="1800" spc="9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4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que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tiene</a:t>
            </a:r>
            <a:r>
              <a:rPr lang="en-US" altLang="zh-CN" sz="1800" spc="27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como</a:t>
            </a:r>
            <a:r>
              <a:rPr lang="en-US" altLang="zh-CN" sz="1800" spc="27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objetivo</a:t>
            </a:r>
            <a:r>
              <a:rPr lang="en-US" altLang="zh-CN" sz="1800" spc="27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4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la</a:t>
            </a:r>
            <a:r>
              <a:rPr lang="en-US" altLang="zh-CN" sz="1800" spc="27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implementación</a:t>
            </a:r>
            <a:r>
              <a:rPr lang="en-US" altLang="zh-CN" sz="1800" spc="26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basada</a:t>
            </a:r>
            <a:r>
              <a:rPr lang="en-US" altLang="zh-CN" sz="1800" spc="26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en</a:t>
            </a:r>
            <a:r>
              <a:rPr lang="en-US" altLang="zh-CN" sz="1800" spc="26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una</a:t>
            </a:r>
            <a:r>
              <a:rPr lang="en-US" altLang="zh-CN" sz="1800" spc="27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colección</a:t>
            </a:r>
            <a:r>
              <a:rPr lang="en-US" altLang="zh-CN" sz="1800" spc="27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1800" spc="27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objetos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que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están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estructurados</a:t>
            </a:r>
            <a:r>
              <a:rPr lang="en-US" altLang="zh-CN" sz="1800" spc="-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en</a:t>
            </a:r>
            <a:r>
              <a:rPr lang="en-US" altLang="zh-CN" sz="1800" spc="-1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clases.</a:t>
            </a:r>
            <a:endParaRPr lang="en-US" altLang="zh-CN" sz="1800">
              <a:latin typeface="Times"/>
              <a:ea typeface="Times"/>
              <a:cs typeface="Times"/>
            </a:endParaRPr>
          </a:p>
        </p:txBody>
      </p:sp>
      <p:sp>
        <p:nvSpPr>
          <p:cNvPr id="42" name="Text Box42"/>
          <p:cNvSpPr txBox="1"/>
          <p:nvPr/>
        </p:nvSpPr>
        <p:spPr>
          <a:xfrm>
            <a:off x="963473" y="2904371"/>
            <a:ext cx="7389790" cy="58289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marL="178308" indent="-178308" algn="l" rtl="0">
              <a:lnSpc>
                <a:spcPts val="2295"/>
              </a:lnSpc>
            </a:pPr>
            <a:r>
              <a:rPr lang="en-US" altLang="zh-CN" sz="1800" spc="0" dirty="0">
                <a:solidFill>
                  <a:srgbClr val="0797D7"/>
                </a:solidFill>
                <a:latin typeface="Times New Roman"/>
                <a:ea typeface="Times New Roman"/>
                <a:cs typeface="Times New Roman"/>
              </a:rPr>
              <a:t>•</a:t>
            </a:r>
            <a:r>
              <a:rPr lang="en-US" altLang="zh-CN" sz="1800" spc="372" dirty="0">
                <a:solidFill>
                  <a:srgbClr val="0797D7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Aparece</a:t>
            </a:r>
            <a:r>
              <a:rPr lang="en-US" altLang="zh-CN" sz="1800" spc="11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como</a:t>
            </a:r>
            <a:r>
              <a:rPr lang="en-US" altLang="zh-CN" sz="1800" spc="114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parte</a:t>
            </a:r>
            <a:r>
              <a:rPr lang="en-US" altLang="zh-CN" sz="1800" spc="12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1800" spc="11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la</a:t>
            </a:r>
            <a:r>
              <a:rPr lang="en-US" altLang="zh-CN" sz="1800" spc="11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evolución</a:t>
            </a:r>
            <a:r>
              <a:rPr lang="en-US" altLang="zh-CN" sz="1800" spc="11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1800" spc="10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la</a:t>
            </a:r>
            <a:r>
              <a:rPr lang="en-US" altLang="zh-CN" sz="1800" spc="114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programación</a:t>
            </a:r>
            <a:r>
              <a:rPr lang="en-US" altLang="zh-CN" sz="1800" spc="10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y</a:t>
            </a:r>
            <a:r>
              <a:rPr lang="en-US" altLang="zh-CN" sz="1800" spc="12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se</a:t>
            </a:r>
            <a:r>
              <a:rPr lang="en-US" altLang="zh-CN" sz="1800" spc="10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establece</a:t>
            </a:r>
            <a:r>
              <a:rPr lang="en-US" altLang="zh-CN" sz="1800" spc="11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como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un</a:t>
            </a:r>
            <a:r>
              <a:rPr lang="en-US" altLang="zh-CN" sz="1800" spc="-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enfoque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diferente</a:t>
            </a:r>
            <a:r>
              <a:rPr lang="en-US" altLang="zh-CN" sz="1800" spc="-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al</a:t>
            </a:r>
            <a:r>
              <a:rPr lang="en-US" altLang="zh-CN" sz="1800" spc="-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momento</a:t>
            </a:r>
            <a:r>
              <a:rPr lang="en-US" altLang="zh-CN" sz="1800" spc="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obtener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resultados.</a:t>
            </a:r>
            <a:endParaRPr lang="en-US" altLang="zh-CN" sz="1800">
              <a:latin typeface="Times"/>
              <a:ea typeface="Times"/>
              <a:cs typeface="Times"/>
            </a:endParaRPr>
          </a:p>
        </p:txBody>
      </p:sp>
      <p:sp>
        <p:nvSpPr>
          <p:cNvPr id="43" name="Text Box43"/>
          <p:cNvSpPr txBox="1"/>
          <p:nvPr/>
        </p:nvSpPr>
        <p:spPr>
          <a:xfrm>
            <a:off x="963473" y="4532114"/>
            <a:ext cx="3979604" cy="15521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222"/>
              </a:lnSpc>
            </a:pPr>
            <a:r>
              <a:rPr lang="en-US" altLang="zh-CN" sz="11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PROGRAMACIÓN</a:t>
            </a:r>
            <a:r>
              <a:rPr lang="en-US" altLang="zh-CN" sz="1100" spc="4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ORIENTADA</a:t>
            </a:r>
            <a:r>
              <a:rPr lang="en-US" altLang="zh-CN" sz="1100" spc="4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</a:t>
            </a:r>
            <a:r>
              <a:rPr lang="en-US" altLang="zh-CN" sz="1100" spc="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OBJETOS</a:t>
            </a:r>
            <a:r>
              <a:rPr lang="en-US" altLang="zh-CN" sz="11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-</a:t>
            </a:r>
            <a:r>
              <a:rPr lang="en-US" altLang="zh-CN" sz="1100" spc="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INTRODUCCIÓN</a:t>
            </a:r>
            <a:endParaRPr lang="en-US" altLang="zh-CN" sz="1100">
              <a:latin typeface="Times"/>
              <a:ea typeface="Times"/>
              <a:cs typeface="Times"/>
            </a:endParaRPr>
          </a:p>
        </p:txBody>
      </p:sp>
      <p:sp>
        <p:nvSpPr>
          <p:cNvPr id="44" name="Text Box44"/>
          <p:cNvSpPr txBox="1"/>
          <p:nvPr/>
        </p:nvSpPr>
        <p:spPr>
          <a:xfrm>
            <a:off x="8482586" y="4495114"/>
            <a:ext cx="173316" cy="2667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100"/>
              </a:lnSpc>
            </a:pPr>
            <a:r>
              <a:rPr lang="en-US" altLang="zh-CN" sz="2100" spc="-103" dirty="0">
                <a:solidFill>
                  <a:srgbClr val="0797D7"/>
                </a:solidFill>
                <a:latin typeface="Helvetica"/>
                <a:ea typeface="Helvetica"/>
                <a:cs typeface="Helvetica"/>
              </a:rPr>
              <a:t>4</a:t>
            </a:r>
            <a:endParaRPr lang="en-US" altLang="zh-CN" sz="2100">
              <a:latin typeface="Helvetica"/>
              <a:ea typeface="Helvetica"/>
              <a:cs typeface="Helvetic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ath453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54" name="Path454"/>
          <p:cNvSpPr/>
          <p:nvPr/>
        </p:nvSpPr>
        <p:spPr>
          <a:xfrm>
            <a:off x="335280" y="342900"/>
            <a:ext cx="2776728" cy="71628"/>
          </a:xfrm>
          <a:custGeom>
            <a:avLst/>
            <a:gdLst/>
            <a:ahLst/>
            <a:cxnLst/>
            <a:rect l="l" t="t" r="r" b="b"/>
            <a:pathLst>
              <a:path w="2776728" h="71628">
                <a:moveTo>
                  <a:pt x="0" y="71628"/>
                </a:moveTo>
                <a:lnTo>
                  <a:pt x="2776728" y="71628"/>
                </a:lnTo>
                <a:lnTo>
                  <a:pt x="2776728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0797D7">
              <a:alpha val="100000"/>
            </a:srgbClr>
          </a:solidFill>
          <a:ln w="0" cap="sq">
            <a:solidFill>
              <a:srgbClr val="0797D7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55" name="Path455"/>
          <p:cNvSpPr/>
          <p:nvPr/>
        </p:nvSpPr>
        <p:spPr>
          <a:xfrm>
            <a:off x="6031992" y="339852"/>
            <a:ext cx="2776728" cy="74676"/>
          </a:xfrm>
          <a:custGeom>
            <a:avLst/>
            <a:gdLst/>
            <a:ahLst/>
            <a:cxnLst/>
            <a:rect l="l" t="t" r="r" b="b"/>
            <a:pathLst>
              <a:path w="2776728" h="74676">
                <a:moveTo>
                  <a:pt x="0" y="74676"/>
                </a:moveTo>
                <a:lnTo>
                  <a:pt x="2776728" y="74676"/>
                </a:lnTo>
                <a:lnTo>
                  <a:pt x="2776728" y="0"/>
                </a:lnTo>
                <a:lnTo>
                  <a:pt x="0" y="0"/>
                </a:lnTo>
                <a:lnTo>
                  <a:pt x="0" y="74676"/>
                </a:lnTo>
                <a:close/>
              </a:path>
            </a:pathLst>
          </a:custGeom>
          <a:solidFill>
            <a:srgbClr val="44C1A3">
              <a:alpha val="100000"/>
            </a:srgbClr>
          </a:solidFill>
          <a:ln w="0" cap="sq">
            <a:solidFill>
              <a:srgbClr val="44C1A3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56" name="Path456"/>
          <p:cNvSpPr/>
          <p:nvPr/>
        </p:nvSpPr>
        <p:spPr>
          <a:xfrm>
            <a:off x="3182112" y="342900"/>
            <a:ext cx="2776728" cy="68580"/>
          </a:xfrm>
          <a:custGeom>
            <a:avLst/>
            <a:gdLst/>
            <a:ahLst/>
            <a:cxnLst/>
            <a:rect l="l" t="t" r="r" b="b"/>
            <a:pathLst>
              <a:path w="2776728" h="68580">
                <a:moveTo>
                  <a:pt x="0" y="68580"/>
                </a:moveTo>
                <a:lnTo>
                  <a:pt x="2776728" y="68580"/>
                </a:lnTo>
                <a:lnTo>
                  <a:pt x="2776728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solidFill>
            <a:srgbClr val="66CAF9">
              <a:alpha val="100000"/>
            </a:srgbClr>
          </a:solidFill>
          <a:ln w="0" cap="sq">
            <a:solidFill>
              <a:srgbClr val="66CAF9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57" name="Text Box457"/>
          <p:cNvSpPr txBox="1"/>
          <p:nvPr/>
        </p:nvSpPr>
        <p:spPr>
          <a:xfrm>
            <a:off x="330708" y="460248"/>
            <a:ext cx="8481060" cy="893064"/>
          </a:xfrm>
          <a:prstGeom prst="rect">
            <a:avLst/>
          </a:prstGeom>
          <a:solidFill>
            <a:srgbClr val="0797D7"/>
          </a:solidFill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2064"/>
              </a:lnSpc>
            </a:pPr>
            <a:endParaRPr/>
          </a:p>
          <a:p>
            <a:pPr marL="683362" algn="l" rtl="0">
              <a:lnSpc>
                <a:spcPts val="3095"/>
              </a:lnSpc>
            </a:pPr>
            <a:r>
              <a:rPr lang="en-US" altLang="zh-CN" sz="28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Ventajas</a:t>
            </a:r>
            <a:endParaRPr lang="en-US" altLang="zh-CN" sz="2800">
              <a:latin typeface="Times"/>
              <a:ea typeface="Times"/>
              <a:cs typeface="Times"/>
            </a:endParaRPr>
          </a:p>
        </p:txBody>
      </p:sp>
      <p:sp>
        <p:nvSpPr>
          <p:cNvPr id="458" name="Text Box458"/>
          <p:cNvSpPr txBox="1"/>
          <p:nvPr/>
        </p:nvSpPr>
        <p:spPr>
          <a:xfrm>
            <a:off x="1121664" y="1697634"/>
            <a:ext cx="6595263" cy="66454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marL="228600" indent="-228600" algn="l" rtl="0">
              <a:lnSpc>
                <a:spcPts val="2616"/>
              </a:lnSpc>
            </a:pPr>
            <a:r>
              <a:rPr lang="en-US" altLang="zh-CN" sz="1650" spc="31" dirty="0">
                <a:solidFill>
                  <a:srgbClr val="66CAF9"/>
                </a:solidFill>
                <a:latin typeface="Wingdings 2"/>
                <a:ea typeface="Wingdings 2"/>
                <a:cs typeface="Wingdings 2"/>
              </a:rPr>
              <a:t></a:t>
            </a:r>
            <a:r>
              <a:rPr lang="en-US" altLang="zh-CN" sz="1650" spc="-749" dirty="0">
                <a:solidFill>
                  <a:srgbClr val="66CAF9"/>
                </a:solidFill>
                <a:latin typeface="Wingdings 2"/>
                <a:ea typeface="Wingdings 2"/>
                <a:cs typeface="Wingdings 2"/>
              </a:rPr>
              <a:t> </a:t>
            </a:r>
            <a:r>
              <a:rPr lang="en-US" altLang="zh-CN" sz="18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Reducción</a:t>
            </a:r>
            <a:r>
              <a:rPr lang="en-US" altLang="zh-CN" sz="1800" spc="-2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código</a:t>
            </a:r>
            <a:r>
              <a:rPr lang="en-US" altLang="zh-CN" sz="1800" spc="-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redundante,</a:t>
            </a:r>
            <a:r>
              <a:rPr lang="en-US" altLang="zh-CN" sz="1800" spc="-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lo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que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permite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un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código</a:t>
            </a:r>
            <a:r>
              <a:rPr lang="en-US" altLang="zh-CN" sz="1800" spc="-1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conciso</a:t>
            </a:r>
            <a:r>
              <a:rPr lang="en-US" altLang="zh-CN" sz="1800" spc="-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y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sin</a:t>
            </a:r>
            <a:r>
              <a:rPr lang="en-US" altLang="zh-CN" sz="1800" spc="-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repeticiones.</a:t>
            </a:r>
            <a:r>
              <a:rPr lang="en-US" altLang="zh-CN" sz="1800" spc="-3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(Herencia)</a:t>
            </a:r>
            <a:endParaRPr lang="en-US" altLang="zh-CN" sz="1800">
              <a:latin typeface="Times"/>
              <a:ea typeface="Times"/>
              <a:cs typeface="Times"/>
            </a:endParaRPr>
          </a:p>
        </p:txBody>
      </p:sp>
      <p:sp>
        <p:nvSpPr>
          <p:cNvPr id="459" name="Text Box459"/>
          <p:cNvSpPr txBox="1"/>
          <p:nvPr/>
        </p:nvSpPr>
        <p:spPr>
          <a:xfrm>
            <a:off x="1121664" y="2583460"/>
            <a:ext cx="6761685" cy="66454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marL="228600" indent="-228600" algn="l" rtl="0">
              <a:lnSpc>
                <a:spcPts val="2616"/>
              </a:lnSpc>
            </a:pPr>
            <a:r>
              <a:rPr lang="en-US" altLang="zh-CN" sz="1650" spc="31" dirty="0">
                <a:solidFill>
                  <a:srgbClr val="66CAF9"/>
                </a:solidFill>
                <a:latin typeface="Wingdings 2"/>
                <a:ea typeface="Wingdings 2"/>
                <a:cs typeface="Wingdings 2"/>
              </a:rPr>
              <a:t></a:t>
            </a:r>
            <a:r>
              <a:rPr lang="en-US" altLang="zh-CN" sz="1650" spc="-749" dirty="0">
                <a:solidFill>
                  <a:srgbClr val="66CAF9"/>
                </a:solidFill>
                <a:latin typeface="Wingdings 2"/>
                <a:ea typeface="Wingdings 2"/>
                <a:cs typeface="Wingdings 2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Posibilita</a:t>
            </a:r>
            <a:r>
              <a:rPr lang="en-US" altLang="zh-CN" sz="1800" spc="-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reusar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código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y</a:t>
            </a:r>
            <a:r>
              <a:rPr lang="en-US" altLang="zh-CN" sz="1800" spc="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extenderlo</a:t>
            </a:r>
            <a:r>
              <a:rPr lang="en-US" altLang="zh-CN" sz="1800" spc="-2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través</a:t>
            </a:r>
            <a:r>
              <a:rPr lang="en-US" altLang="zh-CN" sz="1800" spc="-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la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clases</a:t>
            </a:r>
            <a:r>
              <a:rPr lang="en-US" altLang="zh-CN" sz="1800" spc="-2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sin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necesidad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probarlo.</a:t>
            </a:r>
            <a:r>
              <a:rPr lang="en-US" altLang="zh-CN" sz="1800" spc="-1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1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(Testing)</a:t>
            </a:r>
            <a:endParaRPr lang="en-US" altLang="zh-CN" sz="1800">
              <a:latin typeface="Times"/>
              <a:ea typeface="Times"/>
              <a:cs typeface="Times"/>
            </a:endParaRPr>
          </a:p>
        </p:txBody>
      </p:sp>
      <p:sp>
        <p:nvSpPr>
          <p:cNvPr id="460" name="Text Box460"/>
          <p:cNvSpPr txBox="1"/>
          <p:nvPr/>
        </p:nvSpPr>
        <p:spPr>
          <a:xfrm>
            <a:off x="1121664" y="3470428"/>
            <a:ext cx="6521196" cy="66479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marL="228600" indent="-228600" algn="l" rtl="0">
              <a:lnSpc>
                <a:spcPts val="2617"/>
              </a:lnSpc>
            </a:pPr>
            <a:r>
              <a:rPr lang="en-US" altLang="zh-CN" sz="1650" spc="31" dirty="0">
                <a:solidFill>
                  <a:srgbClr val="66CAF9"/>
                </a:solidFill>
                <a:latin typeface="Wingdings 2"/>
                <a:ea typeface="Wingdings 2"/>
                <a:cs typeface="Wingdings 2"/>
              </a:rPr>
              <a:t></a:t>
            </a:r>
            <a:r>
              <a:rPr lang="en-US" altLang="zh-CN" sz="1650" spc="-749" dirty="0">
                <a:solidFill>
                  <a:srgbClr val="66CAF9"/>
                </a:solidFill>
                <a:latin typeface="Wingdings 2"/>
                <a:ea typeface="Wingdings 2"/>
                <a:cs typeface="Wingdings 2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La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jerarquía</a:t>
            </a:r>
            <a:r>
              <a:rPr lang="en-US" altLang="zh-CN" sz="1800" spc="-1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y</a:t>
            </a:r>
            <a:r>
              <a:rPr lang="en-US" altLang="zh-CN" sz="1800" spc="-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abstracción</a:t>
            </a:r>
            <a:r>
              <a:rPr lang="en-US" altLang="zh-CN" sz="1800" spc="-1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los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objetos</a:t>
            </a:r>
            <a:r>
              <a:rPr lang="en-US" altLang="zh-CN" sz="1800" spc="-1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brinda</a:t>
            </a:r>
            <a:r>
              <a:rPr lang="en-US" altLang="zh-CN" sz="1800" spc="-1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una</a:t>
            </a:r>
            <a:r>
              <a:rPr lang="en-US" altLang="zh-CN" sz="1800" spc="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implementación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más</a:t>
            </a:r>
            <a:r>
              <a:rPr lang="en-US" altLang="zh-CN" sz="1800" spc="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detallada,</a:t>
            </a:r>
            <a:r>
              <a:rPr lang="en-US" altLang="zh-CN" sz="1800" spc="-2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puntual</a:t>
            </a:r>
            <a:r>
              <a:rPr lang="en-US" altLang="zh-CN" sz="1800" spc="-14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y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coherente.</a:t>
            </a:r>
            <a:endParaRPr lang="en-US" altLang="zh-CN" sz="1800">
              <a:latin typeface="Times"/>
              <a:ea typeface="Times"/>
              <a:cs typeface="Times"/>
            </a:endParaRPr>
          </a:p>
        </p:txBody>
      </p:sp>
      <p:sp>
        <p:nvSpPr>
          <p:cNvPr id="461" name="Text Box461"/>
          <p:cNvSpPr txBox="1"/>
          <p:nvPr/>
        </p:nvSpPr>
        <p:spPr>
          <a:xfrm>
            <a:off x="672998" y="4532114"/>
            <a:ext cx="4830559" cy="15521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222"/>
              </a:lnSpc>
            </a:pPr>
            <a:r>
              <a:rPr lang="en-US" altLang="zh-CN" sz="11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PROGRAMACIÓN</a:t>
            </a:r>
            <a:r>
              <a:rPr lang="en-US" altLang="zh-CN" sz="1100" spc="4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ORIENTADA</a:t>
            </a:r>
            <a:r>
              <a:rPr lang="en-US" altLang="zh-CN" sz="1100" spc="4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</a:t>
            </a:r>
            <a:r>
              <a:rPr lang="en-US" altLang="zh-CN" sz="1100" spc="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OBJETOS</a:t>
            </a:r>
            <a:r>
              <a:rPr lang="en-US" altLang="zh-CN" sz="11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–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100" spc="4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VENTAJAS</a:t>
            </a:r>
            <a:r>
              <a:rPr lang="en-US" altLang="zh-CN" sz="11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Y</a:t>
            </a:r>
            <a:r>
              <a:rPr lang="en-US" altLang="zh-CN" sz="1100" spc="-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DESVENTAJAS.</a:t>
            </a:r>
            <a:endParaRPr lang="en-US" altLang="zh-CN" sz="1100">
              <a:latin typeface="Times"/>
              <a:ea typeface="Times"/>
              <a:cs typeface="Times"/>
            </a:endParaRPr>
          </a:p>
        </p:txBody>
      </p:sp>
      <p:sp>
        <p:nvSpPr>
          <p:cNvPr id="462" name="Text Box462"/>
          <p:cNvSpPr txBox="1"/>
          <p:nvPr/>
        </p:nvSpPr>
        <p:spPr>
          <a:xfrm>
            <a:off x="8346948" y="4495114"/>
            <a:ext cx="308952" cy="2667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100"/>
              </a:lnSpc>
            </a:pPr>
            <a:r>
              <a:rPr lang="en-US" altLang="zh-CN" sz="2100" spc="-102" dirty="0">
                <a:solidFill>
                  <a:srgbClr val="0797D7"/>
                </a:solidFill>
                <a:latin typeface="Helvetica"/>
                <a:ea typeface="Helvetica"/>
                <a:cs typeface="Helvetica"/>
              </a:rPr>
              <a:t>40</a:t>
            </a:r>
            <a:endParaRPr lang="en-US" altLang="zh-CN" sz="2100">
              <a:latin typeface="Helvetica"/>
              <a:ea typeface="Helvetica"/>
              <a:cs typeface="Helvetic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ath463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64" name="Path464"/>
          <p:cNvSpPr/>
          <p:nvPr/>
        </p:nvSpPr>
        <p:spPr>
          <a:xfrm>
            <a:off x="335280" y="342900"/>
            <a:ext cx="2776728" cy="71628"/>
          </a:xfrm>
          <a:custGeom>
            <a:avLst/>
            <a:gdLst/>
            <a:ahLst/>
            <a:cxnLst/>
            <a:rect l="l" t="t" r="r" b="b"/>
            <a:pathLst>
              <a:path w="2776728" h="71628">
                <a:moveTo>
                  <a:pt x="0" y="71628"/>
                </a:moveTo>
                <a:lnTo>
                  <a:pt x="2776728" y="71628"/>
                </a:lnTo>
                <a:lnTo>
                  <a:pt x="2776728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0797D7">
              <a:alpha val="100000"/>
            </a:srgbClr>
          </a:solidFill>
          <a:ln w="0" cap="sq">
            <a:solidFill>
              <a:srgbClr val="0797D7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65" name="Path465"/>
          <p:cNvSpPr/>
          <p:nvPr/>
        </p:nvSpPr>
        <p:spPr>
          <a:xfrm>
            <a:off x="6031992" y="339852"/>
            <a:ext cx="2776728" cy="74676"/>
          </a:xfrm>
          <a:custGeom>
            <a:avLst/>
            <a:gdLst/>
            <a:ahLst/>
            <a:cxnLst/>
            <a:rect l="l" t="t" r="r" b="b"/>
            <a:pathLst>
              <a:path w="2776728" h="74676">
                <a:moveTo>
                  <a:pt x="0" y="74676"/>
                </a:moveTo>
                <a:lnTo>
                  <a:pt x="2776728" y="74676"/>
                </a:lnTo>
                <a:lnTo>
                  <a:pt x="2776728" y="0"/>
                </a:lnTo>
                <a:lnTo>
                  <a:pt x="0" y="0"/>
                </a:lnTo>
                <a:lnTo>
                  <a:pt x="0" y="74676"/>
                </a:lnTo>
                <a:close/>
              </a:path>
            </a:pathLst>
          </a:custGeom>
          <a:solidFill>
            <a:srgbClr val="44C1A3">
              <a:alpha val="100000"/>
            </a:srgbClr>
          </a:solidFill>
          <a:ln w="0" cap="sq">
            <a:solidFill>
              <a:srgbClr val="44C1A3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66" name="Path466"/>
          <p:cNvSpPr/>
          <p:nvPr/>
        </p:nvSpPr>
        <p:spPr>
          <a:xfrm>
            <a:off x="3182112" y="342900"/>
            <a:ext cx="2776728" cy="68580"/>
          </a:xfrm>
          <a:custGeom>
            <a:avLst/>
            <a:gdLst/>
            <a:ahLst/>
            <a:cxnLst/>
            <a:rect l="l" t="t" r="r" b="b"/>
            <a:pathLst>
              <a:path w="2776728" h="68580">
                <a:moveTo>
                  <a:pt x="0" y="68580"/>
                </a:moveTo>
                <a:lnTo>
                  <a:pt x="2776728" y="68580"/>
                </a:lnTo>
                <a:lnTo>
                  <a:pt x="2776728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solidFill>
            <a:srgbClr val="66CAF9">
              <a:alpha val="100000"/>
            </a:srgbClr>
          </a:solidFill>
          <a:ln w="0" cap="sq">
            <a:solidFill>
              <a:srgbClr val="66CAF9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67" name="Text Box467"/>
          <p:cNvSpPr txBox="1"/>
          <p:nvPr/>
        </p:nvSpPr>
        <p:spPr>
          <a:xfrm>
            <a:off x="330708" y="460248"/>
            <a:ext cx="8481060" cy="893064"/>
          </a:xfrm>
          <a:prstGeom prst="rect">
            <a:avLst/>
          </a:prstGeom>
          <a:solidFill>
            <a:srgbClr val="0797D7"/>
          </a:solidFill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2021"/>
              </a:lnSpc>
            </a:pPr>
            <a:endParaRPr/>
          </a:p>
          <a:p>
            <a:pPr marL="681838" algn="l" rtl="0">
              <a:lnSpc>
                <a:spcPts val="3095"/>
              </a:lnSpc>
            </a:pPr>
            <a:r>
              <a:rPr lang="en-US" altLang="zh-CN" sz="28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Ventajas</a:t>
            </a:r>
            <a:endParaRPr lang="en-US" altLang="zh-CN" sz="2800">
              <a:latin typeface="Times"/>
              <a:ea typeface="Times"/>
              <a:cs typeface="Times"/>
            </a:endParaRPr>
          </a:p>
        </p:txBody>
      </p:sp>
      <p:sp>
        <p:nvSpPr>
          <p:cNvPr id="468" name="Text Box468"/>
          <p:cNvSpPr txBox="1"/>
          <p:nvPr/>
        </p:nvSpPr>
        <p:spPr>
          <a:xfrm>
            <a:off x="961339" y="1699793"/>
            <a:ext cx="7488911" cy="80170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marL="286817" indent="-286817" algn="just" rtl="0">
              <a:lnSpc>
                <a:spcPts val="2104"/>
              </a:lnSpc>
            </a:pPr>
            <a:r>
              <a:rPr lang="en-US" altLang="zh-CN" sz="1650" spc="502" dirty="0">
                <a:solidFill>
                  <a:srgbClr val="66CAF9"/>
                </a:solidFill>
                <a:latin typeface="Wingdings"/>
                <a:ea typeface="Wingdings"/>
                <a:cs typeface="Wingdings"/>
              </a:rPr>
              <a:t>✓</a:t>
            </a:r>
            <a:r>
              <a:rPr lang="en-US" altLang="zh-CN" sz="1650" spc="-1146" dirty="0">
                <a:solidFill>
                  <a:srgbClr val="66CAF9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La</a:t>
            </a:r>
            <a:r>
              <a:rPr lang="en-US" altLang="zh-CN" sz="1800" spc="14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implementación</a:t>
            </a:r>
            <a:r>
              <a:rPr lang="en-US" altLang="zh-CN" sz="1800" spc="16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1800" spc="14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clases</a:t>
            </a:r>
            <a:r>
              <a:rPr lang="en-US" altLang="zh-CN" sz="1800" spc="12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y</a:t>
            </a:r>
            <a:r>
              <a:rPr lang="en-US" altLang="zh-CN" sz="1800" spc="13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objetos</a:t>
            </a:r>
            <a:r>
              <a:rPr lang="en-US" altLang="zh-CN" sz="1800" spc="14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proporciona</a:t>
            </a:r>
            <a:r>
              <a:rPr lang="en-US" altLang="zh-CN" sz="1800" spc="15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4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una</a:t>
            </a:r>
            <a:r>
              <a:rPr lang="en-US" altLang="zh-CN" sz="1800" spc="15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relación</a:t>
            </a:r>
            <a:r>
              <a:rPr lang="en-US" altLang="zh-CN" sz="1800" spc="13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más</a:t>
            </a:r>
            <a:r>
              <a:rPr lang="en-US" altLang="zh-CN" sz="1800" spc="15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directa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con</a:t>
            </a:r>
            <a:r>
              <a:rPr lang="en-US" altLang="zh-CN" sz="1800" spc="20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la</a:t>
            </a:r>
            <a:r>
              <a:rPr lang="en-US" altLang="zh-CN" sz="1800" spc="19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realidad</a:t>
            </a:r>
            <a:r>
              <a:rPr lang="en-US" altLang="zh-CN" sz="1800" spc="17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al</a:t>
            </a:r>
            <a:r>
              <a:rPr lang="en-US" altLang="zh-CN" sz="1800" spc="2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implementar</a:t>
            </a:r>
            <a:r>
              <a:rPr lang="en-US" altLang="zh-CN" sz="1800" spc="19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funciones</a:t>
            </a:r>
            <a:r>
              <a:rPr lang="en-US" altLang="zh-CN" sz="1800" spc="18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y</a:t>
            </a:r>
            <a:r>
              <a:rPr lang="en-US" altLang="zh-CN" sz="1800" spc="21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métodos</a:t>
            </a:r>
            <a:r>
              <a:rPr lang="en-US" altLang="zh-CN" sz="1800" spc="18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como</a:t>
            </a:r>
            <a:r>
              <a:rPr lang="en-US" altLang="zh-CN" sz="1800" spc="19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comportamientos</a:t>
            </a:r>
            <a:r>
              <a:rPr lang="en-US" altLang="zh-CN" sz="1800" spc="-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las</a:t>
            </a:r>
            <a:r>
              <a:rPr lang="en-US" altLang="zh-CN" sz="1800" spc="-1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entidades.</a:t>
            </a:r>
            <a:endParaRPr lang="en-US" altLang="zh-CN" sz="1800">
              <a:latin typeface="Times"/>
              <a:ea typeface="Times"/>
              <a:cs typeface="Times"/>
            </a:endParaRPr>
          </a:p>
        </p:txBody>
      </p:sp>
      <p:sp>
        <p:nvSpPr>
          <p:cNvPr id="469" name="Text Box469"/>
          <p:cNvSpPr txBox="1"/>
          <p:nvPr/>
        </p:nvSpPr>
        <p:spPr>
          <a:xfrm>
            <a:off x="961339" y="2587016"/>
            <a:ext cx="7488987" cy="8017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marL="286817" indent="-286817" algn="just" rtl="0">
              <a:lnSpc>
                <a:spcPts val="2104"/>
              </a:lnSpc>
            </a:pPr>
            <a:r>
              <a:rPr lang="en-US" altLang="zh-CN" sz="1650" spc="502" dirty="0">
                <a:solidFill>
                  <a:srgbClr val="66CAF9"/>
                </a:solidFill>
                <a:latin typeface="Wingdings"/>
                <a:ea typeface="Wingdings"/>
                <a:cs typeface="Wingdings"/>
              </a:rPr>
              <a:t>✓</a:t>
            </a:r>
            <a:r>
              <a:rPr lang="en-US" altLang="zh-CN" sz="1650" spc="-1146" dirty="0">
                <a:solidFill>
                  <a:srgbClr val="66CAF9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Bajo</a:t>
            </a:r>
            <a:r>
              <a:rPr lang="en-US" altLang="zh-CN" sz="1800" spc="93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acoplamiento</a:t>
            </a:r>
            <a:r>
              <a:rPr lang="en-US" altLang="zh-CN" sz="1800" spc="944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y</a:t>
            </a:r>
            <a:r>
              <a:rPr lang="en-US" altLang="zh-CN" sz="1800" spc="94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alta</a:t>
            </a:r>
            <a:r>
              <a:rPr lang="en-US" altLang="zh-CN" sz="1800" spc="93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cohesión:</a:t>
            </a:r>
            <a:r>
              <a:rPr lang="en-US" altLang="zh-CN" sz="1800" spc="94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Gracias</a:t>
            </a:r>
            <a:r>
              <a:rPr lang="en-US" altLang="zh-CN" sz="1800" spc="92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</a:t>
            </a:r>
            <a:r>
              <a:rPr lang="en-US" altLang="zh-CN" sz="1800" spc="93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la</a:t>
            </a:r>
            <a:r>
              <a:rPr lang="en-US" altLang="zh-CN" sz="1800" spc="94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modularidad,</a:t>
            </a:r>
            <a:r>
              <a:rPr lang="en-US" altLang="zh-CN" sz="1800" spc="934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cada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componente</a:t>
            </a:r>
            <a:r>
              <a:rPr lang="en-US" altLang="zh-CN" sz="1800" spc="38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</a:t>
            </a:r>
            <a:r>
              <a:rPr lang="en-US" altLang="zh-CN" sz="1800" spc="354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módulo</a:t>
            </a:r>
            <a:r>
              <a:rPr lang="en-US" altLang="zh-CN" sz="1800" spc="38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1800" spc="38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un</a:t>
            </a:r>
            <a:r>
              <a:rPr lang="en-US" altLang="zh-CN" sz="1800" spc="354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desarrollo</a:t>
            </a:r>
            <a:r>
              <a:rPr lang="en-US" altLang="zh-CN" sz="1800" spc="37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tiene</a:t>
            </a:r>
            <a:r>
              <a:rPr lang="en-US" altLang="zh-CN" sz="1800" spc="37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independencia</a:t>
            </a:r>
            <a:r>
              <a:rPr lang="en-US" altLang="zh-CN" sz="1800" spc="36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1800" spc="38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los</a:t>
            </a:r>
            <a:r>
              <a:rPr lang="en-US" altLang="zh-CN" sz="1800" spc="36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demás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componentes.</a:t>
            </a:r>
            <a:endParaRPr lang="en-US" altLang="zh-CN" sz="1800">
              <a:latin typeface="Times"/>
              <a:ea typeface="Times"/>
              <a:cs typeface="Times"/>
            </a:endParaRPr>
          </a:p>
        </p:txBody>
      </p:sp>
      <p:sp>
        <p:nvSpPr>
          <p:cNvPr id="470" name="Text Box470"/>
          <p:cNvSpPr txBox="1"/>
          <p:nvPr/>
        </p:nvSpPr>
        <p:spPr>
          <a:xfrm>
            <a:off x="961339" y="3472459"/>
            <a:ext cx="7490055" cy="52773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marL="286817" indent="-286817" algn="l" rtl="0">
              <a:lnSpc>
                <a:spcPts val="2078"/>
              </a:lnSpc>
            </a:pPr>
            <a:r>
              <a:rPr lang="en-US" altLang="zh-CN" sz="1650" spc="502" dirty="0">
                <a:solidFill>
                  <a:srgbClr val="66CAF9"/>
                </a:solidFill>
                <a:latin typeface="Wingdings"/>
                <a:ea typeface="Wingdings"/>
                <a:cs typeface="Wingdings"/>
              </a:rPr>
              <a:t>✓</a:t>
            </a:r>
            <a:r>
              <a:rPr lang="en-US" altLang="zh-CN" sz="1650" spc="-1146" dirty="0">
                <a:solidFill>
                  <a:srgbClr val="66CAF9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Facilidad</a:t>
            </a:r>
            <a:r>
              <a:rPr lang="en-US" altLang="zh-CN" sz="1800" spc="59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en</a:t>
            </a:r>
            <a:r>
              <a:rPr lang="en-US" altLang="zh-CN" sz="1800" spc="56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el</a:t>
            </a:r>
            <a:r>
              <a:rPr lang="en-US" altLang="zh-CN" sz="1800" spc="57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desarrollo</a:t>
            </a:r>
            <a:r>
              <a:rPr lang="en-US" altLang="zh-CN" sz="1800" spc="56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y</a:t>
            </a:r>
            <a:r>
              <a:rPr lang="en-US" altLang="zh-CN" sz="1800" spc="594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el</a:t>
            </a:r>
            <a:r>
              <a:rPr lang="en-US" altLang="zh-CN" sz="1800" spc="58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mantenimiento</a:t>
            </a:r>
            <a:r>
              <a:rPr lang="en-US" altLang="zh-CN" sz="1800" spc="58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debido</a:t>
            </a:r>
            <a:r>
              <a:rPr lang="en-US" altLang="zh-CN" sz="1800" spc="574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</a:t>
            </a:r>
            <a:r>
              <a:rPr lang="en-US" altLang="zh-CN" sz="1800" spc="57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la</a:t>
            </a:r>
            <a:r>
              <a:rPr lang="en-US" altLang="zh-CN" sz="1800" spc="57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filosofía</a:t>
            </a:r>
            <a:r>
              <a:rPr lang="en-US" altLang="zh-CN" sz="1800" spc="58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del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paradigma.</a:t>
            </a:r>
            <a:endParaRPr lang="en-US" altLang="zh-CN" sz="1800">
              <a:latin typeface="Times"/>
              <a:ea typeface="Times"/>
              <a:cs typeface="Times"/>
            </a:endParaRPr>
          </a:p>
        </p:txBody>
      </p:sp>
      <p:sp>
        <p:nvSpPr>
          <p:cNvPr id="471" name="Text Box471"/>
          <p:cNvSpPr txBox="1"/>
          <p:nvPr/>
        </p:nvSpPr>
        <p:spPr>
          <a:xfrm>
            <a:off x="755599" y="4549216"/>
            <a:ext cx="4831355" cy="15554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225"/>
              </a:lnSpc>
            </a:pPr>
            <a:r>
              <a:rPr lang="en-US" altLang="zh-CN" sz="11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PROGRAMACIÓN</a:t>
            </a:r>
            <a:r>
              <a:rPr lang="en-US" altLang="zh-CN" sz="1100" spc="54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ORIENTADA</a:t>
            </a:r>
            <a:r>
              <a:rPr lang="en-US" altLang="zh-CN" sz="1100" spc="3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</a:t>
            </a:r>
            <a:r>
              <a:rPr lang="en-US" altLang="zh-CN" sz="1100" spc="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OBJETOS</a:t>
            </a:r>
            <a:r>
              <a:rPr lang="en-US" altLang="zh-CN" sz="1100" spc="-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–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100" spc="4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VENTAJAS</a:t>
            </a:r>
            <a:r>
              <a:rPr lang="en-US" altLang="zh-CN" sz="11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Y</a:t>
            </a:r>
            <a:r>
              <a:rPr lang="en-US" altLang="zh-CN" sz="11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DESVENTAJAS.</a:t>
            </a:r>
            <a:endParaRPr lang="en-US" altLang="zh-CN" sz="1100">
              <a:latin typeface="Times"/>
              <a:ea typeface="Times"/>
              <a:cs typeface="Times"/>
            </a:endParaRPr>
          </a:p>
        </p:txBody>
      </p:sp>
      <p:sp>
        <p:nvSpPr>
          <p:cNvPr id="472" name="Text Box472"/>
          <p:cNvSpPr txBox="1"/>
          <p:nvPr/>
        </p:nvSpPr>
        <p:spPr>
          <a:xfrm>
            <a:off x="8346948" y="4495114"/>
            <a:ext cx="308952" cy="2667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100"/>
              </a:lnSpc>
            </a:pPr>
            <a:r>
              <a:rPr lang="en-US" altLang="zh-CN" sz="2100" spc="-102" dirty="0">
                <a:solidFill>
                  <a:srgbClr val="0797D7"/>
                </a:solidFill>
                <a:latin typeface="Helvetica"/>
                <a:ea typeface="Helvetica"/>
                <a:cs typeface="Helvetica"/>
              </a:rPr>
              <a:t>41</a:t>
            </a:r>
            <a:endParaRPr lang="en-US" altLang="zh-CN" sz="2100">
              <a:latin typeface="Helvetica"/>
              <a:ea typeface="Helvetica"/>
              <a:cs typeface="Helvetic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ath473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74" name="Path474"/>
          <p:cNvSpPr/>
          <p:nvPr/>
        </p:nvSpPr>
        <p:spPr>
          <a:xfrm>
            <a:off x="335280" y="342900"/>
            <a:ext cx="2776728" cy="71628"/>
          </a:xfrm>
          <a:custGeom>
            <a:avLst/>
            <a:gdLst/>
            <a:ahLst/>
            <a:cxnLst/>
            <a:rect l="l" t="t" r="r" b="b"/>
            <a:pathLst>
              <a:path w="2776728" h="71628">
                <a:moveTo>
                  <a:pt x="0" y="71628"/>
                </a:moveTo>
                <a:lnTo>
                  <a:pt x="2776728" y="71628"/>
                </a:lnTo>
                <a:lnTo>
                  <a:pt x="2776728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0797D7">
              <a:alpha val="100000"/>
            </a:srgbClr>
          </a:solidFill>
          <a:ln w="0" cap="sq">
            <a:solidFill>
              <a:srgbClr val="0797D7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75" name="Path475"/>
          <p:cNvSpPr/>
          <p:nvPr/>
        </p:nvSpPr>
        <p:spPr>
          <a:xfrm>
            <a:off x="6031992" y="339852"/>
            <a:ext cx="2776728" cy="74676"/>
          </a:xfrm>
          <a:custGeom>
            <a:avLst/>
            <a:gdLst/>
            <a:ahLst/>
            <a:cxnLst/>
            <a:rect l="l" t="t" r="r" b="b"/>
            <a:pathLst>
              <a:path w="2776728" h="74676">
                <a:moveTo>
                  <a:pt x="0" y="74676"/>
                </a:moveTo>
                <a:lnTo>
                  <a:pt x="2776728" y="74676"/>
                </a:lnTo>
                <a:lnTo>
                  <a:pt x="2776728" y="0"/>
                </a:lnTo>
                <a:lnTo>
                  <a:pt x="0" y="0"/>
                </a:lnTo>
                <a:lnTo>
                  <a:pt x="0" y="74676"/>
                </a:lnTo>
                <a:close/>
              </a:path>
            </a:pathLst>
          </a:custGeom>
          <a:solidFill>
            <a:srgbClr val="44C1A3">
              <a:alpha val="100000"/>
            </a:srgbClr>
          </a:solidFill>
          <a:ln w="0" cap="sq">
            <a:solidFill>
              <a:srgbClr val="44C1A3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76" name="Path476"/>
          <p:cNvSpPr/>
          <p:nvPr/>
        </p:nvSpPr>
        <p:spPr>
          <a:xfrm>
            <a:off x="3182112" y="342900"/>
            <a:ext cx="2776728" cy="68580"/>
          </a:xfrm>
          <a:custGeom>
            <a:avLst/>
            <a:gdLst/>
            <a:ahLst/>
            <a:cxnLst/>
            <a:rect l="l" t="t" r="r" b="b"/>
            <a:pathLst>
              <a:path w="2776728" h="68580">
                <a:moveTo>
                  <a:pt x="0" y="68580"/>
                </a:moveTo>
                <a:lnTo>
                  <a:pt x="2776728" y="68580"/>
                </a:lnTo>
                <a:lnTo>
                  <a:pt x="2776728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solidFill>
            <a:srgbClr val="66CAF9">
              <a:alpha val="100000"/>
            </a:srgbClr>
          </a:solidFill>
          <a:ln w="0" cap="sq">
            <a:solidFill>
              <a:srgbClr val="66CAF9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477" name="Image4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428" y="496824"/>
            <a:ext cx="5286756" cy="3633216"/>
          </a:xfrm>
          <a:prstGeom prst="rect">
            <a:avLst/>
          </a:prstGeom>
          <a:noFill/>
        </p:spPr>
      </p:pic>
      <p:sp>
        <p:nvSpPr>
          <p:cNvPr id="478" name="Text Box478"/>
          <p:cNvSpPr txBox="1"/>
          <p:nvPr/>
        </p:nvSpPr>
        <p:spPr>
          <a:xfrm>
            <a:off x="3921887" y="4062141"/>
            <a:ext cx="1217133" cy="14002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103"/>
              </a:lnSpc>
            </a:pPr>
            <a:r>
              <a:rPr lang="en-US" altLang="zh-CN" sz="10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26.</a:t>
            </a:r>
            <a:r>
              <a:rPr lang="en-US" altLang="zh-CN" sz="10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-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Diagrama</a:t>
            </a:r>
            <a:r>
              <a:rPr lang="en-US" altLang="zh-CN" sz="1000" spc="5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10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clases</a:t>
            </a:r>
            <a:endParaRPr lang="en-US" altLang="zh-CN" sz="1000">
              <a:latin typeface="Times"/>
              <a:ea typeface="Times"/>
              <a:cs typeface="Times"/>
            </a:endParaRPr>
          </a:p>
        </p:txBody>
      </p:sp>
      <p:sp>
        <p:nvSpPr>
          <p:cNvPr id="479" name="Text Box479"/>
          <p:cNvSpPr txBox="1"/>
          <p:nvPr/>
        </p:nvSpPr>
        <p:spPr>
          <a:xfrm>
            <a:off x="750113" y="4530895"/>
            <a:ext cx="4830533" cy="15521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222"/>
              </a:lnSpc>
            </a:pPr>
            <a:r>
              <a:rPr lang="en-US" altLang="zh-CN" sz="11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PROGRAMACIÓN</a:t>
            </a:r>
            <a:r>
              <a:rPr lang="en-US" altLang="zh-CN" sz="1100" spc="4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ORIENTADA</a:t>
            </a:r>
            <a:r>
              <a:rPr lang="en-US" altLang="zh-CN" sz="1100" spc="4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</a:t>
            </a:r>
            <a:r>
              <a:rPr lang="en-US" altLang="zh-CN" sz="1100" spc="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OBJETOS</a:t>
            </a:r>
            <a:r>
              <a:rPr lang="en-US" altLang="zh-CN" sz="11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–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100" spc="4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VENTAJAS</a:t>
            </a:r>
            <a:r>
              <a:rPr lang="en-US" altLang="zh-CN" sz="11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Y</a:t>
            </a:r>
            <a:r>
              <a:rPr lang="en-US" altLang="zh-CN" sz="1100" spc="-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DESVENTAJAS.</a:t>
            </a:r>
            <a:endParaRPr lang="en-US" altLang="zh-CN" sz="1100">
              <a:latin typeface="Times"/>
              <a:ea typeface="Times"/>
              <a:cs typeface="Times"/>
            </a:endParaRPr>
          </a:p>
        </p:txBody>
      </p:sp>
      <p:sp>
        <p:nvSpPr>
          <p:cNvPr id="480" name="Text Box480"/>
          <p:cNvSpPr txBox="1"/>
          <p:nvPr/>
        </p:nvSpPr>
        <p:spPr>
          <a:xfrm>
            <a:off x="8346948" y="4495114"/>
            <a:ext cx="308952" cy="2667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100"/>
              </a:lnSpc>
            </a:pPr>
            <a:r>
              <a:rPr lang="en-US" altLang="zh-CN" sz="2100" spc="-102" dirty="0">
                <a:solidFill>
                  <a:srgbClr val="0797D7"/>
                </a:solidFill>
                <a:latin typeface="Helvetica"/>
                <a:ea typeface="Helvetica"/>
                <a:cs typeface="Helvetica"/>
              </a:rPr>
              <a:t>42</a:t>
            </a:r>
            <a:endParaRPr lang="en-US" altLang="zh-CN" sz="2100">
              <a:latin typeface="Helvetica"/>
              <a:ea typeface="Helvetica"/>
              <a:cs typeface="Helvetic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ath481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82" name="Path482"/>
          <p:cNvSpPr/>
          <p:nvPr/>
        </p:nvSpPr>
        <p:spPr>
          <a:xfrm>
            <a:off x="335280" y="342900"/>
            <a:ext cx="2776728" cy="71628"/>
          </a:xfrm>
          <a:custGeom>
            <a:avLst/>
            <a:gdLst/>
            <a:ahLst/>
            <a:cxnLst/>
            <a:rect l="l" t="t" r="r" b="b"/>
            <a:pathLst>
              <a:path w="2776728" h="71628">
                <a:moveTo>
                  <a:pt x="0" y="71628"/>
                </a:moveTo>
                <a:lnTo>
                  <a:pt x="2776728" y="71628"/>
                </a:lnTo>
                <a:lnTo>
                  <a:pt x="2776728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0797D7">
              <a:alpha val="100000"/>
            </a:srgbClr>
          </a:solidFill>
          <a:ln w="0" cap="sq">
            <a:solidFill>
              <a:srgbClr val="0797D7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83" name="Path483"/>
          <p:cNvSpPr/>
          <p:nvPr/>
        </p:nvSpPr>
        <p:spPr>
          <a:xfrm>
            <a:off x="6031992" y="339852"/>
            <a:ext cx="2776728" cy="74676"/>
          </a:xfrm>
          <a:custGeom>
            <a:avLst/>
            <a:gdLst/>
            <a:ahLst/>
            <a:cxnLst/>
            <a:rect l="l" t="t" r="r" b="b"/>
            <a:pathLst>
              <a:path w="2776728" h="74676">
                <a:moveTo>
                  <a:pt x="0" y="74676"/>
                </a:moveTo>
                <a:lnTo>
                  <a:pt x="2776728" y="74676"/>
                </a:lnTo>
                <a:lnTo>
                  <a:pt x="2776728" y="0"/>
                </a:lnTo>
                <a:lnTo>
                  <a:pt x="0" y="0"/>
                </a:lnTo>
                <a:lnTo>
                  <a:pt x="0" y="74676"/>
                </a:lnTo>
                <a:close/>
              </a:path>
            </a:pathLst>
          </a:custGeom>
          <a:solidFill>
            <a:srgbClr val="44C1A3">
              <a:alpha val="100000"/>
            </a:srgbClr>
          </a:solidFill>
          <a:ln w="0" cap="sq">
            <a:solidFill>
              <a:srgbClr val="44C1A3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84" name="Path484"/>
          <p:cNvSpPr/>
          <p:nvPr/>
        </p:nvSpPr>
        <p:spPr>
          <a:xfrm>
            <a:off x="3182112" y="342900"/>
            <a:ext cx="2776728" cy="68580"/>
          </a:xfrm>
          <a:custGeom>
            <a:avLst/>
            <a:gdLst/>
            <a:ahLst/>
            <a:cxnLst/>
            <a:rect l="l" t="t" r="r" b="b"/>
            <a:pathLst>
              <a:path w="2776728" h="68580">
                <a:moveTo>
                  <a:pt x="0" y="68580"/>
                </a:moveTo>
                <a:lnTo>
                  <a:pt x="2776728" y="68580"/>
                </a:lnTo>
                <a:lnTo>
                  <a:pt x="2776728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solidFill>
            <a:srgbClr val="66CAF9">
              <a:alpha val="100000"/>
            </a:srgbClr>
          </a:solidFill>
          <a:ln w="0" cap="sq">
            <a:solidFill>
              <a:srgbClr val="66CAF9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85" name="Text Box485"/>
          <p:cNvSpPr txBox="1"/>
          <p:nvPr/>
        </p:nvSpPr>
        <p:spPr>
          <a:xfrm>
            <a:off x="330708" y="460248"/>
            <a:ext cx="8481060" cy="893064"/>
          </a:xfrm>
          <a:prstGeom prst="rect">
            <a:avLst/>
          </a:prstGeom>
          <a:solidFill>
            <a:srgbClr val="0797D7"/>
          </a:solidFill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2280"/>
              </a:lnSpc>
            </a:pPr>
            <a:endParaRPr/>
          </a:p>
          <a:p>
            <a:pPr marL="648614" algn="l" rtl="0">
              <a:lnSpc>
                <a:spcPts val="3095"/>
              </a:lnSpc>
            </a:pPr>
            <a:r>
              <a:rPr lang="en-US" altLang="zh-CN" sz="28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Desventajas</a:t>
            </a:r>
            <a:endParaRPr lang="en-US" altLang="zh-CN" sz="2800">
              <a:latin typeface="Times"/>
              <a:ea typeface="Times"/>
              <a:cs typeface="Times"/>
            </a:endParaRPr>
          </a:p>
        </p:txBody>
      </p:sp>
      <p:sp>
        <p:nvSpPr>
          <p:cNvPr id="486" name="Text Box486"/>
          <p:cNvSpPr txBox="1"/>
          <p:nvPr/>
        </p:nvSpPr>
        <p:spPr>
          <a:xfrm>
            <a:off x="1090574" y="2117763"/>
            <a:ext cx="2802716" cy="28207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221"/>
              </a:lnSpc>
            </a:pPr>
            <a:r>
              <a:rPr lang="en-US" altLang="zh-CN" sz="1850" spc="34" dirty="0">
                <a:solidFill>
                  <a:srgbClr val="66CAF9"/>
                </a:solidFill>
                <a:latin typeface="Wingdings 2"/>
                <a:ea typeface="Wingdings 2"/>
                <a:cs typeface="Wingdings 2"/>
              </a:rPr>
              <a:t></a:t>
            </a:r>
            <a:r>
              <a:rPr lang="en-US" altLang="zh-CN" sz="1850" spc="-772" dirty="0">
                <a:solidFill>
                  <a:srgbClr val="66CAF9"/>
                </a:solidFill>
                <a:latin typeface="Wingdings 2"/>
                <a:ea typeface="Wingdings 2"/>
                <a:cs typeface="Wingdings 2"/>
              </a:rPr>
              <a:t> </a:t>
            </a:r>
            <a:r>
              <a:rPr lang="en-US" altLang="zh-CN" sz="2000" spc="-2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Velocidad</a:t>
            </a:r>
            <a:r>
              <a:rPr lang="en-US" altLang="zh-CN" sz="2000" spc="-3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2000" spc="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2000" spc="-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20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ejecución.</a:t>
            </a:r>
            <a:endParaRPr lang="en-US" altLang="zh-CN" sz="2000">
              <a:latin typeface="Times"/>
              <a:ea typeface="Times"/>
              <a:cs typeface="Times"/>
            </a:endParaRPr>
          </a:p>
        </p:txBody>
      </p:sp>
      <p:sp>
        <p:nvSpPr>
          <p:cNvPr id="487" name="Text Box487"/>
          <p:cNvSpPr txBox="1"/>
          <p:nvPr/>
        </p:nvSpPr>
        <p:spPr>
          <a:xfrm>
            <a:off x="1090574" y="2639624"/>
            <a:ext cx="5011115" cy="28174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218"/>
              </a:lnSpc>
            </a:pPr>
            <a:r>
              <a:rPr lang="en-US" altLang="zh-CN" sz="1850" spc="32" dirty="0">
                <a:solidFill>
                  <a:srgbClr val="66CAF9"/>
                </a:solidFill>
                <a:latin typeface="Wingdings 2"/>
                <a:ea typeface="Wingdings 2"/>
                <a:cs typeface="Wingdings 2"/>
              </a:rPr>
              <a:t></a:t>
            </a:r>
            <a:r>
              <a:rPr lang="en-US" altLang="zh-CN" sz="1850" spc="-768" dirty="0">
                <a:solidFill>
                  <a:srgbClr val="66CAF9"/>
                </a:solidFill>
                <a:latin typeface="Wingdings 2"/>
                <a:ea typeface="Wingdings 2"/>
                <a:cs typeface="Wingdings 2"/>
              </a:rPr>
              <a:t> </a:t>
            </a:r>
            <a:r>
              <a:rPr lang="en-US" altLang="zh-CN" sz="20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Se</a:t>
            </a:r>
            <a:r>
              <a:rPr lang="en-US" altLang="zh-CN" sz="20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20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hereda</a:t>
            </a:r>
            <a:r>
              <a:rPr lang="en-US" altLang="zh-CN" sz="2000" spc="-1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2000" spc="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código</a:t>
            </a:r>
            <a:r>
              <a:rPr lang="en-US" altLang="zh-CN" sz="2000" spc="-2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20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no</a:t>
            </a:r>
            <a:r>
              <a:rPr lang="en-US" altLang="zh-CN" sz="2000" spc="-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20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usable</a:t>
            </a:r>
            <a:r>
              <a:rPr lang="en-US" altLang="zh-CN" sz="2000" spc="-2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20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en</a:t>
            </a:r>
            <a:r>
              <a:rPr lang="en-US" altLang="zh-CN" sz="2000" spc="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2000" spc="-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la</a:t>
            </a:r>
            <a:r>
              <a:rPr lang="en-US" altLang="zh-CN" sz="2000" spc="-1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2000" spc="4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nueva</a:t>
            </a:r>
            <a:r>
              <a:rPr lang="en-US" altLang="zh-CN" sz="2000" spc="-2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20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clase.</a:t>
            </a:r>
            <a:endParaRPr lang="en-US" altLang="zh-CN" sz="2000">
              <a:latin typeface="Times"/>
              <a:ea typeface="Times"/>
              <a:cs typeface="Times"/>
            </a:endParaRPr>
          </a:p>
        </p:txBody>
      </p:sp>
      <p:sp>
        <p:nvSpPr>
          <p:cNvPr id="488" name="Text Box488"/>
          <p:cNvSpPr txBox="1"/>
          <p:nvPr/>
        </p:nvSpPr>
        <p:spPr>
          <a:xfrm>
            <a:off x="1090574" y="3159307"/>
            <a:ext cx="6072291" cy="28174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218"/>
              </a:lnSpc>
            </a:pPr>
            <a:r>
              <a:rPr lang="en-US" altLang="zh-CN" sz="1850" spc="32" dirty="0">
                <a:solidFill>
                  <a:srgbClr val="66CAF9"/>
                </a:solidFill>
                <a:latin typeface="Wingdings 2"/>
                <a:ea typeface="Wingdings 2"/>
                <a:cs typeface="Wingdings 2"/>
              </a:rPr>
              <a:t></a:t>
            </a:r>
            <a:r>
              <a:rPr lang="en-US" altLang="zh-CN" sz="1850" spc="-768" dirty="0">
                <a:solidFill>
                  <a:srgbClr val="66CAF9"/>
                </a:solidFill>
                <a:latin typeface="Wingdings 2"/>
                <a:ea typeface="Wingdings 2"/>
                <a:cs typeface="Wingdings 2"/>
              </a:rPr>
              <a:t> </a:t>
            </a:r>
            <a:r>
              <a:rPr lang="en-US" altLang="zh-CN" sz="20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El</a:t>
            </a:r>
            <a:r>
              <a:rPr lang="en-US" altLang="zh-CN" sz="2000" spc="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20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uso</a:t>
            </a:r>
            <a:r>
              <a:rPr lang="en-US" altLang="zh-CN" sz="2000" spc="-2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2000" spc="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para</a:t>
            </a:r>
            <a:r>
              <a:rPr lang="en-US" altLang="zh-CN" sz="2000" spc="-1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20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tareas</a:t>
            </a:r>
            <a:r>
              <a:rPr lang="en-US" altLang="zh-CN" sz="2000" spc="-1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20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simples</a:t>
            </a:r>
            <a:r>
              <a:rPr lang="en-US" altLang="zh-CN" sz="20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20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termina</a:t>
            </a:r>
            <a:r>
              <a:rPr lang="en-US" altLang="zh-CN" sz="2000" spc="-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20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siendo</a:t>
            </a:r>
            <a:r>
              <a:rPr lang="en-US" altLang="zh-CN" sz="2000" spc="-2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20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improductivo.</a:t>
            </a:r>
            <a:endParaRPr lang="en-US" altLang="zh-CN" sz="2000">
              <a:latin typeface="Times"/>
              <a:ea typeface="Times"/>
              <a:cs typeface="Times"/>
            </a:endParaRPr>
          </a:p>
        </p:txBody>
      </p:sp>
      <p:sp>
        <p:nvSpPr>
          <p:cNvPr id="489" name="Text Box489"/>
          <p:cNvSpPr txBox="1"/>
          <p:nvPr/>
        </p:nvSpPr>
        <p:spPr>
          <a:xfrm>
            <a:off x="884834" y="4535412"/>
            <a:ext cx="4573942" cy="14846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169"/>
              </a:lnSpc>
            </a:pPr>
            <a:r>
              <a:rPr lang="en-US" altLang="zh-CN" sz="1050" spc="3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PROGRAMACIÓN</a:t>
            </a:r>
            <a:r>
              <a:rPr lang="en-US" altLang="zh-CN" sz="1050" spc="-4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ORIENTADA</a:t>
            </a:r>
            <a:r>
              <a:rPr lang="en-US" altLang="zh-CN" sz="1000" spc="5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50" spc="4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</a:t>
            </a:r>
            <a:r>
              <a:rPr lang="en-US" altLang="zh-CN" sz="1050" spc="-3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50" spc="3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OBJETOS</a:t>
            </a:r>
            <a:r>
              <a:rPr lang="en-US" altLang="zh-CN" sz="1050" spc="-5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50" spc="2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–</a:t>
            </a:r>
            <a:r>
              <a:rPr lang="en-US" altLang="zh-CN" sz="1050" spc="-1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050" spc="3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VENTAJAS</a:t>
            </a:r>
            <a:r>
              <a:rPr lang="en-US" altLang="zh-CN" sz="1050" spc="-5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50" spc="4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Y</a:t>
            </a:r>
            <a:r>
              <a:rPr lang="en-US" altLang="zh-CN" sz="1050" spc="-2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50" spc="34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DESVENTAJAS.</a:t>
            </a:r>
            <a:endParaRPr lang="en-US" altLang="zh-CN" sz="1050">
              <a:latin typeface="Times"/>
              <a:ea typeface="Times"/>
              <a:cs typeface="Times"/>
            </a:endParaRPr>
          </a:p>
        </p:txBody>
      </p:sp>
      <p:sp>
        <p:nvSpPr>
          <p:cNvPr id="490" name="Text Box490"/>
          <p:cNvSpPr txBox="1"/>
          <p:nvPr/>
        </p:nvSpPr>
        <p:spPr>
          <a:xfrm>
            <a:off x="8346948" y="4495114"/>
            <a:ext cx="308952" cy="2667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100"/>
              </a:lnSpc>
            </a:pPr>
            <a:r>
              <a:rPr lang="en-US" altLang="zh-CN" sz="2100" spc="-102" dirty="0">
                <a:solidFill>
                  <a:srgbClr val="0797D7"/>
                </a:solidFill>
                <a:latin typeface="Helvetica"/>
                <a:ea typeface="Helvetica"/>
                <a:cs typeface="Helvetica"/>
              </a:rPr>
              <a:t>43</a:t>
            </a:r>
            <a:endParaRPr lang="en-US" altLang="zh-CN" sz="2100">
              <a:latin typeface="Helvetica"/>
              <a:ea typeface="Helvetica"/>
              <a:cs typeface="Helvetic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ath491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92" name="Path492"/>
          <p:cNvSpPr/>
          <p:nvPr/>
        </p:nvSpPr>
        <p:spPr>
          <a:xfrm>
            <a:off x="335280" y="342900"/>
            <a:ext cx="2776728" cy="71628"/>
          </a:xfrm>
          <a:custGeom>
            <a:avLst/>
            <a:gdLst/>
            <a:ahLst/>
            <a:cxnLst/>
            <a:rect l="l" t="t" r="r" b="b"/>
            <a:pathLst>
              <a:path w="2776728" h="71628">
                <a:moveTo>
                  <a:pt x="0" y="71628"/>
                </a:moveTo>
                <a:lnTo>
                  <a:pt x="2776728" y="71628"/>
                </a:lnTo>
                <a:lnTo>
                  <a:pt x="2776728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0797D7">
              <a:alpha val="100000"/>
            </a:srgbClr>
          </a:solidFill>
          <a:ln w="0" cap="sq">
            <a:solidFill>
              <a:srgbClr val="0797D7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93" name="Path493"/>
          <p:cNvSpPr/>
          <p:nvPr/>
        </p:nvSpPr>
        <p:spPr>
          <a:xfrm>
            <a:off x="6031992" y="339852"/>
            <a:ext cx="2776728" cy="74676"/>
          </a:xfrm>
          <a:custGeom>
            <a:avLst/>
            <a:gdLst/>
            <a:ahLst/>
            <a:cxnLst/>
            <a:rect l="l" t="t" r="r" b="b"/>
            <a:pathLst>
              <a:path w="2776728" h="74676">
                <a:moveTo>
                  <a:pt x="0" y="74676"/>
                </a:moveTo>
                <a:lnTo>
                  <a:pt x="2776728" y="74676"/>
                </a:lnTo>
                <a:lnTo>
                  <a:pt x="2776728" y="0"/>
                </a:lnTo>
                <a:lnTo>
                  <a:pt x="0" y="0"/>
                </a:lnTo>
                <a:lnTo>
                  <a:pt x="0" y="74676"/>
                </a:lnTo>
                <a:close/>
              </a:path>
            </a:pathLst>
          </a:custGeom>
          <a:solidFill>
            <a:srgbClr val="44C1A3">
              <a:alpha val="100000"/>
            </a:srgbClr>
          </a:solidFill>
          <a:ln w="0" cap="sq">
            <a:solidFill>
              <a:srgbClr val="44C1A3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94" name="Path494"/>
          <p:cNvSpPr/>
          <p:nvPr/>
        </p:nvSpPr>
        <p:spPr>
          <a:xfrm>
            <a:off x="3182112" y="342900"/>
            <a:ext cx="2776728" cy="68580"/>
          </a:xfrm>
          <a:custGeom>
            <a:avLst/>
            <a:gdLst/>
            <a:ahLst/>
            <a:cxnLst/>
            <a:rect l="l" t="t" r="r" b="b"/>
            <a:pathLst>
              <a:path w="2776728" h="68580">
                <a:moveTo>
                  <a:pt x="0" y="68580"/>
                </a:moveTo>
                <a:lnTo>
                  <a:pt x="2776728" y="68580"/>
                </a:lnTo>
                <a:lnTo>
                  <a:pt x="2776728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solidFill>
            <a:srgbClr val="66CAF9">
              <a:alpha val="100000"/>
            </a:srgbClr>
          </a:solidFill>
          <a:ln w="0" cap="sq">
            <a:solidFill>
              <a:srgbClr val="66CAF9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95" name="Text Box495"/>
          <p:cNvSpPr txBox="1"/>
          <p:nvPr/>
        </p:nvSpPr>
        <p:spPr>
          <a:xfrm>
            <a:off x="335280" y="3855720"/>
            <a:ext cx="8468868" cy="944880"/>
          </a:xfrm>
          <a:prstGeom prst="rect">
            <a:avLst/>
          </a:prstGeom>
          <a:solidFill>
            <a:srgbClr val="0797D7"/>
          </a:solidFill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5035"/>
              </a:lnSpc>
            </a:pPr>
            <a:endParaRPr/>
          </a:p>
          <a:p>
            <a:pPr marL="8011668" algn="l" rtl="0">
              <a:lnSpc>
                <a:spcPts val="2100"/>
              </a:lnSpc>
            </a:pPr>
            <a:r>
              <a:rPr lang="en-US" altLang="zh-CN" sz="2100" spc="-102" dirty="0">
                <a:solidFill>
                  <a:srgbClr val="0797D7"/>
                </a:solidFill>
                <a:latin typeface="Helvetica"/>
                <a:ea typeface="Helvetica"/>
                <a:cs typeface="Helvetica"/>
              </a:rPr>
              <a:t>44</a:t>
            </a:r>
            <a:endParaRPr lang="en-US" altLang="zh-CN" sz="2100">
              <a:latin typeface="Helvetica"/>
              <a:ea typeface="Helvetica"/>
              <a:cs typeface="Helvetica"/>
            </a:endParaRPr>
          </a:p>
        </p:txBody>
      </p:sp>
      <p:sp>
        <p:nvSpPr>
          <p:cNvPr id="496" name="Text Box496"/>
          <p:cNvSpPr txBox="1"/>
          <p:nvPr/>
        </p:nvSpPr>
        <p:spPr>
          <a:xfrm>
            <a:off x="672694" y="1930395"/>
            <a:ext cx="2867477" cy="22438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767"/>
              </a:lnSpc>
            </a:pPr>
            <a:r>
              <a:rPr lang="en-US" altLang="zh-CN" sz="1600" spc="0" dirty="0">
                <a:solidFill>
                  <a:srgbClr val="66CAF9"/>
                </a:solidFill>
                <a:latin typeface="Times"/>
                <a:ea typeface="Times"/>
                <a:cs typeface="Times"/>
              </a:rPr>
              <a:t>6.</a:t>
            </a:r>
            <a:r>
              <a:rPr lang="en-US" altLang="zh-CN" sz="1600" spc="-30" dirty="0">
                <a:solidFill>
                  <a:srgbClr val="66CAF9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-20" dirty="0">
                <a:solidFill>
                  <a:srgbClr val="66CAF9"/>
                </a:solidFill>
                <a:latin typeface="Times"/>
                <a:ea typeface="Times"/>
                <a:cs typeface="Times"/>
              </a:rPr>
              <a:t>VENTAJAS</a:t>
            </a:r>
            <a:r>
              <a:rPr lang="en-US" altLang="zh-CN" sz="1600" spc="-60" dirty="0">
                <a:solidFill>
                  <a:srgbClr val="66CAF9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0" dirty="0">
                <a:solidFill>
                  <a:srgbClr val="66CAF9"/>
                </a:solidFill>
                <a:latin typeface="Times"/>
                <a:ea typeface="Times"/>
                <a:cs typeface="Times"/>
              </a:rPr>
              <a:t>Y</a:t>
            </a:r>
            <a:r>
              <a:rPr lang="en-US" altLang="zh-CN" sz="1600" spc="-57" dirty="0">
                <a:solidFill>
                  <a:srgbClr val="66CAF9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-16" dirty="0">
                <a:solidFill>
                  <a:srgbClr val="66CAF9"/>
                </a:solidFill>
                <a:latin typeface="Times"/>
                <a:ea typeface="Times"/>
                <a:cs typeface="Times"/>
              </a:rPr>
              <a:t>DESVENTAJAS</a:t>
            </a:r>
            <a:endParaRPr lang="en-US" altLang="zh-CN" sz="1600">
              <a:latin typeface="Times"/>
              <a:ea typeface="Times"/>
              <a:cs typeface="Times"/>
            </a:endParaRPr>
          </a:p>
        </p:txBody>
      </p:sp>
      <p:sp>
        <p:nvSpPr>
          <p:cNvPr id="497" name="Text Box497"/>
          <p:cNvSpPr txBox="1"/>
          <p:nvPr/>
        </p:nvSpPr>
        <p:spPr>
          <a:xfrm>
            <a:off x="672694" y="2540742"/>
            <a:ext cx="6635610" cy="98302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3947"/>
              </a:lnSpc>
            </a:pPr>
            <a:r>
              <a:rPr lang="en-US" altLang="zh-CN" sz="2700" b="1" spc="0" dirty="0">
                <a:solidFill>
                  <a:srgbClr val="0797D7"/>
                </a:solidFill>
                <a:latin typeface="Times"/>
                <a:ea typeface="Times"/>
                <a:cs typeface="Times"/>
              </a:rPr>
              <a:t>7.</a:t>
            </a:r>
            <a:r>
              <a:rPr lang="en-US" altLang="zh-CN" sz="2700" b="1" dirty="0">
                <a:solidFill>
                  <a:srgbClr val="0797D7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2700" b="1" spc="57" dirty="0">
                <a:solidFill>
                  <a:srgbClr val="0797D7"/>
                </a:solidFill>
                <a:latin typeface="Times"/>
                <a:ea typeface="Times"/>
                <a:cs typeface="Times"/>
              </a:rPr>
              <a:t>LENGUAJ</a:t>
            </a:r>
            <a:r>
              <a:rPr lang="en-US" altLang="zh-CN" sz="2700" b="1" spc="-393" dirty="0">
                <a:solidFill>
                  <a:srgbClr val="0797D7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2700" b="1" spc="76" dirty="0">
                <a:solidFill>
                  <a:srgbClr val="0797D7"/>
                </a:solidFill>
                <a:latin typeface="Times"/>
                <a:ea typeface="Times"/>
                <a:cs typeface="Times"/>
              </a:rPr>
              <a:t>ES</a:t>
            </a:r>
            <a:r>
              <a:rPr lang="en-US" altLang="zh-CN" sz="2700" b="1" spc="-77" dirty="0">
                <a:solidFill>
                  <a:srgbClr val="0797D7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2700" b="1" spc="0" dirty="0">
                <a:solidFill>
                  <a:srgbClr val="0797D7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2700" b="1" spc="159" dirty="0">
                <a:solidFill>
                  <a:srgbClr val="0797D7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2700" b="1" spc="109" dirty="0">
                <a:solidFill>
                  <a:srgbClr val="0797D7"/>
                </a:solidFill>
                <a:latin typeface="Times"/>
                <a:ea typeface="Times"/>
                <a:cs typeface="Times"/>
              </a:rPr>
              <a:t>PROGRAMACIÓN</a:t>
            </a:r>
            <a:r>
              <a:rPr lang="en-US" altLang="zh-CN" sz="2700" b="1" spc="-106" dirty="0">
                <a:solidFill>
                  <a:srgbClr val="0797D7"/>
                </a:solidFill>
                <a:latin typeface="Times"/>
                <a:ea typeface="Times"/>
                <a:cs typeface="Times"/>
              </a:rPr>
              <a:t> </a:t>
            </a:r>
          </a:p>
          <a:p>
            <a:pPr algn="l" rtl="0">
              <a:lnSpc>
                <a:spcPts val="3947"/>
              </a:lnSpc>
            </a:pPr>
            <a:r>
              <a:rPr lang="en-US" altLang="zh-CN" sz="1600" spc="0" dirty="0">
                <a:solidFill>
                  <a:srgbClr val="66CAF9"/>
                </a:solidFill>
                <a:latin typeface="Times"/>
                <a:ea typeface="Times"/>
                <a:cs typeface="Times"/>
              </a:rPr>
              <a:t>8.</a:t>
            </a:r>
            <a:r>
              <a:rPr lang="en-US" altLang="zh-CN" sz="1600" spc="-89" dirty="0">
                <a:solidFill>
                  <a:srgbClr val="66CAF9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-3" dirty="0">
                <a:solidFill>
                  <a:srgbClr val="66CAF9"/>
                </a:solidFill>
                <a:latin typeface="Times"/>
                <a:ea typeface="Times"/>
                <a:cs typeface="Times"/>
              </a:rPr>
              <a:t>APLICACIONES</a:t>
            </a:r>
            <a:endParaRPr lang="en-US" altLang="zh-CN" sz="1600" dirty="0">
              <a:latin typeface="Times"/>
              <a:ea typeface="Times"/>
              <a:cs typeface="Time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ath498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99" name="Path499"/>
          <p:cNvSpPr/>
          <p:nvPr/>
        </p:nvSpPr>
        <p:spPr>
          <a:xfrm>
            <a:off x="335280" y="342900"/>
            <a:ext cx="2776728" cy="71628"/>
          </a:xfrm>
          <a:custGeom>
            <a:avLst/>
            <a:gdLst/>
            <a:ahLst/>
            <a:cxnLst/>
            <a:rect l="l" t="t" r="r" b="b"/>
            <a:pathLst>
              <a:path w="2776728" h="71628">
                <a:moveTo>
                  <a:pt x="0" y="71628"/>
                </a:moveTo>
                <a:lnTo>
                  <a:pt x="2776728" y="71628"/>
                </a:lnTo>
                <a:lnTo>
                  <a:pt x="2776728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0797D7">
              <a:alpha val="100000"/>
            </a:srgbClr>
          </a:solidFill>
          <a:ln w="0" cap="sq">
            <a:solidFill>
              <a:srgbClr val="0797D7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500" name="Path500"/>
          <p:cNvSpPr/>
          <p:nvPr/>
        </p:nvSpPr>
        <p:spPr>
          <a:xfrm>
            <a:off x="6031992" y="339852"/>
            <a:ext cx="2776728" cy="74676"/>
          </a:xfrm>
          <a:custGeom>
            <a:avLst/>
            <a:gdLst/>
            <a:ahLst/>
            <a:cxnLst/>
            <a:rect l="l" t="t" r="r" b="b"/>
            <a:pathLst>
              <a:path w="2776728" h="74676">
                <a:moveTo>
                  <a:pt x="0" y="74676"/>
                </a:moveTo>
                <a:lnTo>
                  <a:pt x="2776728" y="74676"/>
                </a:lnTo>
                <a:lnTo>
                  <a:pt x="2776728" y="0"/>
                </a:lnTo>
                <a:lnTo>
                  <a:pt x="0" y="0"/>
                </a:lnTo>
                <a:lnTo>
                  <a:pt x="0" y="74676"/>
                </a:lnTo>
                <a:close/>
              </a:path>
            </a:pathLst>
          </a:custGeom>
          <a:solidFill>
            <a:srgbClr val="44C1A3">
              <a:alpha val="100000"/>
            </a:srgbClr>
          </a:solidFill>
          <a:ln w="0" cap="sq">
            <a:solidFill>
              <a:srgbClr val="44C1A3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501" name="Path501"/>
          <p:cNvSpPr/>
          <p:nvPr/>
        </p:nvSpPr>
        <p:spPr>
          <a:xfrm>
            <a:off x="3182112" y="342900"/>
            <a:ext cx="2776728" cy="68580"/>
          </a:xfrm>
          <a:custGeom>
            <a:avLst/>
            <a:gdLst/>
            <a:ahLst/>
            <a:cxnLst/>
            <a:rect l="l" t="t" r="r" b="b"/>
            <a:pathLst>
              <a:path w="2776728" h="68580">
                <a:moveTo>
                  <a:pt x="0" y="68580"/>
                </a:moveTo>
                <a:lnTo>
                  <a:pt x="2776728" y="68580"/>
                </a:lnTo>
                <a:lnTo>
                  <a:pt x="2776728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solidFill>
            <a:srgbClr val="66CAF9">
              <a:alpha val="100000"/>
            </a:srgbClr>
          </a:solidFill>
          <a:ln w="0" cap="sq">
            <a:solidFill>
              <a:srgbClr val="66CAF9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502" name="Image5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205" y="2393569"/>
            <a:ext cx="326136" cy="233172"/>
          </a:xfrm>
          <a:prstGeom prst="rect">
            <a:avLst/>
          </a:prstGeom>
          <a:noFill/>
        </p:spPr>
      </p:pic>
      <p:pic>
        <p:nvPicPr>
          <p:cNvPr id="503" name="Image5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205" y="3006598"/>
            <a:ext cx="326136" cy="233172"/>
          </a:xfrm>
          <a:prstGeom prst="rect">
            <a:avLst/>
          </a:prstGeom>
          <a:noFill/>
        </p:spPr>
      </p:pic>
      <p:pic>
        <p:nvPicPr>
          <p:cNvPr id="504" name="Image5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205" y="3344926"/>
            <a:ext cx="326136" cy="233172"/>
          </a:xfrm>
          <a:prstGeom prst="rect">
            <a:avLst/>
          </a:prstGeom>
          <a:noFill/>
        </p:spPr>
      </p:pic>
      <p:sp>
        <p:nvSpPr>
          <p:cNvPr id="505" name="Text Box505"/>
          <p:cNvSpPr txBox="1"/>
          <p:nvPr/>
        </p:nvSpPr>
        <p:spPr>
          <a:xfrm>
            <a:off x="330708" y="460248"/>
            <a:ext cx="8481060" cy="893064"/>
          </a:xfrm>
          <a:prstGeom prst="rect">
            <a:avLst/>
          </a:prstGeom>
          <a:solidFill>
            <a:srgbClr val="0797D7"/>
          </a:solidFill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2280"/>
              </a:lnSpc>
            </a:pPr>
            <a:endParaRPr/>
          </a:p>
          <a:p>
            <a:pPr marL="648614" algn="l" rtl="0">
              <a:lnSpc>
                <a:spcPts val="3095"/>
              </a:lnSpc>
            </a:pPr>
            <a:r>
              <a:rPr lang="en-US" altLang="zh-CN" sz="28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Lenguajes</a:t>
            </a:r>
            <a:r>
              <a:rPr lang="en-US" altLang="zh-CN" sz="2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2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28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programación</a:t>
            </a:r>
            <a:endParaRPr lang="en-US" altLang="zh-CN" sz="2800">
              <a:latin typeface="Times"/>
              <a:ea typeface="Times"/>
              <a:cs typeface="Times"/>
            </a:endParaRPr>
          </a:p>
        </p:txBody>
      </p:sp>
      <p:sp>
        <p:nvSpPr>
          <p:cNvPr id="506" name="Text Box506"/>
          <p:cNvSpPr txBox="1"/>
          <p:nvPr/>
        </p:nvSpPr>
        <p:spPr>
          <a:xfrm>
            <a:off x="1157326" y="1702207"/>
            <a:ext cx="5705043" cy="25306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993"/>
              </a:lnSpc>
            </a:pP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Un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lenguaje</a:t>
            </a:r>
            <a:r>
              <a:rPr lang="en-US" altLang="zh-CN" sz="1800" spc="-1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es</a:t>
            </a:r>
            <a:r>
              <a:rPr lang="en-US" altLang="zh-CN" sz="1800" spc="-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orientado</a:t>
            </a:r>
            <a:r>
              <a:rPr lang="en-US" altLang="zh-CN" sz="1800" spc="-1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</a:t>
            </a:r>
            <a:r>
              <a:rPr lang="en-US" altLang="zh-CN" sz="1800" spc="1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objetos</a:t>
            </a:r>
            <a:r>
              <a:rPr lang="en-US" altLang="zh-CN" sz="1800" spc="-1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si</a:t>
            </a:r>
            <a:r>
              <a:rPr lang="en-US" altLang="zh-CN" sz="1800" spc="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cumple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con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lo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siguiente:</a:t>
            </a:r>
            <a:endParaRPr lang="en-US" altLang="zh-CN" sz="1800">
              <a:latin typeface="Times"/>
              <a:ea typeface="Times"/>
              <a:cs typeface="Times"/>
            </a:endParaRPr>
          </a:p>
        </p:txBody>
      </p:sp>
      <p:sp>
        <p:nvSpPr>
          <p:cNvPr id="507" name="Text Box507"/>
          <p:cNvSpPr txBox="1"/>
          <p:nvPr/>
        </p:nvSpPr>
        <p:spPr>
          <a:xfrm>
            <a:off x="1614805" y="2377339"/>
            <a:ext cx="6130748" cy="52744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077"/>
              </a:lnSpc>
            </a:pP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Soporta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objetos</a:t>
            </a:r>
            <a:r>
              <a:rPr lang="en-US" altLang="zh-CN" sz="1800" spc="-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que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son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abstracciones</a:t>
            </a:r>
            <a:r>
              <a:rPr lang="en-US" altLang="zh-CN" sz="1800" spc="-2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datos</a:t>
            </a:r>
            <a:r>
              <a:rPr lang="en-US" altLang="zh-CN" sz="1800" spc="-1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con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una</a:t>
            </a:r>
            <a:r>
              <a:rPr lang="en-US" altLang="zh-CN" sz="1800" spc="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interfaz</a:t>
            </a:r>
            <a:r>
              <a:rPr lang="en-US" altLang="zh-CN" sz="1800" spc="-2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operaciones</a:t>
            </a:r>
            <a:r>
              <a:rPr lang="en-US" altLang="zh-CN" sz="1800" spc="-2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con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nombre</a:t>
            </a:r>
            <a:r>
              <a:rPr lang="en-US" altLang="zh-CN" sz="1800" spc="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y</a:t>
            </a:r>
            <a:r>
              <a:rPr lang="en-US" altLang="zh-CN" sz="1800" spc="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un</a:t>
            </a:r>
            <a:r>
              <a:rPr lang="en-US" altLang="zh-CN" sz="1800" spc="-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estado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local</a:t>
            </a:r>
            <a:r>
              <a:rPr lang="en-US" altLang="zh-CN" sz="1800" spc="-1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oculto.</a:t>
            </a:r>
            <a:endParaRPr lang="en-US" altLang="zh-CN" sz="1800">
              <a:latin typeface="Times"/>
              <a:ea typeface="Times"/>
              <a:cs typeface="Times"/>
            </a:endParaRPr>
          </a:p>
        </p:txBody>
      </p:sp>
      <p:sp>
        <p:nvSpPr>
          <p:cNvPr id="508" name="Text Box508"/>
          <p:cNvSpPr txBox="1"/>
          <p:nvPr/>
        </p:nvSpPr>
        <p:spPr>
          <a:xfrm>
            <a:off x="1614805" y="2990368"/>
            <a:ext cx="4215994" cy="25306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993"/>
              </a:lnSpc>
            </a:pP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Los</a:t>
            </a:r>
            <a:r>
              <a:rPr lang="en-US" altLang="zh-CN" sz="1800" spc="-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objetos</a:t>
            </a:r>
            <a:r>
              <a:rPr lang="en-US" altLang="zh-CN" sz="1800" spc="-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tienen</a:t>
            </a:r>
            <a:r>
              <a:rPr lang="en-US" altLang="zh-CN" sz="1800" spc="-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un</a:t>
            </a:r>
            <a:r>
              <a:rPr lang="en-US" altLang="zh-CN" sz="1800" spc="-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tipo</a:t>
            </a:r>
            <a:r>
              <a:rPr lang="en-US" altLang="zh-CN" sz="1800" spc="-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asociado</a:t>
            </a:r>
            <a:r>
              <a:rPr lang="en-US" altLang="zh-CN" sz="1800" spc="-1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(la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clase).</a:t>
            </a:r>
            <a:endParaRPr lang="en-US" altLang="zh-CN" sz="1800">
              <a:latin typeface="Times"/>
              <a:ea typeface="Times"/>
              <a:cs typeface="Times"/>
            </a:endParaRPr>
          </a:p>
        </p:txBody>
      </p:sp>
      <p:sp>
        <p:nvSpPr>
          <p:cNvPr id="509" name="Text Box509"/>
          <p:cNvSpPr txBox="1"/>
          <p:nvPr/>
        </p:nvSpPr>
        <p:spPr>
          <a:xfrm>
            <a:off x="1614805" y="3328695"/>
            <a:ext cx="5548962" cy="52738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076"/>
              </a:lnSpc>
            </a:pP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Los</a:t>
            </a:r>
            <a:r>
              <a:rPr lang="en-US" altLang="zh-CN" sz="1800" spc="-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tipos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(clases)</a:t>
            </a:r>
            <a:r>
              <a:rPr lang="en-US" altLang="zh-CN" sz="1800" spc="-14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pueden</a:t>
            </a:r>
            <a:r>
              <a:rPr lang="en-US" altLang="zh-CN" sz="1800" spc="-1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heredar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atributos</a:t>
            </a:r>
            <a:r>
              <a:rPr lang="en-US" altLang="zh-CN" sz="1800" spc="-1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1800" spc="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los</a:t>
            </a:r>
            <a:r>
              <a:rPr lang="en-US" altLang="zh-CN" sz="1800" spc="-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supertipos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(superclases).</a:t>
            </a:r>
            <a:endParaRPr lang="en-US" altLang="zh-CN" sz="1800">
              <a:latin typeface="Times"/>
              <a:ea typeface="Times"/>
              <a:cs typeface="Times"/>
            </a:endParaRPr>
          </a:p>
        </p:txBody>
      </p:sp>
      <p:sp>
        <p:nvSpPr>
          <p:cNvPr id="510" name="Text Box510"/>
          <p:cNvSpPr txBox="1"/>
          <p:nvPr/>
        </p:nvSpPr>
        <p:spPr>
          <a:xfrm>
            <a:off x="860146" y="4532114"/>
            <a:ext cx="5125439" cy="15521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222"/>
              </a:lnSpc>
            </a:pPr>
            <a:r>
              <a:rPr lang="en-US" altLang="zh-CN" sz="11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PROGRAMACIÓN</a:t>
            </a:r>
            <a:r>
              <a:rPr lang="en-US" altLang="zh-CN" sz="1100" spc="4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ORIENTADA</a:t>
            </a:r>
            <a:r>
              <a:rPr lang="en-US" altLang="zh-CN" sz="1100" spc="4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</a:t>
            </a:r>
            <a:r>
              <a:rPr lang="en-US" altLang="zh-CN" sz="1100" spc="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OBJETOS</a:t>
            </a:r>
            <a:r>
              <a:rPr lang="en-US" altLang="zh-CN" sz="11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–</a:t>
            </a:r>
            <a:r>
              <a:rPr lang="en-US" altLang="zh-CN" sz="1100" spc="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1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LENGUAJES</a:t>
            </a:r>
            <a:r>
              <a:rPr lang="en-US" altLang="zh-CN" sz="1100" spc="1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1100" spc="1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PROGRAMACIÓN</a:t>
            </a:r>
            <a:endParaRPr lang="en-US" altLang="zh-CN" sz="1100">
              <a:latin typeface="Times"/>
              <a:ea typeface="Times"/>
              <a:cs typeface="Times"/>
            </a:endParaRPr>
          </a:p>
        </p:txBody>
      </p:sp>
      <p:sp>
        <p:nvSpPr>
          <p:cNvPr id="511" name="Text Box511"/>
          <p:cNvSpPr txBox="1"/>
          <p:nvPr/>
        </p:nvSpPr>
        <p:spPr>
          <a:xfrm>
            <a:off x="8346948" y="4495114"/>
            <a:ext cx="308952" cy="2667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100"/>
              </a:lnSpc>
            </a:pPr>
            <a:r>
              <a:rPr lang="en-US" altLang="zh-CN" sz="2100" spc="-102" dirty="0">
                <a:solidFill>
                  <a:srgbClr val="0797D7"/>
                </a:solidFill>
                <a:latin typeface="Helvetica"/>
                <a:ea typeface="Helvetica"/>
                <a:cs typeface="Helvetica"/>
              </a:rPr>
              <a:t>45</a:t>
            </a:r>
            <a:endParaRPr lang="en-US" altLang="zh-CN" sz="2100">
              <a:latin typeface="Helvetica"/>
              <a:ea typeface="Helvetica"/>
              <a:cs typeface="Helvetic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ath512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513" name="Path513"/>
          <p:cNvSpPr/>
          <p:nvPr/>
        </p:nvSpPr>
        <p:spPr>
          <a:xfrm>
            <a:off x="335280" y="342900"/>
            <a:ext cx="2776728" cy="71628"/>
          </a:xfrm>
          <a:custGeom>
            <a:avLst/>
            <a:gdLst/>
            <a:ahLst/>
            <a:cxnLst/>
            <a:rect l="l" t="t" r="r" b="b"/>
            <a:pathLst>
              <a:path w="2776728" h="71628">
                <a:moveTo>
                  <a:pt x="0" y="71628"/>
                </a:moveTo>
                <a:lnTo>
                  <a:pt x="2776728" y="71628"/>
                </a:lnTo>
                <a:lnTo>
                  <a:pt x="2776728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0797D7">
              <a:alpha val="100000"/>
            </a:srgbClr>
          </a:solidFill>
          <a:ln w="0" cap="sq">
            <a:solidFill>
              <a:srgbClr val="0797D7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514" name="Path514"/>
          <p:cNvSpPr/>
          <p:nvPr/>
        </p:nvSpPr>
        <p:spPr>
          <a:xfrm>
            <a:off x="6031992" y="339852"/>
            <a:ext cx="2776728" cy="74676"/>
          </a:xfrm>
          <a:custGeom>
            <a:avLst/>
            <a:gdLst/>
            <a:ahLst/>
            <a:cxnLst/>
            <a:rect l="l" t="t" r="r" b="b"/>
            <a:pathLst>
              <a:path w="2776728" h="74676">
                <a:moveTo>
                  <a:pt x="0" y="74676"/>
                </a:moveTo>
                <a:lnTo>
                  <a:pt x="2776728" y="74676"/>
                </a:lnTo>
                <a:lnTo>
                  <a:pt x="2776728" y="0"/>
                </a:lnTo>
                <a:lnTo>
                  <a:pt x="0" y="0"/>
                </a:lnTo>
                <a:lnTo>
                  <a:pt x="0" y="74676"/>
                </a:lnTo>
                <a:close/>
              </a:path>
            </a:pathLst>
          </a:custGeom>
          <a:solidFill>
            <a:srgbClr val="44C1A3">
              <a:alpha val="100000"/>
            </a:srgbClr>
          </a:solidFill>
          <a:ln w="0" cap="sq">
            <a:solidFill>
              <a:srgbClr val="44C1A3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515" name="Path515"/>
          <p:cNvSpPr/>
          <p:nvPr/>
        </p:nvSpPr>
        <p:spPr>
          <a:xfrm>
            <a:off x="3182112" y="342900"/>
            <a:ext cx="2776728" cy="68580"/>
          </a:xfrm>
          <a:custGeom>
            <a:avLst/>
            <a:gdLst/>
            <a:ahLst/>
            <a:cxnLst/>
            <a:rect l="l" t="t" r="r" b="b"/>
            <a:pathLst>
              <a:path w="2776728" h="68580">
                <a:moveTo>
                  <a:pt x="0" y="68580"/>
                </a:moveTo>
                <a:lnTo>
                  <a:pt x="2776728" y="68580"/>
                </a:lnTo>
                <a:lnTo>
                  <a:pt x="2776728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solidFill>
            <a:srgbClr val="66CAF9">
              <a:alpha val="100000"/>
            </a:srgbClr>
          </a:solidFill>
          <a:ln w="0" cap="sq">
            <a:solidFill>
              <a:srgbClr val="66CAF9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516" name="Path516"/>
          <p:cNvSpPr/>
          <p:nvPr/>
        </p:nvSpPr>
        <p:spPr>
          <a:xfrm>
            <a:off x="5237988" y="3430270"/>
            <a:ext cx="3297936" cy="9144"/>
          </a:xfrm>
          <a:custGeom>
            <a:avLst/>
            <a:gdLst/>
            <a:ahLst/>
            <a:cxnLst/>
            <a:rect l="l" t="t" r="r" b="b"/>
            <a:pathLst>
              <a:path w="3297936" h="9144">
                <a:moveTo>
                  <a:pt x="0" y="0"/>
                </a:moveTo>
                <a:lnTo>
                  <a:pt x="824484" y="0"/>
                </a:lnTo>
                <a:lnTo>
                  <a:pt x="1648968" y="0"/>
                </a:lnTo>
                <a:lnTo>
                  <a:pt x="2473452" y="0"/>
                </a:lnTo>
                <a:lnTo>
                  <a:pt x="3297936" y="0"/>
                </a:lnTo>
                <a:lnTo>
                  <a:pt x="3297936" y="9144"/>
                </a:lnTo>
                <a:lnTo>
                  <a:pt x="2473452" y="9144"/>
                </a:lnTo>
                <a:lnTo>
                  <a:pt x="1648968" y="9144"/>
                </a:lnTo>
                <a:lnTo>
                  <a:pt x="824484" y="9144"/>
                </a:lnTo>
                <a:lnTo>
                  <a:pt x="0" y="91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0" cap="sq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517" name="Path517"/>
          <p:cNvSpPr/>
          <p:nvPr/>
        </p:nvSpPr>
        <p:spPr>
          <a:xfrm>
            <a:off x="5237988" y="3796030"/>
            <a:ext cx="3153156" cy="9144"/>
          </a:xfrm>
          <a:custGeom>
            <a:avLst/>
            <a:gdLst/>
            <a:ahLst/>
            <a:cxnLst/>
            <a:rect l="l" t="t" r="r" b="b"/>
            <a:pathLst>
              <a:path w="3153156" h="9144">
                <a:moveTo>
                  <a:pt x="0" y="0"/>
                </a:moveTo>
                <a:lnTo>
                  <a:pt x="788289" y="0"/>
                </a:lnTo>
                <a:lnTo>
                  <a:pt x="1576578" y="0"/>
                </a:lnTo>
                <a:lnTo>
                  <a:pt x="2364867" y="0"/>
                </a:lnTo>
                <a:lnTo>
                  <a:pt x="3153156" y="0"/>
                </a:lnTo>
                <a:lnTo>
                  <a:pt x="3153156" y="9144"/>
                </a:lnTo>
                <a:lnTo>
                  <a:pt x="2364867" y="9144"/>
                </a:lnTo>
                <a:lnTo>
                  <a:pt x="1576578" y="9144"/>
                </a:lnTo>
                <a:lnTo>
                  <a:pt x="788289" y="9144"/>
                </a:lnTo>
                <a:lnTo>
                  <a:pt x="0" y="91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0" cap="sq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518" name="Text Box518"/>
          <p:cNvSpPr txBox="1"/>
          <p:nvPr/>
        </p:nvSpPr>
        <p:spPr>
          <a:xfrm>
            <a:off x="1179881" y="767431"/>
            <a:ext cx="3981752" cy="39308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3095"/>
              </a:lnSpc>
            </a:pPr>
            <a:r>
              <a:rPr lang="en-US" altLang="zh-CN" sz="28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Lenguajes</a:t>
            </a:r>
            <a:r>
              <a:rPr lang="en-US" altLang="zh-CN" sz="2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2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28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programación</a:t>
            </a:r>
            <a:endParaRPr lang="en-US" altLang="zh-CN" sz="2800">
              <a:latin typeface="Times"/>
              <a:ea typeface="Times"/>
              <a:cs typeface="Times"/>
            </a:endParaRPr>
          </a:p>
        </p:txBody>
      </p:sp>
      <p:sp>
        <p:nvSpPr>
          <p:cNvPr id="519" name="Text Box519"/>
          <p:cNvSpPr txBox="1"/>
          <p:nvPr/>
        </p:nvSpPr>
        <p:spPr>
          <a:xfrm>
            <a:off x="1090574" y="1511295"/>
            <a:ext cx="3154429" cy="59014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marL="228575" indent="-228575" algn="l" rtl="0">
              <a:lnSpc>
                <a:spcPts val="2323"/>
              </a:lnSpc>
            </a:pPr>
            <a:r>
              <a:rPr lang="en-US" altLang="zh-CN" sz="1500" spc="-14" dirty="0">
                <a:solidFill>
                  <a:srgbClr val="66CAF9"/>
                </a:solidFill>
                <a:latin typeface="Wingdings 2"/>
                <a:ea typeface="Wingdings 2"/>
                <a:cs typeface="Wingdings 2"/>
              </a:rPr>
              <a:t></a:t>
            </a:r>
            <a:r>
              <a:rPr lang="en-US" altLang="zh-CN" sz="1500" spc="-517" dirty="0">
                <a:solidFill>
                  <a:srgbClr val="66CAF9"/>
                </a:solidFill>
                <a:latin typeface="Wingdings 2"/>
                <a:ea typeface="Wingdings 2"/>
                <a:cs typeface="Wingdings 2"/>
              </a:rPr>
              <a:t> </a:t>
            </a:r>
            <a:r>
              <a:rPr lang="en-US" altLang="zh-CN" sz="1600" spc="-1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SmallTalk</a:t>
            </a:r>
            <a:r>
              <a:rPr lang="en-US" altLang="zh-CN" sz="1600" spc="5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(Entorno</a:t>
            </a:r>
            <a:r>
              <a:rPr lang="en-US" altLang="zh-CN" sz="1600" spc="2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puro</a:t>
            </a:r>
            <a:r>
              <a:rPr lang="en-US" altLang="zh-CN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</a:t>
            </a:r>
            <a:r>
              <a:rPr lang="en-US" altLang="zh-CN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600" spc="-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“mundo</a:t>
            </a:r>
            <a:r>
              <a:rPr lang="en-US" altLang="zh-CN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virtual</a:t>
            </a:r>
            <a:r>
              <a:rPr lang="en-US" altLang="zh-CN" sz="1600" spc="-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”</a:t>
            </a:r>
            <a:r>
              <a:rPr lang="en-US" altLang="zh-CN" sz="1600" spc="3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</a:t>
            </a:r>
            <a:r>
              <a:rPr lang="en-US" altLang="zh-CN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objetos)</a:t>
            </a:r>
            <a:endParaRPr lang="en-US" altLang="zh-CN" sz="16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20" name="Text Box520"/>
          <p:cNvSpPr txBox="1"/>
          <p:nvPr/>
        </p:nvSpPr>
        <p:spPr>
          <a:xfrm>
            <a:off x="1090574" y="2306552"/>
            <a:ext cx="2284666" cy="22471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769"/>
              </a:lnSpc>
            </a:pPr>
            <a:r>
              <a:rPr lang="en-US" altLang="zh-CN" sz="1500" spc="-12" dirty="0">
                <a:solidFill>
                  <a:srgbClr val="66CAF9"/>
                </a:solidFill>
                <a:latin typeface="Wingdings 2"/>
                <a:ea typeface="Wingdings 2"/>
                <a:cs typeface="Wingdings 2"/>
              </a:rPr>
              <a:t></a:t>
            </a:r>
            <a:r>
              <a:rPr lang="en-US" altLang="zh-CN" sz="1500" spc="-519" dirty="0">
                <a:solidFill>
                  <a:srgbClr val="66CAF9"/>
                </a:solidFill>
                <a:latin typeface="Wingdings 2"/>
                <a:ea typeface="Wingdings 2"/>
                <a:cs typeface="Wingdings 2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Scala</a:t>
            </a:r>
            <a:r>
              <a:rPr lang="en-US" altLang="zh-CN" sz="1600" spc="1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(Influido</a:t>
            </a:r>
            <a:r>
              <a:rPr lang="en-US" altLang="zh-CN" sz="1600" spc="14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por</a:t>
            </a:r>
            <a:r>
              <a:rPr lang="en-US" altLang="zh-CN" sz="16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Java)</a:t>
            </a:r>
            <a:endParaRPr lang="en-US" altLang="zh-CN" sz="1600">
              <a:latin typeface="Times"/>
              <a:ea typeface="Times"/>
              <a:cs typeface="Times"/>
            </a:endParaRPr>
          </a:p>
        </p:txBody>
      </p:sp>
      <p:sp>
        <p:nvSpPr>
          <p:cNvPr id="521" name="Text Box521"/>
          <p:cNvSpPr txBox="1"/>
          <p:nvPr/>
        </p:nvSpPr>
        <p:spPr>
          <a:xfrm>
            <a:off x="1090574" y="2735449"/>
            <a:ext cx="2880388" cy="22438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767"/>
              </a:lnSpc>
            </a:pPr>
            <a:r>
              <a:rPr lang="en-US" altLang="zh-CN" sz="1500" spc="-14" dirty="0">
                <a:solidFill>
                  <a:srgbClr val="66CAF9"/>
                </a:solidFill>
                <a:latin typeface="Wingdings 2"/>
                <a:ea typeface="Wingdings 2"/>
                <a:cs typeface="Wingdings 2"/>
              </a:rPr>
              <a:t></a:t>
            </a:r>
            <a:r>
              <a:rPr lang="en-US" altLang="zh-CN" sz="1500" spc="-517" dirty="0">
                <a:solidFill>
                  <a:srgbClr val="66CAF9"/>
                </a:solidFill>
                <a:latin typeface="Wingdings 2"/>
                <a:ea typeface="Wingdings 2"/>
                <a:cs typeface="Wingdings 2"/>
              </a:rPr>
              <a:t> </a:t>
            </a:r>
            <a:r>
              <a:rPr lang="en-US" altLang="zh-CN" sz="16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Perl</a:t>
            </a:r>
            <a:r>
              <a:rPr lang="en-US" altLang="zh-CN" sz="1600" spc="1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(Soporta</a:t>
            </a:r>
            <a:r>
              <a:rPr lang="en-US" altLang="zh-CN" sz="1600" spc="14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herencia</a:t>
            </a:r>
            <a:r>
              <a:rPr lang="en-US" altLang="zh-CN" sz="1600" spc="1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-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múltiple)</a:t>
            </a:r>
            <a:endParaRPr lang="en-US" altLang="zh-CN" sz="1600">
              <a:latin typeface="Times"/>
              <a:ea typeface="Times"/>
              <a:cs typeface="Times"/>
            </a:endParaRPr>
          </a:p>
        </p:txBody>
      </p:sp>
      <p:sp>
        <p:nvSpPr>
          <p:cNvPr id="522" name="Text Box522"/>
          <p:cNvSpPr txBox="1"/>
          <p:nvPr/>
        </p:nvSpPr>
        <p:spPr>
          <a:xfrm>
            <a:off x="1090574" y="3165217"/>
            <a:ext cx="1356753" cy="22437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767"/>
              </a:lnSpc>
            </a:pPr>
            <a:r>
              <a:rPr lang="en-US" altLang="zh-CN" sz="1500" spc="-14" dirty="0">
                <a:solidFill>
                  <a:srgbClr val="66CAF9"/>
                </a:solidFill>
                <a:latin typeface="Wingdings 2"/>
                <a:ea typeface="Wingdings 2"/>
                <a:cs typeface="Wingdings 2"/>
              </a:rPr>
              <a:t></a:t>
            </a:r>
            <a:r>
              <a:rPr lang="en-US" altLang="zh-CN" sz="1500" spc="-517" dirty="0">
                <a:solidFill>
                  <a:srgbClr val="66CAF9"/>
                </a:solidFill>
                <a:latin typeface="Wingdings 2"/>
                <a:ea typeface="Wingdings 2"/>
                <a:cs typeface="Wingdings 2"/>
              </a:rPr>
              <a:t> </a:t>
            </a:r>
            <a:r>
              <a:rPr lang="en-US" altLang="zh-CN" sz="1600" spc="-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ABAP</a:t>
            </a:r>
            <a:r>
              <a:rPr lang="en-US" altLang="zh-CN" sz="1600" spc="-5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-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(SAP)</a:t>
            </a:r>
            <a:endParaRPr lang="en-US" altLang="zh-CN" sz="1600">
              <a:latin typeface="Times"/>
              <a:ea typeface="Times"/>
              <a:cs typeface="Times"/>
            </a:endParaRPr>
          </a:p>
        </p:txBody>
      </p:sp>
      <p:sp>
        <p:nvSpPr>
          <p:cNvPr id="523" name="Text Box523"/>
          <p:cNvSpPr txBox="1"/>
          <p:nvPr/>
        </p:nvSpPr>
        <p:spPr>
          <a:xfrm>
            <a:off x="1090574" y="3595239"/>
            <a:ext cx="3576636" cy="59016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marL="228575" indent="-228575" algn="l" rtl="0">
              <a:lnSpc>
                <a:spcPts val="2323"/>
              </a:lnSpc>
            </a:pPr>
            <a:r>
              <a:rPr lang="en-US" altLang="zh-CN" sz="1500" spc="-14" dirty="0">
                <a:solidFill>
                  <a:srgbClr val="66CAF9"/>
                </a:solidFill>
                <a:latin typeface="Wingdings 2"/>
                <a:ea typeface="Wingdings 2"/>
                <a:cs typeface="Wingdings 2"/>
              </a:rPr>
              <a:t></a:t>
            </a:r>
            <a:r>
              <a:rPr lang="en-US" altLang="zh-CN" sz="1500" spc="-517" dirty="0">
                <a:solidFill>
                  <a:srgbClr val="66CAF9"/>
                </a:solidFill>
                <a:latin typeface="Wingdings 2"/>
                <a:ea typeface="Wingdings 2"/>
                <a:cs typeface="Wingdings 2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</a:t>
            </a:r>
            <a:r>
              <a:rPr lang="en-US" altLang="zh-CN" sz="16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(Rediseño</a:t>
            </a:r>
            <a:r>
              <a:rPr lang="en-US" altLang="zh-CN" sz="1600" spc="1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1600" spc="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C++,</a:t>
            </a:r>
            <a:r>
              <a:rPr lang="en-US" altLang="zh-CN" sz="16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influido</a:t>
            </a:r>
            <a:r>
              <a:rPr lang="en-US" altLang="zh-CN" sz="16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por</a:t>
            </a:r>
            <a:r>
              <a:rPr lang="en-US" altLang="zh-CN" sz="16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-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Eiffel,</a:t>
            </a:r>
            <a:r>
              <a:rPr lang="en-US" altLang="zh-CN" sz="16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C#)</a:t>
            </a:r>
            <a:endParaRPr lang="en-US" altLang="zh-CN" sz="1600">
              <a:latin typeface="Times"/>
              <a:ea typeface="Times"/>
              <a:cs typeface="Times"/>
            </a:endParaRPr>
          </a:p>
        </p:txBody>
      </p:sp>
      <p:sp>
        <p:nvSpPr>
          <p:cNvPr id="524" name="Text Box524"/>
          <p:cNvSpPr txBox="1"/>
          <p:nvPr/>
        </p:nvSpPr>
        <p:spPr>
          <a:xfrm>
            <a:off x="5010277" y="1511295"/>
            <a:ext cx="726811" cy="22438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767"/>
              </a:lnSpc>
            </a:pPr>
            <a:r>
              <a:rPr lang="en-US" altLang="zh-CN" sz="1500" spc="-14" dirty="0">
                <a:solidFill>
                  <a:srgbClr val="66CAF9"/>
                </a:solidFill>
                <a:latin typeface="Wingdings 2"/>
                <a:ea typeface="Wingdings 2"/>
                <a:cs typeface="Wingdings 2"/>
              </a:rPr>
              <a:t></a:t>
            </a:r>
            <a:r>
              <a:rPr lang="en-US" altLang="zh-CN" sz="1500" spc="-517" dirty="0">
                <a:solidFill>
                  <a:srgbClr val="66CAF9"/>
                </a:solidFill>
                <a:latin typeface="Wingdings 2"/>
                <a:ea typeface="Wingdings 2"/>
                <a:cs typeface="Wingdings 2"/>
              </a:rPr>
              <a:t> </a:t>
            </a:r>
            <a:r>
              <a:rPr lang="en-US" altLang="zh-CN" sz="1600" spc="-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Eiffel</a:t>
            </a:r>
            <a:endParaRPr lang="en-US" altLang="zh-CN" sz="1600">
              <a:latin typeface="Times"/>
              <a:ea typeface="Times"/>
              <a:cs typeface="Times"/>
            </a:endParaRPr>
          </a:p>
        </p:txBody>
      </p:sp>
      <p:sp>
        <p:nvSpPr>
          <p:cNvPr id="525" name="Text Box525"/>
          <p:cNvSpPr txBox="1"/>
          <p:nvPr/>
        </p:nvSpPr>
        <p:spPr>
          <a:xfrm>
            <a:off x="5010277" y="1941064"/>
            <a:ext cx="707556" cy="22438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767"/>
              </a:lnSpc>
            </a:pPr>
            <a:r>
              <a:rPr lang="en-US" altLang="zh-CN" sz="1500" spc="-14" dirty="0">
                <a:solidFill>
                  <a:srgbClr val="66CAF9"/>
                </a:solidFill>
                <a:latin typeface="Wingdings 2"/>
                <a:ea typeface="Wingdings 2"/>
                <a:cs typeface="Wingdings 2"/>
              </a:rPr>
              <a:t></a:t>
            </a:r>
            <a:r>
              <a:rPr lang="en-US" altLang="zh-CN" sz="1500" spc="-517" dirty="0">
                <a:solidFill>
                  <a:srgbClr val="66CAF9"/>
                </a:solidFill>
                <a:latin typeface="Wingdings 2"/>
                <a:ea typeface="Wingdings 2"/>
                <a:cs typeface="Wingdings 2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Ruby</a:t>
            </a:r>
            <a:endParaRPr lang="en-US" altLang="zh-CN" sz="1600">
              <a:latin typeface="Times"/>
              <a:ea typeface="Times"/>
              <a:cs typeface="Times"/>
            </a:endParaRPr>
          </a:p>
        </p:txBody>
      </p:sp>
      <p:sp>
        <p:nvSpPr>
          <p:cNvPr id="526" name="Text Box526"/>
          <p:cNvSpPr txBox="1"/>
          <p:nvPr/>
        </p:nvSpPr>
        <p:spPr>
          <a:xfrm>
            <a:off x="5010277" y="2369036"/>
            <a:ext cx="819664" cy="22471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769"/>
              </a:lnSpc>
            </a:pPr>
            <a:r>
              <a:rPr lang="en-US" altLang="zh-CN" sz="1500" spc="-12" dirty="0">
                <a:solidFill>
                  <a:srgbClr val="66CAF9"/>
                </a:solidFill>
                <a:latin typeface="Wingdings 2"/>
                <a:ea typeface="Wingdings 2"/>
                <a:cs typeface="Wingdings 2"/>
              </a:rPr>
              <a:t></a:t>
            </a:r>
            <a:r>
              <a:rPr lang="en-US" altLang="zh-CN" sz="1500" spc="-519" dirty="0">
                <a:solidFill>
                  <a:srgbClr val="66CAF9"/>
                </a:solidFill>
                <a:latin typeface="Wingdings 2"/>
                <a:ea typeface="Wingdings 2"/>
                <a:cs typeface="Wingdings 2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Delphi</a:t>
            </a:r>
            <a:endParaRPr lang="en-US" altLang="zh-CN" sz="1600">
              <a:latin typeface="Times"/>
              <a:ea typeface="Times"/>
              <a:cs typeface="Times"/>
            </a:endParaRPr>
          </a:p>
        </p:txBody>
      </p:sp>
      <p:sp>
        <p:nvSpPr>
          <p:cNvPr id="527" name="Text Box527"/>
          <p:cNvSpPr txBox="1"/>
          <p:nvPr/>
        </p:nvSpPr>
        <p:spPr>
          <a:xfrm>
            <a:off x="5010277" y="2799456"/>
            <a:ext cx="1295970" cy="22438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767"/>
              </a:lnSpc>
            </a:pPr>
            <a:r>
              <a:rPr lang="en-US" altLang="zh-CN" sz="1500" spc="-14" dirty="0">
                <a:solidFill>
                  <a:srgbClr val="66CAF9"/>
                </a:solidFill>
                <a:latin typeface="Wingdings 2"/>
                <a:ea typeface="Wingdings 2"/>
                <a:cs typeface="Wingdings 2"/>
              </a:rPr>
              <a:t></a:t>
            </a:r>
            <a:r>
              <a:rPr lang="en-US" altLang="zh-CN" sz="1500" spc="-517" dirty="0">
                <a:solidFill>
                  <a:srgbClr val="66CAF9"/>
                </a:solidFill>
                <a:latin typeface="Wingdings 2"/>
                <a:ea typeface="Wingdings 2"/>
                <a:cs typeface="Wingdings 2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Muchos</a:t>
            </a:r>
            <a:r>
              <a:rPr lang="en-US" altLang="zh-CN" sz="1600" spc="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-1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más</a:t>
            </a:r>
            <a:endParaRPr lang="en-US" altLang="zh-CN" sz="1600">
              <a:latin typeface="Times"/>
              <a:ea typeface="Times"/>
              <a:cs typeface="Times"/>
            </a:endParaRPr>
          </a:p>
        </p:txBody>
      </p:sp>
      <p:sp>
        <p:nvSpPr>
          <p:cNvPr id="528" name="Text Box528"/>
          <p:cNvSpPr txBox="1"/>
          <p:nvPr/>
        </p:nvSpPr>
        <p:spPr>
          <a:xfrm>
            <a:off x="5010277" y="3229225"/>
            <a:ext cx="3561257" cy="22438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767"/>
              </a:lnSpc>
            </a:pPr>
            <a:r>
              <a:rPr lang="en-US" altLang="zh-CN" sz="1500" spc="-14" dirty="0">
                <a:solidFill>
                  <a:srgbClr val="66CAF9"/>
                </a:solidFill>
                <a:latin typeface="Wingdings 2"/>
                <a:ea typeface="Wingdings 2"/>
                <a:cs typeface="Wingdings 2"/>
              </a:rPr>
              <a:t></a:t>
            </a:r>
            <a:r>
              <a:rPr lang="en-US" altLang="zh-CN" sz="1500" spc="-517" dirty="0">
                <a:solidFill>
                  <a:srgbClr val="66CAF9"/>
                </a:solidFill>
                <a:latin typeface="Wingdings 2"/>
                <a:ea typeface="Wingdings 2"/>
                <a:cs typeface="Wingdings 2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Times"/>
                <a:ea typeface="Times"/>
                <a:cs typeface="Times"/>
                <a:hlinkClick r:id="rId2"/>
              </a:rPr>
              <a:t>https://en.wikipedia.org/wiki/List_of_ob</a:t>
            </a:r>
            <a:endParaRPr lang="en-US" altLang="zh-CN" sz="1600">
              <a:latin typeface="Times"/>
              <a:ea typeface="Times"/>
              <a:cs typeface="Times"/>
            </a:endParaRPr>
          </a:p>
        </p:txBody>
      </p:sp>
      <p:sp>
        <p:nvSpPr>
          <p:cNvPr id="529" name="Text Box529"/>
          <p:cNvSpPr txBox="1"/>
          <p:nvPr/>
        </p:nvSpPr>
        <p:spPr>
          <a:xfrm>
            <a:off x="5238877" y="3595239"/>
            <a:ext cx="3188225" cy="22438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767"/>
              </a:lnSpc>
            </a:pPr>
            <a:r>
              <a:rPr lang="en-US" altLang="zh-CN" sz="16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ject-oriented_programming_languages</a:t>
            </a:r>
            <a:r>
              <a:rPr lang="en-US" altLang="zh-CN" sz="1600" spc="-38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endParaRPr lang="en-US" altLang="zh-CN" sz="1600">
              <a:latin typeface="Times"/>
              <a:ea typeface="Times"/>
              <a:cs typeface="Times"/>
            </a:endParaRPr>
          </a:p>
        </p:txBody>
      </p:sp>
      <p:sp>
        <p:nvSpPr>
          <p:cNvPr id="530" name="Text Box530"/>
          <p:cNvSpPr txBox="1"/>
          <p:nvPr/>
        </p:nvSpPr>
        <p:spPr>
          <a:xfrm>
            <a:off x="672998" y="4532114"/>
            <a:ext cx="5125136" cy="15521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222"/>
              </a:lnSpc>
            </a:pPr>
            <a:r>
              <a:rPr lang="en-US" altLang="zh-CN" sz="11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PROGRAMACIÓN</a:t>
            </a:r>
            <a:r>
              <a:rPr lang="en-US" altLang="zh-CN" sz="1100" spc="4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ORIENTADA</a:t>
            </a:r>
            <a:r>
              <a:rPr lang="en-US" altLang="zh-CN" sz="1100" spc="4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</a:t>
            </a:r>
            <a:r>
              <a:rPr lang="en-US" altLang="zh-CN" sz="1100" spc="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OBJETOS</a:t>
            </a:r>
            <a:r>
              <a:rPr lang="en-US" altLang="zh-CN" sz="11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–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1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LENGUAJES</a:t>
            </a:r>
            <a:r>
              <a:rPr lang="en-US" altLang="zh-CN" sz="1100" spc="2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1100" spc="1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PROGRAMACIÓN</a:t>
            </a:r>
            <a:endParaRPr lang="en-US" altLang="zh-CN" sz="1100">
              <a:latin typeface="Times"/>
              <a:ea typeface="Times"/>
              <a:cs typeface="Times"/>
            </a:endParaRPr>
          </a:p>
        </p:txBody>
      </p:sp>
      <p:sp>
        <p:nvSpPr>
          <p:cNvPr id="531" name="Text Box531"/>
          <p:cNvSpPr txBox="1"/>
          <p:nvPr/>
        </p:nvSpPr>
        <p:spPr>
          <a:xfrm>
            <a:off x="8346948" y="4495114"/>
            <a:ext cx="308952" cy="2667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100"/>
              </a:lnSpc>
            </a:pPr>
            <a:r>
              <a:rPr lang="en-US" altLang="zh-CN" sz="2100" spc="-102" dirty="0">
                <a:solidFill>
                  <a:srgbClr val="0797D7"/>
                </a:solidFill>
                <a:latin typeface="Helvetica"/>
                <a:ea typeface="Helvetica"/>
                <a:cs typeface="Helvetica"/>
              </a:rPr>
              <a:t>46</a:t>
            </a:r>
            <a:endParaRPr lang="en-US" altLang="zh-CN" sz="2100">
              <a:latin typeface="Helvetica"/>
              <a:ea typeface="Helvetica"/>
              <a:cs typeface="Helvetic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Path532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533" name="Path533"/>
          <p:cNvSpPr/>
          <p:nvPr/>
        </p:nvSpPr>
        <p:spPr>
          <a:xfrm>
            <a:off x="335280" y="342900"/>
            <a:ext cx="2776728" cy="71628"/>
          </a:xfrm>
          <a:custGeom>
            <a:avLst/>
            <a:gdLst/>
            <a:ahLst/>
            <a:cxnLst/>
            <a:rect l="l" t="t" r="r" b="b"/>
            <a:pathLst>
              <a:path w="2776728" h="71628">
                <a:moveTo>
                  <a:pt x="0" y="71628"/>
                </a:moveTo>
                <a:lnTo>
                  <a:pt x="2776728" y="71628"/>
                </a:lnTo>
                <a:lnTo>
                  <a:pt x="2776728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0797D7">
              <a:alpha val="100000"/>
            </a:srgbClr>
          </a:solidFill>
          <a:ln w="0" cap="sq">
            <a:solidFill>
              <a:srgbClr val="0797D7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534" name="Path534"/>
          <p:cNvSpPr/>
          <p:nvPr/>
        </p:nvSpPr>
        <p:spPr>
          <a:xfrm>
            <a:off x="6031992" y="339852"/>
            <a:ext cx="2776728" cy="74676"/>
          </a:xfrm>
          <a:custGeom>
            <a:avLst/>
            <a:gdLst/>
            <a:ahLst/>
            <a:cxnLst/>
            <a:rect l="l" t="t" r="r" b="b"/>
            <a:pathLst>
              <a:path w="2776728" h="74676">
                <a:moveTo>
                  <a:pt x="0" y="74676"/>
                </a:moveTo>
                <a:lnTo>
                  <a:pt x="2776728" y="74676"/>
                </a:lnTo>
                <a:lnTo>
                  <a:pt x="2776728" y="0"/>
                </a:lnTo>
                <a:lnTo>
                  <a:pt x="0" y="0"/>
                </a:lnTo>
                <a:lnTo>
                  <a:pt x="0" y="74676"/>
                </a:lnTo>
                <a:close/>
              </a:path>
            </a:pathLst>
          </a:custGeom>
          <a:solidFill>
            <a:srgbClr val="44C1A3">
              <a:alpha val="100000"/>
            </a:srgbClr>
          </a:solidFill>
          <a:ln w="0" cap="sq">
            <a:solidFill>
              <a:srgbClr val="44C1A3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535" name="Path535"/>
          <p:cNvSpPr/>
          <p:nvPr/>
        </p:nvSpPr>
        <p:spPr>
          <a:xfrm>
            <a:off x="3182112" y="342900"/>
            <a:ext cx="2776728" cy="68580"/>
          </a:xfrm>
          <a:custGeom>
            <a:avLst/>
            <a:gdLst/>
            <a:ahLst/>
            <a:cxnLst/>
            <a:rect l="l" t="t" r="r" b="b"/>
            <a:pathLst>
              <a:path w="2776728" h="68580">
                <a:moveTo>
                  <a:pt x="0" y="68580"/>
                </a:moveTo>
                <a:lnTo>
                  <a:pt x="2776728" y="68580"/>
                </a:lnTo>
                <a:lnTo>
                  <a:pt x="2776728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solidFill>
            <a:srgbClr val="66CAF9">
              <a:alpha val="100000"/>
            </a:srgbClr>
          </a:solidFill>
          <a:ln w="0" cap="sq">
            <a:solidFill>
              <a:srgbClr val="66CAF9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536" name="Image5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52" y="812292"/>
            <a:ext cx="3182112" cy="3381756"/>
          </a:xfrm>
          <a:prstGeom prst="rect">
            <a:avLst/>
          </a:prstGeom>
          <a:noFill/>
        </p:spPr>
      </p:pic>
      <p:pic>
        <p:nvPicPr>
          <p:cNvPr id="537" name="Image5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372" y="1083564"/>
            <a:ext cx="4064508" cy="2529840"/>
          </a:xfrm>
          <a:prstGeom prst="rect">
            <a:avLst/>
          </a:prstGeom>
          <a:noFill/>
        </p:spPr>
      </p:pic>
      <p:sp>
        <p:nvSpPr>
          <p:cNvPr id="538" name="Text Box538"/>
          <p:cNvSpPr txBox="1"/>
          <p:nvPr/>
        </p:nvSpPr>
        <p:spPr>
          <a:xfrm>
            <a:off x="1617853" y="505613"/>
            <a:ext cx="1562862" cy="25306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993"/>
              </a:lnSpc>
            </a:pPr>
            <a:r>
              <a:rPr lang="en-US" altLang="zh-CN" sz="18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Ejemplo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en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PHP</a:t>
            </a:r>
            <a:endParaRPr lang="en-US" altLang="zh-CN" sz="1800">
              <a:latin typeface="Times"/>
              <a:ea typeface="Times"/>
              <a:cs typeface="Times"/>
            </a:endParaRPr>
          </a:p>
        </p:txBody>
      </p:sp>
      <p:sp>
        <p:nvSpPr>
          <p:cNvPr id="539" name="Text Box539"/>
          <p:cNvSpPr txBox="1"/>
          <p:nvPr/>
        </p:nvSpPr>
        <p:spPr>
          <a:xfrm>
            <a:off x="5796407" y="505613"/>
            <a:ext cx="1553261" cy="25306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993"/>
              </a:lnSpc>
            </a:pP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Ejemplo</a:t>
            </a:r>
            <a:r>
              <a:rPr lang="en-US" altLang="zh-CN" sz="1800" spc="-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en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C++</a:t>
            </a:r>
            <a:endParaRPr lang="en-US" altLang="zh-CN" sz="1800">
              <a:latin typeface="Times"/>
              <a:ea typeface="Times"/>
              <a:cs typeface="Times"/>
            </a:endParaRPr>
          </a:p>
        </p:txBody>
      </p:sp>
      <p:sp>
        <p:nvSpPr>
          <p:cNvPr id="540" name="Text Box540"/>
          <p:cNvSpPr txBox="1"/>
          <p:nvPr/>
        </p:nvSpPr>
        <p:spPr>
          <a:xfrm>
            <a:off x="5796407" y="3807329"/>
            <a:ext cx="1382457" cy="14002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103"/>
              </a:lnSpc>
            </a:pPr>
            <a:r>
              <a:rPr lang="en-US" altLang="zh-CN" sz="10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27,</a:t>
            </a:r>
            <a:r>
              <a:rPr lang="en-US" altLang="zh-CN" sz="10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28.</a:t>
            </a:r>
            <a:r>
              <a:rPr lang="en-US" altLang="zh-CN" sz="1000" spc="-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Ejemplos</a:t>
            </a:r>
            <a:r>
              <a:rPr lang="en-US" altLang="zh-CN" sz="10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10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clases</a:t>
            </a:r>
            <a:endParaRPr lang="en-US" altLang="zh-CN" sz="1000">
              <a:latin typeface="Times"/>
              <a:ea typeface="Times"/>
              <a:cs typeface="Times"/>
            </a:endParaRPr>
          </a:p>
        </p:txBody>
      </p:sp>
      <p:sp>
        <p:nvSpPr>
          <p:cNvPr id="541" name="Text Box541"/>
          <p:cNvSpPr txBox="1"/>
          <p:nvPr/>
        </p:nvSpPr>
        <p:spPr>
          <a:xfrm>
            <a:off x="739140" y="4532114"/>
            <a:ext cx="5942972" cy="15521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222"/>
              </a:lnSpc>
            </a:pPr>
            <a:r>
              <a:rPr lang="en-US" altLang="zh-CN" sz="11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PROGRAMACIÓN</a:t>
            </a:r>
            <a:r>
              <a:rPr lang="en-US" altLang="zh-CN" sz="1100" spc="4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ORIENTADA</a:t>
            </a:r>
            <a:r>
              <a:rPr lang="en-US" altLang="zh-CN" sz="1100" spc="4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</a:t>
            </a:r>
            <a:r>
              <a:rPr lang="en-US" altLang="zh-CN" sz="1100" spc="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OBJETOS</a:t>
            </a:r>
            <a:r>
              <a:rPr lang="en-US" altLang="zh-CN" sz="11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–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1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LENGUAJES</a:t>
            </a:r>
            <a:r>
              <a:rPr lang="en-US" altLang="zh-CN" sz="1100" spc="2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1100" spc="1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PROGRAMACIÓN</a:t>
            </a:r>
            <a:r>
              <a:rPr lang="en-US" altLang="zh-CN" sz="1100" spc="6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-</a:t>
            </a:r>
            <a:r>
              <a:rPr lang="en-US" altLang="zh-CN" sz="11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EJEMPLOS</a:t>
            </a:r>
            <a:endParaRPr lang="en-US" altLang="zh-CN" sz="1100">
              <a:latin typeface="Times"/>
              <a:ea typeface="Times"/>
              <a:cs typeface="Times"/>
            </a:endParaRPr>
          </a:p>
        </p:txBody>
      </p:sp>
      <p:sp>
        <p:nvSpPr>
          <p:cNvPr id="542" name="Text Box542"/>
          <p:cNvSpPr txBox="1"/>
          <p:nvPr/>
        </p:nvSpPr>
        <p:spPr>
          <a:xfrm>
            <a:off x="8346948" y="4495114"/>
            <a:ext cx="308952" cy="2667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100"/>
              </a:lnSpc>
            </a:pPr>
            <a:r>
              <a:rPr lang="en-US" altLang="zh-CN" sz="2100" spc="-102" dirty="0">
                <a:solidFill>
                  <a:srgbClr val="0797D7"/>
                </a:solidFill>
                <a:latin typeface="Helvetica"/>
                <a:ea typeface="Helvetica"/>
                <a:cs typeface="Helvetica"/>
              </a:rPr>
              <a:t>47</a:t>
            </a:r>
            <a:endParaRPr lang="en-US" altLang="zh-CN" sz="2100">
              <a:latin typeface="Helvetica"/>
              <a:ea typeface="Helvetica"/>
              <a:cs typeface="Helvetic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Path543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544" name="Path544"/>
          <p:cNvSpPr/>
          <p:nvPr/>
        </p:nvSpPr>
        <p:spPr>
          <a:xfrm>
            <a:off x="335280" y="342900"/>
            <a:ext cx="2776728" cy="71628"/>
          </a:xfrm>
          <a:custGeom>
            <a:avLst/>
            <a:gdLst/>
            <a:ahLst/>
            <a:cxnLst/>
            <a:rect l="l" t="t" r="r" b="b"/>
            <a:pathLst>
              <a:path w="2776728" h="71628">
                <a:moveTo>
                  <a:pt x="0" y="71628"/>
                </a:moveTo>
                <a:lnTo>
                  <a:pt x="2776728" y="71628"/>
                </a:lnTo>
                <a:lnTo>
                  <a:pt x="2776728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0797D7">
              <a:alpha val="100000"/>
            </a:srgbClr>
          </a:solidFill>
          <a:ln w="0" cap="sq">
            <a:solidFill>
              <a:srgbClr val="0797D7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545" name="Path545"/>
          <p:cNvSpPr/>
          <p:nvPr/>
        </p:nvSpPr>
        <p:spPr>
          <a:xfrm>
            <a:off x="6031992" y="339852"/>
            <a:ext cx="2776728" cy="74676"/>
          </a:xfrm>
          <a:custGeom>
            <a:avLst/>
            <a:gdLst/>
            <a:ahLst/>
            <a:cxnLst/>
            <a:rect l="l" t="t" r="r" b="b"/>
            <a:pathLst>
              <a:path w="2776728" h="74676">
                <a:moveTo>
                  <a:pt x="0" y="74676"/>
                </a:moveTo>
                <a:lnTo>
                  <a:pt x="2776728" y="74676"/>
                </a:lnTo>
                <a:lnTo>
                  <a:pt x="2776728" y="0"/>
                </a:lnTo>
                <a:lnTo>
                  <a:pt x="0" y="0"/>
                </a:lnTo>
                <a:lnTo>
                  <a:pt x="0" y="74676"/>
                </a:lnTo>
                <a:close/>
              </a:path>
            </a:pathLst>
          </a:custGeom>
          <a:solidFill>
            <a:srgbClr val="44C1A3">
              <a:alpha val="100000"/>
            </a:srgbClr>
          </a:solidFill>
          <a:ln w="0" cap="sq">
            <a:solidFill>
              <a:srgbClr val="44C1A3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546" name="Path546"/>
          <p:cNvSpPr/>
          <p:nvPr/>
        </p:nvSpPr>
        <p:spPr>
          <a:xfrm>
            <a:off x="3182112" y="342900"/>
            <a:ext cx="2776728" cy="68580"/>
          </a:xfrm>
          <a:custGeom>
            <a:avLst/>
            <a:gdLst/>
            <a:ahLst/>
            <a:cxnLst/>
            <a:rect l="l" t="t" r="r" b="b"/>
            <a:pathLst>
              <a:path w="2776728" h="68580">
                <a:moveTo>
                  <a:pt x="0" y="68580"/>
                </a:moveTo>
                <a:lnTo>
                  <a:pt x="2776728" y="68580"/>
                </a:lnTo>
                <a:lnTo>
                  <a:pt x="2776728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solidFill>
            <a:srgbClr val="66CAF9">
              <a:alpha val="100000"/>
            </a:srgbClr>
          </a:solidFill>
          <a:ln w="0" cap="sq">
            <a:solidFill>
              <a:srgbClr val="66CAF9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547" name="Image5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64" y="958596"/>
            <a:ext cx="4831080" cy="2534412"/>
          </a:xfrm>
          <a:prstGeom prst="rect">
            <a:avLst/>
          </a:prstGeom>
          <a:noFill/>
        </p:spPr>
      </p:pic>
      <p:pic>
        <p:nvPicPr>
          <p:cNvPr id="548" name="Image5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572" y="742188"/>
            <a:ext cx="3112008" cy="3680460"/>
          </a:xfrm>
          <a:prstGeom prst="rect">
            <a:avLst/>
          </a:prstGeom>
          <a:noFill/>
        </p:spPr>
      </p:pic>
      <p:sp>
        <p:nvSpPr>
          <p:cNvPr id="549" name="Text Box549"/>
          <p:cNvSpPr txBox="1"/>
          <p:nvPr/>
        </p:nvSpPr>
        <p:spPr>
          <a:xfrm>
            <a:off x="1695577" y="531139"/>
            <a:ext cx="1792833" cy="25306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993"/>
              </a:lnSpc>
            </a:pP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Ejemplo</a:t>
            </a:r>
            <a:r>
              <a:rPr lang="en-US" altLang="zh-CN" sz="1800" spc="-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en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Python</a:t>
            </a:r>
            <a:endParaRPr lang="en-US" altLang="zh-CN" sz="1800">
              <a:latin typeface="Times"/>
              <a:ea typeface="Times"/>
              <a:cs typeface="Times"/>
            </a:endParaRPr>
          </a:p>
        </p:txBody>
      </p:sp>
      <p:sp>
        <p:nvSpPr>
          <p:cNvPr id="550" name="Text Box550"/>
          <p:cNvSpPr txBox="1"/>
          <p:nvPr/>
        </p:nvSpPr>
        <p:spPr>
          <a:xfrm>
            <a:off x="6365749" y="476022"/>
            <a:ext cx="1409699" cy="25306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993"/>
              </a:lnSpc>
            </a:pP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Ejemplo</a:t>
            </a:r>
            <a:r>
              <a:rPr lang="en-US" altLang="zh-CN" sz="1800" spc="-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en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C#</a:t>
            </a:r>
            <a:endParaRPr lang="en-US" altLang="zh-CN" sz="1800">
              <a:latin typeface="Times"/>
              <a:ea typeface="Times"/>
              <a:cs typeface="Times"/>
            </a:endParaRPr>
          </a:p>
        </p:txBody>
      </p:sp>
      <p:sp>
        <p:nvSpPr>
          <p:cNvPr id="551" name="Text Box551"/>
          <p:cNvSpPr txBox="1"/>
          <p:nvPr/>
        </p:nvSpPr>
        <p:spPr>
          <a:xfrm>
            <a:off x="1979422" y="3548198"/>
            <a:ext cx="1382457" cy="14002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103"/>
              </a:lnSpc>
            </a:pPr>
            <a:r>
              <a:rPr lang="en-US" altLang="zh-CN" sz="10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29,</a:t>
            </a:r>
            <a:r>
              <a:rPr lang="en-US" altLang="zh-CN" sz="10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30.</a:t>
            </a:r>
            <a:r>
              <a:rPr lang="en-US" altLang="zh-CN" sz="1000" spc="-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Ejemplos</a:t>
            </a:r>
            <a:r>
              <a:rPr lang="en-US" altLang="zh-CN" sz="10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10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clases</a:t>
            </a:r>
            <a:endParaRPr lang="en-US" altLang="zh-CN" sz="1000">
              <a:latin typeface="Times"/>
              <a:ea typeface="Times"/>
              <a:cs typeface="Times"/>
            </a:endParaRPr>
          </a:p>
        </p:txBody>
      </p:sp>
      <p:sp>
        <p:nvSpPr>
          <p:cNvPr id="552" name="Text Box552"/>
          <p:cNvSpPr txBox="1"/>
          <p:nvPr/>
        </p:nvSpPr>
        <p:spPr>
          <a:xfrm>
            <a:off x="747674" y="4532114"/>
            <a:ext cx="5942947" cy="15521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222"/>
              </a:lnSpc>
            </a:pPr>
            <a:r>
              <a:rPr lang="en-US" altLang="zh-CN" sz="11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PROGRAMACIÓN</a:t>
            </a:r>
            <a:r>
              <a:rPr lang="en-US" altLang="zh-CN" sz="1100" spc="4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ORIENTADA</a:t>
            </a:r>
            <a:r>
              <a:rPr lang="en-US" altLang="zh-CN" sz="1100" spc="4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</a:t>
            </a:r>
            <a:r>
              <a:rPr lang="en-US" altLang="zh-CN" sz="1100" spc="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OBJETOS</a:t>
            </a:r>
            <a:r>
              <a:rPr lang="en-US" altLang="zh-CN" sz="11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–</a:t>
            </a:r>
            <a:r>
              <a:rPr lang="en-US" altLang="zh-CN" sz="1100" spc="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1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LENGUAJES</a:t>
            </a:r>
            <a:r>
              <a:rPr lang="en-US" altLang="zh-CN" sz="1100" spc="1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1100" spc="1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PROGRAMACIÓN</a:t>
            </a:r>
            <a:r>
              <a:rPr lang="en-US" altLang="zh-CN" sz="1100" spc="6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-</a:t>
            </a:r>
            <a:r>
              <a:rPr lang="en-US" altLang="zh-CN" sz="1100" spc="-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EJEMPLOS</a:t>
            </a:r>
            <a:endParaRPr lang="en-US" altLang="zh-CN">
              <a:latin typeface="Times"/>
              <a:ea typeface="Times"/>
              <a:cs typeface="Times"/>
            </a:endParaRPr>
          </a:p>
        </p:txBody>
      </p:sp>
      <p:sp>
        <p:nvSpPr>
          <p:cNvPr id="553" name="Text Box553"/>
          <p:cNvSpPr txBox="1"/>
          <p:nvPr/>
        </p:nvSpPr>
        <p:spPr>
          <a:xfrm>
            <a:off x="8346948" y="4495114"/>
            <a:ext cx="308952" cy="2667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100"/>
              </a:lnSpc>
            </a:pPr>
            <a:r>
              <a:rPr lang="en-US" altLang="zh-CN" sz="2100" spc="-102" dirty="0">
                <a:solidFill>
                  <a:srgbClr val="0797D7"/>
                </a:solidFill>
                <a:latin typeface="Helvetica"/>
                <a:ea typeface="Helvetica"/>
                <a:cs typeface="Helvetica"/>
              </a:rPr>
              <a:t>48</a:t>
            </a:r>
            <a:endParaRPr lang="en-US" altLang="zh-CN" sz="2100">
              <a:latin typeface="Helvetica"/>
              <a:ea typeface="Helvetica"/>
              <a:cs typeface="Helvetic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ath554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555" name="Path555"/>
          <p:cNvSpPr/>
          <p:nvPr/>
        </p:nvSpPr>
        <p:spPr>
          <a:xfrm>
            <a:off x="335280" y="342900"/>
            <a:ext cx="2776728" cy="71628"/>
          </a:xfrm>
          <a:custGeom>
            <a:avLst/>
            <a:gdLst/>
            <a:ahLst/>
            <a:cxnLst/>
            <a:rect l="l" t="t" r="r" b="b"/>
            <a:pathLst>
              <a:path w="2776728" h="71628">
                <a:moveTo>
                  <a:pt x="0" y="71628"/>
                </a:moveTo>
                <a:lnTo>
                  <a:pt x="2776728" y="71628"/>
                </a:lnTo>
                <a:lnTo>
                  <a:pt x="2776728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0797D7">
              <a:alpha val="100000"/>
            </a:srgbClr>
          </a:solidFill>
          <a:ln w="0" cap="sq">
            <a:solidFill>
              <a:srgbClr val="0797D7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556" name="Path556"/>
          <p:cNvSpPr/>
          <p:nvPr/>
        </p:nvSpPr>
        <p:spPr>
          <a:xfrm>
            <a:off x="6031992" y="339852"/>
            <a:ext cx="2776728" cy="74676"/>
          </a:xfrm>
          <a:custGeom>
            <a:avLst/>
            <a:gdLst/>
            <a:ahLst/>
            <a:cxnLst/>
            <a:rect l="l" t="t" r="r" b="b"/>
            <a:pathLst>
              <a:path w="2776728" h="74676">
                <a:moveTo>
                  <a:pt x="0" y="74676"/>
                </a:moveTo>
                <a:lnTo>
                  <a:pt x="2776728" y="74676"/>
                </a:lnTo>
                <a:lnTo>
                  <a:pt x="2776728" y="0"/>
                </a:lnTo>
                <a:lnTo>
                  <a:pt x="0" y="0"/>
                </a:lnTo>
                <a:lnTo>
                  <a:pt x="0" y="74676"/>
                </a:lnTo>
                <a:close/>
              </a:path>
            </a:pathLst>
          </a:custGeom>
          <a:solidFill>
            <a:srgbClr val="44C1A3">
              <a:alpha val="100000"/>
            </a:srgbClr>
          </a:solidFill>
          <a:ln w="0" cap="sq">
            <a:solidFill>
              <a:srgbClr val="44C1A3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557" name="Path557"/>
          <p:cNvSpPr/>
          <p:nvPr/>
        </p:nvSpPr>
        <p:spPr>
          <a:xfrm>
            <a:off x="3182112" y="342900"/>
            <a:ext cx="2776728" cy="68580"/>
          </a:xfrm>
          <a:custGeom>
            <a:avLst/>
            <a:gdLst/>
            <a:ahLst/>
            <a:cxnLst/>
            <a:rect l="l" t="t" r="r" b="b"/>
            <a:pathLst>
              <a:path w="2776728" h="68580">
                <a:moveTo>
                  <a:pt x="0" y="68580"/>
                </a:moveTo>
                <a:lnTo>
                  <a:pt x="2776728" y="68580"/>
                </a:lnTo>
                <a:lnTo>
                  <a:pt x="2776728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solidFill>
            <a:srgbClr val="66CAF9">
              <a:alpha val="100000"/>
            </a:srgbClr>
          </a:solidFill>
          <a:ln w="0" cap="sq">
            <a:solidFill>
              <a:srgbClr val="66CAF9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558" name="Image5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" y="1127760"/>
            <a:ext cx="4014216" cy="2837688"/>
          </a:xfrm>
          <a:prstGeom prst="rect">
            <a:avLst/>
          </a:prstGeom>
          <a:noFill/>
        </p:spPr>
      </p:pic>
      <p:pic>
        <p:nvPicPr>
          <p:cNvPr id="559" name="Image5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736" y="1127760"/>
            <a:ext cx="3643884" cy="2837688"/>
          </a:xfrm>
          <a:prstGeom prst="rect">
            <a:avLst/>
          </a:prstGeom>
          <a:noFill/>
        </p:spPr>
      </p:pic>
      <p:sp>
        <p:nvSpPr>
          <p:cNvPr id="560" name="Text Box560"/>
          <p:cNvSpPr txBox="1"/>
          <p:nvPr/>
        </p:nvSpPr>
        <p:spPr>
          <a:xfrm>
            <a:off x="3833749" y="658677"/>
            <a:ext cx="1719125" cy="28174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218"/>
              </a:lnSpc>
            </a:pPr>
            <a:r>
              <a:rPr lang="en-US" altLang="zh-CN" sz="20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Ejemplo</a:t>
            </a:r>
            <a:r>
              <a:rPr lang="en-US" altLang="zh-CN" sz="2000" spc="-2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20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en</a:t>
            </a:r>
            <a:r>
              <a:rPr lang="en-US" altLang="zh-CN" sz="2000" spc="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20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C++</a:t>
            </a:r>
            <a:endParaRPr lang="en-US" altLang="zh-CN" sz="2000">
              <a:latin typeface="Times"/>
              <a:ea typeface="Times"/>
              <a:cs typeface="Times"/>
            </a:endParaRPr>
          </a:p>
        </p:txBody>
      </p:sp>
      <p:sp>
        <p:nvSpPr>
          <p:cNvPr id="561" name="Text Box561"/>
          <p:cNvSpPr txBox="1"/>
          <p:nvPr/>
        </p:nvSpPr>
        <p:spPr>
          <a:xfrm>
            <a:off x="747674" y="4532114"/>
            <a:ext cx="5942947" cy="15521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222"/>
              </a:lnSpc>
            </a:pPr>
            <a:r>
              <a:rPr lang="en-US" altLang="zh-CN" sz="11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PROGRAMACIÓN</a:t>
            </a:r>
            <a:r>
              <a:rPr lang="en-US" altLang="zh-CN" sz="1100" spc="4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ORIENTADA</a:t>
            </a:r>
            <a:r>
              <a:rPr lang="en-US" altLang="zh-CN" sz="1100" spc="4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</a:t>
            </a:r>
            <a:r>
              <a:rPr lang="en-US" altLang="zh-CN" sz="1100" spc="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OBJETOS</a:t>
            </a:r>
            <a:r>
              <a:rPr lang="en-US" altLang="zh-CN" sz="11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–</a:t>
            </a:r>
            <a:r>
              <a:rPr lang="en-US" altLang="zh-CN" sz="1100" spc="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1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LENGUAJES</a:t>
            </a:r>
            <a:r>
              <a:rPr lang="en-US" altLang="zh-CN" sz="1100" spc="1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1100" spc="1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PROGRAMACIÓN</a:t>
            </a:r>
            <a:r>
              <a:rPr lang="en-US" altLang="zh-CN" sz="1100" spc="6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-</a:t>
            </a:r>
            <a:r>
              <a:rPr lang="en-US" altLang="zh-CN" sz="1100" spc="-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EJEMPLOS</a:t>
            </a:r>
            <a:endParaRPr lang="en-US" altLang="zh-CN" sz="1100">
              <a:latin typeface="Times"/>
              <a:ea typeface="Times"/>
              <a:cs typeface="Times"/>
            </a:endParaRPr>
          </a:p>
        </p:txBody>
      </p:sp>
      <p:sp>
        <p:nvSpPr>
          <p:cNvPr id="562" name="Text Box562"/>
          <p:cNvSpPr txBox="1"/>
          <p:nvPr/>
        </p:nvSpPr>
        <p:spPr>
          <a:xfrm>
            <a:off x="8346948" y="4495114"/>
            <a:ext cx="308952" cy="2667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100"/>
              </a:lnSpc>
            </a:pPr>
            <a:r>
              <a:rPr lang="en-US" altLang="zh-CN" sz="2100" spc="-102" dirty="0">
                <a:solidFill>
                  <a:srgbClr val="0797D7"/>
                </a:solidFill>
                <a:latin typeface="Helvetica"/>
                <a:ea typeface="Helvetica"/>
                <a:cs typeface="Helvetica"/>
              </a:rPr>
              <a:t>49</a:t>
            </a:r>
            <a:endParaRPr lang="en-US" altLang="zh-CN" sz="2100">
              <a:latin typeface="Helvetica"/>
              <a:ea typeface="Helvetica"/>
              <a:cs typeface="Helvetic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ath45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6" name="Path46"/>
          <p:cNvSpPr/>
          <p:nvPr/>
        </p:nvSpPr>
        <p:spPr>
          <a:xfrm>
            <a:off x="335280" y="342900"/>
            <a:ext cx="2776728" cy="71628"/>
          </a:xfrm>
          <a:custGeom>
            <a:avLst/>
            <a:gdLst/>
            <a:ahLst/>
            <a:cxnLst/>
            <a:rect l="l" t="t" r="r" b="b"/>
            <a:pathLst>
              <a:path w="2776728" h="71628">
                <a:moveTo>
                  <a:pt x="0" y="71628"/>
                </a:moveTo>
                <a:lnTo>
                  <a:pt x="2776728" y="71628"/>
                </a:lnTo>
                <a:lnTo>
                  <a:pt x="2776728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0797D7">
              <a:alpha val="100000"/>
            </a:srgbClr>
          </a:solidFill>
          <a:ln w="0" cap="sq">
            <a:solidFill>
              <a:srgbClr val="0797D7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7" name="Path47"/>
          <p:cNvSpPr/>
          <p:nvPr/>
        </p:nvSpPr>
        <p:spPr>
          <a:xfrm>
            <a:off x="6031992" y="339852"/>
            <a:ext cx="2776728" cy="74676"/>
          </a:xfrm>
          <a:custGeom>
            <a:avLst/>
            <a:gdLst/>
            <a:ahLst/>
            <a:cxnLst/>
            <a:rect l="l" t="t" r="r" b="b"/>
            <a:pathLst>
              <a:path w="2776728" h="74676">
                <a:moveTo>
                  <a:pt x="0" y="74676"/>
                </a:moveTo>
                <a:lnTo>
                  <a:pt x="2776728" y="74676"/>
                </a:lnTo>
                <a:lnTo>
                  <a:pt x="2776728" y="0"/>
                </a:lnTo>
                <a:lnTo>
                  <a:pt x="0" y="0"/>
                </a:lnTo>
                <a:lnTo>
                  <a:pt x="0" y="74676"/>
                </a:lnTo>
                <a:close/>
              </a:path>
            </a:pathLst>
          </a:custGeom>
          <a:solidFill>
            <a:srgbClr val="44C1A3">
              <a:alpha val="100000"/>
            </a:srgbClr>
          </a:solidFill>
          <a:ln w="0" cap="sq">
            <a:solidFill>
              <a:srgbClr val="44C1A3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8" name="Path48"/>
          <p:cNvSpPr/>
          <p:nvPr/>
        </p:nvSpPr>
        <p:spPr>
          <a:xfrm>
            <a:off x="3182112" y="342900"/>
            <a:ext cx="2776728" cy="68580"/>
          </a:xfrm>
          <a:custGeom>
            <a:avLst/>
            <a:gdLst/>
            <a:ahLst/>
            <a:cxnLst/>
            <a:rect l="l" t="t" r="r" b="b"/>
            <a:pathLst>
              <a:path w="2776728" h="68580">
                <a:moveTo>
                  <a:pt x="0" y="68580"/>
                </a:moveTo>
                <a:lnTo>
                  <a:pt x="2776728" y="68580"/>
                </a:lnTo>
                <a:lnTo>
                  <a:pt x="2776728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solidFill>
            <a:srgbClr val="66CAF9">
              <a:alpha val="100000"/>
            </a:srgbClr>
          </a:solidFill>
          <a:ln w="0" cap="sq">
            <a:solidFill>
              <a:srgbClr val="66CAF9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9" name="Text Box49"/>
          <p:cNvSpPr txBox="1"/>
          <p:nvPr/>
        </p:nvSpPr>
        <p:spPr>
          <a:xfrm>
            <a:off x="335280" y="3855720"/>
            <a:ext cx="8468868" cy="944880"/>
          </a:xfrm>
          <a:prstGeom prst="rect">
            <a:avLst/>
          </a:prstGeom>
          <a:solidFill>
            <a:srgbClr val="0797D7"/>
          </a:solidFill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5035"/>
              </a:lnSpc>
            </a:pPr>
            <a:endParaRPr/>
          </a:p>
          <a:p>
            <a:pPr marL="8147306" algn="l" rtl="0">
              <a:lnSpc>
                <a:spcPts val="2100"/>
              </a:lnSpc>
            </a:pPr>
            <a:r>
              <a:rPr lang="en-US" altLang="zh-CN" sz="2100" spc="-103" dirty="0">
                <a:solidFill>
                  <a:srgbClr val="0797D7"/>
                </a:solidFill>
                <a:latin typeface="Helvetica"/>
                <a:ea typeface="Helvetica"/>
                <a:cs typeface="Helvetica"/>
              </a:rPr>
              <a:t>5</a:t>
            </a:r>
            <a:endParaRPr lang="en-US" altLang="zh-CN" sz="2100">
              <a:latin typeface="Helvetica"/>
              <a:ea typeface="Helvetica"/>
              <a:cs typeface="Helvetica"/>
            </a:endParaRPr>
          </a:p>
        </p:txBody>
      </p:sp>
      <p:sp>
        <p:nvSpPr>
          <p:cNvPr id="50" name="Text Box50"/>
          <p:cNvSpPr txBox="1"/>
          <p:nvPr/>
        </p:nvSpPr>
        <p:spPr>
          <a:xfrm>
            <a:off x="459334" y="1959351"/>
            <a:ext cx="1782872" cy="22438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767"/>
              </a:lnSpc>
            </a:pPr>
            <a:r>
              <a:rPr lang="en-US" altLang="zh-CN" sz="1600" spc="0" dirty="0">
                <a:solidFill>
                  <a:srgbClr val="66CAF9"/>
                </a:solidFill>
                <a:latin typeface="Times"/>
                <a:ea typeface="Times"/>
                <a:cs typeface="Times"/>
              </a:rPr>
              <a:t>1.</a:t>
            </a:r>
            <a:r>
              <a:rPr lang="en-US" altLang="zh-CN" sz="1600" spc="-6" dirty="0">
                <a:solidFill>
                  <a:srgbClr val="66CAF9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-3" dirty="0">
                <a:solidFill>
                  <a:srgbClr val="66CAF9"/>
                </a:solidFill>
                <a:latin typeface="Times"/>
                <a:ea typeface="Times"/>
                <a:cs typeface="Times"/>
              </a:rPr>
              <a:t>INTRODUCCIÓN</a:t>
            </a:r>
            <a:endParaRPr lang="en-US" altLang="zh-CN" sz="1600">
              <a:latin typeface="Times"/>
              <a:ea typeface="Times"/>
              <a:cs typeface="Times"/>
            </a:endParaRPr>
          </a:p>
        </p:txBody>
      </p:sp>
      <p:sp>
        <p:nvSpPr>
          <p:cNvPr id="51" name="Text Box51"/>
          <p:cNvSpPr txBox="1"/>
          <p:nvPr/>
        </p:nvSpPr>
        <p:spPr>
          <a:xfrm>
            <a:off x="626669" y="2588535"/>
            <a:ext cx="2485339" cy="43864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2992"/>
              </a:lnSpc>
            </a:pPr>
            <a:r>
              <a:rPr lang="en-US" altLang="zh-CN" sz="2700" b="1" spc="0" dirty="0">
                <a:solidFill>
                  <a:srgbClr val="0797D7"/>
                </a:solidFill>
                <a:latin typeface="Times"/>
                <a:ea typeface="Times"/>
                <a:cs typeface="Times"/>
              </a:rPr>
              <a:t>2.</a:t>
            </a:r>
            <a:r>
              <a:rPr lang="en-US" altLang="zh-CN" sz="2700" b="1" dirty="0">
                <a:solidFill>
                  <a:srgbClr val="0797D7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2700" b="1" spc="107" dirty="0">
                <a:solidFill>
                  <a:srgbClr val="0797D7"/>
                </a:solidFill>
                <a:latin typeface="Times"/>
                <a:ea typeface="Times"/>
                <a:cs typeface="Times"/>
              </a:rPr>
              <a:t>HISTORIA</a:t>
            </a:r>
            <a:endParaRPr lang="en-US" altLang="zh-CN" sz="2700" dirty="0">
              <a:latin typeface="Times"/>
              <a:ea typeface="Times"/>
              <a:cs typeface="Times"/>
            </a:endParaRPr>
          </a:p>
        </p:txBody>
      </p:sp>
      <p:sp>
        <p:nvSpPr>
          <p:cNvPr id="52" name="Text Box52"/>
          <p:cNvSpPr txBox="1"/>
          <p:nvPr/>
        </p:nvSpPr>
        <p:spPr>
          <a:xfrm>
            <a:off x="481279" y="3367019"/>
            <a:ext cx="2962541" cy="22438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767"/>
              </a:lnSpc>
            </a:pPr>
            <a:r>
              <a:rPr lang="en-US" altLang="zh-CN" sz="1600" spc="0" dirty="0">
                <a:solidFill>
                  <a:srgbClr val="66CAF9"/>
                </a:solidFill>
                <a:latin typeface="Times"/>
                <a:ea typeface="Times"/>
                <a:cs typeface="Times"/>
              </a:rPr>
              <a:t>3.</a:t>
            </a:r>
            <a:r>
              <a:rPr lang="en-US" altLang="zh-CN" sz="1600" spc="-6" dirty="0">
                <a:solidFill>
                  <a:srgbClr val="66CAF9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-3" dirty="0">
                <a:solidFill>
                  <a:srgbClr val="66CAF9"/>
                </a:solidFill>
                <a:latin typeface="Times"/>
                <a:ea typeface="Times"/>
                <a:cs typeface="Times"/>
              </a:rPr>
              <a:t>FILOSOFÍA</a:t>
            </a:r>
            <a:r>
              <a:rPr lang="en-US" altLang="zh-CN" sz="1600" spc="-82" dirty="0">
                <a:solidFill>
                  <a:srgbClr val="66CAF9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-3" dirty="0">
                <a:solidFill>
                  <a:srgbClr val="66CAF9"/>
                </a:solidFill>
                <a:latin typeface="Times"/>
                <a:ea typeface="Times"/>
                <a:cs typeface="Times"/>
              </a:rPr>
              <a:t>DEL</a:t>
            </a:r>
            <a:r>
              <a:rPr lang="en-US" altLang="zh-CN" sz="1600" spc="-59" dirty="0">
                <a:solidFill>
                  <a:srgbClr val="66CAF9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-19" dirty="0">
                <a:solidFill>
                  <a:srgbClr val="66CAF9"/>
                </a:solidFill>
                <a:latin typeface="Times"/>
                <a:ea typeface="Times"/>
                <a:cs typeface="Times"/>
              </a:rPr>
              <a:t>PARADIGMA</a:t>
            </a:r>
            <a:endParaRPr lang="en-US" altLang="zh-CN" sz="1600">
              <a:latin typeface="Times"/>
              <a:ea typeface="Times"/>
              <a:cs typeface="Time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Path563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564" name="Path564"/>
          <p:cNvSpPr/>
          <p:nvPr/>
        </p:nvSpPr>
        <p:spPr>
          <a:xfrm>
            <a:off x="335280" y="342900"/>
            <a:ext cx="2776728" cy="71628"/>
          </a:xfrm>
          <a:custGeom>
            <a:avLst/>
            <a:gdLst/>
            <a:ahLst/>
            <a:cxnLst/>
            <a:rect l="l" t="t" r="r" b="b"/>
            <a:pathLst>
              <a:path w="2776728" h="71628">
                <a:moveTo>
                  <a:pt x="0" y="71628"/>
                </a:moveTo>
                <a:lnTo>
                  <a:pt x="2776728" y="71628"/>
                </a:lnTo>
                <a:lnTo>
                  <a:pt x="2776728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0797D7">
              <a:alpha val="100000"/>
            </a:srgbClr>
          </a:solidFill>
          <a:ln w="0" cap="sq">
            <a:solidFill>
              <a:srgbClr val="0797D7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565" name="Path565"/>
          <p:cNvSpPr/>
          <p:nvPr/>
        </p:nvSpPr>
        <p:spPr>
          <a:xfrm>
            <a:off x="6031992" y="339852"/>
            <a:ext cx="2776728" cy="74676"/>
          </a:xfrm>
          <a:custGeom>
            <a:avLst/>
            <a:gdLst/>
            <a:ahLst/>
            <a:cxnLst/>
            <a:rect l="l" t="t" r="r" b="b"/>
            <a:pathLst>
              <a:path w="2776728" h="74676">
                <a:moveTo>
                  <a:pt x="0" y="74676"/>
                </a:moveTo>
                <a:lnTo>
                  <a:pt x="2776728" y="74676"/>
                </a:lnTo>
                <a:lnTo>
                  <a:pt x="2776728" y="0"/>
                </a:lnTo>
                <a:lnTo>
                  <a:pt x="0" y="0"/>
                </a:lnTo>
                <a:lnTo>
                  <a:pt x="0" y="74676"/>
                </a:lnTo>
                <a:close/>
              </a:path>
            </a:pathLst>
          </a:custGeom>
          <a:solidFill>
            <a:srgbClr val="44C1A3">
              <a:alpha val="100000"/>
            </a:srgbClr>
          </a:solidFill>
          <a:ln w="0" cap="sq">
            <a:solidFill>
              <a:srgbClr val="44C1A3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566" name="Path566"/>
          <p:cNvSpPr/>
          <p:nvPr/>
        </p:nvSpPr>
        <p:spPr>
          <a:xfrm>
            <a:off x="3182112" y="342900"/>
            <a:ext cx="2776728" cy="68580"/>
          </a:xfrm>
          <a:custGeom>
            <a:avLst/>
            <a:gdLst/>
            <a:ahLst/>
            <a:cxnLst/>
            <a:rect l="l" t="t" r="r" b="b"/>
            <a:pathLst>
              <a:path w="2776728" h="68580">
                <a:moveTo>
                  <a:pt x="0" y="68580"/>
                </a:moveTo>
                <a:lnTo>
                  <a:pt x="2776728" y="68580"/>
                </a:lnTo>
                <a:lnTo>
                  <a:pt x="2776728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solidFill>
            <a:srgbClr val="66CAF9">
              <a:alpha val="100000"/>
            </a:srgbClr>
          </a:solidFill>
          <a:ln w="0" cap="sq">
            <a:solidFill>
              <a:srgbClr val="66CAF9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567" name="Text Box567"/>
          <p:cNvSpPr txBox="1"/>
          <p:nvPr/>
        </p:nvSpPr>
        <p:spPr>
          <a:xfrm>
            <a:off x="335280" y="3855720"/>
            <a:ext cx="8468868" cy="944880"/>
          </a:xfrm>
          <a:prstGeom prst="rect">
            <a:avLst/>
          </a:prstGeom>
          <a:solidFill>
            <a:srgbClr val="0797D7"/>
          </a:solidFill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5035"/>
              </a:lnSpc>
            </a:pPr>
            <a:endParaRPr/>
          </a:p>
          <a:p>
            <a:pPr marL="8011668" algn="l" rtl="0">
              <a:lnSpc>
                <a:spcPts val="2100"/>
              </a:lnSpc>
            </a:pPr>
            <a:r>
              <a:rPr lang="en-US" altLang="zh-CN" sz="2100" spc="-102" dirty="0">
                <a:solidFill>
                  <a:srgbClr val="0797D7"/>
                </a:solidFill>
                <a:latin typeface="Helvetica"/>
                <a:ea typeface="Helvetica"/>
                <a:cs typeface="Helvetica"/>
              </a:rPr>
              <a:t>50</a:t>
            </a:r>
            <a:endParaRPr lang="en-US" altLang="zh-CN" sz="2100">
              <a:latin typeface="Helvetica"/>
              <a:ea typeface="Helvetica"/>
              <a:cs typeface="Helvetica"/>
            </a:endParaRPr>
          </a:p>
        </p:txBody>
      </p:sp>
      <p:sp>
        <p:nvSpPr>
          <p:cNvPr id="568" name="Text Box568"/>
          <p:cNvSpPr txBox="1"/>
          <p:nvPr/>
        </p:nvSpPr>
        <p:spPr>
          <a:xfrm>
            <a:off x="527304" y="1930395"/>
            <a:ext cx="3404409" cy="22438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767"/>
              </a:lnSpc>
            </a:pPr>
            <a:r>
              <a:rPr lang="en-US" altLang="zh-CN" sz="1600" spc="0" dirty="0">
                <a:solidFill>
                  <a:srgbClr val="66CAF9"/>
                </a:solidFill>
                <a:latin typeface="Times"/>
                <a:ea typeface="Times"/>
                <a:cs typeface="Times"/>
              </a:rPr>
              <a:t>7.</a:t>
            </a:r>
            <a:r>
              <a:rPr lang="en-US" altLang="zh-CN" sz="1600" spc="-6" dirty="0">
                <a:solidFill>
                  <a:srgbClr val="66CAF9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-3" dirty="0">
                <a:solidFill>
                  <a:srgbClr val="66CAF9"/>
                </a:solidFill>
                <a:latin typeface="Times"/>
                <a:ea typeface="Times"/>
                <a:cs typeface="Times"/>
              </a:rPr>
              <a:t>LENGUAJES</a:t>
            </a:r>
            <a:r>
              <a:rPr lang="en-US" altLang="zh-CN" sz="1600" dirty="0">
                <a:solidFill>
                  <a:srgbClr val="66CAF9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0" dirty="0">
                <a:solidFill>
                  <a:srgbClr val="66CAF9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1600" spc="-10" dirty="0">
                <a:solidFill>
                  <a:srgbClr val="66CAF9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-2" dirty="0">
                <a:solidFill>
                  <a:srgbClr val="66CAF9"/>
                </a:solidFill>
                <a:latin typeface="Times"/>
                <a:ea typeface="Times"/>
                <a:cs typeface="Times"/>
              </a:rPr>
              <a:t>PROGRAMACIÓN</a:t>
            </a:r>
            <a:endParaRPr lang="en-US" altLang="zh-CN" sz="1600">
              <a:latin typeface="Times"/>
              <a:ea typeface="Times"/>
              <a:cs typeface="Times"/>
            </a:endParaRPr>
          </a:p>
        </p:txBody>
      </p:sp>
      <p:sp>
        <p:nvSpPr>
          <p:cNvPr id="569" name="Text Box569"/>
          <p:cNvSpPr txBox="1"/>
          <p:nvPr/>
        </p:nvSpPr>
        <p:spPr>
          <a:xfrm>
            <a:off x="672694" y="2560231"/>
            <a:ext cx="3404409" cy="43864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989"/>
              </a:lnSpc>
            </a:pPr>
            <a:r>
              <a:rPr lang="en-US" altLang="zh-CN" sz="2700" b="1" spc="0" dirty="0">
                <a:solidFill>
                  <a:srgbClr val="0797D7"/>
                </a:solidFill>
                <a:latin typeface="Times"/>
                <a:ea typeface="Times"/>
                <a:cs typeface="Times"/>
              </a:rPr>
              <a:t>8.</a:t>
            </a:r>
            <a:r>
              <a:rPr lang="en-US" altLang="zh-CN" sz="2700" b="1" spc="-143" dirty="0">
                <a:solidFill>
                  <a:srgbClr val="0797D7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2700" b="1" spc="98" dirty="0">
                <a:solidFill>
                  <a:srgbClr val="0797D7"/>
                </a:solidFill>
                <a:latin typeface="Times"/>
                <a:ea typeface="Times"/>
                <a:cs typeface="Times"/>
              </a:rPr>
              <a:t>APLICACIONES</a:t>
            </a:r>
            <a:endParaRPr lang="en-US" altLang="zh-CN" sz="2700">
              <a:latin typeface="Times"/>
              <a:ea typeface="Times"/>
              <a:cs typeface="Times"/>
            </a:endParaRPr>
          </a:p>
        </p:txBody>
      </p:sp>
      <p:sp>
        <p:nvSpPr>
          <p:cNvPr id="570" name="Text Box570"/>
          <p:cNvSpPr txBox="1"/>
          <p:nvPr/>
        </p:nvSpPr>
        <p:spPr>
          <a:xfrm>
            <a:off x="527304" y="3338318"/>
            <a:ext cx="3140909" cy="22437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767"/>
              </a:lnSpc>
            </a:pPr>
            <a:r>
              <a:rPr lang="en-US" altLang="zh-CN" sz="1600" spc="0" dirty="0">
                <a:solidFill>
                  <a:srgbClr val="66CAF9"/>
                </a:solidFill>
                <a:latin typeface="Times"/>
                <a:ea typeface="Times"/>
                <a:cs typeface="Times"/>
              </a:rPr>
              <a:t>9.</a:t>
            </a:r>
            <a:r>
              <a:rPr lang="en-US" altLang="zh-CN" sz="1600" spc="-6" dirty="0">
                <a:solidFill>
                  <a:srgbClr val="66CAF9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-2" dirty="0">
                <a:solidFill>
                  <a:srgbClr val="66CAF9"/>
                </a:solidFill>
                <a:latin typeface="Times"/>
                <a:ea typeface="Times"/>
                <a:cs typeface="Times"/>
              </a:rPr>
              <a:t>REFERENCIA</a:t>
            </a:r>
            <a:r>
              <a:rPr lang="en-US" altLang="zh-CN" sz="1600" spc="-154" dirty="0">
                <a:solidFill>
                  <a:srgbClr val="66CAF9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0" dirty="0">
                <a:solidFill>
                  <a:srgbClr val="66CAF9"/>
                </a:solidFill>
                <a:latin typeface="Times"/>
                <a:ea typeface="Times"/>
                <a:cs typeface="Times"/>
              </a:rPr>
              <a:t>Y</a:t>
            </a:r>
            <a:r>
              <a:rPr lang="en-US" altLang="zh-CN" sz="1600" spc="-65" dirty="0">
                <a:solidFill>
                  <a:srgbClr val="66CAF9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-3" dirty="0">
                <a:solidFill>
                  <a:srgbClr val="66CAF9"/>
                </a:solidFill>
                <a:latin typeface="Times"/>
                <a:ea typeface="Times"/>
                <a:cs typeface="Times"/>
              </a:rPr>
              <a:t>BIBLIOGRAFÍA</a:t>
            </a:r>
            <a:endParaRPr lang="en-US" altLang="zh-CN" sz="1600">
              <a:latin typeface="Times"/>
              <a:ea typeface="Times"/>
              <a:cs typeface="Time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Path571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572" name="Path572"/>
          <p:cNvSpPr/>
          <p:nvPr/>
        </p:nvSpPr>
        <p:spPr>
          <a:xfrm>
            <a:off x="335280" y="342900"/>
            <a:ext cx="2776728" cy="71628"/>
          </a:xfrm>
          <a:custGeom>
            <a:avLst/>
            <a:gdLst/>
            <a:ahLst/>
            <a:cxnLst/>
            <a:rect l="l" t="t" r="r" b="b"/>
            <a:pathLst>
              <a:path w="2776728" h="71628">
                <a:moveTo>
                  <a:pt x="0" y="71628"/>
                </a:moveTo>
                <a:lnTo>
                  <a:pt x="2776728" y="71628"/>
                </a:lnTo>
                <a:lnTo>
                  <a:pt x="2776728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0797D7">
              <a:alpha val="100000"/>
            </a:srgbClr>
          </a:solidFill>
          <a:ln w="0" cap="sq">
            <a:solidFill>
              <a:srgbClr val="0797D7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573" name="Path573"/>
          <p:cNvSpPr/>
          <p:nvPr/>
        </p:nvSpPr>
        <p:spPr>
          <a:xfrm>
            <a:off x="6031992" y="339852"/>
            <a:ext cx="2776728" cy="74676"/>
          </a:xfrm>
          <a:custGeom>
            <a:avLst/>
            <a:gdLst/>
            <a:ahLst/>
            <a:cxnLst/>
            <a:rect l="l" t="t" r="r" b="b"/>
            <a:pathLst>
              <a:path w="2776728" h="74676">
                <a:moveTo>
                  <a:pt x="0" y="74676"/>
                </a:moveTo>
                <a:lnTo>
                  <a:pt x="2776728" y="74676"/>
                </a:lnTo>
                <a:lnTo>
                  <a:pt x="2776728" y="0"/>
                </a:lnTo>
                <a:lnTo>
                  <a:pt x="0" y="0"/>
                </a:lnTo>
                <a:lnTo>
                  <a:pt x="0" y="74676"/>
                </a:lnTo>
                <a:close/>
              </a:path>
            </a:pathLst>
          </a:custGeom>
          <a:solidFill>
            <a:srgbClr val="44C1A3">
              <a:alpha val="100000"/>
            </a:srgbClr>
          </a:solidFill>
          <a:ln w="0" cap="sq">
            <a:solidFill>
              <a:srgbClr val="44C1A3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574" name="Path574"/>
          <p:cNvSpPr/>
          <p:nvPr/>
        </p:nvSpPr>
        <p:spPr>
          <a:xfrm>
            <a:off x="3182112" y="342900"/>
            <a:ext cx="2776728" cy="68580"/>
          </a:xfrm>
          <a:custGeom>
            <a:avLst/>
            <a:gdLst/>
            <a:ahLst/>
            <a:cxnLst/>
            <a:rect l="l" t="t" r="r" b="b"/>
            <a:pathLst>
              <a:path w="2776728" h="68580">
                <a:moveTo>
                  <a:pt x="0" y="68580"/>
                </a:moveTo>
                <a:lnTo>
                  <a:pt x="2776728" y="68580"/>
                </a:lnTo>
                <a:lnTo>
                  <a:pt x="2776728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solidFill>
            <a:srgbClr val="66CAF9">
              <a:alpha val="100000"/>
            </a:srgbClr>
          </a:solidFill>
          <a:ln w="0" cap="sq">
            <a:solidFill>
              <a:srgbClr val="66CAF9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575" name="Text Box575"/>
          <p:cNvSpPr txBox="1"/>
          <p:nvPr/>
        </p:nvSpPr>
        <p:spPr>
          <a:xfrm>
            <a:off x="330708" y="460248"/>
            <a:ext cx="8481060" cy="893064"/>
          </a:xfrm>
          <a:prstGeom prst="rect">
            <a:avLst/>
          </a:prstGeom>
          <a:solidFill>
            <a:srgbClr val="0797D7"/>
          </a:solidFill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2353"/>
              </a:lnSpc>
            </a:pPr>
            <a:endParaRPr/>
          </a:p>
          <a:p>
            <a:pPr marL="725729" algn="l" rtl="0">
              <a:lnSpc>
                <a:spcPts val="3098"/>
              </a:lnSpc>
            </a:pPr>
            <a:r>
              <a:rPr lang="en-US" altLang="zh-CN" sz="28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Aplicaciones</a:t>
            </a:r>
            <a:endParaRPr lang="en-US" altLang="zh-CN" sz="2800">
              <a:latin typeface="Times"/>
              <a:ea typeface="Times"/>
              <a:cs typeface="Times"/>
            </a:endParaRPr>
          </a:p>
        </p:txBody>
      </p:sp>
      <p:sp>
        <p:nvSpPr>
          <p:cNvPr id="576" name="Text Box576"/>
          <p:cNvSpPr txBox="1"/>
          <p:nvPr/>
        </p:nvSpPr>
        <p:spPr>
          <a:xfrm>
            <a:off x="1056437" y="1721764"/>
            <a:ext cx="7065722" cy="52738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marL="228549" indent="-228549" algn="l" rtl="0">
              <a:lnSpc>
                <a:spcPts val="2076"/>
              </a:lnSpc>
            </a:pPr>
            <a:r>
              <a:rPr lang="en-US" altLang="zh-CN" sz="1800" spc="-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“Cada</a:t>
            </a:r>
            <a:r>
              <a:rPr lang="en-US" altLang="zh-CN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elemento</a:t>
            </a:r>
            <a:r>
              <a:rPr lang="en-US" altLang="zh-CN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en</a:t>
            </a:r>
            <a:r>
              <a:rPr lang="en-US" altLang="zh-CN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el</a:t>
            </a:r>
            <a:r>
              <a:rPr lang="en-US" altLang="zh-CN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mundo</a:t>
            </a:r>
            <a:r>
              <a:rPr lang="en-US" altLang="zh-CN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real</a:t>
            </a:r>
            <a:r>
              <a:rPr lang="en-US" altLang="zh-CN" sz="1800" spc="-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puede</a:t>
            </a:r>
            <a:r>
              <a:rPr lang="en-US" altLang="zh-CN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ser</a:t>
            </a:r>
            <a:r>
              <a:rPr lang="en-US" altLang="zh-CN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modelado</a:t>
            </a:r>
            <a:r>
              <a:rPr lang="en-US" altLang="zh-CN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</a:t>
            </a:r>
            <a:r>
              <a:rPr lang="en-US" altLang="zh-CN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implementado</a:t>
            </a:r>
            <a:r>
              <a:rPr lang="en-US" altLang="zh-CN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como</a:t>
            </a:r>
            <a:r>
              <a:rPr lang="en-US" altLang="zh-CN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un</a:t>
            </a:r>
            <a:r>
              <a:rPr lang="en-US" altLang="zh-CN" sz="1800" spc="-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objeto</a:t>
            </a:r>
            <a:r>
              <a:rPr lang="en-US" altLang="zh-CN" sz="1800" spc="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”.</a:t>
            </a:r>
            <a:endParaRPr lang="en-US" altLang="zh-CN" sz="18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77" name="Text Box577"/>
          <p:cNvSpPr txBox="1"/>
          <p:nvPr/>
        </p:nvSpPr>
        <p:spPr>
          <a:xfrm>
            <a:off x="1284986" y="2334667"/>
            <a:ext cx="3763696" cy="25306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993"/>
              </a:lnSpc>
            </a:pPr>
            <a:r>
              <a:rPr lang="en-US" altLang="zh-CN" sz="1650" spc="31" dirty="0">
                <a:solidFill>
                  <a:srgbClr val="66CAF9"/>
                </a:solidFill>
                <a:latin typeface="Wingdings 2"/>
                <a:ea typeface="Wingdings 2"/>
                <a:cs typeface="Wingdings 2"/>
              </a:rPr>
              <a:t></a:t>
            </a:r>
            <a:r>
              <a:rPr lang="en-US" altLang="zh-CN" sz="1650" spc="-746" dirty="0">
                <a:solidFill>
                  <a:srgbClr val="66CAF9"/>
                </a:solidFill>
                <a:latin typeface="Wingdings 2"/>
                <a:ea typeface="Wingdings 2"/>
                <a:cs typeface="Wingdings 2"/>
              </a:rPr>
              <a:t> </a:t>
            </a:r>
            <a:r>
              <a:rPr lang="en-US" altLang="zh-CN" sz="1800" spc="-1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Twitter</a:t>
            </a:r>
            <a:r>
              <a:rPr lang="en-US" altLang="zh-CN" sz="1800" spc="-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es</a:t>
            </a:r>
            <a:r>
              <a:rPr lang="en-US" altLang="zh-CN" sz="1800" spc="-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hecho</a:t>
            </a:r>
            <a:r>
              <a:rPr lang="en-US" altLang="zh-CN" sz="1800" spc="-1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en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SCALA</a:t>
            </a:r>
            <a:r>
              <a:rPr lang="en-US" altLang="zh-CN" sz="1800" spc="-9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(Objetos)</a:t>
            </a:r>
            <a:endParaRPr lang="en-US" altLang="zh-CN" sz="1800">
              <a:latin typeface="Times"/>
              <a:ea typeface="Times"/>
              <a:cs typeface="Times"/>
            </a:endParaRPr>
          </a:p>
        </p:txBody>
      </p:sp>
      <p:sp>
        <p:nvSpPr>
          <p:cNvPr id="578" name="Text Box578"/>
          <p:cNvSpPr txBox="1"/>
          <p:nvPr/>
        </p:nvSpPr>
        <p:spPr>
          <a:xfrm>
            <a:off x="1284986" y="2671471"/>
            <a:ext cx="3543377" cy="25306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993"/>
              </a:lnSpc>
            </a:pPr>
            <a:r>
              <a:rPr lang="en-US" altLang="zh-CN" sz="1650" spc="31" dirty="0">
                <a:solidFill>
                  <a:srgbClr val="66CAF9"/>
                </a:solidFill>
                <a:latin typeface="Wingdings 2"/>
                <a:ea typeface="Wingdings 2"/>
                <a:cs typeface="Wingdings 2"/>
              </a:rPr>
              <a:t></a:t>
            </a:r>
            <a:r>
              <a:rPr lang="en-US" altLang="zh-CN" sz="1650" spc="-746" dirty="0">
                <a:solidFill>
                  <a:srgbClr val="66CAF9"/>
                </a:solidFill>
                <a:latin typeface="Wingdings 2"/>
                <a:ea typeface="Wingdings 2"/>
                <a:cs typeface="Wingdings 2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Bases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datos</a:t>
            </a:r>
            <a:r>
              <a:rPr lang="en-US" altLang="zh-CN" sz="1800" spc="-1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orientadas</a:t>
            </a:r>
            <a:r>
              <a:rPr lang="en-US" altLang="zh-CN" sz="1800" spc="-24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objetos.</a:t>
            </a:r>
            <a:endParaRPr lang="en-US" altLang="zh-CN" sz="1800">
              <a:latin typeface="Times"/>
              <a:ea typeface="Times"/>
              <a:cs typeface="Times"/>
            </a:endParaRPr>
          </a:p>
        </p:txBody>
      </p:sp>
      <p:sp>
        <p:nvSpPr>
          <p:cNvPr id="579" name="Text Box579"/>
          <p:cNvSpPr txBox="1"/>
          <p:nvPr/>
        </p:nvSpPr>
        <p:spPr>
          <a:xfrm>
            <a:off x="1284986" y="3009799"/>
            <a:ext cx="2228545" cy="25306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993"/>
              </a:lnSpc>
            </a:pPr>
            <a:r>
              <a:rPr lang="en-US" altLang="zh-CN" sz="1650" spc="31" dirty="0">
                <a:solidFill>
                  <a:srgbClr val="66CAF9"/>
                </a:solidFill>
                <a:latin typeface="Wingdings 2"/>
                <a:ea typeface="Wingdings 2"/>
                <a:cs typeface="Wingdings 2"/>
              </a:rPr>
              <a:t></a:t>
            </a:r>
            <a:r>
              <a:rPr lang="en-US" altLang="zh-CN" sz="1650" spc="-746" dirty="0">
                <a:solidFill>
                  <a:srgbClr val="66CAF9"/>
                </a:solidFill>
                <a:latin typeface="Wingdings 2"/>
                <a:ea typeface="Wingdings 2"/>
                <a:cs typeface="Wingdings 2"/>
              </a:rPr>
              <a:t> </a:t>
            </a:r>
            <a:r>
              <a:rPr lang="en-US" altLang="zh-CN" sz="1800" spc="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Interfaces</a:t>
            </a:r>
            <a:r>
              <a:rPr lang="en-US" altLang="zh-CN" sz="1800" spc="-3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usuario.</a:t>
            </a:r>
            <a:endParaRPr lang="en-US" altLang="zh-CN" sz="1800">
              <a:latin typeface="Times"/>
              <a:ea typeface="Times"/>
              <a:cs typeface="Times"/>
            </a:endParaRPr>
          </a:p>
        </p:txBody>
      </p:sp>
      <p:sp>
        <p:nvSpPr>
          <p:cNvPr id="580" name="Text Box580"/>
          <p:cNvSpPr txBox="1"/>
          <p:nvPr/>
        </p:nvSpPr>
        <p:spPr>
          <a:xfrm>
            <a:off x="1284986" y="3347855"/>
            <a:ext cx="3906438" cy="25339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995"/>
              </a:lnSpc>
            </a:pPr>
            <a:r>
              <a:rPr lang="en-US" altLang="zh-CN" sz="1650" spc="32" dirty="0">
                <a:solidFill>
                  <a:srgbClr val="66CAF9"/>
                </a:solidFill>
                <a:latin typeface="Wingdings 2"/>
                <a:ea typeface="Wingdings 2"/>
                <a:cs typeface="Wingdings 2"/>
              </a:rPr>
              <a:t></a:t>
            </a:r>
            <a:r>
              <a:rPr lang="en-US" altLang="zh-CN" sz="1650" spc="-748" dirty="0">
                <a:solidFill>
                  <a:srgbClr val="66CAF9"/>
                </a:solidFill>
                <a:latin typeface="Wingdings 2"/>
                <a:ea typeface="Wingdings 2"/>
                <a:cs typeface="Wingdings 2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Modelamiento</a:t>
            </a:r>
            <a:r>
              <a:rPr lang="en-US" altLang="zh-CN" sz="1800" spc="-2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y</a:t>
            </a:r>
            <a:r>
              <a:rPr lang="en-US" altLang="zh-CN" sz="1800" spc="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simulación</a:t>
            </a:r>
            <a:r>
              <a:rPr lang="en-US" altLang="zh-CN" sz="1800" spc="-1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agentes.</a:t>
            </a:r>
            <a:endParaRPr lang="en-US" altLang="zh-CN" sz="1800">
              <a:latin typeface="Times"/>
              <a:ea typeface="Times"/>
              <a:cs typeface="Times"/>
            </a:endParaRPr>
          </a:p>
        </p:txBody>
      </p:sp>
      <p:sp>
        <p:nvSpPr>
          <p:cNvPr id="581" name="Text Box581"/>
          <p:cNvSpPr txBox="1"/>
          <p:nvPr/>
        </p:nvSpPr>
        <p:spPr>
          <a:xfrm>
            <a:off x="747674" y="4532114"/>
            <a:ext cx="3947923" cy="15521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222"/>
              </a:lnSpc>
            </a:pPr>
            <a:r>
              <a:rPr lang="en-US" altLang="zh-CN" sz="11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PROGRAMACIÓN</a:t>
            </a:r>
            <a:r>
              <a:rPr lang="en-US" altLang="zh-CN" sz="1100" spc="4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ORIENTADA</a:t>
            </a:r>
            <a:r>
              <a:rPr lang="en-US" altLang="zh-CN" sz="1100" spc="4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</a:t>
            </a:r>
            <a:r>
              <a:rPr lang="en-US" altLang="zh-CN" sz="1100" spc="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OBJETOS</a:t>
            </a:r>
            <a:r>
              <a:rPr lang="en-US" altLang="zh-CN" sz="11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–</a:t>
            </a:r>
            <a:r>
              <a:rPr lang="en-US" altLang="zh-CN" sz="1100" spc="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1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APLICACIONES</a:t>
            </a:r>
            <a:endParaRPr lang="en-US" altLang="zh-CN" sz="1100">
              <a:latin typeface="Times"/>
              <a:ea typeface="Times"/>
              <a:cs typeface="Times"/>
            </a:endParaRPr>
          </a:p>
        </p:txBody>
      </p:sp>
      <p:sp>
        <p:nvSpPr>
          <p:cNvPr id="582" name="Text Box582"/>
          <p:cNvSpPr txBox="1"/>
          <p:nvPr/>
        </p:nvSpPr>
        <p:spPr>
          <a:xfrm>
            <a:off x="8346948" y="4495114"/>
            <a:ext cx="308952" cy="2667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100"/>
              </a:lnSpc>
            </a:pPr>
            <a:r>
              <a:rPr lang="en-US" altLang="zh-CN" sz="2100" spc="-102" dirty="0">
                <a:solidFill>
                  <a:srgbClr val="0797D7"/>
                </a:solidFill>
                <a:latin typeface="Helvetica"/>
                <a:ea typeface="Helvetica"/>
                <a:cs typeface="Helvetica"/>
              </a:rPr>
              <a:t>51</a:t>
            </a:r>
            <a:endParaRPr lang="en-US" altLang="zh-CN" sz="2100">
              <a:latin typeface="Helvetica"/>
              <a:ea typeface="Helvetica"/>
              <a:cs typeface="Helvetic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Path583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584" name="Path584"/>
          <p:cNvSpPr/>
          <p:nvPr/>
        </p:nvSpPr>
        <p:spPr>
          <a:xfrm>
            <a:off x="335280" y="342900"/>
            <a:ext cx="2776728" cy="71628"/>
          </a:xfrm>
          <a:custGeom>
            <a:avLst/>
            <a:gdLst/>
            <a:ahLst/>
            <a:cxnLst/>
            <a:rect l="l" t="t" r="r" b="b"/>
            <a:pathLst>
              <a:path w="2776728" h="71628">
                <a:moveTo>
                  <a:pt x="0" y="71628"/>
                </a:moveTo>
                <a:lnTo>
                  <a:pt x="2776728" y="71628"/>
                </a:lnTo>
                <a:lnTo>
                  <a:pt x="2776728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0797D7">
              <a:alpha val="100000"/>
            </a:srgbClr>
          </a:solidFill>
          <a:ln w="0" cap="sq">
            <a:solidFill>
              <a:srgbClr val="0797D7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585" name="Path585"/>
          <p:cNvSpPr/>
          <p:nvPr/>
        </p:nvSpPr>
        <p:spPr>
          <a:xfrm>
            <a:off x="6031992" y="339852"/>
            <a:ext cx="2776728" cy="74676"/>
          </a:xfrm>
          <a:custGeom>
            <a:avLst/>
            <a:gdLst/>
            <a:ahLst/>
            <a:cxnLst/>
            <a:rect l="l" t="t" r="r" b="b"/>
            <a:pathLst>
              <a:path w="2776728" h="74676">
                <a:moveTo>
                  <a:pt x="0" y="74676"/>
                </a:moveTo>
                <a:lnTo>
                  <a:pt x="2776728" y="74676"/>
                </a:lnTo>
                <a:lnTo>
                  <a:pt x="2776728" y="0"/>
                </a:lnTo>
                <a:lnTo>
                  <a:pt x="0" y="0"/>
                </a:lnTo>
                <a:lnTo>
                  <a:pt x="0" y="74676"/>
                </a:lnTo>
                <a:close/>
              </a:path>
            </a:pathLst>
          </a:custGeom>
          <a:solidFill>
            <a:srgbClr val="44C1A3">
              <a:alpha val="100000"/>
            </a:srgbClr>
          </a:solidFill>
          <a:ln w="0" cap="sq">
            <a:solidFill>
              <a:srgbClr val="44C1A3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586" name="Path586"/>
          <p:cNvSpPr/>
          <p:nvPr/>
        </p:nvSpPr>
        <p:spPr>
          <a:xfrm>
            <a:off x="3182112" y="342900"/>
            <a:ext cx="2776728" cy="68580"/>
          </a:xfrm>
          <a:custGeom>
            <a:avLst/>
            <a:gdLst/>
            <a:ahLst/>
            <a:cxnLst/>
            <a:rect l="l" t="t" r="r" b="b"/>
            <a:pathLst>
              <a:path w="2776728" h="68580">
                <a:moveTo>
                  <a:pt x="0" y="68580"/>
                </a:moveTo>
                <a:lnTo>
                  <a:pt x="2776728" y="68580"/>
                </a:lnTo>
                <a:lnTo>
                  <a:pt x="2776728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solidFill>
            <a:srgbClr val="66CAF9">
              <a:alpha val="100000"/>
            </a:srgbClr>
          </a:solidFill>
          <a:ln w="0" cap="sq">
            <a:solidFill>
              <a:srgbClr val="66CAF9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587" name="Image5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664" y="850392"/>
            <a:ext cx="3252216" cy="1306068"/>
          </a:xfrm>
          <a:prstGeom prst="rect">
            <a:avLst/>
          </a:prstGeom>
          <a:noFill/>
        </p:spPr>
      </p:pic>
      <p:pic>
        <p:nvPicPr>
          <p:cNvPr id="588" name="Image5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664" y="566928"/>
            <a:ext cx="3144012" cy="1595628"/>
          </a:xfrm>
          <a:prstGeom prst="rect">
            <a:avLst/>
          </a:prstGeom>
          <a:noFill/>
        </p:spPr>
      </p:pic>
      <p:pic>
        <p:nvPicPr>
          <p:cNvPr id="589" name="Image5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708" y="2436876"/>
            <a:ext cx="3311652" cy="1658112"/>
          </a:xfrm>
          <a:prstGeom prst="rect">
            <a:avLst/>
          </a:prstGeom>
          <a:noFill/>
        </p:spPr>
      </p:pic>
      <p:pic>
        <p:nvPicPr>
          <p:cNvPr id="590" name="Image59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3772" y="2377440"/>
            <a:ext cx="3080004" cy="1868424"/>
          </a:xfrm>
          <a:prstGeom prst="rect">
            <a:avLst/>
          </a:prstGeom>
          <a:noFill/>
        </p:spPr>
      </p:pic>
      <p:sp>
        <p:nvSpPr>
          <p:cNvPr id="591" name="Text Box591"/>
          <p:cNvSpPr txBox="1"/>
          <p:nvPr/>
        </p:nvSpPr>
        <p:spPr>
          <a:xfrm>
            <a:off x="3401822" y="4273673"/>
            <a:ext cx="1576669" cy="14002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103"/>
              </a:lnSpc>
            </a:pPr>
            <a:r>
              <a:rPr lang="en-US" altLang="zh-CN" sz="10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31-</a:t>
            </a:r>
            <a:r>
              <a:rPr lang="en-US" altLang="zh-CN" sz="1000" spc="-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34.</a:t>
            </a:r>
            <a:r>
              <a:rPr lang="en-US" altLang="zh-CN" sz="10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-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Imágenes</a:t>
            </a:r>
            <a:r>
              <a:rPr lang="en-US" altLang="zh-CN" sz="1000" spc="5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aplicaciones</a:t>
            </a:r>
            <a:endParaRPr lang="en-US" altLang="zh-CN" sz="1000">
              <a:latin typeface="Times"/>
              <a:ea typeface="Times"/>
              <a:cs typeface="Times"/>
            </a:endParaRPr>
          </a:p>
        </p:txBody>
      </p:sp>
      <p:sp>
        <p:nvSpPr>
          <p:cNvPr id="592" name="Text Box592"/>
          <p:cNvSpPr txBox="1"/>
          <p:nvPr/>
        </p:nvSpPr>
        <p:spPr>
          <a:xfrm>
            <a:off x="747674" y="4532114"/>
            <a:ext cx="3947923" cy="15521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222"/>
              </a:lnSpc>
            </a:pPr>
            <a:r>
              <a:rPr lang="en-US" altLang="zh-CN" sz="11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PROGRAMACIÓN</a:t>
            </a:r>
            <a:r>
              <a:rPr lang="en-US" altLang="zh-CN" sz="1100" spc="4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ORIENTADA</a:t>
            </a:r>
            <a:r>
              <a:rPr lang="en-US" altLang="zh-CN" sz="1100" spc="4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</a:t>
            </a:r>
            <a:r>
              <a:rPr lang="en-US" altLang="zh-CN" sz="1100" spc="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OBJETOS</a:t>
            </a:r>
            <a:r>
              <a:rPr lang="en-US" altLang="zh-CN" sz="11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–</a:t>
            </a:r>
            <a:r>
              <a:rPr lang="en-US" altLang="zh-CN" sz="1100" spc="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1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APLICACIONES</a:t>
            </a:r>
            <a:endParaRPr lang="en-US" altLang="zh-CN" sz="1100">
              <a:latin typeface="Times"/>
              <a:ea typeface="Times"/>
              <a:cs typeface="Times"/>
            </a:endParaRPr>
          </a:p>
        </p:txBody>
      </p:sp>
      <p:sp>
        <p:nvSpPr>
          <p:cNvPr id="593" name="Text Box593"/>
          <p:cNvSpPr txBox="1"/>
          <p:nvPr/>
        </p:nvSpPr>
        <p:spPr>
          <a:xfrm>
            <a:off x="8346948" y="4495114"/>
            <a:ext cx="308952" cy="2667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100"/>
              </a:lnSpc>
            </a:pPr>
            <a:r>
              <a:rPr lang="en-US" altLang="zh-CN" sz="2100" spc="-102" dirty="0">
                <a:solidFill>
                  <a:srgbClr val="0797D7"/>
                </a:solidFill>
                <a:latin typeface="Helvetica"/>
                <a:ea typeface="Helvetica"/>
                <a:cs typeface="Helvetica"/>
              </a:rPr>
              <a:t>52</a:t>
            </a:r>
            <a:endParaRPr lang="en-US" altLang="zh-CN" sz="2100">
              <a:latin typeface="Helvetica"/>
              <a:ea typeface="Helvetica"/>
              <a:cs typeface="Helvetic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ath594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595" name="Path595"/>
          <p:cNvSpPr/>
          <p:nvPr/>
        </p:nvSpPr>
        <p:spPr>
          <a:xfrm>
            <a:off x="335280" y="342900"/>
            <a:ext cx="2776728" cy="71628"/>
          </a:xfrm>
          <a:custGeom>
            <a:avLst/>
            <a:gdLst/>
            <a:ahLst/>
            <a:cxnLst/>
            <a:rect l="l" t="t" r="r" b="b"/>
            <a:pathLst>
              <a:path w="2776728" h="71628">
                <a:moveTo>
                  <a:pt x="0" y="71628"/>
                </a:moveTo>
                <a:lnTo>
                  <a:pt x="2776728" y="71628"/>
                </a:lnTo>
                <a:lnTo>
                  <a:pt x="2776728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0797D7">
              <a:alpha val="100000"/>
            </a:srgbClr>
          </a:solidFill>
          <a:ln w="0" cap="sq">
            <a:solidFill>
              <a:srgbClr val="0797D7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596" name="Path596"/>
          <p:cNvSpPr/>
          <p:nvPr/>
        </p:nvSpPr>
        <p:spPr>
          <a:xfrm>
            <a:off x="6031992" y="339852"/>
            <a:ext cx="2776728" cy="74676"/>
          </a:xfrm>
          <a:custGeom>
            <a:avLst/>
            <a:gdLst/>
            <a:ahLst/>
            <a:cxnLst/>
            <a:rect l="l" t="t" r="r" b="b"/>
            <a:pathLst>
              <a:path w="2776728" h="74676">
                <a:moveTo>
                  <a:pt x="0" y="74676"/>
                </a:moveTo>
                <a:lnTo>
                  <a:pt x="2776728" y="74676"/>
                </a:lnTo>
                <a:lnTo>
                  <a:pt x="2776728" y="0"/>
                </a:lnTo>
                <a:lnTo>
                  <a:pt x="0" y="0"/>
                </a:lnTo>
                <a:lnTo>
                  <a:pt x="0" y="74676"/>
                </a:lnTo>
                <a:close/>
              </a:path>
            </a:pathLst>
          </a:custGeom>
          <a:solidFill>
            <a:srgbClr val="44C1A3">
              <a:alpha val="100000"/>
            </a:srgbClr>
          </a:solidFill>
          <a:ln w="0" cap="sq">
            <a:solidFill>
              <a:srgbClr val="44C1A3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597" name="Path597"/>
          <p:cNvSpPr/>
          <p:nvPr/>
        </p:nvSpPr>
        <p:spPr>
          <a:xfrm>
            <a:off x="3182112" y="342900"/>
            <a:ext cx="2776728" cy="68580"/>
          </a:xfrm>
          <a:custGeom>
            <a:avLst/>
            <a:gdLst/>
            <a:ahLst/>
            <a:cxnLst/>
            <a:rect l="l" t="t" r="r" b="b"/>
            <a:pathLst>
              <a:path w="2776728" h="68580">
                <a:moveTo>
                  <a:pt x="0" y="68580"/>
                </a:moveTo>
                <a:lnTo>
                  <a:pt x="2776728" y="68580"/>
                </a:lnTo>
                <a:lnTo>
                  <a:pt x="2776728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solidFill>
            <a:srgbClr val="66CAF9">
              <a:alpha val="100000"/>
            </a:srgbClr>
          </a:solidFill>
          <a:ln w="0" cap="sq">
            <a:solidFill>
              <a:srgbClr val="66CAF9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598" name="Image59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66" y="2757805"/>
            <a:ext cx="341376" cy="256032"/>
          </a:xfrm>
          <a:prstGeom prst="rect">
            <a:avLst/>
          </a:prstGeom>
          <a:noFill/>
        </p:spPr>
      </p:pic>
      <p:pic>
        <p:nvPicPr>
          <p:cNvPr id="599" name="Image5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866" y="3368929"/>
            <a:ext cx="341376" cy="256032"/>
          </a:xfrm>
          <a:prstGeom prst="rect">
            <a:avLst/>
          </a:prstGeom>
          <a:noFill/>
        </p:spPr>
      </p:pic>
      <p:sp>
        <p:nvSpPr>
          <p:cNvPr id="600" name="Text Box600"/>
          <p:cNvSpPr txBox="1"/>
          <p:nvPr/>
        </p:nvSpPr>
        <p:spPr>
          <a:xfrm>
            <a:off x="330708" y="460248"/>
            <a:ext cx="8481060" cy="893064"/>
          </a:xfrm>
          <a:prstGeom prst="rect">
            <a:avLst/>
          </a:prstGeom>
          <a:solidFill>
            <a:srgbClr val="0797D7"/>
          </a:solidFill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2353"/>
              </a:lnSpc>
            </a:pPr>
            <a:endParaRPr/>
          </a:p>
          <a:p>
            <a:pPr marL="725729" algn="l" rtl="0">
              <a:lnSpc>
                <a:spcPts val="3098"/>
              </a:lnSpc>
            </a:pPr>
            <a:r>
              <a:rPr lang="en-US" altLang="zh-CN" sz="28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Serialización</a:t>
            </a:r>
            <a:endParaRPr lang="en-US" altLang="zh-CN" sz="2800">
              <a:latin typeface="Times"/>
              <a:ea typeface="Times"/>
              <a:cs typeface="Times"/>
            </a:endParaRPr>
          </a:p>
        </p:txBody>
      </p:sp>
      <p:sp>
        <p:nvSpPr>
          <p:cNvPr id="601" name="Text Box601"/>
          <p:cNvSpPr txBox="1"/>
          <p:nvPr/>
        </p:nvSpPr>
        <p:spPr>
          <a:xfrm>
            <a:off x="1000658" y="1598320"/>
            <a:ext cx="7263105" cy="107602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marL="228600" indent="-228600" algn="just" rtl="0">
              <a:lnSpc>
                <a:spcPts val="2118"/>
              </a:lnSpc>
            </a:pP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La</a:t>
            </a:r>
            <a:r>
              <a:rPr lang="en-US" altLang="zh-CN" sz="1800" spc="30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serialización</a:t>
            </a:r>
            <a:r>
              <a:rPr lang="en-US" altLang="zh-CN" sz="1800" spc="28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consiste</a:t>
            </a:r>
            <a:r>
              <a:rPr lang="en-US" altLang="zh-CN" sz="1800" spc="29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en</a:t>
            </a:r>
            <a:r>
              <a:rPr lang="en-US" altLang="zh-CN" sz="1800" spc="29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un</a:t>
            </a:r>
            <a:r>
              <a:rPr lang="en-US" altLang="zh-CN" sz="1800" spc="27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proceso</a:t>
            </a:r>
            <a:r>
              <a:rPr lang="en-US" altLang="zh-CN" sz="1800" spc="3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1800" spc="28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codificación</a:t>
            </a:r>
            <a:r>
              <a:rPr lang="en-US" altLang="zh-CN" sz="1800" spc="30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1800" spc="28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un</a:t>
            </a:r>
            <a:r>
              <a:rPr lang="en-US" altLang="zh-CN" sz="1800" spc="28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u="sng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objeto</a:t>
            </a:r>
            <a:r>
              <a:rPr lang="en-US" altLang="zh-CN" sz="1800" spc="28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en</a:t>
            </a:r>
            <a:r>
              <a:rPr lang="en-US" altLang="zh-CN" sz="1800" spc="29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un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medio</a:t>
            </a:r>
            <a:r>
              <a:rPr lang="en-US" altLang="zh-CN" sz="1800" spc="62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1800" spc="61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almacenamiento</a:t>
            </a:r>
            <a:r>
              <a:rPr lang="en-US" altLang="zh-CN" sz="1800" spc="60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con</a:t>
            </a:r>
            <a:r>
              <a:rPr lang="en-US" altLang="zh-CN" sz="1800" spc="61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el</a:t>
            </a:r>
            <a:r>
              <a:rPr lang="en-US" altLang="zh-CN" sz="1800" spc="60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fin</a:t>
            </a:r>
            <a:r>
              <a:rPr lang="en-US" altLang="zh-CN" sz="1800" spc="61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1800" spc="61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transmitirlo</a:t>
            </a:r>
            <a:r>
              <a:rPr lang="en-US" altLang="zh-CN" sz="1800" spc="61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</a:t>
            </a:r>
            <a:r>
              <a:rPr lang="en-US" altLang="zh-CN" sz="1800" spc="614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través</a:t>
            </a:r>
            <a:r>
              <a:rPr lang="en-US" altLang="zh-CN" sz="1800" spc="61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1800" spc="62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4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una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conexión</a:t>
            </a:r>
            <a:r>
              <a:rPr lang="en-US" altLang="zh-CN" sz="1800" spc="41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en</a:t>
            </a:r>
            <a:r>
              <a:rPr lang="en-US" altLang="zh-CN" sz="1800" spc="38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red</a:t>
            </a:r>
            <a:r>
              <a:rPr lang="en-US" altLang="zh-CN" sz="1800" spc="40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como</a:t>
            </a:r>
            <a:r>
              <a:rPr lang="en-US" altLang="zh-CN" sz="1800" spc="40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una</a:t>
            </a:r>
            <a:r>
              <a:rPr lang="en-US" altLang="zh-CN" sz="1800" spc="40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serie</a:t>
            </a:r>
            <a:r>
              <a:rPr lang="en-US" altLang="zh-CN" sz="1800" spc="41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1800" spc="40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u="sng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bytes</a:t>
            </a:r>
            <a:r>
              <a:rPr lang="en-US" altLang="zh-CN" sz="1800" spc="40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</a:t>
            </a:r>
            <a:r>
              <a:rPr lang="en-US" altLang="zh-CN" sz="1800" spc="40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en</a:t>
            </a:r>
            <a:r>
              <a:rPr lang="en-US" altLang="zh-CN" sz="1800" spc="40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un</a:t>
            </a:r>
            <a:r>
              <a:rPr lang="en-US" altLang="zh-CN" sz="1800" spc="40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formato</a:t>
            </a:r>
            <a:r>
              <a:rPr lang="en-US" altLang="zh-CN" sz="1800" spc="40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más</a:t>
            </a:r>
            <a:r>
              <a:rPr lang="en-US" altLang="zh-CN" sz="1800" spc="40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legible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(XML,</a:t>
            </a:r>
            <a:r>
              <a:rPr lang="en-US" altLang="zh-CN" sz="1800" spc="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JSON):</a:t>
            </a:r>
            <a:endParaRPr lang="en-US" altLang="zh-CN" sz="1800">
              <a:latin typeface="Times"/>
              <a:ea typeface="Times"/>
              <a:cs typeface="Times"/>
            </a:endParaRPr>
          </a:p>
        </p:txBody>
      </p:sp>
      <p:sp>
        <p:nvSpPr>
          <p:cNvPr id="602" name="Text Box602"/>
          <p:cNvSpPr txBox="1"/>
          <p:nvPr/>
        </p:nvSpPr>
        <p:spPr>
          <a:xfrm>
            <a:off x="1458214" y="2759862"/>
            <a:ext cx="6805473" cy="52738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076"/>
              </a:lnSpc>
            </a:pP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El</a:t>
            </a:r>
            <a:r>
              <a:rPr lang="en-US" altLang="zh-CN" sz="1800" spc="9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objeto</a:t>
            </a:r>
            <a:r>
              <a:rPr lang="en-US" altLang="zh-CN" sz="1800" spc="7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serializado</a:t>
            </a:r>
            <a:r>
              <a:rPr lang="en-US" altLang="zh-CN" sz="1800" spc="9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pueda</a:t>
            </a:r>
            <a:r>
              <a:rPr lang="en-US" altLang="zh-CN" sz="1800" spc="8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guardarse</a:t>
            </a:r>
            <a:r>
              <a:rPr lang="en-US" altLang="zh-CN" sz="1800" spc="9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en</a:t>
            </a:r>
            <a:r>
              <a:rPr lang="en-US" altLang="zh-CN" sz="1800" spc="74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un</a:t>
            </a:r>
            <a:r>
              <a:rPr lang="en-US" altLang="zh-CN" sz="1800" spc="9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fichero</a:t>
            </a:r>
            <a:r>
              <a:rPr lang="en-US" altLang="zh-CN" sz="1800" spc="9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</a:t>
            </a:r>
            <a:r>
              <a:rPr lang="en-US" altLang="zh-CN" sz="1800" spc="7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puede</a:t>
            </a:r>
            <a:r>
              <a:rPr lang="en-US" altLang="zh-CN" sz="1800" spc="9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enviarse</a:t>
            </a:r>
            <a:r>
              <a:rPr lang="en-US" altLang="zh-CN" sz="1800" spc="9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por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red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para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reconstruirlo</a:t>
            </a:r>
            <a:r>
              <a:rPr lang="en-US" altLang="zh-CN" sz="1800" spc="-2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en</a:t>
            </a:r>
            <a:r>
              <a:rPr lang="en-US" altLang="zh-CN" sz="1800" spc="-1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otro</a:t>
            </a:r>
            <a:r>
              <a:rPr lang="en-US" altLang="zh-CN" sz="1800" spc="1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14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lugar.</a:t>
            </a:r>
            <a:endParaRPr lang="en-US" altLang="zh-CN" sz="1800">
              <a:latin typeface="Times"/>
              <a:ea typeface="Times"/>
              <a:cs typeface="Times"/>
            </a:endParaRPr>
          </a:p>
        </p:txBody>
      </p:sp>
      <p:sp>
        <p:nvSpPr>
          <p:cNvPr id="603" name="Text Box603"/>
          <p:cNvSpPr txBox="1"/>
          <p:nvPr/>
        </p:nvSpPr>
        <p:spPr>
          <a:xfrm>
            <a:off x="1458214" y="3370987"/>
            <a:ext cx="4568698" cy="25306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993"/>
              </a:lnSpc>
            </a:pP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El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objeto</a:t>
            </a:r>
            <a:r>
              <a:rPr lang="en-US" altLang="zh-CN" sz="1800" spc="-1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copiado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es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un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copia</a:t>
            </a:r>
            <a:r>
              <a:rPr lang="en-US" altLang="zh-CN" sz="1800" spc="-1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idéntica</a:t>
            </a:r>
            <a:r>
              <a:rPr lang="en-US" altLang="zh-CN" sz="1800" spc="-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al</a:t>
            </a:r>
            <a:r>
              <a:rPr lang="en-US" altLang="zh-CN" sz="1800" spc="-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original.</a:t>
            </a:r>
            <a:endParaRPr lang="en-US" altLang="zh-CN" sz="1800">
              <a:latin typeface="Times"/>
              <a:ea typeface="Times"/>
              <a:cs typeface="Times"/>
            </a:endParaRPr>
          </a:p>
        </p:txBody>
      </p:sp>
      <p:sp>
        <p:nvSpPr>
          <p:cNvPr id="604" name="Text Box604"/>
          <p:cNvSpPr txBox="1"/>
          <p:nvPr/>
        </p:nvSpPr>
        <p:spPr>
          <a:xfrm>
            <a:off x="761086" y="4532114"/>
            <a:ext cx="3947973" cy="15521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222"/>
              </a:lnSpc>
            </a:pPr>
            <a:r>
              <a:rPr lang="en-US" altLang="zh-CN" sz="11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PROGRAMACIÓN</a:t>
            </a:r>
            <a:r>
              <a:rPr lang="en-US" altLang="zh-CN" sz="1100" spc="4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ORIENTADA</a:t>
            </a:r>
            <a:r>
              <a:rPr lang="en-US" altLang="zh-CN" sz="1100" spc="4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</a:t>
            </a:r>
            <a:r>
              <a:rPr lang="en-US" altLang="zh-CN" sz="1100" spc="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OBJETOS</a:t>
            </a:r>
            <a:r>
              <a:rPr lang="en-US" altLang="zh-CN" sz="11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–</a:t>
            </a:r>
            <a:r>
              <a:rPr lang="en-US" altLang="zh-CN" sz="1100" spc="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1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APLICACIONES</a:t>
            </a:r>
            <a:endParaRPr lang="en-US" altLang="zh-CN" sz="1100">
              <a:latin typeface="Times"/>
              <a:ea typeface="Times"/>
              <a:cs typeface="Times"/>
            </a:endParaRPr>
          </a:p>
        </p:txBody>
      </p:sp>
      <p:sp>
        <p:nvSpPr>
          <p:cNvPr id="605" name="Text Box605"/>
          <p:cNvSpPr txBox="1"/>
          <p:nvPr/>
        </p:nvSpPr>
        <p:spPr>
          <a:xfrm>
            <a:off x="8346948" y="4495114"/>
            <a:ext cx="308952" cy="2667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100"/>
              </a:lnSpc>
            </a:pPr>
            <a:r>
              <a:rPr lang="en-US" altLang="zh-CN" sz="2100" spc="-102" dirty="0">
                <a:solidFill>
                  <a:srgbClr val="0797D7"/>
                </a:solidFill>
                <a:latin typeface="Helvetica"/>
                <a:ea typeface="Helvetica"/>
                <a:cs typeface="Helvetica"/>
              </a:rPr>
              <a:t>53</a:t>
            </a:r>
            <a:endParaRPr lang="en-US" altLang="zh-CN" sz="2100">
              <a:latin typeface="Helvetica"/>
              <a:ea typeface="Helvetica"/>
              <a:cs typeface="Helvetic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ath606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607" name="Path607"/>
          <p:cNvSpPr/>
          <p:nvPr/>
        </p:nvSpPr>
        <p:spPr>
          <a:xfrm>
            <a:off x="335280" y="342900"/>
            <a:ext cx="2776728" cy="71628"/>
          </a:xfrm>
          <a:custGeom>
            <a:avLst/>
            <a:gdLst/>
            <a:ahLst/>
            <a:cxnLst/>
            <a:rect l="l" t="t" r="r" b="b"/>
            <a:pathLst>
              <a:path w="2776728" h="71628">
                <a:moveTo>
                  <a:pt x="0" y="71628"/>
                </a:moveTo>
                <a:lnTo>
                  <a:pt x="2776728" y="71628"/>
                </a:lnTo>
                <a:lnTo>
                  <a:pt x="2776728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0797D7">
              <a:alpha val="100000"/>
            </a:srgbClr>
          </a:solidFill>
          <a:ln w="0" cap="sq">
            <a:solidFill>
              <a:srgbClr val="0797D7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608" name="Path608"/>
          <p:cNvSpPr/>
          <p:nvPr/>
        </p:nvSpPr>
        <p:spPr>
          <a:xfrm>
            <a:off x="6031992" y="339852"/>
            <a:ext cx="2776728" cy="74676"/>
          </a:xfrm>
          <a:custGeom>
            <a:avLst/>
            <a:gdLst/>
            <a:ahLst/>
            <a:cxnLst/>
            <a:rect l="l" t="t" r="r" b="b"/>
            <a:pathLst>
              <a:path w="2776728" h="74676">
                <a:moveTo>
                  <a:pt x="0" y="74676"/>
                </a:moveTo>
                <a:lnTo>
                  <a:pt x="2776728" y="74676"/>
                </a:lnTo>
                <a:lnTo>
                  <a:pt x="2776728" y="0"/>
                </a:lnTo>
                <a:lnTo>
                  <a:pt x="0" y="0"/>
                </a:lnTo>
                <a:lnTo>
                  <a:pt x="0" y="74676"/>
                </a:lnTo>
                <a:close/>
              </a:path>
            </a:pathLst>
          </a:custGeom>
          <a:solidFill>
            <a:srgbClr val="44C1A3">
              <a:alpha val="100000"/>
            </a:srgbClr>
          </a:solidFill>
          <a:ln w="0" cap="sq">
            <a:solidFill>
              <a:srgbClr val="44C1A3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609" name="Path609"/>
          <p:cNvSpPr/>
          <p:nvPr/>
        </p:nvSpPr>
        <p:spPr>
          <a:xfrm>
            <a:off x="3182112" y="342900"/>
            <a:ext cx="2776728" cy="68580"/>
          </a:xfrm>
          <a:custGeom>
            <a:avLst/>
            <a:gdLst/>
            <a:ahLst/>
            <a:cxnLst/>
            <a:rect l="l" t="t" r="r" b="b"/>
            <a:pathLst>
              <a:path w="2776728" h="68580">
                <a:moveTo>
                  <a:pt x="0" y="68580"/>
                </a:moveTo>
                <a:lnTo>
                  <a:pt x="2776728" y="68580"/>
                </a:lnTo>
                <a:lnTo>
                  <a:pt x="2776728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solidFill>
            <a:srgbClr val="66CAF9">
              <a:alpha val="100000"/>
            </a:srgbClr>
          </a:solidFill>
          <a:ln w="0" cap="sq">
            <a:solidFill>
              <a:srgbClr val="66CAF9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610" name="Path610"/>
          <p:cNvSpPr/>
          <p:nvPr/>
        </p:nvSpPr>
        <p:spPr>
          <a:xfrm>
            <a:off x="1362710" y="1945894"/>
            <a:ext cx="4623816" cy="9144"/>
          </a:xfrm>
          <a:custGeom>
            <a:avLst/>
            <a:gdLst/>
            <a:ahLst/>
            <a:cxnLst/>
            <a:rect l="l" t="t" r="r" b="b"/>
            <a:pathLst>
              <a:path w="4623816" h="9144">
                <a:moveTo>
                  <a:pt x="0" y="0"/>
                </a:moveTo>
                <a:lnTo>
                  <a:pt x="1541272" y="0"/>
                </a:lnTo>
                <a:lnTo>
                  <a:pt x="3082544" y="0"/>
                </a:lnTo>
                <a:lnTo>
                  <a:pt x="4623816" y="0"/>
                </a:lnTo>
                <a:lnTo>
                  <a:pt x="4623816" y="9144"/>
                </a:lnTo>
                <a:lnTo>
                  <a:pt x="3082544" y="9144"/>
                </a:lnTo>
                <a:lnTo>
                  <a:pt x="1541272" y="9144"/>
                </a:lnTo>
                <a:lnTo>
                  <a:pt x="0" y="91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0" cap="sq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611" name="Path611"/>
          <p:cNvSpPr/>
          <p:nvPr/>
        </p:nvSpPr>
        <p:spPr>
          <a:xfrm>
            <a:off x="1362710" y="2253742"/>
            <a:ext cx="4995672" cy="9144"/>
          </a:xfrm>
          <a:custGeom>
            <a:avLst/>
            <a:gdLst/>
            <a:ahLst/>
            <a:cxnLst/>
            <a:rect l="l" t="t" r="r" b="b"/>
            <a:pathLst>
              <a:path w="4995672" h="9144">
                <a:moveTo>
                  <a:pt x="0" y="0"/>
                </a:moveTo>
                <a:lnTo>
                  <a:pt x="1665224" y="0"/>
                </a:lnTo>
                <a:lnTo>
                  <a:pt x="3330448" y="0"/>
                </a:lnTo>
                <a:lnTo>
                  <a:pt x="4995672" y="0"/>
                </a:lnTo>
                <a:lnTo>
                  <a:pt x="4995672" y="9144"/>
                </a:lnTo>
                <a:lnTo>
                  <a:pt x="3330448" y="9144"/>
                </a:lnTo>
                <a:lnTo>
                  <a:pt x="1665224" y="9144"/>
                </a:lnTo>
                <a:lnTo>
                  <a:pt x="0" y="91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0" cap="sq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612" name="Path612"/>
          <p:cNvSpPr/>
          <p:nvPr/>
        </p:nvSpPr>
        <p:spPr>
          <a:xfrm>
            <a:off x="1362710" y="2561590"/>
            <a:ext cx="2974848" cy="9144"/>
          </a:xfrm>
          <a:custGeom>
            <a:avLst/>
            <a:gdLst/>
            <a:ahLst/>
            <a:cxnLst/>
            <a:rect l="l" t="t" r="r" b="b"/>
            <a:pathLst>
              <a:path w="2974848" h="9144">
                <a:moveTo>
                  <a:pt x="0" y="0"/>
                </a:moveTo>
                <a:lnTo>
                  <a:pt x="1487424" y="0"/>
                </a:lnTo>
                <a:lnTo>
                  <a:pt x="2974848" y="0"/>
                </a:lnTo>
                <a:lnTo>
                  <a:pt x="2974848" y="9144"/>
                </a:lnTo>
                <a:lnTo>
                  <a:pt x="1487424" y="9144"/>
                </a:lnTo>
                <a:lnTo>
                  <a:pt x="0" y="91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0" cap="sq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613" name="Path613"/>
          <p:cNvSpPr/>
          <p:nvPr/>
        </p:nvSpPr>
        <p:spPr>
          <a:xfrm>
            <a:off x="1362710" y="3727450"/>
            <a:ext cx="3854196" cy="9144"/>
          </a:xfrm>
          <a:custGeom>
            <a:avLst/>
            <a:gdLst/>
            <a:ahLst/>
            <a:cxnLst/>
            <a:rect l="l" t="t" r="r" b="b"/>
            <a:pathLst>
              <a:path w="3854196" h="9144">
                <a:moveTo>
                  <a:pt x="0" y="0"/>
                </a:moveTo>
                <a:lnTo>
                  <a:pt x="1284732" y="0"/>
                </a:lnTo>
                <a:lnTo>
                  <a:pt x="2569464" y="0"/>
                </a:lnTo>
                <a:lnTo>
                  <a:pt x="3854196" y="0"/>
                </a:lnTo>
                <a:lnTo>
                  <a:pt x="3854196" y="9144"/>
                </a:lnTo>
                <a:lnTo>
                  <a:pt x="2569464" y="9144"/>
                </a:lnTo>
                <a:lnTo>
                  <a:pt x="1284732" y="9144"/>
                </a:lnTo>
                <a:lnTo>
                  <a:pt x="0" y="91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0" cap="sq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614" name="Path614"/>
          <p:cNvSpPr/>
          <p:nvPr/>
        </p:nvSpPr>
        <p:spPr>
          <a:xfrm>
            <a:off x="1362710" y="4341635"/>
            <a:ext cx="3613404" cy="9144"/>
          </a:xfrm>
          <a:custGeom>
            <a:avLst/>
            <a:gdLst/>
            <a:ahLst/>
            <a:cxnLst/>
            <a:rect l="l" t="t" r="r" b="b"/>
            <a:pathLst>
              <a:path w="3613404" h="9144">
                <a:moveTo>
                  <a:pt x="0" y="0"/>
                </a:moveTo>
                <a:lnTo>
                  <a:pt x="1204468" y="0"/>
                </a:lnTo>
                <a:lnTo>
                  <a:pt x="2408936" y="0"/>
                </a:lnTo>
                <a:lnTo>
                  <a:pt x="3613404" y="0"/>
                </a:lnTo>
                <a:lnTo>
                  <a:pt x="3613404" y="9144"/>
                </a:lnTo>
                <a:lnTo>
                  <a:pt x="2408936" y="9144"/>
                </a:lnTo>
                <a:lnTo>
                  <a:pt x="1204468" y="9144"/>
                </a:lnTo>
                <a:lnTo>
                  <a:pt x="0" y="91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0" cap="sq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615" name="Text Box615"/>
          <p:cNvSpPr txBox="1"/>
          <p:nvPr/>
        </p:nvSpPr>
        <p:spPr>
          <a:xfrm>
            <a:off x="333756" y="455676"/>
            <a:ext cx="8476488" cy="943356"/>
          </a:xfrm>
          <a:prstGeom prst="rect">
            <a:avLst/>
          </a:prstGeom>
          <a:solidFill>
            <a:srgbClr val="0797D7"/>
          </a:solidFill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2389"/>
              </a:lnSpc>
            </a:pPr>
            <a:endParaRPr/>
          </a:p>
          <a:p>
            <a:pPr marL="722681" algn="l" rtl="0">
              <a:lnSpc>
                <a:spcPts val="3098"/>
              </a:lnSpc>
            </a:pPr>
            <a:r>
              <a:rPr lang="en-US" altLang="zh-CN" sz="2800" spc="-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Referencias</a:t>
            </a:r>
            <a:r>
              <a:rPr lang="en-US" altLang="zh-CN" sz="2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y</a:t>
            </a:r>
            <a:r>
              <a:rPr lang="en-US" altLang="zh-CN" sz="2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2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Bibliografía</a:t>
            </a:r>
            <a:endParaRPr lang="en-US" altLang="zh-CN" sz="2800">
              <a:latin typeface="Times"/>
              <a:ea typeface="Times"/>
              <a:cs typeface="Times"/>
            </a:endParaRPr>
          </a:p>
        </p:txBody>
      </p:sp>
      <p:sp>
        <p:nvSpPr>
          <p:cNvPr id="616" name="Text Box616"/>
          <p:cNvSpPr txBox="1"/>
          <p:nvPr/>
        </p:nvSpPr>
        <p:spPr>
          <a:xfrm>
            <a:off x="1076249" y="1438143"/>
            <a:ext cx="2301967" cy="22438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767"/>
              </a:lnSpc>
            </a:pPr>
            <a:r>
              <a:rPr lang="en-US" altLang="zh-CN" sz="16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Conceptos</a:t>
            </a:r>
            <a:r>
              <a:rPr lang="en-US" altLang="zh-CN" sz="1600" spc="-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básicos</a:t>
            </a:r>
            <a:r>
              <a:rPr lang="en-US" altLang="zh-CN" sz="1600" spc="1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16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POO:</a:t>
            </a:r>
            <a:endParaRPr lang="en-US" altLang="zh-CN" sz="1600">
              <a:latin typeface="Times"/>
              <a:ea typeface="Times"/>
              <a:cs typeface="Times"/>
            </a:endParaRPr>
          </a:p>
        </p:txBody>
      </p:sp>
      <p:sp>
        <p:nvSpPr>
          <p:cNvPr id="617" name="Text Box617"/>
          <p:cNvSpPr txBox="1"/>
          <p:nvPr/>
        </p:nvSpPr>
        <p:spPr>
          <a:xfrm>
            <a:off x="1076249" y="1744468"/>
            <a:ext cx="4945610" cy="22438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767"/>
              </a:lnSpc>
            </a:pPr>
            <a:r>
              <a:rPr lang="en-US" altLang="zh-CN" sz="1500" spc="-15" dirty="0">
                <a:solidFill>
                  <a:srgbClr val="66CAF9"/>
                </a:solidFill>
                <a:latin typeface="Courier New"/>
                <a:ea typeface="Courier New"/>
                <a:cs typeface="Courier New"/>
                <a:hlinkClick r:id="rId2"/>
              </a:rPr>
              <a:t>o</a:t>
            </a:r>
            <a:r>
              <a:rPr lang="en-US" altLang="zh-CN" sz="1500" spc="473" dirty="0">
                <a:solidFill>
                  <a:srgbClr val="66CAF9"/>
                </a:solidFill>
                <a:latin typeface="Courier New"/>
                <a:ea typeface="Courier New"/>
                <a:cs typeface="Courier New"/>
                <a:hlinkClick r:id="rId2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Times"/>
                <a:ea typeface="Times"/>
                <a:cs typeface="Times"/>
                <a:hlinkClick r:id="rId2"/>
              </a:rPr>
              <a:t>https://msdn.microsoft.com/es-co/library/bb972232.aspx</a:t>
            </a:r>
            <a:r>
              <a:rPr lang="en-US" altLang="zh-CN" sz="1600" spc="-378" dirty="0">
                <a:solidFill>
                  <a:srgbClr val="000000"/>
                </a:solidFill>
                <a:latin typeface="Times"/>
                <a:ea typeface="Times"/>
                <a:cs typeface="Times"/>
                <a:hlinkClick r:id="rId2"/>
              </a:rPr>
              <a:t> </a:t>
            </a:r>
            <a:endParaRPr lang="en-US" altLang="zh-CN" sz="1600">
              <a:latin typeface="Times"/>
              <a:ea typeface="Times"/>
              <a:cs typeface="Times"/>
            </a:endParaRPr>
          </a:p>
        </p:txBody>
      </p:sp>
      <p:sp>
        <p:nvSpPr>
          <p:cNvPr id="618" name="Text Box618"/>
          <p:cNvSpPr txBox="1"/>
          <p:nvPr/>
        </p:nvSpPr>
        <p:spPr>
          <a:xfrm>
            <a:off x="1076249" y="2052315"/>
            <a:ext cx="5320242" cy="22438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767"/>
              </a:lnSpc>
            </a:pPr>
            <a:r>
              <a:rPr lang="en-US" altLang="zh-CN" sz="1500" spc="-15" dirty="0">
                <a:solidFill>
                  <a:srgbClr val="66CAF9"/>
                </a:solidFill>
                <a:latin typeface="Courier New"/>
                <a:ea typeface="Courier New"/>
                <a:cs typeface="Courier New"/>
                <a:hlinkClick r:id="rId3"/>
              </a:rPr>
              <a:t>o</a:t>
            </a:r>
            <a:r>
              <a:rPr lang="en-US" altLang="zh-CN" sz="1500" spc="473" dirty="0">
                <a:solidFill>
                  <a:srgbClr val="66CAF9"/>
                </a:solidFill>
                <a:latin typeface="Courier New"/>
                <a:ea typeface="Courier New"/>
                <a:cs typeface="Courier New"/>
                <a:hlinkClick r:id="rId3"/>
              </a:rPr>
              <a:t> </a:t>
            </a:r>
            <a:r>
              <a:rPr lang="en-US" altLang="zh-CN" sz="1600" spc="2" dirty="0">
                <a:solidFill>
                  <a:srgbClr val="000000"/>
                </a:solidFill>
                <a:latin typeface="Times"/>
                <a:ea typeface="Times"/>
                <a:cs typeface="Times"/>
                <a:hlinkClick r:id="rId3"/>
              </a:rPr>
              <a:t>https://styde.net/que-es-la-programacion-orientada-a-objetos/</a:t>
            </a:r>
            <a:endParaRPr lang="en-US" altLang="zh-CN" sz="1600">
              <a:latin typeface="Times"/>
              <a:ea typeface="Times"/>
              <a:cs typeface="Times"/>
            </a:endParaRPr>
          </a:p>
        </p:txBody>
      </p:sp>
      <p:sp>
        <p:nvSpPr>
          <p:cNvPr id="619" name="Text Box619"/>
          <p:cNvSpPr txBox="1"/>
          <p:nvPr/>
        </p:nvSpPr>
        <p:spPr>
          <a:xfrm>
            <a:off x="1076249" y="2359892"/>
            <a:ext cx="3298034" cy="22471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769"/>
              </a:lnSpc>
            </a:pPr>
            <a:r>
              <a:rPr lang="en-US" altLang="zh-CN" sz="1500" spc="-13" dirty="0">
                <a:solidFill>
                  <a:srgbClr val="66CAF9"/>
                </a:solidFill>
                <a:latin typeface="Courier New"/>
                <a:ea typeface="Courier New"/>
                <a:cs typeface="Courier New"/>
                <a:hlinkClick r:id="rId4"/>
              </a:rPr>
              <a:t>o</a:t>
            </a:r>
            <a:r>
              <a:rPr lang="en-US" altLang="zh-CN" sz="1500" spc="471" dirty="0">
                <a:solidFill>
                  <a:srgbClr val="66CAF9"/>
                </a:solidFill>
                <a:latin typeface="Courier New"/>
                <a:ea typeface="Courier New"/>
                <a:cs typeface="Courier New"/>
                <a:hlinkClick r:id="rId4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Times"/>
                <a:ea typeface="Times"/>
                <a:cs typeface="Times"/>
                <a:hlinkClick r:id="rId4"/>
              </a:rPr>
              <a:t>http://c.conclase.net/curso/?cap=036</a:t>
            </a:r>
            <a:endParaRPr lang="en-US" altLang="zh-CN" sz="1600">
              <a:latin typeface="Times"/>
              <a:ea typeface="Times"/>
              <a:cs typeface="Times"/>
            </a:endParaRPr>
          </a:p>
        </p:txBody>
      </p:sp>
      <p:sp>
        <p:nvSpPr>
          <p:cNvPr id="620" name="Text Box620"/>
          <p:cNvSpPr txBox="1"/>
          <p:nvPr/>
        </p:nvSpPr>
        <p:spPr>
          <a:xfrm>
            <a:off x="1076249" y="2666869"/>
            <a:ext cx="6691135" cy="46822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marL="286842" indent="-286842" algn="l" rtl="0">
              <a:lnSpc>
                <a:spcPts val="1843"/>
              </a:lnSpc>
            </a:pPr>
            <a:r>
              <a:rPr lang="en-US" altLang="zh-CN" sz="1500" spc="-15" dirty="0">
                <a:solidFill>
                  <a:srgbClr val="66CAF9"/>
                </a:solidFill>
                <a:latin typeface="Courier New"/>
                <a:ea typeface="Courier New"/>
                <a:cs typeface="Courier New"/>
              </a:rPr>
              <a:t>o</a:t>
            </a:r>
            <a:r>
              <a:rPr lang="en-US" altLang="zh-CN" sz="1500" spc="473" dirty="0">
                <a:solidFill>
                  <a:srgbClr val="66CAF9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Durán</a:t>
            </a:r>
            <a:r>
              <a:rPr lang="en-US" altLang="zh-CN" sz="1600" spc="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-6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F.</a:t>
            </a:r>
            <a:r>
              <a:rPr lang="en-US" altLang="zh-CN" sz="1600" spc="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Gutierrez</a:t>
            </a:r>
            <a:r>
              <a:rPr lang="en-US" altLang="zh-CN" sz="1600" spc="3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-6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F.</a:t>
            </a:r>
            <a:r>
              <a:rPr lang="en-US" altLang="zh-CN" sz="16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-4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Pimentel</a:t>
            </a:r>
            <a:r>
              <a:rPr lang="en-US" altLang="zh-CN" sz="1600" spc="6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E.</a:t>
            </a:r>
            <a:r>
              <a:rPr lang="en-US" altLang="zh-CN" sz="1600" spc="-1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-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Programación</a:t>
            </a:r>
            <a:r>
              <a:rPr lang="en-US" altLang="zh-CN" sz="1600" spc="5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orientada</a:t>
            </a:r>
            <a:r>
              <a:rPr lang="en-US" altLang="zh-CN" sz="1600" spc="1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</a:t>
            </a:r>
            <a:r>
              <a:rPr lang="en-US" altLang="zh-CN" sz="16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objetos</a:t>
            </a:r>
            <a:r>
              <a:rPr lang="en-US" altLang="zh-CN" sz="1600" spc="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con</a:t>
            </a:r>
            <a:r>
              <a:rPr lang="en-US" altLang="zh-CN" sz="16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Java</a:t>
            </a:r>
            <a:r>
              <a:rPr lang="en-US" altLang="zh-CN" sz="16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.</a:t>
            </a:r>
            <a:r>
              <a:rPr lang="en-US" altLang="zh-CN" sz="16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2007.</a:t>
            </a:r>
            <a:r>
              <a:rPr lang="en-US" altLang="zh-CN" sz="1600" spc="-2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Editorial</a:t>
            </a:r>
            <a:r>
              <a:rPr lang="en-US" altLang="zh-CN" sz="16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-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Thomson.</a:t>
            </a:r>
            <a:r>
              <a:rPr lang="en-US" altLang="zh-CN" sz="1600" spc="24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Madrid.</a:t>
            </a:r>
            <a:endParaRPr lang="en-US" altLang="zh-CN" sz="1600">
              <a:latin typeface="Times"/>
              <a:ea typeface="Times"/>
              <a:cs typeface="Times"/>
            </a:endParaRPr>
          </a:p>
        </p:txBody>
      </p:sp>
      <p:sp>
        <p:nvSpPr>
          <p:cNvPr id="621" name="Text Box621"/>
          <p:cNvSpPr txBox="1"/>
          <p:nvPr/>
        </p:nvSpPr>
        <p:spPr>
          <a:xfrm>
            <a:off x="1076249" y="3218556"/>
            <a:ext cx="1488969" cy="22438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767"/>
              </a:lnSpc>
            </a:pPr>
            <a:r>
              <a:rPr lang="en-US" altLang="zh-CN" sz="16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Clases</a:t>
            </a:r>
            <a:r>
              <a:rPr lang="en-US" altLang="zh-CN" sz="1600" spc="41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en</a:t>
            </a:r>
            <a:r>
              <a:rPr lang="en-US" altLang="zh-CN" sz="16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Python</a:t>
            </a:r>
            <a:endParaRPr lang="en-US" altLang="zh-CN" sz="1600">
              <a:latin typeface="Times"/>
              <a:ea typeface="Times"/>
              <a:cs typeface="Times"/>
            </a:endParaRPr>
          </a:p>
        </p:txBody>
      </p:sp>
      <p:sp>
        <p:nvSpPr>
          <p:cNvPr id="622" name="Text Box622"/>
          <p:cNvSpPr txBox="1"/>
          <p:nvPr/>
        </p:nvSpPr>
        <p:spPr>
          <a:xfrm>
            <a:off x="1076249" y="3526133"/>
            <a:ext cx="4176197" cy="22471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769"/>
              </a:lnSpc>
            </a:pPr>
            <a:r>
              <a:rPr lang="en-US" altLang="zh-CN" sz="1500" spc="-13" dirty="0">
                <a:solidFill>
                  <a:srgbClr val="66CAF9"/>
                </a:solidFill>
                <a:latin typeface="Courier New"/>
                <a:ea typeface="Courier New"/>
                <a:cs typeface="Courier New"/>
                <a:hlinkClick r:id="rId5"/>
              </a:rPr>
              <a:t>o</a:t>
            </a:r>
            <a:r>
              <a:rPr lang="en-US" altLang="zh-CN" sz="1500" spc="471" dirty="0">
                <a:solidFill>
                  <a:srgbClr val="66CAF9"/>
                </a:solidFill>
                <a:latin typeface="Courier New"/>
                <a:ea typeface="Courier New"/>
                <a:cs typeface="Courier New"/>
                <a:hlinkClick r:id="rId5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Times"/>
                <a:ea typeface="Times"/>
                <a:cs typeface="Times"/>
                <a:hlinkClick r:id="rId5"/>
              </a:rPr>
              <a:t>http://docs.python.org.ar/tutorial/2/classes.html</a:t>
            </a:r>
            <a:r>
              <a:rPr lang="en-US" altLang="zh-CN" sz="1600" spc="-382" dirty="0">
                <a:solidFill>
                  <a:srgbClr val="000000"/>
                </a:solidFill>
                <a:latin typeface="Times"/>
                <a:ea typeface="Times"/>
                <a:cs typeface="Times"/>
                <a:hlinkClick r:id="rId5"/>
              </a:rPr>
              <a:t> </a:t>
            </a:r>
            <a:endParaRPr lang="en-US" altLang="zh-CN" sz="1600">
              <a:latin typeface="Times"/>
              <a:ea typeface="Times"/>
              <a:cs typeface="Times"/>
            </a:endParaRPr>
          </a:p>
        </p:txBody>
      </p:sp>
      <p:sp>
        <p:nvSpPr>
          <p:cNvPr id="623" name="Text Box623"/>
          <p:cNvSpPr txBox="1"/>
          <p:nvPr/>
        </p:nvSpPr>
        <p:spPr>
          <a:xfrm>
            <a:off x="1076249" y="3833008"/>
            <a:ext cx="2693568" cy="22438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767"/>
              </a:lnSpc>
            </a:pPr>
            <a:r>
              <a:rPr lang="en-US" altLang="zh-CN" sz="1600" spc="-2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Ventajas</a:t>
            </a:r>
            <a:r>
              <a:rPr lang="en-US" altLang="zh-CN" sz="1600" spc="1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y</a:t>
            </a:r>
            <a:r>
              <a:rPr lang="en-US" altLang="zh-CN" sz="16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aplicaciones</a:t>
            </a:r>
            <a:r>
              <a:rPr lang="en-US" altLang="zh-CN" sz="1600" spc="3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16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POO:</a:t>
            </a:r>
            <a:endParaRPr lang="en-US" altLang="zh-CN" sz="1600">
              <a:latin typeface="Times"/>
              <a:ea typeface="Times"/>
              <a:cs typeface="Times"/>
            </a:endParaRPr>
          </a:p>
        </p:txBody>
      </p:sp>
      <p:sp>
        <p:nvSpPr>
          <p:cNvPr id="624" name="Text Box624"/>
          <p:cNvSpPr txBox="1"/>
          <p:nvPr/>
        </p:nvSpPr>
        <p:spPr>
          <a:xfrm>
            <a:off x="1076249" y="4140856"/>
            <a:ext cx="3935698" cy="22438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767"/>
              </a:lnSpc>
            </a:pPr>
            <a:r>
              <a:rPr lang="en-US" altLang="zh-CN" sz="1500" spc="-15" dirty="0">
                <a:solidFill>
                  <a:srgbClr val="66CAF9"/>
                </a:solidFill>
                <a:latin typeface="Courier New"/>
                <a:ea typeface="Courier New"/>
                <a:cs typeface="Courier New"/>
                <a:hlinkClick r:id="rId6"/>
              </a:rPr>
              <a:t>o</a:t>
            </a:r>
            <a:r>
              <a:rPr lang="en-US" altLang="zh-CN" sz="1500" spc="473" dirty="0">
                <a:solidFill>
                  <a:srgbClr val="66CAF9"/>
                </a:solidFill>
                <a:latin typeface="Courier New"/>
                <a:ea typeface="Courier New"/>
                <a:cs typeface="Courier New"/>
                <a:hlinkClick r:id="rId6"/>
              </a:rPr>
              <a:t> </a:t>
            </a:r>
            <a:r>
              <a:rPr lang="en-US" altLang="zh-CN" sz="1600" spc="-4" dirty="0">
                <a:solidFill>
                  <a:srgbClr val="000000"/>
                </a:solidFill>
                <a:latin typeface="Times"/>
                <a:ea typeface="Times"/>
                <a:cs typeface="Times"/>
                <a:hlinkClick r:id="rId6"/>
              </a:rPr>
              <a:t>https://www.emaze.com/@ACZOZZLZ/poo</a:t>
            </a:r>
            <a:endParaRPr lang="en-US" altLang="zh-CN" sz="1600">
              <a:latin typeface="Times"/>
              <a:ea typeface="Times"/>
              <a:cs typeface="Times"/>
            </a:endParaRPr>
          </a:p>
        </p:txBody>
      </p:sp>
      <p:sp>
        <p:nvSpPr>
          <p:cNvPr id="625" name="Text Box625"/>
          <p:cNvSpPr txBox="1"/>
          <p:nvPr/>
        </p:nvSpPr>
        <p:spPr>
          <a:xfrm>
            <a:off x="870509" y="4532114"/>
            <a:ext cx="5037173" cy="15521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222"/>
              </a:lnSpc>
            </a:pPr>
            <a:r>
              <a:rPr lang="en-US" altLang="zh-CN" sz="11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PROGRAMACIÓN</a:t>
            </a:r>
            <a:r>
              <a:rPr lang="en-US" altLang="zh-CN" sz="1100" spc="4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ORIENTADA</a:t>
            </a:r>
            <a:r>
              <a:rPr lang="en-US" altLang="zh-CN" sz="1100" spc="4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</a:t>
            </a:r>
            <a:r>
              <a:rPr lang="en-US" altLang="zh-CN" sz="1100" spc="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OBJETOS</a:t>
            </a:r>
            <a:r>
              <a:rPr lang="en-US" altLang="zh-CN" sz="11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–</a:t>
            </a:r>
            <a:r>
              <a:rPr lang="en-US" altLang="zh-CN" sz="1100" spc="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1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REFERENCIAS</a:t>
            </a:r>
            <a:r>
              <a:rPr lang="en-US" altLang="zh-CN" sz="1100" spc="54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Y</a:t>
            </a:r>
            <a:r>
              <a:rPr lang="en-US" altLang="zh-CN" sz="11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-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BIBLIOGRAFÍA</a:t>
            </a:r>
            <a:endParaRPr lang="en-US" altLang="zh-CN" sz="1100">
              <a:latin typeface="Times"/>
              <a:ea typeface="Times"/>
              <a:cs typeface="Times"/>
            </a:endParaRPr>
          </a:p>
        </p:txBody>
      </p:sp>
      <p:sp>
        <p:nvSpPr>
          <p:cNvPr id="626" name="Text Box626"/>
          <p:cNvSpPr txBox="1"/>
          <p:nvPr/>
        </p:nvSpPr>
        <p:spPr>
          <a:xfrm>
            <a:off x="8346948" y="4495114"/>
            <a:ext cx="308952" cy="2667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100"/>
              </a:lnSpc>
            </a:pPr>
            <a:r>
              <a:rPr lang="en-US" altLang="zh-CN" sz="2100" spc="-102" dirty="0">
                <a:solidFill>
                  <a:srgbClr val="0797D7"/>
                </a:solidFill>
                <a:latin typeface="Helvetica"/>
                <a:ea typeface="Helvetica"/>
                <a:cs typeface="Helvetica"/>
              </a:rPr>
              <a:t>54</a:t>
            </a:r>
            <a:endParaRPr lang="en-US" altLang="zh-CN" sz="2100">
              <a:latin typeface="Helvetica"/>
              <a:ea typeface="Helvetica"/>
              <a:cs typeface="Helvetic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ath627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628" name="Path628"/>
          <p:cNvSpPr/>
          <p:nvPr/>
        </p:nvSpPr>
        <p:spPr>
          <a:xfrm>
            <a:off x="335280" y="342900"/>
            <a:ext cx="2776728" cy="71628"/>
          </a:xfrm>
          <a:custGeom>
            <a:avLst/>
            <a:gdLst/>
            <a:ahLst/>
            <a:cxnLst/>
            <a:rect l="l" t="t" r="r" b="b"/>
            <a:pathLst>
              <a:path w="2776728" h="71628">
                <a:moveTo>
                  <a:pt x="0" y="71628"/>
                </a:moveTo>
                <a:lnTo>
                  <a:pt x="2776728" y="71628"/>
                </a:lnTo>
                <a:lnTo>
                  <a:pt x="2776728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0797D7">
              <a:alpha val="100000"/>
            </a:srgbClr>
          </a:solidFill>
          <a:ln w="0" cap="sq">
            <a:solidFill>
              <a:srgbClr val="0797D7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629" name="Path629"/>
          <p:cNvSpPr/>
          <p:nvPr/>
        </p:nvSpPr>
        <p:spPr>
          <a:xfrm>
            <a:off x="6031992" y="339852"/>
            <a:ext cx="2776728" cy="74676"/>
          </a:xfrm>
          <a:custGeom>
            <a:avLst/>
            <a:gdLst/>
            <a:ahLst/>
            <a:cxnLst/>
            <a:rect l="l" t="t" r="r" b="b"/>
            <a:pathLst>
              <a:path w="2776728" h="74676">
                <a:moveTo>
                  <a:pt x="0" y="74676"/>
                </a:moveTo>
                <a:lnTo>
                  <a:pt x="2776728" y="74676"/>
                </a:lnTo>
                <a:lnTo>
                  <a:pt x="2776728" y="0"/>
                </a:lnTo>
                <a:lnTo>
                  <a:pt x="0" y="0"/>
                </a:lnTo>
                <a:lnTo>
                  <a:pt x="0" y="74676"/>
                </a:lnTo>
                <a:close/>
              </a:path>
            </a:pathLst>
          </a:custGeom>
          <a:solidFill>
            <a:srgbClr val="44C1A3">
              <a:alpha val="100000"/>
            </a:srgbClr>
          </a:solidFill>
          <a:ln w="0" cap="sq">
            <a:solidFill>
              <a:srgbClr val="44C1A3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630" name="Path630"/>
          <p:cNvSpPr/>
          <p:nvPr/>
        </p:nvSpPr>
        <p:spPr>
          <a:xfrm>
            <a:off x="3182112" y="342900"/>
            <a:ext cx="2776728" cy="68580"/>
          </a:xfrm>
          <a:custGeom>
            <a:avLst/>
            <a:gdLst/>
            <a:ahLst/>
            <a:cxnLst/>
            <a:rect l="l" t="t" r="r" b="b"/>
            <a:pathLst>
              <a:path w="2776728" h="68580">
                <a:moveTo>
                  <a:pt x="0" y="68580"/>
                </a:moveTo>
                <a:lnTo>
                  <a:pt x="2776728" y="68580"/>
                </a:lnTo>
                <a:lnTo>
                  <a:pt x="2776728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solidFill>
            <a:srgbClr val="66CAF9">
              <a:alpha val="100000"/>
            </a:srgbClr>
          </a:solidFill>
          <a:ln w="0" cap="sq">
            <a:solidFill>
              <a:srgbClr val="66CAF9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631" name="Path631"/>
          <p:cNvSpPr/>
          <p:nvPr/>
        </p:nvSpPr>
        <p:spPr>
          <a:xfrm>
            <a:off x="1263409" y="2308606"/>
            <a:ext cx="6577572" cy="9144"/>
          </a:xfrm>
          <a:custGeom>
            <a:avLst/>
            <a:gdLst/>
            <a:ahLst/>
            <a:cxnLst/>
            <a:rect l="l" t="t" r="r" b="b"/>
            <a:pathLst>
              <a:path w="6577572" h="9144">
                <a:moveTo>
                  <a:pt x="0" y="0"/>
                </a:moveTo>
                <a:lnTo>
                  <a:pt x="1644383" y="0"/>
                </a:lnTo>
                <a:lnTo>
                  <a:pt x="3288779" y="0"/>
                </a:lnTo>
                <a:lnTo>
                  <a:pt x="4933175" y="0"/>
                </a:lnTo>
                <a:lnTo>
                  <a:pt x="6577572" y="0"/>
                </a:lnTo>
                <a:lnTo>
                  <a:pt x="6577572" y="9144"/>
                </a:lnTo>
                <a:lnTo>
                  <a:pt x="4933175" y="9144"/>
                </a:lnTo>
                <a:lnTo>
                  <a:pt x="3288779" y="9144"/>
                </a:lnTo>
                <a:lnTo>
                  <a:pt x="1644383" y="9144"/>
                </a:lnTo>
                <a:lnTo>
                  <a:pt x="0" y="91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0" cap="sq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632" name="Path632"/>
          <p:cNvSpPr/>
          <p:nvPr/>
        </p:nvSpPr>
        <p:spPr>
          <a:xfrm>
            <a:off x="1263409" y="2552446"/>
            <a:ext cx="5114531" cy="9144"/>
          </a:xfrm>
          <a:custGeom>
            <a:avLst/>
            <a:gdLst/>
            <a:ahLst/>
            <a:cxnLst/>
            <a:rect l="l" t="t" r="r" b="b"/>
            <a:pathLst>
              <a:path w="5114531" h="9144">
                <a:moveTo>
                  <a:pt x="0" y="0"/>
                </a:moveTo>
                <a:lnTo>
                  <a:pt x="1704835" y="0"/>
                </a:lnTo>
                <a:lnTo>
                  <a:pt x="3409683" y="0"/>
                </a:lnTo>
                <a:lnTo>
                  <a:pt x="5114531" y="0"/>
                </a:lnTo>
                <a:lnTo>
                  <a:pt x="5114531" y="9144"/>
                </a:lnTo>
                <a:lnTo>
                  <a:pt x="3409683" y="9144"/>
                </a:lnTo>
                <a:lnTo>
                  <a:pt x="1704835" y="9144"/>
                </a:lnTo>
                <a:lnTo>
                  <a:pt x="0" y="91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0" cap="sq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633" name="Path633"/>
          <p:cNvSpPr/>
          <p:nvPr/>
        </p:nvSpPr>
        <p:spPr>
          <a:xfrm>
            <a:off x="1263409" y="2858770"/>
            <a:ext cx="4733531" cy="9144"/>
          </a:xfrm>
          <a:custGeom>
            <a:avLst/>
            <a:gdLst/>
            <a:ahLst/>
            <a:cxnLst/>
            <a:rect l="l" t="t" r="r" b="b"/>
            <a:pathLst>
              <a:path w="4733531" h="9144">
                <a:moveTo>
                  <a:pt x="0" y="0"/>
                </a:moveTo>
                <a:lnTo>
                  <a:pt x="1577835" y="0"/>
                </a:lnTo>
                <a:lnTo>
                  <a:pt x="3155683" y="0"/>
                </a:lnTo>
                <a:lnTo>
                  <a:pt x="4733531" y="0"/>
                </a:lnTo>
                <a:lnTo>
                  <a:pt x="4733531" y="9144"/>
                </a:lnTo>
                <a:lnTo>
                  <a:pt x="3155683" y="9144"/>
                </a:lnTo>
                <a:lnTo>
                  <a:pt x="1577835" y="9144"/>
                </a:lnTo>
                <a:lnTo>
                  <a:pt x="0" y="91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0" cap="sq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634" name="Path634"/>
          <p:cNvSpPr/>
          <p:nvPr/>
        </p:nvSpPr>
        <p:spPr>
          <a:xfrm>
            <a:off x="1263409" y="3102610"/>
            <a:ext cx="4241279" cy="9144"/>
          </a:xfrm>
          <a:custGeom>
            <a:avLst/>
            <a:gdLst/>
            <a:ahLst/>
            <a:cxnLst/>
            <a:rect l="l" t="t" r="r" b="b"/>
            <a:pathLst>
              <a:path w="4241279" h="9144">
                <a:moveTo>
                  <a:pt x="0" y="0"/>
                </a:moveTo>
                <a:lnTo>
                  <a:pt x="1413751" y="0"/>
                </a:lnTo>
                <a:lnTo>
                  <a:pt x="2827515" y="0"/>
                </a:lnTo>
                <a:lnTo>
                  <a:pt x="4241279" y="0"/>
                </a:lnTo>
                <a:lnTo>
                  <a:pt x="4241279" y="9144"/>
                </a:lnTo>
                <a:lnTo>
                  <a:pt x="2827515" y="9144"/>
                </a:lnTo>
                <a:lnTo>
                  <a:pt x="1413751" y="9144"/>
                </a:lnTo>
                <a:lnTo>
                  <a:pt x="0" y="91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0" cap="sq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635" name="Path635"/>
          <p:cNvSpPr/>
          <p:nvPr/>
        </p:nvSpPr>
        <p:spPr>
          <a:xfrm>
            <a:off x="1263409" y="3410458"/>
            <a:ext cx="3613391" cy="9144"/>
          </a:xfrm>
          <a:custGeom>
            <a:avLst/>
            <a:gdLst/>
            <a:ahLst/>
            <a:cxnLst/>
            <a:rect l="l" t="t" r="r" b="b"/>
            <a:pathLst>
              <a:path w="3613391" h="9144">
                <a:moveTo>
                  <a:pt x="0" y="0"/>
                </a:moveTo>
                <a:lnTo>
                  <a:pt x="1204455" y="0"/>
                </a:lnTo>
                <a:lnTo>
                  <a:pt x="2408923" y="0"/>
                </a:lnTo>
                <a:lnTo>
                  <a:pt x="3613391" y="0"/>
                </a:lnTo>
                <a:lnTo>
                  <a:pt x="3613391" y="9144"/>
                </a:lnTo>
                <a:lnTo>
                  <a:pt x="2408923" y="9144"/>
                </a:lnTo>
                <a:lnTo>
                  <a:pt x="1204455" y="9144"/>
                </a:lnTo>
                <a:lnTo>
                  <a:pt x="0" y="91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0" cap="sq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636" name="Path636"/>
          <p:cNvSpPr/>
          <p:nvPr/>
        </p:nvSpPr>
        <p:spPr>
          <a:xfrm>
            <a:off x="1639824" y="3962146"/>
            <a:ext cx="4072128" cy="9144"/>
          </a:xfrm>
          <a:custGeom>
            <a:avLst/>
            <a:gdLst/>
            <a:ahLst/>
            <a:cxnLst/>
            <a:rect l="l" t="t" r="r" b="b"/>
            <a:pathLst>
              <a:path w="4072128" h="9144">
                <a:moveTo>
                  <a:pt x="0" y="0"/>
                </a:moveTo>
                <a:lnTo>
                  <a:pt x="1357376" y="0"/>
                </a:lnTo>
                <a:lnTo>
                  <a:pt x="2714752" y="0"/>
                </a:lnTo>
                <a:lnTo>
                  <a:pt x="4072128" y="0"/>
                </a:lnTo>
                <a:lnTo>
                  <a:pt x="4072128" y="9144"/>
                </a:lnTo>
                <a:lnTo>
                  <a:pt x="2714752" y="9144"/>
                </a:lnTo>
                <a:lnTo>
                  <a:pt x="1357376" y="9144"/>
                </a:lnTo>
                <a:lnTo>
                  <a:pt x="0" y="91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0" cap="sq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637" name="Text Box637"/>
          <p:cNvSpPr txBox="1"/>
          <p:nvPr/>
        </p:nvSpPr>
        <p:spPr>
          <a:xfrm>
            <a:off x="891845" y="547975"/>
            <a:ext cx="3786096" cy="39308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3095"/>
              </a:lnSpc>
            </a:pPr>
            <a:r>
              <a:rPr lang="en-US" altLang="zh-CN" sz="2800" spc="-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Referencias</a:t>
            </a:r>
            <a:r>
              <a:rPr lang="en-US" altLang="zh-CN" sz="2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y</a:t>
            </a:r>
            <a:r>
              <a:rPr lang="en-US" altLang="zh-CN" sz="2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Bibliografía</a:t>
            </a:r>
            <a:endParaRPr lang="en-US" altLang="zh-CN" sz="2800">
              <a:latin typeface="Times"/>
              <a:ea typeface="Times"/>
              <a:cs typeface="Times"/>
            </a:endParaRPr>
          </a:p>
        </p:txBody>
      </p:sp>
      <p:sp>
        <p:nvSpPr>
          <p:cNvPr id="638" name="Text Box638"/>
          <p:cNvSpPr txBox="1"/>
          <p:nvPr/>
        </p:nvSpPr>
        <p:spPr>
          <a:xfrm>
            <a:off x="951281" y="1184906"/>
            <a:ext cx="1153311" cy="22438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767"/>
              </a:lnSpc>
            </a:pPr>
            <a:r>
              <a:rPr lang="en-US" altLang="zh-CN" sz="16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Serialización:</a:t>
            </a:r>
            <a:endParaRPr lang="en-US" altLang="zh-CN" sz="1600">
              <a:latin typeface="Times"/>
              <a:ea typeface="Times"/>
              <a:cs typeface="Times"/>
            </a:endParaRPr>
          </a:p>
        </p:txBody>
      </p:sp>
      <p:sp>
        <p:nvSpPr>
          <p:cNvPr id="639" name="Text Box639"/>
          <p:cNvSpPr txBox="1"/>
          <p:nvPr/>
        </p:nvSpPr>
        <p:spPr>
          <a:xfrm>
            <a:off x="977189" y="1502438"/>
            <a:ext cx="103708" cy="20900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646"/>
              </a:lnSpc>
            </a:pPr>
            <a:r>
              <a:rPr lang="en-US" altLang="zh-CN" sz="1500" spc="-9" dirty="0">
                <a:solidFill>
                  <a:srgbClr val="66CAF9"/>
                </a:solidFill>
                <a:latin typeface="Arial"/>
                <a:ea typeface="Arial"/>
                <a:cs typeface="Arial"/>
              </a:rPr>
              <a:t>•</a:t>
            </a:r>
            <a:endParaRPr lang="en-US" altLang="zh-CN" sz="1500">
              <a:latin typeface="Arial"/>
              <a:ea typeface="Arial"/>
              <a:cs typeface="Arial"/>
            </a:endParaRPr>
          </a:p>
        </p:txBody>
      </p:sp>
      <p:sp>
        <p:nvSpPr>
          <p:cNvPr id="640" name="Text Box640"/>
          <p:cNvSpPr txBox="1"/>
          <p:nvPr/>
        </p:nvSpPr>
        <p:spPr>
          <a:xfrm>
            <a:off x="1263701" y="1491483"/>
            <a:ext cx="4191463" cy="22438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767"/>
              </a:lnSpc>
            </a:pPr>
            <a:r>
              <a:rPr lang="en-US" altLang="zh-CN" sz="1600" spc="0" dirty="0">
                <a:solidFill>
                  <a:srgbClr val="000000"/>
                </a:solidFill>
                <a:latin typeface="Times"/>
                <a:ea typeface="Times"/>
                <a:cs typeface="Times"/>
                <a:hlinkClick r:id="rId2"/>
              </a:rPr>
              <a:t>https://es.wikipedia.org/wiki/Serializaci%C3%B3n</a:t>
            </a:r>
            <a:endParaRPr lang="en-US" altLang="zh-CN" sz="1600">
              <a:latin typeface="Times"/>
              <a:ea typeface="Times"/>
              <a:cs typeface="Times"/>
            </a:endParaRPr>
          </a:p>
        </p:txBody>
      </p:sp>
      <p:sp>
        <p:nvSpPr>
          <p:cNvPr id="641" name="Text Box641"/>
          <p:cNvSpPr txBox="1"/>
          <p:nvPr/>
        </p:nvSpPr>
        <p:spPr>
          <a:xfrm>
            <a:off x="977189" y="1799331"/>
            <a:ext cx="5836309" cy="22438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767"/>
              </a:lnSpc>
            </a:pPr>
            <a:r>
              <a:rPr lang="en-US" altLang="zh-CN" sz="16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Presentaciones</a:t>
            </a:r>
            <a:r>
              <a:rPr lang="en-US" altLang="zh-CN" sz="1600" spc="3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16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-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programación</a:t>
            </a:r>
            <a:r>
              <a:rPr lang="en-US" altLang="zh-CN" sz="1600" spc="64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orientada</a:t>
            </a:r>
            <a:r>
              <a:rPr lang="en-US" altLang="zh-CN" sz="1600" spc="1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objetos</a:t>
            </a:r>
            <a:r>
              <a:rPr lang="en-US" altLang="zh-CN" sz="1600" spc="14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16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cursos</a:t>
            </a:r>
            <a:r>
              <a:rPr lang="en-US" altLang="zh-CN" sz="1600" spc="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anteriores.</a:t>
            </a:r>
            <a:endParaRPr lang="en-US" altLang="zh-CN" sz="1600">
              <a:latin typeface="Times"/>
              <a:ea typeface="Times"/>
              <a:cs typeface="Times"/>
            </a:endParaRPr>
          </a:p>
        </p:txBody>
      </p:sp>
      <p:sp>
        <p:nvSpPr>
          <p:cNvPr id="642" name="Text Box642"/>
          <p:cNvSpPr txBox="1"/>
          <p:nvPr/>
        </p:nvSpPr>
        <p:spPr>
          <a:xfrm>
            <a:off x="977189" y="2118134"/>
            <a:ext cx="103708" cy="20900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646"/>
              </a:lnSpc>
            </a:pPr>
            <a:r>
              <a:rPr lang="en-US" altLang="zh-CN" sz="1500" spc="-9" dirty="0">
                <a:solidFill>
                  <a:srgbClr val="66CAF9"/>
                </a:solidFill>
                <a:latin typeface="Arial"/>
                <a:ea typeface="Arial"/>
                <a:cs typeface="Arial"/>
                <a:hlinkClick r:id="rId3"/>
              </a:rPr>
              <a:t>•</a:t>
            </a:r>
            <a:endParaRPr lang="en-US" altLang="zh-CN" sz="1500">
              <a:latin typeface="Arial"/>
              <a:ea typeface="Arial"/>
              <a:cs typeface="Arial"/>
            </a:endParaRPr>
          </a:p>
        </p:txBody>
      </p:sp>
      <p:sp>
        <p:nvSpPr>
          <p:cNvPr id="643" name="Text Box643"/>
          <p:cNvSpPr txBox="1"/>
          <p:nvPr/>
        </p:nvSpPr>
        <p:spPr>
          <a:xfrm>
            <a:off x="977189" y="2668679"/>
            <a:ext cx="103708" cy="20900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646"/>
              </a:lnSpc>
            </a:pPr>
            <a:r>
              <a:rPr lang="en-US" altLang="zh-CN" sz="1500" spc="-9" dirty="0">
                <a:solidFill>
                  <a:srgbClr val="66CAF9"/>
                </a:solidFill>
                <a:latin typeface="Arial"/>
                <a:ea typeface="Arial"/>
                <a:cs typeface="Arial"/>
                <a:hlinkClick r:id="rId4"/>
              </a:rPr>
              <a:t>•</a:t>
            </a:r>
            <a:endParaRPr lang="en-US" altLang="zh-CN" sz="1500">
              <a:latin typeface="Arial"/>
              <a:ea typeface="Arial"/>
              <a:cs typeface="Arial"/>
            </a:endParaRPr>
          </a:p>
        </p:txBody>
      </p:sp>
      <p:sp>
        <p:nvSpPr>
          <p:cNvPr id="644" name="Text Box644"/>
          <p:cNvSpPr txBox="1"/>
          <p:nvPr/>
        </p:nvSpPr>
        <p:spPr>
          <a:xfrm>
            <a:off x="977189" y="3220367"/>
            <a:ext cx="103708" cy="20900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646"/>
              </a:lnSpc>
            </a:pPr>
            <a:r>
              <a:rPr lang="en-US" altLang="zh-CN" sz="1500" spc="-9" dirty="0">
                <a:solidFill>
                  <a:srgbClr val="66CAF9"/>
                </a:solidFill>
                <a:latin typeface="Arial"/>
                <a:ea typeface="Arial"/>
                <a:cs typeface="Arial"/>
                <a:hlinkClick r:id="rId5"/>
              </a:rPr>
              <a:t>•</a:t>
            </a:r>
            <a:endParaRPr lang="en-US" altLang="zh-CN" sz="1500">
              <a:latin typeface="Arial"/>
              <a:ea typeface="Arial"/>
              <a:cs typeface="Arial"/>
            </a:endParaRPr>
          </a:p>
        </p:txBody>
      </p:sp>
      <p:sp>
        <p:nvSpPr>
          <p:cNvPr id="645" name="Text Box645"/>
          <p:cNvSpPr txBox="1"/>
          <p:nvPr/>
        </p:nvSpPr>
        <p:spPr>
          <a:xfrm>
            <a:off x="1263701" y="2107180"/>
            <a:ext cx="6609174" cy="22438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767"/>
              </a:lnSpc>
            </a:pPr>
            <a:r>
              <a:rPr lang="en-US" altLang="zh-CN" sz="1600" spc="0" dirty="0">
                <a:solidFill>
                  <a:srgbClr val="000000"/>
                </a:solidFill>
                <a:latin typeface="Times"/>
                <a:ea typeface="Times"/>
                <a:cs typeface="Times"/>
                <a:hlinkClick r:id="rId3"/>
              </a:rPr>
              <a:t>https://drive.google.com/drive/u/1/folders/0B7IRdmOoUVf5fjVBd1lvSmFvN0x</a:t>
            </a:r>
            <a:endParaRPr lang="en-US" altLang="zh-CN" sz="1600">
              <a:latin typeface="Times"/>
              <a:ea typeface="Times"/>
              <a:cs typeface="Times"/>
            </a:endParaRPr>
          </a:p>
        </p:txBody>
      </p:sp>
      <p:sp>
        <p:nvSpPr>
          <p:cNvPr id="646" name="Text Box646"/>
          <p:cNvSpPr txBox="1"/>
          <p:nvPr/>
        </p:nvSpPr>
        <p:spPr>
          <a:xfrm>
            <a:off x="1263701" y="2351019"/>
            <a:ext cx="5150803" cy="22438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767"/>
              </a:lnSpc>
            </a:pPr>
            <a:r>
              <a:rPr lang="en-US" altLang="zh-CN" sz="1600" spc="-4" dirty="0">
                <a:solidFill>
                  <a:srgbClr val="000000"/>
                </a:solidFill>
                <a:latin typeface="Times"/>
                <a:ea typeface="Times"/>
                <a:cs typeface="Times"/>
                <a:hlinkClick r:id="rId3"/>
              </a:rPr>
              <a:t>mZmoteS1rQzN3cllTQVZRWnBhcGhBakxmazBQbEFKYmc</a:t>
            </a:r>
            <a:endParaRPr lang="en-US" altLang="zh-CN" sz="1600">
              <a:latin typeface="Times"/>
              <a:ea typeface="Times"/>
              <a:cs typeface="Times"/>
            </a:endParaRPr>
          </a:p>
        </p:txBody>
      </p:sp>
      <p:sp>
        <p:nvSpPr>
          <p:cNvPr id="647" name="Text Box647"/>
          <p:cNvSpPr txBox="1"/>
          <p:nvPr/>
        </p:nvSpPr>
        <p:spPr>
          <a:xfrm>
            <a:off x="1263701" y="2657725"/>
            <a:ext cx="4772668" cy="22438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767"/>
              </a:lnSpc>
            </a:pPr>
            <a:r>
              <a:rPr lang="en-US" altLang="zh-CN" sz="1600" spc="2" dirty="0">
                <a:solidFill>
                  <a:srgbClr val="000000"/>
                </a:solidFill>
                <a:latin typeface="Times"/>
                <a:ea typeface="Times"/>
                <a:cs typeface="Times"/>
                <a:hlinkClick r:id="rId4"/>
              </a:rPr>
              <a:t>https://prezi.com/iechoqrsv1ur/programacion-orientada-a-</a:t>
            </a:r>
            <a:endParaRPr lang="en-US" altLang="zh-CN" sz="1600">
              <a:latin typeface="Times"/>
              <a:ea typeface="Times"/>
              <a:cs typeface="Times"/>
            </a:endParaRPr>
          </a:p>
        </p:txBody>
      </p:sp>
      <p:sp>
        <p:nvSpPr>
          <p:cNvPr id="648" name="Text Box648"/>
          <p:cNvSpPr txBox="1"/>
          <p:nvPr/>
        </p:nvSpPr>
        <p:spPr>
          <a:xfrm>
            <a:off x="1263701" y="2901564"/>
            <a:ext cx="4275783" cy="22438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767"/>
              </a:lnSpc>
            </a:pPr>
            <a:r>
              <a:rPr lang="en-US" altLang="zh-CN" sz="1600" spc="0" dirty="0">
                <a:solidFill>
                  <a:srgbClr val="000000"/>
                </a:solidFill>
                <a:latin typeface="Times"/>
                <a:ea typeface="Times"/>
                <a:cs typeface="Times"/>
                <a:hlinkClick r:id="rId4"/>
              </a:rPr>
              <a:t>objetos/?utm_campaign=share&amp;utm_medium=copy</a:t>
            </a:r>
            <a:r>
              <a:rPr lang="en-US" altLang="zh-CN" sz="1600" spc="-386" dirty="0">
                <a:solidFill>
                  <a:srgbClr val="000000"/>
                </a:solidFill>
                <a:latin typeface="Times"/>
                <a:ea typeface="Times"/>
                <a:cs typeface="Times"/>
                <a:hlinkClick r:id="rId4"/>
              </a:rPr>
              <a:t> </a:t>
            </a:r>
            <a:endParaRPr lang="en-US" altLang="zh-CN" sz="1600">
              <a:latin typeface="Times"/>
              <a:ea typeface="Times"/>
              <a:cs typeface="Times"/>
            </a:endParaRPr>
          </a:p>
        </p:txBody>
      </p:sp>
      <p:sp>
        <p:nvSpPr>
          <p:cNvPr id="649" name="Text Box649"/>
          <p:cNvSpPr txBox="1"/>
          <p:nvPr/>
        </p:nvSpPr>
        <p:spPr>
          <a:xfrm>
            <a:off x="1263701" y="3209412"/>
            <a:ext cx="3648856" cy="22438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767"/>
              </a:lnSpc>
            </a:pPr>
            <a:r>
              <a:rPr lang="en-US" altLang="zh-CN" sz="1600" spc="-4" dirty="0">
                <a:solidFill>
                  <a:srgbClr val="000000"/>
                </a:solidFill>
                <a:latin typeface="Times"/>
                <a:ea typeface="Times"/>
                <a:cs typeface="Times"/>
                <a:hlinkClick r:id="rId5"/>
              </a:rPr>
              <a:t>https://www.emaze.com/@ACZOZZLZ/poo</a:t>
            </a:r>
            <a:endParaRPr lang="en-US" altLang="zh-CN" sz="1600">
              <a:latin typeface="Times"/>
              <a:ea typeface="Times"/>
              <a:cs typeface="Times"/>
            </a:endParaRPr>
          </a:p>
        </p:txBody>
      </p:sp>
      <p:sp>
        <p:nvSpPr>
          <p:cNvPr id="650" name="Text Box650"/>
          <p:cNvSpPr txBox="1"/>
          <p:nvPr/>
        </p:nvSpPr>
        <p:spPr>
          <a:xfrm>
            <a:off x="977189" y="3517261"/>
            <a:ext cx="6589593" cy="46849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844"/>
              </a:lnSpc>
            </a:pPr>
            <a:r>
              <a:rPr lang="en-US" altLang="zh-CN" sz="16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Presentaciones</a:t>
            </a:r>
            <a:r>
              <a:rPr lang="en-US" altLang="zh-CN" sz="1600" spc="3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del</a:t>
            </a:r>
            <a:r>
              <a:rPr lang="en-US" altLang="zh-CN" sz="1600" spc="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curso</a:t>
            </a:r>
            <a:r>
              <a:rPr lang="en-US" altLang="zh-CN" sz="1600" spc="1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16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-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programación</a:t>
            </a:r>
            <a:r>
              <a:rPr lang="en-US" altLang="zh-CN" sz="1600" spc="5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orientada</a:t>
            </a:r>
            <a:r>
              <a:rPr lang="en-US" altLang="zh-CN" sz="1600" spc="2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</a:t>
            </a:r>
            <a:r>
              <a:rPr lang="en-US" altLang="zh-CN" sz="16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objetos,</a:t>
            </a:r>
            <a:r>
              <a:rPr lang="en-US" altLang="zh-CN" sz="16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Juan</a:t>
            </a:r>
            <a:r>
              <a:rPr lang="en-US" altLang="zh-CN" sz="1600" spc="14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Mendivelso,</a:t>
            </a:r>
            <a:r>
              <a:rPr lang="en-US" altLang="zh-CN" sz="16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-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UNAL.</a:t>
            </a:r>
            <a:r>
              <a:rPr lang="en-US" altLang="zh-CN" sz="1600" spc="-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Times"/>
                <a:ea typeface="Times"/>
                <a:cs typeface="Times"/>
                <a:hlinkClick r:id="rId6"/>
              </a:rPr>
              <a:t>https://sites.google.com/a/unal.edu.co/poo2014-2/</a:t>
            </a:r>
            <a:r>
              <a:rPr lang="en-US" altLang="zh-CN" sz="1600" spc="-377" dirty="0">
                <a:solidFill>
                  <a:srgbClr val="000000"/>
                </a:solidFill>
                <a:latin typeface="Times"/>
                <a:ea typeface="Times"/>
                <a:cs typeface="Times"/>
                <a:hlinkClick r:id="rId6"/>
              </a:rPr>
              <a:t> </a:t>
            </a:r>
            <a:endParaRPr lang="en-US" altLang="zh-CN" sz="1600">
              <a:latin typeface="Times"/>
              <a:ea typeface="Times"/>
              <a:cs typeface="Times"/>
            </a:endParaRPr>
          </a:p>
        </p:txBody>
      </p:sp>
      <p:sp>
        <p:nvSpPr>
          <p:cNvPr id="651" name="Text Box651"/>
          <p:cNvSpPr txBox="1"/>
          <p:nvPr/>
        </p:nvSpPr>
        <p:spPr>
          <a:xfrm>
            <a:off x="914705" y="4532114"/>
            <a:ext cx="5037173" cy="15521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222"/>
              </a:lnSpc>
            </a:pPr>
            <a:r>
              <a:rPr lang="en-US" altLang="zh-CN" sz="11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PROGRAMACIÓN</a:t>
            </a:r>
            <a:r>
              <a:rPr lang="en-US" altLang="zh-CN" sz="1100" spc="4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ORIENTADA</a:t>
            </a:r>
            <a:r>
              <a:rPr lang="en-US" altLang="zh-CN" sz="1100" spc="4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</a:t>
            </a:r>
            <a:r>
              <a:rPr lang="en-US" altLang="zh-CN" sz="1100" spc="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OBJETOS</a:t>
            </a:r>
            <a:r>
              <a:rPr lang="en-US" altLang="zh-CN" sz="11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–</a:t>
            </a:r>
            <a:r>
              <a:rPr lang="en-US" altLang="zh-CN" sz="1100" spc="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1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REFERENCIAS</a:t>
            </a:r>
            <a:r>
              <a:rPr lang="en-US" altLang="zh-CN" sz="1100" spc="54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Y</a:t>
            </a:r>
            <a:r>
              <a:rPr lang="en-US" altLang="zh-CN" sz="11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-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BIBLIOGRAFÍA</a:t>
            </a:r>
            <a:endParaRPr lang="en-US" altLang="zh-CN" sz="1100">
              <a:latin typeface="Times"/>
              <a:ea typeface="Times"/>
              <a:cs typeface="Times"/>
            </a:endParaRPr>
          </a:p>
        </p:txBody>
      </p:sp>
      <p:sp>
        <p:nvSpPr>
          <p:cNvPr id="652" name="Text Box652"/>
          <p:cNvSpPr txBox="1"/>
          <p:nvPr/>
        </p:nvSpPr>
        <p:spPr>
          <a:xfrm>
            <a:off x="8346948" y="4495114"/>
            <a:ext cx="308952" cy="2667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100"/>
              </a:lnSpc>
            </a:pPr>
            <a:r>
              <a:rPr lang="en-US" altLang="zh-CN" sz="2100" spc="-102" dirty="0">
                <a:solidFill>
                  <a:srgbClr val="0797D7"/>
                </a:solidFill>
                <a:latin typeface="Helvetica"/>
                <a:ea typeface="Helvetica"/>
                <a:cs typeface="Helvetica"/>
              </a:rPr>
              <a:t>55</a:t>
            </a:r>
            <a:endParaRPr lang="en-US" altLang="zh-CN" sz="2100">
              <a:latin typeface="Helvetica"/>
              <a:ea typeface="Helvetica"/>
              <a:cs typeface="Helvetic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Path653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654" name="Path654"/>
          <p:cNvSpPr/>
          <p:nvPr/>
        </p:nvSpPr>
        <p:spPr>
          <a:xfrm>
            <a:off x="335280" y="342900"/>
            <a:ext cx="2776728" cy="71628"/>
          </a:xfrm>
          <a:custGeom>
            <a:avLst/>
            <a:gdLst/>
            <a:ahLst/>
            <a:cxnLst/>
            <a:rect l="l" t="t" r="r" b="b"/>
            <a:pathLst>
              <a:path w="2776728" h="71628">
                <a:moveTo>
                  <a:pt x="0" y="71628"/>
                </a:moveTo>
                <a:lnTo>
                  <a:pt x="2776728" y="71628"/>
                </a:lnTo>
                <a:lnTo>
                  <a:pt x="2776728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0797D7">
              <a:alpha val="100000"/>
            </a:srgbClr>
          </a:solidFill>
          <a:ln w="0" cap="sq">
            <a:solidFill>
              <a:srgbClr val="0797D7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655" name="Path655"/>
          <p:cNvSpPr/>
          <p:nvPr/>
        </p:nvSpPr>
        <p:spPr>
          <a:xfrm>
            <a:off x="6031992" y="339852"/>
            <a:ext cx="2776728" cy="74676"/>
          </a:xfrm>
          <a:custGeom>
            <a:avLst/>
            <a:gdLst/>
            <a:ahLst/>
            <a:cxnLst/>
            <a:rect l="l" t="t" r="r" b="b"/>
            <a:pathLst>
              <a:path w="2776728" h="74676">
                <a:moveTo>
                  <a:pt x="0" y="74676"/>
                </a:moveTo>
                <a:lnTo>
                  <a:pt x="2776728" y="74676"/>
                </a:lnTo>
                <a:lnTo>
                  <a:pt x="2776728" y="0"/>
                </a:lnTo>
                <a:lnTo>
                  <a:pt x="0" y="0"/>
                </a:lnTo>
                <a:lnTo>
                  <a:pt x="0" y="74676"/>
                </a:lnTo>
                <a:close/>
              </a:path>
            </a:pathLst>
          </a:custGeom>
          <a:solidFill>
            <a:srgbClr val="44C1A3">
              <a:alpha val="100000"/>
            </a:srgbClr>
          </a:solidFill>
          <a:ln w="0" cap="sq">
            <a:solidFill>
              <a:srgbClr val="44C1A3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656" name="Path656"/>
          <p:cNvSpPr/>
          <p:nvPr/>
        </p:nvSpPr>
        <p:spPr>
          <a:xfrm>
            <a:off x="3182112" y="342900"/>
            <a:ext cx="2776728" cy="68580"/>
          </a:xfrm>
          <a:custGeom>
            <a:avLst/>
            <a:gdLst/>
            <a:ahLst/>
            <a:cxnLst/>
            <a:rect l="l" t="t" r="r" b="b"/>
            <a:pathLst>
              <a:path w="2776728" h="68580">
                <a:moveTo>
                  <a:pt x="0" y="68580"/>
                </a:moveTo>
                <a:lnTo>
                  <a:pt x="2776728" y="68580"/>
                </a:lnTo>
                <a:lnTo>
                  <a:pt x="2776728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solidFill>
            <a:srgbClr val="66CAF9">
              <a:alpha val="100000"/>
            </a:srgbClr>
          </a:solidFill>
          <a:ln w="0" cap="sq">
            <a:solidFill>
              <a:srgbClr val="66CAF9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658" name="Path658"/>
          <p:cNvSpPr/>
          <p:nvPr/>
        </p:nvSpPr>
        <p:spPr>
          <a:xfrm>
            <a:off x="1722120" y="1997456"/>
            <a:ext cx="6211825" cy="15240"/>
          </a:xfrm>
          <a:custGeom>
            <a:avLst/>
            <a:gdLst/>
            <a:ahLst/>
            <a:cxnLst/>
            <a:rect l="l" t="t" r="r" b="b"/>
            <a:pathLst>
              <a:path w="6211825" h="15240">
                <a:moveTo>
                  <a:pt x="0" y="0"/>
                </a:moveTo>
                <a:lnTo>
                  <a:pt x="1552956" y="0"/>
                </a:lnTo>
                <a:lnTo>
                  <a:pt x="3105912" y="0"/>
                </a:lnTo>
                <a:lnTo>
                  <a:pt x="4658868" y="0"/>
                </a:lnTo>
                <a:lnTo>
                  <a:pt x="6211825" y="0"/>
                </a:lnTo>
                <a:lnTo>
                  <a:pt x="6211825" y="15240"/>
                </a:lnTo>
                <a:lnTo>
                  <a:pt x="4658868" y="15240"/>
                </a:lnTo>
                <a:lnTo>
                  <a:pt x="3105912" y="15240"/>
                </a:lnTo>
                <a:lnTo>
                  <a:pt x="1552956" y="15240"/>
                </a:lnTo>
                <a:lnTo>
                  <a:pt x="0" y="1524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0" cap="sq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659" name="Path659"/>
          <p:cNvSpPr/>
          <p:nvPr/>
        </p:nvSpPr>
        <p:spPr>
          <a:xfrm>
            <a:off x="1722120" y="2972816"/>
            <a:ext cx="6847332" cy="15240"/>
          </a:xfrm>
          <a:custGeom>
            <a:avLst/>
            <a:gdLst/>
            <a:ahLst/>
            <a:cxnLst/>
            <a:rect l="l" t="t" r="r" b="b"/>
            <a:pathLst>
              <a:path w="6847332" h="15240">
                <a:moveTo>
                  <a:pt x="0" y="0"/>
                </a:moveTo>
                <a:lnTo>
                  <a:pt x="1711833" y="0"/>
                </a:lnTo>
                <a:lnTo>
                  <a:pt x="3423666" y="0"/>
                </a:lnTo>
                <a:lnTo>
                  <a:pt x="5135500" y="0"/>
                </a:lnTo>
                <a:lnTo>
                  <a:pt x="6847333" y="0"/>
                </a:lnTo>
                <a:lnTo>
                  <a:pt x="6847333" y="15240"/>
                </a:lnTo>
                <a:lnTo>
                  <a:pt x="5135500" y="15240"/>
                </a:lnTo>
                <a:lnTo>
                  <a:pt x="3423666" y="15240"/>
                </a:lnTo>
                <a:lnTo>
                  <a:pt x="1711833" y="15240"/>
                </a:lnTo>
                <a:lnTo>
                  <a:pt x="0" y="1524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0" cap="sq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660" name="Path660"/>
          <p:cNvSpPr/>
          <p:nvPr/>
        </p:nvSpPr>
        <p:spPr>
          <a:xfrm>
            <a:off x="1722120" y="3579622"/>
            <a:ext cx="6187440" cy="15240"/>
          </a:xfrm>
          <a:custGeom>
            <a:avLst/>
            <a:gdLst/>
            <a:ahLst/>
            <a:cxnLst/>
            <a:rect l="l" t="t" r="r" b="b"/>
            <a:pathLst>
              <a:path w="6187440" h="15240">
                <a:moveTo>
                  <a:pt x="0" y="0"/>
                </a:moveTo>
                <a:lnTo>
                  <a:pt x="1546860" y="0"/>
                </a:lnTo>
                <a:lnTo>
                  <a:pt x="3093720" y="0"/>
                </a:lnTo>
                <a:lnTo>
                  <a:pt x="4640580" y="0"/>
                </a:lnTo>
                <a:lnTo>
                  <a:pt x="6187440" y="0"/>
                </a:lnTo>
                <a:lnTo>
                  <a:pt x="6187440" y="15240"/>
                </a:lnTo>
                <a:lnTo>
                  <a:pt x="4640580" y="15240"/>
                </a:lnTo>
                <a:lnTo>
                  <a:pt x="3093720" y="15240"/>
                </a:lnTo>
                <a:lnTo>
                  <a:pt x="1546860" y="15240"/>
                </a:lnTo>
                <a:lnTo>
                  <a:pt x="0" y="1524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0" cap="sq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661" name="Path661"/>
          <p:cNvSpPr/>
          <p:nvPr/>
        </p:nvSpPr>
        <p:spPr>
          <a:xfrm>
            <a:off x="807771" y="3823462"/>
            <a:ext cx="3143961" cy="15240"/>
          </a:xfrm>
          <a:custGeom>
            <a:avLst/>
            <a:gdLst/>
            <a:ahLst/>
            <a:cxnLst/>
            <a:rect l="l" t="t" r="r" b="b"/>
            <a:pathLst>
              <a:path w="3143961" h="15240">
                <a:moveTo>
                  <a:pt x="0" y="0"/>
                </a:moveTo>
                <a:lnTo>
                  <a:pt x="1571955" y="0"/>
                </a:lnTo>
                <a:lnTo>
                  <a:pt x="3143961" y="0"/>
                </a:lnTo>
                <a:lnTo>
                  <a:pt x="3143961" y="15240"/>
                </a:lnTo>
                <a:lnTo>
                  <a:pt x="1571955" y="15240"/>
                </a:lnTo>
                <a:lnTo>
                  <a:pt x="0" y="1524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0" cap="sq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662" name="Path662"/>
          <p:cNvSpPr/>
          <p:nvPr/>
        </p:nvSpPr>
        <p:spPr>
          <a:xfrm>
            <a:off x="1722120" y="4311206"/>
            <a:ext cx="6641592" cy="15240"/>
          </a:xfrm>
          <a:custGeom>
            <a:avLst/>
            <a:gdLst/>
            <a:ahLst/>
            <a:cxnLst/>
            <a:rect l="l" t="t" r="r" b="b"/>
            <a:pathLst>
              <a:path w="6641592" h="15240">
                <a:moveTo>
                  <a:pt x="0" y="0"/>
                </a:moveTo>
                <a:lnTo>
                  <a:pt x="1660398" y="0"/>
                </a:lnTo>
                <a:lnTo>
                  <a:pt x="3320796" y="0"/>
                </a:lnTo>
                <a:lnTo>
                  <a:pt x="4981194" y="0"/>
                </a:lnTo>
                <a:lnTo>
                  <a:pt x="6641592" y="0"/>
                </a:lnTo>
                <a:lnTo>
                  <a:pt x="6641592" y="15240"/>
                </a:lnTo>
                <a:lnTo>
                  <a:pt x="4981194" y="15240"/>
                </a:lnTo>
                <a:lnTo>
                  <a:pt x="3320796" y="15240"/>
                </a:lnTo>
                <a:lnTo>
                  <a:pt x="1660398" y="15240"/>
                </a:lnTo>
                <a:lnTo>
                  <a:pt x="0" y="1524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0" cap="sq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663" name="Text Box663"/>
          <p:cNvSpPr txBox="1"/>
          <p:nvPr/>
        </p:nvSpPr>
        <p:spPr>
          <a:xfrm>
            <a:off x="785165" y="415222"/>
            <a:ext cx="2701665" cy="33775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659"/>
              </a:lnSpc>
            </a:pPr>
            <a:r>
              <a:rPr lang="en-US" altLang="zh-CN" sz="24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Referencias</a:t>
            </a:r>
            <a:r>
              <a:rPr lang="en-US" altLang="zh-CN" sz="2400" spc="-2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24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imágenes</a:t>
            </a:r>
            <a:endParaRPr lang="en-US" altLang="zh-CN" sz="2400">
              <a:latin typeface="Times"/>
              <a:ea typeface="Times"/>
              <a:cs typeface="Times"/>
            </a:endParaRPr>
          </a:p>
        </p:txBody>
      </p:sp>
      <p:sp>
        <p:nvSpPr>
          <p:cNvPr id="666" name="Text Box666"/>
          <p:cNvSpPr txBox="1"/>
          <p:nvPr/>
        </p:nvSpPr>
        <p:spPr>
          <a:xfrm>
            <a:off x="808025" y="1552189"/>
            <a:ext cx="1812061" cy="28091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1767"/>
              </a:lnSpc>
            </a:pPr>
            <a:r>
              <a:rPr lang="en-US" altLang="zh-CN" sz="16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1</a:t>
            </a:r>
            <a:r>
              <a:rPr lang="en-US" altLang="zh-CN" sz="16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.</a:t>
            </a:r>
            <a:r>
              <a:rPr lang="en-US" altLang="zh-CN" sz="1600" spc="-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Fechas</a:t>
            </a:r>
            <a:r>
              <a:rPr lang="en-US" altLang="zh-CN" sz="1600" spc="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importantes</a:t>
            </a:r>
            <a:endParaRPr lang="en-US" altLang="zh-CN" sz="1600" dirty="0">
              <a:latin typeface="Times"/>
              <a:ea typeface="Times"/>
              <a:cs typeface="Times"/>
            </a:endParaRPr>
          </a:p>
        </p:txBody>
      </p:sp>
      <p:sp>
        <p:nvSpPr>
          <p:cNvPr id="667" name="Text Box667"/>
          <p:cNvSpPr txBox="1"/>
          <p:nvPr/>
        </p:nvSpPr>
        <p:spPr>
          <a:xfrm>
            <a:off x="1722374" y="1796030"/>
            <a:ext cx="6251635" cy="22437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767"/>
              </a:lnSpc>
            </a:pPr>
            <a:r>
              <a:rPr lang="en-US" altLang="zh-CN" sz="1600" spc="2" dirty="0">
                <a:solidFill>
                  <a:srgbClr val="000000"/>
                </a:solidFill>
                <a:latin typeface="Times"/>
                <a:ea typeface="Times"/>
                <a:cs typeface="Times"/>
                <a:hlinkClick r:id="rId2"/>
              </a:rPr>
              <a:t>https://www.timetoast.com/linea-del-tiempo-evolucion-de-los-lenguajes-de-</a:t>
            </a:r>
            <a:endParaRPr lang="en-US" altLang="zh-CN">
              <a:latin typeface="Times"/>
              <a:ea typeface="Times"/>
              <a:cs typeface="Times"/>
            </a:endParaRPr>
          </a:p>
        </p:txBody>
      </p:sp>
      <p:sp>
        <p:nvSpPr>
          <p:cNvPr id="668" name="Text Box668"/>
          <p:cNvSpPr txBox="1"/>
          <p:nvPr/>
        </p:nvSpPr>
        <p:spPr>
          <a:xfrm>
            <a:off x="808025" y="2039869"/>
            <a:ext cx="1161419" cy="22438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767"/>
              </a:lnSpc>
            </a:pPr>
            <a:r>
              <a:rPr lang="en-US" altLang="zh-CN" sz="1600" u="sng" spc="-3" dirty="0">
                <a:solidFill>
                  <a:srgbClr val="000000"/>
                </a:solidFill>
                <a:latin typeface="Times"/>
                <a:ea typeface="Times"/>
                <a:cs typeface="Times"/>
                <a:hlinkClick r:id="rId2"/>
              </a:rPr>
              <a:t>programacion</a:t>
            </a:r>
            <a:endParaRPr lang="en-US" altLang="zh-CN" sz="1600">
              <a:latin typeface="Times"/>
              <a:ea typeface="Times"/>
              <a:cs typeface="Times"/>
            </a:endParaRPr>
          </a:p>
        </p:txBody>
      </p:sp>
      <p:sp>
        <p:nvSpPr>
          <p:cNvPr id="669" name="Text Box669"/>
          <p:cNvSpPr txBox="1"/>
          <p:nvPr/>
        </p:nvSpPr>
        <p:spPr>
          <a:xfrm>
            <a:off x="808025" y="2527804"/>
            <a:ext cx="1206214" cy="28091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1767"/>
              </a:lnSpc>
            </a:pPr>
            <a:r>
              <a:rPr lang="en-US" altLang="zh-CN" sz="16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2</a:t>
            </a:r>
            <a:r>
              <a:rPr lang="en-US" altLang="zh-CN" sz="16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.</a:t>
            </a:r>
            <a:r>
              <a:rPr lang="en-US" altLang="zh-CN" sz="1600" spc="-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Clase</a:t>
            </a:r>
            <a:r>
              <a:rPr lang="en-US" altLang="zh-CN" sz="1600" spc="1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Carro</a:t>
            </a:r>
            <a:endParaRPr lang="en-US" altLang="zh-CN" sz="1600" dirty="0">
              <a:latin typeface="Times"/>
              <a:ea typeface="Times"/>
              <a:cs typeface="Times"/>
            </a:endParaRPr>
          </a:p>
        </p:txBody>
      </p:sp>
      <p:sp>
        <p:nvSpPr>
          <p:cNvPr id="670" name="Text Box670"/>
          <p:cNvSpPr txBox="1"/>
          <p:nvPr/>
        </p:nvSpPr>
        <p:spPr>
          <a:xfrm>
            <a:off x="1722374" y="2771644"/>
            <a:ext cx="6879364" cy="22438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767"/>
              </a:lnSpc>
            </a:pPr>
            <a:r>
              <a:rPr lang="en-US" altLang="zh-CN" sz="1600" spc="0" dirty="0">
                <a:solidFill>
                  <a:srgbClr val="000000"/>
                </a:solidFill>
                <a:latin typeface="Times"/>
                <a:ea typeface="Times"/>
                <a:cs typeface="Times"/>
                <a:hlinkClick r:id="rId3"/>
              </a:rPr>
              <a:t>http://www.aprenderaprogramar.com/index.php?option=com_content&amp;view=article</a:t>
            </a:r>
            <a:r>
              <a:rPr lang="en-US" altLang="zh-CN" sz="1600" spc="-364" dirty="0">
                <a:solidFill>
                  <a:srgbClr val="000000"/>
                </a:solidFill>
                <a:latin typeface="Times"/>
                <a:ea typeface="Times"/>
                <a:cs typeface="Times"/>
                <a:hlinkClick r:id="rId3"/>
              </a:rPr>
              <a:t> </a:t>
            </a:r>
            <a:endParaRPr lang="en-US" altLang="zh-CN" sz="1600">
              <a:latin typeface="Times"/>
              <a:ea typeface="Times"/>
              <a:cs typeface="Times"/>
            </a:endParaRPr>
          </a:p>
        </p:txBody>
      </p:sp>
      <p:sp>
        <p:nvSpPr>
          <p:cNvPr id="671" name="Text Box671"/>
          <p:cNvSpPr txBox="1"/>
          <p:nvPr/>
        </p:nvSpPr>
        <p:spPr>
          <a:xfrm>
            <a:off x="808025" y="3134737"/>
            <a:ext cx="3438329" cy="28091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1767"/>
              </a:lnSpc>
            </a:pPr>
            <a:r>
              <a:rPr lang="en-US" altLang="zh-CN" sz="16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3 </a:t>
            </a:r>
            <a:r>
              <a:rPr lang="en-US" altLang="zh-CN" sz="16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-</a:t>
            </a:r>
            <a:r>
              <a:rPr lang="en-US" altLang="zh-CN" sz="16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9.</a:t>
            </a:r>
            <a:r>
              <a:rPr lang="en-US" altLang="zh-CN" sz="16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Abstracción,</a:t>
            </a:r>
            <a:r>
              <a:rPr lang="en-US" altLang="zh-CN" sz="1600" spc="3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Clase,</a:t>
            </a:r>
            <a:r>
              <a:rPr lang="en-US" altLang="zh-CN" sz="1600" spc="1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Objeto,</a:t>
            </a:r>
            <a:r>
              <a:rPr lang="en-US" altLang="zh-CN" sz="16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Interfaz</a:t>
            </a:r>
            <a:endParaRPr lang="en-US" altLang="zh-CN" sz="1600" dirty="0">
              <a:latin typeface="Times"/>
              <a:ea typeface="Times"/>
              <a:cs typeface="Times"/>
            </a:endParaRPr>
          </a:p>
        </p:txBody>
      </p:sp>
      <p:sp>
        <p:nvSpPr>
          <p:cNvPr id="672" name="Text Box672"/>
          <p:cNvSpPr txBox="1"/>
          <p:nvPr/>
        </p:nvSpPr>
        <p:spPr>
          <a:xfrm>
            <a:off x="1722374" y="3378305"/>
            <a:ext cx="6227352" cy="22471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769"/>
              </a:lnSpc>
            </a:pPr>
            <a:r>
              <a:rPr lang="en-US" altLang="zh-CN" sz="1600" spc="2" dirty="0">
                <a:solidFill>
                  <a:srgbClr val="000000"/>
                </a:solidFill>
                <a:latin typeface="Times"/>
                <a:ea typeface="Times"/>
                <a:cs typeface="Times"/>
                <a:hlinkClick r:id="rId4"/>
              </a:rPr>
              <a:t>https://www.mindomo.com/es/mindmap/programacion-orientada-a-objetos-</a:t>
            </a:r>
            <a:endParaRPr lang="en-US" altLang="zh-CN" sz="1600">
              <a:latin typeface="Times"/>
              <a:ea typeface="Times"/>
              <a:cs typeface="Times"/>
            </a:endParaRPr>
          </a:p>
        </p:txBody>
      </p:sp>
      <p:sp>
        <p:nvSpPr>
          <p:cNvPr id="673" name="Text Box673"/>
          <p:cNvSpPr txBox="1"/>
          <p:nvPr/>
        </p:nvSpPr>
        <p:spPr>
          <a:xfrm>
            <a:off x="808025" y="3622670"/>
            <a:ext cx="3179015" cy="22438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767"/>
              </a:lnSpc>
            </a:pPr>
            <a:r>
              <a:rPr lang="en-US" altLang="zh-CN" sz="1600" spc="1" dirty="0">
                <a:solidFill>
                  <a:srgbClr val="000000"/>
                </a:solidFill>
                <a:latin typeface="Times"/>
                <a:ea typeface="Times"/>
                <a:cs typeface="Times"/>
                <a:hlinkClick r:id="rId4"/>
              </a:rPr>
              <a:t>699df6ea39c24846b53082db41e6f3b1</a:t>
            </a:r>
            <a:endParaRPr lang="en-US" altLang="zh-CN" sz="1600">
              <a:latin typeface="Times"/>
              <a:ea typeface="Times"/>
              <a:cs typeface="Times"/>
            </a:endParaRPr>
          </a:p>
        </p:txBody>
      </p:sp>
      <p:sp>
        <p:nvSpPr>
          <p:cNvPr id="674" name="Text Box674"/>
          <p:cNvSpPr txBox="1"/>
          <p:nvPr/>
        </p:nvSpPr>
        <p:spPr>
          <a:xfrm>
            <a:off x="808025" y="3866536"/>
            <a:ext cx="1442756" cy="22438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1767"/>
              </a:lnSpc>
            </a:pPr>
            <a:r>
              <a:rPr lang="en-US" altLang="zh-CN" sz="16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10.</a:t>
            </a:r>
            <a:r>
              <a:rPr lang="en-US" altLang="zh-CN" sz="16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Modularidad.</a:t>
            </a:r>
            <a:endParaRPr lang="en-US" altLang="zh-CN" sz="1600" dirty="0">
              <a:latin typeface="Times"/>
              <a:ea typeface="Times"/>
              <a:cs typeface="Times"/>
            </a:endParaRPr>
          </a:p>
        </p:txBody>
      </p:sp>
      <p:sp>
        <p:nvSpPr>
          <p:cNvPr id="675" name="Text Box675"/>
          <p:cNvSpPr txBox="1"/>
          <p:nvPr/>
        </p:nvSpPr>
        <p:spPr>
          <a:xfrm>
            <a:off x="1722374" y="4110376"/>
            <a:ext cx="6679610" cy="22438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767"/>
              </a:lnSpc>
            </a:pPr>
            <a:r>
              <a:rPr lang="en-US" altLang="zh-CN" sz="1600" spc="2" dirty="0">
                <a:solidFill>
                  <a:srgbClr val="000000"/>
                </a:solidFill>
                <a:latin typeface="Times"/>
                <a:ea typeface="Times"/>
                <a:cs typeface="Times"/>
                <a:hlinkClick r:id="rId5"/>
              </a:rPr>
              <a:t>https://www.slideshare.net/CristianoCostantini/modular-java-with-osgi-and-karaf</a:t>
            </a:r>
            <a:endParaRPr lang="en-US" altLang="zh-CN" sz="1600">
              <a:latin typeface="Times"/>
              <a:ea typeface="Times"/>
              <a:cs typeface="Times"/>
            </a:endParaRPr>
          </a:p>
        </p:txBody>
      </p:sp>
      <p:sp>
        <p:nvSpPr>
          <p:cNvPr id="676" name="Text Box676"/>
          <p:cNvSpPr txBox="1"/>
          <p:nvPr/>
        </p:nvSpPr>
        <p:spPr>
          <a:xfrm>
            <a:off x="808025" y="4629345"/>
            <a:ext cx="5036919" cy="15521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222"/>
              </a:lnSpc>
            </a:pPr>
            <a:r>
              <a:rPr lang="en-US" altLang="zh-CN" sz="11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PROGRAMACIÓN</a:t>
            </a:r>
            <a:r>
              <a:rPr lang="en-US" altLang="zh-CN" sz="1100" spc="4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ORIENTADA</a:t>
            </a:r>
            <a:r>
              <a:rPr lang="en-US" altLang="zh-CN" sz="1100" spc="4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</a:t>
            </a:r>
            <a:r>
              <a:rPr lang="en-US" altLang="zh-CN" sz="1100" spc="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OBJETOS</a:t>
            </a:r>
            <a:r>
              <a:rPr lang="en-US" altLang="zh-CN" sz="11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–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1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REFERENCIAS</a:t>
            </a:r>
            <a:r>
              <a:rPr lang="en-US" altLang="zh-CN" sz="1100" spc="5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Y</a:t>
            </a:r>
            <a:r>
              <a:rPr lang="en-US" altLang="zh-CN" sz="11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-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BIBLIOGRAFÍA</a:t>
            </a:r>
            <a:endParaRPr lang="en-US" altLang="zh-CN" sz="1100">
              <a:latin typeface="Times"/>
              <a:ea typeface="Times"/>
              <a:cs typeface="Times"/>
            </a:endParaRPr>
          </a:p>
        </p:txBody>
      </p:sp>
      <p:sp>
        <p:nvSpPr>
          <p:cNvPr id="677" name="Text Box677"/>
          <p:cNvSpPr txBox="1"/>
          <p:nvPr/>
        </p:nvSpPr>
        <p:spPr>
          <a:xfrm>
            <a:off x="8346948" y="4592346"/>
            <a:ext cx="308952" cy="2667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100"/>
              </a:lnSpc>
            </a:pPr>
            <a:r>
              <a:rPr lang="en-US" altLang="zh-CN" sz="2100" spc="-102" dirty="0">
                <a:solidFill>
                  <a:srgbClr val="0797D7"/>
                </a:solidFill>
                <a:latin typeface="Helvetica"/>
                <a:ea typeface="Helvetica"/>
                <a:cs typeface="Helvetica"/>
              </a:rPr>
              <a:t>56</a:t>
            </a:r>
            <a:endParaRPr lang="en-US" altLang="zh-CN" sz="2100">
              <a:latin typeface="Helvetica"/>
              <a:ea typeface="Helvetica"/>
              <a:cs typeface="Helvetic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Path678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679" name="Path679"/>
          <p:cNvSpPr/>
          <p:nvPr/>
        </p:nvSpPr>
        <p:spPr>
          <a:xfrm>
            <a:off x="335280" y="342900"/>
            <a:ext cx="2776728" cy="71628"/>
          </a:xfrm>
          <a:custGeom>
            <a:avLst/>
            <a:gdLst/>
            <a:ahLst/>
            <a:cxnLst/>
            <a:rect l="l" t="t" r="r" b="b"/>
            <a:pathLst>
              <a:path w="2776728" h="71628">
                <a:moveTo>
                  <a:pt x="0" y="71628"/>
                </a:moveTo>
                <a:lnTo>
                  <a:pt x="2776728" y="71628"/>
                </a:lnTo>
                <a:lnTo>
                  <a:pt x="2776728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0797D7">
              <a:alpha val="100000"/>
            </a:srgbClr>
          </a:solidFill>
          <a:ln w="0" cap="sq">
            <a:solidFill>
              <a:srgbClr val="0797D7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680" name="Path680"/>
          <p:cNvSpPr/>
          <p:nvPr/>
        </p:nvSpPr>
        <p:spPr>
          <a:xfrm>
            <a:off x="6031992" y="339852"/>
            <a:ext cx="2776728" cy="74676"/>
          </a:xfrm>
          <a:custGeom>
            <a:avLst/>
            <a:gdLst/>
            <a:ahLst/>
            <a:cxnLst/>
            <a:rect l="l" t="t" r="r" b="b"/>
            <a:pathLst>
              <a:path w="2776728" h="74676">
                <a:moveTo>
                  <a:pt x="0" y="74676"/>
                </a:moveTo>
                <a:lnTo>
                  <a:pt x="2776728" y="74676"/>
                </a:lnTo>
                <a:lnTo>
                  <a:pt x="2776728" y="0"/>
                </a:lnTo>
                <a:lnTo>
                  <a:pt x="0" y="0"/>
                </a:lnTo>
                <a:lnTo>
                  <a:pt x="0" y="74676"/>
                </a:lnTo>
                <a:close/>
              </a:path>
            </a:pathLst>
          </a:custGeom>
          <a:solidFill>
            <a:srgbClr val="44C1A3">
              <a:alpha val="100000"/>
            </a:srgbClr>
          </a:solidFill>
          <a:ln w="0" cap="sq">
            <a:solidFill>
              <a:srgbClr val="44C1A3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681" name="Path681"/>
          <p:cNvSpPr/>
          <p:nvPr/>
        </p:nvSpPr>
        <p:spPr>
          <a:xfrm>
            <a:off x="3182112" y="342900"/>
            <a:ext cx="2776728" cy="68580"/>
          </a:xfrm>
          <a:custGeom>
            <a:avLst/>
            <a:gdLst/>
            <a:ahLst/>
            <a:cxnLst/>
            <a:rect l="l" t="t" r="r" b="b"/>
            <a:pathLst>
              <a:path w="2776728" h="68580">
                <a:moveTo>
                  <a:pt x="0" y="68580"/>
                </a:moveTo>
                <a:lnTo>
                  <a:pt x="2776728" y="68580"/>
                </a:lnTo>
                <a:lnTo>
                  <a:pt x="2776728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solidFill>
            <a:srgbClr val="66CAF9">
              <a:alpha val="100000"/>
            </a:srgbClr>
          </a:solidFill>
          <a:ln w="0" cap="sq">
            <a:solidFill>
              <a:srgbClr val="66CAF9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682" name="Path682"/>
          <p:cNvSpPr/>
          <p:nvPr/>
        </p:nvSpPr>
        <p:spPr>
          <a:xfrm>
            <a:off x="1865122" y="1648079"/>
            <a:ext cx="6294121" cy="15240"/>
          </a:xfrm>
          <a:custGeom>
            <a:avLst/>
            <a:gdLst/>
            <a:ahLst/>
            <a:cxnLst/>
            <a:rect l="l" t="t" r="r" b="b"/>
            <a:pathLst>
              <a:path w="6294121" h="15240">
                <a:moveTo>
                  <a:pt x="0" y="0"/>
                </a:moveTo>
                <a:lnTo>
                  <a:pt x="1573530" y="0"/>
                </a:lnTo>
                <a:lnTo>
                  <a:pt x="3147060" y="0"/>
                </a:lnTo>
                <a:lnTo>
                  <a:pt x="4720590" y="0"/>
                </a:lnTo>
                <a:lnTo>
                  <a:pt x="6294121" y="0"/>
                </a:lnTo>
                <a:lnTo>
                  <a:pt x="6294121" y="15240"/>
                </a:lnTo>
                <a:lnTo>
                  <a:pt x="4720590" y="15240"/>
                </a:lnTo>
                <a:lnTo>
                  <a:pt x="3147060" y="15240"/>
                </a:lnTo>
                <a:lnTo>
                  <a:pt x="1573530" y="15240"/>
                </a:lnTo>
                <a:lnTo>
                  <a:pt x="0" y="1524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0" cap="sq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683" name="Path683"/>
          <p:cNvSpPr/>
          <p:nvPr/>
        </p:nvSpPr>
        <p:spPr>
          <a:xfrm>
            <a:off x="1865122" y="2623439"/>
            <a:ext cx="4393692" cy="15240"/>
          </a:xfrm>
          <a:custGeom>
            <a:avLst/>
            <a:gdLst/>
            <a:ahLst/>
            <a:cxnLst/>
            <a:rect l="l" t="t" r="r" b="b"/>
            <a:pathLst>
              <a:path w="4393692" h="15240">
                <a:moveTo>
                  <a:pt x="0" y="0"/>
                </a:moveTo>
                <a:lnTo>
                  <a:pt x="1464564" y="0"/>
                </a:lnTo>
                <a:lnTo>
                  <a:pt x="2929128" y="0"/>
                </a:lnTo>
                <a:lnTo>
                  <a:pt x="4393692" y="0"/>
                </a:lnTo>
                <a:lnTo>
                  <a:pt x="4393692" y="15240"/>
                </a:lnTo>
                <a:lnTo>
                  <a:pt x="2929128" y="15240"/>
                </a:lnTo>
                <a:lnTo>
                  <a:pt x="1464564" y="15240"/>
                </a:lnTo>
                <a:lnTo>
                  <a:pt x="0" y="1524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0" cap="sq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685" name="Text Box685"/>
          <p:cNvSpPr txBox="1"/>
          <p:nvPr/>
        </p:nvSpPr>
        <p:spPr>
          <a:xfrm>
            <a:off x="950976" y="714878"/>
            <a:ext cx="2086611" cy="22438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767"/>
              </a:lnSpc>
            </a:pPr>
            <a:r>
              <a:rPr lang="en-US" altLang="zh-CN" sz="16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11</a:t>
            </a:r>
            <a:r>
              <a:rPr lang="en-US" altLang="zh-CN" sz="16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–</a:t>
            </a:r>
            <a:r>
              <a:rPr lang="en-US" altLang="zh-CN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600" spc="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16.</a:t>
            </a:r>
            <a:r>
              <a:rPr lang="en-US" altLang="zh-CN" sz="1600" spc="-1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Conceptos</a:t>
            </a:r>
            <a:r>
              <a:rPr lang="en-US" altLang="zh-CN" sz="16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clave</a:t>
            </a:r>
            <a:endParaRPr lang="en-US" altLang="zh-CN" sz="1600">
              <a:latin typeface="Times"/>
              <a:ea typeface="Times"/>
              <a:cs typeface="Times"/>
            </a:endParaRPr>
          </a:p>
        </p:txBody>
      </p:sp>
      <p:sp>
        <p:nvSpPr>
          <p:cNvPr id="686" name="Text Box686"/>
          <p:cNvSpPr txBox="1"/>
          <p:nvPr/>
        </p:nvSpPr>
        <p:spPr>
          <a:xfrm>
            <a:off x="1865376" y="958718"/>
            <a:ext cx="4109554" cy="22438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767"/>
              </a:lnSpc>
            </a:pPr>
            <a:r>
              <a:rPr lang="en-US" altLang="zh-CN" sz="1600" spc="1" dirty="0">
                <a:solidFill>
                  <a:srgbClr val="000000"/>
                </a:solidFill>
                <a:latin typeface="Times"/>
                <a:ea typeface="Times"/>
                <a:cs typeface="Times"/>
                <a:hlinkClick r:id="rId2"/>
              </a:rPr>
              <a:t>https://sites.google.com/a/unal.edu.co/poo2014-2/</a:t>
            </a:r>
            <a:r>
              <a:rPr lang="en-US" altLang="zh-CN" sz="1600" spc="-387" dirty="0">
                <a:solidFill>
                  <a:srgbClr val="000000"/>
                </a:solidFill>
                <a:latin typeface="Times"/>
                <a:ea typeface="Times"/>
                <a:cs typeface="Times"/>
                <a:hlinkClick r:id="rId2"/>
              </a:rPr>
              <a:t> </a:t>
            </a:r>
            <a:endParaRPr lang="en-US" altLang="zh-CN" sz="1600">
              <a:latin typeface="Times"/>
              <a:ea typeface="Times"/>
              <a:cs typeface="Times"/>
            </a:endParaRPr>
          </a:p>
        </p:txBody>
      </p:sp>
      <p:sp>
        <p:nvSpPr>
          <p:cNvPr id="687" name="Text Box687"/>
          <p:cNvSpPr txBox="1"/>
          <p:nvPr/>
        </p:nvSpPr>
        <p:spPr>
          <a:xfrm>
            <a:off x="950976" y="1202558"/>
            <a:ext cx="2480815" cy="22438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767"/>
              </a:lnSpc>
            </a:pPr>
            <a:r>
              <a:rPr lang="en-US" altLang="zh-CN" sz="16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17,</a:t>
            </a:r>
            <a:r>
              <a:rPr lang="en-US" altLang="zh-CN" sz="16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19</a:t>
            </a:r>
            <a:r>
              <a:rPr lang="en-US" altLang="zh-CN" sz="16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-</a:t>
            </a:r>
            <a:r>
              <a:rPr lang="en-US" altLang="zh-CN" sz="1600" spc="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24.</a:t>
            </a:r>
            <a:r>
              <a:rPr lang="en-US" altLang="zh-CN" sz="16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-4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SOLID</a:t>
            </a:r>
            <a:r>
              <a:rPr lang="en-US" altLang="zh-CN" sz="1600" spc="1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Principles</a:t>
            </a:r>
            <a:endParaRPr lang="en-US" altLang="zh-CN" sz="1600">
              <a:latin typeface="Times"/>
              <a:ea typeface="Times"/>
              <a:cs typeface="Times"/>
            </a:endParaRPr>
          </a:p>
        </p:txBody>
      </p:sp>
      <p:sp>
        <p:nvSpPr>
          <p:cNvPr id="688" name="Text Box688"/>
          <p:cNvSpPr txBox="1"/>
          <p:nvPr/>
        </p:nvSpPr>
        <p:spPr>
          <a:xfrm>
            <a:off x="1865376" y="1446780"/>
            <a:ext cx="6333931" cy="22438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767"/>
              </a:lnSpc>
            </a:pPr>
            <a:r>
              <a:rPr lang="en-US" altLang="zh-CN" sz="1600" spc="3" dirty="0">
                <a:solidFill>
                  <a:srgbClr val="000000"/>
                </a:solidFill>
                <a:latin typeface="Times"/>
                <a:ea typeface="Times"/>
                <a:cs typeface="Times"/>
                <a:hlinkClick r:id="rId3"/>
              </a:rPr>
              <a:t>https://scotch.io/bar-talk/s-o-l-i-d-the-first-five-principles-of-object-oriented-</a:t>
            </a:r>
            <a:endParaRPr lang="en-US" altLang="zh-CN" sz="1600">
              <a:latin typeface="Times"/>
              <a:ea typeface="Times"/>
              <a:cs typeface="Times"/>
            </a:endParaRPr>
          </a:p>
        </p:txBody>
      </p:sp>
      <p:sp>
        <p:nvSpPr>
          <p:cNvPr id="689" name="Text Box689"/>
          <p:cNvSpPr txBox="1"/>
          <p:nvPr/>
        </p:nvSpPr>
        <p:spPr>
          <a:xfrm>
            <a:off x="950976" y="1690619"/>
            <a:ext cx="568951" cy="22438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767"/>
              </a:lnSpc>
            </a:pPr>
            <a:r>
              <a:rPr lang="en-US" altLang="zh-CN" sz="1600" u="sng" spc="0" dirty="0">
                <a:solidFill>
                  <a:srgbClr val="000000"/>
                </a:solidFill>
                <a:latin typeface="Times"/>
                <a:ea typeface="Times"/>
                <a:cs typeface="Times"/>
                <a:hlinkClick r:id="rId3"/>
              </a:rPr>
              <a:t>design</a:t>
            </a:r>
            <a:endParaRPr lang="en-US" altLang="zh-CN" sz="1600">
              <a:latin typeface="Times"/>
              <a:ea typeface="Times"/>
              <a:cs typeface="Times"/>
            </a:endParaRPr>
          </a:p>
        </p:txBody>
      </p:sp>
      <p:sp>
        <p:nvSpPr>
          <p:cNvPr id="690" name="Text Box690"/>
          <p:cNvSpPr txBox="1"/>
          <p:nvPr/>
        </p:nvSpPr>
        <p:spPr>
          <a:xfrm>
            <a:off x="950976" y="2178300"/>
            <a:ext cx="1977660" cy="22438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767"/>
              </a:lnSpc>
            </a:pPr>
            <a:r>
              <a:rPr lang="en-US" altLang="zh-CN" sz="16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25.</a:t>
            </a:r>
            <a:r>
              <a:rPr lang="en-US" altLang="zh-CN" sz="16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Robert</a:t>
            </a:r>
            <a:r>
              <a:rPr lang="en-US" altLang="zh-CN" sz="16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Cecil</a:t>
            </a:r>
            <a:r>
              <a:rPr lang="en-US" altLang="zh-CN" sz="1600" spc="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-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Martin</a:t>
            </a:r>
            <a:endParaRPr lang="en-US" altLang="zh-CN" sz="1600">
              <a:latin typeface="Times"/>
              <a:ea typeface="Times"/>
              <a:cs typeface="Times"/>
            </a:endParaRPr>
          </a:p>
        </p:txBody>
      </p:sp>
      <p:sp>
        <p:nvSpPr>
          <p:cNvPr id="691" name="Text Box691"/>
          <p:cNvSpPr txBox="1"/>
          <p:nvPr/>
        </p:nvSpPr>
        <p:spPr>
          <a:xfrm>
            <a:off x="1865376" y="2422139"/>
            <a:ext cx="4433523" cy="22438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1767"/>
              </a:lnSpc>
            </a:pPr>
            <a:r>
              <a:rPr lang="en-US" altLang="zh-CN" sz="1600" spc="2" dirty="0">
                <a:solidFill>
                  <a:srgbClr val="000000"/>
                </a:solidFill>
                <a:latin typeface="Times"/>
                <a:ea typeface="Times"/>
                <a:cs typeface="Times"/>
                <a:hlinkClick r:id="rId4"/>
              </a:rPr>
              <a:t>https://alchetron.com/Robert-Cecil-Martin-228711-W</a:t>
            </a:r>
            <a:endParaRPr lang="en-US" altLang="zh-CN" sz="1600" dirty="0">
              <a:latin typeface="Times"/>
              <a:ea typeface="Times"/>
              <a:cs typeface="Times"/>
            </a:endParaRPr>
          </a:p>
        </p:txBody>
      </p:sp>
      <p:sp>
        <p:nvSpPr>
          <p:cNvPr id="696" name="Text Box696"/>
          <p:cNvSpPr txBox="1"/>
          <p:nvPr/>
        </p:nvSpPr>
        <p:spPr>
          <a:xfrm>
            <a:off x="870509" y="4532114"/>
            <a:ext cx="5037173" cy="15521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222"/>
              </a:lnSpc>
            </a:pPr>
            <a:r>
              <a:rPr lang="en-US" altLang="zh-CN" sz="11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PROGRAMACIÓN</a:t>
            </a:r>
            <a:r>
              <a:rPr lang="en-US" altLang="zh-CN" sz="1100" spc="4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ORIENTADA</a:t>
            </a:r>
            <a:r>
              <a:rPr lang="en-US" altLang="zh-CN" sz="1100" spc="4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</a:t>
            </a:r>
            <a:r>
              <a:rPr lang="en-US" altLang="zh-CN" sz="1100" spc="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OBJETOS</a:t>
            </a:r>
            <a:r>
              <a:rPr lang="en-US" altLang="zh-CN" sz="11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–</a:t>
            </a:r>
            <a:r>
              <a:rPr lang="en-US" altLang="zh-CN" sz="1100" spc="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1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REFERENCIAS</a:t>
            </a:r>
            <a:r>
              <a:rPr lang="en-US" altLang="zh-CN" sz="1100" spc="54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Y</a:t>
            </a:r>
            <a:r>
              <a:rPr lang="en-US" altLang="zh-CN" sz="11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-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BIBLIOGRAFÍA</a:t>
            </a:r>
            <a:endParaRPr lang="en-US" altLang="zh-CN" sz="1100">
              <a:latin typeface="Times"/>
              <a:ea typeface="Times"/>
              <a:cs typeface="Times"/>
            </a:endParaRPr>
          </a:p>
        </p:txBody>
      </p:sp>
      <p:sp>
        <p:nvSpPr>
          <p:cNvPr id="697" name="Text Box697"/>
          <p:cNvSpPr txBox="1"/>
          <p:nvPr/>
        </p:nvSpPr>
        <p:spPr>
          <a:xfrm>
            <a:off x="8346948" y="4495114"/>
            <a:ext cx="308952" cy="2667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100"/>
              </a:lnSpc>
            </a:pPr>
            <a:r>
              <a:rPr lang="en-US" altLang="zh-CN" sz="2100" spc="-102" dirty="0">
                <a:solidFill>
                  <a:srgbClr val="0797D7"/>
                </a:solidFill>
                <a:latin typeface="Helvetica"/>
                <a:ea typeface="Helvetica"/>
                <a:cs typeface="Helvetica"/>
              </a:rPr>
              <a:t>57</a:t>
            </a:r>
            <a:endParaRPr lang="en-US" altLang="zh-CN" sz="2100">
              <a:latin typeface="Helvetica"/>
              <a:ea typeface="Helvetica"/>
              <a:cs typeface="Helvetic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ath53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54" name="Path54"/>
          <p:cNvSpPr/>
          <p:nvPr/>
        </p:nvSpPr>
        <p:spPr>
          <a:xfrm>
            <a:off x="335280" y="342900"/>
            <a:ext cx="2776728" cy="71628"/>
          </a:xfrm>
          <a:custGeom>
            <a:avLst/>
            <a:gdLst/>
            <a:ahLst/>
            <a:cxnLst/>
            <a:rect l="l" t="t" r="r" b="b"/>
            <a:pathLst>
              <a:path w="2776728" h="71628">
                <a:moveTo>
                  <a:pt x="0" y="71628"/>
                </a:moveTo>
                <a:lnTo>
                  <a:pt x="2776728" y="71628"/>
                </a:lnTo>
                <a:lnTo>
                  <a:pt x="2776728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0797D7">
              <a:alpha val="100000"/>
            </a:srgbClr>
          </a:solidFill>
          <a:ln w="0" cap="sq">
            <a:solidFill>
              <a:srgbClr val="0797D7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55" name="Path55"/>
          <p:cNvSpPr/>
          <p:nvPr/>
        </p:nvSpPr>
        <p:spPr>
          <a:xfrm>
            <a:off x="6031992" y="339852"/>
            <a:ext cx="2776728" cy="74676"/>
          </a:xfrm>
          <a:custGeom>
            <a:avLst/>
            <a:gdLst/>
            <a:ahLst/>
            <a:cxnLst/>
            <a:rect l="l" t="t" r="r" b="b"/>
            <a:pathLst>
              <a:path w="2776728" h="74676">
                <a:moveTo>
                  <a:pt x="0" y="74676"/>
                </a:moveTo>
                <a:lnTo>
                  <a:pt x="2776728" y="74676"/>
                </a:lnTo>
                <a:lnTo>
                  <a:pt x="2776728" y="0"/>
                </a:lnTo>
                <a:lnTo>
                  <a:pt x="0" y="0"/>
                </a:lnTo>
                <a:lnTo>
                  <a:pt x="0" y="74676"/>
                </a:lnTo>
                <a:close/>
              </a:path>
            </a:pathLst>
          </a:custGeom>
          <a:solidFill>
            <a:srgbClr val="44C1A3">
              <a:alpha val="100000"/>
            </a:srgbClr>
          </a:solidFill>
          <a:ln w="0" cap="sq">
            <a:solidFill>
              <a:srgbClr val="44C1A3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56" name="Path56"/>
          <p:cNvSpPr/>
          <p:nvPr/>
        </p:nvSpPr>
        <p:spPr>
          <a:xfrm>
            <a:off x="3182112" y="342900"/>
            <a:ext cx="2776728" cy="68580"/>
          </a:xfrm>
          <a:custGeom>
            <a:avLst/>
            <a:gdLst/>
            <a:ahLst/>
            <a:cxnLst/>
            <a:rect l="l" t="t" r="r" b="b"/>
            <a:pathLst>
              <a:path w="2776728" h="68580">
                <a:moveTo>
                  <a:pt x="0" y="68580"/>
                </a:moveTo>
                <a:lnTo>
                  <a:pt x="2776728" y="68580"/>
                </a:lnTo>
                <a:lnTo>
                  <a:pt x="2776728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solidFill>
            <a:srgbClr val="66CAF9">
              <a:alpha val="100000"/>
            </a:srgbClr>
          </a:solidFill>
          <a:ln w="0" cap="sq">
            <a:solidFill>
              <a:srgbClr val="66CAF9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57" name="Image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560" y="1143000"/>
            <a:ext cx="2906268" cy="2552700"/>
          </a:xfrm>
          <a:prstGeom prst="rect">
            <a:avLst/>
          </a:prstGeom>
          <a:noFill/>
        </p:spPr>
      </p:pic>
      <p:sp>
        <p:nvSpPr>
          <p:cNvPr id="58" name="Text Box58"/>
          <p:cNvSpPr txBox="1"/>
          <p:nvPr/>
        </p:nvSpPr>
        <p:spPr>
          <a:xfrm>
            <a:off x="872947" y="1364768"/>
            <a:ext cx="4563872" cy="124099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marL="178308" indent="-178308" algn="just" rtl="0">
              <a:lnSpc>
                <a:spcPts val="2443"/>
              </a:lnSpc>
            </a:pPr>
            <a:r>
              <a:rPr lang="en-US" altLang="zh-CN" sz="1800" spc="0" dirty="0">
                <a:solidFill>
                  <a:srgbClr val="0797D7"/>
                </a:solidFill>
                <a:latin typeface="Times New Roman"/>
                <a:ea typeface="Times New Roman"/>
                <a:cs typeface="Times New Roman"/>
              </a:rPr>
              <a:t>•</a:t>
            </a:r>
            <a:r>
              <a:rPr lang="en-US" altLang="zh-CN" sz="1800" spc="372" dirty="0">
                <a:solidFill>
                  <a:srgbClr val="0797D7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Surge</a:t>
            </a:r>
            <a:r>
              <a:rPr lang="en-US" altLang="zh-CN" sz="1800" spc="21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en</a:t>
            </a:r>
            <a:r>
              <a:rPr lang="en-US" altLang="zh-CN" sz="1800" spc="19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un</a:t>
            </a:r>
            <a:r>
              <a:rPr lang="en-US" altLang="zh-CN" sz="1800" spc="19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Centro</a:t>
            </a:r>
            <a:r>
              <a:rPr lang="en-US" altLang="zh-CN" sz="1800" spc="21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1800" spc="21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Computación</a:t>
            </a:r>
            <a:r>
              <a:rPr lang="en-US" altLang="zh-CN" sz="1800" spc="20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Noruego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en</a:t>
            </a:r>
            <a:r>
              <a:rPr lang="en-US" altLang="zh-CN" sz="1800" spc="39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los</a:t>
            </a:r>
            <a:r>
              <a:rPr lang="en-US" altLang="zh-CN" sz="1800" spc="40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años</a:t>
            </a:r>
            <a:r>
              <a:rPr lang="en-US" altLang="zh-CN" sz="1800" spc="40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60</a:t>
            </a:r>
            <a:r>
              <a:rPr lang="en-US" altLang="zh-CN" sz="1800" spc="-5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’s</a:t>
            </a:r>
            <a:r>
              <a:rPr lang="en-US" altLang="zh-CN" sz="1800" spc="124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con</a:t>
            </a:r>
            <a:r>
              <a:rPr lang="en-US" altLang="zh-CN" sz="1800" spc="40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la</a:t>
            </a:r>
            <a:r>
              <a:rPr lang="en-US" altLang="zh-CN" sz="1800" spc="404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implementación</a:t>
            </a:r>
            <a:r>
              <a:rPr lang="en-US" altLang="zh-CN" sz="1800" spc="41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un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lenguaje</a:t>
            </a:r>
            <a:r>
              <a:rPr lang="en-US" altLang="zh-CN" sz="1800" spc="92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llamado</a:t>
            </a:r>
            <a:r>
              <a:rPr lang="en-US" altLang="zh-CN" sz="1800" spc="91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Simula</a:t>
            </a:r>
            <a:r>
              <a:rPr lang="en-US" altLang="zh-CN" sz="1800" spc="92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67</a:t>
            </a:r>
            <a:r>
              <a:rPr lang="en-US" altLang="zh-CN" sz="1800" spc="90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por</a:t>
            </a:r>
            <a:r>
              <a:rPr lang="en-US" altLang="zh-CN" sz="1800" spc="91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Krinsten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4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Nygaard</a:t>
            </a:r>
            <a:r>
              <a:rPr lang="en-US" altLang="zh-CN" sz="1800" spc="-2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y</a:t>
            </a:r>
            <a:r>
              <a:rPr lang="en-US" altLang="zh-CN" sz="1800" spc="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Ole-Johan</a:t>
            </a:r>
            <a:r>
              <a:rPr lang="en-US" altLang="zh-CN" sz="1800" spc="-1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Dahl.</a:t>
            </a:r>
            <a:endParaRPr lang="en-US" altLang="zh-CN" sz="1800">
              <a:latin typeface="Times"/>
              <a:ea typeface="Times"/>
              <a:cs typeface="Times"/>
            </a:endParaRPr>
          </a:p>
        </p:txBody>
      </p:sp>
      <p:sp>
        <p:nvSpPr>
          <p:cNvPr id="59" name="Text Box59"/>
          <p:cNvSpPr txBox="1"/>
          <p:nvPr/>
        </p:nvSpPr>
        <p:spPr>
          <a:xfrm>
            <a:off x="872947" y="3011323"/>
            <a:ext cx="4561663" cy="5822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marL="178308" indent="-178308" algn="l" rtl="0">
              <a:lnSpc>
                <a:spcPts val="2292"/>
              </a:lnSpc>
            </a:pPr>
            <a:r>
              <a:rPr lang="en-US" altLang="zh-CN" sz="1800" spc="0" dirty="0">
                <a:solidFill>
                  <a:srgbClr val="0797D7"/>
                </a:solidFill>
                <a:latin typeface="Times New Roman"/>
                <a:ea typeface="Times New Roman"/>
                <a:cs typeface="Times New Roman"/>
              </a:rPr>
              <a:t>•</a:t>
            </a:r>
            <a:r>
              <a:rPr lang="en-US" altLang="zh-CN" sz="1800" spc="372" dirty="0">
                <a:solidFill>
                  <a:srgbClr val="0797D7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Simula</a:t>
            </a:r>
            <a:r>
              <a:rPr lang="en-US" altLang="zh-CN" sz="1800" spc="12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67</a:t>
            </a:r>
            <a:r>
              <a:rPr lang="en-US" altLang="zh-CN" sz="1800" spc="10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inicia</a:t>
            </a:r>
            <a:r>
              <a:rPr lang="en-US" altLang="zh-CN" sz="1800" spc="11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implementando</a:t>
            </a:r>
            <a:r>
              <a:rPr lang="en-US" altLang="zh-CN" sz="1800" spc="11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los</a:t>
            </a:r>
            <a:r>
              <a:rPr lang="en-US" altLang="zh-CN" sz="1800" spc="10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conceptos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clases,</a:t>
            </a:r>
            <a:r>
              <a:rPr lang="en-US" altLang="zh-CN" sz="1800" spc="-1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subclases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y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rutinas.</a:t>
            </a:r>
            <a:endParaRPr lang="en-US" altLang="zh-CN" sz="1800">
              <a:latin typeface="Times"/>
              <a:ea typeface="Times"/>
              <a:cs typeface="Times"/>
            </a:endParaRPr>
          </a:p>
        </p:txBody>
      </p:sp>
      <p:sp>
        <p:nvSpPr>
          <p:cNvPr id="60" name="Text Box60"/>
          <p:cNvSpPr txBox="1"/>
          <p:nvPr/>
        </p:nvSpPr>
        <p:spPr>
          <a:xfrm>
            <a:off x="6412738" y="3750577"/>
            <a:ext cx="1437347" cy="12653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996"/>
              </a:lnSpc>
            </a:pPr>
            <a:r>
              <a:rPr lang="en-US" altLang="zh-CN" sz="900" spc="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1.</a:t>
            </a:r>
            <a:r>
              <a:rPr lang="en-US" altLang="zh-CN" sz="900" spc="-1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9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GitHub</a:t>
            </a:r>
            <a:r>
              <a:rPr lang="en-US" altLang="zh-CN" sz="900" spc="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9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Pages</a:t>
            </a:r>
            <a:r>
              <a:rPr lang="en-US" altLang="zh-CN" sz="9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9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–</a:t>
            </a:r>
            <a:r>
              <a:rPr lang="en-US" altLang="zh-CN" sz="900" spc="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9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Paradigmas</a:t>
            </a:r>
            <a:endParaRPr lang="en-US" altLang="zh-CN" sz="900">
              <a:latin typeface="Times"/>
              <a:ea typeface="Times"/>
              <a:cs typeface="Times"/>
            </a:endParaRPr>
          </a:p>
        </p:txBody>
      </p:sp>
      <p:sp>
        <p:nvSpPr>
          <p:cNvPr id="61" name="Text Box61"/>
          <p:cNvSpPr txBox="1"/>
          <p:nvPr/>
        </p:nvSpPr>
        <p:spPr>
          <a:xfrm>
            <a:off x="895807" y="4532114"/>
            <a:ext cx="3567060" cy="15521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222"/>
              </a:lnSpc>
            </a:pPr>
            <a:r>
              <a:rPr lang="en-US" altLang="zh-CN" sz="11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PROGRAMACIÓN</a:t>
            </a:r>
            <a:r>
              <a:rPr lang="en-US" altLang="zh-CN" sz="1100" spc="4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ORIENTADA</a:t>
            </a:r>
            <a:r>
              <a:rPr lang="en-US" altLang="zh-CN" sz="1100" spc="4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</a:t>
            </a:r>
            <a:r>
              <a:rPr lang="en-US" altLang="zh-CN" sz="1100" spc="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OBJETOS</a:t>
            </a:r>
            <a:r>
              <a:rPr lang="en-US" altLang="zh-CN" sz="11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-</a:t>
            </a:r>
            <a:r>
              <a:rPr lang="en-US" altLang="zh-CN" sz="1100" spc="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-4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HISTORIA</a:t>
            </a:r>
            <a:endParaRPr lang="en-US" altLang="zh-CN" sz="1100">
              <a:latin typeface="Times"/>
              <a:ea typeface="Times"/>
              <a:cs typeface="Times"/>
            </a:endParaRPr>
          </a:p>
        </p:txBody>
      </p:sp>
      <p:sp>
        <p:nvSpPr>
          <p:cNvPr id="62" name="Text Box62"/>
          <p:cNvSpPr txBox="1"/>
          <p:nvPr/>
        </p:nvSpPr>
        <p:spPr>
          <a:xfrm>
            <a:off x="8482586" y="4495114"/>
            <a:ext cx="173316" cy="2667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100"/>
              </a:lnSpc>
            </a:pPr>
            <a:r>
              <a:rPr lang="en-US" altLang="zh-CN" sz="2100" spc="-103" dirty="0">
                <a:solidFill>
                  <a:srgbClr val="0797D7"/>
                </a:solidFill>
                <a:latin typeface="Helvetica"/>
                <a:ea typeface="Helvetica"/>
                <a:cs typeface="Helvetica"/>
              </a:rPr>
              <a:t>6</a:t>
            </a:r>
            <a:endParaRPr lang="en-US" altLang="zh-CN" sz="2100">
              <a:latin typeface="Helvetica"/>
              <a:ea typeface="Helvetica"/>
              <a:cs typeface="Helvetic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ath63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64" name="Path64"/>
          <p:cNvSpPr/>
          <p:nvPr/>
        </p:nvSpPr>
        <p:spPr>
          <a:xfrm>
            <a:off x="335280" y="342900"/>
            <a:ext cx="2776728" cy="71628"/>
          </a:xfrm>
          <a:custGeom>
            <a:avLst/>
            <a:gdLst/>
            <a:ahLst/>
            <a:cxnLst/>
            <a:rect l="l" t="t" r="r" b="b"/>
            <a:pathLst>
              <a:path w="2776728" h="71628">
                <a:moveTo>
                  <a:pt x="0" y="71628"/>
                </a:moveTo>
                <a:lnTo>
                  <a:pt x="2776728" y="71628"/>
                </a:lnTo>
                <a:lnTo>
                  <a:pt x="2776728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0797D7">
              <a:alpha val="100000"/>
            </a:srgbClr>
          </a:solidFill>
          <a:ln w="0" cap="sq">
            <a:solidFill>
              <a:srgbClr val="0797D7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65" name="Path65"/>
          <p:cNvSpPr/>
          <p:nvPr/>
        </p:nvSpPr>
        <p:spPr>
          <a:xfrm>
            <a:off x="3182112" y="342900"/>
            <a:ext cx="2776728" cy="68580"/>
          </a:xfrm>
          <a:custGeom>
            <a:avLst/>
            <a:gdLst/>
            <a:ahLst/>
            <a:cxnLst/>
            <a:rect l="l" t="t" r="r" b="b"/>
            <a:pathLst>
              <a:path w="2776728" h="68580">
                <a:moveTo>
                  <a:pt x="0" y="68580"/>
                </a:moveTo>
                <a:lnTo>
                  <a:pt x="2776728" y="68580"/>
                </a:lnTo>
                <a:lnTo>
                  <a:pt x="2776728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solidFill>
            <a:srgbClr val="66CAF9">
              <a:alpha val="100000"/>
            </a:srgbClr>
          </a:solidFill>
          <a:ln w="0" cap="sq">
            <a:solidFill>
              <a:srgbClr val="66CAF9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66" name="Image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93" y="1724406"/>
            <a:ext cx="905510" cy="1240409"/>
          </a:xfrm>
          <a:prstGeom prst="rect">
            <a:avLst/>
          </a:prstGeom>
          <a:noFill/>
        </p:spPr>
      </p:pic>
      <p:grpSp>
        <p:nvGrpSpPr>
          <p:cNvPr id="67" name="Group67"/>
          <p:cNvGrpSpPr/>
          <p:nvPr/>
        </p:nvGrpSpPr>
        <p:grpSpPr>
          <a:xfrm>
            <a:off x="1867662" y="2081911"/>
            <a:ext cx="593471" cy="766318"/>
            <a:chOff x="1867662" y="2081911"/>
            <a:chExt cx="593471" cy="766318"/>
          </a:xfrm>
        </p:grpSpPr>
        <p:pic>
          <p:nvPicPr>
            <p:cNvPr id="68" name="Image6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67662" y="2081911"/>
              <a:ext cx="534289" cy="724916"/>
            </a:xfrm>
            <a:prstGeom prst="rect">
              <a:avLst/>
            </a:prstGeom>
            <a:noFill/>
          </p:spPr>
        </p:pic>
        <p:sp>
          <p:nvSpPr>
            <p:cNvPr id="69" name="Path69"/>
            <p:cNvSpPr/>
            <p:nvPr/>
          </p:nvSpPr>
          <p:spPr>
            <a:xfrm>
              <a:off x="1967992" y="2158619"/>
              <a:ext cx="493141" cy="689610"/>
            </a:xfrm>
            <a:custGeom>
              <a:avLst/>
              <a:gdLst/>
              <a:ahLst/>
              <a:cxnLst/>
              <a:rect l="l" t="t" r="r" b="b"/>
              <a:pathLst>
                <a:path w="493141" h="689610">
                  <a:moveTo>
                    <a:pt x="0" y="679069"/>
                  </a:moveTo>
                  <a:lnTo>
                    <a:pt x="159385" y="452628"/>
                  </a:lnTo>
                  <a:lnTo>
                    <a:pt x="318770" y="226314"/>
                  </a:lnTo>
                  <a:lnTo>
                    <a:pt x="478155" y="0"/>
                  </a:lnTo>
                  <a:lnTo>
                    <a:pt x="493141" y="10541"/>
                  </a:lnTo>
                  <a:lnTo>
                    <a:pt x="333756" y="236855"/>
                  </a:lnTo>
                  <a:lnTo>
                    <a:pt x="174244" y="463169"/>
                  </a:lnTo>
                  <a:lnTo>
                    <a:pt x="14859" y="689610"/>
                  </a:lnTo>
                  <a:lnTo>
                    <a:pt x="0" y="6790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0" cap="sq">
              <a:solidFill>
                <a:srgbClr val="0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70" name="Group70"/>
          <p:cNvGrpSpPr/>
          <p:nvPr/>
        </p:nvGrpSpPr>
        <p:grpSpPr>
          <a:xfrm>
            <a:off x="2891282" y="2037334"/>
            <a:ext cx="760603" cy="923798"/>
            <a:chOff x="2891282" y="2037334"/>
            <a:chExt cx="760603" cy="923798"/>
          </a:xfrm>
        </p:grpSpPr>
        <p:pic>
          <p:nvPicPr>
            <p:cNvPr id="71" name="Image7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91282" y="2408428"/>
              <a:ext cx="229743" cy="278892"/>
            </a:xfrm>
            <a:prstGeom prst="rect">
              <a:avLst/>
            </a:prstGeom>
            <a:noFill/>
          </p:spPr>
        </p:pic>
        <p:pic>
          <p:nvPicPr>
            <p:cNvPr id="72" name="Image7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64764" y="2037334"/>
              <a:ext cx="587121" cy="772160"/>
            </a:xfrm>
            <a:prstGeom prst="rect">
              <a:avLst/>
            </a:prstGeom>
            <a:noFill/>
          </p:spPr>
        </p:pic>
        <p:pic>
          <p:nvPicPr>
            <p:cNvPr id="73" name="Image7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42945" y="2667508"/>
              <a:ext cx="254508" cy="293624"/>
            </a:xfrm>
            <a:prstGeom prst="rect">
              <a:avLst/>
            </a:prstGeom>
            <a:noFill/>
          </p:spPr>
        </p:pic>
      </p:grpSp>
      <p:grpSp>
        <p:nvGrpSpPr>
          <p:cNvPr id="74" name="Group74"/>
          <p:cNvGrpSpPr/>
          <p:nvPr/>
        </p:nvGrpSpPr>
        <p:grpSpPr>
          <a:xfrm>
            <a:off x="4067810" y="2284603"/>
            <a:ext cx="1656715" cy="710819"/>
            <a:chOff x="4067810" y="2284603"/>
            <a:chExt cx="1656715" cy="710819"/>
          </a:xfrm>
        </p:grpSpPr>
        <p:pic>
          <p:nvPicPr>
            <p:cNvPr id="75" name="Image7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21149" y="2577973"/>
              <a:ext cx="282321" cy="326517"/>
            </a:xfrm>
            <a:prstGeom prst="rect">
              <a:avLst/>
            </a:prstGeom>
            <a:noFill/>
          </p:spPr>
        </p:pic>
        <p:pic>
          <p:nvPicPr>
            <p:cNvPr id="76" name="Image7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67810" y="2284603"/>
              <a:ext cx="407924" cy="474599"/>
            </a:xfrm>
            <a:prstGeom prst="rect">
              <a:avLst/>
            </a:prstGeom>
            <a:noFill/>
          </p:spPr>
        </p:pic>
        <p:pic>
          <p:nvPicPr>
            <p:cNvPr id="77" name="Image7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242435" y="2501773"/>
              <a:ext cx="331470" cy="380111"/>
            </a:xfrm>
            <a:prstGeom prst="rect">
              <a:avLst/>
            </a:prstGeom>
            <a:noFill/>
          </p:spPr>
        </p:pic>
        <p:pic>
          <p:nvPicPr>
            <p:cNvPr id="78" name="Image78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959985" y="2474976"/>
              <a:ext cx="370714" cy="400304"/>
            </a:xfrm>
            <a:prstGeom prst="rect">
              <a:avLst/>
            </a:prstGeom>
            <a:noFill/>
          </p:spPr>
        </p:pic>
        <p:pic>
          <p:nvPicPr>
            <p:cNvPr id="79" name="Image7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59883" y="2297557"/>
              <a:ext cx="564642" cy="697865"/>
            </a:xfrm>
            <a:prstGeom prst="rect">
              <a:avLst/>
            </a:prstGeom>
            <a:noFill/>
          </p:spPr>
        </p:pic>
      </p:grpSp>
      <p:pic>
        <p:nvPicPr>
          <p:cNvPr id="80" name="Image8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53430" y="2476373"/>
            <a:ext cx="299339" cy="442722"/>
          </a:xfrm>
          <a:prstGeom prst="rect">
            <a:avLst/>
          </a:prstGeom>
          <a:noFill/>
        </p:spPr>
      </p:pic>
      <p:pic>
        <p:nvPicPr>
          <p:cNvPr id="81" name="Image8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792214" y="2684780"/>
            <a:ext cx="209043" cy="205359"/>
          </a:xfrm>
          <a:prstGeom prst="rect">
            <a:avLst/>
          </a:prstGeom>
          <a:noFill/>
        </p:spPr>
      </p:pic>
      <p:pic>
        <p:nvPicPr>
          <p:cNvPr id="82" name="Image8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51090" y="2530729"/>
            <a:ext cx="341757" cy="377317"/>
          </a:xfrm>
          <a:prstGeom prst="rect">
            <a:avLst/>
          </a:prstGeom>
          <a:noFill/>
        </p:spPr>
      </p:pic>
      <p:grpSp>
        <p:nvGrpSpPr>
          <p:cNvPr id="83" name="Group83"/>
          <p:cNvGrpSpPr/>
          <p:nvPr/>
        </p:nvGrpSpPr>
        <p:grpSpPr>
          <a:xfrm>
            <a:off x="6031992" y="339852"/>
            <a:ext cx="2776728" cy="1967484"/>
            <a:chOff x="6031992" y="339852"/>
            <a:chExt cx="2776728" cy="1967484"/>
          </a:xfrm>
        </p:grpSpPr>
        <p:sp>
          <p:nvSpPr>
            <p:cNvPr id="84" name="Path84"/>
            <p:cNvSpPr/>
            <p:nvPr/>
          </p:nvSpPr>
          <p:spPr>
            <a:xfrm>
              <a:off x="6031992" y="339852"/>
              <a:ext cx="2776728" cy="74676"/>
            </a:xfrm>
            <a:custGeom>
              <a:avLst/>
              <a:gdLst/>
              <a:ahLst/>
              <a:cxnLst/>
              <a:rect l="l" t="t" r="r" b="b"/>
              <a:pathLst>
                <a:path w="2776728" h="74676">
                  <a:moveTo>
                    <a:pt x="0" y="74676"/>
                  </a:moveTo>
                  <a:lnTo>
                    <a:pt x="2776728" y="74676"/>
                  </a:lnTo>
                  <a:lnTo>
                    <a:pt x="2776728" y="0"/>
                  </a:lnTo>
                  <a:lnTo>
                    <a:pt x="0" y="0"/>
                  </a:lnTo>
                  <a:lnTo>
                    <a:pt x="0" y="74676"/>
                  </a:lnTo>
                  <a:close/>
                </a:path>
              </a:pathLst>
            </a:custGeom>
            <a:solidFill>
              <a:srgbClr val="44C1A3">
                <a:alpha val="100000"/>
              </a:srgbClr>
            </a:solidFill>
            <a:ln w="0" cap="sq">
              <a:solidFill>
                <a:srgbClr val="44C1A3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pic>
          <p:nvPicPr>
            <p:cNvPr id="85" name="Image85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233160" y="455676"/>
              <a:ext cx="2327148" cy="1851660"/>
            </a:xfrm>
            <a:prstGeom prst="rect">
              <a:avLst/>
            </a:prstGeom>
            <a:noFill/>
          </p:spPr>
        </p:pic>
      </p:grpSp>
      <p:grpSp>
        <p:nvGrpSpPr>
          <p:cNvPr id="86" name="Group86"/>
          <p:cNvGrpSpPr/>
          <p:nvPr/>
        </p:nvGrpSpPr>
        <p:grpSpPr>
          <a:xfrm>
            <a:off x="612648" y="3102864"/>
            <a:ext cx="8034274" cy="810768"/>
            <a:chOff x="612648" y="3102864"/>
            <a:chExt cx="8034274" cy="810768"/>
          </a:xfrm>
        </p:grpSpPr>
        <p:sp>
          <p:nvSpPr>
            <p:cNvPr id="87" name="Path87"/>
            <p:cNvSpPr/>
            <p:nvPr/>
          </p:nvSpPr>
          <p:spPr>
            <a:xfrm>
              <a:off x="612648" y="3432048"/>
              <a:ext cx="8034274" cy="152400"/>
            </a:xfrm>
            <a:custGeom>
              <a:avLst/>
              <a:gdLst/>
              <a:ahLst/>
              <a:cxnLst/>
              <a:rect l="l" t="t" r="r" b="b"/>
              <a:pathLst>
                <a:path w="8034274" h="152400">
                  <a:moveTo>
                    <a:pt x="76200" y="76200"/>
                  </a:moveTo>
                  <a:lnTo>
                    <a:pt x="7958074" y="76200"/>
                  </a:lnTo>
                </a:path>
              </a:pathLst>
            </a:custGeom>
            <a:solidFill>
              <a:srgbClr val="66CAF9">
                <a:alpha val="0"/>
              </a:srgbClr>
            </a:solidFill>
            <a:ln w="30480" cap="sq">
              <a:solidFill>
                <a:srgbClr val="3C78D8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88" name="Path88"/>
            <p:cNvSpPr/>
            <p:nvPr/>
          </p:nvSpPr>
          <p:spPr>
            <a:xfrm>
              <a:off x="688848" y="3115056"/>
              <a:ext cx="109728" cy="786384"/>
            </a:xfrm>
            <a:custGeom>
              <a:avLst/>
              <a:gdLst/>
              <a:ahLst/>
              <a:cxnLst/>
              <a:rect l="l" t="t" r="r" b="b"/>
              <a:pathLst>
                <a:path w="109728" h="786384">
                  <a:moveTo>
                    <a:pt x="0" y="786384"/>
                  </a:moveTo>
                  <a:lnTo>
                    <a:pt x="109728" y="786384"/>
                  </a:lnTo>
                  <a:lnTo>
                    <a:pt x="109728" y="0"/>
                  </a:lnTo>
                  <a:lnTo>
                    <a:pt x="0" y="0"/>
                  </a:lnTo>
                  <a:lnTo>
                    <a:pt x="0" y="786384"/>
                  </a:lnTo>
                  <a:close/>
                </a:path>
              </a:pathLst>
            </a:custGeom>
            <a:solidFill>
              <a:srgbClr val="7F6000">
                <a:alpha val="100000"/>
              </a:srgbClr>
            </a:solidFill>
            <a:ln w="0" cap="sq">
              <a:solidFill>
                <a:srgbClr val="7F6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89" name="Path89"/>
            <p:cNvSpPr/>
            <p:nvPr/>
          </p:nvSpPr>
          <p:spPr>
            <a:xfrm>
              <a:off x="679704" y="3105912"/>
              <a:ext cx="128016" cy="804672"/>
            </a:xfrm>
            <a:custGeom>
              <a:avLst/>
              <a:gdLst/>
              <a:ahLst/>
              <a:cxnLst/>
              <a:rect l="l" t="t" r="r" b="b"/>
              <a:pathLst>
                <a:path w="128016" h="804672">
                  <a:moveTo>
                    <a:pt x="9144" y="795528"/>
                  </a:moveTo>
                  <a:lnTo>
                    <a:pt x="118872" y="795528"/>
                  </a:lnTo>
                  <a:lnTo>
                    <a:pt x="118872" y="9144"/>
                  </a:lnTo>
                  <a:lnTo>
                    <a:pt x="9144" y="9144"/>
                  </a:lnTo>
                  <a:lnTo>
                    <a:pt x="9144" y="795528"/>
                  </a:lnTo>
                  <a:close/>
                </a:path>
              </a:pathLst>
            </a:custGeom>
            <a:solidFill>
              <a:srgbClr val="7F6000">
                <a:alpha val="0"/>
              </a:srgbClr>
            </a:solidFill>
            <a:ln w="9144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90" name="Path90"/>
            <p:cNvSpPr/>
            <p:nvPr/>
          </p:nvSpPr>
          <p:spPr>
            <a:xfrm>
              <a:off x="8377428" y="3115056"/>
              <a:ext cx="254508" cy="786384"/>
            </a:xfrm>
            <a:custGeom>
              <a:avLst/>
              <a:gdLst/>
              <a:ahLst/>
              <a:cxnLst/>
              <a:rect l="l" t="t" r="r" b="b"/>
              <a:pathLst>
                <a:path w="254508" h="786384">
                  <a:moveTo>
                    <a:pt x="0" y="0"/>
                  </a:moveTo>
                  <a:lnTo>
                    <a:pt x="127254" y="0"/>
                  </a:lnTo>
                  <a:lnTo>
                    <a:pt x="254509" y="393192"/>
                  </a:lnTo>
                  <a:lnTo>
                    <a:pt x="127254" y="786384"/>
                  </a:lnTo>
                  <a:lnTo>
                    <a:pt x="0" y="786384"/>
                  </a:lnTo>
                  <a:lnTo>
                    <a:pt x="127254" y="393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91" name="Path91"/>
            <p:cNvSpPr/>
            <p:nvPr/>
          </p:nvSpPr>
          <p:spPr>
            <a:xfrm>
              <a:off x="8364857" y="3103541"/>
              <a:ext cx="276691" cy="807044"/>
            </a:xfrm>
            <a:custGeom>
              <a:avLst/>
              <a:gdLst/>
              <a:ahLst/>
              <a:cxnLst/>
              <a:rect l="l" t="t" r="r" b="b"/>
              <a:pathLst>
                <a:path w="276691" h="807044">
                  <a:moveTo>
                    <a:pt x="12571" y="11515"/>
                  </a:moveTo>
                  <a:lnTo>
                    <a:pt x="139825" y="11515"/>
                  </a:lnTo>
                  <a:lnTo>
                    <a:pt x="267079" y="404707"/>
                  </a:lnTo>
                  <a:lnTo>
                    <a:pt x="139825" y="797899"/>
                  </a:lnTo>
                  <a:lnTo>
                    <a:pt x="12571" y="797899"/>
                  </a:lnTo>
                  <a:lnTo>
                    <a:pt x="139825" y="404707"/>
                  </a:lnTo>
                  <a:lnTo>
                    <a:pt x="12571" y="11515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9144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92" name="Path92"/>
            <p:cNvSpPr/>
            <p:nvPr/>
          </p:nvSpPr>
          <p:spPr>
            <a:xfrm>
              <a:off x="6009132" y="3115056"/>
              <a:ext cx="111252" cy="786384"/>
            </a:xfrm>
            <a:custGeom>
              <a:avLst/>
              <a:gdLst/>
              <a:ahLst/>
              <a:cxnLst/>
              <a:rect l="l" t="t" r="r" b="b"/>
              <a:pathLst>
                <a:path w="111252" h="786384">
                  <a:moveTo>
                    <a:pt x="0" y="786384"/>
                  </a:moveTo>
                  <a:lnTo>
                    <a:pt x="111252" y="786384"/>
                  </a:lnTo>
                  <a:lnTo>
                    <a:pt x="111252" y="0"/>
                  </a:lnTo>
                  <a:lnTo>
                    <a:pt x="0" y="0"/>
                  </a:lnTo>
                  <a:lnTo>
                    <a:pt x="0" y="786384"/>
                  </a:lnTo>
                  <a:close/>
                </a:path>
              </a:pathLst>
            </a:custGeom>
            <a:solidFill>
              <a:srgbClr val="FFE599">
                <a:alpha val="100000"/>
              </a:srgbClr>
            </a:solidFill>
            <a:ln w="0" cap="sq">
              <a:solidFill>
                <a:srgbClr val="FFE599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93" name="Path93"/>
            <p:cNvSpPr/>
            <p:nvPr/>
          </p:nvSpPr>
          <p:spPr>
            <a:xfrm>
              <a:off x="5999988" y="3105912"/>
              <a:ext cx="129540" cy="804672"/>
            </a:xfrm>
            <a:custGeom>
              <a:avLst/>
              <a:gdLst/>
              <a:ahLst/>
              <a:cxnLst/>
              <a:rect l="l" t="t" r="r" b="b"/>
              <a:pathLst>
                <a:path w="129540" h="804672">
                  <a:moveTo>
                    <a:pt x="9144" y="795528"/>
                  </a:moveTo>
                  <a:lnTo>
                    <a:pt x="120396" y="795528"/>
                  </a:lnTo>
                  <a:lnTo>
                    <a:pt x="120396" y="9144"/>
                  </a:lnTo>
                  <a:lnTo>
                    <a:pt x="9144" y="9144"/>
                  </a:lnTo>
                  <a:lnTo>
                    <a:pt x="9144" y="795528"/>
                  </a:lnTo>
                  <a:close/>
                </a:path>
              </a:pathLst>
            </a:custGeom>
            <a:solidFill>
              <a:srgbClr val="FFE599">
                <a:alpha val="0"/>
              </a:srgbClr>
            </a:solidFill>
            <a:ln w="9144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94" name="Path94"/>
            <p:cNvSpPr/>
            <p:nvPr/>
          </p:nvSpPr>
          <p:spPr>
            <a:xfrm>
              <a:off x="3300984" y="3115056"/>
              <a:ext cx="111252" cy="786384"/>
            </a:xfrm>
            <a:custGeom>
              <a:avLst/>
              <a:gdLst/>
              <a:ahLst/>
              <a:cxnLst/>
              <a:rect l="l" t="t" r="r" b="b"/>
              <a:pathLst>
                <a:path w="111252" h="786384">
                  <a:moveTo>
                    <a:pt x="0" y="786384"/>
                  </a:moveTo>
                  <a:lnTo>
                    <a:pt x="111252" y="786384"/>
                  </a:lnTo>
                  <a:lnTo>
                    <a:pt x="111252" y="0"/>
                  </a:lnTo>
                  <a:lnTo>
                    <a:pt x="0" y="0"/>
                  </a:lnTo>
                  <a:lnTo>
                    <a:pt x="0" y="786384"/>
                  </a:lnTo>
                  <a:close/>
                </a:path>
              </a:pathLst>
            </a:custGeom>
            <a:solidFill>
              <a:srgbClr val="F1C232">
                <a:alpha val="100000"/>
              </a:srgbClr>
            </a:solidFill>
            <a:ln w="0" cap="sq">
              <a:solidFill>
                <a:srgbClr val="F1C232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95" name="Path95"/>
            <p:cNvSpPr/>
            <p:nvPr/>
          </p:nvSpPr>
          <p:spPr>
            <a:xfrm>
              <a:off x="3291840" y="3105912"/>
              <a:ext cx="129540" cy="804672"/>
            </a:xfrm>
            <a:custGeom>
              <a:avLst/>
              <a:gdLst/>
              <a:ahLst/>
              <a:cxnLst/>
              <a:rect l="l" t="t" r="r" b="b"/>
              <a:pathLst>
                <a:path w="129540" h="804672">
                  <a:moveTo>
                    <a:pt x="9144" y="795528"/>
                  </a:moveTo>
                  <a:lnTo>
                    <a:pt x="120396" y="795528"/>
                  </a:lnTo>
                  <a:lnTo>
                    <a:pt x="120396" y="9144"/>
                  </a:lnTo>
                  <a:lnTo>
                    <a:pt x="9144" y="9144"/>
                  </a:lnTo>
                  <a:lnTo>
                    <a:pt x="9144" y="795528"/>
                  </a:lnTo>
                  <a:close/>
                </a:path>
              </a:pathLst>
            </a:custGeom>
            <a:solidFill>
              <a:srgbClr val="F1C232">
                <a:alpha val="0"/>
              </a:srgbClr>
            </a:solidFill>
            <a:ln w="9144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96" name="Path96"/>
            <p:cNvSpPr/>
            <p:nvPr/>
          </p:nvSpPr>
          <p:spPr>
            <a:xfrm>
              <a:off x="4634484" y="3115056"/>
              <a:ext cx="111252" cy="786384"/>
            </a:xfrm>
            <a:custGeom>
              <a:avLst/>
              <a:gdLst/>
              <a:ahLst/>
              <a:cxnLst/>
              <a:rect l="l" t="t" r="r" b="b"/>
              <a:pathLst>
                <a:path w="111252" h="786384">
                  <a:moveTo>
                    <a:pt x="0" y="786384"/>
                  </a:moveTo>
                  <a:lnTo>
                    <a:pt x="111252" y="786384"/>
                  </a:lnTo>
                  <a:lnTo>
                    <a:pt x="111252" y="0"/>
                  </a:lnTo>
                  <a:lnTo>
                    <a:pt x="0" y="0"/>
                  </a:lnTo>
                  <a:lnTo>
                    <a:pt x="0" y="786384"/>
                  </a:lnTo>
                  <a:close/>
                </a:path>
              </a:pathLst>
            </a:custGeom>
            <a:solidFill>
              <a:srgbClr val="FFD966">
                <a:alpha val="100000"/>
              </a:srgbClr>
            </a:solidFill>
            <a:ln w="0" cap="sq">
              <a:solidFill>
                <a:srgbClr val="FFD966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97" name="Path97"/>
            <p:cNvSpPr/>
            <p:nvPr/>
          </p:nvSpPr>
          <p:spPr>
            <a:xfrm>
              <a:off x="4625340" y="3105912"/>
              <a:ext cx="129540" cy="804672"/>
            </a:xfrm>
            <a:custGeom>
              <a:avLst/>
              <a:gdLst/>
              <a:ahLst/>
              <a:cxnLst/>
              <a:rect l="l" t="t" r="r" b="b"/>
              <a:pathLst>
                <a:path w="129540" h="804672">
                  <a:moveTo>
                    <a:pt x="9144" y="795528"/>
                  </a:moveTo>
                  <a:lnTo>
                    <a:pt x="120396" y="795528"/>
                  </a:lnTo>
                  <a:lnTo>
                    <a:pt x="120396" y="9144"/>
                  </a:lnTo>
                  <a:lnTo>
                    <a:pt x="9144" y="9144"/>
                  </a:lnTo>
                  <a:lnTo>
                    <a:pt x="9144" y="795528"/>
                  </a:lnTo>
                  <a:close/>
                </a:path>
              </a:pathLst>
            </a:custGeom>
            <a:solidFill>
              <a:srgbClr val="FFD966">
                <a:alpha val="0"/>
              </a:srgbClr>
            </a:solidFill>
            <a:ln w="9144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98" name="Path98"/>
            <p:cNvSpPr/>
            <p:nvPr/>
          </p:nvSpPr>
          <p:spPr>
            <a:xfrm>
              <a:off x="7193281" y="3115056"/>
              <a:ext cx="111252" cy="786384"/>
            </a:xfrm>
            <a:custGeom>
              <a:avLst/>
              <a:gdLst/>
              <a:ahLst/>
              <a:cxnLst/>
              <a:rect l="l" t="t" r="r" b="b"/>
              <a:pathLst>
                <a:path w="111252" h="786384">
                  <a:moveTo>
                    <a:pt x="0" y="786384"/>
                  </a:moveTo>
                  <a:lnTo>
                    <a:pt x="111252" y="786384"/>
                  </a:lnTo>
                  <a:lnTo>
                    <a:pt x="111252" y="0"/>
                  </a:lnTo>
                  <a:lnTo>
                    <a:pt x="0" y="0"/>
                  </a:lnTo>
                  <a:lnTo>
                    <a:pt x="0" y="786384"/>
                  </a:lnTo>
                  <a:close/>
                </a:path>
              </a:pathLst>
            </a:custGeom>
            <a:solidFill>
              <a:srgbClr val="FFF2CC">
                <a:alpha val="100000"/>
              </a:srgbClr>
            </a:solidFill>
            <a:ln w="0" cap="sq">
              <a:solidFill>
                <a:srgbClr val="FFF2CC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99" name="Path99"/>
            <p:cNvSpPr/>
            <p:nvPr/>
          </p:nvSpPr>
          <p:spPr>
            <a:xfrm>
              <a:off x="7184137" y="3105912"/>
              <a:ext cx="129539" cy="804672"/>
            </a:xfrm>
            <a:custGeom>
              <a:avLst/>
              <a:gdLst/>
              <a:ahLst/>
              <a:cxnLst/>
              <a:rect l="l" t="t" r="r" b="b"/>
              <a:pathLst>
                <a:path w="129539" h="804672">
                  <a:moveTo>
                    <a:pt x="9144" y="795528"/>
                  </a:moveTo>
                  <a:lnTo>
                    <a:pt x="120396" y="795528"/>
                  </a:lnTo>
                  <a:lnTo>
                    <a:pt x="120396" y="9144"/>
                  </a:lnTo>
                  <a:lnTo>
                    <a:pt x="9144" y="9144"/>
                  </a:lnTo>
                  <a:lnTo>
                    <a:pt x="9144" y="795528"/>
                  </a:lnTo>
                  <a:close/>
                </a:path>
              </a:pathLst>
            </a:custGeom>
            <a:solidFill>
              <a:srgbClr val="FFF2CC">
                <a:alpha val="0"/>
              </a:srgbClr>
            </a:solidFill>
            <a:ln w="9144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00" name="Path100"/>
            <p:cNvSpPr/>
            <p:nvPr/>
          </p:nvSpPr>
          <p:spPr>
            <a:xfrm>
              <a:off x="1994916" y="3115056"/>
              <a:ext cx="111252" cy="786384"/>
            </a:xfrm>
            <a:custGeom>
              <a:avLst/>
              <a:gdLst/>
              <a:ahLst/>
              <a:cxnLst/>
              <a:rect l="l" t="t" r="r" b="b"/>
              <a:pathLst>
                <a:path w="111252" h="786384">
                  <a:moveTo>
                    <a:pt x="0" y="786384"/>
                  </a:moveTo>
                  <a:lnTo>
                    <a:pt x="111252" y="786384"/>
                  </a:lnTo>
                  <a:lnTo>
                    <a:pt x="111252" y="0"/>
                  </a:lnTo>
                  <a:lnTo>
                    <a:pt x="0" y="0"/>
                  </a:lnTo>
                  <a:lnTo>
                    <a:pt x="0" y="786384"/>
                  </a:lnTo>
                  <a:close/>
                </a:path>
              </a:pathLst>
            </a:custGeom>
            <a:solidFill>
              <a:srgbClr val="BF9000">
                <a:alpha val="100000"/>
              </a:srgbClr>
            </a:solidFill>
            <a:ln w="0" cap="sq">
              <a:solidFill>
                <a:srgbClr val="BF9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01" name="Path101"/>
            <p:cNvSpPr/>
            <p:nvPr/>
          </p:nvSpPr>
          <p:spPr>
            <a:xfrm>
              <a:off x="1985772" y="3105912"/>
              <a:ext cx="129540" cy="804672"/>
            </a:xfrm>
            <a:custGeom>
              <a:avLst/>
              <a:gdLst/>
              <a:ahLst/>
              <a:cxnLst/>
              <a:rect l="l" t="t" r="r" b="b"/>
              <a:pathLst>
                <a:path w="129540" h="804672">
                  <a:moveTo>
                    <a:pt x="9144" y="795528"/>
                  </a:moveTo>
                  <a:lnTo>
                    <a:pt x="120396" y="795528"/>
                  </a:lnTo>
                  <a:lnTo>
                    <a:pt x="120396" y="9144"/>
                  </a:lnTo>
                  <a:lnTo>
                    <a:pt x="9144" y="9144"/>
                  </a:lnTo>
                  <a:lnTo>
                    <a:pt x="9144" y="795528"/>
                  </a:lnTo>
                  <a:close/>
                </a:path>
              </a:pathLst>
            </a:custGeom>
            <a:solidFill>
              <a:srgbClr val="BF9000">
                <a:alpha val="0"/>
              </a:srgbClr>
            </a:solidFill>
            <a:ln w="9144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02" name="Path102"/>
            <p:cNvSpPr/>
            <p:nvPr/>
          </p:nvSpPr>
          <p:spPr>
            <a:xfrm>
              <a:off x="8410956" y="3115056"/>
              <a:ext cx="94488" cy="786384"/>
            </a:xfrm>
            <a:custGeom>
              <a:avLst/>
              <a:gdLst/>
              <a:ahLst/>
              <a:cxnLst/>
              <a:rect l="l" t="t" r="r" b="b"/>
              <a:pathLst>
                <a:path w="94488" h="786384">
                  <a:moveTo>
                    <a:pt x="0" y="786384"/>
                  </a:moveTo>
                  <a:lnTo>
                    <a:pt x="94488" y="786384"/>
                  </a:lnTo>
                  <a:lnTo>
                    <a:pt x="94488" y="0"/>
                  </a:lnTo>
                  <a:lnTo>
                    <a:pt x="0" y="0"/>
                  </a:lnTo>
                  <a:lnTo>
                    <a:pt x="0" y="786384"/>
                  </a:lnTo>
                  <a:close/>
                </a:path>
              </a:pathLst>
            </a:custGeom>
            <a:solidFill>
              <a:srgbClr val="0797D7">
                <a:alpha val="100000"/>
              </a:srgbClr>
            </a:solidFill>
            <a:ln w="0" cap="sq">
              <a:solidFill>
                <a:srgbClr val="0797D7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03" name="Path103"/>
            <p:cNvSpPr/>
            <p:nvPr/>
          </p:nvSpPr>
          <p:spPr>
            <a:xfrm>
              <a:off x="8398764" y="3102864"/>
              <a:ext cx="118874" cy="810768"/>
            </a:xfrm>
            <a:custGeom>
              <a:avLst/>
              <a:gdLst/>
              <a:ahLst/>
              <a:cxnLst/>
              <a:rect l="l" t="t" r="r" b="b"/>
              <a:pathLst>
                <a:path w="118874" h="810768">
                  <a:moveTo>
                    <a:pt x="12192" y="798576"/>
                  </a:moveTo>
                  <a:lnTo>
                    <a:pt x="106680" y="798576"/>
                  </a:lnTo>
                  <a:lnTo>
                    <a:pt x="106680" y="12192"/>
                  </a:lnTo>
                  <a:lnTo>
                    <a:pt x="12192" y="12192"/>
                  </a:lnTo>
                  <a:lnTo>
                    <a:pt x="12192" y="798576"/>
                  </a:lnTo>
                  <a:close/>
                </a:path>
              </a:pathLst>
            </a:custGeom>
            <a:solidFill>
              <a:srgbClr val="0797D7">
                <a:alpha val="0"/>
              </a:srgbClr>
            </a:solidFill>
            <a:ln w="12192" cap="sq">
              <a:solidFill>
                <a:srgbClr val="036E9E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104" name="Text Box104"/>
          <p:cNvSpPr txBox="1"/>
          <p:nvPr/>
        </p:nvSpPr>
        <p:spPr>
          <a:xfrm>
            <a:off x="812597" y="726626"/>
            <a:ext cx="2099998" cy="33775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659"/>
              </a:lnSpc>
            </a:pPr>
            <a:r>
              <a:rPr lang="en-US" altLang="zh-CN" sz="24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Línea</a:t>
            </a:r>
            <a:r>
              <a:rPr lang="en-US" altLang="zh-CN" sz="2400" spc="-2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del</a:t>
            </a:r>
            <a:r>
              <a:rPr lang="en-US" altLang="zh-CN" sz="24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24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tiempo</a:t>
            </a:r>
            <a:endParaRPr lang="en-US" altLang="zh-CN" sz="2400">
              <a:latin typeface="Times"/>
              <a:ea typeface="Times"/>
              <a:cs typeface="Times"/>
            </a:endParaRPr>
          </a:p>
        </p:txBody>
      </p:sp>
      <p:sp>
        <p:nvSpPr>
          <p:cNvPr id="105" name="Text Box105"/>
          <p:cNvSpPr txBox="1"/>
          <p:nvPr/>
        </p:nvSpPr>
        <p:spPr>
          <a:xfrm>
            <a:off x="3988308" y="3217672"/>
            <a:ext cx="1429487" cy="50977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4014"/>
              </a:lnSpc>
            </a:pPr>
            <a:r>
              <a:rPr lang="en-US" altLang="zh-CN" sz="3600" spc="0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[</a:t>
            </a:r>
            <a:r>
              <a:rPr lang="en-US" altLang="zh-CN" sz="3600" spc="7955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altLang="zh-CN" sz="3600" spc="0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]</a:t>
            </a:r>
            <a:endParaRPr lang="en-US" altLang="zh-CN" sz="3600">
              <a:latin typeface="Helvetica"/>
              <a:ea typeface="Helvetica"/>
              <a:cs typeface="Helvetica"/>
            </a:endParaRPr>
          </a:p>
        </p:txBody>
      </p:sp>
      <p:sp>
        <p:nvSpPr>
          <p:cNvPr id="106" name="Text Box106"/>
          <p:cNvSpPr txBox="1"/>
          <p:nvPr/>
        </p:nvSpPr>
        <p:spPr>
          <a:xfrm>
            <a:off x="644957" y="4143627"/>
            <a:ext cx="236299" cy="19881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65"/>
              </a:lnSpc>
            </a:pPr>
            <a:r>
              <a:rPr lang="en-US" altLang="zh-CN" sz="1400" b="1" spc="0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50</a:t>
            </a:r>
            <a:endParaRPr lang="en-US" altLang="zh-CN" sz="1400">
              <a:latin typeface="Helvetica"/>
              <a:ea typeface="Helvetica"/>
              <a:cs typeface="Helvetica"/>
            </a:endParaRPr>
          </a:p>
        </p:txBody>
      </p:sp>
      <p:sp>
        <p:nvSpPr>
          <p:cNvPr id="107" name="Text Box107"/>
          <p:cNvSpPr txBox="1"/>
          <p:nvPr/>
        </p:nvSpPr>
        <p:spPr>
          <a:xfrm>
            <a:off x="1925066" y="4005248"/>
            <a:ext cx="236299" cy="19881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65"/>
              </a:lnSpc>
            </a:pPr>
            <a:r>
              <a:rPr lang="en-US" altLang="zh-CN" sz="1400" b="1" spc="0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67</a:t>
            </a:r>
            <a:endParaRPr lang="en-US" altLang="zh-CN" sz="1400">
              <a:latin typeface="Helvetica"/>
              <a:ea typeface="Helvetica"/>
              <a:cs typeface="Helvetica"/>
            </a:endParaRPr>
          </a:p>
        </p:txBody>
      </p:sp>
      <p:sp>
        <p:nvSpPr>
          <p:cNvPr id="108" name="Text Box108"/>
          <p:cNvSpPr txBox="1"/>
          <p:nvPr/>
        </p:nvSpPr>
        <p:spPr>
          <a:xfrm>
            <a:off x="3183636" y="4117719"/>
            <a:ext cx="385444" cy="19881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65"/>
              </a:lnSpc>
            </a:pPr>
            <a:r>
              <a:rPr lang="en-US" altLang="zh-CN" sz="14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80</a:t>
            </a:r>
            <a:r>
              <a:rPr lang="en-US" altLang="zh-CN" sz="1400" b="1" spc="8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’s</a:t>
            </a:r>
            <a:endParaRPr lang="en-US" altLang="zh-CN" sz="1400">
              <a:latin typeface="Arial"/>
              <a:ea typeface="Arial"/>
              <a:cs typeface="Arial"/>
            </a:endParaRPr>
          </a:p>
        </p:txBody>
      </p:sp>
      <p:sp>
        <p:nvSpPr>
          <p:cNvPr id="109" name="Text Box109"/>
          <p:cNvSpPr txBox="1"/>
          <p:nvPr/>
        </p:nvSpPr>
        <p:spPr>
          <a:xfrm>
            <a:off x="4590542" y="4005248"/>
            <a:ext cx="236299" cy="19881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65"/>
              </a:lnSpc>
            </a:pPr>
            <a:r>
              <a:rPr lang="en-US" altLang="zh-CN" sz="1400" b="1" spc="0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96</a:t>
            </a:r>
            <a:endParaRPr lang="en-US" altLang="zh-CN" sz="1400">
              <a:latin typeface="Helvetica"/>
              <a:ea typeface="Helvetica"/>
              <a:cs typeface="Helvetica"/>
            </a:endParaRPr>
          </a:p>
        </p:txBody>
      </p:sp>
      <p:sp>
        <p:nvSpPr>
          <p:cNvPr id="110" name="Text Box110"/>
          <p:cNvSpPr txBox="1"/>
          <p:nvPr/>
        </p:nvSpPr>
        <p:spPr>
          <a:xfrm>
            <a:off x="5836920" y="4201539"/>
            <a:ext cx="434420" cy="19881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65"/>
              </a:lnSpc>
            </a:pPr>
            <a:r>
              <a:rPr lang="en-US" altLang="zh-CN" sz="1400" b="1" spc="2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2000</a:t>
            </a:r>
            <a:endParaRPr lang="en-US" altLang="zh-CN" sz="1400">
              <a:latin typeface="Helvetica"/>
              <a:ea typeface="Helvetica"/>
              <a:cs typeface="Helvetica"/>
            </a:endParaRPr>
          </a:p>
        </p:txBody>
      </p:sp>
      <p:sp>
        <p:nvSpPr>
          <p:cNvPr id="111" name="Text Box111"/>
          <p:cNvSpPr txBox="1"/>
          <p:nvPr/>
        </p:nvSpPr>
        <p:spPr>
          <a:xfrm>
            <a:off x="7052184" y="4005248"/>
            <a:ext cx="434419" cy="19881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65"/>
              </a:lnSpc>
            </a:pPr>
            <a:r>
              <a:rPr lang="en-US" altLang="zh-CN" sz="1400" b="1" spc="2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2010</a:t>
            </a:r>
            <a:endParaRPr lang="en-US" altLang="zh-CN" sz="1400">
              <a:latin typeface="Helvetica"/>
              <a:ea typeface="Helvetica"/>
              <a:cs typeface="Helvetica"/>
            </a:endParaRPr>
          </a:p>
        </p:txBody>
      </p:sp>
      <p:sp>
        <p:nvSpPr>
          <p:cNvPr id="112" name="Text Box112"/>
          <p:cNvSpPr txBox="1"/>
          <p:nvPr/>
        </p:nvSpPr>
        <p:spPr>
          <a:xfrm>
            <a:off x="8246999" y="4004638"/>
            <a:ext cx="363493" cy="19881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65"/>
              </a:lnSpc>
            </a:pPr>
            <a:r>
              <a:rPr lang="en-US" altLang="zh-CN" sz="1400" b="1" spc="24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Hoy</a:t>
            </a:r>
            <a:endParaRPr lang="en-US" altLang="zh-CN" sz="1400">
              <a:latin typeface="Helvetica"/>
              <a:ea typeface="Helvetica"/>
              <a:cs typeface="Helvetica"/>
            </a:endParaRPr>
          </a:p>
        </p:txBody>
      </p:sp>
      <p:sp>
        <p:nvSpPr>
          <p:cNvPr id="113" name="Text Box113"/>
          <p:cNvSpPr txBox="1"/>
          <p:nvPr/>
        </p:nvSpPr>
        <p:spPr>
          <a:xfrm>
            <a:off x="634594" y="4615934"/>
            <a:ext cx="3589641" cy="15521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222"/>
              </a:lnSpc>
            </a:pPr>
            <a:r>
              <a:rPr lang="en-US" altLang="zh-CN" sz="11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PROGRAMACIÓN</a:t>
            </a:r>
            <a:r>
              <a:rPr lang="en-US" altLang="zh-CN" sz="1100" spc="4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ORIENTADA</a:t>
            </a:r>
            <a:r>
              <a:rPr lang="en-US" altLang="zh-CN" sz="1100" spc="4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</a:t>
            </a:r>
            <a:r>
              <a:rPr lang="en-US" altLang="zh-CN" sz="1100" spc="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OBJETOS</a:t>
            </a:r>
            <a:r>
              <a:rPr lang="en-US" altLang="zh-CN" sz="11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–</a:t>
            </a:r>
            <a:r>
              <a:rPr lang="en-US" altLang="zh-CN" sz="11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100" spc="-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HISTORIA</a:t>
            </a:r>
            <a:endParaRPr lang="en-US" altLang="zh-CN" sz="1100">
              <a:latin typeface="Times"/>
              <a:ea typeface="Times"/>
              <a:cs typeface="Times"/>
            </a:endParaRPr>
          </a:p>
        </p:txBody>
      </p:sp>
      <p:sp>
        <p:nvSpPr>
          <p:cNvPr id="114" name="Text Box114"/>
          <p:cNvSpPr txBox="1"/>
          <p:nvPr/>
        </p:nvSpPr>
        <p:spPr>
          <a:xfrm>
            <a:off x="8354568" y="4570400"/>
            <a:ext cx="173316" cy="2667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100"/>
              </a:lnSpc>
            </a:pPr>
            <a:r>
              <a:rPr lang="en-US" altLang="zh-CN" sz="2100" spc="-103" dirty="0">
                <a:solidFill>
                  <a:srgbClr val="0797D7"/>
                </a:solidFill>
                <a:latin typeface="Helvetica"/>
                <a:ea typeface="Helvetica"/>
                <a:cs typeface="Helvetica"/>
              </a:rPr>
              <a:t>7</a:t>
            </a:r>
            <a:endParaRPr lang="en-US" altLang="zh-CN" sz="2100">
              <a:latin typeface="Helvetica"/>
              <a:ea typeface="Helvetica"/>
              <a:cs typeface="Helvetic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ath115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16" name="Path116"/>
          <p:cNvSpPr/>
          <p:nvPr/>
        </p:nvSpPr>
        <p:spPr>
          <a:xfrm>
            <a:off x="335280" y="342900"/>
            <a:ext cx="2776728" cy="71628"/>
          </a:xfrm>
          <a:custGeom>
            <a:avLst/>
            <a:gdLst/>
            <a:ahLst/>
            <a:cxnLst/>
            <a:rect l="l" t="t" r="r" b="b"/>
            <a:pathLst>
              <a:path w="2776728" h="71628">
                <a:moveTo>
                  <a:pt x="0" y="71628"/>
                </a:moveTo>
                <a:lnTo>
                  <a:pt x="2776728" y="71628"/>
                </a:lnTo>
                <a:lnTo>
                  <a:pt x="2776728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0797D7">
              <a:alpha val="100000"/>
            </a:srgbClr>
          </a:solidFill>
          <a:ln w="0" cap="sq">
            <a:solidFill>
              <a:srgbClr val="0797D7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17" name="Path117"/>
          <p:cNvSpPr/>
          <p:nvPr/>
        </p:nvSpPr>
        <p:spPr>
          <a:xfrm>
            <a:off x="6031992" y="339852"/>
            <a:ext cx="2776728" cy="74676"/>
          </a:xfrm>
          <a:custGeom>
            <a:avLst/>
            <a:gdLst/>
            <a:ahLst/>
            <a:cxnLst/>
            <a:rect l="l" t="t" r="r" b="b"/>
            <a:pathLst>
              <a:path w="2776728" h="74676">
                <a:moveTo>
                  <a:pt x="0" y="74676"/>
                </a:moveTo>
                <a:lnTo>
                  <a:pt x="2776728" y="74676"/>
                </a:lnTo>
                <a:lnTo>
                  <a:pt x="2776728" y="0"/>
                </a:lnTo>
                <a:lnTo>
                  <a:pt x="0" y="0"/>
                </a:lnTo>
                <a:lnTo>
                  <a:pt x="0" y="74676"/>
                </a:lnTo>
                <a:close/>
              </a:path>
            </a:pathLst>
          </a:custGeom>
          <a:solidFill>
            <a:srgbClr val="44C1A3">
              <a:alpha val="100000"/>
            </a:srgbClr>
          </a:solidFill>
          <a:ln w="0" cap="sq">
            <a:solidFill>
              <a:srgbClr val="44C1A3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18" name="Path118"/>
          <p:cNvSpPr/>
          <p:nvPr/>
        </p:nvSpPr>
        <p:spPr>
          <a:xfrm>
            <a:off x="3182112" y="342900"/>
            <a:ext cx="2776728" cy="68580"/>
          </a:xfrm>
          <a:custGeom>
            <a:avLst/>
            <a:gdLst/>
            <a:ahLst/>
            <a:cxnLst/>
            <a:rect l="l" t="t" r="r" b="b"/>
            <a:pathLst>
              <a:path w="2776728" h="68580">
                <a:moveTo>
                  <a:pt x="0" y="68580"/>
                </a:moveTo>
                <a:lnTo>
                  <a:pt x="2776728" y="68580"/>
                </a:lnTo>
                <a:lnTo>
                  <a:pt x="2776728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solidFill>
            <a:srgbClr val="66CAF9">
              <a:alpha val="100000"/>
            </a:srgbClr>
          </a:solidFill>
          <a:ln w="0" cap="sq">
            <a:solidFill>
              <a:srgbClr val="66CAF9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19" name="Text Box119"/>
          <p:cNvSpPr txBox="1"/>
          <p:nvPr/>
        </p:nvSpPr>
        <p:spPr>
          <a:xfrm>
            <a:off x="335280" y="3855720"/>
            <a:ext cx="8468868" cy="944880"/>
          </a:xfrm>
          <a:prstGeom prst="rect">
            <a:avLst/>
          </a:prstGeom>
          <a:solidFill>
            <a:srgbClr val="0797D7"/>
          </a:solidFill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5035"/>
              </a:lnSpc>
            </a:pPr>
            <a:endParaRPr/>
          </a:p>
          <a:p>
            <a:pPr marL="8147306" algn="l" rtl="0">
              <a:lnSpc>
                <a:spcPts val="2100"/>
              </a:lnSpc>
            </a:pPr>
            <a:r>
              <a:rPr lang="en-US" altLang="zh-CN" sz="2100" spc="-103" dirty="0">
                <a:solidFill>
                  <a:srgbClr val="0797D7"/>
                </a:solidFill>
                <a:latin typeface="Helvetica"/>
                <a:ea typeface="Helvetica"/>
                <a:cs typeface="Helvetica"/>
              </a:rPr>
              <a:t>8</a:t>
            </a:r>
            <a:endParaRPr lang="en-US" altLang="zh-CN" sz="2100">
              <a:latin typeface="Helvetica"/>
              <a:ea typeface="Helvetica"/>
              <a:cs typeface="Helvetica"/>
            </a:endParaRPr>
          </a:p>
        </p:txBody>
      </p:sp>
      <p:sp>
        <p:nvSpPr>
          <p:cNvPr id="120" name="Text Box120"/>
          <p:cNvSpPr txBox="1"/>
          <p:nvPr/>
        </p:nvSpPr>
        <p:spPr>
          <a:xfrm>
            <a:off x="527304" y="1930395"/>
            <a:ext cx="1182499" cy="22438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767"/>
              </a:lnSpc>
            </a:pPr>
            <a:r>
              <a:rPr lang="en-US" altLang="zh-CN" sz="1600" spc="0" dirty="0">
                <a:solidFill>
                  <a:srgbClr val="66CAF9"/>
                </a:solidFill>
                <a:latin typeface="Times"/>
                <a:ea typeface="Times"/>
                <a:cs typeface="Times"/>
              </a:rPr>
              <a:t>2.</a:t>
            </a:r>
            <a:r>
              <a:rPr lang="en-US" altLang="zh-CN" sz="1600" spc="-6" dirty="0">
                <a:solidFill>
                  <a:srgbClr val="66CAF9"/>
                </a:solidFill>
                <a:latin typeface="Times"/>
                <a:ea typeface="Times"/>
                <a:cs typeface="Times"/>
              </a:rPr>
              <a:t> HISTORIA</a:t>
            </a:r>
            <a:endParaRPr lang="en-US" altLang="zh-CN" sz="1600">
              <a:latin typeface="Times"/>
              <a:ea typeface="Times"/>
              <a:cs typeface="Times"/>
            </a:endParaRPr>
          </a:p>
        </p:txBody>
      </p:sp>
      <p:sp>
        <p:nvSpPr>
          <p:cNvPr id="121" name="Text Box121"/>
          <p:cNvSpPr txBox="1"/>
          <p:nvPr/>
        </p:nvSpPr>
        <p:spPr>
          <a:xfrm>
            <a:off x="527304" y="2560231"/>
            <a:ext cx="6204936" cy="43864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2989"/>
              </a:lnSpc>
            </a:pPr>
            <a:r>
              <a:rPr lang="en-US" altLang="zh-CN" sz="2700" b="1" spc="0" dirty="0">
                <a:solidFill>
                  <a:srgbClr val="0797D7"/>
                </a:solidFill>
                <a:latin typeface="Times"/>
                <a:ea typeface="Times"/>
                <a:cs typeface="Times"/>
              </a:rPr>
              <a:t>3.</a:t>
            </a:r>
            <a:r>
              <a:rPr lang="en-US" altLang="zh-CN" sz="2700" b="1" dirty="0">
                <a:solidFill>
                  <a:srgbClr val="0797D7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2700" b="1" spc="117" dirty="0">
                <a:solidFill>
                  <a:srgbClr val="0797D7"/>
                </a:solidFill>
                <a:latin typeface="Times"/>
                <a:ea typeface="Times"/>
                <a:cs typeface="Times"/>
              </a:rPr>
              <a:t>FILOSOFÍA</a:t>
            </a:r>
            <a:r>
              <a:rPr lang="en-US" altLang="zh-CN" sz="2700" b="1" spc="-262" dirty="0">
                <a:solidFill>
                  <a:srgbClr val="0797D7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2700" b="1" spc="51" dirty="0">
                <a:solidFill>
                  <a:srgbClr val="0797D7"/>
                </a:solidFill>
                <a:latin typeface="Times"/>
                <a:ea typeface="Times"/>
                <a:cs typeface="Times"/>
              </a:rPr>
              <a:t>DEL</a:t>
            </a:r>
            <a:r>
              <a:rPr lang="en-US" altLang="zh-CN" sz="2700" b="1" spc="-44" dirty="0">
                <a:solidFill>
                  <a:srgbClr val="0797D7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2700" b="1" spc="58" dirty="0">
                <a:solidFill>
                  <a:srgbClr val="0797D7"/>
                </a:solidFill>
                <a:latin typeface="Times"/>
                <a:ea typeface="Times"/>
                <a:cs typeface="Times"/>
              </a:rPr>
              <a:t>PARADIGMA</a:t>
            </a:r>
            <a:endParaRPr lang="en-US" altLang="zh-CN" sz="2700" dirty="0">
              <a:latin typeface="Times"/>
              <a:ea typeface="Times"/>
              <a:cs typeface="Times"/>
            </a:endParaRPr>
          </a:p>
        </p:txBody>
      </p:sp>
      <p:sp>
        <p:nvSpPr>
          <p:cNvPr id="122" name="Text Box122"/>
          <p:cNvSpPr txBox="1"/>
          <p:nvPr/>
        </p:nvSpPr>
        <p:spPr>
          <a:xfrm>
            <a:off x="527304" y="3338318"/>
            <a:ext cx="2118328" cy="22437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767"/>
              </a:lnSpc>
            </a:pPr>
            <a:r>
              <a:rPr lang="en-US" altLang="zh-CN" sz="1600" spc="0" dirty="0">
                <a:solidFill>
                  <a:srgbClr val="66CAF9"/>
                </a:solidFill>
                <a:latin typeface="Times"/>
                <a:ea typeface="Times"/>
                <a:cs typeface="Times"/>
              </a:rPr>
              <a:t>4.</a:t>
            </a:r>
            <a:r>
              <a:rPr lang="en-US" altLang="zh-CN" sz="1600" spc="-6" dirty="0">
                <a:solidFill>
                  <a:srgbClr val="66CAF9"/>
                </a:solidFill>
                <a:latin typeface="Times"/>
                <a:ea typeface="Times"/>
                <a:cs typeface="Times"/>
              </a:rPr>
              <a:t> CONCEPTOS</a:t>
            </a:r>
            <a:r>
              <a:rPr lang="en-US" altLang="zh-CN" sz="1600" spc="-11" dirty="0">
                <a:solidFill>
                  <a:srgbClr val="66CAF9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600" spc="-44" dirty="0">
                <a:solidFill>
                  <a:srgbClr val="66CAF9"/>
                </a:solidFill>
                <a:latin typeface="Times"/>
                <a:ea typeface="Times"/>
                <a:cs typeface="Times"/>
              </a:rPr>
              <a:t>CLAVE</a:t>
            </a:r>
            <a:endParaRPr lang="en-US" altLang="zh-CN" sz="1600">
              <a:latin typeface="Times"/>
              <a:ea typeface="Times"/>
              <a:cs typeface="Time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ath123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24" name="Path124"/>
          <p:cNvSpPr/>
          <p:nvPr/>
        </p:nvSpPr>
        <p:spPr>
          <a:xfrm>
            <a:off x="335280" y="342900"/>
            <a:ext cx="2776728" cy="71628"/>
          </a:xfrm>
          <a:custGeom>
            <a:avLst/>
            <a:gdLst/>
            <a:ahLst/>
            <a:cxnLst/>
            <a:rect l="l" t="t" r="r" b="b"/>
            <a:pathLst>
              <a:path w="2776728" h="71628">
                <a:moveTo>
                  <a:pt x="0" y="71628"/>
                </a:moveTo>
                <a:lnTo>
                  <a:pt x="2776728" y="71628"/>
                </a:lnTo>
                <a:lnTo>
                  <a:pt x="2776728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0797D7">
              <a:alpha val="100000"/>
            </a:srgbClr>
          </a:solidFill>
          <a:ln w="0" cap="sq">
            <a:solidFill>
              <a:srgbClr val="0797D7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25" name="Path125"/>
          <p:cNvSpPr/>
          <p:nvPr/>
        </p:nvSpPr>
        <p:spPr>
          <a:xfrm>
            <a:off x="6031992" y="339852"/>
            <a:ext cx="2776728" cy="74676"/>
          </a:xfrm>
          <a:custGeom>
            <a:avLst/>
            <a:gdLst/>
            <a:ahLst/>
            <a:cxnLst/>
            <a:rect l="l" t="t" r="r" b="b"/>
            <a:pathLst>
              <a:path w="2776728" h="74676">
                <a:moveTo>
                  <a:pt x="0" y="74676"/>
                </a:moveTo>
                <a:lnTo>
                  <a:pt x="2776728" y="74676"/>
                </a:lnTo>
                <a:lnTo>
                  <a:pt x="2776728" y="0"/>
                </a:lnTo>
                <a:lnTo>
                  <a:pt x="0" y="0"/>
                </a:lnTo>
                <a:lnTo>
                  <a:pt x="0" y="74676"/>
                </a:lnTo>
                <a:close/>
              </a:path>
            </a:pathLst>
          </a:custGeom>
          <a:solidFill>
            <a:srgbClr val="44C1A3">
              <a:alpha val="100000"/>
            </a:srgbClr>
          </a:solidFill>
          <a:ln w="0" cap="sq">
            <a:solidFill>
              <a:srgbClr val="44C1A3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26" name="Path126"/>
          <p:cNvSpPr/>
          <p:nvPr/>
        </p:nvSpPr>
        <p:spPr>
          <a:xfrm>
            <a:off x="3182112" y="342900"/>
            <a:ext cx="2776728" cy="68580"/>
          </a:xfrm>
          <a:custGeom>
            <a:avLst/>
            <a:gdLst/>
            <a:ahLst/>
            <a:cxnLst/>
            <a:rect l="l" t="t" r="r" b="b"/>
            <a:pathLst>
              <a:path w="2776728" h="68580">
                <a:moveTo>
                  <a:pt x="0" y="68580"/>
                </a:moveTo>
                <a:lnTo>
                  <a:pt x="2776728" y="68580"/>
                </a:lnTo>
                <a:lnTo>
                  <a:pt x="2776728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solidFill>
            <a:srgbClr val="66CAF9">
              <a:alpha val="100000"/>
            </a:srgbClr>
          </a:solidFill>
          <a:ln w="0" cap="sq">
            <a:solidFill>
              <a:srgbClr val="66CAF9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127" name="Image1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456" y="1046988"/>
            <a:ext cx="3095244" cy="2471928"/>
          </a:xfrm>
          <a:prstGeom prst="rect">
            <a:avLst/>
          </a:prstGeom>
          <a:noFill/>
        </p:spPr>
      </p:pic>
      <p:sp>
        <p:nvSpPr>
          <p:cNvPr id="128" name="Text Box128"/>
          <p:cNvSpPr txBox="1"/>
          <p:nvPr/>
        </p:nvSpPr>
        <p:spPr>
          <a:xfrm>
            <a:off x="2011426" y="3596712"/>
            <a:ext cx="1134979" cy="14002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103"/>
              </a:lnSpc>
            </a:pPr>
            <a:r>
              <a:rPr lang="en-US" altLang="zh-CN" sz="10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3.</a:t>
            </a:r>
            <a:r>
              <a:rPr lang="en-US" altLang="zh-CN" sz="1000" spc="-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-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Car</a:t>
            </a:r>
            <a:r>
              <a:rPr lang="en-US" altLang="zh-CN" sz="1000" spc="2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-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Class</a:t>
            </a:r>
            <a:r>
              <a:rPr lang="en-US" altLang="zh-CN" sz="1000" spc="1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000" spc="-4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Example</a:t>
            </a:r>
            <a:endParaRPr lang="en-US" altLang="zh-CN" sz="1000">
              <a:latin typeface="Times"/>
              <a:ea typeface="Times"/>
              <a:cs typeface="Times"/>
            </a:endParaRPr>
          </a:p>
        </p:txBody>
      </p:sp>
      <p:sp>
        <p:nvSpPr>
          <p:cNvPr id="129" name="Text Box129"/>
          <p:cNvSpPr txBox="1"/>
          <p:nvPr/>
        </p:nvSpPr>
        <p:spPr>
          <a:xfrm>
            <a:off x="4429379" y="902183"/>
            <a:ext cx="4101797" cy="96186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0"/>
              </a:lnSpc>
            </a:pPr>
            <a:endParaRPr dirty="0"/>
          </a:p>
          <a:p>
            <a:pPr marL="286512" indent="-286512" rtl="0">
              <a:lnSpc>
                <a:spcPts val="2398"/>
              </a:lnSpc>
            </a:pPr>
            <a:r>
              <a:rPr lang="en-US" altLang="zh-CN" sz="1800" spc="-76" dirty="0">
                <a:solidFill>
                  <a:srgbClr val="66CAF9"/>
                </a:solidFill>
                <a:latin typeface="Wingdings"/>
                <a:ea typeface="Wingdings"/>
                <a:cs typeface="Wingdings"/>
              </a:rPr>
              <a:t>▪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La</a:t>
            </a:r>
            <a:r>
              <a:rPr lang="en-US" altLang="zh-CN" spc="103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 err="1">
                <a:solidFill>
                  <a:srgbClr val="000000"/>
                </a:solidFill>
                <a:latin typeface="Times"/>
                <a:ea typeface="Times"/>
                <a:cs typeface="Times"/>
              </a:rPr>
              <a:t>implementación</a:t>
            </a:r>
            <a:r>
              <a:rPr lang="en-US" altLang="zh-CN" sz="1800" spc="103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y</a:t>
            </a:r>
            <a:r>
              <a:rPr lang="en-US" altLang="zh-CN" sz="1800" spc="104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 err="1">
                <a:solidFill>
                  <a:srgbClr val="000000"/>
                </a:solidFill>
                <a:latin typeface="Times"/>
                <a:ea typeface="Times"/>
                <a:cs typeface="Times"/>
              </a:rPr>
              <a:t>desarrollo</a:t>
            </a:r>
            <a:r>
              <a:rPr lang="en-US" altLang="zh-CN" sz="1800" spc="104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4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del</a:t>
            </a:r>
            <a:r>
              <a:rPr lang="en-US" altLang="zh-CN" spc="-4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 err="1">
                <a:solidFill>
                  <a:srgbClr val="000000"/>
                </a:solidFill>
                <a:latin typeface="Times"/>
                <a:ea typeface="Times"/>
                <a:cs typeface="Times"/>
              </a:rPr>
              <a:t>paradigma</a:t>
            </a:r>
            <a:r>
              <a:rPr lang="en-US" altLang="zh-CN" sz="1800" spc="87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está</a:t>
            </a:r>
            <a:r>
              <a:rPr lang="en-US" altLang="zh-CN" sz="1800" spc="85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fundamentado</a:t>
            </a:r>
            <a:r>
              <a:rPr lang="en-US" altLang="zh-CN" sz="1800" spc="86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en</a:t>
            </a:r>
            <a:r>
              <a:rPr lang="en-US" altLang="zh-CN" sz="1800" spc="854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los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b="1" spc="3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objetos.</a:t>
            </a:r>
            <a:endParaRPr lang="en-US" altLang="zh-CN" sz="1800" dirty="0">
              <a:latin typeface="Times"/>
              <a:ea typeface="Times"/>
              <a:cs typeface="Times"/>
            </a:endParaRPr>
          </a:p>
        </p:txBody>
      </p:sp>
      <p:sp>
        <p:nvSpPr>
          <p:cNvPr id="130" name="Text Box130"/>
          <p:cNvSpPr txBox="1"/>
          <p:nvPr/>
        </p:nvSpPr>
        <p:spPr>
          <a:xfrm>
            <a:off x="4429379" y="1953997"/>
            <a:ext cx="4101035" cy="96186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0"/>
              </a:lnSpc>
            </a:pPr>
            <a:endParaRPr dirty="0"/>
          </a:p>
          <a:p>
            <a:pPr marL="286512" indent="-286512" rtl="0">
              <a:lnSpc>
                <a:spcPts val="2397"/>
              </a:lnSpc>
            </a:pPr>
            <a:r>
              <a:rPr lang="en-US" altLang="zh-CN" sz="1800" spc="-76" dirty="0">
                <a:solidFill>
                  <a:srgbClr val="66CAF9"/>
                </a:solidFill>
                <a:latin typeface="Wingdings"/>
                <a:ea typeface="Wingdings"/>
                <a:cs typeface="Wingdings"/>
              </a:rPr>
              <a:t>▪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Dar</a:t>
            </a:r>
            <a:r>
              <a:rPr lang="en-US" altLang="zh-CN" spc="119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 err="1">
                <a:solidFill>
                  <a:srgbClr val="000000"/>
                </a:solidFill>
                <a:latin typeface="Times"/>
                <a:ea typeface="Times"/>
                <a:cs typeface="Times"/>
              </a:rPr>
              <a:t>prioridad</a:t>
            </a:r>
            <a:r>
              <a:rPr lang="en-US" altLang="zh-CN" sz="1800" spc="118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</a:t>
            </a:r>
            <a:r>
              <a:rPr lang="en-US" altLang="zh-CN" sz="1800" spc="118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los</a:t>
            </a:r>
            <a:r>
              <a:rPr lang="en-US" altLang="zh-CN" sz="1800" spc="119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objetos</a:t>
            </a:r>
            <a:r>
              <a:rPr lang="en-US" altLang="zh-CN" sz="1800" spc="117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y</a:t>
            </a:r>
            <a:r>
              <a:rPr lang="en-US" altLang="zh-CN" sz="1800" spc="120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su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abstracción</a:t>
            </a:r>
            <a:r>
              <a:rPr lang="en-US" altLang="zh-CN" sz="1800" spc="12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como</a:t>
            </a:r>
            <a:r>
              <a:rPr lang="en-US" altLang="zh-CN" sz="1800" spc="135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una</a:t>
            </a:r>
            <a:r>
              <a:rPr lang="en-US" altLang="zh-CN" sz="1800" spc="14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parte</a:t>
            </a:r>
            <a:r>
              <a:rPr lang="en-US" altLang="zh-CN" sz="1800" spc="13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fundamental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en</a:t>
            </a:r>
            <a:r>
              <a:rPr lang="en-US" altLang="zh-CN" sz="1800" spc="-1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la</a:t>
            </a:r>
            <a:r>
              <a:rPr lang="en-US" altLang="zh-CN" sz="1800" spc="-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solución</a:t>
            </a:r>
            <a:r>
              <a:rPr lang="en-US" altLang="zh-CN" sz="1800" spc="-14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problemas.</a:t>
            </a:r>
            <a:endParaRPr lang="en-US" altLang="zh-CN" sz="1800" dirty="0">
              <a:latin typeface="Times"/>
              <a:ea typeface="Times"/>
              <a:cs typeface="Times"/>
            </a:endParaRPr>
          </a:p>
        </p:txBody>
      </p:sp>
      <p:sp>
        <p:nvSpPr>
          <p:cNvPr id="131" name="Text Box131"/>
          <p:cNvSpPr txBox="1"/>
          <p:nvPr/>
        </p:nvSpPr>
        <p:spPr>
          <a:xfrm>
            <a:off x="4429379" y="3004287"/>
            <a:ext cx="4100195" cy="96186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0"/>
              </a:lnSpc>
            </a:pPr>
            <a:endParaRPr dirty="0"/>
          </a:p>
          <a:p>
            <a:pPr marL="286512" indent="-286512" rtl="0">
              <a:lnSpc>
                <a:spcPts val="2397"/>
              </a:lnSpc>
            </a:pPr>
            <a:r>
              <a:rPr lang="en-US" altLang="zh-CN" sz="1800" spc="-76" dirty="0">
                <a:solidFill>
                  <a:srgbClr val="66CAF9"/>
                </a:solidFill>
                <a:latin typeface="Wingdings"/>
                <a:ea typeface="Wingdings"/>
                <a:cs typeface="Wingdings"/>
              </a:rPr>
              <a:t>▪</a:t>
            </a:r>
            <a:r>
              <a:rPr lang="en-US" altLang="zh-CN" sz="1800" spc="0" dirty="0" err="1">
                <a:solidFill>
                  <a:srgbClr val="000000"/>
                </a:solidFill>
                <a:latin typeface="Times"/>
                <a:ea typeface="Times"/>
                <a:cs typeface="Times"/>
              </a:rPr>
              <a:t>Definir</a:t>
            </a:r>
            <a:r>
              <a:rPr lang="en-US" altLang="zh-CN" sz="1800" spc="1134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los</a:t>
            </a:r>
            <a:r>
              <a:rPr lang="en-US" altLang="zh-CN" sz="1800" spc="112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métodos,</a:t>
            </a:r>
            <a:r>
              <a:rPr lang="en-US" altLang="zh-CN" sz="1800" spc="112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propiedades</a:t>
            </a:r>
            <a:r>
              <a:rPr lang="en-US" altLang="zh-CN" sz="1800" spc="1104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y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características</a:t>
            </a:r>
            <a:r>
              <a:rPr lang="en-US" altLang="zh-CN" sz="1800" spc="4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-6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</a:t>
            </a:r>
            <a:r>
              <a:rPr lang="en-US" altLang="zh-CN" sz="1800" spc="47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los</a:t>
            </a:r>
            <a:r>
              <a:rPr lang="en-US" altLang="zh-CN" sz="1800" spc="4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objetos</a:t>
            </a:r>
            <a:r>
              <a:rPr lang="en-US" altLang="zh-CN" sz="1800" spc="4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así</a:t>
            </a:r>
            <a:r>
              <a:rPr lang="en-US" altLang="zh-CN" sz="1800" spc="2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como</a:t>
            </a:r>
            <a:r>
              <a:rPr lang="en-US" altLang="zh-CN" sz="1800" spc="3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su</a:t>
            </a:r>
            <a:r>
              <a:rPr lang="en-US" altLang="zh-CN" sz="18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800" spc="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relación(interacción).</a:t>
            </a:r>
            <a:endParaRPr lang="en-US" altLang="zh-CN" sz="1800" dirty="0">
              <a:latin typeface="Times"/>
              <a:ea typeface="Times"/>
              <a:cs typeface="Times"/>
            </a:endParaRPr>
          </a:p>
        </p:txBody>
      </p:sp>
      <p:sp>
        <p:nvSpPr>
          <p:cNvPr id="132" name="Text Box132"/>
          <p:cNvSpPr txBox="1"/>
          <p:nvPr/>
        </p:nvSpPr>
        <p:spPr>
          <a:xfrm>
            <a:off x="924458" y="4536991"/>
            <a:ext cx="4843711" cy="15521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222"/>
              </a:lnSpc>
            </a:pPr>
            <a:r>
              <a:rPr lang="en-US" altLang="zh-CN" sz="1100" spc="-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PROGRAMACIÓN</a:t>
            </a:r>
            <a:r>
              <a:rPr lang="en-US" altLang="zh-CN" sz="1100" spc="48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-2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ORIENTADA</a:t>
            </a:r>
            <a:r>
              <a:rPr lang="en-US" altLang="zh-CN" sz="1100" spc="4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</a:t>
            </a:r>
            <a:r>
              <a:rPr lang="en-US" altLang="zh-CN" sz="1100" spc="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OBJETOS</a:t>
            </a:r>
            <a:r>
              <a:rPr lang="en-US" altLang="zh-CN" sz="110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–</a:t>
            </a:r>
            <a:r>
              <a:rPr lang="en-US" altLang="zh-CN" sz="1100" spc="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100" spc="-4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FILOSOFÍA</a:t>
            </a:r>
            <a:r>
              <a:rPr lang="en-US" altLang="zh-CN" sz="1100" spc="5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DEL</a:t>
            </a:r>
            <a:r>
              <a:rPr lang="en-US" altLang="zh-CN" sz="1100" spc="9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altLang="zh-CN" sz="1100" spc="-3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PARADIGMA</a:t>
            </a:r>
            <a:endParaRPr lang="en-US" altLang="zh-CN" sz="1100">
              <a:latin typeface="Times"/>
              <a:ea typeface="Times"/>
              <a:cs typeface="Times"/>
            </a:endParaRPr>
          </a:p>
        </p:txBody>
      </p:sp>
      <p:sp>
        <p:nvSpPr>
          <p:cNvPr id="133" name="Text Box133"/>
          <p:cNvSpPr txBox="1"/>
          <p:nvPr/>
        </p:nvSpPr>
        <p:spPr>
          <a:xfrm>
            <a:off x="8482586" y="4495114"/>
            <a:ext cx="173316" cy="2667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100"/>
              </a:lnSpc>
            </a:pPr>
            <a:r>
              <a:rPr lang="en-US" altLang="zh-CN" sz="2100" spc="-103" dirty="0">
                <a:solidFill>
                  <a:srgbClr val="0797D7"/>
                </a:solidFill>
                <a:latin typeface="Helvetica"/>
                <a:ea typeface="Helvetica"/>
                <a:cs typeface="Helvetica"/>
              </a:rPr>
              <a:t>9</a:t>
            </a:r>
            <a:endParaRPr lang="en-US" altLang="zh-CN" sz="2100">
              <a:latin typeface="Helvetica"/>
              <a:ea typeface="Helvetica"/>
              <a:cs typeface="Helvetic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6CAF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2292</Words>
  <Application>Microsoft Macintosh PowerPoint</Application>
  <PresentationFormat>Presentación en pantalla (16:9)</PresentationFormat>
  <Paragraphs>661</Paragraphs>
  <Slides>57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57</vt:i4>
      </vt:variant>
    </vt:vector>
  </HeadingPairs>
  <TitlesOfParts>
    <vt:vector size="66" baseType="lpstr">
      <vt:lpstr>Arial</vt:lpstr>
      <vt:lpstr>Calibri</vt:lpstr>
      <vt:lpstr>Courier New</vt:lpstr>
      <vt:lpstr>Helvetica</vt:lpstr>
      <vt:lpstr>Times</vt:lpstr>
      <vt:lpstr>Times New Roman</vt:lpstr>
      <vt:lpstr>Wingdings</vt:lpstr>
      <vt:lpstr>Wingdings 2</vt:lpstr>
      <vt:lpstr>Office 主题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ws</dc:creator>
  <cp:lastModifiedBy>Microsoft Office User</cp:lastModifiedBy>
  <cp:revision>14</cp:revision>
  <dcterms:created xsi:type="dcterms:W3CDTF">2017-10-23T09:06:44Z</dcterms:created>
  <dcterms:modified xsi:type="dcterms:W3CDTF">2020-05-26T19:47:17Z</dcterms:modified>
</cp:coreProperties>
</file>