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94" r:id="rId3"/>
    <p:sldId id="257" r:id="rId4"/>
    <p:sldId id="260" r:id="rId5"/>
    <p:sldId id="261" r:id="rId6"/>
    <p:sldId id="262" r:id="rId7"/>
    <p:sldId id="283" r:id="rId8"/>
    <p:sldId id="264" r:id="rId9"/>
    <p:sldId id="265" r:id="rId10"/>
    <p:sldId id="267" r:id="rId11"/>
    <p:sldId id="268" r:id="rId12"/>
    <p:sldId id="284" r:id="rId13"/>
    <p:sldId id="269" r:id="rId14"/>
    <p:sldId id="270" r:id="rId15"/>
    <p:sldId id="272" r:id="rId16"/>
    <p:sldId id="287" r:id="rId17"/>
    <p:sldId id="342" r:id="rId18"/>
    <p:sldId id="343" r:id="rId19"/>
    <p:sldId id="345" r:id="rId20"/>
    <p:sldId id="346" r:id="rId21"/>
    <p:sldId id="273" r:id="rId22"/>
    <p:sldId id="274" r:id="rId23"/>
    <p:sldId id="275" r:id="rId24"/>
    <p:sldId id="276" r:id="rId25"/>
    <p:sldId id="277" r:id="rId26"/>
    <p:sldId id="278" r:id="rId27"/>
    <p:sldId id="279" r:id="rId28"/>
    <p:sldId id="280" r:id="rId29"/>
    <p:sldId id="281" r:id="rId30"/>
    <p:sldId id="282" r:id="rId31"/>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C921C-6736-41B7-9449-CB68F802AAEE}" v="385" dt="2023-08-31T20:11:20.38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626"/>
  </p:normalViewPr>
  <p:slideViewPr>
    <p:cSldViewPr snapToGrid="0" snapToObjects="1">
      <p:cViewPr varScale="1">
        <p:scale>
          <a:sx n="76" d="100"/>
          <a:sy n="76" d="100"/>
        </p:scale>
        <p:origin x="172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sen Amini Salehi" clId="Web-{B49C921C-6736-41B7-9449-CB68F802AAEE}"/>
    <pc:docChg chg="delSld modSld">
      <pc:chgData name="Mohsen Amini Salehi" userId="" providerId="" clId="Web-{B49C921C-6736-41B7-9449-CB68F802AAEE}" dt="2023-08-31T20:11:11.775" v="375" actId="20577"/>
      <pc:docMkLst>
        <pc:docMk/>
      </pc:docMkLst>
      <pc:sldChg chg="modSp addAnim">
        <pc:chgData name="Mohsen Amini Salehi" userId="" providerId="" clId="Web-{B49C921C-6736-41B7-9449-CB68F802AAEE}" dt="2023-08-31T19:53:49.138" v="257" actId="20577"/>
        <pc:sldMkLst>
          <pc:docMk/>
          <pc:sldMk cId="0" sldId="257"/>
        </pc:sldMkLst>
        <pc:spChg chg="mod">
          <ac:chgData name="Mohsen Amini Salehi" userId="" providerId="" clId="Web-{B49C921C-6736-41B7-9449-CB68F802AAEE}" dt="2023-08-31T19:53:49.138" v="257" actId="20577"/>
          <ac:spMkLst>
            <pc:docMk/>
            <pc:sldMk cId="0" sldId="257"/>
            <ac:spMk id="66" creationId="{00000000-0000-0000-0000-000000000000}"/>
          </ac:spMkLst>
        </pc:spChg>
        <pc:spChg chg="mod">
          <ac:chgData name="Mohsen Amini Salehi" userId="" providerId="" clId="Web-{B49C921C-6736-41B7-9449-CB68F802AAEE}" dt="2023-08-31T19:43:37.176" v="199" actId="20577"/>
          <ac:spMkLst>
            <pc:docMk/>
            <pc:sldMk cId="0" sldId="257"/>
            <ac:spMk id="67" creationId="{00000000-0000-0000-0000-000000000000}"/>
          </ac:spMkLst>
        </pc:spChg>
      </pc:sldChg>
      <pc:sldChg chg="del">
        <pc:chgData name="Mohsen Amini Salehi" userId="" providerId="" clId="Web-{B49C921C-6736-41B7-9449-CB68F802AAEE}" dt="2023-08-31T16:59:44.976" v="1"/>
        <pc:sldMkLst>
          <pc:docMk/>
          <pc:sldMk cId="0" sldId="258"/>
        </pc:sldMkLst>
      </pc:sldChg>
      <pc:sldChg chg="del">
        <pc:chgData name="Mohsen Amini Salehi" userId="" providerId="" clId="Web-{B49C921C-6736-41B7-9449-CB68F802AAEE}" dt="2023-08-31T16:59:48.398" v="2"/>
        <pc:sldMkLst>
          <pc:docMk/>
          <pc:sldMk cId="0" sldId="259"/>
        </pc:sldMkLst>
      </pc:sldChg>
      <pc:sldChg chg="modSp">
        <pc:chgData name="Mohsen Amini Salehi" userId="" providerId="" clId="Web-{B49C921C-6736-41B7-9449-CB68F802AAEE}" dt="2023-08-31T19:57:05.365" v="275"/>
        <pc:sldMkLst>
          <pc:docMk/>
          <pc:sldMk cId="0" sldId="260"/>
        </pc:sldMkLst>
        <pc:spChg chg="mod">
          <ac:chgData name="Mohsen Amini Salehi" userId="" providerId="" clId="Web-{B49C921C-6736-41B7-9449-CB68F802AAEE}" dt="2023-08-31T19:57:05.365" v="275"/>
          <ac:spMkLst>
            <pc:docMk/>
            <pc:sldMk cId="0" sldId="260"/>
            <ac:spMk id="78" creationId="{00000000-0000-0000-0000-000000000000}"/>
          </ac:spMkLst>
        </pc:spChg>
        <pc:picChg chg="mod modCrop">
          <ac:chgData name="Mohsen Amini Salehi" userId="" providerId="" clId="Web-{B49C921C-6736-41B7-9449-CB68F802AAEE}" dt="2023-08-31T19:56:55.068" v="274" actId="1076"/>
          <ac:picMkLst>
            <pc:docMk/>
            <pc:sldMk cId="0" sldId="260"/>
            <ac:picMk id="3" creationId="{1AD7A53E-DB8D-C543-8BBC-1A3CE54F909B}"/>
          </ac:picMkLst>
        </pc:picChg>
      </pc:sldChg>
      <pc:sldChg chg="modSp">
        <pc:chgData name="Mohsen Amini Salehi" userId="" providerId="" clId="Web-{B49C921C-6736-41B7-9449-CB68F802AAEE}" dt="2023-08-31T20:05:39.371" v="340" actId="20577"/>
        <pc:sldMkLst>
          <pc:docMk/>
          <pc:sldMk cId="0" sldId="261"/>
        </pc:sldMkLst>
        <pc:spChg chg="mod">
          <ac:chgData name="Mohsen Amini Salehi" userId="" providerId="" clId="Web-{B49C921C-6736-41B7-9449-CB68F802AAEE}" dt="2023-08-31T20:05:39.371" v="340" actId="20577"/>
          <ac:spMkLst>
            <pc:docMk/>
            <pc:sldMk cId="0" sldId="261"/>
            <ac:spMk id="82" creationId="{00000000-0000-0000-0000-000000000000}"/>
          </ac:spMkLst>
        </pc:spChg>
      </pc:sldChg>
      <pc:sldChg chg="modSp">
        <pc:chgData name="Mohsen Amini Salehi" userId="" providerId="" clId="Web-{B49C921C-6736-41B7-9449-CB68F802AAEE}" dt="2023-08-31T20:11:11.775" v="375" actId="20577"/>
        <pc:sldMkLst>
          <pc:docMk/>
          <pc:sldMk cId="0" sldId="262"/>
        </pc:sldMkLst>
        <pc:spChg chg="mod">
          <ac:chgData name="Mohsen Amini Salehi" userId="" providerId="" clId="Web-{B49C921C-6736-41B7-9449-CB68F802AAEE}" dt="2023-08-31T20:11:11.775" v="375" actId="20577"/>
          <ac:spMkLst>
            <pc:docMk/>
            <pc:sldMk cId="0" sldId="262"/>
            <ac:spMk id="86" creationId="{00000000-0000-0000-0000-000000000000}"/>
          </ac:spMkLst>
        </pc:spChg>
        <pc:spChg chg="mod">
          <ac:chgData name="Mohsen Amini Salehi" userId="" providerId="" clId="Web-{B49C921C-6736-41B7-9449-CB68F802AAEE}" dt="2023-08-31T20:07:21.188" v="347" actId="20577"/>
          <ac:spMkLst>
            <pc:docMk/>
            <pc:sldMk cId="0" sldId="262"/>
            <ac:spMk id="87" creationId="{00000000-0000-0000-0000-000000000000}"/>
          </ac:spMkLst>
        </pc:spChg>
      </pc:sldChg>
      <pc:sldChg chg="del">
        <pc:chgData name="Mohsen Amini Salehi" userId="" providerId="" clId="Web-{B49C921C-6736-41B7-9449-CB68F802AAEE}" dt="2023-08-31T18:17:46.503" v="190"/>
        <pc:sldMkLst>
          <pc:docMk/>
          <pc:sldMk cId="0" sldId="266"/>
        </pc:sldMkLst>
      </pc:sldChg>
      <pc:sldChg chg="del">
        <pc:chgData name="Mohsen Amini Salehi" userId="" providerId="" clId="Web-{B49C921C-6736-41B7-9449-CB68F802AAEE}" dt="2023-08-31T16:56:18.391" v="0"/>
        <pc:sldMkLst>
          <pc:docMk/>
          <pc:sldMk cId="2012614704"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4686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Software Products"/>
          <p:cNvSpPr txBox="1"/>
          <p:nvPr/>
        </p:nvSpPr>
        <p:spPr>
          <a:xfrm>
            <a:off x="3616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5" name="Software Products"/>
          <p:cNvSpPr txBox="1"/>
          <p:nvPr/>
        </p:nvSpPr>
        <p:spPr>
          <a:xfrm>
            <a:off x="3616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50240" y="2275841"/>
            <a:ext cx="11704320" cy="6436925"/>
          </a:xfrm>
          <a:prstGeom prst="rect">
            <a:avLst/>
          </a:prstGeom>
        </p:spPr>
        <p:txBody>
          <a:bodyPr/>
          <a:lstStyle>
            <a:lvl1pPr>
              <a:spcBef>
                <a:spcPts val="853"/>
              </a:spcBef>
              <a:spcAft>
                <a:spcPts val="853"/>
              </a:spcAft>
              <a:buFont typeface="Wingdings" charset="2"/>
              <a:buChar char="²"/>
              <a:defRPr sz="3413">
                <a:solidFill>
                  <a:srgbClr val="46424D"/>
                </a:solidFill>
                <a:latin typeface="Arial"/>
                <a:cs typeface="Arial"/>
              </a:defRPr>
            </a:lvl1pPr>
            <a:lvl2pPr>
              <a:spcBef>
                <a:spcPts val="427"/>
              </a:spcBef>
              <a:spcAft>
                <a:spcPts val="427"/>
              </a:spcAft>
              <a:buFont typeface="Wingdings" charset="2"/>
              <a:buChar char="§"/>
              <a:defRPr sz="2844">
                <a:solidFill>
                  <a:srgbClr val="46424D"/>
                </a:solidFill>
                <a:latin typeface="Arial"/>
                <a:cs typeface="Arial"/>
              </a:defRPr>
            </a:lvl2pPr>
            <a:lvl3pPr>
              <a:defRPr sz="2560">
                <a:solidFill>
                  <a:srgbClr val="46424D"/>
                </a:solidFill>
                <a:latin typeface="Arial"/>
                <a:cs typeface="Arial"/>
              </a:defRPr>
            </a:lvl3pPr>
            <a:lvl4pPr>
              <a:defRPr sz="2560">
                <a:solidFill>
                  <a:srgbClr val="46424D"/>
                </a:solidFill>
                <a:latin typeface="Arial"/>
                <a:cs typeface="Arial"/>
              </a:defRPr>
            </a:lvl4pPr>
            <a:lvl5pPr>
              <a:defRPr sz="256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8/29/2024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12174907" y="9245600"/>
            <a:ext cx="290144" cy="287258"/>
          </a:xfrm>
        </p:spPr>
        <p:txBody>
          <a:bodyPr/>
          <a:lstStyle>
            <a:lvl1pPr>
              <a:defRPr/>
            </a:lvl1pPr>
          </a:lstStyle>
          <a:p>
            <a:pPr>
              <a:defRPr/>
            </a:pPr>
            <a:fld id="{6A4D3DC4-9E7F-1C47-B729-896D53019E3D}" type="slidenum">
              <a:rPr lang="en-US" smtClean="0"/>
              <a:pPr>
                <a:defRPr/>
              </a:pPr>
              <a:t>‹#›</a:t>
            </a:fld>
            <a:endParaRPr lang="en-US"/>
          </a:p>
        </p:txBody>
      </p:sp>
    </p:spTree>
    <p:extLst>
      <p:ext uri="{BB962C8B-B14F-4D97-AF65-F5344CB8AC3E}">
        <p14:creationId xmlns:p14="http://schemas.microsoft.com/office/powerpoint/2010/main" val="382410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5" name="Software products"/>
          <p:cNvSpPr txBox="1"/>
          <p:nvPr/>
        </p:nvSpPr>
        <p:spPr>
          <a:xfrm>
            <a:off x="179610" y="9245600"/>
            <a:ext cx="134258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96FF"/>
                </a:solidFill>
              </a:defRPr>
            </a:lvl1pPr>
          </a:lstStyle>
          <a:p>
            <a:r>
              <a:t>Software products</a:t>
            </a:r>
          </a:p>
        </p:txBody>
      </p:sp>
    </p:spTree>
    <p:extLst>
      <p:ext uri="{BB962C8B-B14F-4D97-AF65-F5344CB8AC3E}">
        <p14:creationId xmlns:p14="http://schemas.microsoft.com/office/powerpoint/2010/main" val="68887167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Vertical Title and Tex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7534896" y="3368464"/>
            <a:ext cx="975360" cy="130048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16" name="Picture Placeholder 15"/>
          <p:cNvSpPr>
            <a:spLocks noGrp="1"/>
          </p:cNvSpPr>
          <p:nvPr>
            <p:ph type="pic" sz="quarter" idx="11"/>
          </p:nvPr>
        </p:nvSpPr>
        <p:spPr>
          <a:xfrm>
            <a:off x="8662538" y="4843307"/>
            <a:ext cx="975360" cy="130048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
        <p:nvSpPr>
          <p:cNvPr id="18" name="Picture Placeholder 17"/>
          <p:cNvSpPr>
            <a:spLocks noGrp="1"/>
          </p:cNvSpPr>
          <p:nvPr>
            <p:ph type="pic" sz="quarter" idx="12"/>
          </p:nvPr>
        </p:nvSpPr>
        <p:spPr>
          <a:xfrm>
            <a:off x="9790179" y="3368464"/>
            <a:ext cx="975360" cy="130048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
        <p:nvSpPr>
          <p:cNvPr id="20" name="Picture Placeholder 19"/>
          <p:cNvSpPr>
            <a:spLocks noGrp="1"/>
          </p:cNvSpPr>
          <p:nvPr>
            <p:ph type="pic" sz="quarter" idx="13"/>
          </p:nvPr>
        </p:nvSpPr>
        <p:spPr>
          <a:xfrm>
            <a:off x="10917821" y="3368464"/>
            <a:ext cx="975360" cy="130048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a:p>
        </p:txBody>
      </p:sp>
      <p:sp>
        <p:nvSpPr>
          <p:cNvPr id="22" name="Picture Placeholder 21"/>
          <p:cNvSpPr>
            <a:spLocks noGrp="1"/>
          </p:cNvSpPr>
          <p:nvPr>
            <p:ph type="pic" sz="quarter" idx="14"/>
          </p:nvPr>
        </p:nvSpPr>
        <p:spPr>
          <a:xfrm>
            <a:off x="10917821" y="4843307"/>
            <a:ext cx="975360" cy="1300480"/>
          </a:xfrm>
          <a:custGeom>
            <a:avLst/>
            <a:gdLst>
              <a:gd name="connsiteX0" fmla="*/ 152403 w 914400"/>
              <a:gd name="connsiteY0" fmla="*/ 0 h 914400"/>
              <a:gd name="connsiteX1" fmla="*/ 761997 w 914400"/>
              <a:gd name="connsiteY1" fmla="*/ 0 h 914400"/>
              <a:gd name="connsiteX2" fmla="*/ 914400 w 914400"/>
              <a:gd name="connsiteY2" fmla="*/ 152403 h 914400"/>
              <a:gd name="connsiteX3" fmla="*/ 914400 w 914400"/>
              <a:gd name="connsiteY3" fmla="*/ 761997 h 914400"/>
              <a:gd name="connsiteX4" fmla="*/ 761997 w 914400"/>
              <a:gd name="connsiteY4" fmla="*/ 914400 h 914400"/>
              <a:gd name="connsiteX5" fmla="*/ 152403 w 914400"/>
              <a:gd name="connsiteY5" fmla="*/ 914400 h 914400"/>
              <a:gd name="connsiteX6" fmla="*/ 0 w 914400"/>
              <a:gd name="connsiteY6" fmla="*/ 761997 h 914400"/>
              <a:gd name="connsiteX7" fmla="*/ 0 w 914400"/>
              <a:gd name="connsiteY7" fmla="*/ 152403 h 914400"/>
              <a:gd name="connsiteX8" fmla="*/ 152403 w 914400"/>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0" h="914400">
                <a:moveTo>
                  <a:pt x="152403" y="0"/>
                </a:moveTo>
                <a:lnTo>
                  <a:pt x="761997" y="0"/>
                </a:lnTo>
                <a:cubicBezTo>
                  <a:pt x="846167" y="0"/>
                  <a:pt x="914400" y="68233"/>
                  <a:pt x="914400" y="152403"/>
                </a:cubicBezTo>
                <a:lnTo>
                  <a:pt x="914400" y="761997"/>
                </a:lnTo>
                <a:cubicBezTo>
                  <a:pt x="914400" y="846167"/>
                  <a:pt x="846167" y="914400"/>
                  <a:pt x="761997" y="914400"/>
                </a:cubicBezTo>
                <a:lnTo>
                  <a:pt x="152403" y="914400"/>
                </a:lnTo>
                <a:cubicBezTo>
                  <a:pt x="68233" y="914400"/>
                  <a:pt x="0" y="846167"/>
                  <a:pt x="0" y="761997"/>
                </a:cubicBezTo>
                <a:lnTo>
                  <a:pt x="0" y="152403"/>
                </a:lnTo>
                <a:cubicBezTo>
                  <a:pt x="0" y="68233"/>
                  <a:pt x="68233" y="0"/>
                  <a:pt x="152403" y="0"/>
                </a:cubicBezTo>
                <a:close/>
              </a:path>
            </a:pathLst>
          </a:custGeom>
          <a:effectLst>
            <a:outerShdw blurRad="393700" dist="88900" dir="4200000" sx="104000" sy="104000" algn="ctr" rotWithShape="0">
              <a:schemeClr val="tx1">
                <a:lumMod val="95000"/>
                <a:lumOff val="5000"/>
                <a:alpha val="11000"/>
              </a:schemeClr>
            </a:outerShdw>
          </a:effectLst>
        </p:spPr>
        <p:txBody>
          <a:bodyPr wrap="square">
            <a:noAutofit/>
          </a:bodyPr>
          <a:lstStyle/>
          <a:p>
            <a:endParaRPr lang="en-US" dirty="0"/>
          </a:p>
        </p:txBody>
      </p:sp>
    </p:spTree>
    <p:extLst>
      <p:ext uri="{BB962C8B-B14F-4D97-AF65-F5344CB8AC3E}">
        <p14:creationId xmlns:p14="http://schemas.microsoft.com/office/powerpoint/2010/main" val="383872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nodePh="1">
                                  <p:stCondLst>
                                    <p:cond delay="11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360"/>
                                          </p:val>
                                        </p:tav>
                                        <p:tav tm="100000">
                                          <p:val>
                                            <p:fltVal val="0"/>
                                          </p:val>
                                        </p:tav>
                                      </p:tavLst>
                                    </p:anim>
                                    <p:animEffect transition="in" filter="fade">
                                      <p:cBhvr>
                                        <p:cTn id="10" dur="1000"/>
                                        <p:tgtEl>
                                          <p:spTgt spid="12"/>
                                        </p:tgtEl>
                                      </p:cBhvr>
                                    </p:animEffect>
                                  </p:childTnLst>
                                </p:cTn>
                              </p:par>
                              <p:par>
                                <p:cTn id="11" presetID="49" presetClass="entr" presetSubtype="0" decel="100000" fill="hold" grpId="0" nodeType="withEffect" nodePh="1">
                                  <p:stCondLst>
                                    <p:cond delay="1500"/>
                                  </p:stCondLst>
                                  <p:endCondLst>
                                    <p:cond evt="begin" delay="0">
                                      <p:tn val="11"/>
                                    </p:cond>
                                  </p:endCondLst>
                                  <p:childTnLst>
                                    <p:set>
                                      <p:cBhvr>
                                        <p:cTn id="12" dur="1" fill="hold">
                                          <p:stCondLst>
                                            <p:cond delay="0"/>
                                          </p:stCondLst>
                                        </p:cTn>
                                        <p:tgtEl>
                                          <p:spTgt spid="18"/>
                                        </p:tgtEl>
                                        <p:attrNameLst>
                                          <p:attrName>style.visibility</p:attrName>
                                        </p:attrNameLst>
                                      </p:cBhvr>
                                      <p:to>
                                        <p:strVal val="visible"/>
                                      </p:to>
                                    </p:se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style.rotation</p:attrName>
                                        </p:attrNameLst>
                                      </p:cBhvr>
                                      <p:tavLst>
                                        <p:tav tm="0">
                                          <p:val>
                                            <p:fltVal val="360"/>
                                          </p:val>
                                        </p:tav>
                                        <p:tav tm="100000">
                                          <p:val>
                                            <p:fltVal val="0"/>
                                          </p:val>
                                        </p:tav>
                                      </p:tavLst>
                                    </p:anim>
                                    <p:animEffect transition="in" filter="fade">
                                      <p:cBhvr>
                                        <p:cTn id="16" dur="1000"/>
                                        <p:tgtEl>
                                          <p:spTgt spid="18"/>
                                        </p:tgtEl>
                                      </p:cBhvr>
                                    </p:animEffect>
                                  </p:childTnLst>
                                </p:cTn>
                              </p:par>
                              <p:par>
                                <p:cTn id="17" presetID="49" presetClass="entr" presetSubtype="0" decel="100000" fill="hold" grpId="0" nodeType="withEffect" nodePh="1">
                                  <p:stCondLst>
                                    <p:cond delay="170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p:cTn id="19" dur="1000" fill="hold"/>
                                        <p:tgtEl>
                                          <p:spTgt spid="20"/>
                                        </p:tgtEl>
                                        <p:attrNameLst>
                                          <p:attrName>ppt_w</p:attrName>
                                        </p:attrNameLst>
                                      </p:cBhvr>
                                      <p:tavLst>
                                        <p:tav tm="0">
                                          <p:val>
                                            <p:fltVal val="0"/>
                                          </p:val>
                                        </p:tav>
                                        <p:tav tm="100000">
                                          <p:val>
                                            <p:strVal val="#ppt_w"/>
                                          </p:val>
                                        </p:tav>
                                      </p:tavLst>
                                    </p:anim>
                                    <p:anim calcmode="lin" valueType="num">
                                      <p:cBhvr>
                                        <p:cTn id="20" dur="1000" fill="hold"/>
                                        <p:tgtEl>
                                          <p:spTgt spid="20"/>
                                        </p:tgtEl>
                                        <p:attrNameLst>
                                          <p:attrName>ppt_h</p:attrName>
                                        </p:attrNameLst>
                                      </p:cBhvr>
                                      <p:tavLst>
                                        <p:tav tm="0">
                                          <p:val>
                                            <p:fltVal val="0"/>
                                          </p:val>
                                        </p:tav>
                                        <p:tav tm="100000">
                                          <p:val>
                                            <p:strVal val="#ppt_h"/>
                                          </p:val>
                                        </p:tav>
                                      </p:tavLst>
                                    </p:anim>
                                    <p:anim calcmode="lin" valueType="num">
                                      <p:cBhvr>
                                        <p:cTn id="21" dur="1000" fill="hold"/>
                                        <p:tgtEl>
                                          <p:spTgt spid="20"/>
                                        </p:tgtEl>
                                        <p:attrNameLst>
                                          <p:attrName>style.rotation</p:attrName>
                                        </p:attrNameLst>
                                      </p:cBhvr>
                                      <p:tavLst>
                                        <p:tav tm="0">
                                          <p:val>
                                            <p:fltVal val="360"/>
                                          </p:val>
                                        </p:tav>
                                        <p:tav tm="100000">
                                          <p:val>
                                            <p:fltVal val="0"/>
                                          </p:val>
                                        </p:tav>
                                      </p:tavLst>
                                    </p:anim>
                                    <p:animEffect transition="in" filter="fade">
                                      <p:cBhvr>
                                        <p:cTn id="22" dur="1000"/>
                                        <p:tgtEl>
                                          <p:spTgt spid="20"/>
                                        </p:tgtEl>
                                      </p:cBhvr>
                                    </p:animEffect>
                                  </p:childTnLst>
                                </p:cTn>
                              </p:par>
                              <p:par>
                                <p:cTn id="23" presetID="49" presetClass="entr" presetSubtype="0" decel="100000" fill="hold" grpId="0" nodeType="withEffect" nodePh="1">
                                  <p:stCondLst>
                                    <p:cond delay="1900"/>
                                  </p:stCondLst>
                                  <p:endCondLst>
                                    <p:cond evt="begin" delay="0">
                                      <p:tn val="23"/>
                                    </p:cond>
                                  </p:end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360"/>
                                          </p:val>
                                        </p:tav>
                                        <p:tav tm="100000">
                                          <p:val>
                                            <p:fltVal val="0"/>
                                          </p:val>
                                        </p:tav>
                                      </p:tavLst>
                                    </p:anim>
                                    <p:animEffect transition="in" filter="fade">
                                      <p:cBhvr>
                                        <p:cTn id="28" dur="1000"/>
                                        <p:tgtEl>
                                          <p:spTgt spid="22"/>
                                        </p:tgtEl>
                                      </p:cBhvr>
                                    </p:animEffect>
                                  </p:childTnLst>
                                </p:cTn>
                              </p:par>
                              <p:par>
                                <p:cTn id="29" presetID="49" presetClass="entr" presetSubtype="0" decel="100000" fill="hold" grpId="0" nodeType="withEffect" nodePh="1">
                                  <p:stCondLst>
                                    <p:cond delay="2300"/>
                                  </p:stCondLst>
                                  <p:endCondLst>
                                    <p:cond evt="begin" delay="0">
                                      <p:tn val="29"/>
                                    </p:cond>
                                  </p:endCondLst>
                                  <p:childTnLst>
                                    <p:set>
                                      <p:cBhvr>
                                        <p:cTn id="30" dur="1" fill="hold">
                                          <p:stCondLst>
                                            <p:cond delay="0"/>
                                          </p:stCondLst>
                                        </p:cTn>
                                        <p:tgtEl>
                                          <p:spTgt spid="16"/>
                                        </p:tgtEl>
                                        <p:attrNameLst>
                                          <p:attrName>style.visibility</p:attrName>
                                        </p:attrNameLst>
                                      </p:cBhvr>
                                      <p:to>
                                        <p:strVal val="visible"/>
                                      </p:to>
                                    </p:set>
                                    <p:anim calcmode="lin" valueType="num">
                                      <p:cBhvr>
                                        <p:cTn id="31" dur="1000" fill="hold"/>
                                        <p:tgtEl>
                                          <p:spTgt spid="16"/>
                                        </p:tgtEl>
                                        <p:attrNameLst>
                                          <p:attrName>ppt_w</p:attrName>
                                        </p:attrNameLst>
                                      </p:cBhvr>
                                      <p:tavLst>
                                        <p:tav tm="0">
                                          <p:val>
                                            <p:fltVal val="0"/>
                                          </p:val>
                                        </p:tav>
                                        <p:tav tm="100000">
                                          <p:val>
                                            <p:strVal val="#ppt_w"/>
                                          </p:val>
                                        </p:tav>
                                      </p:tavLst>
                                    </p:anim>
                                    <p:anim calcmode="lin" valueType="num">
                                      <p:cBhvr>
                                        <p:cTn id="32" dur="1000" fill="hold"/>
                                        <p:tgtEl>
                                          <p:spTgt spid="16"/>
                                        </p:tgtEl>
                                        <p:attrNameLst>
                                          <p:attrName>ppt_h</p:attrName>
                                        </p:attrNameLst>
                                      </p:cBhvr>
                                      <p:tavLst>
                                        <p:tav tm="0">
                                          <p:val>
                                            <p:fltVal val="0"/>
                                          </p:val>
                                        </p:tav>
                                        <p:tav tm="100000">
                                          <p:val>
                                            <p:strVal val="#ppt_h"/>
                                          </p:val>
                                        </p:tav>
                                      </p:tavLst>
                                    </p:anim>
                                    <p:anim calcmode="lin" valueType="num">
                                      <p:cBhvr>
                                        <p:cTn id="33" dur="1000" fill="hold"/>
                                        <p:tgtEl>
                                          <p:spTgt spid="16"/>
                                        </p:tgtEl>
                                        <p:attrNameLst>
                                          <p:attrName>style.rotation</p:attrName>
                                        </p:attrNameLst>
                                      </p:cBhvr>
                                      <p:tavLst>
                                        <p:tav tm="0">
                                          <p:val>
                                            <p:fltVal val="360"/>
                                          </p:val>
                                        </p:tav>
                                        <p:tav tm="100000">
                                          <p:val>
                                            <p:fltVal val="0"/>
                                          </p:val>
                                        </p:tav>
                                      </p:tavLst>
                                    </p:anim>
                                    <p:animEffect transition="in" filter="fade">
                                      <p:cBhvr>
                                        <p:cTn id="3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20" grpId="0" animBg="1"/>
      <p:bldP spid="22"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2262534"/>
            <a:ext cx="11857881" cy="6593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849085" indent="-391885">
              <a:spcBef>
                <a:spcPts val="2000"/>
              </a:spcBef>
              <a:defRPr sz="2400"/>
            </a:lvl2pPr>
            <a:lvl3pPr marL="1371600" indent="-457200">
              <a:defRPr sz="2400"/>
            </a:lvl3pPr>
            <a:lvl4pPr marL="1660357" indent="-288757">
              <a:defRPr sz="2400"/>
            </a:lvl4pPr>
            <a:lvl5pPr marL="2117557" indent="-288757">
              <a:defRPr sz="2400"/>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651619" y="406400"/>
            <a:ext cx="11701562" cy="17388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5" name="Software Products"/>
          <p:cNvSpPr txBox="1"/>
          <p:nvPr/>
        </p:nvSpPr>
        <p:spPr>
          <a:xfrm>
            <a:off x="3743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10552" marR="0" indent="-210552"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oftware products"/>
          <p:cNvSpPr txBox="1">
            <a:spLocks noGrp="1"/>
          </p:cNvSpPr>
          <p:nvPr>
            <p:ph type="ctrTitle"/>
          </p:nvPr>
        </p:nvSpPr>
        <p:spPr>
          <a:prstGeom prst="rect">
            <a:avLst/>
          </a:prstGeom>
        </p:spPr>
        <p:txBody>
          <a:bodyPr/>
          <a:lstStyle/>
          <a:p>
            <a:r>
              <a:t>Software products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he starting point for software product development is a ‘product vision’.…"/>
          <p:cNvSpPr txBox="1">
            <a:spLocks noGrp="1"/>
          </p:cNvSpPr>
          <p:nvPr>
            <p:ph type="body" idx="1"/>
          </p:nvPr>
        </p:nvSpPr>
        <p:spPr>
          <a:prstGeom prst="rect">
            <a:avLst/>
          </a:prstGeom>
        </p:spPr>
        <p:txBody>
          <a:bodyPr/>
          <a:lstStyle/>
          <a:p>
            <a:r>
              <a:rPr dirty="0"/>
              <a:t>The starting point for software product development is a ‘product vision’.</a:t>
            </a:r>
          </a:p>
          <a:p>
            <a:endParaRPr lang="en-US" dirty="0"/>
          </a:p>
          <a:p>
            <a:r>
              <a:rPr dirty="0"/>
              <a:t>Product visions are simple statements that define the </a:t>
            </a:r>
            <a:r>
              <a:rPr b="1" i="1" u="sng" dirty="0"/>
              <a:t>essence</a:t>
            </a:r>
            <a:r>
              <a:rPr dirty="0"/>
              <a:t> of the product to be developed.</a:t>
            </a:r>
          </a:p>
          <a:p>
            <a:endParaRPr lang="en-US" dirty="0"/>
          </a:p>
          <a:p>
            <a:r>
              <a:rPr dirty="0"/>
              <a:t>The product vision should answer three fundamental questions:</a:t>
            </a:r>
          </a:p>
          <a:p>
            <a:pPr lvl="1"/>
            <a:r>
              <a:rPr u="sng" dirty="0"/>
              <a:t>What is the product</a:t>
            </a:r>
            <a:r>
              <a:rPr dirty="0"/>
              <a:t> to be developed?</a:t>
            </a:r>
          </a:p>
          <a:p>
            <a:pPr lvl="1"/>
            <a:r>
              <a:rPr dirty="0"/>
              <a:t>Who are the </a:t>
            </a:r>
            <a:r>
              <a:rPr u="sng" dirty="0"/>
              <a:t>target customers</a:t>
            </a:r>
            <a:r>
              <a:rPr dirty="0"/>
              <a:t> and users?</a:t>
            </a:r>
          </a:p>
          <a:p>
            <a:pPr lvl="1"/>
            <a:r>
              <a:rPr u="sng" dirty="0"/>
              <a:t>Why</a:t>
            </a:r>
            <a:r>
              <a:rPr dirty="0"/>
              <a:t> should customers </a:t>
            </a:r>
            <a:r>
              <a:rPr u="sng" dirty="0"/>
              <a:t>buy</a:t>
            </a:r>
            <a:r>
              <a:rPr dirty="0"/>
              <a:t> this product?</a:t>
            </a:r>
          </a:p>
        </p:txBody>
      </p:sp>
      <p:sp>
        <p:nvSpPr>
          <p:cNvPr id="107" name="The product vision"/>
          <p:cNvSpPr txBox="1">
            <a:spLocks noGrp="1"/>
          </p:cNvSpPr>
          <p:nvPr>
            <p:ph type="title"/>
          </p:nvPr>
        </p:nvSpPr>
        <p:spPr>
          <a:prstGeom prst="rect">
            <a:avLst/>
          </a:prstGeom>
        </p:spPr>
        <p:txBody>
          <a:bodyPr/>
          <a:lstStyle/>
          <a:p>
            <a:r>
              <a:t>The product vision</a:t>
            </a:r>
          </a:p>
        </p:txBody>
      </p:sp>
      <p:sp>
        <p:nvSpPr>
          <p:cNvPr id="10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OR (target customer)…"/>
          <p:cNvSpPr txBox="1">
            <a:spLocks noGrp="1"/>
          </p:cNvSpPr>
          <p:nvPr>
            <p:ph type="body" idx="1"/>
          </p:nvPr>
        </p:nvSpPr>
        <p:spPr>
          <a:prstGeom prst="rect">
            <a:avLst/>
          </a:prstGeom>
        </p:spPr>
        <p:txBody>
          <a:bodyPr/>
          <a:lstStyle/>
          <a:p>
            <a:r>
              <a:t>FOR (target customer)</a:t>
            </a:r>
          </a:p>
          <a:p>
            <a:r>
              <a:t>WHO (statement of the need or opportunity)</a:t>
            </a:r>
          </a:p>
          <a:p>
            <a:r>
              <a:t>The (PRODUCT NAME) is a (product category)</a:t>
            </a:r>
          </a:p>
          <a:p>
            <a:r>
              <a:t>THAT (key benefit, compelling reason to buy)</a:t>
            </a:r>
          </a:p>
          <a:p>
            <a:r>
              <a:t>UNLIKE (primary competitive alternative)</a:t>
            </a:r>
          </a:p>
          <a:p>
            <a:r>
              <a:t>OUR PRODUCT  (statement of primary differentiation)</a:t>
            </a:r>
          </a:p>
        </p:txBody>
      </p:sp>
      <p:sp>
        <p:nvSpPr>
          <p:cNvPr id="111" name="Moore’s vision template"/>
          <p:cNvSpPr txBox="1">
            <a:spLocks noGrp="1"/>
          </p:cNvSpPr>
          <p:nvPr>
            <p:ph type="title"/>
          </p:nvPr>
        </p:nvSpPr>
        <p:spPr>
          <a:prstGeom prst="rect">
            <a:avLst/>
          </a:prstGeom>
        </p:spPr>
        <p:txBody>
          <a:bodyPr/>
          <a:lstStyle/>
          <a:p>
            <a:r>
              <a:t>Moore’s vision template</a:t>
            </a:r>
          </a:p>
        </p:txBody>
      </p:sp>
      <p:sp>
        <p:nvSpPr>
          <p:cNvPr id="1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
          <p:cNvSpPr txBox="1">
            <a:spLocks noGrp="1"/>
          </p:cNvSpPr>
          <p:nvPr>
            <p:ph type="body" idx="1"/>
          </p:nvPr>
        </p:nvSpPr>
        <p:spPr>
          <a:prstGeom prst="rect">
            <a:avLst/>
          </a:prstGeom>
        </p:spPr>
        <p:txBody>
          <a:bodyPr/>
          <a:lstStyle>
            <a:lvl1pPr marL="0" indent="0">
              <a:buSzTx/>
              <a:buNone/>
            </a:lvl1pPr>
          </a:lstStyle>
          <a:p>
            <a:pPr rtl="0"/>
            <a:r>
              <a:rPr dirty="0"/>
              <a:t>“</a:t>
            </a:r>
            <a:r>
              <a:rPr b="1" dirty="0"/>
              <a:t>FOR</a:t>
            </a:r>
            <a:r>
              <a:rPr dirty="0"/>
              <a:t> </a:t>
            </a:r>
            <a:r>
              <a:rPr lang="en-US" dirty="0"/>
              <a:t>blind and visually impaired people </a:t>
            </a:r>
            <a:r>
              <a:rPr b="1" dirty="0"/>
              <a:t>WHO</a:t>
            </a:r>
            <a:r>
              <a:rPr dirty="0"/>
              <a:t> need </a:t>
            </a:r>
            <a:r>
              <a:rPr lang="en-US" dirty="0"/>
              <a:t>ambient perception</a:t>
            </a:r>
            <a:r>
              <a:rPr dirty="0"/>
              <a:t>, </a:t>
            </a:r>
            <a:r>
              <a:rPr b="1" dirty="0"/>
              <a:t>THE</a:t>
            </a:r>
            <a:r>
              <a:rPr dirty="0"/>
              <a:t> </a:t>
            </a:r>
            <a:r>
              <a:rPr lang="en-US" dirty="0" err="1"/>
              <a:t>SmartSight</a:t>
            </a:r>
            <a:r>
              <a:rPr lang="en-US" dirty="0"/>
              <a:t> project </a:t>
            </a:r>
            <a:r>
              <a:rPr dirty="0"/>
              <a:t>is a </a:t>
            </a:r>
            <a:r>
              <a:rPr lang="en-US" dirty="0"/>
              <a:t>hybrid app operating across a </a:t>
            </a:r>
            <a:r>
              <a:rPr lang="en-US" dirty="0" err="1"/>
              <a:t>smartglass</a:t>
            </a:r>
            <a:r>
              <a:rPr lang="en-US" dirty="0"/>
              <a:t>, a companion device (e.g., smartphone), and cloud </a:t>
            </a:r>
            <a:r>
              <a:rPr b="1" dirty="0"/>
              <a:t>THAT</a:t>
            </a:r>
            <a:r>
              <a:rPr dirty="0"/>
              <a:t> provides </a:t>
            </a:r>
            <a:r>
              <a:rPr lang="en-US" dirty="0"/>
              <a:t>obstacle detection, motion detection, text detection, and face detection</a:t>
            </a:r>
            <a:r>
              <a:rPr dirty="0"/>
              <a:t>. </a:t>
            </a:r>
            <a:r>
              <a:rPr b="1" dirty="0"/>
              <a:t>UNLIKE</a:t>
            </a:r>
            <a:r>
              <a:rPr dirty="0"/>
              <a:t> other services or package software products</a:t>
            </a:r>
            <a:r>
              <a:rPr lang="en-US" dirty="0"/>
              <a:t> (such as Gabriel)</a:t>
            </a:r>
            <a:r>
              <a:rPr dirty="0"/>
              <a:t>, </a:t>
            </a:r>
            <a:r>
              <a:rPr b="1" dirty="0"/>
              <a:t>OUR</a:t>
            </a:r>
            <a:r>
              <a:rPr dirty="0"/>
              <a:t> product </a:t>
            </a:r>
            <a:r>
              <a:rPr lang="en-US" dirty="0"/>
              <a:t>combines all the smart features in one system and is flexible to work with different types of companion devices (smartphone, laptop, etc.)</a:t>
            </a:r>
            <a:r>
              <a:rPr dirty="0"/>
              <a:t>.”</a:t>
            </a:r>
          </a:p>
        </p:txBody>
      </p:sp>
      <p:sp>
        <p:nvSpPr>
          <p:cNvPr id="115" name="Vision template example"/>
          <p:cNvSpPr txBox="1">
            <a:spLocks noGrp="1"/>
          </p:cNvSpPr>
          <p:nvPr>
            <p:ph type="title"/>
          </p:nvPr>
        </p:nvSpPr>
        <p:spPr>
          <a:prstGeom prst="rect">
            <a:avLst/>
          </a:prstGeom>
        </p:spPr>
        <p:txBody>
          <a:bodyPr/>
          <a:lstStyle/>
          <a:p>
            <a:r>
              <a:rPr dirty="0"/>
              <a:t>Vision template</a:t>
            </a:r>
            <a:r>
              <a:rPr lang="en-US" dirty="0"/>
              <a:t>:</a:t>
            </a:r>
            <a:r>
              <a:rPr dirty="0"/>
              <a:t> example</a:t>
            </a:r>
            <a:r>
              <a:rPr lang="en-US" dirty="0"/>
              <a:t> of </a:t>
            </a:r>
            <a:r>
              <a:rPr lang="en-US" dirty="0" err="1"/>
              <a:t>SmartSight</a:t>
            </a:r>
            <a:r>
              <a:rPr lang="en-US" dirty="0"/>
              <a:t> project</a:t>
            </a:r>
            <a:endParaRPr dirty="0"/>
          </a:p>
        </p:txBody>
      </p:sp>
      <p:sp>
        <p:nvSpPr>
          <p:cNvPr id="11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22321980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
          <p:cNvSpPr txBox="1">
            <a:spLocks noGrp="1"/>
          </p:cNvSpPr>
          <p:nvPr>
            <p:ph type="body" idx="1"/>
          </p:nvPr>
        </p:nvSpPr>
        <p:spPr>
          <a:prstGeom prst="rect">
            <a:avLst/>
          </a:prstGeom>
        </p:spPr>
        <p:txBody>
          <a:bodyPr/>
          <a:lstStyle>
            <a:lvl1pPr marL="0" indent="0">
              <a:buSzTx/>
              <a:buNone/>
            </a:lvl1pPr>
          </a:lstStyle>
          <a:p>
            <a:r>
              <a:rPr dirty="0"/>
              <a:t>“</a:t>
            </a:r>
            <a:r>
              <a:rPr b="1" dirty="0"/>
              <a:t>FOR</a:t>
            </a:r>
            <a:r>
              <a:rPr dirty="0"/>
              <a:t> a mid-sized company's marketing and sales departments </a:t>
            </a:r>
            <a:r>
              <a:rPr b="1" dirty="0"/>
              <a:t>WHO</a:t>
            </a:r>
            <a:r>
              <a:rPr dirty="0"/>
              <a:t> need basic CRM functionality, </a:t>
            </a:r>
            <a:r>
              <a:rPr b="1" dirty="0"/>
              <a:t>THE</a:t>
            </a:r>
            <a:r>
              <a:rPr dirty="0"/>
              <a:t> CRM-Innovator is a Web-based service </a:t>
            </a:r>
            <a:r>
              <a:rPr b="1" dirty="0"/>
              <a:t>THAT</a:t>
            </a:r>
            <a:r>
              <a:rPr dirty="0"/>
              <a:t> provides sales tracking, lead generation, and sales representative support features that improve customer relationships at critical touch points. </a:t>
            </a:r>
            <a:r>
              <a:rPr b="1" dirty="0"/>
              <a:t>UNLIKE</a:t>
            </a:r>
            <a:r>
              <a:rPr dirty="0"/>
              <a:t> other services or package software products</a:t>
            </a:r>
            <a:r>
              <a:rPr lang="en-US" dirty="0"/>
              <a:t> (like Monday and </a:t>
            </a:r>
            <a:r>
              <a:rPr lang="en-US" dirty="0" err="1"/>
              <a:t>Hubstop</a:t>
            </a:r>
            <a:r>
              <a:rPr lang="en-US" dirty="0"/>
              <a:t>)</a:t>
            </a:r>
            <a:r>
              <a:rPr dirty="0"/>
              <a:t>, </a:t>
            </a:r>
            <a:r>
              <a:rPr b="1" dirty="0"/>
              <a:t>OUR</a:t>
            </a:r>
            <a:r>
              <a:rPr dirty="0"/>
              <a:t> product provides very capable services at a moderate cost.”</a:t>
            </a:r>
          </a:p>
        </p:txBody>
      </p:sp>
      <p:sp>
        <p:nvSpPr>
          <p:cNvPr id="115" name="Vision template example"/>
          <p:cNvSpPr txBox="1">
            <a:spLocks noGrp="1"/>
          </p:cNvSpPr>
          <p:nvPr>
            <p:ph type="title"/>
          </p:nvPr>
        </p:nvSpPr>
        <p:spPr>
          <a:prstGeom prst="rect">
            <a:avLst/>
          </a:prstGeom>
        </p:spPr>
        <p:txBody>
          <a:bodyPr/>
          <a:lstStyle/>
          <a:p>
            <a:r>
              <a:t>Vision template example</a:t>
            </a:r>
          </a:p>
        </p:txBody>
      </p:sp>
      <p:sp>
        <p:nvSpPr>
          <p:cNvPr id="11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Domain experience The product developers may work in a particular area (say marketing and sales) and understand the software support that they need. They may be frustrated by the deficiencies in the software they use and see opportunities for an improved system.…"/>
          <p:cNvSpPr txBox="1">
            <a:spLocks noGrp="1"/>
          </p:cNvSpPr>
          <p:nvPr>
            <p:ph type="body" idx="1"/>
          </p:nvPr>
        </p:nvSpPr>
        <p:spPr>
          <a:prstGeom prst="rect">
            <a:avLst/>
          </a:prstGeom>
        </p:spPr>
        <p:txBody>
          <a:bodyPr>
            <a:normAutofit lnSpcReduction="10000"/>
          </a:bodyPr>
          <a:lstStyle/>
          <a:p>
            <a:pPr defTabSz="519937">
              <a:spcBef>
                <a:spcPts val="2600"/>
              </a:spcBef>
              <a:defRPr sz="2136"/>
            </a:pPr>
            <a:r>
              <a:rPr b="1" i="1" dirty="0"/>
              <a:t>Domain experience</a:t>
            </a:r>
            <a:br>
              <a:rPr i="1" dirty="0"/>
            </a:br>
            <a:r>
              <a:rPr dirty="0"/>
              <a:t>The product developers may work in a particular area (say marketing and sales) and understand the software support that they need. They may be frustrated by the deficiencies in the software they use and see opportunities for an improved system.</a:t>
            </a:r>
          </a:p>
          <a:p>
            <a:pPr defTabSz="519937">
              <a:spcBef>
                <a:spcPts val="2600"/>
              </a:spcBef>
              <a:defRPr sz="2136"/>
            </a:pPr>
            <a:r>
              <a:rPr b="1" i="1" dirty="0"/>
              <a:t>Product experience</a:t>
            </a:r>
            <a:br>
              <a:rPr dirty="0"/>
            </a:br>
            <a:r>
              <a:rPr dirty="0"/>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p>
          <a:p>
            <a:pPr defTabSz="519937">
              <a:spcBef>
                <a:spcPts val="2600"/>
              </a:spcBef>
              <a:defRPr sz="2136"/>
            </a:pPr>
            <a:r>
              <a:rPr b="1" i="1" dirty="0"/>
              <a:t>Customer experience</a:t>
            </a:r>
            <a:br>
              <a:rPr dirty="0"/>
            </a:br>
            <a:r>
              <a:rPr dirty="0"/>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pPr defTabSz="519937">
              <a:spcBef>
                <a:spcPts val="2600"/>
              </a:spcBef>
              <a:defRPr sz="2136"/>
            </a:pPr>
            <a:r>
              <a:rPr b="1" i="1" dirty="0"/>
              <a:t>Prototyping and playing around</a:t>
            </a:r>
            <a:br>
              <a:rPr dirty="0"/>
            </a:br>
            <a:r>
              <a:rPr dirty="0"/>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p>
        </p:txBody>
      </p:sp>
      <p:sp>
        <p:nvSpPr>
          <p:cNvPr id="119" name="Table 1.2 Information sources for developing a product vision"/>
          <p:cNvSpPr txBox="1">
            <a:spLocks noGrp="1"/>
          </p:cNvSpPr>
          <p:nvPr>
            <p:ph type="title"/>
          </p:nvPr>
        </p:nvSpPr>
        <p:spPr>
          <a:prstGeom prst="rect">
            <a:avLst/>
          </a:prstGeom>
        </p:spPr>
        <p:txBody>
          <a:bodyPr>
            <a:noAutofit/>
          </a:bodyPr>
          <a:lstStyle/>
          <a:p>
            <a:r>
              <a:rPr lang="en-US" sz="4000" dirty="0">
                <a:solidFill>
                  <a:schemeClr val="accent1">
                    <a:lumMod val="75000"/>
                  </a:schemeClr>
                </a:solidFill>
              </a:rPr>
              <a:t>How to</a:t>
            </a:r>
            <a:r>
              <a:rPr sz="4000" dirty="0">
                <a:solidFill>
                  <a:schemeClr val="accent1">
                    <a:lumMod val="75000"/>
                  </a:schemeClr>
                </a:solidFill>
              </a:rPr>
              <a:t> develop a product vision</a:t>
            </a:r>
          </a:p>
        </p:txBody>
      </p:sp>
      <p:sp>
        <p:nvSpPr>
          <p:cNvPr id="12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OR teachers and educators WHO need a way to help students use web-based learning resources and applications, THE iLearn system is an open learning environment THAT allows the set of resources used by classes and students to be easily configured for these students and classes by teachers themselves. UNLIKE Virtual Learning Environments, such as Moodle, the focus of iLearn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p:cNvSpPr txBox="1">
            <a:spLocks noGrp="1"/>
          </p:cNvSpPr>
          <p:nvPr>
            <p:ph type="body" idx="1"/>
          </p:nvPr>
        </p:nvSpPr>
        <p:spPr>
          <a:prstGeom prst="rect">
            <a:avLst/>
          </a:prstGeom>
        </p:spPr>
        <p:txBody>
          <a:bodyPr/>
          <a:lstStyle/>
          <a:p>
            <a:r>
              <a:rPr b="1" dirty="0"/>
              <a:t>FOR</a:t>
            </a:r>
            <a:r>
              <a:rPr dirty="0"/>
              <a:t> teachers and educators </a:t>
            </a:r>
            <a:r>
              <a:rPr b="1" dirty="0"/>
              <a:t>WHO</a:t>
            </a:r>
            <a:r>
              <a:rPr dirty="0"/>
              <a:t> need a way to help students use web-based learning resources and applications, </a:t>
            </a:r>
            <a:r>
              <a:rPr b="1" dirty="0"/>
              <a:t>THE</a:t>
            </a:r>
            <a:r>
              <a:rPr dirty="0"/>
              <a:t> </a:t>
            </a:r>
            <a:r>
              <a:rPr dirty="0" err="1"/>
              <a:t>iLearn</a:t>
            </a:r>
            <a:r>
              <a:rPr dirty="0"/>
              <a:t> system is an open learning environment </a:t>
            </a:r>
            <a:r>
              <a:rPr b="1" dirty="0"/>
              <a:t>THAT</a:t>
            </a:r>
            <a:r>
              <a:rPr dirty="0"/>
              <a:t> allows the set of resources used by classes and students to be easily configured for these students and classes by teachers themselves. </a:t>
            </a:r>
            <a:r>
              <a:rPr b="1" dirty="0"/>
              <a:t>UNLIKE</a:t>
            </a:r>
            <a:r>
              <a:rPr dirty="0"/>
              <a:t> Virtual Learning Environments, such as Moodle, the focus of </a:t>
            </a:r>
            <a:r>
              <a:rPr dirty="0" err="1"/>
              <a:t>iLearn</a:t>
            </a:r>
            <a:r>
              <a:rPr dirty="0"/>
              <a:t> is the learning process rather than the administration and management of materials, assessments and coursework. </a:t>
            </a:r>
            <a:r>
              <a:rPr b="1" dirty="0"/>
              <a:t>OUR</a:t>
            </a:r>
            <a:r>
              <a:rPr dirty="0"/>
              <a:t> product enables teachers to create subject and age-specific environments for their students using any web-based resources, such as videos, simulations and written materials that are appropriate. </a:t>
            </a:r>
          </a:p>
          <a:p>
            <a:r>
              <a:rPr dirty="0"/>
              <a:t>Schools and universities are the </a:t>
            </a:r>
            <a:r>
              <a:rPr b="1" dirty="0"/>
              <a:t>target</a:t>
            </a:r>
            <a:r>
              <a:rPr dirty="0"/>
              <a:t> customers for the </a:t>
            </a:r>
            <a:r>
              <a:rPr dirty="0" err="1"/>
              <a:t>iLearn</a:t>
            </a:r>
            <a:r>
              <a:rPr dirty="0"/>
              <a:t> system as it will significantly improve the learning experience of students at relatively low cost. It will collect and process learner analytics that will reduce the costs of progress tracking and reporting.</a:t>
            </a:r>
          </a:p>
        </p:txBody>
      </p:sp>
      <p:sp>
        <p:nvSpPr>
          <p:cNvPr id="127" name="Table 1.3 A vision statement for the iLearn system"/>
          <p:cNvSpPr txBox="1">
            <a:spLocks noGrp="1"/>
          </p:cNvSpPr>
          <p:nvPr>
            <p:ph type="title"/>
          </p:nvPr>
        </p:nvSpPr>
        <p:spPr>
          <a:xfrm>
            <a:off x="412749" y="342900"/>
            <a:ext cx="11639551" cy="678558"/>
          </a:xfrm>
          <a:prstGeom prst="rect">
            <a:avLst/>
          </a:prstGeom>
        </p:spPr>
        <p:txBody>
          <a:bodyPr>
            <a:noAutofit/>
          </a:bodyPr>
          <a:lstStyle/>
          <a:p>
            <a:r>
              <a:rPr lang="en-US" sz="4000" dirty="0">
                <a:solidFill>
                  <a:schemeClr val="accent1">
                    <a:lumMod val="75000"/>
                  </a:schemeClr>
                </a:solidFill>
              </a:rPr>
              <a:t>Example</a:t>
            </a:r>
            <a:r>
              <a:rPr sz="4000" dirty="0">
                <a:solidFill>
                  <a:schemeClr val="accent1">
                    <a:lumMod val="75000"/>
                  </a:schemeClr>
                </a:solidFill>
              </a:rPr>
              <a:t> vision statement for the </a:t>
            </a:r>
            <a:r>
              <a:rPr sz="4000" dirty="0" err="1">
                <a:solidFill>
                  <a:schemeClr val="accent1">
                    <a:lumMod val="75000"/>
                  </a:schemeClr>
                </a:solidFill>
              </a:rPr>
              <a:t>iLearn</a:t>
            </a:r>
            <a:r>
              <a:rPr sz="4000" dirty="0">
                <a:solidFill>
                  <a:schemeClr val="accent1">
                    <a:lumMod val="75000"/>
                  </a:schemeClr>
                </a:solidFill>
              </a:rPr>
              <a:t> system</a:t>
            </a:r>
          </a:p>
        </p:txBody>
      </p:sp>
      <p:sp>
        <p:nvSpPr>
          <p:cNvPr id="1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174A-D8FB-6418-1FCA-6BA925B86609}"/>
              </a:ext>
            </a:extLst>
          </p:cNvPr>
          <p:cNvSpPr>
            <a:spLocks noGrp="1"/>
          </p:cNvSpPr>
          <p:nvPr>
            <p:ph type="title"/>
          </p:nvPr>
        </p:nvSpPr>
        <p:spPr>
          <a:xfrm>
            <a:off x="894080" y="516939"/>
            <a:ext cx="11216640" cy="1413934"/>
          </a:xfrm>
        </p:spPr>
        <p:txBody>
          <a:bodyPr/>
          <a:lstStyle/>
          <a:p>
            <a:pPr algn="ctr"/>
            <a:r>
              <a:rPr lang="en-US" sz="2844" spc="-1" dirty="0">
                <a:solidFill>
                  <a:schemeClr val="accent1">
                    <a:lumMod val="75000"/>
                  </a:schemeClr>
                </a:solidFill>
                <a:latin typeface="Arial"/>
                <a:ea typeface="ＭＳ Ｐゴシック"/>
              </a:rPr>
              <a:t>Practice 1: Develop a software vision for this client requirement</a:t>
            </a:r>
            <a:br>
              <a:rPr lang="en-US" sz="2844" spc="-1" dirty="0">
                <a:solidFill>
                  <a:schemeClr val="accent1">
                    <a:lumMod val="75000"/>
                  </a:schemeClr>
                </a:solidFill>
                <a:latin typeface="Arial"/>
                <a:ea typeface="ＭＳ Ｐゴシック"/>
              </a:rPr>
            </a:br>
            <a:br>
              <a:rPr lang="en-US" sz="2844" b="0" spc="-1" dirty="0">
                <a:solidFill>
                  <a:schemeClr val="accent1">
                    <a:lumMod val="75000"/>
                  </a:schemeClr>
                </a:solidFill>
                <a:latin typeface="Arial"/>
              </a:rPr>
            </a:br>
            <a:r>
              <a:rPr lang="en-US" sz="2844" dirty="0">
                <a:solidFill>
                  <a:schemeClr val="accent1">
                    <a:lumMod val="75000"/>
                  </a:schemeClr>
                </a:solidFill>
                <a:latin typeface="+mn-lt"/>
              </a:rPr>
              <a:t>Announcement Selection System</a:t>
            </a:r>
          </a:p>
        </p:txBody>
      </p:sp>
      <p:sp>
        <p:nvSpPr>
          <p:cNvPr id="3" name="Content Placeholder 2">
            <a:extLst>
              <a:ext uri="{FF2B5EF4-FFF2-40B4-BE49-F238E27FC236}">
                <a16:creationId xmlns:a16="http://schemas.microsoft.com/office/drawing/2014/main" id="{2DFACAD8-DA72-4CE4-968B-A401E4AB3448}"/>
              </a:ext>
            </a:extLst>
          </p:cNvPr>
          <p:cNvSpPr>
            <a:spLocks noGrp="1"/>
          </p:cNvSpPr>
          <p:nvPr>
            <p:ph idx="1"/>
          </p:nvPr>
        </p:nvSpPr>
        <p:spPr>
          <a:xfrm>
            <a:off x="894080" y="2359602"/>
            <a:ext cx="11216640" cy="5626635"/>
          </a:xfrm>
        </p:spPr>
        <p:txBody>
          <a:bodyPr>
            <a:normAutofit fontScale="92500" lnSpcReduction="20000"/>
          </a:bodyPr>
          <a:lstStyle/>
          <a:p>
            <a:pPr>
              <a:lnSpc>
                <a:spcPct val="150000"/>
              </a:lnSpc>
            </a:pPr>
            <a:r>
              <a:rPr lang="en-US" sz="2400" dirty="0"/>
              <a:t>The announcements that department officials make may not be the same as the announcements that students want to hear. Design and implement an application/system that can efficiently deliver announcements. For example, the CSE department at UNT wants to identify what announcements students are most interested in and upload them to the department's main homepage.</a:t>
            </a:r>
          </a:p>
          <a:p>
            <a:pPr lvl="1">
              <a:lnSpc>
                <a:spcPct val="150000"/>
              </a:lnSpc>
            </a:pPr>
            <a:r>
              <a:rPr lang="en-US" sz="2000" dirty="0"/>
              <a:t>Students can choose their interests (e.g., internships, student clubs, lecture, graduation criteria, etc.).</a:t>
            </a:r>
          </a:p>
          <a:p>
            <a:pPr lvl="1">
              <a:lnSpc>
                <a:spcPct val="150000"/>
              </a:lnSpc>
            </a:pPr>
            <a:r>
              <a:rPr lang="en-US" sz="2000" dirty="0"/>
              <a:t>Students can select grade (e.g., freshman, sophomore, junior, senior, graduate students, etc.).</a:t>
            </a:r>
          </a:p>
          <a:p>
            <a:pPr lvl="1">
              <a:lnSpc>
                <a:spcPct val="150000"/>
              </a:lnSpc>
            </a:pPr>
            <a:r>
              <a:rPr lang="en-US" sz="2000" dirty="0"/>
              <a:t>The above information will be forwarded to CSE officials so they can determine what kind of announcements students would like to know.</a:t>
            </a:r>
          </a:p>
          <a:p>
            <a:pPr lvl="1">
              <a:lnSpc>
                <a:spcPct val="150000"/>
              </a:lnSpc>
            </a:pPr>
            <a:r>
              <a:rPr lang="en-US" sz="2000" dirty="0"/>
              <a:t>CSE officials can save effort, time, and money on uploading announcements by using this application/system.</a:t>
            </a:r>
            <a:endParaRPr lang="en-US" sz="1600" dirty="0"/>
          </a:p>
        </p:txBody>
      </p:sp>
      <p:sp>
        <p:nvSpPr>
          <p:cNvPr id="4" name="TextBox 3">
            <a:extLst>
              <a:ext uri="{FF2B5EF4-FFF2-40B4-BE49-F238E27FC236}">
                <a16:creationId xmlns:a16="http://schemas.microsoft.com/office/drawing/2014/main" id="{729CCA93-F85C-471D-D019-FC75D2B815FB}"/>
              </a:ext>
            </a:extLst>
          </p:cNvPr>
          <p:cNvSpPr txBox="1"/>
          <p:nvPr/>
        </p:nvSpPr>
        <p:spPr>
          <a:xfrm>
            <a:off x="1027134" y="8384404"/>
            <a:ext cx="8242126"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sz="1200" spc="-1" dirty="0">
                <a:solidFill>
                  <a:schemeClr val="accent1">
                    <a:lumMod val="75000"/>
                  </a:schemeClr>
                </a:solidFill>
                <a:latin typeface="Arial"/>
                <a:ea typeface="ＭＳ Ｐゴシック"/>
              </a:rPr>
              <a:t>* This topic was suggested by Minseo Kim</a:t>
            </a:r>
            <a:endParaRPr kumimoji="0" lang="en-US" sz="1200" b="0" i="0" u="none" strike="noStrike" cap="none" spc="0" normalizeH="0" baseline="0" dirty="0">
              <a:ln>
                <a:noFill/>
              </a:ln>
              <a:solidFill>
                <a:srgbClr val="005493"/>
              </a:solidFill>
              <a:effectLst/>
              <a:uFillTx/>
              <a:latin typeface="+mj-lt"/>
              <a:ea typeface="+mj-ea"/>
              <a:cs typeface="+mj-cs"/>
              <a:sym typeface="Helvetica"/>
            </a:endParaRPr>
          </a:p>
        </p:txBody>
      </p:sp>
    </p:spTree>
    <p:extLst>
      <p:ext uri="{BB962C8B-B14F-4D97-AF65-F5344CB8AC3E}">
        <p14:creationId xmlns:p14="http://schemas.microsoft.com/office/powerpoint/2010/main" val="67948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650240" y="390656"/>
            <a:ext cx="10372096" cy="1625088"/>
          </a:xfrm>
          <a:prstGeom prst="rect">
            <a:avLst/>
          </a:prstGeom>
          <a:noFill/>
          <a:ln w="9360">
            <a:noFill/>
          </a:ln>
        </p:spPr>
        <p:txBody>
          <a:bodyPr anchor="ctr"/>
          <a:lstStyle/>
          <a:p>
            <a:pPr>
              <a:lnSpc>
                <a:spcPct val="100000"/>
              </a:lnSpc>
            </a:pPr>
            <a:r>
              <a:rPr lang="en-US" sz="3413" b="1" spc="-1" dirty="0">
                <a:solidFill>
                  <a:schemeClr val="accent1">
                    <a:lumMod val="75000"/>
                  </a:schemeClr>
                </a:solidFill>
                <a:latin typeface="Arial"/>
                <a:ea typeface="ＭＳ Ｐゴシック"/>
              </a:rPr>
              <a:t>Practice 2:Develop a Software Vision for the Following Customer Requirement</a:t>
            </a:r>
            <a:endParaRPr lang="en-US" sz="3413" spc="-1" dirty="0">
              <a:solidFill>
                <a:schemeClr val="accent1">
                  <a:lumMod val="75000"/>
                </a:schemeClr>
              </a:solidFill>
              <a:latin typeface="Arial"/>
            </a:endParaRPr>
          </a:p>
        </p:txBody>
      </p:sp>
      <p:pic>
        <p:nvPicPr>
          <p:cNvPr id="3" name="Picture 2" descr="A white background with black text&#10;&#10;Description automatically generated">
            <a:extLst>
              <a:ext uri="{FF2B5EF4-FFF2-40B4-BE49-F238E27FC236}">
                <a16:creationId xmlns:a16="http://schemas.microsoft.com/office/drawing/2014/main" id="{F7AFEE86-892F-9513-C066-02BB54BAE818}"/>
              </a:ext>
            </a:extLst>
          </p:cNvPr>
          <p:cNvPicPr>
            <a:picLocks noChangeAspect="1"/>
          </p:cNvPicPr>
          <p:nvPr/>
        </p:nvPicPr>
        <p:blipFill>
          <a:blip r:embed="rId2"/>
          <a:stretch>
            <a:fillRect/>
          </a:stretch>
        </p:blipFill>
        <p:spPr>
          <a:xfrm>
            <a:off x="0" y="2530614"/>
            <a:ext cx="13004800" cy="5400503"/>
          </a:xfrm>
          <a:prstGeom prst="rect">
            <a:avLst/>
          </a:prstGeom>
        </p:spPr>
      </p:pic>
      <p:sp>
        <p:nvSpPr>
          <p:cNvPr id="2" name="TextBox 1">
            <a:extLst>
              <a:ext uri="{FF2B5EF4-FFF2-40B4-BE49-F238E27FC236}">
                <a16:creationId xmlns:a16="http://schemas.microsoft.com/office/drawing/2014/main" id="{806CC006-7034-052E-2D5E-838E79202FFD}"/>
              </a:ext>
            </a:extLst>
          </p:cNvPr>
          <p:cNvSpPr txBox="1"/>
          <p:nvPr/>
        </p:nvSpPr>
        <p:spPr>
          <a:xfrm flipH="1">
            <a:off x="346344" y="8778553"/>
            <a:ext cx="6530446" cy="3795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lang="en-US" sz="1800" b="1" spc="-1" dirty="0">
                <a:solidFill>
                  <a:schemeClr val="accent1">
                    <a:lumMod val="75000"/>
                  </a:schemeClr>
                </a:solidFill>
                <a:latin typeface="Arial"/>
                <a:ea typeface="ＭＳ Ｐゴシック"/>
              </a:rPr>
              <a:t>This topic was suggested by </a:t>
            </a:r>
            <a:r>
              <a:rPr lang="en-US" sz="1800" b="1" spc="-1" dirty="0" err="1">
                <a:solidFill>
                  <a:schemeClr val="accent1">
                    <a:lumMod val="75000"/>
                  </a:schemeClr>
                </a:solidFill>
                <a:latin typeface="Arial"/>
                <a:ea typeface="ＭＳ Ｐゴシック"/>
              </a:rPr>
              <a:t>Akiharu</a:t>
            </a:r>
            <a:r>
              <a:rPr lang="en-US" sz="1800" b="1" spc="-1" dirty="0">
                <a:solidFill>
                  <a:schemeClr val="accent1">
                    <a:lumMod val="75000"/>
                  </a:schemeClr>
                </a:solidFill>
                <a:latin typeface="Arial"/>
                <a:ea typeface="ＭＳ Ｐゴシック"/>
              </a:rPr>
              <a:t> </a:t>
            </a:r>
            <a:r>
              <a:rPr lang="en-US" sz="1800" b="1" spc="-1" dirty="0" err="1">
                <a:solidFill>
                  <a:schemeClr val="accent1">
                    <a:lumMod val="75000"/>
                  </a:schemeClr>
                </a:solidFill>
                <a:latin typeface="Arial"/>
                <a:ea typeface="ＭＳ Ｐゴシック"/>
              </a:rPr>
              <a:t>Esashi</a:t>
            </a:r>
            <a:endParaRPr kumimoji="0" lang="en-US" sz="1800" b="0" i="0" u="none" strike="noStrike" cap="none" spc="0" normalizeH="0" baseline="0" dirty="0">
              <a:ln>
                <a:noFill/>
              </a:ln>
              <a:solidFill>
                <a:srgbClr val="005493"/>
              </a:solidFill>
              <a:effectLst/>
              <a:uFillTx/>
              <a:latin typeface="+mj-lt"/>
              <a:ea typeface="+mj-ea"/>
              <a:cs typeface="+mj-cs"/>
              <a:sym typeface="Helvetica"/>
            </a:endParaRPr>
          </a:p>
        </p:txBody>
      </p:sp>
    </p:spTree>
    <p:extLst>
      <p:ext uri="{BB962C8B-B14F-4D97-AF65-F5344CB8AC3E}">
        <p14:creationId xmlns:p14="http://schemas.microsoft.com/office/powerpoint/2010/main" val="175733733"/>
      </p:ext>
    </p:extLst>
  </p:cSld>
  <p:clrMapOvr>
    <a:masterClrMapping/>
  </p:clrMapOvr>
  <p:transition spd="med"/>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316352" y="0"/>
            <a:ext cx="10372096" cy="1625088"/>
          </a:xfrm>
          <a:prstGeom prst="rect">
            <a:avLst/>
          </a:prstGeom>
          <a:noFill/>
          <a:ln w="9360">
            <a:noFill/>
          </a:ln>
        </p:spPr>
        <p:txBody>
          <a:bodyPr anchor="ctr"/>
          <a:lstStyle/>
          <a:p>
            <a:r>
              <a:rPr lang="en-US" sz="3413" b="1" spc="-1" dirty="0">
                <a:solidFill>
                  <a:schemeClr val="accent1">
                    <a:lumMod val="75000"/>
                  </a:schemeClr>
                </a:solidFill>
                <a:latin typeface="Arial"/>
                <a:ea typeface="ＭＳ Ｐゴシック"/>
              </a:rPr>
              <a:t>Practice 3:Develop a Software Vision for the Following Customer Requirement</a:t>
            </a:r>
            <a:endParaRPr lang="en-US" sz="3413" spc="-1" dirty="0">
              <a:solidFill>
                <a:schemeClr val="accent1">
                  <a:lumMod val="75000"/>
                </a:schemeClr>
              </a:solidFill>
              <a:latin typeface="Arial"/>
            </a:endParaRPr>
          </a:p>
        </p:txBody>
      </p:sp>
      <p:pic>
        <p:nvPicPr>
          <p:cNvPr id="3" name="Picture 2">
            <a:extLst>
              <a:ext uri="{FF2B5EF4-FFF2-40B4-BE49-F238E27FC236}">
                <a16:creationId xmlns:a16="http://schemas.microsoft.com/office/drawing/2014/main" id="{6203EA32-CFE2-BB89-756A-89AB85581F20}"/>
              </a:ext>
            </a:extLst>
          </p:cNvPr>
          <p:cNvPicPr>
            <a:picLocks noChangeAspect="1"/>
          </p:cNvPicPr>
          <p:nvPr/>
        </p:nvPicPr>
        <p:blipFill>
          <a:blip r:embed="rId2"/>
          <a:stretch>
            <a:fillRect/>
          </a:stretch>
        </p:blipFill>
        <p:spPr>
          <a:xfrm>
            <a:off x="478117" y="1335932"/>
            <a:ext cx="12048565" cy="7932191"/>
          </a:xfrm>
          <a:prstGeom prst="rect">
            <a:avLst/>
          </a:prstGeom>
        </p:spPr>
      </p:pic>
      <p:sp>
        <p:nvSpPr>
          <p:cNvPr id="2" name="TextBox 1">
            <a:extLst>
              <a:ext uri="{FF2B5EF4-FFF2-40B4-BE49-F238E27FC236}">
                <a16:creationId xmlns:a16="http://schemas.microsoft.com/office/drawing/2014/main" id="{985170A5-FDA3-3673-0002-67B472945377}"/>
              </a:ext>
            </a:extLst>
          </p:cNvPr>
          <p:cNvSpPr txBox="1"/>
          <p:nvPr/>
        </p:nvSpPr>
        <p:spPr>
          <a:xfrm flipH="1">
            <a:off x="1223165" y="9331621"/>
            <a:ext cx="44135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1200" b="1" spc="-1" dirty="0">
                <a:solidFill>
                  <a:schemeClr val="accent1">
                    <a:lumMod val="75000"/>
                  </a:schemeClr>
                </a:solidFill>
                <a:latin typeface="Arial"/>
                <a:ea typeface="ＭＳ Ｐゴシック"/>
              </a:rPr>
              <a:t>Suggested by Amina </a:t>
            </a:r>
            <a:r>
              <a:rPr lang="en-US" sz="1200" b="1" spc="-1" dirty="0" err="1">
                <a:solidFill>
                  <a:schemeClr val="accent1">
                    <a:lumMod val="75000"/>
                  </a:schemeClr>
                </a:solidFill>
                <a:latin typeface="Arial"/>
                <a:ea typeface="ＭＳ Ｐゴシック"/>
              </a:rPr>
              <a:t>Firdouse</a:t>
            </a:r>
            <a:endParaRPr lang="en-US" sz="1200" spc="-1" dirty="0">
              <a:solidFill>
                <a:schemeClr val="accent1">
                  <a:lumMod val="75000"/>
                </a:schemeClr>
              </a:solidFill>
              <a:latin typeface="Arial"/>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1200" b="0" i="0" u="none" strike="noStrike" cap="none" spc="0" normalizeH="0" baseline="0" dirty="0">
              <a:ln>
                <a:noFill/>
              </a:ln>
              <a:solidFill>
                <a:srgbClr val="005493"/>
              </a:solidFill>
              <a:effectLst/>
              <a:uFillTx/>
              <a:latin typeface="+mj-lt"/>
              <a:ea typeface="+mj-ea"/>
              <a:cs typeface="+mj-cs"/>
              <a:sym typeface="Helvetica"/>
            </a:endParaRPr>
          </a:p>
        </p:txBody>
      </p:sp>
    </p:spTree>
    <p:extLst>
      <p:ext uri="{BB962C8B-B14F-4D97-AF65-F5344CB8AC3E}">
        <p14:creationId xmlns:p14="http://schemas.microsoft.com/office/powerpoint/2010/main" val="2132282102"/>
      </p:ext>
    </p:extLst>
  </p:cSld>
  <p:clrMapOvr>
    <a:masterClrMapping/>
  </p:clrMapOvr>
  <p:transition spd="med"/>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A5E23B-F4CA-B179-E29F-B568F4914748}"/>
              </a:ext>
            </a:extLst>
          </p:cNvPr>
          <p:cNvSpPr>
            <a:spLocks noGrp="1"/>
          </p:cNvSpPr>
          <p:nvPr>
            <p:ph type="body" idx="1"/>
          </p:nvPr>
        </p:nvSpPr>
        <p:spPr/>
        <p:txBody>
          <a:bodyPr/>
          <a:lstStyle/>
          <a:p>
            <a:r>
              <a:rPr lang="en-US" dirty="0"/>
              <a:t>A semantic search system that for a given dataset of documents, extracts important keywords and enables users to search for documents that are semantically close to their queries. Accordingly, a web-based system is needed that gets a query from the user and searches through the dataset and retrieves documents based on their semantic similarity to the query. The retrieved documents must be ranked based on their relevance. </a:t>
            </a:r>
          </a:p>
          <a:p>
            <a:r>
              <a:rPr lang="en-US" dirty="0"/>
              <a:t>The user can introduce a dataset, add individual documents to the dataset, and remove from the dataset. </a:t>
            </a:r>
          </a:p>
          <a:p>
            <a:r>
              <a:rPr lang="en-US" dirty="0"/>
              <a:t>The search capabilities must be flexible, covering keyword </a:t>
            </a:r>
            <a:r>
              <a:rPr lang="en-US" dirty="0" err="1"/>
              <a:t>search,and</a:t>
            </a:r>
            <a:r>
              <a:rPr lang="en-US" dirty="0"/>
              <a:t> semantic search</a:t>
            </a:r>
          </a:p>
        </p:txBody>
      </p:sp>
      <p:sp>
        <p:nvSpPr>
          <p:cNvPr id="3" name="Title 2">
            <a:extLst>
              <a:ext uri="{FF2B5EF4-FFF2-40B4-BE49-F238E27FC236}">
                <a16:creationId xmlns:a16="http://schemas.microsoft.com/office/drawing/2014/main" id="{F6DBDCC1-4080-81DE-F49A-233AACC45196}"/>
              </a:ext>
            </a:extLst>
          </p:cNvPr>
          <p:cNvSpPr>
            <a:spLocks noGrp="1"/>
          </p:cNvSpPr>
          <p:nvPr>
            <p:ph type="title"/>
          </p:nvPr>
        </p:nvSpPr>
        <p:spPr/>
        <p:txBody>
          <a:bodyPr/>
          <a:lstStyle/>
          <a:p>
            <a:r>
              <a:rPr lang="en-US" sz="4000" b="1" spc="-1" dirty="0">
                <a:solidFill>
                  <a:schemeClr val="accent1">
                    <a:lumMod val="75000"/>
                  </a:schemeClr>
                </a:solidFill>
                <a:latin typeface="Arial"/>
                <a:ea typeface="ＭＳ Ｐゴシック"/>
              </a:rPr>
              <a:t>Practice 4:Develop a Software Vision for the Following Customer Requirement</a:t>
            </a:r>
            <a:endParaRPr lang="en-US" sz="4000" spc="-1" dirty="0">
              <a:solidFill>
                <a:schemeClr val="accent1">
                  <a:lumMod val="75000"/>
                </a:schemeClr>
              </a:solidFill>
              <a:latin typeface="Arial"/>
            </a:endParaRPr>
          </a:p>
        </p:txBody>
      </p:sp>
    </p:spTree>
    <p:extLst>
      <p:ext uri="{BB962C8B-B14F-4D97-AF65-F5344CB8AC3E}">
        <p14:creationId xmlns:p14="http://schemas.microsoft.com/office/powerpoint/2010/main" val="86474106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63463" y="89580"/>
            <a:ext cx="11548997" cy="1323439"/>
          </a:xfrm>
          <a:prstGeom prst="rect">
            <a:avLst/>
          </a:prstGeom>
          <a:noFill/>
        </p:spPr>
        <p:txBody>
          <a:bodyPr wrap="square" rtlCol="0">
            <a:spAutoFit/>
          </a:bodyPr>
          <a:lstStyle/>
          <a:p>
            <a:r>
              <a:rPr lang="en-US" sz="4000" b="1" dirty="0"/>
              <a:t>Software development lifecycle (SDLC): </a:t>
            </a:r>
            <a:br>
              <a:rPr lang="en-US" sz="4000" b="1" dirty="0"/>
            </a:br>
            <a:r>
              <a:rPr lang="en-US" sz="4000" b="1" dirty="0"/>
              <a:t>tasks to build an application</a:t>
            </a:r>
          </a:p>
        </p:txBody>
      </p:sp>
      <p:pic>
        <p:nvPicPr>
          <p:cNvPr id="58" name="Picture Placeholder 57" descr="sdcycle"/>
          <p:cNvPicPr>
            <a:picLocks noGrp="1" noChangeAspect="1"/>
          </p:cNvPicPr>
          <p:nvPr>
            <p:ph type="pic" sz="quarter" idx="10"/>
          </p:nvPr>
        </p:nvPicPr>
        <p:blipFill rotWithShape="1">
          <a:blip r:embed="rId2"/>
          <a:srcRect l="6082" t="6405" r="6138" b="6351"/>
          <a:stretch/>
        </p:blipFill>
        <p:spPr>
          <a:xfrm>
            <a:off x="2304789" y="1532796"/>
            <a:ext cx="8254651" cy="820417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300"/>
                                  </p:stCondLst>
                                  <p:iterate type="lt">
                                    <p:tmPct val="2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5F1C99-CD60-1582-2DFF-41475B72F420}"/>
              </a:ext>
            </a:extLst>
          </p:cNvPr>
          <p:cNvSpPr>
            <a:spLocks noGrp="1"/>
          </p:cNvSpPr>
          <p:nvPr>
            <p:ph type="body" idx="1"/>
          </p:nvPr>
        </p:nvSpPr>
        <p:spPr/>
        <p:txBody>
          <a:bodyPr/>
          <a:lstStyle/>
          <a:p>
            <a:r>
              <a:rPr lang="en-US" dirty="0"/>
              <a:t>A web-based system based on Google map that shows the location of oil fields on the country map. The user can zoom in and click on the oil fields to see their detailed information (such as current state, start date, type of well, capacity, etc.).</a:t>
            </a:r>
          </a:p>
          <a:p>
            <a:endParaRPr lang="en-US" dirty="0"/>
          </a:p>
          <a:p>
            <a:endParaRPr lang="en-US" dirty="0"/>
          </a:p>
        </p:txBody>
      </p:sp>
      <p:sp>
        <p:nvSpPr>
          <p:cNvPr id="3" name="Title 2">
            <a:extLst>
              <a:ext uri="{FF2B5EF4-FFF2-40B4-BE49-F238E27FC236}">
                <a16:creationId xmlns:a16="http://schemas.microsoft.com/office/drawing/2014/main" id="{DC580AC6-BB75-4FC2-0149-AFE1D9A31665}"/>
              </a:ext>
            </a:extLst>
          </p:cNvPr>
          <p:cNvSpPr>
            <a:spLocks noGrp="1"/>
          </p:cNvSpPr>
          <p:nvPr>
            <p:ph type="title"/>
          </p:nvPr>
        </p:nvSpPr>
        <p:spPr/>
        <p:txBody>
          <a:bodyPr/>
          <a:lstStyle/>
          <a:p>
            <a:r>
              <a:rPr lang="en-US" dirty="0"/>
              <a:t>Sample Project Topic</a:t>
            </a:r>
          </a:p>
        </p:txBody>
      </p:sp>
    </p:spTree>
    <p:extLst>
      <p:ext uri="{BB962C8B-B14F-4D97-AF65-F5344CB8AC3E}">
        <p14:creationId xmlns:p14="http://schemas.microsoft.com/office/powerpoint/2010/main" val="336311756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oftware product management is a business activity that focuses on the software products developed and sold by the business.…"/>
          <p:cNvSpPr txBox="1">
            <a:spLocks noGrp="1"/>
          </p:cNvSpPr>
          <p:nvPr>
            <p:ph type="body" idx="1"/>
          </p:nvPr>
        </p:nvSpPr>
        <p:spPr>
          <a:prstGeom prst="rect">
            <a:avLst/>
          </a:prstGeom>
        </p:spPr>
        <p:txBody>
          <a:bodyPr/>
          <a:lstStyle/>
          <a:p>
            <a:r>
              <a:rPr dirty="0"/>
              <a:t>Software product management is a business activity that focuses on the software products developed and sold by the business.</a:t>
            </a:r>
          </a:p>
          <a:p>
            <a:r>
              <a:rPr dirty="0"/>
              <a:t>Product </a:t>
            </a:r>
            <a:r>
              <a:rPr u="sng" dirty="0"/>
              <a:t>managers</a:t>
            </a:r>
            <a:r>
              <a:rPr dirty="0"/>
              <a:t> (PMs) take overall responsibility for the product and are involved in </a:t>
            </a:r>
            <a:r>
              <a:rPr u="sng" dirty="0"/>
              <a:t>planning</a:t>
            </a:r>
            <a:r>
              <a:rPr dirty="0"/>
              <a:t>, </a:t>
            </a:r>
            <a:r>
              <a:rPr u="sng" dirty="0"/>
              <a:t>development</a:t>
            </a:r>
            <a:r>
              <a:rPr dirty="0"/>
              <a:t> and product </a:t>
            </a:r>
            <a:r>
              <a:rPr u="sng" dirty="0"/>
              <a:t>marketing</a:t>
            </a:r>
            <a:r>
              <a:rPr dirty="0"/>
              <a:t>. </a:t>
            </a:r>
          </a:p>
          <a:p>
            <a:r>
              <a:rPr lang="en-US" b="1" u="sng" dirty="0"/>
              <a:t>Product managers</a:t>
            </a:r>
            <a:r>
              <a:rPr lang="en-US" b="1" dirty="0"/>
              <a:t> </a:t>
            </a:r>
            <a:r>
              <a:rPr lang="en-US" dirty="0"/>
              <a:t>are the interface between the organization, its customers and the software development team. </a:t>
            </a:r>
          </a:p>
          <a:p>
            <a:pPr lvl="1"/>
            <a:r>
              <a:rPr dirty="0"/>
              <a:t>They are involved at all stages of a product’s lifetime from initial conception through to withdrawal of the product from the market.</a:t>
            </a:r>
          </a:p>
          <a:p>
            <a:pPr lvl="1"/>
            <a:r>
              <a:rPr dirty="0"/>
              <a:t>Product managers must look outward to customers and potential customers rather than focus on the software being developed.</a:t>
            </a:r>
          </a:p>
        </p:txBody>
      </p:sp>
      <p:sp>
        <p:nvSpPr>
          <p:cNvPr id="131" name="Software product management"/>
          <p:cNvSpPr txBox="1">
            <a:spLocks noGrp="1"/>
          </p:cNvSpPr>
          <p:nvPr>
            <p:ph type="title"/>
          </p:nvPr>
        </p:nvSpPr>
        <p:spPr>
          <a:prstGeom prst="rect">
            <a:avLst/>
          </a:prstGeom>
        </p:spPr>
        <p:txBody>
          <a:bodyPr/>
          <a:lstStyle/>
          <a:p>
            <a:r>
              <a:t>Software product management</a:t>
            </a:r>
          </a:p>
        </p:txBody>
      </p:sp>
      <p:sp>
        <p:nvSpPr>
          <p:cNvPr id="1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igure 1.4 Product management concerns"/>
          <p:cNvSpPr txBox="1">
            <a:spLocks noGrp="1"/>
          </p:cNvSpPr>
          <p:nvPr>
            <p:ph type="title"/>
          </p:nvPr>
        </p:nvSpPr>
        <p:spPr>
          <a:prstGeom prst="rect">
            <a:avLst/>
          </a:prstGeom>
        </p:spPr>
        <p:txBody>
          <a:bodyPr>
            <a:noAutofit/>
          </a:bodyPr>
          <a:lstStyle/>
          <a:p>
            <a:r>
              <a:rPr sz="4000" dirty="0">
                <a:solidFill>
                  <a:schemeClr val="accent1">
                    <a:lumMod val="75000"/>
                  </a:schemeClr>
                </a:solidFill>
              </a:rPr>
              <a:t>Product management concerns</a:t>
            </a:r>
          </a:p>
        </p:txBody>
      </p:sp>
      <p:sp>
        <p:nvSpPr>
          <p:cNvPr id="1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pic>
        <p:nvPicPr>
          <p:cNvPr id="3" name="Picture 2">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693682" y="1610181"/>
            <a:ext cx="11358618" cy="7329944"/>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Business needs  PMs have to ensure that the software being developed meets the business goals of the software development company.…"/>
          <p:cNvSpPr txBox="1">
            <a:spLocks noGrp="1"/>
          </p:cNvSpPr>
          <p:nvPr>
            <p:ph type="body" idx="1"/>
          </p:nvPr>
        </p:nvSpPr>
        <p:spPr>
          <a:prstGeom prst="rect">
            <a:avLst/>
          </a:prstGeom>
        </p:spPr>
        <p:txBody>
          <a:bodyPr>
            <a:normAutofit/>
          </a:bodyPr>
          <a:lstStyle/>
          <a:p>
            <a:r>
              <a:rPr b="1" i="1" dirty="0"/>
              <a:t>Business </a:t>
            </a:r>
            <a:r>
              <a:rPr lang="en-US" b="1" i="1" dirty="0"/>
              <a:t>match</a:t>
            </a:r>
            <a:r>
              <a:rPr dirty="0"/>
              <a:t>  </a:t>
            </a:r>
            <a:br>
              <a:rPr lang="en-US" dirty="0"/>
            </a:br>
            <a:r>
              <a:rPr dirty="0"/>
              <a:t>PMs have to ensure that the software being developed meets the business goals of the software development company.</a:t>
            </a:r>
            <a:endParaRPr lang="en-US" b="1" i="1" dirty="0"/>
          </a:p>
          <a:p>
            <a:endParaRPr lang="en-US" sz="1400" b="1" i="1" dirty="0"/>
          </a:p>
          <a:p>
            <a:r>
              <a:rPr b="1" i="1" dirty="0"/>
              <a:t>Technology constraints</a:t>
            </a:r>
            <a:r>
              <a:rPr b="1" dirty="0"/>
              <a:t> </a:t>
            </a:r>
            <a:br>
              <a:rPr lang="en-US" dirty="0"/>
            </a:br>
            <a:r>
              <a:rPr dirty="0"/>
              <a:t>PMs must make developers aware of technology issues that are important to customers.</a:t>
            </a:r>
            <a:endParaRPr lang="en-US" b="1" i="1" dirty="0"/>
          </a:p>
          <a:p>
            <a:endParaRPr lang="en-US" sz="1100" b="1" i="1" dirty="0"/>
          </a:p>
          <a:p>
            <a:r>
              <a:rPr b="1" i="1" dirty="0"/>
              <a:t>Customer experience</a:t>
            </a:r>
            <a:r>
              <a:rPr dirty="0"/>
              <a:t> </a:t>
            </a:r>
            <a:br>
              <a:rPr lang="en-US" dirty="0"/>
            </a:br>
            <a:r>
              <a:rPr dirty="0"/>
              <a:t>PMs should be in regular contact with customers and potential customers to understand what they are looking for in a product, the types of users and their backgrounds and the ways that the product may be used.</a:t>
            </a:r>
          </a:p>
        </p:txBody>
      </p:sp>
      <p:sp>
        <p:nvSpPr>
          <p:cNvPr id="139" name="Product management concerns"/>
          <p:cNvSpPr txBox="1">
            <a:spLocks noGrp="1"/>
          </p:cNvSpPr>
          <p:nvPr>
            <p:ph type="title"/>
          </p:nvPr>
        </p:nvSpPr>
        <p:spPr>
          <a:prstGeom prst="rect">
            <a:avLst/>
          </a:prstGeom>
        </p:spPr>
        <p:txBody>
          <a:bodyPr/>
          <a:lstStyle/>
          <a:p>
            <a:r>
              <a:rPr dirty="0"/>
              <a:t>Product management </a:t>
            </a:r>
            <a:r>
              <a:rPr lang="en-US"/>
              <a:t>(PM) </a:t>
            </a:r>
            <a:r>
              <a:t>concerns</a:t>
            </a:r>
            <a:endParaRPr dirty="0"/>
          </a:p>
        </p:txBody>
      </p:sp>
      <p:sp>
        <p:nvSpPr>
          <p:cNvPr id="14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igure 1.5 Technical interactions of product managers"/>
          <p:cNvSpPr txBox="1">
            <a:spLocks noGrp="1"/>
          </p:cNvSpPr>
          <p:nvPr>
            <p:ph type="title"/>
          </p:nvPr>
        </p:nvSpPr>
        <p:spPr>
          <a:prstGeom prst="rect">
            <a:avLst/>
          </a:prstGeom>
        </p:spPr>
        <p:txBody>
          <a:bodyPr>
            <a:noAutofit/>
          </a:bodyPr>
          <a:lstStyle/>
          <a:p>
            <a:r>
              <a:rPr sz="4000" dirty="0">
                <a:solidFill>
                  <a:schemeClr val="accent1">
                    <a:lumMod val="75000"/>
                  </a:schemeClr>
                </a:solidFill>
              </a:rPr>
              <a:t>Technical interactions of product managers</a:t>
            </a:r>
          </a:p>
        </p:txBody>
      </p:sp>
      <p:sp>
        <p:nvSpPr>
          <p:cNvPr id="14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pic>
        <p:nvPicPr>
          <p:cNvPr id="3" name="Picture 2">
            <a:extLst>
              <a:ext uri="{FF2B5EF4-FFF2-40B4-BE49-F238E27FC236}">
                <a16:creationId xmlns:a16="http://schemas.microsoft.com/office/drawing/2014/main" id="{FAB215F4-305D-7645-8F87-6E92EA9C785B}"/>
              </a:ext>
            </a:extLst>
          </p:cNvPr>
          <p:cNvPicPr>
            <a:picLocks noChangeAspect="1"/>
          </p:cNvPicPr>
          <p:nvPr/>
        </p:nvPicPr>
        <p:blipFill rotWithShape="1">
          <a:blip r:embed="rId2">
            <a:extLst>
              <a:ext uri="{28A0092B-C50C-407E-A947-70E740481C1C}">
                <a14:useLocalDpi xmlns:a14="http://schemas.microsoft.com/office/drawing/2010/main" val="0"/>
              </a:ext>
            </a:extLst>
          </a:blip>
          <a:srcRect l="13348" t="13049" r="14694" b="50731"/>
          <a:stretch/>
        </p:blipFill>
        <p:spPr>
          <a:xfrm>
            <a:off x="1010875" y="1124141"/>
            <a:ext cx="11297359" cy="8121459"/>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roduct vision management…"/>
          <p:cNvSpPr txBox="1">
            <a:spLocks noGrp="1"/>
          </p:cNvSpPr>
          <p:nvPr>
            <p:ph type="body" idx="1"/>
          </p:nvPr>
        </p:nvSpPr>
        <p:spPr>
          <a:prstGeom prst="rect">
            <a:avLst/>
          </a:prstGeom>
        </p:spPr>
        <p:txBody>
          <a:bodyPr/>
          <a:lstStyle/>
          <a:p>
            <a:pPr marL="208447" indent="-208447" defTabSz="578358">
              <a:spcBef>
                <a:spcPts val="2900"/>
              </a:spcBef>
              <a:defRPr sz="2772"/>
            </a:pPr>
            <a:r>
              <a:rPr dirty="0"/>
              <a:t>Product vision management</a:t>
            </a:r>
            <a:r>
              <a:rPr lang="en-US" dirty="0"/>
              <a:t> (avoiding vision drift!)</a:t>
            </a:r>
            <a:endParaRPr dirty="0"/>
          </a:p>
          <a:p>
            <a:pPr marL="840594" lvl="1" indent="-387966" defTabSz="578358">
              <a:spcBef>
                <a:spcPts val="1900"/>
              </a:spcBef>
              <a:defRPr sz="2376"/>
            </a:pPr>
            <a:r>
              <a:rPr dirty="0"/>
              <a:t>The product manager help</a:t>
            </a:r>
            <a:r>
              <a:rPr lang="en-US" dirty="0"/>
              <a:t>s</a:t>
            </a:r>
            <a:r>
              <a:rPr dirty="0"/>
              <a:t> with develop</a:t>
            </a:r>
            <a:r>
              <a:rPr lang="en-US" dirty="0"/>
              <a:t>ing</a:t>
            </a:r>
            <a:r>
              <a:rPr dirty="0"/>
              <a:t> product vision. The</a:t>
            </a:r>
            <a:r>
              <a:rPr lang="en-US" dirty="0"/>
              <a:t>y</a:t>
            </a:r>
            <a:r>
              <a:rPr dirty="0"/>
              <a:t> </a:t>
            </a:r>
            <a:r>
              <a:rPr lang="en-US" dirty="0"/>
              <a:t>are </a:t>
            </a:r>
            <a:r>
              <a:rPr dirty="0"/>
              <a:t>responsible for managing the vision,</a:t>
            </a:r>
            <a:r>
              <a:rPr lang="en-US" dirty="0"/>
              <a:t> including</a:t>
            </a:r>
            <a:r>
              <a:rPr dirty="0"/>
              <a:t> assessing and evaluating proposed changes </a:t>
            </a:r>
            <a:r>
              <a:rPr lang="en-US" dirty="0"/>
              <a:t>against the product </a:t>
            </a:r>
            <a:r>
              <a:rPr dirty="0"/>
              <a:t>vision. </a:t>
            </a:r>
          </a:p>
          <a:p>
            <a:pPr marL="208447" indent="-208447" defTabSz="578358">
              <a:spcBef>
                <a:spcPts val="2900"/>
              </a:spcBef>
              <a:defRPr sz="2772"/>
            </a:pPr>
            <a:r>
              <a:rPr dirty="0"/>
              <a:t>Product roadmap development</a:t>
            </a:r>
          </a:p>
          <a:p>
            <a:pPr marL="840594" lvl="1" indent="-387966" defTabSz="578358">
              <a:spcBef>
                <a:spcPts val="1900"/>
              </a:spcBef>
              <a:defRPr sz="2376"/>
            </a:pPr>
            <a:r>
              <a:rPr dirty="0"/>
              <a:t>A product roadmap is a plan for the development, release and marketing of the software. The PM should lead roadmap development and should be the ultimate authority in deciding if changes to the roadmap should be made.</a:t>
            </a:r>
          </a:p>
          <a:p>
            <a:pPr marL="208447" indent="-208447" defTabSz="578358">
              <a:spcBef>
                <a:spcPts val="2900"/>
              </a:spcBef>
              <a:defRPr sz="2772"/>
            </a:pPr>
            <a:r>
              <a:rPr dirty="0"/>
              <a:t>User story and scenario development</a:t>
            </a:r>
          </a:p>
          <a:p>
            <a:pPr marL="840594" lvl="1" indent="-387966" defTabSz="578358">
              <a:spcBef>
                <a:spcPts val="1900"/>
              </a:spcBef>
              <a:defRPr sz="2376"/>
            </a:pPr>
            <a:r>
              <a:rPr dirty="0"/>
              <a:t>User stories and scenarios are used to refine a product vision and identify product features. Based on his or her knowledge of customers, the PM should lead the development of stories and scenarios.</a:t>
            </a:r>
          </a:p>
        </p:txBody>
      </p:sp>
      <p:sp>
        <p:nvSpPr>
          <p:cNvPr id="147"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roduct backlog creation and management…"/>
          <p:cNvSpPr txBox="1">
            <a:spLocks noGrp="1"/>
          </p:cNvSpPr>
          <p:nvPr>
            <p:ph type="body" idx="1"/>
          </p:nvPr>
        </p:nvSpPr>
        <p:spPr>
          <a:prstGeom prst="rect">
            <a:avLst/>
          </a:prstGeom>
        </p:spPr>
        <p:txBody>
          <a:bodyPr/>
          <a:lstStyle/>
          <a:p>
            <a:pPr marL="170547" indent="-170547" defTabSz="473201">
              <a:spcBef>
                <a:spcPts val="2400"/>
              </a:spcBef>
              <a:defRPr sz="2268"/>
            </a:pPr>
            <a:r>
              <a:rPr b="1" dirty="0"/>
              <a:t>Product backlog creation and management</a:t>
            </a:r>
          </a:p>
          <a:p>
            <a:pPr marL="687759" lvl="1" indent="-317427" defTabSz="473201">
              <a:spcBef>
                <a:spcPts val="1600"/>
              </a:spcBef>
              <a:defRPr sz="1944"/>
            </a:pPr>
            <a:r>
              <a:rPr dirty="0"/>
              <a:t>The product backlog is a prioritized ‘to-do’ list of what has to be developed. PMs should be involved in creating and refining the backlog and deciding on the priority of product features to be developed.</a:t>
            </a:r>
          </a:p>
          <a:p>
            <a:pPr marL="170547" indent="-170547" defTabSz="473201">
              <a:spcBef>
                <a:spcPts val="2400"/>
              </a:spcBef>
              <a:defRPr sz="2268"/>
            </a:pPr>
            <a:r>
              <a:rPr b="1" dirty="0"/>
              <a:t>Acceptance testing</a:t>
            </a:r>
          </a:p>
          <a:p>
            <a:pPr marL="687759" lvl="1" indent="-317427" defTabSz="473201">
              <a:spcBef>
                <a:spcPts val="1600"/>
              </a:spcBef>
              <a:defRPr sz="1944"/>
            </a:pPr>
            <a:r>
              <a:rPr dirty="0"/>
              <a:t>Acceptance testing is the process of verifying that a software release meets the goals set out in the product roadmap and that the product is efficient and reliable.  The PM should be involved in developing tests of the product features that reflect how customers use the product. </a:t>
            </a:r>
          </a:p>
          <a:p>
            <a:pPr marL="170547" indent="-170547" defTabSz="473201">
              <a:spcBef>
                <a:spcPts val="2400"/>
              </a:spcBef>
              <a:defRPr sz="2268"/>
            </a:pPr>
            <a:r>
              <a:rPr b="1" dirty="0"/>
              <a:t>Customer testing</a:t>
            </a:r>
          </a:p>
          <a:p>
            <a:pPr marL="687759" lvl="1" indent="-317427" defTabSz="473201">
              <a:spcBef>
                <a:spcPts val="1600"/>
              </a:spcBef>
              <a:defRPr sz="1944"/>
            </a:pPr>
            <a:r>
              <a:rPr dirty="0"/>
              <a:t>Customer testing involves taking a release of a product to customers and getting feedback on the product’s features, usability and business. PMs are involved in selecting customers to be involved in the customer testing process and working with them during that process. </a:t>
            </a:r>
          </a:p>
          <a:p>
            <a:pPr marL="170547" indent="-170547" defTabSz="473201">
              <a:spcBef>
                <a:spcPts val="2400"/>
              </a:spcBef>
              <a:defRPr sz="2268"/>
            </a:pPr>
            <a:r>
              <a:rPr b="1" dirty="0"/>
              <a:t>User interface design</a:t>
            </a:r>
          </a:p>
          <a:p>
            <a:pPr marL="687759" lvl="1" indent="-317427" defTabSz="473201">
              <a:spcBef>
                <a:spcPts val="1600"/>
              </a:spcBef>
              <a:defRPr sz="1944"/>
            </a:pPr>
            <a:r>
              <a:rPr dirty="0"/>
              <a:t>Product managers should understand user limitations and act as surrogate users in their interactions with the development team.  They should evaluate user interface features as they are developed to check that these features are not unnecessarily complex or force users to work in an unnatural way. </a:t>
            </a:r>
          </a:p>
        </p:txBody>
      </p:sp>
      <p:sp>
        <p:nvSpPr>
          <p:cNvPr id="151"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5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26</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roduct prototyping is the process of developing an early version of a product to test your ideas and to convince yourself and company funders that your product has real market potential.…"/>
          <p:cNvSpPr txBox="1">
            <a:spLocks noGrp="1"/>
          </p:cNvSpPr>
          <p:nvPr>
            <p:ph type="body" idx="1"/>
          </p:nvPr>
        </p:nvSpPr>
        <p:spPr>
          <a:prstGeom prst="rect">
            <a:avLst/>
          </a:prstGeom>
        </p:spPr>
        <p:txBody>
          <a:bodyPr/>
          <a:lstStyle/>
          <a:p>
            <a:pPr marL="193708" indent="-193708" defTabSz="537463">
              <a:spcBef>
                <a:spcPts val="2700"/>
              </a:spcBef>
              <a:defRPr sz="2576"/>
            </a:pPr>
            <a:r>
              <a:rPr dirty="0"/>
              <a:t>Product prototyping </a:t>
            </a:r>
            <a:r>
              <a:rPr lang="en-US" dirty="0"/>
              <a:t>is to </a:t>
            </a:r>
            <a:r>
              <a:rPr dirty="0"/>
              <a:t>develop an early version of a product </a:t>
            </a:r>
            <a:endParaRPr lang="en-US" dirty="0"/>
          </a:p>
          <a:p>
            <a:pPr marL="832241" lvl="1" indent="-193708" defTabSz="537463">
              <a:spcBef>
                <a:spcPts val="2700"/>
              </a:spcBef>
              <a:defRPr sz="2576"/>
            </a:pPr>
            <a:r>
              <a:rPr lang="en-US" dirty="0"/>
              <a:t>This is </a:t>
            </a:r>
            <a:r>
              <a:rPr dirty="0"/>
              <a:t>to test ideas</a:t>
            </a:r>
            <a:r>
              <a:rPr lang="en-US" dirty="0"/>
              <a:t>,</a:t>
            </a:r>
            <a:r>
              <a:rPr dirty="0"/>
              <a:t> convince funders that product has market potential.</a:t>
            </a:r>
          </a:p>
          <a:p>
            <a:pPr marL="781158" lvl="1" indent="-360534" defTabSz="537463">
              <a:spcBef>
                <a:spcPts val="1800"/>
              </a:spcBef>
              <a:defRPr sz="2208"/>
            </a:pPr>
            <a:r>
              <a:rPr lang="en-US" dirty="0"/>
              <a:t>Even if you have a great vision, </a:t>
            </a:r>
            <a:r>
              <a:rPr dirty="0"/>
              <a:t>users can only relate to your product when they see a working version of </a:t>
            </a:r>
            <a:r>
              <a:rPr lang="en-US" dirty="0"/>
              <a:t>it</a:t>
            </a:r>
            <a:r>
              <a:rPr dirty="0"/>
              <a:t>. They can point out </a:t>
            </a:r>
            <a:r>
              <a:rPr lang="en-US" dirty="0"/>
              <a:t>pros and cons </a:t>
            </a:r>
            <a:r>
              <a:rPr dirty="0"/>
              <a:t>and suggest </a:t>
            </a:r>
            <a:r>
              <a:rPr lang="en-US" dirty="0"/>
              <a:t>new features</a:t>
            </a:r>
            <a:r>
              <a:rPr dirty="0"/>
              <a:t>.</a:t>
            </a:r>
          </a:p>
          <a:p>
            <a:pPr marL="781158" lvl="1" indent="-360534" defTabSz="537463">
              <a:spcBef>
                <a:spcPts val="1800"/>
              </a:spcBef>
              <a:defRPr sz="2208"/>
            </a:pPr>
            <a:r>
              <a:rPr dirty="0"/>
              <a:t>A prototype help identify</a:t>
            </a:r>
            <a:r>
              <a:rPr lang="en-US" dirty="0"/>
              <a:t>ing</a:t>
            </a:r>
            <a:r>
              <a:rPr dirty="0"/>
              <a:t> fundamental software components</a:t>
            </a:r>
            <a:r>
              <a:rPr lang="en-US" dirty="0"/>
              <a:t> or </a:t>
            </a:r>
            <a:r>
              <a:rPr dirty="0"/>
              <a:t>services and to test technology. </a:t>
            </a:r>
          </a:p>
          <a:p>
            <a:pPr marL="193708" indent="-193708" defTabSz="537463" rtl="0">
              <a:spcBef>
                <a:spcPts val="2700"/>
              </a:spcBef>
              <a:defRPr sz="2576"/>
            </a:pPr>
            <a:r>
              <a:rPr dirty="0"/>
              <a:t>Building a prototype </a:t>
            </a:r>
            <a:r>
              <a:rPr lang="en-US" dirty="0"/>
              <a:t>is the 1</a:t>
            </a:r>
            <a:r>
              <a:rPr lang="en-US" baseline="30000" dirty="0"/>
              <a:t>st</a:t>
            </a:r>
            <a:r>
              <a:rPr lang="en-US" dirty="0"/>
              <a:t> </a:t>
            </a:r>
            <a:r>
              <a:rPr dirty="0"/>
              <a:t>develop</a:t>
            </a:r>
            <a:r>
              <a:rPr lang="en-US" dirty="0"/>
              <a:t>ment</a:t>
            </a:r>
            <a:r>
              <a:rPr dirty="0"/>
              <a:t> </a:t>
            </a:r>
            <a:r>
              <a:rPr lang="en-US" dirty="0"/>
              <a:t>step</a:t>
            </a:r>
            <a:r>
              <a:rPr dirty="0"/>
              <a:t>. </a:t>
            </a:r>
            <a:endParaRPr lang="en-US" dirty="0"/>
          </a:p>
          <a:p>
            <a:pPr marL="832241" lvl="1" indent="-193708" defTabSz="537463" rtl="0">
              <a:spcBef>
                <a:spcPts val="600"/>
              </a:spcBef>
              <a:defRPr sz="2576"/>
            </a:pPr>
            <a:r>
              <a:rPr lang="en-US" sz="2300" dirty="0"/>
              <a:t>The aim is </a:t>
            </a:r>
            <a:r>
              <a:rPr sz="2300" dirty="0"/>
              <a:t>to have a working version of </a:t>
            </a:r>
            <a:r>
              <a:rPr lang="en-US" sz="2300" dirty="0"/>
              <a:t>the </a:t>
            </a:r>
            <a:r>
              <a:rPr sz="2300" dirty="0"/>
              <a:t>software to demonstrate its key feature</a:t>
            </a:r>
            <a:r>
              <a:rPr lang="en-US" sz="2300" dirty="0"/>
              <a:t>s</a:t>
            </a:r>
            <a:r>
              <a:rPr sz="2300" dirty="0"/>
              <a:t>  </a:t>
            </a:r>
            <a:endParaRPr lang="en-US" sz="900" dirty="0"/>
          </a:p>
          <a:p>
            <a:pPr marL="193708" indent="-193708" defTabSz="537463">
              <a:spcBef>
                <a:spcPts val="2700"/>
              </a:spcBef>
              <a:defRPr sz="2576"/>
            </a:pPr>
            <a:r>
              <a:rPr dirty="0"/>
              <a:t>You </a:t>
            </a:r>
            <a:r>
              <a:rPr lang="en-US" dirty="0"/>
              <a:t>often </a:t>
            </a:r>
            <a:r>
              <a:rPr dirty="0"/>
              <a:t>throw-away the prototype after </a:t>
            </a:r>
            <a:r>
              <a:rPr lang="en-US" dirty="0"/>
              <a:t>and </a:t>
            </a:r>
            <a:r>
              <a:rPr dirty="0"/>
              <a:t>re-implement the software</a:t>
            </a:r>
            <a:r>
              <a:rPr lang="en-US" dirty="0"/>
              <a:t>--</a:t>
            </a:r>
            <a:r>
              <a:rPr dirty="0"/>
              <a:t>taking account of issues such as security and reliability.</a:t>
            </a:r>
          </a:p>
        </p:txBody>
      </p:sp>
      <p:sp>
        <p:nvSpPr>
          <p:cNvPr id="155" name="Product prototyping"/>
          <p:cNvSpPr txBox="1">
            <a:spLocks noGrp="1"/>
          </p:cNvSpPr>
          <p:nvPr>
            <p:ph type="title"/>
          </p:nvPr>
        </p:nvSpPr>
        <p:spPr>
          <a:prstGeom prst="rect">
            <a:avLst/>
          </a:prstGeom>
        </p:spPr>
        <p:txBody>
          <a:bodyPr/>
          <a:lstStyle/>
          <a:p>
            <a:r>
              <a:t>Product prototyping</a:t>
            </a:r>
          </a:p>
        </p:txBody>
      </p:sp>
      <p:sp>
        <p:nvSpPr>
          <p:cNvPr id="1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27</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easibility demonstration You create an executable system that demonstrates the new ideas in your product. The aims at this stage are to see if your ideas actually work and to show funders and/or company management the original product features that are better than those in competing products.…"/>
          <p:cNvSpPr txBox="1">
            <a:spLocks noGrp="1"/>
          </p:cNvSpPr>
          <p:nvPr>
            <p:ph type="body" idx="1"/>
          </p:nvPr>
        </p:nvSpPr>
        <p:spPr>
          <a:prstGeom prst="rect">
            <a:avLst/>
          </a:prstGeom>
        </p:spPr>
        <p:txBody>
          <a:bodyPr/>
          <a:lstStyle/>
          <a:p>
            <a:r>
              <a:rPr b="1" i="1" dirty="0"/>
              <a:t>Feasibility demonstration</a:t>
            </a:r>
            <a:endParaRPr lang="en-US" b="1" i="1" dirty="0"/>
          </a:p>
          <a:p>
            <a:pPr marL="0" indent="0">
              <a:buNone/>
            </a:pPr>
            <a:r>
              <a:rPr lang="en-US" dirty="0"/>
              <a:t>A</a:t>
            </a:r>
            <a:r>
              <a:rPr dirty="0"/>
              <a:t>n executable system t</a:t>
            </a:r>
            <a:r>
              <a:rPr lang="en-US" dirty="0"/>
              <a:t>o</a:t>
            </a:r>
            <a:r>
              <a:rPr dirty="0"/>
              <a:t> demonstrate the new ideas in </a:t>
            </a:r>
            <a:r>
              <a:rPr lang="en-US" dirty="0"/>
              <a:t>the </a:t>
            </a:r>
            <a:r>
              <a:rPr dirty="0"/>
              <a:t>product. </a:t>
            </a:r>
            <a:endParaRPr lang="en-US" dirty="0"/>
          </a:p>
          <a:p>
            <a:pPr marL="0" indent="0" rtl="0">
              <a:buNone/>
            </a:pPr>
            <a:r>
              <a:rPr dirty="0"/>
              <a:t>The aims </a:t>
            </a:r>
            <a:r>
              <a:rPr lang="en-US" dirty="0"/>
              <a:t>are </a:t>
            </a:r>
            <a:r>
              <a:rPr dirty="0"/>
              <a:t>to see if </a:t>
            </a:r>
            <a:r>
              <a:rPr lang="en-US" dirty="0"/>
              <a:t>the </a:t>
            </a:r>
            <a:r>
              <a:rPr dirty="0"/>
              <a:t>ideas work and to show </a:t>
            </a:r>
            <a:r>
              <a:rPr b="1" u="sng" dirty="0"/>
              <a:t>funders</a:t>
            </a:r>
            <a:r>
              <a:rPr dirty="0"/>
              <a:t> or company management the product features that are better than competi</a:t>
            </a:r>
            <a:r>
              <a:rPr lang="en-US" dirty="0"/>
              <a:t>tors</a:t>
            </a:r>
            <a:r>
              <a:rPr dirty="0"/>
              <a:t>.</a:t>
            </a:r>
          </a:p>
          <a:p>
            <a:r>
              <a:rPr b="1" i="1" dirty="0"/>
              <a:t>Customer demonstration</a:t>
            </a:r>
            <a:r>
              <a:rPr dirty="0"/>
              <a:t> </a:t>
            </a:r>
            <a:endParaRPr lang="en-US" dirty="0"/>
          </a:p>
          <a:p>
            <a:pPr marL="0" indent="0">
              <a:buNone/>
            </a:pPr>
            <a:r>
              <a:rPr dirty="0"/>
              <a:t>You take an existing prototype created to demonstrate feasibility and extend this with your ideas for specific customer features.</a:t>
            </a:r>
            <a:endParaRPr lang="en-US" dirty="0"/>
          </a:p>
          <a:p>
            <a:pPr marL="0" indent="0">
              <a:buNone/>
            </a:pPr>
            <a:r>
              <a:rPr dirty="0"/>
              <a:t>Before develop</a:t>
            </a:r>
            <a:r>
              <a:rPr lang="en-US" dirty="0"/>
              <a:t>ing</a:t>
            </a:r>
            <a:r>
              <a:rPr dirty="0"/>
              <a:t> this prototype, </a:t>
            </a:r>
            <a:r>
              <a:rPr lang="en-US" dirty="0"/>
              <a:t>we </a:t>
            </a:r>
            <a:r>
              <a:rPr dirty="0"/>
              <a:t>need to do some user studies and have a clearer idea of your potential users and </a:t>
            </a:r>
            <a:r>
              <a:rPr lang="en-US" dirty="0"/>
              <a:t>usage </a:t>
            </a:r>
            <a:r>
              <a:rPr dirty="0"/>
              <a:t>scenarios</a:t>
            </a:r>
          </a:p>
        </p:txBody>
      </p:sp>
      <p:sp>
        <p:nvSpPr>
          <p:cNvPr id="159" name="Two-stage prototyping"/>
          <p:cNvSpPr txBox="1">
            <a:spLocks noGrp="1"/>
          </p:cNvSpPr>
          <p:nvPr>
            <p:ph type="title"/>
          </p:nvPr>
        </p:nvSpPr>
        <p:spPr>
          <a:prstGeom prst="rect">
            <a:avLst/>
          </a:prstGeom>
        </p:spPr>
        <p:txBody>
          <a:bodyPr/>
          <a:lstStyle/>
          <a:p>
            <a:r>
              <a:t>Two-stage prototyping</a:t>
            </a:r>
          </a:p>
        </p:txBody>
      </p:sp>
      <p:sp>
        <p:nvSpPr>
          <p:cNvPr id="16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28</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oftware products are software systems that include general functionality that is likely to be useful to a wide range of customers.…"/>
          <p:cNvSpPr txBox="1">
            <a:spLocks noGrp="1"/>
          </p:cNvSpPr>
          <p:nvPr>
            <p:ph type="body" idx="1"/>
          </p:nvPr>
        </p:nvSpPr>
        <p:spPr>
          <a:prstGeom prst="rect">
            <a:avLst/>
          </a:prstGeom>
        </p:spPr>
        <p:txBody>
          <a:bodyPr/>
          <a:lstStyle/>
          <a:p>
            <a:pPr marL="178969" indent="-178969" defTabSz="496570">
              <a:spcBef>
                <a:spcPts val="2500"/>
              </a:spcBef>
              <a:defRPr sz="2380"/>
            </a:pPr>
            <a:r>
              <a:t>Software products are software systems that include general functionality that is likely to be useful to a wide range of customers. </a:t>
            </a:r>
          </a:p>
          <a:p>
            <a:pPr marL="178969" indent="-178969" defTabSz="496570">
              <a:spcBef>
                <a:spcPts val="2500"/>
              </a:spcBef>
              <a:defRPr sz="2380"/>
            </a:pPr>
            <a:r>
              <a:t>In product software engineering, the same company is responsible for deciding on the features that should be part of the product and the implementation of these features.</a:t>
            </a:r>
          </a:p>
          <a:p>
            <a:pPr marL="178969" indent="-178969" defTabSz="496570">
              <a:spcBef>
                <a:spcPts val="2500"/>
              </a:spcBef>
              <a:defRPr sz="2380"/>
            </a:pPr>
            <a:r>
              <a:t>Software products may be delivered as stand-alone systems running on the customer’s computers, hybrid systems or service-based systems. In hybrid systems, some features are implemented locally and others are accessed over the Internet.  All product features are remotely accessed in service-based products.</a:t>
            </a:r>
          </a:p>
          <a:p>
            <a:pPr marL="178969" indent="-178969" defTabSz="496570">
              <a:spcBef>
                <a:spcPts val="2500"/>
              </a:spcBef>
              <a:defRPr sz="2380"/>
            </a:pPr>
            <a:r>
              <a:t>A product vision should succinctly describe what is to be developed, who are the target customers for the product and why they should buy the product that you are developing.</a:t>
            </a:r>
          </a:p>
          <a:p>
            <a:pPr marL="178969" indent="-178969" defTabSz="496570">
              <a:spcBef>
                <a:spcPts val="2500"/>
              </a:spcBef>
              <a:defRPr sz="2380"/>
            </a:pPr>
            <a:r>
              <a:t>Domain experience, product experience, customer experience and an experimental software prototype may all contribute to the development of the product vision.</a:t>
            </a:r>
          </a:p>
        </p:txBody>
      </p:sp>
      <p:sp>
        <p:nvSpPr>
          <p:cNvPr id="163" name="Key points 1"/>
          <p:cNvSpPr txBox="1">
            <a:spLocks noGrp="1"/>
          </p:cNvSpPr>
          <p:nvPr>
            <p:ph type="title"/>
          </p:nvPr>
        </p:nvSpPr>
        <p:spPr>
          <a:xfrm>
            <a:off x="651619" y="406400"/>
            <a:ext cx="11701562" cy="1751311"/>
          </a:xfrm>
          <a:prstGeom prst="rect">
            <a:avLst/>
          </a:prstGeom>
        </p:spPr>
        <p:txBody>
          <a:bodyPr/>
          <a:lstStyle/>
          <a:p>
            <a:r>
              <a:t>Key points 1</a:t>
            </a:r>
          </a:p>
        </p:txBody>
      </p:sp>
      <p:sp>
        <p:nvSpPr>
          <p:cNvPr id="16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oftware products are generic software systems that provide functionality that is useful to a range of customers.…"/>
          <p:cNvSpPr txBox="1">
            <a:spLocks noGrp="1"/>
          </p:cNvSpPr>
          <p:nvPr>
            <p:ph type="body" idx="1"/>
          </p:nvPr>
        </p:nvSpPr>
        <p:spPr>
          <a:prstGeom prst="rect">
            <a:avLst/>
          </a:prstGeom>
        </p:spPr>
        <p:txBody>
          <a:bodyPr lIns="50800" tIns="50800" rIns="50800" bIns="50800" anchor="t">
            <a:normAutofit/>
          </a:bodyPr>
          <a:lstStyle/>
          <a:p>
            <a:pPr marL="210185" indent="-210185"/>
            <a:r>
              <a:rPr sz="3200" dirty="0"/>
              <a:t>Software products are generic software systems that provide functionality that is useful </a:t>
            </a:r>
            <a:r>
              <a:rPr sz="3200" u="sng" dirty="0"/>
              <a:t>to a range of customers</a:t>
            </a:r>
            <a:r>
              <a:rPr sz="3200" dirty="0"/>
              <a:t>.</a:t>
            </a:r>
            <a:endParaRPr lang="en-US" sz="3200" dirty="0"/>
          </a:p>
          <a:p>
            <a:pPr marL="210185" indent="-210185"/>
            <a:r>
              <a:rPr lang="en-US" sz="3200" dirty="0"/>
              <a:t>Ex: </a:t>
            </a:r>
            <a:r>
              <a:rPr sz="3200" dirty="0"/>
              <a:t>large-scale business systems (e.g. MS Excel</a:t>
            </a:r>
            <a:r>
              <a:rPr lang="en-US" sz="3200" dirty="0"/>
              <a:t>);</a:t>
            </a:r>
            <a:r>
              <a:rPr sz="3200" dirty="0"/>
              <a:t> through personal products (e.g. </a:t>
            </a:r>
            <a:r>
              <a:rPr lang="en-US" sz="3200" dirty="0"/>
              <a:t>OneNote</a:t>
            </a:r>
            <a:r>
              <a:rPr sz="3200" dirty="0"/>
              <a:t>) to simple mobile phone apps and games (e.g.</a:t>
            </a:r>
            <a:r>
              <a:rPr lang="en-US" sz="3200" dirty="0"/>
              <a:t> </a:t>
            </a:r>
            <a:r>
              <a:rPr sz="3200" dirty="0"/>
              <a:t> </a:t>
            </a:r>
            <a:r>
              <a:rPr lang="en-US" sz="3200" dirty="0"/>
              <a:t>Calculator, Minesweeper</a:t>
            </a:r>
            <a:r>
              <a:rPr sz="3200" dirty="0"/>
              <a:t>).</a:t>
            </a:r>
          </a:p>
          <a:p>
            <a:pPr marL="210185" indent="-210185"/>
            <a:r>
              <a:rPr sz="3200" dirty="0"/>
              <a:t>Software product engineering methods and techniques have evolved from </a:t>
            </a:r>
            <a:r>
              <a:rPr sz="3200" u="sng" dirty="0"/>
              <a:t>software engineering</a:t>
            </a:r>
            <a:r>
              <a:rPr sz="3200" dirty="0"/>
              <a:t> techniques</a:t>
            </a:r>
          </a:p>
          <a:p>
            <a:pPr marL="210185" indent="-210185"/>
            <a:r>
              <a:rPr sz="3200" dirty="0"/>
              <a:t>Custom software systems are</a:t>
            </a:r>
            <a:r>
              <a:rPr lang="en-US" sz="3200" dirty="0"/>
              <a:t> </a:t>
            </a:r>
            <a:r>
              <a:rPr lang="en-US" sz="3200" u="sng" dirty="0"/>
              <a:t>dedicated</a:t>
            </a:r>
            <a:r>
              <a:rPr lang="en-US" sz="3200" dirty="0"/>
              <a:t> projects</a:t>
            </a:r>
            <a:r>
              <a:rPr sz="3200" dirty="0"/>
              <a:t> still </a:t>
            </a:r>
            <a:r>
              <a:rPr lang="en-US" sz="3200" dirty="0"/>
              <a:t>used</a:t>
            </a:r>
            <a:r>
              <a:rPr sz="3200" dirty="0"/>
              <a:t> for large businesses, </a:t>
            </a:r>
            <a:r>
              <a:rPr lang="en-US" sz="3200" dirty="0"/>
              <a:t>and government</a:t>
            </a:r>
            <a:endParaRPr sz="3200" dirty="0"/>
          </a:p>
        </p:txBody>
      </p:sp>
      <p:sp>
        <p:nvSpPr>
          <p:cNvPr id="67" name="Software products"/>
          <p:cNvSpPr txBox="1">
            <a:spLocks noGrp="1"/>
          </p:cNvSpPr>
          <p:nvPr>
            <p:ph type="title"/>
          </p:nvPr>
        </p:nvSpPr>
        <p:spPr>
          <a:prstGeom prst="rect">
            <a:avLst/>
          </a:prstGeom>
        </p:spPr>
        <p:txBody>
          <a:bodyPr/>
          <a:lstStyle/>
          <a:p>
            <a:r>
              <a:rPr dirty="0"/>
              <a:t>Software products</a:t>
            </a:r>
            <a:r>
              <a:rPr lang="en-US" dirty="0"/>
              <a:t>: definition</a:t>
            </a:r>
            <a:endParaRPr dirty="0"/>
          </a:p>
        </p:txBody>
      </p:sp>
      <p:sp>
        <p:nvSpPr>
          <p:cNvPr id="68"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Key responsibilities of product managers are product vision ownership, product roadmap development, creating user stories and the product backlog, customer and acceptance testing and user interface design.…"/>
          <p:cNvSpPr txBox="1">
            <a:spLocks noGrp="1"/>
          </p:cNvSpPr>
          <p:nvPr>
            <p:ph type="body" idx="1"/>
          </p:nvPr>
        </p:nvSpPr>
        <p:spPr>
          <a:prstGeom prst="rect">
            <a:avLst/>
          </a:prstGeom>
        </p:spPr>
        <p:txBody>
          <a:bodyPr/>
          <a:lstStyle/>
          <a:p>
            <a:r>
              <a:t>Key responsibilities of product managers are product vision ownership, product roadmap development, creating user stories and the product backlog, customer and acceptance testing and user interface design.</a:t>
            </a:r>
          </a:p>
          <a:p>
            <a:r>
              <a:t>Product managers work at the interface between the business, the software development team and the product customers. They facilitate communications between these groups.</a:t>
            </a:r>
          </a:p>
          <a:p>
            <a:r>
              <a:t>You should always develop a product prototype to refine your own ideas and to demonstrate the planned product features to potential customers</a:t>
            </a:r>
          </a:p>
        </p:txBody>
      </p:sp>
      <p:sp>
        <p:nvSpPr>
          <p:cNvPr id="167" name="Key points 2"/>
          <p:cNvSpPr txBox="1">
            <a:spLocks noGrp="1"/>
          </p:cNvSpPr>
          <p:nvPr>
            <p:ph type="title"/>
          </p:nvPr>
        </p:nvSpPr>
        <p:spPr>
          <a:xfrm>
            <a:off x="651619" y="406400"/>
            <a:ext cx="11701562" cy="1819722"/>
          </a:xfrm>
          <a:prstGeom prst="rect">
            <a:avLst/>
          </a:prstGeom>
        </p:spPr>
        <p:txBody>
          <a:bodyPr/>
          <a:lstStyle/>
          <a:p>
            <a:r>
              <a:t>Key points 2</a:t>
            </a:r>
          </a:p>
        </p:txBody>
      </p:sp>
      <p:sp>
        <p:nvSpPr>
          <p:cNvPr id="16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igure 1.2 Product software engineering"/>
          <p:cNvSpPr txBox="1">
            <a:spLocks noGrp="1"/>
          </p:cNvSpPr>
          <p:nvPr>
            <p:ph type="title"/>
          </p:nvPr>
        </p:nvSpPr>
        <p:spPr>
          <a:prstGeom prst="rect">
            <a:avLst/>
          </a:prstGeom>
        </p:spPr>
        <p:txBody>
          <a:bodyPr lIns="50800" tIns="50800" rIns="50800" bIns="50800" anchor="ctr">
            <a:noAutofit/>
          </a:bodyPr>
          <a:lstStyle/>
          <a:p>
            <a:pPr algn="ctr"/>
            <a:r>
              <a:rPr lang="en-US" sz="4000" dirty="0">
                <a:solidFill>
                  <a:schemeClr val="tx1">
                    <a:lumMod val="75000"/>
                  </a:schemeClr>
                </a:solidFill>
              </a:rPr>
              <a:t>"Product" </a:t>
            </a:r>
            <a:r>
              <a:rPr sz="4000" dirty="0">
                <a:solidFill>
                  <a:schemeClr val="tx1">
                    <a:lumMod val="75000"/>
                  </a:schemeClr>
                </a:solidFill>
              </a:rPr>
              <a:t>software engineering</a:t>
            </a:r>
            <a:endParaRPr lang="en-US" sz="4000" dirty="0">
              <a:solidFill>
                <a:schemeClr val="tx1">
                  <a:lumMod val="75000"/>
                </a:schemeClr>
              </a:solidFill>
            </a:endParaRP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pic>
        <p:nvPicPr>
          <p:cNvPr id="3" name="Picture 2">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l="23737" t="13781" r="21111" b="54488"/>
          <a:stretch/>
        </p:blipFill>
        <p:spPr>
          <a:xfrm>
            <a:off x="1741172" y="1106256"/>
            <a:ext cx="9928761" cy="8152802"/>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starting point for product development is a business opportunity that is identified by individuals or a company. They develop a software product to take advantage of this opportunity and sell this to customers.…"/>
          <p:cNvSpPr txBox="1">
            <a:spLocks noGrp="1"/>
          </p:cNvSpPr>
          <p:nvPr>
            <p:ph type="body" idx="1"/>
          </p:nvPr>
        </p:nvSpPr>
        <p:spPr>
          <a:prstGeom prst="rect">
            <a:avLst/>
          </a:prstGeom>
        </p:spPr>
        <p:txBody>
          <a:bodyPr lIns="50800" tIns="50800" rIns="50800" bIns="50800" anchor="t">
            <a:normAutofit/>
          </a:bodyPr>
          <a:lstStyle/>
          <a:p>
            <a:pPr marL="210185" indent="-210185" rtl="0"/>
            <a:r>
              <a:rPr lang="en-US" sz="3200" dirty="0"/>
              <a:t>Starting</a:t>
            </a:r>
            <a:r>
              <a:rPr sz="3200" dirty="0"/>
              <a:t> point for product development is a </a:t>
            </a:r>
            <a:r>
              <a:rPr sz="3200" u="sng" dirty="0"/>
              <a:t>business opportunity </a:t>
            </a:r>
            <a:r>
              <a:rPr sz="3200" dirty="0"/>
              <a:t>identified by individuals or a company. </a:t>
            </a:r>
            <a:endParaRPr lang="en-US" sz="3200" dirty="0"/>
          </a:p>
          <a:p>
            <a:pPr marL="848995" lvl="1" indent="-391795"/>
            <a:r>
              <a:rPr lang="en-US" sz="2800" dirty="0"/>
              <a:t>The goal is to </a:t>
            </a:r>
            <a:r>
              <a:rPr sz="2800" dirty="0"/>
              <a:t>develop a product </a:t>
            </a:r>
            <a:r>
              <a:rPr lang="en-US" sz="2800" dirty="0"/>
              <a:t>for this</a:t>
            </a:r>
            <a:r>
              <a:rPr sz="2800" dirty="0"/>
              <a:t> opportunity and </a:t>
            </a:r>
            <a:r>
              <a:rPr lang="en-US" sz="2800" dirty="0"/>
              <a:t>selling it</a:t>
            </a:r>
          </a:p>
          <a:p>
            <a:pPr marL="210185" indent="-210185"/>
            <a:r>
              <a:rPr sz="3200" dirty="0"/>
              <a:t>The company design</a:t>
            </a:r>
            <a:r>
              <a:rPr lang="en-US" sz="3200" dirty="0"/>
              <a:t>s</a:t>
            </a:r>
            <a:r>
              <a:rPr sz="3200" dirty="0"/>
              <a:t> and implement</a:t>
            </a:r>
            <a:r>
              <a:rPr lang="en-US" sz="3200" dirty="0"/>
              <a:t>s</a:t>
            </a:r>
            <a:r>
              <a:rPr sz="3200" dirty="0"/>
              <a:t> a set of software features that realize the opportunity </a:t>
            </a:r>
            <a:r>
              <a:rPr lang="en-US" sz="3200" dirty="0"/>
              <a:t>and</a:t>
            </a:r>
            <a:r>
              <a:rPr sz="3200" dirty="0"/>
              <a:t> </a:t>
            </a:r>
            <a:r>
              <a:rPr lang="en-US" sz="3200" dirty="0"/>
              <a:t>benefits the customers</a:t>
            </a:r>
            <a:r>
              <a:rPr sz="3200" dirty="0"/>
              <a:t>.</a:t>
            </a:r>
          </a:p>
          <a:p>
            <a:pPr marL="210185" indent="-210185"/>
            <a:r>
              <a:rPr sz="3200" dirty="0"/>
              <a:t>The company </a:t>
            </a:r>
            <a:r>
              <a:rPr lang="en-US" sz="3200" dirty="0"/>
              <a:t>decides</a:t>
            </a:r>
            <a:r>
              <a:rPr sz="3200" dirty="0"/>
              <a:t> on the development timescale, features to include</a:t>
            </a:r>
            <a:r>
              <a:rPr lang="en-US" sz="3200" dirty="0"/>
              <a:t>, free and paid features, </a:t>
            </a:r>
            <a:r>
              <a:rPr sz="3200" dirty="0"/>
              <a:t>and change</a:t>
            </a:r>
            <a:r>
              <a:rPr lang="en-US" sz="3200" dirty="0"/>
              <a:t> timeline</a:t>
            </a:r>
            <a:r>
              <a:rPr sz="3200" dirty="0"/>
              <a:t>.</a:t>
            </a:r>
            <a:r>
              <a:rPr lang="en-US" sz="3200" dirty="0"/>
              <a:t> </a:t>
            </a:r>
            <a:endParaRPr sz="3200" dirty="0"/>
          </a:p>
          <a:p>
            <a:pPr marL="210185" indent="-210185"/>
            <a:r>
              <a:rPr sz="3200" u="sng" dirty="0"/>
              <a:t>Rapid delivery </a:t>
            </a:r>
            <a:r>
              <a:rPr sz="3200" dirty="0"/>
              <a:t>of </a:t>
            </a:r>
            <a:r>
              <a:rPr lang="en-US" sz="3200" dirty="0"/>
              <a:t>the</a:t>
            </a:r>
            <a:r>
              <a:rPr sz="3200" dirty="0"/>
              <a:t> products is essential to capture the product</a:t>
            </a:r>
            <a:r>
              <a:rPr lang="en-US" sz="3200" dirty="0"/>
              <a:t> market</a:t>
            </a:r>
            <a:r>
              <a:rPr sz="3200" dirty="0"/>
              <a:t>.</a:t>
            </a:r>
          </a:p>
        </p:txBody>
      </p:sp>
      <p:sp>
        <p:nvSpPr>
          <p:cNvPr id="83" name="Product software engineering"/>
          <p:cNvSpPr txBox="1">
            <a:spLocks noGrp="1"/>
          </p:cNvSpPr>
          <p:nvPr>
            <p:ph type="title"/>
          </p:nvPr>
        </p:nvSpPr>
        <p:spPr>
          <a:prstGeom prst="rect">
            <a:avLst/>
          </a:prstGeom>
        </p:spPr>
        <p:txBody>
          <a:bodyPr/>
          <a:lstStyle/>
          <a:p>
            <a:r>
              <a:t>Product software engineering</a:t>
            </a:r>
          </a:p>
        </p:txBody>
      </p:sp>
      <p:sp>
        <p:nvSpPr>
          <p:cNvPr id="8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oftware product line A set of software products that share a common core. Each member of the product line includes customer-specific adaptations and additions. Software product lines may be used to implement a custom system for a customer with specific needs that can’t be met by a generic product.…"/>
          <p:cNvSpPr txBox="1">
            <a:spLocks noGrp="1"/>
          </p:cNvSpPr>
          <p:nvPr>
            <p:ph type="body" idx="1"/>
          </p:nvPr>
        </p:nvSpPr>
        <p:spPr>
          <a:xfrm>
            <a:off x="952500" y="1270000"/>
            <a:ext cx="11099800" cy="7742865"/>
          </a:xfrm>
          <a:prstGeom prst="rect">
            <a:avLst/>
          </a:prstGeom>
          <a:ln w="12700">
            <a:miter lim="400000"/>
          </a:ln>
        </p:spPr>
        <p:txBody>
          <a:bodyPr lIns="50800" tIns="50800" rIns="50800" bIns="50800" anchor="t">
            <a:noAutofit/>
          </a:bodyPr>
          <a:lstStyle/>
          <a:p>
            <a:pPr marL="210185" indent="-210185">
              <a:lnSpc>
                <a:spcPct val="120000"/>
              </a:lnSpc>
              <a:buSzPct val="75000"/>
              <a:buChar char="•"/>
            </a:pPr>
            <a:r>
              <a:rPr sz="3200" dirty="0"/>
              <a:t>Software product </a:t>
            </a:r>
            <a:r>
              <a:rPr lang="en-US" sz="3200" dirty="0"/>
              <a:t>line</a:t>
            </a:r>
          </a:p>
          <a:p>
            <a:pPr marL="848995" lvl="1" indent="-391795">
              <a:spcBef>
                <a:spcPts val="2000"/>
              </a:spcBef>
            </a:pPr>
            <a:r>
              <a:rPr lang="en-US" dirty="0"/>
              <a:t>A </a:t>
            </a:r>
            <a:r>
              <a:rPr dirty="0"/>
              <a:t>set of software products that share a common core.</a:t>
            </a:r>
            <a:r>
              <a:rPr lang="en-US" dirty="0"/>
              <a:t> </a:t>
            </a:r>
          </a:p>
          <a:p>
            <a:pPr marL="848995" lvl="1" indent="-391795">
              <a:spcBef>
                <a:spcPts val="2000"/>
              </a:spcBef>
            </a:pPr>
            <a:r>
              <a:rPr dirty="0"/>
              <a:t>Each member of the product line includes customer-specific adaptations and additions. </a:t>
            </a:r>
            <a:endParaRPr lang="en-US" dirty="0"/>
          </a:p>
          <a:p>
            <a:pPr marL="848995" lvl="1" indent="-391795">
              <a:spcBef>
                <a:spcPts val="2000"/>
              </a:spcBef>
            </a:pPr>
            <a:r>
              <a:rPr dirty="0"/>
              <a:t>Software product lines may be used to implement a custom system for a customer with specific needs</a:t>
            </a:r>
            <a:endParaRPr lang="en-US" dirty="0"/>
          </a:p>
          <a:p>
            <a:pPr marL="210185" indent="-210185">
              <a:lnSpc>
                <a:spcPct val="120000"/>
              </a:lnSpc>
              <a:buSzPct val="75000"/>
              <a:buChar char="•"/>
            </a:pPr>
            <a:r>
              <a:rPr lang="en-US" sz="3200" dirty="0"/>
              <a:t>Examples: </a:t>
            </a:r>
          </a:p>
          <a:p>
            <a:pPr marL="848995" lvl="1" indent="-391795">
              <a:spcBef>
                <a:spcPts val="2000"/>
              </a:spcBef>
            </a:pPr>
            <a:r>
              <a:rPr lang="en-US" dirty="0"/>
              <a:t>Microsoft office</a:t>
            </a:r>
          </a:p>
          <a:p>
            <a:pPr marL="848995" lvl="1" indent="-391795">
              <a:spcBef>
                <a:spcPts val="600"/>
              </a:spcBef>
            </a:pPr>
            <a:r>
              <a:rPr lang="en-US" dirty="0"/>
              <a:t>Windows 7, 8, 10, 11</a:t>
            </a:r>
          </a:p>
          <a:p>
            <a:pPr marL="848995" lvl="1" indent="-391795">
              <a:spcBef>
                <a:spcPts val="600"/>
              </a:spcBef>
            </a:pPr>
            <a:r>
              <a:rPr lang="en-US" dirty="0"/>
              <a:t>Google doc, presentation, spreadsheet, …</a:t>
            </a:r>
          </a:p>
          <a:p>
            <a:pPr marL="848995" lvl="1" indent="-391795">
              <a:spcBef>
                <a:spcPts val="600"/>
              </a:spcBef>
            </a:pPr>
            <a:r>
              <a:rPr lang="en-US" dirty="0"/>
              <a:t>Automotive software, a.k.a. in-car infotainment systems </a:t>
            </a:r>
          </a:p>
          <a:p>
            <a:pPr marL="1371510" lvl="2" indent="-391795">
              <a:spcBef>
                <a:spcPts val="600"/>
              </a:spcBef>
            </a:pPr>
            <a:r>
              <a:rPr lang="en-US" sz="2200" dirty="0"/>
              <a:t>different versions of the car use the same basic software while there are variations based on the car specs</a:t>
            </a:r>
          </a:p>
          <a:p>
            <a:pPr marL="848995" lvl="1" indent="-391795">
              <a:spcBef>
                <a:spcPts val="600"/>
              </a:spcBef>
            </a:pPr>
            <a:r>
              <a:rPr lang="en-US" dirty="0"/>
              <a:t>Others: Game engines, content management systems, industrial automation, etc...</a:t>
            </a:r>
            <a:endParaRPr lang="en-US" sz="2800" dirty="0"/>
          </a:p>
        </p:txBody>
      </p:sp>
      <p:sp>
        <p:nvSpPr>
          <p:cNvPr id="87" name="Table 1.1 Software product lines and platforms"/>
          <p:cNvSpPr txBox="1">
            <a:spLocks noGrp="1"/>
          </p:cNvSpPr>
          <p:nvPr>
            <p:ph type="title"/>
          </p:nvPr>
        </p:nvSpPr>
        <p:spPr>
          <a:prstGeom prst="rect">
            <a:avLst/>
          </a:prstGeom>
        </p:spPr>
        <p:txBody>
          <a:bodyPr>
            <a:noAutofit/>
          </a:bodyPr>
          <a:lstStyle/>
          <a:p>
            <a:r>
              <a:rPr sz="4000" dirty="0">
                <a:solidFill>
                  <a:schemeClr val="tx1">
                    <a:lumMod val="75000"/>
                  </a:schemeClr>
                </a:solidFill>
              </a:rPr>
              <a:t>Software </a:t>
            </a:r>
            <a:r>
              <a:rPr sz="4000" u="sng" dirty="0">
                <a:solidFill>
                  <a:schemeClr val="tx1">
                    <a:lumMod val="75000"/>
                  </a:schemeClr>
                </a:solidFill>
              </a:rPr>
              <a:t>product lines</a:t>
            </a:r>
            <a:r>
              <a:rPr sz="4000" dirty="0">
                <a:solidFill>
                  <a:schemeClr val="tx1">
                    <a:lumMod val="75000"/>
                  </a:schemeClr>
                </a:solidFill>
              </a:rPr>
              <a:t> </a:t>
            </a:r>
            <a:r>
              <a:rPr lang="en-US" sz="4000" dirty="0">
                <a:solidFill>
                  <a:schemeClr val="tx1">
                    <a:lumMod val="75000"/>
                  </a:schemeClr>
                </a:solidFill>
              </a:rPr>
              <a:t>vs</a:t>
            </a:r>
            <a:r>
              <a:rPr sz="4000" dirty="0">
                <a:solidFill>
                  <a:schemeClr val="tx1">
                    <a:lumMod val="75000"/>
                  </a:schemeClr>
                </a:solidFill>
              </a:rPr>
              <a:t> </a:t>
            </a:r>
            <a:r>
              <a:rPr sz="4000" u="sng" dirty="0">
                <a:solidFill>
                  <a:schemeClr val="tx1">
                    <a:lumMod val="75000"/>
                  </a:schemeClr>
                </a:solidFill>
              </a:rPr>
              <a:t>platforms</a:t>
            </a:r>
            <a:endParaRPr lang="en-US" sz="4000" u="sng" dirty="0">
              <a:solidFill>
                <a:schemeClr val="tx1">
                  <a:lumMod val="75000"/>
                </a:schemeClr>
              </a:solidFill>
            </a:endParaRPr>
          </a:p>
        </p:txBody>
      </p:sp>
      <p:sp>
        <p:nvSpPr>
          <p:cNvPr id="8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45F312-5C73-FF8E-23AB-BE3C902236B6}"/>
              </a:ext>
            </a:extLst>
          </p:cNvPr>
          <p:cNvSpPr>
            <a:spLocks noGrp="1"/>
          </p:cNvSpPr>
          <p:nvPr>
            <p:ph type="body" idx="1"/>
          </p:nvPr>
        </p:nvSpPr>
        <p:spPr/>
        <p:txBody>
          <a:bodyPr/>
          <a:lstStyle/>
          <a:p>
            <a:pPr marL="210185" indent="-210185">
              <a:lnSpc>
                <a:spcPct val="120000"/>
              </a:lnSpc>
              <a:buSzPct val="75000"/>
              <a:buChar char="•"/>
            </a:pPr>
            <a:endParaRPr lang="en-US" sz="3200" dirty="0"/>
          </a:p>
          <a:p>
            <a:pPr marL="210185" indent="-210185">
              <a:lnSpc>
                <a:spcPct val="120000"/>
              </a:lnSpc>
              <a:buSzPct val="75000"/>
              <a:buChar char="•"/>
            </a:pPr>
            <a:r>
              <a:rPr lang="en-US" sz="3200" dirty="0"/>
              <a:t>Software </a:t>
            </a:r>
            <a:r>
              <a:rPr lang="en-US" sz="3200" b="1" u="sng" dirty="0"/>
              <a:t>platform</a:t>
            </a:r>
            <a:br>
              <a:rPr lang="en-US" sz="2400" dirty="0"/>
            </a:br>
            <a:r>
              <a:rPr lang="en-US" sz="2800" dirty="0"/>
              <a:t>A software (or </a:t>
            </a:r>
            <a:r>
              <a:rPr lang="en-US" sz="2800" dirty="0" err="1"/>
              <a:t>software+hardware</a:t>
            </a:r>
            <a:r>
              <a:rPr lang="en-US" sz="2800" dirty="0"/>
              <a:t>) product that includes functionality so that </a:t>
            </a:r>
            <a:r>
              <a:rPr lang="en-US" sz="2800" u="sng" dirty="0"/>
              <a:t>new applications can be built on it</a:t>
            </a:r>
            <a:r>
              <a:rPr lang="en-US" sz="2800" dirty="0"/>
              <a:t>. </a:t>
            </a:r>
            <a:endParaRPr lang="en-US" sz="2400" dirty="0"/>
          </a:p>
          <a:p>
            <a:pPr marL="210185" indent="-210185">
              <a:lnSpc>
                <a:spcPct val="120000"/>
              </a:lnSpc>
              <a:buSzPct val="75000"/>
              <a:buChar char="•"/>
            </a:pPr>
            <a:endParaRPr lang="en-US" sz="1800" dirty="0"/>
          </a:p>
          <a:p>
            <a:pPr marL="210185" indent="-210185">
              <a:lnSpc>
                <a:spcPct val="120000"/>
              </a:lnSpc>
              <a:buSzPct val="75000"/>
              <a:buChar char="•"/>
            </a:pPr>
            <a:r>
              <a:rPr lang="en-US" sz="3200" dirty="0"/>
              <a:t>Examples:</a:t>
            </a:r>
            <a:r>
              <a:rPr lang="en-US" sz="2400" dirty="0"/>
              <a:t> </a:t>
            </a:r>
          </a:p>
          <a:p>
            <a:pPr marL="1059270" lvl="1" indent="-391795">
              <a:spcBef>
                <a:spcPts val="600"/>
              </a:spcBef>
            </a:pPr>
            <a:r>
              <a:rPr lang="en-US" dirty="0"/>
              <a:t>Facebook provides a set of product functionality, but also supports creating ‘Facebook apps’ </a:t>
            </a:r>
          </a:p>
          <a:p>
            <a:pPr marL="1581785" lvl="2" indent="-391795">
              <a:spcBef>
                <a:spcPts val="600"/>
              </a:spcBef>
            </a:pPr>
            <a:r>
              <a:rPr lang="en-US" dirty="0"/>
              <a:t>These add new features that may be used by a business or a Facebook interest group.</a:t>
            </a:r>
          </a:p>
          <a:p>
            <a:pPr marL="1059270" lvl="1" indent="-391795">
              <a:spcBef>
                <a:spcPts val="600"/>
              </a:spcBef>
            </a:pPr>
            <a:r>
              <a:rPr lang="en-US" dirty="0"/>
              <a:t>Apple iOS, Android,…</a:t>
            </a:r>
          </a:p>
          <a:p>
            <a:pPr marL="1059270" lvl="1" indent="-391795">
              <a:spcBef>
                <a:spcPts val="600"/>
              </a:spcBef>
            </a:pPr>
            <a:r>
              <a:rPr lang="en-US" dirty="0"/>
              <a:t>MATLAB </a:t>
            </a:r>
          </a:p>
          <a:p>
            <a:endParaRPr lang="en-US" b="1" dirty="0"/>
          </a:p>
        </p:txBody>
      </p:sp>
      <p:sp>
        <p:nvSpPr>
          <p:cNvPr id="3" name="Title 2">
            <a:extLst>
              <a:ext uri="{FF2B5EF4-FFF2-40B4-BE49-F238E27FC236}">
                <a16:creationId xmlns:a16="http://schemas.microsoft.com/office/drawing/2014/main" id="{C5D7E974-3105-94AD-7527-03D253FB7597}"/>
              </a:ext>
            </a:extLst>
          </p:cNvPr>
          <p:cNvSpPr>
            <a:spLocks noGrp="1"/>
          </p:cNvSpPr>
          <p:nvPr>
            <p:ph type="title"/>
          </p:nvPr>
        </p:nvSpPr>
        <p:spPr/>
        <p:txBody>
          <a:bodyPr>
            <a:normAutofit fontScale="90000"/>
          </a:bodyPr>
          <a:lstStyle/>
          <a:p>
            <a:r>
              <a:rPr kumimoji="0" lang="en-US" sz="4000" b="1" i="0" u="none" strike="noStrike" kern="0" cap="none" spc="0" normalizeH="0" baseline="0" noProof="0" dirty="0">
                <a:ln>
                  <a:noFill/>
                </a:ln>
                <a:solidFill>
                  <a:srgbClr val="005493">
                    <a:lumMod val="75000"/>
                  </a:srgbClr>
                </a:solidFill>
                <a:effectLst/>
                <a:uLnTx/>
                <a:uFillTx/>
                <a:latin typeface="Helvetica"/>
                <a:cs typeface="Helvetica"/>
                <a:sym typeface="Helvetica"/>
              </a:rPr>
              <a:t>Software product lines vs </a:t>
            </a:r>
            <a:r>
              <a:rPr kumimoji="0" lang="en-US" sz="4000" b="1" i="0" u="sng" strike="noStrike" kern="0" cap="none" spc="0" normalizeH="0" baseline="0" noProof="0" dirty="0">
                <a:ln>
                  <a:noFill/>
                </a:ln>
                <a:solidFill>
                  <a:srgbClr val="005493">
                    <a:lumMod val="75000"/>
                  </a:srgbClr>
                </a:solidFill>
                <a:effectLst/>
                <a:uLnTx/>
                <a:uFillTx/>
                <a:latin typeface="Helvetica"/>
                <a:cs typeface="Helvetica"/>
                <a:sym typeface="Helvetica"/>
              </a:rPr>
              <a:t>platforms</a:t>
            </a:r>
            <a:r>
              <a:rPr kumimoji="0" lang="en-US" sz="4000" b="1" i="0" u="none" strike="noStrike" kern="0" cap="none" spc="0" normalizeH="0" baseline="0" noProof="0" dirty="0">
                <a:ln>
                  <a:noFill/>
                </a:ln>
                <a:solidFill>
                  <a:srgbClr val="005493">
                    <a:lumMod val="75000"/>
                  </a:srgbClr>
                </a:solidFill>
                <a:effectLst/>
                <a:uLnTx/>
                <a:uFillTx/>
                <a:latin typeface="Helvetica"/>
                <a:cs typeface="Helvetica"/>
                <a:sym typeface="Helvetica"/>
              </a:rPr>
              <a:t> (Cont.)</a:t>
            </a:r>
            <a:endParaRPr lang="en-US" dirty="0"/>
          </a:p>
        </p:txBody>
      </p:sp>
    </p:spTree>
    <p:extLst>
      <p:ext uri="{BB962C8B-B14F-4D97-AF65-F5344CB8AC3E}">
        <p14:creationId xmlns:p14="http://schemas.microsoft.com/office/powerpoint/2010/main" val="20832600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tand-alone  The software executes entirely on the customer’s computers.…"/>
          <p:cNvSpPr txBox="1">
            <a:spLocks noGrp="1"/>
          </p:cNvSpPr>
          <p:nvPr>
            <p:ph type="body" idx="1"/>
          </p:nvPr>
        </p:nvSpPr>
        <p:spPr>
          <a:prstGeom prst="rect">
            <a:avLst/>
          </a:prstGeom>
        </p:spPr>
        <p:txBody>
          <a:bodyPr/>
          <a:lstStyle/>
          <a:p>
            <a:r>
              <a:rPr b="1" i="1" dirty="0"/>
              <a:t>Stand-alone</a:t>
            </a:r>
            <a:r>
              <a:rPr i="1" dirty="0"/>
              <a:t> </a:t>
            </a:r>
            <a:r>
              <a:rPr dirty="0"/>
              <a:t> </a:t>
            </a:r>
            <a:endParaRPr lang="en-US" dirty="0"/>
          </a:p>
          <a:p>
            <a:pPr marL="0" indent="0">
              <a:buNone/>
            </a:pPr>
            <a:r>
              <a:rPr dirty="0"/>
              <a:t>The software executes entirely on the customer’s computers.</a:t>
            </a:r>
          </a:p>
          <a:p>
            <a:r>
              <a:rPr b="1" i="1" dirty="0"/>
              <a:t>Hybrid</a:t>
            </a:r>
            <a:r>
              <a:rPr dirty="0"/>
              <a:t> </a:t>
            </a:r>
            <a:endParaRPr lang="en-US" dirty="0"/>
          </a:p>
          <a:p>
            <a:pPr marL="0" indent="0">
              <a:buNone/>
            </a:pPr>
            <a:r>
              <a:rPr dirty="0"/>
              <a:t>Part of the software’s functionality is implemented on the customer’s computer but some features are on the product developer’s servers.</a:t>
            </a:r>
          </a:p>
          <a:p>
            <a:r>
              <a:rPr b="1" i="1" dirty="0"/>
              <a:t>Software </a:t>
            </a:r>
            <a:r>
              <a:rPr lang="en-US" b="1" i="1" dirty="0"/>
              <a:t>(as a) </a:t>
            </a:r>
            <a:r>
              <a:rPr b="1" i="1" dirty="0"/>
              <a:t>service</a:t>
            </a:r>
            <a:r>
              <a:rPr dirty="0"/>
              <a:t> </a:t>
            </a:r>
            <a:endParaRPr lang="en-US" dirty="0"/>
          </a:p>
          <a:p>
            <a:pPr marL="0" indent="0">
              <a:buNone/>
            </a:pPr>
            <a:r>
              <a:rPr dirty="0"/>
              <a:t>All of the product’s features are implemented on the developer’s servers and the customer accesses these through a browser or a mobile app.</a:t>
            </a:r>
          </a:p>
        </p:txBody>
      </p:sp>
      <p:sp>
        <p:nvSpPr>
          <p:cNvPr id="95" name="Software execution models"/>
          <p:cNvSpPr txBox="1">
            <a:spLocks noGrp="1"/>
          </p:cNvSpPr>
          <p:nvPr>
            <p:ph type="title"/>
          </p:nvPr>
        </p:nvSpPr>
        <p:spPr>
          <a:prstGeom prst="rect">
            <a:avLst/>
          </a:prstGeom>
        </p:spPr>
        <p:txBody>
          <a:bodyPr/>
          <a:lstStyle/>
          <a:p>
            <a:r>
              <a:rPr dirty="0"/>
              <a:t>Software execution models</a:t>
            </a:r>
          </a:p>
        </p:txBody>
      </p:sp>
      <p:sp>
        <p:nvSpPr>
          <p:cNvPr id="9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igure 1.3 Software execution models"/>
          <p:cNvSpPr txBox="1">
            <a:spLocks noGrp="1"/>
          </p:cNvSpPr>
          <p:nvPr>
            <p:ph type="title"/>
          </p:nvPr>
        </p:nvSpPr>
        <p:spPr>
          <a:prstGeom prst="rect">
            <a:avLst/>
          </a:prstGeom>
        </p:spPr>
        <p:txBody>
          <a:bodyPr>
            <a:noAutofit/>
          </a:bodyPr>
          <a:lstStyle/>
          <a:p>
            <a:pPr algn="ctr"/>
            <a:r>
              <a:rPr sz="4000" dirty="0">
                <a:solidFill>
                  <a:schemeClr val="accent1">
                    <a:lumMod val="75000"/>
                  </a:schemeClr>
                </a:solidFill>
              </a:rPr>
              <a:t>Software execution models</a:t>
            </a:r>
            <a:r>
              <a:rPr lang="en-US" sz="4000" dirty="0">
                <a:solidFill>
                  <a:schemeClr val="accent1">
                    <a:lumMod val="75000"/>
                  </a:schemeClr>
                </a:solidFill>
              </a:rPr>
              <a:t> (cont.)</a:t>
            </a:r>
            <a:endParaRPr sz="4000" dirty="0">
              <a:solidFill>
                <a:schemeClr val="accent1">
                  <a:lumMod val="75000"/>
                </a:schemeClr>
              </a:solidFill>
            </a:endParaRPr>
          </a:p>
        </p:txBody>
      </p:sp>
      <p:sp>
        <p:nvSpPr>
          <p:cNvPr id="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pic>
        <p:nvPicPr>
          <p:cNvPr id="3" name="Picture 2">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l="9005" t="18181" r="67092" b="46785"/>
          <a:stretch/>
        </p:blipFill>
        <p:spPr>
          <a:xfrm>
            <a:off x="952500" y="1794640"/>
            <a:ext cx="3296772" cy="6900850"/>
          </a:xfrm>
          <a:prstGeom prst="rect">
            <a:avLst/>
          </a:prstGeom>
        </p:spPr>
      </p:pic>
      <p:pic>
        <p:nvPicPr>
          <p:cNvPr id="6" name="Picture 5">
            <a:extLst>
              <a:ext uri="{FF2B5EF4-FFF2-40B4-BE49-F238E27FC236}">
                <a16:creationId xmlns:a16="http://schemas.microsoft.com/office/drawing/2014/main" id="{BA774D1F-548C-5D88-4CC7-EAD822472188}"/>
              </a:ext>
            </a:extLst>
          </p:cNvPr>
          <p:cNvPicPr>
            <a:picLocks noChangeAspect="1"/>
          </p:cNvPicPr>
          <p:nvPr/>
        </p:nvPicPr>
        <p:blipFill rotWithShape="1">
          <a:blip r:embed="rId2">
            <a:extLst>
              <a:ext uri="{28A0092B-C50C-407E-A947-70E740481C1C}">
                <a14:useLocalDpi xmlns:a14="http://schemas.microsoft.com/office/drawing/2010/main" val="0"/>
              </a:ext>
            </a:extLst>
          </a:blip>
          <a:srcRect l="65070" t="18182" r="10590" b="46852"/>
          <a:stretch/>
        </p:blipFill>
        <p:spPr>
          <a:xfrm>
            <a:off x="8688904" y="1794639"/>
            <a:ext cx="3363396" cy="6900851"/>
          </a:xfrm>
          <a:prstGeom prst="rect">
            <a:avLst/>
          </a:prstGeom>
        </p:spPr>
      </p:pic>
      <p:pic>
        <p:nvPicPr>
          <p:cNvPr id="7" name="Picture 6">
            <a:extLst>
              <a:ext uri="{FF2B5EF4-FFF2-40B4-BE49-F238E27FC236}">
                <a16:creationId xmlns:a16="http://schemas.microsoft.com/office/drawing/2014/main" id="{D5BF6ED0-E35B-DE7E-754F-968F59BD1CD8}"/>
              </a:ext>
            </a:extLst>
          </p:cNvPr>
          <p:cNvPicPr>
            <a:picLocks noChangeAspect="1"/>
          </p:cNvPicPr>
          <p:nvPr/>
        </p:nvPicPr>
        <p:blipFill rotWithShape="1">
          <a:blip r:embed="rId2">
            <a:extLst>
              <a:ext uri="{28A0092B-C50C-407E-A947-70E740481C1C}">
                <a14:useLocalDpi xmlns:a14="http://schemas.microsoft.com/office/drawing/2010/main" val="0"/>
              </a:ext>
            </a:extLst>
          </a:blip>
          <a:srcRect l="36427" t="18181" r="38326" b="46623"/>
          <a:stretch/>
        </p:blipFill>
        <p:spPr>
          <a:xfrm>
            <a:off x="4752194" y="1863124"/>
            <a:ext cx="3500411" cy="696933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198</TotalTime>
  <Words>2492</Words>
  <Application>Microsoft Office PowerPoint</Application>
  <PresentationFormat>Custom</PresentationFormat>
  <Paragraphs>165</Paragraphs>
  <Slides>30</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Helvetica</vt:lpstr>
      <vt:lpstr>Helvetica Neue</vt:lpstr>
      <vt:lpstr>Wingdings</vt:lpstr>
      <vt:lpstr>Gradient</vt:lpstr>
      <vt:lpstr>Software products</vt:lpstr>
      <vt:lpstr>PowerPoint Presentation</vt:lpstr>
      <vt:lpstr>Software products: definition</vt:lpstr>
      <vt:lpstr>"Product" software engineering</vt:lpstr>
      <vt:lpstr>Product software engineering</vt:lpstr>
      <vt:lpstr>Software product lines vs platforms</vt:lpstr>
      <vt:lpstr>Software product lines vs platforms (Cont.)</vt:lpstr>
      <vt:lpstr>Software execution models</vt:lpstr>
      <vt:lpstr>Software execution models (cont.)</vt:lpstr>
      <vt:lpstr>The product vision</vt:lpstr>
      <vt:lpstr>Moore’s vision template</vt:lpstr>
      <vt:lpstr>Vision template: example of SmartSight project</vt:lpstr>
      <vt:lpstr>Vision template example</vt:lpstr>
      <vt:lpstr>How to develop a product vision</vt:lpstr>
      <vt:lpstr>Example vision statement for the iLearn system</vt:lpstr>
      <vt:lpstr>Practice 1: Develop a software vision for this client requirement  Announcement Selection System</vt:lpstr>
      <vt:lpstr>PowerPoint Presentation</vt:lpstr>
      <vt:lpstr>PowerPoint Presentation</vt:lpstr>
      <vt:lpstr>Practice 4:Develop a Software Vision for the Following Customer Requirement</vt:lpstr>
      <vt:lpstr>Sample Project Topic</vt:lpstr>
      <vt:lpstr>Software product management</vt:lpstr>
      <vt:lpstr>Product management concerns</vt:lpstr>
      <vt:lpstr>Product management (PM) concerns</vt:lpstr>
      <vt:lpstr>Technical interactions of product managers</vt:lpstr>
      <vt:lpstr>Technical interactions of product managers</vt:lpstr>
      <vt:lpstr>Technical interactions of product managers</vt:lpstr>
      <vt:lpstr>Product prototyping</vt:lpstr>
      <vt:lpstr>Two-stage prototyping</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products</dc:title>
  <dc:creator>Mokarram dorri, Bahareh</dc:creator>
  <cp:lastModifiedBy>Amini Salehi, Mohsen</cp:lastModifiedBy>
  <cp:revision>166</cp:revision>
  <dcterms:modified xsi:type="dcterms:W3CDTF">2024-08-29T05:46:41Z</dcterms:modified>
</cp:coreProperties>
</file>