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9"/>
  </p:notesMasterIdLst>
  <p:handoutMasterIdLst>
    <p:handoutMasterId r:id="rId40"/>
  </p:handoutMasterIdLst>
  <p:sldIdLst>
    <p:sldId id="256" r:id="rId2"/>
    <p:sldId id="281" r:id="rId3"/>
    <p:sldId id="282" r:id="rId4"/>
    <p:sldId id="283" r:id="rId5"/>
    <p:sldId id="312" r:id="rId6"/>
    <p:sldId id="284" r:id="rId7"/>
    <p:sldId id="311" r:id="rId8"/>
    <p:sldId id="285" r:id="rId9"/>
    <p:sldId id="287" r:id="rId10"/>
    <p:sldId id="257" r:id="rId11"/>
    <p:sldId id="289" r:id="rId12"/>
    <p:sldId id="290" r:id="rId13"/>
    <p:sldId id="260" r:id="rId14"/>
    <p:sldId id="261" r:id="rId15"/>
    <p:sldId id="299" r:id="rId16"/>
    <p:sldId id="262" r:id="rId17"/>
    <p:sldId id="263" r:id="rId18"/>
    <p:sldId id="291" r:id="rId19"/>
    <p:sldId id="292" r:id="rId20"/>
    <p:sldId id="264" r:id="rId21"/>
    <p:sldId id="265" r:id="rId22"/>
    <p:sldId id="266" r:id="rId23"/>
    <p:sldId id="300" r:id="rId24"/>
    <p:sldId id="301" r:id="rId25"/>
    <p:sldId id="267" r:id="rId26"/>
    <p:sldId id="268" r:id="rId27"/>
    <p:sldId id="293" r:id="rId28"/>
    <p:sldId id="269" r:id="rId29"/>
    <p:sldId id="294" r:id="rId30"/>
    <p:sldId id="270" r:id="rId31"/>
    <p:sldId id="278" r:id="rId32"/>
    <p:sldId id="314" r:id="rId33"/>
    <p:sldId id="272" r:id="rId34"/>
    <p:sldId id="273" r:id="rId35"/>
    <p:sldId id="277" r:id="rId36"/>
    <p:sldId id="313" r:id="rId37"/>
    <p:sldId id="298" r:id="rId3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0" d="100"/>
          <a:sy n="70" d="100"/>
        </p:scale>
        <p:origin x="1180"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824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AD25C6-313E-4545-B4B5-AC2334263EEA}" type="datetimeFigureOut">
              <a:rPr lang="en-US" smtClean="0"/>
              <a:pPr/>
              <a:t>2/19/2025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91F3E5A-B7A4-4146-BBFE-14EF41541C3E}"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D3C50A-ECEA-8349-9BCF-E4AC4170F50E}" type="datetimeFigureOut">
              <a:rPr lang="en-US" smtClean="0"/>
              <a:pPr/>
              <a:t>2/19/2025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9B78F-7C08-ED42-8E36-4ED23DEF8F74}"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7822F52E-DFEC-CF4E-9154-12D1BED15C4B}" type="datetime1">
              <a:rPr lang="en-US" smtClean="0"/>
              <a:pPr>
                <a:defRPr/>
              </a:pPr>
              <a:t>2/19/2025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9FE8DFF9-44C4-6B4E-B5A3-96ED369AFD93}"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A72FE822-76AE-3746-8338-468ADE492E9E}" type="datetime1">
              <a:rPr lang="en-US" smtClean="0"/>
              <a:pPr>
                <a:defRPr/>
              </a:pPr>
              <a:t>2/19/2025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8869BD90-93E8-7D4C-B473-7191F00429CB}"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8DC00C6F-8C67-1B43-80E9-CFE97FD9DFA1}" type="datetime1">
              <a:rPr lang="en-US" smtClean="0"/>
              <a:pPr>
                <a:defRPr/>
              </a:pPr>
              <a:t>2/19/2025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BA7DC435-2897-F34A-8447-1EC8A691D119}"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FDF728F-A2D9-DE49-9AC0-08E4CCFC3CBD}" type="datetime1">
              <a:rPr lang="en-US" smtClean="0"/>
              <a:pPr>
                <a:defRPr/>
              </a:pPr>
              <a:t>2/19/2025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DEC9DA09-039A-A841-BA90-58CFCFBF8E01}"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fld id="{B6C57837-DD6D-C848-91B2-CB84389E4898}" type="datetime1">
              <a:rPr lang="en-US" smtClean="0"/>
              <a:pPr>
                <a:defRPr/>
              </a:pPr>
              <a:t>2/19/2025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6" name="Slide Number Placeholder 5"/>
          <p:cNvSpPr>
            <a:spLocks noGrp="1"/>
          </p:cNvSpPr>
          <p:nvPr>
            <p:ph type="sldNum" sz="quarter" idx="12"/>
          </p:nvPr>
        </p:nvSpPr>
        <p:spPr/>
        <p:txBody>
          <a:bodyPr/>
          <a:lstStyle>
            <a:lvl1pPr>
              <a:defRPr/>
            </a:lvl1pPr>
          </a:lstStyle>
          <a:p>
            <a:pPr>
              <a:defRPr/>
            </a:pPr>
            <a:fld id="{50F2F7EC-46EB-964D-B691-B03AC1106FC0}"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fld id="{D0B8C665-7139-DE43-9391-7A97C447FA1A}" type="datetime1">
              <a:rPr lang="en-US" smtClean="0"/>
              <a:pPr>
                <a:defRPr/>
              </a:pPr>
              <a:t>2/19/2025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7" name="Slide Number Placeholder 5"/>
          <p:cNvSpPr>
            <a:spLocks noGrp="1"/>
          </p:cNvSpPr>
          <p:nvPr>
            <p:ph type="sldNum" sz="quarter" idx="12"/>
          </p:nvPr>
        </p:nvSpPr>
        <p:spPr/>
        <p:txBody>
          <a:bodyPr/>
          <a:lstStyle>
            <a:lvl1pPr>
              <a:defRPr/>
            </a:lvl1pPr>
          </a:lstStyle>
          <a:p>
            <a:pPr>
              <a:defRPr/>
            </a:pPr>
            <a:fld id="{31F6D4F7-D30A-2D46-8C56-BBD860B78FB6}"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fld id="{B36C6B15-2585-5C47-A65D-F349E6DD2A9B}" type="datetime1">
              <a:rPr lang="en-US" smtClean="0"/>
              <a:pPr>
                <a:defRPr/>
              </a:pPr>
              <a:t>2/19/2025</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9" name="Slide Number Placeholder 5"/>
          <p:cNvSpPr>
            <a:spLocks noGrp="1"/>
          </p:cNvSpPr>
          <p:nvPr>
            <p:ph type="sldNum" sz="quarter" idx="12"/>
          </p:nvPr>
        </p:nvSpPr>
        <p:spPr/>
        <p:txBody>
          <a:bodyPr/>
          <a:lstStyle>
            <a:lvl1pPr>
              <a:defRPr/>
            </a:lvl1pPr>
          </a:lstStyle>
          <a:p>
            <a:pPr>
              <a:defRPr/>
            </a:pPr>
            <a:fld id="{D227A3EF-D9D8-3141-91A2-80F03BEF3F96}"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1CC1C80-1CA0-B74D-B2D0-A4B5EA1E22AD}" type="datetime1">
              <a:rPr lang="en-US" smtClean="0"/>
              <a:pPr>
                <a:defRPr/>
              </a:pPr>
              <a:t>2/19/2025</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5" name="Slide Number Placeholder 5"/>
          <p:cNvSpPr>
            <a:spLocks noGrp="1"/>
          </p:cNvSpPr>
          <p:nvPr>
            <p:ph type="sldNum" sz="quarter" idx="12"/>
          </p:nvPr>
        </p:nvSpPr>
        <p:spPr/>
        <p:txBody>
          <a:bodyPr/>
          <a:lstStyle>
            <a:lvl1pPr>
              <a:defRPr/>
            </a:lvl1pPr>
          </a:lstStyle>
          <a:p>
            <a:pPr>
              <a:defRPr/>
            </a:pPr>
            <a:fld id="{964AD586-7C25-0244-A129-E014CC0A164A}"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A237EE1-1982-F94A-9074-6B57976F77EF}" type="datetime1">
              <a:rPr lang="en-US" smtClean="0"/>
              <a:pPr>
                <a:defRPr/>
              </a:pPr>
              <a:t>2/19/2025</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4" name="Slide Number Placeholder 5"/>
          <p:cNvSpPr>
            <a:spLocks noGrp="1"/>
          </p:cNvSpPr>
          <p:nvPr>
            <p:ph type="sldNum" sz="quarter" idx="12"/>
          </p:nvPr>
        </p:nvSpPr>
        <p:spPr/>
        <p:txBody>
          <a:bodyPr/>
          <a:lstStyle>
            <a:lvl1pPr>
              <a:defRPr/>
            </a:lvl1pPr>
          </a:lstStyle>
          <a:p>
            <a:pPr>
              <a:defRPr/>
            </a:pPr>
            <a:fld id="{9941E2DB-6B26-1148-BBB7-224489DC4320}"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C7AB28E7-72C6-6642-A20C-3227154F59A3}" type="datetime1">
              <a:rPr lang="en-US" smtClean="0"/>
              <a:pPr>
                <a:defRPr/>
              </a:pPr>
              <a:t>2/19/2025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7" name="Slide Number Placeholder 5"/>
          <p:cNvSpPr>
            <a:spLocks noGrp="1"/>
          </p:cNvSpPr>
          <p:nvPr>
            <p:ph type="sldNum" sz="quarter" idx="12"/>
          </p:nvPr>
        </p:nvSpPr>
        <p:spPr/>
        <p:txBody>
          <a:bodyPr/>
          <a:lstStyle>
            <a:lvl1pPr>
              <a:defRPr/>
            </a:lvl1pPr>
          </a:lstStyle>
          <a:p>
            <a:pPr>
              <a:defRPr/>
            </a:pPr>
            <a:fld id="{0C7EC744-B227-4A42-B0B8-DD1F9FC186DB}"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B2E3FBCA-5989-E440-A1A0-93004286AB6A}" type="datetime1">
              <a:rPr lang="en-US" smtClean="0"/>
              <a:pPr>
                <a:defRPr/>
              </a:pPr>
              <a:t>2/19/2025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5 System modeling</a:t>
            </a:r>
          </a:p>
        </p:txBody>
      </p:sp>
      <p:sp>
        <p:nvSpPr>
          <p:cNvPr id="7" name="Slide Number Placeholder 5"/>
          <p:cNvSpPr>
            <a:spLocks noGrp="1"/>
          </p:cNvSpPr>
          <p:nvPr>
            <p:ph type="sldNum" sz="quarter" idx="12"/>
          </p:nvPr>
        </p:nvSpPr>
        <p:spPr/>
        <p:txBody>
          <a:bodyPr/>
          <a:lstStyle>
            <a:lvl1pPr>
              <a:defRPr/>
            </a:lvl1pPr>
          </a:lstStyle>
          <a:p>
            <a:pPr>
              <a:defRPr/>
            </a:pPr>
            <a:fld id="{026C30EE-4725-9040-82E4-7631508820E2}"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7823DC5D-7ACB-A846-A411-E90AA88C6704}" type="datetime1">
              <a:rPr lang="en-US" smtClean="0"/>
              <a:pPr>
                <a:defRPr/>
              </a:pPr>
              <a:t>2/19/2025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5 System modeling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5AC5F77F-66C9-B04B-B94C-B68F71024283}"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astah.ne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200" y="1993900"/>
            <a:ext cx="7293232" cy="1143000"/>
          </a:xfrm>
        </p:spPr>
        <p:txBody>
          <a:bodyPr/>
          <a:lstStyle/>
          <a:p>
            <a:pPr algn="ctr"/>
            <a:r>
              <a:rPr lang="en-US" dirty="0"/>
              <a:t>Module 4– System Modeling using UML </a:t>
            </a:r>
            <a:br>
              <a:rPr lang="en-US" dirty="0"/>
            </a:br>
            <a:r>
              <a:rPr lang="en-US" dirty="0"/>
              <a:t>(Unified Modeling Language)</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The context of the MHC-PMS</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10</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pic>
        <p:nvPicPr>
          <p:cNvPr id="1026" name="Picture 2">
            <a:extLst>
              <a:ext uri="{FF2B5EF4-FFF2-40B4-BE49-F238E27FC236}">
                <a16:creationId xmlns:a16="http://schemas.microsoft.com/office/drawing/2014/main" id="{8C27A02B-5E43-68C1-8500-3372E75642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627" y="1472625"/>
            <a:ext cx="8092746" cy="49604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Interaction Perspective (Interaction model)</a:t>
            </a:r>
          </a:p>
        </p:txBody>
      </p:sp>
      <p:sp>
        <p:nvSpPr>
          <p:cNvPr id="3" name="Content Placeholder 2"/>
          <p:cNvSpPr>
            <a:spLocks noGrp="1"/>
          </p:cNvSpPr>
          <p:nvPr>
            <p:ph idx="1"/>
          </p:nvPr>
        </p:nvSpPr>
        <p:spPr/>
        <p:txBody>
          <a:bodyPr/>
          <a:lstStyle/>
          <a:p>
            <a:r>
              <a:rPr lang="en-US" dirty="0"/>
              <a:t>Modeling user interaction with the system</a:t>
            </a:r>
          </a:p>
          <a:p>
            <a:endParaRPr lang="en-US" sz="1200" dirty="0"/>
          </a:p>
          <a:p>
            <a:r>
              <a:rPr lang="en-US" dirty="0"/>
              <a:t>Modeling system-to-system interactions </a:t>
            </a:r>
          </a:p>
          <a:p>
            <a:endParaRPr lang="en-US" sz="1200" dirty="0"/>
          </a:p>
          <a:p>
            <a:r>
              <a:rPr lang="en-US" dirty="0"/>
              <a:t>Modeling component interaction </a:t>
            </a:r>
          </a:p>
          <a:p>
            <a:pPr lvl="1"/>
            <a:r>
              <a:rPr lang="en-US" dirty="0"/>
              <a:t>helps to understand if a proposed system structure will deliver the required system performance.</a:t>
            </a:r>
            <a:r>
              <a:rPr lang="en-GB" dirty="0"/>
              <a:t> </a:t>
            </a:r>
          </a:p>
          <a:p>
            <a:endParaRPr lang="en-GB" sz="1200" dirty="0"/>
          </a:p>
          <a:p>
            <a:r>
              <a:rPr lang="en-GB" u="sng" dirty="0"/>
              <a:t>Use case diagrams</a:t>
            </a:r>
            <a:r>
              <a:rPr lang="en-GB" dirty="0"/>
              <a:t> and </a:t>
            </a:r>
            <a:r>
              <a:rPr lang="en-GB" u="sng" dirty="0"/>
              <a:t>sequence diagrams</a:t>
            </a:r>
            <a:r>
              <a:rPr lang="en-GB" dirty="0"/>
              <a:t> used for interaction modelling.</a:t>
            </a:r>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11</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 modeling</a:t>
            </a:r>
          </a:p>
        </p:txBody>
      </p:sp>
      <p:sp>
        <p:nvSpPr>
          <p:cNvPr id="3" name="Content Placeholder 2"/>
          <p:cNvSpPr>
            <a:spLocks noGrp="1"/>
          </p:cNvSpPr>
          <p:nvPr>
            <p:ph idx="1"/>
          </p:nvPr>
        </p:nvSpPr>
        <p:spPr/>
        <p:txBody>
          <a:bodyPr/>
          <a:lstStyle/>
          <a:p>
            <a:r>
              <a:rPr lang="en-US" dirty="0"/>
              <a:t>Each use case represents a discrete feature that involves external interaction with a system.</a:t>
            </a:r>
          </a:p>
          <a:p>
            <a:endParaRPr lang="en-US" sz="1100" dirty="0"/>
          </a:p>
          <a:p>
            <a:r>
              <a:rPr lang="en-US" dirty="0"/>
              <a:t>Actors in a use case may be </a:t>
            </a:r>
            <a:r>
              <a:rPr lang="en-US" u="sng" dirty="0"/>
              <a:t>roles</a:t>
            </a:r>
            <a:r>
              <a:rPr lang="en-US" dirty="0"/>
              <a:t> or other </a:t>
            </a:r>
            <a:r>
              <a:rPr lang="en-US" u="sng" dirty="0"/>
              <a:t>systems</a:t>
            </a:r>
            <a:r>
              <a:rPr lang="en-US" dirty="0"/>
              <a:t>.</a:t>
            </a:r>
          </a:p>
          <a:p>
            <a:pPr lvl="1"/>
            <a:r>
              <a:rPr lang="en-US" dirty="0"/>
              <a:t>more details are mentioned in textual form.</a:t>
            </a:r>
          </a:p>
          <a:p>
            <a:endParaRPr lang="en-US" sz="1400" dirty="0"/>
          </a:p>
          <a:p>
            <a:r>
              <a:rPr lang="en-US" dirty="0"/>
              <a:t>Transfer-data use case</a:t>
            </a:r>
            <a:r>
              <a:rPr lang="en-GB" dirty="0"/>
              <a:t> in </a:t>
            </a:r>
            <a:r>
              <a:rPr lang="en-US" dirty="0"/>
              <a:t>MHC-PMS:</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pic>
        <p:nvPicPr>
          <p:cNvPr id="2050" name="Picture 2">
            <a:extLst>
              <a:ext uri="{FF2B5EF4-FFF2-40B4-BE49-F238E27FC236}">
                <a16:creationId xmlns:a16="http://schemas.microsoft.com/office/drawing/2014/main" id="{CE780CFC-BD47-0178-890A-D3722BB3232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646" b="21772"/>
          <a:stretch/>
        </p:blipFill>
        <p:spPr bwMode="auto">
          <a:xfrm>
            <a:off x="-18288" y="4663440"/>
            <a:ext cx="9200911" cy="169291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Tabular description of the ‘Transfer data’ use-case</a:t>
            </a:r>
            <a:r>
              <a:rPr lang="en-GB" dirty="0"/>
              <a:t> </a:t>
            </a:r>
            <a:endParaRPr lang="en-US" dirty="0"/>
          </a:p>
        </p:txBody>
      </p:sp>
      <p:graphicFrame>
        <p:nvGraphicFramePr>
          <p:cNvPr id="3" name="Table 2"/>
          <p:cNvGraphicFramePr>
            <a:graphicFrameLocks noGrp="1"/>
          </p:cNvGraphicFramePr>
          <p:nvPr/>
        </p:nvGraphicFramePr>
        <p:xfrm>
          <a:off x="909638" y="1866900"/>
          <a:ext cx="7205662" cy="4051935"/>
        </p:xfrm>
        <a:graphic>
          <a:graphicData uri="http://schemas.openxmlformats.org/drawingml/2006/table">
            <a:tbl>
              <a:tblPr/>
              <a:tblGrid>
                <a:gridCol w="1935162">
                  <a:extLst>
                    <a:ext uri="{9D8B030D-6E8A-4147-A177-3AD203B41FA5}">
                      <a16:colId xmlns:a16="http://schemas.microsoft.com/office/drawing/2014/main" val="20000"/>
                    </a:ext>
                  </a:extLst>
                </a:gridCol>
                <a:gridCol w="5270500">
                  <a:extLst>
                    <a:ext uri="{9D8B030D-6E8A-4147-A177-3AD203B41FA5}">
                      <a16:colId xmlns:a16="http://schemas.microsoft.com/office/drawing/2014/main" val="20001"/>
                    </a:ext>
                  </a:extLst>
                </a:gridCol>
              </a:tblGrid>
              <a:tr h="371475">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MHC-PMS: Transfer 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Actors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Medical receptionist, patient records system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Description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 receptionist transfers data from the MHC-PMS to a general patient record database that is maintained by a health authority. The information transferred may either be updated personal information (address, phone number, etc.) or a summary of the patient’s diagnosis and treatment.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Patient’s personal information, treatment summary</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Stimulus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User command issued by medical receptionist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Response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Confirmation that PRS has been updated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Comments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receptionist must have appropriate security permissions to access the patient information and the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13</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Use cases in the MHC-PMS involving the role ‘Medical Receptionist’</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14</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pic>
        <p:nvPicPr>
          <p:cNvPr id="4098" name="Picture 2">
            <a:extLst>
              <a:ext uri="{FF2B5EF4-FFF2-40B4-BE49-F238E27FC236}">
                <a16:creationId xmlns:a16="http://schemas.microsoft.com/office/drawing/2014/main" id="{BDE1B6E3-24F4-266C-6FE6-9E6AF31C7F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1209" y="1555750"/>
            <a:ext cx="5933470" cy="5302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 diagrams</a:t>
            </a:r>
          </a:p>
        </p:txBody>
      </p:sp>
      <p:sp>
        <p:nvSpPr>
          <p:cNvPr id="3" name="Content Placeholder 2"/>
          <p:cNvSpPr>
            <a:spLocks noGrp="1"/>
          </p:cNvSpPr>
          <p:nvPr>
            <p:ph idx="1"/>
          </p:nvPr>
        </p:nvSpPr>
        <p:spPr>
          <a:xfrm>
            <a:off x="457200" y="1823605"/>
            <a:ext cx="8229600" cy="4525963"/>
          </a:xfrm>
        </p:spPr>
        <p:txBody>
          <a:bodyPr/>
          <a:lstStyle/>
          <a:p>
            <a:r>
              <a:rPr lang="en-US" dirty="0"/>
              <a:t>Are used to model the </a:t>
            </a:r>
            <a:r>
              <a:rPr lang="en-US" u="sng" dirty="0"/>
              <a:t>interactions between the actors and the objects</a:t>
            </a:r>
            <a:r>
              <a:rPr lang="en-US" dirty="0"/>
              <a:t> within a system</a:t>
            </a:r>
          </a:p>
          <a:p>
            <a:endParaRPr lang="en-US" sz="1400" dirty="0"/>
          </a:p>
          <a:p>
            <a:r>
              <a:rPr lang="en-US" dirty="0"/>
              <a:t>The sequence of interactions happen during a use case</a:t>
            </a:r>
          </a:p>
          <a:p>
            <a:endParaRPr lang="en-US" sz="1600" dirty="0"/>
          </a:p>
          <a:p>
            <a:r>
              <a:rPr lang="en-US" dirty="0"/>
              <a:t>The objects and actors involved are listed at the top of the diagram, with a dotted line drawn vertically from these. </a:t>
            </a:r>
          </a:p>
          <a:p>
            <a:endParaRPr lang="en-US" sz="1600" dirty="0"/>
          </a:p>
          <a:p>
            <a:r>
              <a:rPr lang="en-US" dirty="0"/>
              <a:t>Interactions between objects are indicated by annotated arrows.  </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a:t>Example 1: Sequence diagram for View patient information</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16</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pic>
        <p:nvPicPr>
          <p:cNvPr id="5122" name="Picture 2">
            <a:extLst>
              <a:ext uri="{FF2B5EF4-FFF2-40B4-BE49-F238E27FC236}">
                <a16:creationId xmlns:a16="http://schemas.microsoft.com/office/drawing/2014/main" id="{557F69E2-2F6F-3966-CFC0-4AA250D71D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150" y="1539081"/>
            <a:ext cx="7412182" cy="53036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224125"/>
            <a:ext cx="7293232" cy="1143000"/>
          </a:xfrm>
        </p:spPr>
        <p:txBody>
          <a:bodyPr/>
          <a:lstStyle/>
          <a:p>
            <a:r>
              <a:rPr lang="en-US" dirty="0"/>
              <a:t>Example 2: Sequence diagram for Transfer Data</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17</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pic>
        <p:nvPicPr>
          <p:cNvPr id="6146" name="Picture 2">
            <a:extLst>
              <a:ext uri="{FF2B5EF4-FFF2-40B4-BE49-F238E27FC236}">
                <a16:creationId xmlns:a16="http://schemas.microsoft.com/office/drawing/2014/main" id="{F9FEC300-C868-1B9E-BAB1-BA389971AA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908" y="541306"/>
            <a:ext cx="7208982" cy="633516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Perspective (Structural models)</a:t>
            </a:r>
          </a:p>
        </p:txBody>
      </p:sp>
      <p:sp>
        <p:nvSpPr>
          <p:cNvPr id="3" name="Content Placeholder 2"/>
          <p:cNvSpPr>
            <a:spLocks noGrp="1"/>
          </p:cNvSpPr>
          <p:nvPr>
            <p:ph idx="1"/>
          </p:nvPr>
        </p:nvSpPr>
        <p:spPr/>
        <p:txBody>
          <a:bodyPr/>
          <a:lstStyle/>
          <a:p>
            <a:r>
              <a:rPr lang="en-US" dirty="0"/>
              <a:t>Used to design &amp; discuss the system architecture. </a:t>
            </a:r>
          </a:p>
          <a:p>
            <a:endParaRPr lang="en-US" dirty="0"/>
          </a:p>
          <a:p>
            <a:r>
              <a:rPr lang="en-US" dirty="0"/>
              <a:t>Describes the organization of a system in terms of </a:t>
            </a:r>
          </a:p>
          <a:p>
            <a:pPr lvl="1"/>
            <a:r>
              <a:rPr lang="en-US" dirty="0"/>
              <a:t>the components (classes) of the system </a:t>
            </a:r>
          </a:p>
          <a:p>
            <a:pPr lvl="1"/>
            <a:r>
              <a:rPr lang="en-US" dirty="0"/>
              <a:t>the relationships between them</a:t>
            </a:r>
          </a:p>
          <a:p>
            <a:pPr>
              <a:buNone/>
            </a:pPr>
            <a:endParaRPr lang="en-US" dirty="0"/>
          </a:p>
          <a:p>
            <a:r>
              <a:rPr lang="en-US" dirty="0"/>
              <a:t>For developing an object-oriented structural model </a:t>
            </a:r>
          </a:p>
          <a:p>
            <a:pPr lvl="1"/>
            <a:r>
              <a:rPr lang="en-US" dirty="0"/>
              <a:t>show the classes in a system </a:t>
            </a:r>
          </a:p>
          <a:p>
            <a:pPr lvl="1"/>
            <a:r>
              <a:rPr lang="en-US" dirty="0"/>
              <a:t>shows associations between the classes</a:t>
            </a:r>
          </a:p>
          <a:p>
            <a:pPr>
              <a:buNone/>
            </a:pP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18</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diagrams</a:t>
            </a:r>
          </a:p>
        </p:txBody>
      </p:sp>
      <p:sp>
        <p:nvSpPr>
          <p:cNvPr id="3" name="Content Placeholder 2"/>
          <p:cNvSpPr>
            <a:spLocks noGrp="1"/>
          </p:cNvSpPr>
          <p:nvPr>
            <p:ph idx="1"/>
          </p:nvPr>
        </p:nvSpPr>
        <p:spPr/>
        <p:txBody>
          <a:bodyPr/>
          <a:lstStyle/>
          <a:p>
            <a:endParaRPr lang="en-US" dirty="0"/>
          </a:p>
          <a:p>
            <a:r>
              <a:rPr lang="en-US" dirty="0"/>
              <a:t>An association is a link between classes that indicates that there is some relationship between these classes.</a:t>
            </a:r>
            <a:r>
              <a:rPr lang="en-GB" dirty="0"/>
              <a:t> </a:t>
            </a:r>
          </a:p>
          <a:p>
            <a:endParaRPr lang="en-US" dirty="0"/>
          </a:p>
          <a:p>
            <a:r>
              <a:rPr lang="en-US" dirty="0"/>
              <a:t>When developing models in the software engineering process</a:t>
            </a:r>
          </a:p>
          <a:p>
            <a:pPr lvl="1"/>
            <a:r>
              <a:rPr lang="en-US" dirty="0"/>
              <a:t>objects usually represent something in the real world</a:t>
            </a:r>
          </a:p>
          <a:p>
            <a:pPr lvl="1"/>
            <a:r>
              <a:rPr lang="en-US" dirty="0"/>
              <a:t>e.g., patient, prescription, doctor, etc. </a:t>
            </a:r>
          </a:p>
          <a:p>
            <a:pPr lvl="1"/>
            <a:r>
              <a:rPr lang="en-US" u="sng" dirty="0"/>
              <a:t>rule of thumb: nouns in a sentence are objects/classes</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19</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Context models</a:t>
            </a:r>
            <a:endParaRPr lang="en-GB" dirty="0"/>
          </a:p>
          <a:p>
            <a:r>
              <a:rPr lang="en-US" dirty="0"/>
              <a:t>Interaction models</a:t>
            </a:r>
            <a:endParaRPr lang="en-GB" dirty="0"/>
          </a:p>
          <a:p>
            <a:r>
              <a:rPr lang="en-US" dirty="0"/>
              <a:t>Structural models</a:t>
            </a:r>
            <a:endParaRPr lang="en-GB" dirty="0"/>
          </a:p>
          <a:p>
            <a:r>
              <a:rPr lang="en-US" dirty="0"/>
              <a:t>Behavioral models</a:t>
            </a:r>
            <a:endParaRPr lang="en-GB" dirty="0"/>
          </a:p>
          <a:p>
            <a:r>
              <a:rPr lang="en-US" dirty="0"/>
              <a:t>Model-driven engineering</a:t>
            </a:r>
          </a:p>
          <a:p>
            <a:r>
              <a:rPr lang="en-US" dirty="0"/>
              <a:t>Tool to use: </a:t>
            </a:r>
          </a:p>
          <a:p>
            <a:pPr lvl="1"/>
            <a:r>
              <a:rPr lang="en-US" dirty="0" err="1"/>
              <a:t>Astah</a:t>
            </a:r>
            <a:r>
              <a:rPr lang="en-US" dirty="0"/>
              <a:t>: </a:t>
            </a:r>
            <a:r>
              <a:rPr lang="en-GB" dirty="0"/>
              <a:t> </a:t>
            </a:r>
            <a:r>
              <a:rPr lang="en-GB" dirty="0">
                <a:hlinkClick r:id="rId2"/>
              </a:rPr>
              <a:t>http://astah.net/</a:t>
            </a:r>
            <a:r>
              <a:rPr lang="en-GB" dirty="0"/>
              <a:t> (</a:t>
            </a:r>
            <a:r>
              <a:rPr lang="en-US" dirty="0"/>
              <a:t>Download the community version)</a:t>
            </a:r>
          </a:p>
          <a:p>
            <a:pPr lvl="1"/>
            <a:r>
              <a:rPr lang="en-US"/>
              <a:t>Draw.io (online tool)</a:t>
            </a:r>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UML classes and association</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20</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pic>
        <p:nvPicPr>
          <p:cNvPr id="7170" name="Picture 2">
            <a:extLst>
              <a:ext uri="{FF2B5EF4-FFF2-40B4-BE49-F238E27FC236}">
                <a16:creationId xmlns:a16="http://schemas.microsoft.com/office/drawing/2014/main" id="{D830B94E-6B00-E08E-BC4C-9B20CD4DE6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111" y="2468851"/>
            <a:ext cx="8139690" cy="28781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Classes and associations in the MHC-PMS </a:t>
            </a:r>
          </a:p>
        </p:txBody>
      </p:sp>
      <p:sp>
        <p:nvSpPr>
          <p:cNvPr id="5" name="Slide Number Placeholder 4"/>
          <p:cNvSpPr>
            <a:spLocks noGrp="1"/>
          </p:cNvSpPr>
          <p:nvPr>
            <p:ph type="sldNum" sz="quarter" idx="12"/>
          </p:nvPr>
        </p:nvSpPr>
        <p:spPr>
          <a:xfrm>
            <a:off x="6937248" y="6356350"/>
            <a:ext cx="2133600" cy="365125"/>
          </a:xfrm>
        </p:spPr>
        <p:txBody>
          <a:bodyPr/>
          <a:lstStyle/>
          <a:p>
            <a:pPr>
              <a:defRPr/>
            </a:pPr>
            <a:fld id="{964AD586-7C25-0244-A129-E014CC0A164A}" type="slidenum">
              <a:rPr lang="en-US" smtClean="0"/>
              <a:pPr>
                <a:defRPr/>
              </a:pPr>
              <a:t>21</a:t>
            </a:fld>
            <a:endParaRPr lang="en-US" dirty="0"/>
          </a:p>
        </p:txBody>
      </p:sp>
      <p:sp>
        <p:nvSpPr>
          <p:cNvPr id="6" name="Footer Placeholder 5"/>
          <p:cNvSpPr>
            <a:spLocks noGrp="1"/>
          </p:cNvSpPr>
          <p:nvPr>
            <p:ph type="ftr" sz="quarter" idx="11"/>
          </p:nvPr>
        </p:nvSpPr>
        <p:spPr/>
        <p:txBody>
          <a:bodyPr/>
          <a:lstStyle/>
          <a:p>
            <a:pPr>
              <a:defRPr/>
            </a:pPr>
            <a:r>
              <a:rPr lang="en-US"/>
              <a:t>Chapter 5 System modeling</a:t>
            </a:r>
          </a:p>
        </p:txBody>
      </p:sp>
      <p:pic>
        <p:nvPicPr>
          <p:cNvPr id="8194" name="Picture 2">
            <a:extLst>
              <a:ext uri="{FF2B5EF4-FFF2-40B4-BE49-F238E27FC236}">
                <a16:creationId xmlns:a16="http://schemas.microsoft.com/office/drawing/2014/main" id="{0EF0404A-C529-EDFC-E84E-52911E4DF0F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085" b="9332"/>
          <a:stretch/>
        </p:blipFill>
        <p:spPr bwMode="auto">
          <a:xfrm>
            <a:off x="155447" y="1481011"/>
            <a:ext cx="8600944" cy="51023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t>The Consultation class</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22</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pic>
        <p:nvPicPr>
          <p:cNvPr id="9218" name="Picture 2">
            <a:extLst>
              <a:ext uri="{FF2B5EF4-FFF2-40B4-BE49-F238E27FC236}">
                <a16:creationId xmlns:a16="http://schemas.microsoft.com/office/drawing/2014/main" id="{FFF8089F-6E4E-6298-0C6B-C294ED7ACD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7563" y="1503615"/>
            <a:ext cx="3867727" cy="535438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a:t>
            </a:r>
          </a:p>
        </p:txBody>
      </p:sp>
      <p:sp>
        <p:nvSpPr>
          <p:cNvPr id="5" name="Content Placeholder 4"/>
          <p:cNvSpPr>
            <a:spLocks noGrp="1"/>
          </p:cNvSpPr>
          <p:nvPr>
            <p:ph idx="1"/>
          </p:nvPr>
        </p:nvSpPr>
        <p:spPr/>
        <p:txBody>
          <a:bodyPr/>
          <a:lstStyle/>
          <a:p>
            <a:r>
              <a:rPr lang="en-US" dirty="0"/>
              <a:t>Generalization is an everyday technique that we use to manage complexity </a:t>
            </a:r>
          </a:p>
          <a:p>
            <a:endParaRPr lang="en-US" dirty="0"/>
          </a:p>
          <a:p>
            <a:r>
              <a:rPr lang="en-US" dirty="0"/>
              <a:t>We organize objects in more general classes </a:t>
            </a:r>
          </a:p>
          <a:p>
            <a:pPr lvl="1"/>
            <a:r>
              <a:rPr lang="en-US" dirty="0"/>
              <a:t>e.g., animals, vehicle, houses</a:t>
            </a:r>
          </a:p>
          <a:p>
            <a:pPr lvl="1"/>
            <a:r>
              <a:rPr lang="en-US" dirty="0"/>
              <a:t>learn the characteristics of these classes. </a:t>
            </a:r>
          </a:p>
          <a:p>
            <a:endParaRPr lang="en-US" dirty="0"/>
          </a:p>
          <a:p>
            <a:r>
              <a:rPr lang="en-US" dirty="0"/>
              <a:t>Members of these classes have some common characteristics </a:t>
            </a:r>
          </a:p>
          <a:p>
            <a:pPr lvl="1"/>
            <a:r>
              <a:rPr lang="en-US" dirty="0"/>
              <a:t>e.g. all vehicles have power, fuel, max speed, etc.</a:t>
            </a:r>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23</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Generalization</a:t>
            </a:r>
          </a:p>
        </p:txBody>
      </p:sp>
      <p:sp>
        <p:nvSpPr>
          <p:cNvPr id="3" name="Content Placeholder 2"/>
          <p:cNvSpPr>
            <a:spLocks noGrp="1"/>
          </p:cNvSpPr>
          <p:nvPr>
            <p:ph idx="1"/>
          </p:nvPr>
        </p:nvSpPr>
        <p:spPr>
          <a:xfrm>
            <a:off x="457200" y="1472184"/>
            <a:ext cx="8229600" cy="4525963"/>
          </a:xfrm>
        </p:spPr>
        <p:txBody>
          <a:bodyPr/>
          <a:lstStyle/>
          <a:p>
            <a:r>
              <a:rPr lang="en-US" sz="2100" dirty="0"/>
              <a:t>In structural modeling from system requirement </a:t>
            </a:r>
          </a:p>
          <a:p>
            <a:pPr lvl="1"/>
            <a:r>
              <a:rPr lang="en-US" sz="1700" dirty="0"/>
              <a:t>Always examine the classes to see if there is scope for generalization</a:t>
            </a:r>
          </a:p>
          <a:p>
            <a:pPr lvl="1"/>
            <a:r>
              <a:rPr lang="en-US" sz="1800" dirty="0"/>
              <a:t>Usually identified through “</a:t>
            </a:r>
            <a:r>
              <a:rPr lang="en-US" sz="1800" i="1" dirty="0"/>
              <a:t>is a</a:t>
            </a:r>
            <a:r>
              <a:rPr lang="en-US" sz="1800" dirty="0"/>
              <a:t>” phrases in system requirements</a:t>
            </a:r>
            <a:endParaRPr lang="en-US" sz="1700" dirty="0"/>
          </a:p>
          <a:p>
            <a:endParaRPr lang="en-US" sz="500" dirty="0"/>
          </a:p>
          <a:p>
            <a:r>
              <a:rPr lang="en-US" sz="2100" dirty="0"/>
              <a:t>Is implemented using the class </a:t>
            </a:r>
            <a:r>
              <a:rPr lang="en-US" sz="2100" i="1" dirty="0"/>
              <a:t>inheritance </a:t>
            </a:r>
            <a:r>
              <a:rPr lang="en-US" sz="2100" dirty="0"/>
              <a:t>mechanisms </a:t>
            </a:r>
          </a:p>
          <a:p>
            <a:pPr lvl="1"/>
            <a:r>
              <a:rPr lang="en-US" sz="1700" dirty="0"/>
              <a:t>A built-in feature in the object-oriented languages (e.g. java).</a:t>
            </a:r>
            <a:r>
              <a:rPr lang="en-GB" sz="1700" dirty="0"/>
              <a:t> </a:t>
            </a:r>
          </a:p>
          <a:p>
            <a:endParaRPr lang="en-US" sz="500" dirty="0"/>
          </a:p>
          <a:p>
            <a:r>
              <a:rPr lang="en-US" sz="2100" dirty="0"/>
              <a:t>Attributes and operations of higher-level classes are also associated with the lower-level classes.</a:t>
            </a:r>
          </a:p>
          <a:p>
            <a:endParaRPr lang="en-US" sz="500" dirty="0"/>
          </a:p>
          <a:p>
            <a:r>
              <a:rPr lang="en-US" sz="2100" dirty="0"/>
              <a:t> Lower-level classes inherit the attributes and operations from their </a:t>
            </a:r>
            <a:r>
              <a:rPr lang="en-US" sz="2100" dirty="0" err="1"/>
              <a:t>superclasses</a:t>
            </a:r>
            <a:r>
              <a:rPr lang="en-US" sz="2100" dirty="0"/>
              <a:t>. </a:t>
            </a:r>
          </a:p>
          <a:p>
            <a:endParaRPr lang="en-US" sz="500" dirty="0"/>
          </a:p>
          <a:p>
            <a:r>
              <a:rPr lang="en-US" sz="2100" dirty="0"/>
              <a:t>Lower-level classes add more specific attributes and operations. </a:t>
            </a:r>
          </a:p>
          <a:p>
            <a:pPr lvl="1"/>
            <a:r>
              <a:rPr lang="en-US" sz="1700" dirty="0"/>
              <a:t>e.g., load capacity is a property of truck vehicles.</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A generalization hierarchy</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25</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pic>
        <p:nvPicPr>
          <p:cNvPr id="10242" name="Picture 2">
            <a:extLst>
              <a:ext uri="{FF2B5EF4-FFF2-40B4-BE49-F238E27FC236}">
                <a16:creationId xmlns:a16="http://schemas.microsoft.com/office/drawing/2014/main" id="{5C7F15F8-6D22-4DE4-DC5E-B94FAE4E34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357" y="1455738"/>
            <a:ext cx="7052075" cy="50194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A generalization hierarchy with added detail</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26</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pic>
        <p:nvPicPr>
          <p:cNvPr id="11266" name="Picture 2">
            <a:extLst>
              <a:ext uri="{FF2B5EF4-FFF2-40B4-BE49-F238E27FC236}">
                <a16:creationId xmlns:a16="http://schemas.microsoft.com/office/drawing/2014/main" id="{323F7868-9AF6-10D9-AF2A-766907A54C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771" y="1448377"/>
            <a:ext cx="6651337" cy="54212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lIns="90487" tIns="44450" rIns="90487" bIns="44450"/>
          <a:lstStyle/>
          <a:p>
            <a:r>
              <a:rPr lang="en-GB" dirty="0"/>
              <a:t>Aggregation</a:t>
            </a:r>
          </a:p>
        </p:txBody>
      </p:sp>
      <p:sp>
        <p:nvSpPr>
          <p:cNvPr id="25603" name="Rectangle 3"/>
          <p:cNvSpPr>
            <a:spLocks noGrp="1" noChangeArrowheads="1"/>
          </p:cNvSpPr>
          <p:nvPr>
            <p:ph type="body" idx="1"/>
          </p:nvPr>
        </p:nvSpPr>
        <p:spPr>
          <a:xfrm>
            <a:off x="457200" y="1857502"/>
            <a:ext cx="8229600" cy="4525963"/>
          </a:xfrm>
          <a:noFill/>
          <a:ln/>
        </p:spPr>
        <p:txBody>
          <a:bodyPr lIns="90487" tIns="44450" rIns="90487" bIns="44450"/>
          <a:lstStyle/>
          <a:p>
            <a:r>
              <a:rPr lang="en-GB" dirty="0"/>
              <a:t>Shows how classes that are collections are composed of other classes/objects</a:t>
            </a:r>
          </a:p>
          <a:p>
            <a:endParaRPr lang="en-GB" dirty="0"/>
          </a:p>
          <a:p>
            <a:r>
              <a:rPr lang="en-GB" dirty="0"/>
              <a:t>Is like the “</a:t>
            </a:r>
            <a:r>
              <a:rPr lang="en-GB" i="1" dirty="0"/>
              <a:t>part-of relationship</a:t>
            </a:r>
            <a:r>
              <a:rPr lang="en-GB" dirty="0"/>
              <a:t>” in data modelling </a:t>
            </a:r>
          </a:p>
          <a:p>
            <a:pPr lvl="1"/>
            <a:endParaRPr lang="en-GB" dirty="0"/>
          </a:p>
          <a:p>
            <a:pPr lvl="1"/>
            <a:endParaRPr lang="en-GB" dirty="0"/>
          </a:p>
          <a:p>
            <a:r>
              <a:rPr lang="en-GB" dirty="0"/>
              <a:t>Usually identified through “</a:t>
            </a:r>
            <a:r>
              <a:rPr lang="en-GB" i="1" dirty="0"/>
              <a:t>has a</a:t>
            </a:r>
            <a:r>
              <a:rPr lang="en-GB" dirty="0"/>
              <a:t>” relationship in system requirements</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27</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7E1AD0E1-8926-8CF4-E4CF-9D216785FA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5" y="2220624"/>
            <a:ext cx="4657725" cy="3152775"/>
          </a:xfrm>
          <a:prstGeom prst="rect">
            <a:avLst/>
          </a:prstGeom>
          <a:noFill/>
          <a:extLst>
            <a:ext uri="{909E8E84-426E-40DD-AFC4-6F175D3DCCD1}">
              <a14:hiddenFill xmlns:a14="http://schemas.microsoft.com/office/drawing/2010/main">
                <a:solidFill>
                  <a:srgbClr val="FFFFFF"/>
                </a:solidFill>
              </a14:hiddenFill>
            </a:ext>
          </a:extLst>
        </p:spPr>
      </p:pic>
      <p:sp>
        <p:nvSpPr>
          <p:cNvPr id="26626" name="Title 1"/>
          <p:cNvSpPr>
            <a:spLocks noGrp="1"/>
          </p:cNvSpPr>
          <p:nvPr>
            <p:ph type="title"/>
          </p:nvPr>
        </p:nvSpPr>
        <p:spPr/>
        <p:txBody>
          <a:bodyPr/>
          <a:lstStyle/>
          <a:p>
            <a:r>
              <a:rPr lang="en-US" dirty="0"/>
              <a:t>The aggregation association</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28</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sp>
        <p:nvSpPr>
          <p:cNvPr id="7" name="Line Callout 2 6"/>
          <p:cNvSpPr/>
          <p:nvPr/>
        </p:nvSpPr>
        <p:spPr>
          <a:xfrm>
            <a:off x="457200" y="1866900"/>
            <a:ext cx="1876425" cy="800100"/>
          </a:xfrm>
          <a:prstGeom prst="borderCallout2">
            <a:avLst>
              <a:gd name="adj1" fmla="val 50893"/>
              <a:gd name="adj2" fmla="val 101819"/>
              <a:gd name="adj3" fmla="val 49702"/>
              <a:gd name="adj4" fmla="val 122927"/>
              <a:gd name="adj5" fmla="val 197023"/>
              <a:gd name="adj6" fmla="val 170592"/>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Diamond at the “whole” object side</a:t>
            </a:r>
          </a:p>
        </p:txBody>
      </p:sp>
      <p:sp>
        <p:nvSpPr>
          <p:cNvPr id="8" name="Line Callout 2 7"/>
          <p:cNvSpPr/>
          <p:nvPr/>
        </p:nvSpPr>
        <p:spPr>
          <a:xfrm>
            <a:off x="285750" y="3219450"/>
            <a:ext cx="1876425" cy="800100"/>
          </a:xfrm>
          <a:prstGeom prst="borderCallout2">
            <a:avLst>
              <a:gd name="adj1" fmla="val 50893"/>
              <a:gd name="adj2" fmla="val 101819"/>
              <a:gd name="adj3" fmla="val 49702"/>
              <a:gd name="adj4" fmla="val 122927"/>
              <a:gd name="adj5" fmla="val 32737"/>
              <a:gd name="adj6" fmla="val 178714"/>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 patient record is composed of a patient</a:t>
            </a:r>
          </a:p>
        </p:txBody>
      </p:sp>
      <p:sp>
        <p:nvSpPr>
          <p:cNvPr id="9" name="Line Callout 2 8"/>
          <p:cNvSpPr/>
          <p:nvPr/>
        </p:nvSpPr>
        <p:spPr>
          <a:xfrm>
            <a:off x="6610350" y="2263775"/>
            <a:ext cx="1895475" cy="974725"/>
          </a:xfrm>
          <a:prstGeom prst="borderCallout2">
            <a:avLst>
              <a:gd name="adj1" fmla="val 18750"/>
              <a:gd name="adj2" fmla="val -8333"/>
              <a:gd name="adj3" fmla="val 18750"/>
              <a:gd name="adj4" fmla="val -16667"/>
              <a:gd name="adj5" fmla="val 123249"/>
              <a:gd name="adj6" fmla="val -73803"/>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A patient record has one or more consultations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ou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out)">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Behavioral perspective (behavioral model)</a:t>
            </a:r>
          </a:p>
        </p:txBody>
      </p:sp>
      <p:sp>
        <p:nvSpPr>
          <p:cNvPr id="3" name="Content Placeholder 2"/>
          <p:cNvSpPr>
            <a:spLocks noGrp="1"/>
          </p:cNvSpPr>
          <p:nvPr>
            <p:ph idx="1"/>
          </p:nvPr>
        </p:nvSpPr>
        <p:spPr/>
        <p:txBody>
          <a:bodyPr/>
          <a:lstStyle/>
          <a:p>
            <a:r>
              <a:rPr lang="en-US" dirty="0"/>
              <a:t>Describes the dynamic behavior of a system as it is executing. </a:t>
            </a:r>
          </a:p>
          <a:p>
            <a:endParaRPr lang="en-US" dirty="0"/>
          </a:p>
          <a:p>
            <a:r>
              <a:rPr lang="en-US" dirty="0"/>
              <a:t>They show what happens when a system responds to a stimulus (inputs) from the environment. </a:t>
            </a:r>
          </a:p>
          <a:p>
            <a:endParaRPr lang="en-US" dirty="0"/>
          </a:p>
          <a:p>
            <a:r>
              <a:rPr lang="en-US" dirty="0"/>
              <a:t>Stimuli can be of two types:</a:t>
            </a:r>
            <a:endParaRPr lang="en-GB" dirty="0"/>
          </a:p>
          <a:p>
            <a:pPr lvl="1"/>
            <a:r>
              <a:rPr lang="en-US" dirty="0">
                <a:solidFill>
                  <a:schemeClr val="tx1"/>
                </a:solidFill>
              </a:rPr>
              <a:t>Input data</a:t>
            </a:r>
            <a:r>
              <a:rPr lang="en-US" dirty="0">
                <a:solidFill>
                  <a:srgbClr val="FF0000"/>
                </a:solidFill>
              </a:rPr>
              <a:t> </a:t>
            </a:r>
          </a:p>
          <a:p>
            <a:pPr lvl="2"/>
            <a:r>
              <a:rPr lang="en-US" dirty="0"/>
              <a:t>data that has to be processed by the system.</a:t>
            </a:r>
            <a:endParaRPr lang="en-GB" dirty="0"/>
          </a:p>
          <a:p>
            <a:pPr lvl="1"/>
            <a:r>
              <a:rPr lang="en-US" dirty="0">
                <a:solidFill>
                  <a:schemeClr val="tx1"/>
                </a:solidFill>
              </a:rPr>
              <a:t>Events</a:t>
            </a:r>
            <a:r>
              <a:rPr lang="en-US" dirty="0">
                <a:solidFill>
                  <a:srgbClr val="FF0000"/>
                </a:solidFill>
              </a:rPr>
              <a:t> </a:t>
            </a:r>
          </a:p>
          <a:p>
            <a:pPr lvl="2"/>
            <a:r>
              <a:rPr lang="en-US" dirty="0"/>
              <a:t>that </a:t>
            </a:r>
            <a:r>
              <a:rPr lang="en-US" i="1" dirty="0"/>
              <a:t>triggers</a:t>
            </a:r>
            <a:r>
              <a:rPr lang="en-US" dirty="0"/>
              <a:t> system processing. </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29</a:t>
            </a:fld>
            <a:endParaRPr lang="en-US"/>
          </a:p>
        </p:txBody>
      </p:sp>
      <p:sp>
        <p:nvSpPr>
          <p:cNvPr id="5" name="Footer Placeholder 4"/>
          <p:cNvSpPr>
            <a:spLocks noGrp="1"/>
          </p:cNvSpPr>
          <p:nvPr>
            <p:ph type="ftr" sz="quarter" idx="11"/>
          </p:nvPr>
        </p:nvSpPr>
        <p:spPr>
          <a:xfrm>
            <a:off x="3124200" y="6484366"/>
            <a:ext cx="2895600" cy="365125"/>
          </a:xfrm>
        </p:spPr>
        <p:txBody>
          <a:bodyPr/>
          <a:lstStyle/>
          <a:p>
            <a:pPr>
              <a:defRPr/>
            </a:pPr>
            <a:r>
              <a:rPr lang="en-US" dirty="0"/>
              <a:t>Chapter 5 System modeling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modeling</a:t>
            </a:r>
          </a:p>
        </p:txBody>
      </p:sp>
      <p:sp>
        <p:nvSpPr>
          <p:cNvPr id="3" name="Content Placeholder 2"/>
          <p:cNvSpPr>
            <a:spLocks noGrp="1"/>
          </p:cNvSpPr>
          <p:nvPr>
            <p:ph idx="1"/>
          </p:nvPr>
        </p:nvSpPr>
        <p:spPr/>
        <p:txBody>
          <a:bodyPr/>
          <a:lstStyle/>
          <a:p>
            <a:r>
              <a:rPr lang="en-US" dirty="0"/>
              <a:t>The process of developing abstract models of a system</a:t>
            </a:r>
          </a:p>
          <a:p>
            <a:pPr lvl="1"/>
            <a:r>
              <a:rPr lang="en-US" dirty="0"/>
              <a:t>each model presents a different perspective of the system. </a:t>
            </a:r>
          </a:p>
          <a:p>
            <a:pPr lvl="1"/>
            <a:r>
              <a:rPr lang="en-GB" dirty="0"/>
              <a:t>are used to communicate with customers.</a:t>
            </a:r>
          </a:p>
          <a:p>
            <a:pPr lvl="1"/>
            <a:r>
              <a:rPr lang="en-GB" dirty="0"/>
              <a:t>helps analysts to understand the functionality of the system </a:t>
            </a:r>
          </a:p>
          <a:p>
            <a:endParaRPr lang="en-US" dirty="0"/>
          </a:p>
          <a:p>
            <a:r>
              <a:rPr lang="en-US" dirty="0"/>
              <a:t>It represents a system using graphical notation</a:t>
            </a:r>
          </a:p>
          <a:p>
            <a:pPr lvl="1"/>
            <a:r>
              <a:rPr lang="en-US" dirty="0"/>
              <a:t>usually based on the Unified Modeling Language (UML) notation </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274638"/>
            <a:ext cx="7872984" cy="1143000"/>
          </a:xfrm>
        </p:spPr>
        <p:txBody>
          <a:bodyPr/>
          <a:lstStyle/>
          <a:p>
            <a:r>
              <a:rPr lang="en-US" dirty="0"/>
              <a:t>An activity model of the insulin pump’s operation</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30</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pic>
        <p:nvPicPr>
          <p:cNvPr id="13314" name="Picture 2">
            <a:extLst>
              <a:ext uri="{FF2B5EF4-FFF2-40B4-BE49-F238E27FC236}">
                <a16:creationId xmlns:a16="http://schemas.microsoft.com/office/drawing/2014/main" id="{71F9B892-B009-E514-7B06-04BEF9C408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48" y="1963450"/>
            <a:ext cx="8726491" cy="360607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State machine models</a:t>
            </a:r>
          </a:p>
        </p:txBody>
      </p:sp>
      <p:sp>
        <p:nvSpPr>
          <p:cNvPr id="56323" name="Rectangle 3"/>
          <p:cNvSpPr>
            <a:spLocks noGrp="1" noChangeArrowheads="1"/>
          </p:cNvSpPr>
          <p:nvPr>
            <p:ph idx="1"/>
          </p:nvPr>
        </p:nvSpPr>
        <p:spPr/>
        <p:txBody>
          <a:bodyPr/>
          <a:lstStyle/>
          <a:p>
            <a:r>
              <a:rPr lang="en-GB" sz="2400" dirty="0"/>
              <a:t>These model the behaviour of the system in response to external and internal </a:t>
            </a:r>
            <a:r>
              <a:rPr lang="en-GB" sz="2400" u="sng" dirty="0"/>
              <a:t>events</a:t>
            </a:r>
            <a:r>
              <a:rPr lang="en-GB" sz="2400" dirty="0"/>
              <a:t>.</a:t>
            </a:r>
          </a:p>
          <a:p>
            <a:endParaRPr lang="en-GB" sz="1200" dirty="0"/>
          </a:p>
          <a:p>
            <a:r>
              <a:rPr lang="en-GB" sz="2400" dirty="0"/>
              <a:t>They show the system’s responses to stimuli so are often used for modelling real-time systems.</a:t>
            </a:r>
          </a:p>
          <a:p>
            <a:endParaRPr lang="en-GB" sz="1100" dirty="0"/>
          </a:p>
          <a:p>
            <a:r>
              <a:rPr lang="en-GB" sz="2400" dirty="0"/>
              <a:t>State machine models show system states as nodes and events as arcs between these nodes. When an event occurs, the system moves from one state to another.</a:t>
            </a:r>
          </a:p>
          <a:p>
            <a:endParaRPr lang="en-GB" sz="1200"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31</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F30C6-9A4E-178A-A3C0-0969A9ABE873}"/>
              </a:ext>
            </a:extLst>
          </p:cNvPr>
          <p:cNvSpPr>
            <a:spLocks noGrp="1"/>
          </p:cNvSpPr>
          <p:nvPr>
            <p:ph type="title"/>
          </p:nvPr>
        </p:nvSpPr>
        <p:spPr/>
        <p:txBody>
          <a:bodyPr/>
          <a:lstStyle/>
          <a:p>
            <a:r>
              <a:rPr lang="en-US" dirty="0"/>
              <a:t>Example 1 of State Diagram</a:t>
            </a:r>
          </a:p>
        </p:txBody>
      </p:sp>
      <p:sp>
        <p:nvSpPr>
          <p:cNvPr id="4" name="Footer Placeholder 3">
            <a:extLst>
              <a:ext uri="{FF2B5EF4-FFF2-40B4-BE49-F238E27FC236}">
                <a16:creationId xmlns:a16="http://schemas.microsoft.com/office/drawing/2014/main" id="{1791D365-4FCB-33BD-C05A-D813DA7ACA78}"/>
              </a:ext>
            </a:extLst>
          </p:cNvPr>
          <p:cNvSpPr>
            <a:spLocks noGrp="1"/>
          </p:cNvSpPr>
          <p:nvPr>
            <p:ph type="ftr" sz="quarter" idx="11"/>
          </p:nvPr>
        </p:nvSpPr>
        <p:spPr/>
        <p:txBody>
          <a:bodyPr/>
          <a:lstStyle/>
          <a:p>
            <a:pPr>
              <a:defRPr/>
            </a:pPr>
            <a:r>
              <a:rPr lang="en-US"/>
              <a:t>Chapter 5 System modeling</a:t>
            </a:r>
          </a:p>
        </p:txBody>
      </p:sp>
      <p:sp>
        <p:nvSpPr>
          <p:cNvPr id="5" name="Slide Number Placeholder 4">
            <a:extLst>
              <a:ext uri="{FF2B5EF4-FFF2-40B4-BE49-F238E27FC236}">
                <a16:creationId xmlns:a16="http://schemas.microsoft.com/office/drawing/2014/main" id="{B9EDEB78-8580-3480-C268-9B893A18C6BD}"/>
              </a:ext>
            </a:extLst>
          </p:cNvPr>
          <p:cNvSpPr>
            <a:spLocks noGrp="1"/>
          </p:cNvSpPr>
          <p:nvPr>
            <p:ph type="sldNum" sz="quarter" idx="12"/>
          </p:nvPr>
        </p:nvSpPr>
        <p:spPr/>
        <p:txBody>
          <a:bodyPr/>
          <a:lstStyle/>
          <a:p>
            <a:pPr>
              <a:defRPr/>
            </a:pPr>
            <a:fld id="{DEC9DA09-039A-A841-BA90-58CFCFBF8E01}" type="slidenum">
              <a:rPr lang="en-US" smtClean="0"/>
              <a:pPr>
                <a:defRPr/>
              </a:pPr>
              <a:t>32</a:t>
            </a:fld>
            <a:endParaRPr lang="en-US"/>
          </a:p>
        </p:txBody>
      </p:sp>
      <p:pic>
        <p:nvPicPr>
          <p:cNvPr id="1026" name="Picture 2" descr="state-machine-diagram-for-an-online-order">
            <a:extLst>
              <a:ext uri="{FF2B5EF4-FFF2-40B4-BE49-F238E27FC236}">
                <a16:creationId xmlns:a16="http://schemas.microsoft.com/office/drawing/2014/main" id="{32ACEE27-A3A1-AB19-4667-DFAD690371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82496"/>
            <a:ext cx="9144000" cy="4572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19F4ECA-7E14-4E52-64B2-B8A49461A315}"/>
              </a:ext>
            </a:extLst>
          </p:cNvPr>
          <p:cNvSpPr txBox="1"/>
          <p:nvPr/>
        </p:nvSpPr>
        <p:spPr>
          <a:xfrm>
            <a:off x="0" y="6519672"/>
            <a:ext cx="7086940" cy="307777"/>
          </a:xfrm>
          <a:prstGeom prst="rect">
            <a:avLst/>
          </a:prstGeom>
          <a:noFill/>
        </p:spPr>
        <p:txBody>
          <a:bodyPr wrap="none" rtlCol="0">
            <a:spAutoFit/>
          </a:bodyPr>
          <a:lstStyle/>
          <a:p>
            <a:r>
              <a:rPr lang="en-US" sz="1400" dirty="0"/>
              <a:t>Source: https://www.geeksforgeeks.org/unified-modeling-language-uml-state-diagrams/</a:t>
            </a:r>
          </a:p>
        </p:txBody>
      </p:sp>
    </p:spTree>
    <p:extLst>
      <p:ext uri="{BB962C8B-B14F-4D97-AF65-F5344CB8AC3E}">
        <p14:creationId xmlns:p14="http://schemas.microsoft.com/office/powerpoint/2010/main" val="9509936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a:t>Example 2: State </a:t>
            </a:r>
            <a:r>
              <a:rPr lang="en-US" dirty="0"/>
              <a:t>diagram of a microwave oven</a:t>
            </a:r>
            <a:r>
              <a:rPr lang="en-GB" dirty="0"/>
              <a:t> </a:t>
            </a:r>
            <a:endParaRPr lang="en-US" dirty="0"/>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33</a:t>
            </a:fld>
            <a:endParaRPr lang="en-US"/>
          </a:p>
        </p:txBody>
      </p:sp>
      <p:sp>
        <p:nvSpPr>
          <p:cNvPr id="6" name="Footer Placeholder 5"/>
          <p:cNvSpPr>
            <a:spLocks noGrp="1"/>
          </p:cNvSpPr>
          <p:nvPr>
            <p:ph type="ftr" sz="quarter" idx="11"/>
          </p:nvPr>
        </p:nvSpPr>
        <p:spPr/>
        <p:txBody>
          <a:bodyPr/>
          <a:lstStyle/>
          <a:p>
            <a:pPr>
              <a:defRPr/>
            </a:pPr>
            <a:r>
              <a:rPr lang="en-US"/>
              <a:t>Chapter 5 System modeling</a:t>
            </a:r>
          </a:p>
        </p:txBody>
      </p:sp>
      <p:pic>
        <p:nvPicPr>
          <p:cNvPr id="14338" name="Picture 2">
            <a:extLst>
              <a:ext uri="{FF2B5EF4-FFF2-40B4-BE49-F238E27FC236}">
                <a16:creationId xmlns:a16="http://schemas.microsoft.com/office/drawing/2014/main" id="{16EE4B33-537B-3052-F77C-05B4B068AED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594"/>
          <a:stretch/>
        </p:blipFill>
        <p:spPr bwMode="auto">
          <a:xfrm>
            <a:off x="143163" y="1597890"/>
            <a:ext cx="8332045" cy="483545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States and stimuli for the microwave oven (a)</a:t>
            </a:r>
            <a:r>
              <a:rPr lang="en-GB" dirty="0"/>
              <a:t> </a:t>
            </a:r>
            <a:endParaRPr lang="en-US" dirty="0"/>
          </a:p>
        </p:txBody>
      </p:sp>
      <p:graphicFrame>
        <p:nvGraphicFramePr>
          <p:cNvPr id="3" name="Table 2"/>
          <p:cNvGraphicFramePr>
            <a:graphicFrameLocks noGrp="1"/>
          </p:cNvGraphicFramePr>
          <p:nvPr/>
        </p:nvGraphicFramePr>
        <p:xfrm>
          <a:off x="431800" y="1727200"/>
          <a:ext cx="8089900" cy="4345305"/>
        </p:xfrm>
        <a:graphic>
          <a:graphicData uri="http://schemas.openxmlformats.org/drawingml/2006/table">
            <a:tbl>
              <a:tblPr/>
              <a:tblGrid>
                <a:gridCol w="1816100">
                  <a:extLst>
                    <a:ext uri="{9D8B030D-6E8A-4147-A177-3AD203B41FA5}">
                      <a16:colId xmlns:a16="http://schemas.microsoft.com/office/drawing/2014/main" val="20000"/>
                    </a:ext>
                  </a:extLst>
                </a:gridCol>
                <a:gridCol w="6273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State</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charset="0"/>
                          <a:ea typeface="Times New Roman" charset="0"/>
                        </a:rPr>
                        <a:t>Description</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Waiting</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is waiting for input. The display shows the current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300 watts. The display shows ‘Half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600 watts. The display shows ‘Full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Set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cooking time is set to the user’s input value. The display shows the cooking time selected and is updated as the time is set.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Disabled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disabled for safety. Interior oven light is on. Display shows ‘Not ready’.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Enabled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Oven operation is enabled. Interior oven light is off. Display shows ‘Ready to cook’.</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Operation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Oven in operation. Interior oven light is on. Display shows the timer countdown. On completion of cooking, the buzzer is sounded for five seconds. Oven light is on. Display shows ‘Cooking complete’ while buzzer is sounding.</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34</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States and stimuli for the microwave oven (</a:t>
            </a:r>
            <a:r>
              <a:rPr lang="en-US" dirty="0" err="1"/>
              <a:t>b</a:t>
            </a:r>
            <a:r>
              <a:rPr lang="en-US" dirty="0"/>
              <a:t>)</a:t>
            </a:r>
            <a:r>
              <a:rPr lang="en-GB" dirty="0"/>
              <a:t> </a:t>
            </a:r>
            <a:endParaRPr lang="en-US" dirty="0"/>
          </a:p>
        </p:txBody>
      </p:sp>
      <p:graphicFrame>
        <p:nvGraphicFramePr>
          <p:cNvPr id="3" name="Table 2"/>
          <p:cNvGraphicFramePr>
            <a:graphicFrameLocks noGrp="1"/>
          </p:cNvGraphicFramePr>
          <p:nvPr/>
        </p:nvGraphicFramePr>
        <p:xfrm>
          <a:off x="1419482" y="1841500"/>
          <a:ext cx="6330950" cy="3760470"/>
        </p:xfrm>
        <a:graphic>
          <a:graphicData uri="http://schemas.openxmlformats.org/drawingml/2006/table">
            <a:tbl>
              <a:tblPr/>
              <a:tblGrid>
                <a:gridCol w="1841500">
                  <a:extLst>
                    <a:ext uri="{9D8B030D-6E8A-4147-A177-3AD203B41FA5}">
                      <a16:colId xmlns:a16="http://schemas.microsoft.com/office/drawing/2014/main" val="20000"/>
                    </a:ext>
                  </a:extLst>
                </a:gridCol>
                <a:gridCol w="4489450">
                  <a:extLst>
                    <a:ext uri="{9D8B030D-6E8A-4147-A177-3AD203B41FA5}">
                      <a16:colId xmlns:a16="http://schemas.microsoft.com/office/drawing/2014/main" val="20001"/>
                    </a:ext>
                  </a:extLst>
                </a:gridCol>
              </a:tblGrid>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Stimulus</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Description</a:t>
                      </a: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Half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half-power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Full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full-power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Timer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one of the timer buttons.</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Number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a numeric key.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open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not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Door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Start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the Start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Cancel</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Cancel button.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bl>
          </a:graphicData>
        </a:graphic>
      </p:graphicFrame>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35</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5" name="Content Placeholder 4"/>
          <p:cNvSpPr>
            <a:spLocks noGrp="1"/>
          </p:cNvSpPr>
          <p:nvPr>
            <p:ph idx="1"/>
          </p:nvPr>
        </p:nvSpPr>
        <p:spPr/>
        <p:txBody>
          <a:bodyPr/>
          <a:lstStyle/>
          <a:p>
            <a:r>
              <a:rPr lang="en-GB" sz="2000" dirty="0"/>
              <a:t>A model is an abstract view of a system that ignores system details. Complementary system models can be developed to show the system’s context, interactions, structure and behavior.</a:t>
            </a:r>
          </a:p>
          <a:p>
            <a:r>
              <a:rPr lang="en-GB" sz="2000" dirty="0"/>
              <a:t>Context models show how a system that is being </a:t>
            </a:r>
            <a:r>
              <a:rPr lang="en-US" sz="2000" dirty="0"/>
              <a:t>modeled is positioned in an environment with other systems and processes. </a:t>
            </a:r>
            <a:endParaRPr lang="en-GB" sz="2000" dirty="0"/>
          </a:p>
          <a:p>
            <a:r>
              <a:rPr lang="en-US" sz="2000" dirty="0"/>
              <a:t>Use case diagrams and sequence diagrams are used to describe the interactions between users and systems in the system being designed. Use cases describe interactions between a system and external actors; sequence diagrams add more information to these by showing interactions between system objects.</a:t>
            </a:r>
            <a:endParaRPr lang="en-GB" sz="2000" dirty="0"/>
          </a:p>
          <a:p>
            <a:r>
              <a:rPr lang="en-US" sz="2000" dirty="0"/>
              <a:t>Structural models show the organization and architecture of a system. Class diagrams are used to define the static structure of classes in a system and their associations.</a:t>
            </a:r>
            <a:endParaRPr lang="en-GB" sz="2000" dirty="0"/>
          </a:p>
          <a:p>
            <a:endParaRPr lang="en-US" dirty="0"/>
          </a:p>
        </p:txBody>
      </p:sp>
      <p:sp>
        <p:nvSpPr>
          <p:cNvPr id="3" name="Footer Placeholder 2"/>
          <p:cNvSpPr>
            <a:spLocks noGrp="1"/>
          </p:cNvSpPr>
          <p:nvPr>
            <p:ph type="ftr" sz="quarter" idx="11"/>
          </p:nvPr>
        </p:nvSpPr>
        <p:spPr/>
        <p:txBody>
          <a:bodyPr/>
          <a:lstStyle/>
          <a:p>
            <a:pPr>
              <a:defRPr/>
            </a:pPr>
            <a:r>
              <a:rPr lang="en-US"/>
              <a:t>Chapter 5 System modeling</a:t>
            </a:r>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points</a:t>
            </a:r>
          </a:p>
        </p:txBody>
      </p:sp>
      <p:sp>
        <p:nvSpPr>
          <p:cNvPr id="5" name="Content Placeholder 4"/>
          <p:cNvSpPr>
            <a:spLocks noGrp="1"/>
          </p:cNvSpPr>
          <p:nvPr>
            <p:ph idx="1"/>
          </p:nvPr>
        </p:nvSpPr>
        <p:spPr/>
        <p:txBody>
          <a:bodyPr/>
          <a:lstStyle/>
          <a:p>
            <a:r>
              <a:rPr lang="en-US" sz="2200" dirty="0"/>
              <a:t>Behavioral models are used to describe the dynamic behavior of an executing system. This behavior can be modeled from the perspective of the data processed by the system, or by the events that stimulate responses from a system.</a:t>
            </a:r>
            <a:endParaRPr lang="en-GB" sz="2200" dirty="0"/>
          </a:p>
          <a:p>
            <a:r>
              <a:rPr lang="en-US" sz="2200" dirty="0"/>
              <a:t>Activity diagrams may be used to model the processing of data, where each activity represents one process step.</a:t>
            </a:r>
            <a:endParaRPr lang="en-GB" sz="2200" dirty="0"/>
          </a:p>
          <a:p>
            <a:r>
              <a:rPr lang="en-US" sz="2200" dirty="0"/>
              <a:t>State diagrams are used to model a system’s behavior in response to internal or external events. </a:t>
            </a:r>
            <a:endParaRPr lang="en-GB" sz="2200" dirty="0"/>
          </a:p>
          <a:p>
            <a:r>
              <a:rPr lang="en-US" sz="2200" dirty="0"/>
              <a:t>Model-driven engineering is an approach to software development in which a system is represented as a set of models that can be automatically transformed to executable code. </a:t>
            </a:r>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37</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perspectives</a:t>
            </a:r>
          </a:p>
        </p:txBody>
      </p:sp>
      <p:sp>
        <p:nvSpPr>
          <p:cNvPr id="3" name="Content Placeholder 2"/>
          <p:cNvSpPr>
            <a:spLocks noGrp="1"/>
          </p:cNvSpPr>
          <p:nvPr>
            <p:ph idx="1"/>
          </p:nvPr>
        </p:nvSpPr>
        <p:spPr/>
        <p:txBody>
          <a:bodyPr/>
          <a:lstStyle/>
          <a:p>
            <a:r>
              <a:rPr lang="en-US" dirty="0"/>
              <a:t>External perspective</a:t>
            </a:r>
          </a:p>
          <a:p>
            <a:pPr lvl="1"/>
            <a:r>
              <a:rPr lang="en-US" dirty="0"/>
              <a:t>modeling the </a:t>
            </a:r>
            <a:r>
              <a:rPr lang="en-US" u="sng" dirty="0"/>
              <a:t>context</a:t>
            </a:r>
            <a:r>
              <a:rPr lang="en-US" dirty="0"/>
              <a:t> (environment) of the system.</a:t>
            </a:r>
            <a:endParaRPr lang="en-GB" dirty="0"/>
          </a:p>
          <a:p>
            <a:r>
              <a:rPr lang="en-US" dirty="0"/>
              <a:t>Interaction perspective</a:t>
            </a:r>
          </a:p>
          <a:p>
            <a:pPr lvl="2"/>
            <a:r>
              <a:rPr lang="en-US" dirty="0"/>
              <a:t>interactions between a system and its environment</a:t>
            </a:r>
          </a:p>
          <a:p>
            <a:pPr lvl="2"/>
            <a:r>
              <a:rPr lang="en-US" dirty="0"/>
              <a:t>interactions between the components of a system.</a:t>
            </a:r>
            <a:endParaRPr lang="en-GB" dirty="0"/>
          </a:p>
          <a:p>
            <a:r>
              <a:rPr lang="en-US" dirty="0"/>
              <a:t>Structural perspective</a:t>
            </a:r>
          </a:p>
          <a:p>
            <a:pPr lvl="1"/>
            <a:r>
              <a:rPr lang="en-US" dirty="0"/>
              <a:t>modeling the organization of a system </a:t>
            </a:r>
          </a:p>
          <a:p>
            <a:pPr lvl="1"/>
            <a:r>
              <a:rPr lang="en-US" dirty="0"/>
              <a:t>modeling the structure of the data processed by the system.</a:t>
            </a:r>
            <a:endParaRPr lang="en-GB" dirty="0"/>
          </a:p>
          <a:p>
            <a:r>
              <a:rPr lang="en-US" dirty="0"/>
              <a:t>Behavioral perspective</a:t>
            </a:r>
          </a:p>
          <a:p>
            <a:pPr lvl="1"/>
            <a:r>
              <a:rPr lang="en-US" dirty="0"/>
              <a:t>modeling the dynamic behavior of the system (how it responds to events). </a:t>
            </a:r>
            <a:endParaRPr lang="en-GB" dirty="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linds(horizontal)">
                                      <p:cBhvr>
                                        <p:cTn id="18" dur="500"/>
                                        <p:tgtEl>
                                          <p:spTgt spid="3">
                                            <p:txEl>
                                              <p:pRg st="5" end="5"/>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blinds(horizontal)">
                                      <p:cBhvr>
                                        <p:cTn id="21" dur="500"/>
                                        <p:tgtEl>
                                          <p:spTgt spid="3">
                                            <p:txEl>
                                              <p:pRg st="6" end="6"/>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animEffect transition="in" filter="blinds(horizontal)">
                                      <p:cBhvr>
                                        <p:cTn id="24" dur="500"/>
                                        <p:tgtEl>
                                          <p:spTgt spid="3">
                                            <p:txEl>
                                              <p:pRg st="7" end="7"/>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blinds(horizontal)">
                                      <p:cBhvr>
                                        <p:cTn id="29" dur="500"/>
                                        <p:tgtEl>
                                          <p:spTgt spid="3">
                                            <p:txEl>
                                              <p:pRg st="8" end="8"/>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blinds(horizontal)">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Study: Perspectives for MHC-PMS</a:t>
            </a:r>
          </a:p>
        </p:txBody>
      </p:sp>
      <p:sp>
        <p:nvSpPr>
          <p:cNvPr id="3" name="Content Placeholder 2"/>
          <p:cNvSpPr>
            <a:spLocks noGrp="1"/>
          </p:cNvSpPr>
          <p:nvPr>
            <p:ph idx="1"/>
          </p:nvPr>
        </p:nvSpPr>
        <p:spPr/>
        <p:txBody>
          <a:bodyPr/>
          <a:lstStyle/>
          <a:p>
            <a:r>
              <a:rPr lang="en-US" dirty="0"/>
              <a:t>External perspective:</a:t>
            </a:r>
          </a:p>
          <a:p>
            <a:pPr lvl="1"/>
            <a:r>
              <a:rPr lang="en-US" dirty="0"/>
              <a:t>What other systems exist in the environments that MHC-PMS will operate</a:t>
            </a:r>
          </a:p>
          <a:p>
            <a:r>
              <a:rPr lang="en-US" dirty="0"/>
              <a:t>Interaction perspective:</a:t>
            </a:r>
          </a:p>
          <a:p>
            <a:pPr lvl="1"/>
            <a:r>
              <a:rPr lang="en-US" dirty="0"/>
              <a:t>What are the users' interactions with the system?</a:t>
            </a:r>
          </a:p>
          <a:p>
            <a:pPr lvl="1"/>
            <a:r>
              <a:rPr lang="en-US" dirty="0"/>
              <a:t>What are the other systems/devices interactions with the system</a:t>
            </a:r>
          </a:p>
          <a:p>
            <a:r>
              <a:rPr lang="en-US" dirty="0"/>
              <a:t>Structural perspective:</a:t>
            </a:r>
          </a:p>
          <a:p>
            <a:pPr lvl="1"/>
            <a:r>
              <a:rPr lang="en-US" dirty="0"/>
              <a:t>What are the classes/objects required in coding</a:t>
            </a:r>
          </a:p>
          <a:p>
            <a:pPr lvl="1"/>
            <a:r>
              <a:rPr lang="en-US" dirty="0"/>
              <a:t>How is the DB structure and its relationship to classes/objects</a:t>
            </a:r>
          </a:p>
          <a:p>
            <a:r>
              <a:rPr lang="en-US" dirty="0"/>
              <a:t>Behavioral perspective:</a:t>
            </a:r>
          </a:p>
          <a:p>
            <a:pPr lvl="1"/>
            <a:r>
              <a:rPr lang="en-US" dirty="0"/>
              <a:t>How the system behaves for a given interaction (e.g. adding a new patient)?</a:t>
            </a:r>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diagram types</a:t>
            </a:r>
          </a:p>
        </p:txBody>
      </p:sp>
      <p:sp>
        <p:nvSpPr>
          <p:cNvPr id="3" name="Content Placeholder 2"/>
          <p:cNvSpPr>
            <a:spLocks noGrp="1"/>
          </p:cNvSpPr>
          <p:nvPr>
            <p:ph idx="1"/>
          </p:nvPr>
        </p:nvSpPr>
        <p:spPr/>
        <p:txBody>
          <a:bodyPr/>
          <a:lstStyle/>
          <a:p>
            <a:r>
              <a:rPr lang="en-US" dirty="0"/>
              <a:t>Use case diagrams</a:t>
            </a:r>
          </a:p>
          <a:p>
            <a:pPr lvl="1"/>
            <a:r>
              <a:rPr lang="en-US" dirty="0"/>
              <a:t>interactions between a system and its environment. </a:t>
            </a:r>
            <a:endParaRPr lang="en-GB" dirty="0"/>
          </a:p>
          <a:p>
            <a:r>
              <a:rPr lang="en-US" dirty="0"/>
              <a:t>Sequence diagrams </a:t>
            </a:r>
          </a:p>
          <a:p>
            <a:pPr lvl="1"/>
            <a:r>
              <a:rPr lang="en-US" dirty="0"/>
              <a:t>interactions between actors and the system </a:t>
            </a:r>
          </a:p>
          <a:p>
            <a:pPr lvl="1"/>
            <a:r>
              <a:rPr lang="en-US" dirty="0"/>
              <a:t>interactions between system components.</a:t>
            </a:r>
            <a:endParaRPr lang="en-GB" dirty="0"/>
          </a:p>
          <a:p>
            <a:r>
              <a:rPr lang="en-US" dirty="0"/>
              <a:t>Class diagrams </a:t>
            </a:r>
          </a:p>
          <a:p>
            <a:pPr lvl="1"/>
            <a:r>
              <a:rPr lang="en-US" dirty="0"/>
              <a:t>classes and the associations between them in the system </a:t>
            </a:r>
            <a:endParaRPr lang="en-GB" dirty="0"/>
          </a:p>
          <a:p>
            <a:r>
              <a:rPr lang="en-US" dirty="0"/>
              <a:t>Activity diagrams </a:t>
            </a:r>
          </a:p>
          <a:p>
            <a:pPr lvl="1"/>
            <a:r>
              <a:rPr lang="en-US" dirty="0"/>
              <a:t>activities involved in a process or in data processing .</a:t>
            </a:r>
            <a:endParaRPr lang="en-GB" dirty="0"/>
          </a:p>
          <a:p>
            <a:r>
              <a:rPr lang="en-US" dirty="0"/>
              <a:t>State diagrams</a:t>
            </a:r>
          </a:p>
          <a:p>
            <a:pPr lvl="1"/>
            <a:r>
              <a:rPr lang="en-US" dirty="0"/>
              <a:t>how the system reacts to internal and external events. </a:t>
            </a:r>
            <a:endParaRPr lang="en-GB"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6</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linds(horizontal)">
                                      <p:cBhvr>
                                        <p:cTn id="18" dur="500"/>
                                        <p:tgtEl>
                                          <p:spTgt spid="3">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linds(horizontal)">
                                      <p:cBhvr>
                                        <p:cTn id="34" dur="500"/>
                                        <p:tgtEl>
                                          <p:spTgt spid="3">
                                            <p:txEl>
                                              <p:pRg st="9" end="9"/>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Effect transition="in" filter="blinds(horizontal)">
                                      <p:cBhvr>
                                        <p:cTn id="39" dur="500"/>
                                        <p:tgtEl>
                                          <p:spTgt spid="3">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3">
                                            <p:txEl>
                                              <p:pRg st="8" end="8"/>
                                            </p:txEl>
                                          </p:spTgt>
                                        </p:tgtEl>
                                        <p:attrNameLst>
                                          <p:attrName>style.visibility</p:attrName>
                                        </p:attrNameLst>
                                      </p:cBhvr>
                                      <p:to>
                                        <p:strVal val="visible"/>
                                      </p:to>
                                    </p:set>
                                    <p:animEffect transition="in" filter="blinds(horizontal)">
                                      <p:cBhvr>
                                        <p:cTn id="44" dur="500"/>
                                        <p:tgtEl>
                                          <p:spTgt spid="3">
                                            <p:txEl>
                                              <p:pRg st="8" end="8"/>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blinds(horizontal)">
                                      <p:cBhvr>
                                        <p:cTn id="4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diagram types</a:t>
            </a:r>
          </a:p>
        </p:txBody>
      </p:sp>
      <p:sp>
        <p:nvSpPr>
          <p:cNvPr id="4" name="Footer Placeholder 3"/>
          <p:cNvSpPr>
            <a:spLocks noGrp="1"/>
          </p:cNvSpPr>
          <p:nvPr>
            <p:ph type="ftr" sz="quarter" idx="11"/>
          </p:nvPr>
        </p:nvSpPr>
        <p:spPr/>
        <p:txBody>
          <a:bodyPr/>
          <a:lstStyle/>
          <a:p>
            <a:pPr>
              <a:defRPr/>
            </a:pPr>
            <a:r>
              <a:rPr lang="en-US"/>
              <a:t>Chapter 5 System modeling</a:t>
            </a:r>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7</a:t>
            </a:fld>
            <a:endParaRPr lang="en-US"/>
          </a:p>
        </p:txBody>
      </p:sp>
      <p:sp>
        <p:nvSpPr>
          <p:cNvPr id="7" name="Rounded Rectangle 6"/>
          <p:cNvSpPr/>
          <p:nvPr/>
        </p:nvSpPr>
        <p:spPr>
          <a:xfrm>
            <a:off x="704850" y="2859881"/>
            <a:ext cx="2876550" cy="66198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Interaction perspective</a:t>
            </a:r>
          </a:p>
        </p:txBody>
      </p:sp>
      <p:sp>
        <p:nvSpPr>
          <p:cNvPr id="9" name="Rounded Rectangle 8"/>
          <p:cNvSpPr/>
          <p:nvPr/>
        </p:nvSpPr>
        <p:spPr>
          <a:xfrm>
            <a:off x="742950" y="3766345"/>
            <a:ext cx="2876550" cy="66198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Structural perspective</a:t>
            </a:r>
          </a:p>
        </p:txBody>
      </p:sp>
      <p:sp>
        <p:nvSpPr>
          <p:cNvPr id="10" name="Rounded Rectangle 9"/>
          <p:cNvSpPr/>
          <p:nvPr/>
        </p:nvSpPr>
        <p:spPr>
          <a:xfrm>
            <a:off x="742950" y="4731544"/>
            <a:ext cx="2876550" cy="66198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Behavioral perspective</a:t>
            </a:r>
          </a:p>
        </p:txBody>
      </p:sp>
      <p:sp>
        <p:nvSpPr>
          <p:cNvPr id="12" name="Rounded Rectangle 11"/>
          <p:cNvSpPr/>
          <p:nvPr/>
        </p:nvSpPr>
        <p:spPr>
          <a:xfrm>
            <a:off x="4873882" y="5694362"/>
            <a:ext cx="2876550" cy="66198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Activity diagrams</a:t>
            </a:r>
          </a:p>
        </p:txBody>
      </p:sp>
      <p:sp>
        <p:nvSpPr>
          <p:cNvPr id="13" name="Rounded Rectangle 12"/>
          <p:cNvSpPr/>
          <p:nvPr/>
        </p:nvSpPr>
        <p:spPr>
          <a:xfrm>
            <a:off x="4816732" y="1955006"/>
            <a:ext cx="2876550" cy="66198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Use case diagrams</a:t>
            </a:r>
          </a:p>
        </p:txBody>
      </p:sp>
      <p:sp>
        <p:nvSpPr>
          <p:cNvPr id="14" name="Rounded Rectangle 13"/>
          <p:cNvSpPr/>
          <p:nvPr/>
        </p:nvSpPr>
        <p:spPr>
          <a:xfrm>
            <a:off x="4854832" y="2861470"/>
            <a:ext cx="2876550" cy="66198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Sequence diagrams</a:t>
            </a:r>
          </a:p>
        </p:txBody>
      </p:sp>
      <p:sp>
        <p:nvSpPr>
          <p:cNvPr id="15" name="Rounded Rectangle 14"/>
          <p:cNvSpPr/>
          <p:nvPr/>
        </p:nvSpPr>
        <p:spPr>
          <a:xfrm>
            <a:off x="4854832" y="3826669"/>
            <a:ext cx="2876550" cy="66198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Class diagrams</a:t>
            </a:r>
          </a:p>
        </p:txBody>
      </p:sp>
      <p:sp>
        <p:nvSpPr>
          <p:cNvPr id="16" name="Rounded Rectangle 15"/>
          <p:cNvSpPr/>
          <p:nvPr/>
        </p:nvSpPr>
        <p:spPr>
          <a:xfrm>
            <a:off x="4873882" y="4764881"/>
            <a:ext cx="2876550" cy="661988"/>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State diagrams</a:t>
            </a:r>
          </a:p>
        </p:txBody>
      </p:sp>
      <p:cxnSp>
        <p:nvCxnSpPr>
          <p:cNvPr id="18" name="Elbow Connector 17"/>
          <p:cNvCxnSpPr>
            <a:stCxn id="9" idx="3"/>
            <a:endCxn id="15" idx="1"/>
          </p:cNvCxnSpPr>
          <p:nvPr/>
        </p:nvCxnSpPr>
        <p:spPr>
          <a:xfrm>
            <a:off x="3619500" y="4097339"/>
            <a:ext cx="1235332" cy="60324"/>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Elbow Connector 19"/>
          <p:cNvCxnSpPr>
            <a:stCxn id="7" idx="3"/>
            <a:endCxn id="13" idx="1"/>
          </p:cNvCxnSpPr>
          <p:nvPr/>
        </p:nvCxnSpPr>
        <p:spPr>
          <a:xfrm flipV="1">
            <a:off x="3581400" y="2286000"/>
            <a:ext cx="1235332" cy="904875"/>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Elbow Connector 23"/>
          <p:cNvCxnSpPr>
            <a:stCxn id="7" idx="3"/>
            <a:endCxn id="14" idx="1"/>
          </p:cNvCxnSpPr>
          <p:nvPr/>
        </p:nvCxnSpPr>
        <p:spPr>
          <a:xfrm>
            <a:off x="3581400" y="3190875"/>
            <a:ext cx="1273432" cy="1589"/>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Elbow Connector 25"/>
          <p:cNvCxnSpPr>
            <a:stCxn id="10" idx="3"/>
            <a:endCxn id="16" idx="1"/>
          </p:cNvCxnSpPr>
          <p:nvPr/>
        </p:nvCxnSpPr>
        <p:spPr>
          <a:xfrm>
            <a:off x="3619500" y="5062538"/>
            <a:ext cx="1254382" cy="33337"/>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Elbow Connector 27"/>
          <p:cNvCxnSpPr>
            <a:stCxn id="10" idx="3"/>
            <a:endCxn id="12" idx="1"/>
          </p:cNvCxnSpPr>
          <p:nvPr/>
        </p:nvCxnSpPr>
        <p:spPr>
          <a:xfrm>
            <a:off x="3619500" y="5062538"/>
            <a:ext cx="1254382" cy="962818"/>
          </a:xfrm>
          <a:prstGeom prst="bentConnector3">
            <a:avLst>
              <a:gd name="adj1" fmla="val 50000"/>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952500" y="1436688"/>
            <a:ext cx="2309287" cy="369332"/>
          </a:xfrm>
          <a:prstGeom prst="rect">
            <a:avLst/>
          </a:prstGeom>
          <a:noFill/>
        </p:spPr>
        <p:txBody>
          <a:bodyPr wrap="none" rtlCol="0">
            <a:spAutoFit/>
          </a:bodyPr>
          <a:lstStyle/>
          <a:p>
            <a:r>
              <a:rPr lang="en-US" u="sng" dirty="0"/>
              <a:t>Views (perspectives)</a:t>
            </a:r>
          </a:p>
        </p:txBody>
      </p:sp>
      <p:sp>
        <p:nvSpPr>
          <p:cNvPr id="30" name="TextBox 29"/>
          <p:cNvSpPr txBox="1"/>
          <p:nvPr/>
        </p:nvSpPr>
        <p:spPr>
          <a:xfrm>
            <a:off x="5867653" y="1427163"/>
            <a:ext cx="1262012" cy="369332"/>
          </a:xfrm>
          <a:prstGeom prst="rect">
            <a:avLst/>
          </a:prstGeom>
          <a:noFill/>
        </p:spPr>
        <p:txBody>
          <a:bodyPr wrap="none" rtlCol="0">
            <a:spAutoFit/>
          </a:bodyPr>
          <a:lstStyle/>
          <a:p>
            <a:r>
              <a:rPr lang="en-US" u="sng" dirty="0"/>
              <a:t>UML Tools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linds(horizontal)">
                                      <p:cBhvr>
                                        <p:cTn id="12" dur="500"/>
                                        <p:tgtEl>
                                          <p:spTgt spid="20"/>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blinds(horizontal)">
                                      <p:cBhvr>
                                        <p:cTn id="15" dur="500"/>
                                        <p:tgtEl>
                                          <p:spTgt spid="13"/>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blinds(horizontal)">
                                      <p:cBhvr>
                                        <p:cTn id="18" dur="500"/>
                                        <p:tgtEl>
                                          <p:spTgt spid="14"/>
                                        </p:tgtEl>
                                      </p:cBhvr>
                                    </p:animEffect>
                                  </p:childTnLst>
                                </p:cTn>
                              </p:par>
                              <p:par>
                                <p:cTn id="19" presetID="1" presetClass="entr" presetSubtype="0" fill="hold" nodeType="with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blinds(horizontal)">
                                      <p:cBhvr>
                                        <p:cTn id="30" dur="500"/>
                                        <p:tgtEl>
                                          <p:spTgt spid="18"/>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blinds(horizontal)">
                                      <p:cBhvr>
                                        <p:cTn id="33" dur="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blinds(horizontal)">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blinds(horizontal)">
                                      <p:cBhvr>
                                        <p:cTn id="43" dur="500"/>
                                        <p:tgtEl>
                                          <p:spTgt spid="26"/>
                                        </p:tgtEl>
                                      </p:cBhvr>
                                    </p:animEffect>
                                  </p:childTnLst>
                                </p:cTn>
                              </p:par>
                              <p:par>
                                <p:cTn id="44" presetID="3" presetClass="entr" presetSubtype="10" fill="hold" nodeType="with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blinds(horizontal)">
                                      <p:cBhvr>
                                        <p:cTn id="46" dur="500"/>
                                        <p:tgtEl>
                                          <p:spTgt spid="28"/>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blinds(horizontal)">
                                      <p:cBhvr>
                                        <p:cTn id="49" dur="500"/>
                                        <p:tgtEl>
                                          <p:spTgt spid="16"/>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blinds(horizontal)">
                                      <p:cBhvr>
                                        <p:cTn id="5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2" grpId="0" animBg="1"/>
      <p:bldP spid="13" grpId="0" animBg="1"/>
      <p:bldP spid="14" grpId="0" animBg="1"/>
      <p:bldP spid="15"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of graphical models</a:t>
            </a:r>
          </a:p>
        </p:txBody>
      </p:sp>
      <p:sp>
        <p:nvSpPr>
          <p:cNvPr id="3" name="Content Placeholder 2"/>
          <p:cNvSpPr>
            <a:spLocks noGrp="1"/>
          </p:cNvSpPr>
          <p:nvPr>
            <p:ph idx="1"/>
          </p:nvPr>
        </p:nvSpPr>
        <p:spPr/>
        <p:txBody>
          <a:bodyPr/>
          <a:lstStyle/>
          <a:p>
            <a:r>
              <a:rPr lang="en-US" dirty="0"/>
              <a:t>Facilitates discussion about an existing or proposed system</a:t>
            </a:r>
          </a:p>
          <a:p>
            <a:pPr lvl="1"/>
            <a:r>
              <a:rPr lang="en-US" dirty="0"/>
              <a:t>Incomplete and incorrect models are OK as their role is to support discussion.</a:t>
            </a:r>
            <a:endParaRPr lang="en-GB" dirty="0"/>
          </a:p>
          <a:p>
            <a:r>
              <a:rPr lang="en-US" dirty="0"/>
              <a:t>As a way of documenting an existing system</a:t>
            </a:r>
          </a:p>
          <a:p>
            <a:pPr lvl="1"/>
            <a:r>
              <a:rPr lang="en-US" dirty="0"/>
              <a:t>Models should be an accurate representation of the system but need not be complete.</a:t>
            </a:r>
            <a:endParaRPr lang="en-GB" dirty="0"/>
          </a:p>
          <a:p>
            <a:r>
              <a:rPr lang="en-US" dirty="0"/>
              <a:t>As a detailed system description </a:t>
            </a:r>
          </a:p>
          <a:p>
            <a:pPr lvl="1"/>
            <a:r>
              <a:rPr lang="en-US" dirty="0"/>
              <a:t>can be used to generate a system implementation</a:t>
            </a:r>
          </a:p>
          <a:p>
            <a:pPr lvl="1"/>
            <a:r>
              <a:rPr lang="en-US" dirty="0"/>
              <a:t>Models have to be both correct and complete.</a:t>
            </a:r>
            <a:endParaRPr lang="en-GB" dirty="0"/>
          </a:p>
          <a:p>
            <a:endParaRPr lang="en-US" dirty="0"/>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8</a:t>
            </a:fld>
            <a:endParaRPr lang="en-US"/>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dirty="0"/>
              <a:t>External Perspective (Context models)</a:t>
            </a:r>
          </a:p>
        </p:txBody>
      </p:sp>
      <p:sp>
        <p:nvSpPr>
          <p:cNvPr id="35843" name="Rectangle 3"/>
          <p:cNvSpPr>
            <a:spLocks noGrp="1" noChangeArrowheads="1"/>
          </p:cNvSpPr>
          <p:nvPr>
            <p:ph type="body" idx="1"/>
          </p:nvPr>
        </p:nvSpPr>
        <p:spPr>
          <a:xfrm>
            <a:off x="571547" y="1632839"/>
            <a:ext cx="8229600" cy="4525963"/>
          </a:xfrm>
        </p:spPr>
        <p:txBody>
          <a:bodyPr/>
          <a:lstStyle/>
          <a:p>
            <a:r>
              <a:rPr lang="en-GB" dirty="0"/>
              <a:t>Used to illustrate the operational context of a system </a:t>
            </a:r>
          </a:p>
          <a:p>
            <a:pPr lvl="1"/>
            <a:r>
              <a:rPr lang="en-GB" dirty="0"/>
              <a:t>shows what lies outside the system boundaries.</a:t>
            </a:r>
          </a:p>
          <a:p>
            <a:pPr lvl="1"/>
            <a:r>
              <a:rPr lang="en-GB" dirty="0"/>
              <a:t>It is a static view</a:t>
            </a:r>
          </a:p>
          <a:p>
            <a:pPr lvl="1"/>
            <a:endParaRPr lang="en-GB" dirty="0"/>
          </a:p>
          <a:p>
            <a:r>
              <a:rPr lang="en-GB" dirty="0"/>
              <a:t>Shows the system and its relationship with other systems.</a:t>
            </a:r>
          </a:p>
          <a:p>
            <a:pPr lvl="1"/>
            <a:endParaRPr lang="en-GB" dirty="0"/>
          </a:p>
          <a:p>
            <a:r>
              <a:rPr lang="en-GB" dirty="0"/>
              <a:t>Social and organisational concerns affect where to position system boundaries.</a:t>
            </a:r>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9</a:t>
            </a:fld>
            <a:endParaRPr lang="en-US" dirty="0"/>
          </a:p>
        </p:txBody>
      </p:sp>
      <p:sp>
        <p:nvSpPr>
          <p:cNvPr id="5" name="Footer Placeholder 4"/>
          <p:cNvSpPr>
            <a:spLocks noGrp="1"/>
          </p:cNvSpPr>
          <p:nvPr>
            <p:ph type="ftr" sz="quarter" idx="11"/>
          </p:nvPr>
        </p:nvSpPr>
        <p:spPr/>
        <p:txBody>
          <a:bodyPr/>
          <a:lstStyle/>
          <a:p>
            <a:pPr>
              <a:defRPr/>
            </a:pPr>
            <a:r>
              <a:rPr lang="en-US"/>
              <a:t>Chapter 5 System modeling</a:t>
            </a:r>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Metadata/LabelInfo.xml><?xml version="1.0" encoding="utf-8"?>
<clbl:labelList xmlns:clbl="http://schemas.microsoft.com/office/2020/mipLabelMetadata">
  <clbl:label id="{37f4b8a2-ad4f-41b5-9a91-284d2cc38f56}" enabled="1" method="Standard" siteId="{70de1992-07c6-480f-a318-a1afcba03983}" contentBits="0" removed="0"/>
</clbl:labelList>
</file>

<file path=docProps/app.xml><?xml version="1.0" encoding="utf-8"?>
<Properties xmlns="http://schemas.openxmlformats.org/officeDocument/2006/extended-properties" xmlns:vt="http://schemas.openxmlformats.org/officeDocument/2006/docPropsVTypes">
  <Template>SE9.thmx</Template>
  <TotalTime>1797</TotalTime>
  <Words>1958</Words>
  <Application>Microsoft Office PowerPoint</Application>
  <PresentationFormat>On-screen Show (4:3)</PresentationFormat>
  <Paragraphs>317</Paragraphs>
  <Slides>37</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37</vt:i4>
      </vt:variant>
    </vt:vector>
  </HeadingPairs>
  <TitlesOfParts>
    <vt:vector size="41" baseType="lpstr">
      <vt:lpstr>Arial</vt:lpstr>
      <vt:lpstr>Calibri</vt:lpstr>
      <vt:lpstr>Wingdings</vt:lpstr>
      <vt:lpstr>SE9</vt:lpstr>
      <vt:lpstr>Module 4– System Modeling using UML  (Unified Modeling Language)</vt:lpstr>
      <vt:lpstr>Topics covered</vt:lpstr>
      <vt:lpstr>System modeling</vt:lpstr>
      <vt:lpstr>System perspectives</vt:lpstr>
      <vt:lpstr>Case Study: Perspectives for MHC-PMS</vt:lpstr>
      <vt:lpstr>UML diagram types</vt:lpstr>
      <vt:lpstr>UML diagram types</vt:lpstr>
      <vt:lpstr>Use of graphical models</vt:lpstr>
      <vt:lpstr>External Perspective (Context models)</vt:lpstr>
      <vt:lpstr>The context of the MHC-PMS </vt:lpstr>
      <vt:lpstr>Interaction Perspective (Interaction model)</vt:lpstr>
      <vt:lpstr>Use case modeling</vt:lpstr>
      <vt:lpstr>Tabular description of the ‘Transfer data’ use-case </vt:lpstr>
      <vt:lpstr>Use cases in the MHC-PMS involving the role ‘Medical Receptionist’ </vt:lpstr>
      <vt:lpstr>Sequence diagrams</vt:lpstr>
      <vt:lpstr>Example 1: Sequence diagram for View patient information </vt:lpstr>
      <vt:lpstr>Example 2: Sequence diagram for Transfer Data </vt:lpstr>
      <vt:lpstr>Structural Perspective (Structural models)</vt:lpstr>
      <vt:lpstr>Class diagrams</vt:lpstr>
      <vt:lpstr>UML classes and association </vt:lpstr>
      <vt:lpstr>Classes and associations in the MHC-PMS </vt:lpstr>
      <vt:lpstr>The Consultation class </vt:lpstr>
      <vt:lpstr>Generalization</vt:lpstr>
      <vt:lpstr>Generalization</vt:lpstr>
      <vt:lpstr>A generalization hierarchy </vt:lpstr>
      <vt:lpstr>A generalization hierarchy with added detail </vt:lpstr>
      <vt:lpstr>Aggregation</vt:lpstr>
      <vt:lpstr>The aggregation association </vt:lpstr>
      <vt:lpstr>Behavioral perspective (behavioral model)</vt:lpstr>
      <vt:lpstr>An activity model of the insulin pump’s operation </vt:lpstr>
      <vt:lpstr>State machine models</vt:lpstr>
      <vt:lpstr>Example 1 of State Diagram</vt:lpstr>
      <vt:lpstr>Example 2: State diagram of a microwave oven </vt:lpstr>
      <vt:lpstr>States and stimuli for the microwave oven (a) </vt:lpstr>
      <vt:lpstr>States and stimuli for the microwave oven (b) </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5</dc:title>
  <dc:creator>Ian Sommerville</dc:creator>
  <cp:lastModifiedBy>Mokarram Dorri, Bahareh</cp:lastModifiedBy>
  <cp:revision>183</cp:revision>
  <dcterms:created xsi:type="dcterms:W3CDTF">2010-01-15T13:50:47Z</dcterms:created>
  <dcterms:modified xsi:type="dcterms:W3CDTF">2025-02-20T05:52:39Z</dcterms:modified>
</cp:coreProperties>
</file>