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9753600" cx="130048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9G7ZqLcen4sgzrsM71cYWwMpP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e483b743a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2e483b743a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e483b743a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2e483b743a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e483b743a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2e483b743a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e483b743a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2e483b743a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e483b743a_0_1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2e483b743a_0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e483b743a_0_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2e483b743a_0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e483b743a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32e483b743a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e483b743a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2e483b743a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e483b743a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32e483b743a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e483b743a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2e483b743a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e483b743a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2e483b743a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e483b743a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2e483b743a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e483b743a_0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2e483b743a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2"/>
          <p:cNvSpPr txBox="1"/>
          <p:nvPr>
            <p:ph type="title"/>
          </p:nvPr>
        </p:nvSpPr>
        <p:spPr>
          <a:xfrm>
            <a:off x="1321147" y="3241178"/>
            <a:ext cx="10362506" cy="107682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600"/>
              <a:buFont typeface="Helvetica Neue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32"/>
          <p:cNvSpPr txBox="1"/>
          <p:nvPr/>
        </p:nvSpPr>
        <p:spPr>
          <a:xfrm>
            <a:off x="5588632" y="9245600"/>
            <a:ext cx="1827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5" name="Google Shape;15;p32"/>
          <p:cNvSpPr txBox="1"/>
          <p:nvPr>
            <p:ph idx="12" type="sldNum"/>
          </p:nvPr>
        </p:nvSpPr>
        <p:spPr>
          <a:xfrm>
            <a:off x="6212234" y="9245600"/>
            <a:ext cx="283817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3950" y="8696425"/>
            <a:ext cx="2164676" cy="9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Vertical Title and Text">
  <p:cSld name="3_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/>
          <p:nvPr>
            <p:ph idx="2" type="pic"/>
          </p:nvPr>
        </p:nvSpPr>
        <p:spPr>
          <a:xfrm>
            <a:off x="7534896" y="3368464"/>
            <a:ext cx="975360" cy="1300480"/>
          </a:xfrm>
          <a:prstGeom prst="rect">
            <a:avLst/>
          </a:prstGeom>
          <a:noFill/>
          <a:ln>
            <a:noFill/>
          </a:ln>
          <a:effectLst>
            <a:outerShdw blurRad="393700" sx="104000" rotWithShape="0" algn="ctr" dir="4200000" dist="88900" sy="104000">
              <a:srgbClr val="005DA4">
                <a:alpha val="10980"/>
              </a:srgbClr>
            </a:outerShdw>
          </a:effectLst>
        </p:spPr>
      </p:sp>
      <p:sp>
        <p:nvSpPr>
          <p:cNvPr id="19" name="Google Shape;19;p33"/>
          <p:cNvSpPr/>
          <p:nvPr>
            <p:ph idx="3" type="pic"/>
          </p:nvPr>
        </p:nvSpPr>
        <p:spPr>
          <a:xfrm>
            <a:off x="8662538" y="4843307"/>
            <a:ext cx="975360" cy="1300480"/>
          </a:xfrm>
          <a:prstGeom prst="rect">
            <a:avLst/>
          </a:prstGeom>
          <a:noFill/>
          <a:ln>
            <a:noFill/>
          </a:ln>
          <a:effectLst>
            <a:outerShdw blurRad="393700" sx="104000" rotWithShape="0" algn="ctr" dir="4200000" dist="88900" sy="104000">
              <a:srgbClr val="005DA4">
                <a:alpha val="10980"/>
              </a:srgbClr>
            </a:outerShdw>
          </a:effectLst>
        </p:spPr>
      </p:sp>
      <p:sp>
        <p:nvSpPr>
          <p:cNvPr id="20" name="Google Shape;20;p33"/>
          <p:cNvSpPr/>
          <p:nvPr>
            <p:ph idx="4" type="pic"/>
          </p:nvPr>
        </p:nvSpPr>
        <p:spPr>
          <a:xfrm>
            <a:off x="9790179" y="3368464"/>
            <a:ext cx="975360" cy="1300480"/>
          </a:xfrm>
          <a:prstGeom prst="rect">
            <a:avLst/>
          </a:prstGeom>
          <a:noFill/>
          <a:ln>
            <a:noFill/>
          </a:ln>
          <a:effectLst>
            <a:outerShdw blurRad="393700" sx="104000" rotWithShape="0" algn="ctr" dir="4200000" dist="88900" sy="104000">
              <a:srgbClr val="005DA4">
                <a:alpha val="10980"/>
              </a:srgbClr>
            </a:outerShdw>
          </a:effectLst>
        </p:spPr>
      </p:sp>
      <p:sp>
        <p:nvSpPr>
          <p:cNvPr id="21" name="Google Shape;21;p33"/>
          <p:cNvSpPr/>
          <p:nvPr>
            <p:ph idx="5" type="pic"/>
          </p:nvPr>
        </p:nvSpPr>
        <p:spPr>
          <a:xfrm>
            <a:off x="10917821" y="3368464"/>
            <a:ext cx="975360" cy="1300480"/>
          </a:xfrm>
          <a:prstGeom prst="rect">
            <a:avLst/>
          </a:prstGeom>
          <a:noFill/>
          <a:ln>
            <a:noFill/>
          </a:ln>
          <a:effectLst>
            <a:outerShdw blurRad="393700" sx="104000" rotWithShape="0" algn="ctr" dir="4200000" dist="88900" sy="104000">
              <a:srgbClr val="005DA4">
                <a:alpha val="10980"/>
              </a:srgbClr>
            </a:outerShdw>
          </a:effectLst>
        </p:spPr>
      </p:sp>
      <p:sp>
        <p:nvSpPr>
          <p:cNvPr id="22" name="Google Shape;22;p33"/>
          <p:cNvSpPr/>
          <p:nvPr>
            <p:ph idx="6" type="pic"/>
          </p:nvPr>
        </p:nvSpPr>
        <p:spPr>
          <a:xfrm>
            <a:off x="10917821" y="4843307"/>
            <a:ext cx="975360" cy="1300480"/>
          </a:xfrm>
          <a:prstGeom prst="rect">
            <a:avLst/>
          </a:prstGeom>
          <a:noFill/>
          <a:ln>
            <a:noFill/>
          </a:ln>
          <a:effectLst>
            <a:outerShdw blurRad="393700" sx="104000" rotWithShape="0" algn="ctr" dir="4200000" dist="88900" sy="104000">
              <a:srgbClr val="005DA4">
                <a:alpha val="10980"/>
              </a:srgbClr>
            </a:outerShdw>
          </a:effectLst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idx="1" type="body"/>
          </p:nvPr>
        </p:nvSpPr>
        <p:spPr>
          <a:xfrm>
            <a:off x="423019" y="2262534"/>
            <a:ext cx="11857881" cy="65936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type="title"/>
          </p:nvPr>
        </p:nvSpPr>
        <p:spPr>
          <a:xfrm>
            <a:off x="651619" y="406400"/>
            <a:ext cx="11701562" cy="1738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12181234" y="9245600"/>
            <a:ext cx="283817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gure master " showMasterSp="0">
  <p:cSld name="Figure master 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2400"/>
              <a:buFont typeface="Helvetica Neue"/>
              <a:buNone/>
              <a:defRPr sz="2400"/>
            </a:lvl1pPr>
            <a:lvl2pPr indent="-314325" lvl="1" marL="914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type="title"/>
          </p:nvPr>
        </p:nvSpPr>
        <p:spPr>
          <a:xfrm>
            <a:off x="952500" y="342900"/>
            <a:ext cx="11099800" cy="678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/>
        </p:nvSpPr>
        <p:spPr>
          <a:xfrm>
            <a:off x="5588632" y="9245600"/>
            <a:ext cx="1827536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© Ian Sommerville 2018</a:t>
            </a:r>
            <a:r>
              <a:rPr b="0" i="0" lang="en-US" sz="1200" u="none" cap="none" strike="noStrike">
                <a:solidFill>
                  <a:srgbClr val="009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31" name="Google Shape;31;p35"/>
          <p:cNvSpPr txBox="1"/>
          <p:nvPr/>
        </p:nvSpPr>
        <p:spPr>
          <a:xfrm>
            <a:off x="361664" y="9245600"/>
            <a:ext cx="1359472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Products</a:t>
            </a:r>
            <a:endParaRPr/>
          </a:p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12308234" y="9245600"/>
            <a:ext cx="283817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master" showMasterSp="0">
  <p:cSld name="Table mast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2400"/>
              <a:buFont typeface="Helvetica Neue"/>
              <a:buNone/>
              <a:defRPr sz="2400"/>
            </a:lvl1pPr>
            <a:lvl2pPr indent="-314325" lvl="1" marL="914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type="title"/>
          </p:nvPr>
        </p:nvSpPr>
        <p:spPr>
          <a:xfrm>
            <a:off x="952500" y="342900"/>
            <a:ext cx="11099800" cy="678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/>
        </p:nvSpPr>
        <p:spPr>
          <a:xfrm>
            <a:off x="5588632" y="9245600"/>
            <a:ext cx="1827536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© Ian Sommerville 2018:</a:t>
            </a:r>
            <a:endParaRPr/>
          </a:p>
        </p:txBody>
      </p:sp>
      <p:sp>
        <p:nvSpPr>
          <p:cNvPr id="37" name="Google Shape;37;p36"/>
          <p:cNvSpPr txBox="1"/>
          <p:nvPr/>
        </p:nvSpPr>
        <p:spPr>
          <a:xfrm>
            <a:off x="361664" y="9245600"/>
            <a:ext cx="1359472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Products</a:t>
            </a:r>
            <a:endParaRPr/>
          </a:p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12308234" y="9245600"/>
            <a:ext cx="283817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title"/>
          </p:nvPr>
        </p:nvSpPr>
        <p:spPr>
          <a:xfrm>
            <a:off x="651619" y="406400"/>
            <a:ext cx="11701562" cy="1738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91144" lvl="0" marL="4572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46424D"/>
              </a:buClr>
              <a:buSzPts val="2560"/>
              <a:buFont typeface="Noto Sans Symbols"/>
              <a:buChar char="✧"/>
              <a:defRPr sz="3413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4045" lvl="1" marL="9144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46424D"/>
              </a:buClr>
              <a:buSzPts val="2133"/>
              <a:buFont typeface="Noto Sans Symbols"/>
              <a:buChar char="▪"/>
              <a:defRPr sz="2844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46424D"/>
              </a:buClr>
              <a:buSzPts val="1920"/>
              <a:buFont typeface="Arial"/>
              <a:buChar char="•"/>
              <a:defRPr sz="2560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46424D"/>
              </a:buClr>
              <a:buSzPts val="1920"/>
              <a:buFont typeface="Arial"/>
              <a:buChar char="•"/>
              <a:defRPr sz="2560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46424D"/>
              </a:buClr>
              <a:buSzPts val="1920"/>
              <a:buFont typeface="Arial"/>
              <a:buChar char="•"/>
              <a:defRPr sz="2560">
                <a:solidFill>
                  <a:srgbClr val="4642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3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37"/>
          <p:cNvSpPr txBox="1"/>
          <p:nvPr>
            <p:ph idx="12" type="sldNum"/>
          </p:nvPr>
        </p:nvSpPr>
        <p:spPr>
          <a:xfrm>
            <a:off x="12174907" y="9245600"/>
            <a:ext cx="290144" cy="28725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idx="12" type="sldNum"/>
          </p:nvPr>
        </p:nvSpPr>
        <p:spPr>
          <a:xfrm>
            <a:off x="11963794" y="9245600"/>
            <a:ext cx="36518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38"/>
          <p:cNvSpPr txBox="1"/>
          <p:nvPr/>
        </p:nvSpPr>
        <p:spPr>
          <a:xfrm>
            <a:off x="5588632" y="9245600"/>
            <a:ext cx="1827536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200" u="none" cap="none" strike="noStrike">
                <a:solidFill>
                  <a:srgbClr val="009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Ian Sommerville 2018:</a:t>
            </a:r>
            <a:endParaRPr/>
          </a:p>
        </p:txBody>
      </p:sp>
      <p:sp>
        <p:nvSpPr>
          <p:cNvPr id="48" name="Google Shape;48;p38"/>
          <p:cNvSpPr txBox="1"/>
          <p:nvPr/>
        </p:nvSpPr>
        <p:spPr>
          <a:xfrm>
            <a:off x="179610" y="9245600"/>
            <a:ext cx="134258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009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products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B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idx="1" type="body"/>
          </p:nvPr>
        </p:nvSpPr>
        <p:spPr>
          <a:xfrm>
            <a:off x="423019" y="2262534"/>
            <a:ext cx="11857881" cy="65936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2100"/>
              <a:buFont typeface="Helvetica Neue"/>
              <a:buChar char="•"/>
              <a:defRPr b="0" i="0" sz="28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5493"/>
              </a:buClr>
              <a:buSzPts val="1800"/>
              <a:buFont typeface="Helvetica Neue"/>
              <a:buChar char="•"/>
              <a:defRPr b="0" i="0" sz="24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800"/>
              <a:buFont typeface="Helvetica Neue"/>
              <a:buChar char="•"/>
              <a:defRPr b="0" i="0" sz="24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800"/>
              <a:buFont typeface="Helvetica Neue"/>
              <a:buChar char="•"/>
              <a:defRPr b="0" i="0" sz="24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1800"/>
              <a:buFont typeface="Helvetica Neue"/>
              <a:buChar char="•"/>
              <a:defRPr b="0" i="0" sz="24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2100"/>
              <a:buFont typeface="Helvetica Neue"/>
              <a:buChar char="•"/>
              <a:defRPr b="0" i="0" sz="28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2100"/>
              <a:buFont typeface="Helvetica Neue"/>
              <a:buChar char="•"/>
              <a:defRPr b="0" i="0" sz="28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2100"/>
              <a:buFont typeface="Helvetica Neue"/>
              <a:buChar char="•"/>
              <a:defRPr b="0" i="0" sz="28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5493"/>
              </a:buClr>
              <a:buSzPts val="2100"/>
              <a:buFont typeface="Helvetica Neue"/>
              <a:buChar char="•"/>
              <a:defRPr b="0" i="0" sz="28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type="title"/>
          </p:nvPr>
        </p:nvSpPr>
        <p:spPr>
          <a:xfrm>
            <a:off x="651619" y="406400"/>
            <a:ext cx="11701562" cy="1738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31"/>
          <p:cNvSpPr txBox="1"/>
          <p:nvPr/>
        </p:nvSpPr>
        <p:spPr>
          <a:xfrm>
            <a:off x="5588632" y="9245600"/>
            <a:ext cx="1827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9" name="Google Shape;9;p31"/>
          <p:cNvSpPr txBox="1"/>
          <p:nvPr/>
        </p:nvSpPr>
        <p:spPr>
          <a:xfrm>
            <a:off x="374364" y="9245600"/>
            <a:ext cx="1359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r>
              <a:rPr lang="en-US" sz="1200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Prototyping</a:t>
            </a:r>
            <a:endParaRPr/>
          </a:p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12181234" y="9245600"/>
            <a:ext cx="283817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0054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3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437933" y="8820075"/>
            <a:ext cx="2099242" cy="8974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pp.visily.ai/projects/8d6cb7f9-cd2c-41c4-b292-5667f0c05273/boards/1578543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CQw9pjonUxs" TargetMode="External"/><Relationship Id="rId4" Type="http://schemas.openxmlformats.org/officeDocument/2006/relationships/hyperlink" Target="https://www.figma.com/community/file/1464344494838081484" TargetMode="External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figma.com/prototyping/" TargetMode="External"/><Relationship Id="rId4" Type="http://schemas.openxmlformats.org/officeDocument/2006/relationships/hyperlink" Target="https://uizard.io/blog/wireframe-vs-mockup-vs-prototype/#what-is-a-wireframe" TargetMode="External"/><Relationship Id="rId5" Type="http://schemas.openxmlformats.org/officeDocument/2006/relationships/hyperlink" Target="https://www.figma.com/best-practices/five-ways-to-improve-your-prototyping-workflow/" TargetMode="External"/><Relationship Id="rId6" Type="http://schemas.openxmlformats.org/officeDocument/2006/relationships/hyperlink" Target="https://www.visily.ai/" TargetMode="External"/><Relationship Id="rId7" Type="http://schemas.openxmlformats.org/officeDocument/2006/relationships/hyperlink" Target="https://www.visily.ai/help-center/create-folders-and-board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gma.com/design/dXOnFL2Ml1cBkkemZyJYCl/Recipe-App-UI-Kit-(Community)?node-id=0-1&amp;t=TXTkTaQKju8JAG4z-1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E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idx="4294967295" type="ctrTitle"/>
          </p:nvPr>
        </p:nvSpPr>
        <p:spPr>
          <a:xfrm>
            <a:off x="1321150" y="2423825"/>
            <a:ext cx="10362600" cy="18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ct val="100000"/>
              <a:buFont typeface="Helvetica Neue"/>
              <a:buNone/>
            </a:pPr>
            <a:r>
              <a:rPr lang="en-US" sz="5600">
                <a:solidFill>
                  <a:srgbClr val="000000"/>
                </a:solidFill>
              </a:rPr>
              <a:t>Prototyping &amp; UI Mockups: Hands-On with Figma and Visily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1854725" y="5097925"/>
            <a:ext cx="86565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2A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Workshop for Software Engineers</a:t>
            </a:r>
            <a:endParaRPr sz="2800">
              <a:solidFill>
                <a:srgbClr val="D42A2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E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e483b743a_0_102"/>
          <p:cNvSpPr txBox="1"/>
          <p:nvPr>
            <p:ph idx="1" type="body"/>
          </p:nvPr>
        </p:nvSpPr>
        <p:spPr>
          <a:xfrm>
            <a:off x="423027" y="2262525"/>
            <a:ext cx="11476800" cy="6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280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u="sng">
                <a:solidFill>
                  <a:schemeClr val="hlink"/>
                </a:solidFill>
                <a:hlinkClick r:id="rId3"/>
              </a:rPr>
              <a:t>https://app.visily.ai/projects/8d6cb7f9-cd2c-41c4-b292-5667f0c05273/boards/1578543</a:t>
            </a:r>
            <a:br>
              <a:rPr lang="en-US" sz="3200">
                <a:solidFill>
                  <a:srgbClr val="000000"/>
                </a:solidFill>
              </a:rPr>
            </a:br>
            <a:br>
              <a:rPr lang="en-US" sz="3200">
                <a:solidFill>
                  <a:srgbClr val="000000"/>
                </a:solidFill>
              </a:rPr>
            </a:br>
            <a:br>
              <a:rPr lang="en-US" sz="3200">
                <a:solidFill>
                  <a:srgbClr val="000000"/>
                </a:solidFill>
              </a:rPr>
            </a:br>
            <a:endParaRPr sz="3200">
              <a:solidFill>
                <a:srgbClr val="00000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Use AI to convert a hand-drawn sketch into a mockup.</a:t>
            </a:r>
            <a:endParaRPr sz="3200">
              <a:solidFill>
                <a:srgbClr val="00000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Customize the design with pre-made components (e.g., buttons, menus).</a:t>
            </a:r>
            <a:endParaRPr sz="3200">
              <a:solidFill>
                <a:srgbClr val="00000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Add interactivity (e.g., clickable navigation).</a:t>
            </a:r>
            <a:endParaRPr sz="3200">
              <a:solidFill>
                <a:srgbClr val="000000"/>
              </a:solidFill>
            </a:endParaRPr>
          </a:p>
          <a:p>
            <a:pPr indent="0" lvl="0" marL="210552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122" name="Google Shape;122;g32e483b743a_0_102"/>
          <p:cNvSpPr txBox="1"/>
          <p:nvPr>
            <p:ph type="title"/>
          </p:nvPr>
        </p:nvSpPr>
        <p:spPr>
          <a:xfrm>
            <a:off x="651644" y="134350"/>
            <a:ext cx="117015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Helvetica Neue"/>
              <a:buNone/>
            </a:pPr>
            <a:r>
              <a:rPr lang="en-US" sz="5600">
                <a:solidFill>
                  <a:srgbClr val="000000"/>
                </a:solidFill>
              </a:rPr>
              <a:t> Visly Demo</a:t>
            </a:r>
            <a:endParaRPr/>
          </a:p>
        </p:txBody>
      </p:sp>
      <p:sp>
        <p:nvSpPr>
          <p:cNvPr id="123" name="Google Shape;123;g32e483b743a_0_102"/>
          <p:cNvSpPr txBox="1"/>
          <p:nvPr>
            <p:ph idx="12" type="sldNum"/>
          </p:nvPr>
        </p:nvSpPr>
        <p:spPr>
          <a:xfrm>
            <a:off x="12265992" y="9245600"/>
            <a:ext cx="199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E9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e483b743a_0_81"/>
          <p:cNvSpPr txBox="1"/>
          <p:nvPr>
            <p:ph idx="1" type="body"/>
          </p:nvPr>
        </p:nvSpPr>
        <p:spPr>
          <a:xfrm>
            <a:off x="423019" y="2262534"/>
            <a:ext cx="11857800" cy="6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2500" lnSpcReduction="20000"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42A20"/>
                </a:solidFill>
              </a:rPr>
              <a:t>Key Features:</a:t>
            </a:r>
            <a:endParaRPr sz="3200">
              <a:solidFill>
                <a:srgbClr val="D42A20"/>
              </a:solidFill>
            </a:endParaRPr>
          </a:p>
          <a:p>
            <a:pPr indent="-312787" lvl="0" marL="6677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3200">
                <a:solidFill>
                  <a:srgbClr val="000000"/>
                </a:solidFill>
              </a:rPr>
              <a:t>Cloud-based collaboration.</a:t>
            </a:r>
            <a:endParaRPr sz="3200">
              <a:solidFill>
                <a:srgbClr val="000000"/>
              </a:solidFill>
            </a:endParaRPr>
          </a:p>
          <a:p>
            <a:pPr indent="-312787" lvl="0" marL="6677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3200">
                <a:solidFill>
                  <a:srgbClr val="000000"/>
                </a:solidFill>
              </a:rPr>
              <a:t>Advanced prototyping with animations.</a:t>
            </a:r>
            <a:endParaRPr sz="3200">
              <a:solidFill>
                <a:srgbClr val="000000"/>
              </a:solidFill>
            </a:endParaRPr>
          </a:p>
          <a:p>
            <a:pPr indent="-312787" lvl="0" marL="6677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3200">
                <a:solidFill>
                  <a:srgbClr val="000000"/>
                </a:solidFill>
              </a:rPr>
              <a:t>Plugins for extended functionality (e.g., Mockuuups Studio).</a:t>
            </a:r>
            <a:endParaRPr sz="3200">
              <a:solidFill>
                <a:srgbClr val="000000"/>
              </a:solidFill>
            </a:endParaRPr>
          </a:p>
          <a:p>
            <a:pPr indent="-312787" lvl="0" marL="6677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3200">
                <a:solidFill>
                  <a:srgbClr val="000000"/>
                </a:solidFill>
              </a:rPr>
              <a:t>Cross-platform (browser, macOS, Windows).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42A20"/>
                </a:solidFill>
              </a:rPr>
              <a:t>Ideal For:</a:t>
            </a:r>
            <a:endParaRPr sz="3200">
              <a:solidFill>
                <a:srgbClr val="D42A20"/>
              </a:solidFill>
            </a:endParaRPr>
          </a:p>
          <a:p>
            <a:pPr indent="-312787" lvl="0" marL="6677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3200">
                <a:solidFill>
                  <a:srgbClr val="000000"/>
                </a:solidFill>
              </a:rPr>
              <a:t>Teams needing pixel-perfect designs.</a:t>
            </a:r>
            <a:endParaRPr sz="3200">
              <a:solidFill>
                <a:srgbClr val="000000"/>
              </a:solidFill>
            </a:endParaRPr>
          </a:p>
          <a:p>
            <a:pPr indent="-312787" lvl="0" marL="6677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3200">
                <a:solidFill>
                  <a:srgbClr val="000000"/>
                </a:solidFill>
              </a:rPr>
              <a:t>Advanced prototyping workflows.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129" name="Google Shape;129;g32e483b743a_0_81"/>
          <p:cNvSpPr txBox="1"/>
          <p:nvPr>
            <p:ph type="title"/>
          </p:nvPr>
        </p:nvSpPr>
        <p:spPr>
          <a:xfrm>
            <a:off x="-116576" y="0"/>
            <a:ext cx="92301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Helvetica Neue"/>
              <a:buNone/>
            </a:pPr>
            <a:r>
              <a:rPr lang="en-US" sz="5600">
                <a:solidFill>
                  <a:srgbClr val="000000"/>
                </a:solidFill>
              </a:rPr>
              <a:t> Figma Overview</a:t>
            </a:r>
            <a:endParaRPr/>
          </a:p>
        </p:txBody>
      </p:sp>
      <p:sp>
        <p:nvSpPr>
          <p:cNvPr id="130" name="Google Shape;130;g32e483b743a_0_81"/>
          <p:cNvSpPr txBox="1"/>
          <p:nvPr>
            <p:ph idx="12" type="sldNum"/>
          </p:nvPr>
        </p:nvSpPr>
        <p:spPr>
          <a:xfrm>
            <a:off x="12265992" y="9245600"/>
            <a:ext cx="199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g32e483b743a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350" y="176150"/>
            <a:ext cx="4254850" cy="23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E9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e483b743a_0_88"/>
          <p:cNvSpPr txBox="1"/>
          <p:nvPr>
            <p:ph idx="1" type="body"/>
          </p:nvPr>
        </p:nvSpPr>
        <p:spPr>
          <a:xfrm>
            <a:off x="423022" y="2262525"/>
            <a:ext cx="6162900" cy="6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-3280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u="sng">
                <a:solidFill>
                  <a:schemeClr val="hlink"/>
                </a:solidFill>
                <a:hlinkClick r:id="rId3"/>
              </a:rPr>
              <a:t>https://youtu.be/CQw9pjonUxs</a:t>
            </a:r>
            <a:endParaRPr sz="3200">
              <a:solidFill>
                <a:srgbClr val="000000"/>
              </a:solidFill>
            </a:endParaRPr>
          </a:p>
          <a:p>
            <a:pPr indent="-3280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u="sng">
                <a:solidFill>
                  <a:schemeClr val="hlink"/>
                </a:solidFill>
                <a:hlinkClick r:id="rId4"/>
              </a:rPr>
              <a:t>https://www.figma.com/community/file/1464344494838081484</a:t>
            </a:r>
            <a:endParaRPr sz="3200">
              <a:solidFill>
                <a:srgbClr val="000000"/>
              </a:solidFill>
            </a:endParaRPr>
          </a:p>
          <a:p>
            <a:pPr indent="-3280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000000"/>
                </a:solidFill>
              </a:rPr>
              <a:t>Create a wireframe for a mobile app login page.</a:t>
            </a:r>
            <a:endParaRPr sz="3200">
              <a:solidFill>
                <a:srgbClr val="000000"/>
              </a:solidFill>
            </a:endParaRPr>
          </a:p>
          <a:p>
            <a:pPr indent="-3280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000000"/>
                </a:solidFill>
              </a:rPr>
              <a:t>Add interactivity (e.g., linking buttons to other screens).</a:t>
            </a:r>
            <a:endParaRPr sz="3200">
              <a:solidFill>
                <a:srgbClr val="000000"/>
              </a:solidFill>
            </a:endParaRPr>
          </a:p>
          <a:p>
            <a:pPr indent="-3280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000000"/>
                </a:solidFill>
              </a:rPr>
              <a:t>Use Auto Layout for responsive design.</a:t>
            </a:r>
            <a:endParaRPr sz="3200">
              <a:solidFill>
                <a:srgbClr val="000000"/>
              </a:solidFill>
            </a:endParaRPr>
          </a:p>
          <a:p>
            <a:pPr indent="-3280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000000"/>
                </a:solidFill>
              </a:rPr>
              <a:t>Preview the prototype.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137" name="Google Shape;137;g32e483b743a_0_88"/>
          <p:cNvSpPr txBox="1"/>
          <p:nvPr>
            <p:ph type="title"/>
          </p:nvPr>
        </p:nvSpPr>
        <p:spPr>
          <a:xfrm>
            <a:off x="651644" y="134350"/>
            <a:ext cx="117015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Helvetica Neue"/>
              <a:buNone/>
            </a:pPr>
            <a:r>
              <a:rPr lang="en-US" sz="5600">
                <a:solidFill>
                  <a:srgbClr val="000000"/>
                </a:solidFill>
              </a:rPr>
              <a:t> Figma Guided Activity</a:t>
            </a:r>
            <a:endParaRPr/>
          </a:p>
        </p:txBody>
      </p:sp>
      <p:sp>
        <p:nvSpPr>
          <p:cNvPr id="138" name="Google Shape;138;g32e483b743a_0_88"/>
          <p:cNvSpPr txBox="1"/>
          <p:nvPr>
            <p:ph idx="12" type="sldNum"/>
          </p:nvPr>
        </p:nvSpPr>
        <p:spPr>
          <a:xfrm>
            <a:off x="12265992" y="9245600"/>
            <a:ext cx="199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g32e483b743a_0_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1600" y="2427800"/>
            <a:ext cx="5481549" cy="710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E9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e483b743a_0_124"/>
          <p:cNvSpPr txBox="1"/>
          <p:nvPr>
            <p:ph idx="1" type="body"/>
          </p:nvPr>
        </p:nvSpPr>
        <p:spPr>
          <a:xfrm>
            <a:off x="423025" y="2046725"/>
            <a:ext cx="11930100" cy="6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28027" lvl="0" marL="210552" rtl="0" algn="l">
              <a:spcBef>
                <a:spcPts val="3000"/>
              </a:spcBef>
              <a:spcAft>
                <a:spcPts val="0"/>
              </a:spcAft>
              <a:buClr>
                <a:srgbClr val="D42A20"/>
              </a:buClr>
              <a:buSzPts val="3200"/>
              <a:buChar char="•"/>
            </a:pPr>
            <a:r>
              <a:rPr lang="en-US" sz="3200">
                <a:solidFill>
                  <a:srgbClr val="D42A20"/>
                </a:solidFill>
              </a:rPr>
              <a:t>Objective: Apply what you’ve learned by designing an app prototype using Figma or Visily. Form groups of </a:t>
            </a:r>
            <a:r>
              <a:rPr lang="en-US" sz="3200">
                <a:solidFill>
                  <a:srgbClr val="D42A20"/>
                </a:solidFill>
                <a:highlight>
                  <a:srgbClr val="FFFF00"/>
                </a:highlight>
              </a:rPr>
              <a:t>2</a:t>
            </a:r>
            <a:r>
              <a:rPr lang="en-US" sz="3200">
                <a:solidFill>
                  <a:srgbClr val="D42A20"/>
                </a:solidFill>
              </a:rPr>
              <a:t> or work individually.</a:t>
            </a:r>
            <a:endParaRPr sz="3200">
              <a:solidFill>
                <a:srgbClr val="D42A20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</a:rPr>
              <a:t>Choose one of the following app ideas to design:</a:t>
            </a:r>
            <a:endParaRPr sz="3200">
              <a:solidFill>
                <a:srgbClr val="000000"/>
              </a:solidFill>
            </a:endParaRPr>
          </a:p>
          <a:p>
            <a:pPr indent="-3280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D42A20"/>
                </a:solidFill>
              </a:rPr>
              <a:t>Wildfire Tracker App:</a:t>
            </a:r>
            <a:r>
              <a:rPr lang="en-US" sz="3200">
                <a:solidFill>
                  <a:srgbClr val="000000"/>
                </a:solidFill>
              </a:rPr>
              <a:t> Build an app to track California wildfires, including features like a map, alerts, and safety tips.</a:t>
            </a:r>
            <a:endParaRPr sz="3200">
              <a:solidFill>
                <a:srgbClr val="000000"/>
              </a:solidFill>
            </a:endParaRPr>
          </a:p>
          <a:p>
            <a:pPr indent="-3280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D42A20"/>
                </a:solidFill>
              </a:rPr>
              <a:t>Dating App:</a:t>
            </a:r>
            <a:r>
              <a:rPr lang="en-US" sz="3200">
                <a:solidFill>
                  <a:srgbClr val="000000"/>
                </a:solidFill>
              </a:rPr>
              <a:t> Design a dating app with a user profile page, a match screen, and a messaging interface.</a:t>
            </a:r>
            <a:endParaRPr sz="3200">
              <a:solidFill>
                <a:srgbClr val="000000"/>
              </a:solidFill>
            </a:endParaRPr>
          </a:p>
          <a:p>
            <a:pPr indent="-3280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D42A20"/>
                </a:solidFill>
              </a:rPr>
              <a:t>Social Media App:</a:t>
            </a:r>
            <a:r>
              <a:rPr lang="en-US" sz="3200">
                <a:solidFill>
                  <a:srgbClr val="000000"/>
                </a:solidFill>
              </a:rPr>
              <a:t> Create a social media app with a feed, user profile, and post creation features.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145" name="Google Shape;145;g32e483b743a_0_124"/>
          <p:cNvSpPr txBox="1"/>
          <p:nvPr>
            <p:ph type="title"/>
          </p:nvPr>
        </p:nvSpPr>
        <p:spPr>
          <a:xfrm>
            <a:off x="651644" y="134350"/>
            <a:ext cx="117015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Helvetica Neue"/>
              <a:buNone/>
            </a:pPr>
            <a:r>
              <a:rPr lang="en-US" sz="5600">
                <a:solidFill>
                  <a:srgbClr val="000000"/>
                </a:solidFill>
              </a:rPr>
              <a:t>Hands-On Activity Instructions</a:t>
            </a:r>
            <a:endParaRPr/>
          </a:p>
        </p:txBody>
      </p:sp>
      <p:sp>
        <p:nvSpPr>
          <p:cNvPr id="146" name="Google Shape;146;g32e483b743a_0_124"/>
          <p:cNvSpPr txBox="1"/>
          <p:nvPr>
            <p:ph idx="12" type="sldNum"/>
          </p:nvPr>
        </p:nvSpPr>
        <p:spPr>
          <a:xfrm>
            <a:off x="12265992" y="9245600"/>
            <a:ext cx="199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E9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e483b743a_0_135"/>
          <p:cNvSpPr txBox="1"/>
          <p:nvPr>
            <p:ph idx="1" type="body"/>
          </p:nvPr>
        </p:nvSpPr>
        <p:spPr>
          <a:xfrm>
            <a:off x="423025" y="2046725"/>
            <a:ext cx="11930100" cy="6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280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D42A20"/>
                </a:solidFill>
              </a:rPr>
              <a:t>Figma</a:t>
            </a:r>
            <a:r>
              <a:rPr lang="en-US" sz="3200">
                <a:solidFill>
                  <a:srgbClr val="46424D"/>
                </a:solidFill>
              </a:rPr>
              <a:t> </a:t>
            </a:r>
            <a:r>
              <a:rPr lang="en-US" sz="3200">
                <a:solidFill>
                  <a:srgbClr val="000000"/>
                </a:solidFill>
              </a:rPr>
              <a:t>is ideal for advanced prototyping and pixel-perfect designs.</a:t>
            </a:r>
            <a:endParaRPr sz="3200">
              <a:solidFill>
                <a:srgbClr val="000000"/>
              </a:solidFill>
            </a:endParaRPr>
          </a:p>
          <a:p>
            <a:pPr indent="-3280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D42A20"/>
                </a:solidFill>
              </a:rPr>
              <a:t>Visily</a:t>
            </a:r>
            <a:r>
              <a:rPr lang="en-US" sz="3200">
                <a:solidFill>
                  <a:srgbClr val="000000"/>
                </a:solidFill>
              </a:rPr>
              <a:t> is great for rapid mockups and beginner-friendly workflows.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42A20"/>
                </a:solidFill>
              </a:rPr>
              <a:t>Why Do We Prototype Before Developing the Product?</a:t>
            </a:r>
            <a:endParaRPr sz="3200">
              <a:solidFill>
                <a:srgbClr val="D42A20"/>
              </a:solidFill>
            </a:endParaRPr>
          </a:p>
          <a:p>
            <a:pPr indent="-400050" lvl="0" marL="457200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 sz="2700">
                <a:solidFill>
                  <a:srgbClr val="000000"/>
                </a:solidFill>
              </a:rPr>
              <a:t>Validate Ideas Early</a:t>
            </a:r>
            <a:endParaRPr sz="2700">
              <a:solidFill>
                <a:srgbClr val="000000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 sz="2700">
                <a:solidFill>
                  <a:srgbClr val="000000"/>
                </a:solidFill>
              </a:rPr>
              <a:t>Identify Design Flaws</a:t>
            </a:r>
            <a:endParaRPr sz="2700">
              <a:solidFill>
                <a:srgbClr val="000000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 sz="2700">
                <a:solidFill>
                  <a:srgbClr val="000000"/>
                </a:solidFill>
              </a:rPr>
              <a:t>Improve Collaboration and align with stakeholders</a:t>
            </a:r>
            <a:endParaRPr sz="2700">
              <a:solidFill>
                <a:srgbClr val="000000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 sz="2700">
                <a:solidFill>
                  <a:srgbClr val="000000"/>
                </a:solidFill>
              </a:rPr>
              <a:t>Save Time and Resources</a:t>
            </a:r>
            <a:endParaRPr sz="2700">
              <a:solidFill>
                <a:srgbClr val="000000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 sz="2700">
                <a:solidFill>
                  <a:srgbClr val="000000"/>
                </a:solidFill>
              </a:rPr>
              <a:t>Enhance User Experience</a:t>
            </a:r>
            <a:endParaRPr sz="2700">
              <a:solidFill>
                <a:srgbClr val="000000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 sz="2700">
                <a:solidFill>
                  <a:srgbClr val="000000"/>
                </a:solidFill>
              </a:rPr>
              <a:t>Communicate Effectively: Prototypes act as a bridge between technical teams and non-technical stakeholders, making it easier to convey ideas.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152" name="Google Shape;152;g32e483b743a_0_135"/>
          <p:cNvSpPr txBox="1"/>
          <p:nvPr>
            <p:ph type="title"/>
          </p:nvPr>
        </p:nvSpPr>
        <p:spPr>
          <a:xfrm>
            <a:off x="651644" y="134350"/>
            <a:ext cx="117015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Helvetica Neue"/>
              <a:buNone/>
            </a:pPr>
            <a:r>
              <a:rPr lang="en-US" sz="5600">
                <a:solidFill>
                  <a:srgbClr val="000000"/>
                </a:solidFill>
              </a:rPr>
              <a:t>Wrap-up</a:t>
            </a:r>
            <a:endParaRPr/>
          </a:p>
        </p:txBody>
      </p:sp>
      <p:sp>
        <p:nvSpPr>
          <p:cNvPr id="153" name="Google Shape;153;g32e483b743a_0_135"/>
          <p:cNvSpPr txBox="1"/>
          <p:nvPr>
            <p:ph idx="12" type="sldNum"/>
          </p:nvPr>
        </p:nvSpPr>
        <p:spPr>
          <a:xfrm>
            <a:off x="12265992" y="9245600"/>
            <a:ext cx="199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E9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e483b743a_0_156"/>
          <p:cNvSpPr txBox="1"/>
          <p:nvPr>
            <p:ph idx="1" type="body"/>
          </p:nvPr>
        </p:nvSpPr>
        <p:spPr>
          <a:xfrm>
            <a:off x="423025" y="2046725"/>
            <a:ext cx="11930100" cy="6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00050" lvl="0" marL="457200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US" sz="3200" u="sng">
                <a:solidFill>
                  <a:schemeClr val="hlink"/>
                </a:solidFill>
                <a:hlinkClick r:id="rId3"/>
              </a:rPr>
              <a:t>https://www.figma.com/prototyping/</a:t>
            </a:r>
            <a:endParaRPr sz="3200">
              <a:solidFill>
                <a:srgbClr val="D42A2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D42A20"/>
              </a:buClr>
              <a:buSzPts val="3200"/>
              <a:buChar char="•"/>
            </a:pPr>
            <a:r>
              <a:rPr lang="en-US" sz="3200" u="sng">
                <a:solidFill>
                  <a:schemeClr val="hlink"/>
                </a:solidFill>
                <a:hlinkClick r:id="rId4"/>
              </a:rPr>
              <a:t>https://uizard.io/blog/wireframe-vs-mockup-vs-prototype/#what-is-a-wireframe</a:t>
            </a:r>
            <a:endParaRPr sz="3200">
              <a:solidFill>
                <a:srgbClr val="D42A2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u="sng">
                <a:solidFill>
                  <a:schemeClr val="hlink"/>
                </a:solidFill>
                <a:hlinkClick r:id="rId5"/>
              </a:rPr>
              <a:t>https://www.figma.com/best-practices/five-ways-to-improve-your-prototyping-workflow/</a:t>
            </a:r>
            <a:endParaRPr sz="3200">
              <a:solidFill>
                <a:srgbClr val="00000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u="sng">
                <a:solidFill>
                  <a:schemeClr val="hlink"/>
                </a:solidFill>
                <a:hlinkClick r:id="rId6"/>
              </a:rPr>
              <a:t>https://www.visily.ai/</a:t>
            </a:r>
            <a:endParaRPr sz="3200">
              <a:solidFill>
                <a:srgbClr val="00000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u="sng">
                <a:solidFill>
                  <a:schemeClr val="hlink"/>
                </a:solidFill>
                <a:hlinkClick r:id="rId7"/>
              </a:rPr>
              <a:t>https://www.visily.ai/help-center/create-folders-and-boards/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159" name="Google Shape;159;g32e483b743a_0_156"/>
          <p:cNvSpPr txBox="1"/>
          <p:nvPr>
            <p:ph type="title"/>
          </p:nvPr>
        </p:nvSpPr>
        <p:spPr>
          <a:xfrm>
            <a:off x="651644" y="134350"/>
            <a:ext cx="117015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Helvetica Neue"/>
              <a:buNone/>
            </a:pPr>
            <a:r>
              <a:rPr lang="en-US" sz="5600">
                <a:solidFill>
                  <a:srgbClr val="000000"/>
                </a:solidFill>
              </a:rPr>
              <a:t>Resources</a:t>
            </a:r>
            <a:endParaRPr/>
          </a:p>
        </p:txBody>
      </p:sp>
      <p:sp>
        <p:nvSpPr>
          <p:cNvPr id="160" name="Google Shape;160;g32e483b743a_0_156"/>
          <p:cNvSpPr txBox="1"/>
          <p:nvPr>
            <p:ph idx="12" type="sldNum"/>
          </p:nvPr>
        </p:nvSpPr>
        <p:spPr>
          <a:xfrm>
            <a:off x="12265992" y="9245600"/>
            <a:ext cx="199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E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idx="1" type="body"/>
          </p:nvPr>
        </p:nvSpPr>
        <p:spPr>
          <a:xfrm>
            <a:off x="423019" y="2262534"/>
            <a:ext cx="11857881" cy="65936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772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3200">
                <a:solidFill>
                  <a:srgbClr val="000000"/>
                </a:solidFill>
              </a:rPr>
              <a:t>Introduction to Prototyping &amp; UI Mockups</a:t>
            </a:r>
            <a:endParaRPr sz="3200">
              <a:solidFill>
                <a:srgbClr val="000000"/>
              </a:solidFill>
            </a:endParaRPr>
          </a:p>
          <a:p>
            <a:pPr indent="-2772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3200">
                <a:solidFill>
                  <a:srgbClr val="000000"/>
                </a:solidFill>
              </a:rPr>
              <a:t>Overview of Figma</a:t>
            </a:r>
            <a:endParaRPr sz="3200">
              <a:solidFill>
                <a:srgbClr val="000000"/>
              </a:solidFill>
            </a:endParaRPr>
          </a:p>
          <a:p>
            <a:pPr indent="-2772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3200">
                <a:solidFill>
                  <a:srgbClr val="000000"/>
                </a:solidFill>
              </a:rPr>
              <a:t>Overview of Visily</a:t>
            </a:r>
            <a:endParaRPr sz="3200">
              <a:solidFill>
                <a:srgbClr val="000000"/>
              </a:solidFill>
            </a:endParaRPr>
          </a:p>
          <a:p>
            <a:pPr indent="-2772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3200">
                <a:solidFill>
                  <a:srgbClr val="000000"/>
                </a:solidFill>
              </a:rPr>
              <a:t>Hands-On Activity</a:t>
            </a:r>
            <a:endParaRPr sz="3200">
              <a:solidFill>
                <a:srgbClr val="000000"/>
              </a:solidFill>
            </a:endParaRPr>
          </a:p>
          <a:p>
            <a:pPr indent="-2772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3200">
                <a:solidFill>
                  <a:srgbClr val="000000"/>
                </a:solidFill>
              </a:rPr>
              <a:t>Q&amp;A and Wrap-Up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60" name="Google Shape;60;p3"/>
          <p:cNvSpPr txBox="1"/>
          <p:nvPr>
            <p:ph type="title"/>
          </p:nvPr>
        </p:nvSpPr>
        <p:spPr>
          <a:xfrm>
            <a:off x="651619" y="406400"/>
            <a:ext cx="11701562" cy="1738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Helvetica Neue"/>
              <a:buNone/>
            </a:pPr>
            <a:r>
              <a:rPr lang="en-US" sz="5600">
                <a:solidFill>
                  <a:srgbClr val="000000"/>
                </a:solidFill>
              </a:rPr>
              <a:t>Agenda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12265992" y="9245600"/>
            <a:ext cx="199058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E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e483b743a_0_19"/>
          <p:cNvSpPr txBox="1"/>
          <p:nvPr>
            <p:ph idx="1" type="body"/>
          </p:nvPr>
        </p:nvSpPr>
        <p:spPr>
          <a:xfrm>
            <a:off x="423019" y="2262534"/>
            <a:ext cx="11857800" cy="6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-2772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3200">
                <a:solidFill>
                  <a:srgbClr val="000000"/>
                </a:solidFill>
              </a:rPr>
              <a:t>Prototyping: Creating interactive models to test user flows.</a:t>
            </a:r>
            <a:endParaRPr sz="3200">
              <a:solidFill>
                <a:srgbClr val="000000"/>
              </a:solidFill>
            </a:endParaRPr>
          </a:p>
          <a:p>
            <a:pPr indent="-2772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3200">
                <a:solidFill>
                  <a:srgbClr val="000000"/>
                </a:solidFill>
              </a:rPr>
              <a:t>UI Mockups: Static visual representations of a final design.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</a:rPr>
              <a:t>Importance</a:t>
            </a:r>
            <a:r>
              <a:rPr lang="en-US" sz="3200">
                <a:solidFill>
                  <a:srgbClr val="000000"/>
                </a:solidFill>
              </a:rPr>
              <a:t>:</a:t>
            </a:r>
            <a:endParaRPr sz="3200">
              <a:solidFill>
                <a:srgbClr val="000000"/>
              </a:solidFill>
            </a:endParaRPr>
          </a:p>
          <a:p>
            <a:pPr indent="-2772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3200">
                <a:solidFill>
                  <a:srgbClr val="000000"/>
                </a:solidFill>
              </a:rPr>
              <a:t>Visualize ideas early.</a:t>
            </a:r>
            <a:endParaRPr sz="3200">
              <a:solidFill>
                <a:srgbClr val="000000"/>
              </a:solidFill>
            </a:endParaRPr>
          </a:p>
          <a:p>
            <a:pPr indent="-2772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3200">
                <a:solidFill>
                  <a:srgbClr val="000000"/>
                </a:solidFill>
              </a:rPr>
              <a:t>Test usability before development.</a:t>
            </a:r>
            <a:endParaRPr sz="3200">
              <a:solidFill>
                <a:srgbClr val="000000"/>
              </a:solidFill>
            </a:endParaRPr>
          </a:p>
          <a:p>
            <a:pPr indent="-2772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3200">
                <a:solidFill>
                  <a:srgbClr val="000000"/>
                </a:solidFill>
              </a:rPr>
              <a:t>Enhance collaboration between designers and developers.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67" name="Google Shape;67;g32e483b743a_0_19"/>
          <p:cNvSpPr txBox="1"/>
          <p:nvPr>
            <p:ph type="title"/>
          </p:nvPr>
        </p:nvSpPr>
        <p:spPr>
          <a:xfrm>
            <a:off x="651619" y="406400"/>
            <a:ext cx="117015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None/>
            </a:pPr>
            <a:r>
              <a:rPr lang="en-US" sz="5600">
                <a:solidFill>
                  <a:srgbClr val="000000"/>
                </a:solidFill>
              </a:rPr>
              <a:t>What Are Prototyping and UI Mockups?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ct val="100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68" name="Google Shape;68;g32e483b743a_0_19"/>
          <p:cNvSpPr txBox="1"/>
          <p:nvPr>
            <p:ph idx="12" type="sldNum"/>
          </p:nvPr>
        </p:nvSpPr>
        <p:spPr>
          <a:xfrm>
            <a:off x="12265992" y="9245600"/>
            <a:ext cx="199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E9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e483b743a_0_28"/>
          <p:cNvSpPr txBox="1"/>
          <p:nvPr>
            <p:ph idx="1" type="body"/>
          </p:nvPr>
        </p:nvSpPr>
        <p:spPr>
          <a:xfrm>
            <a:off x="423021" y="1716350"/>
            <a:ext cx="4431600" cy="6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264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https://www.figma.com/design/dXOnFL2Ml1cBkkemZyJYCl/Recipe-App-UI-Kit-(Community)?node-id=0-1&amp;t=TXTkTaQKju8JAG4z-1</a:t>
            </a:r>
            <a:endParaRPr sz="1600">
              <a:solidFill>
                <a:srgbClr val="000000"/>
              </a:solidFill>
            </a:endParaRPr>
          </a:p>
          <a:p>
            <a:pPr indent="0" lvl="0" marL="210552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74" name="Google Shape;74;g32e483b743a_0_28"/>
          <p:cNvSpPr txBox="1"/>
          <p:nvPr>
            <p:ph type="title"/>
          </p:nvPr>
        </p:nvSpPr>
        <p:spPr>
          <a:xfrm>
            <a:off x="651619" y="406400"/>
            <a:ext cx="117015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Helvetica Neue"/>
              <a:buNone/>
            </a:pPr>
            <a:r>
              <a:rPr lang="en-US" sz="5600">
                <a:solidFill>
                  <a:srgbClr val="000000"/>
                </a:solidFill>
              </a:rPr>
              <a:t>Examples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4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75" name="Google Shape;75;g32e483b743a_0_28"/>
          <p:cNvSpPr txBox="1"/>
          <p:nvPr>
            <p:ph idx="12" type="sldNum"/>
          </p:nvPr>
        </p:nvSpPr>
        <p:spPr>
          <a:xfrm>
            <a:off x="12265992" y="9245600"/>
            <a:ext cx="199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g32e483b743a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1900" y="2262527"/>
            <a:ext cx="5249225" cy="60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32e483b743a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1625" y="2595225"/>
            <a:ext cx="2635056" cy="57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E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e483b743a_0_42"/>
          <p:cNvSpPr txBox="1"/>
          <p:nvPr>
            <p:ph idx="1" type="body"/>
          </p:nvPr>
        </p:nvSpPr>
        <p:spPr>
          <a:xfrm>
            <a:off x="569600" y="1069807"/>
            <a:ext cx="118578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518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A wireframe acts as a low-fidelity blueprint for UI designs such as websites and apps.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g32e483b743a_0_42"/>
          <p:cNvSpPr txBox="1"/>
          <p:nvPr>
            <p:ph type="title"/>
          </p:nvPr>
        </p:nvSpPr>
        <p:spPr>
          <a:xfrm>
            <a:off x="651650" y="80700"/>
            <a:ext cx="11693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Helvetica Neue"/>
              <a:buNone/>
            </a:pPr>
            <a:r>
              <a:rPr lang="en-US" sz="5600">
                <a:solidFill>
                  <a:srgbClr val="000000"/>
                </a:solidFill>
              </a:rPr>
              <a:t>Wireframe</a:t>
            </a:r>
            <a:endParaRPr/>
          </a:p>
        </p:txBody>
      </p:sp>
      <p:sp>
        <p:nvSpPr>
          <p:cNvPr id="84" name="Google Shape;84;g32e483b743a_0_42"/>
          <p:cNvSpPr txBox="1"/>
          <p:nvPr>
            <p:ph idx="12" type="sldNum"/>
          </p:nvPr>
        </p:nvSpPr>
        <p:spPr>
          <a:xfrm>
            <a:off x="12265992" y="9245600"/>
            <a:ext cx="199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g32e483b743a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386" y="2305150"/>
            <a:ext cx="10447474" cy="730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E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e483b743a_0_50"/>
          <p:cNvSpPr txBox="1"/>
          <p:nvPr>
            <p:ph idx="1" type="body"/>
          </p:nvPr>
        </p:nvSpPr>
        <p:spPr>
          <a:xfrm>
            <a:off x="569600" y="1069807"/>
            <a:ext cx="118578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518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A mockup is a medium-fidelity visualization of a UI design, such as a website or app.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g32e483b743a_0_50"/>
          <p:cNvSpPr txBox="1"/>
          <p:nvPr>
            <p:ph type="title"/>
          </p:nvPr>
        </p:nvSpPr>
        <p:spPr>
          <a:xfrm>
            <a:off x="651650" y="80700"/>
            <a:ext cx="11693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Helvetica Neue"/>
              <a:buNone/>
            </a:pPr>
            <a:r>
              <a:rPr lang="en-US" sz="5600">
                <a:solidFill>
                  <a:srgbClr val="000000"/>
                </a:solidFill>
              </a:rPr>
              <a:t>UI Mockup</a:t>
            </a:r>
            <a:endParaRPr/>
          </a:p>
        </p:txBody>
      </p:sp>
      <p:sp>
        <p:nvSpPr>
          <p:cNvPr id="92" name="Google Shape;92;g32e483b743a_0_50"/>
          <p:cNvSpPr txBox="1"/>
          <p:nvPr>
            <p:ph idx="12" type="sldNum"/>
          </p:nvPr>
        </p:nvSpPr>
        <p:spPr>
          <a:xfrm>
            <a:off x="12265992" y="9245600"/>
            <a:ext cx="199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g32e483b743a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50" y="2086782"/>
            <a:ext cx="11662705" cy="6640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E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e483b743a_0_59"/>
          <p:cNvSpPr txBox="1"/>
          <p:nvPr>
            <p:ph idx="1" type="body"/>
          </p:nvPr>
        </p:nvSpPr>
        <p:spPr>
          <a:xfrm>
            <a:off x="569600" y="1069807"/>
            <a:ext cx="118578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518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>
                <a:solidFill>
                  <a:srgbClr val="000000"/>
                </a:solidFill>
              </a:rPr>
              <a:t>A prototype is the closest step in the design process to a finished digital product. Prototypes demonstrate aesthetics, and functionality, whilst showing how users would interact with a website or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g32e483b743a_0_59"/>
          <p:cNvSpPr txBox="1"/>
          <p:nvPr>
            <p:ph type="title"/>
          </p:nvPr>
        </p:nvSpPr>
        <p:spPr>
          <a:xfrm>
            <a:off x="651650" y="80700"/>
            <a:ext cx="11693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Helvetica Neue"/>
              <a:buNone/>
            </a:pPr>
            <a:r>
              <a:rPr lang="en-US" sz="5600">
                <a:solidFill>
                  <a:srgbClr val="000000"/>
                </a:solidFill>
              </a:rPr>
              <a:t>Prototype</a:t>
            </a:r>
            <a:endParaRPr/>
          </a:p>
        </p:txBody>
      </p:sp>
      <p:sp>
        <p:nvSpPr>
          <p:cNvPr id="100" name="Google Shape;100;g32e483b743a_0_59"/>
          <p:cNvSpPr txBox="1"/>
          <p:nvPr>
            <p:ph idx="12" type="sldNum"/>
          </p:nvPr>
        </p:nvSpPr>
        <p:spPr>
          <a:xfrm>
            <a:off x="12265992" y="9245600"/>
            <a:ext cx="199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g32e483b743a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13" y="2808607"/>
            <a:ext cx="11611366" cy="6640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E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e483b743a_0_69"/>
          <p:cNvSpPr txBox="1"/>
          <p:nvPr>
            <p:ph idx="1" type="body"/>
          </p:nvPr>
        </p:nvSpPr>
        <p:spPr>
          <a:xfrm>
            <a:off x="423019" y="2262534"/>
            <a:ext cx="11857800" cy="6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772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3200">
                <a:solidFill>
                  <a:srgbClr val="000000"/>
                </a:solidFill>
              </a:rPr>
              <a:t>Save time with pre-built templates and components.</a:t>
            </a:r>
            <a:endParaRPr sz="3200">
              <a:solidFill>
                <a:srgbClr val="000000"/>
              </a:solidFill>
            </a:endParaRPr>
          </a:p>
          <a:p>
            <a:pPr indent="-2772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3200">
                <a:solidFill>
                  <a:srgbClr val="000000"/>
                </a:solidFill>
              </a:rPr>
              <a:t>Collaborate in real-time with team members.</a:t>
            </a:r>
            <a:endParaRPr sz="3200">
              <a:solidFill>
                <a:srgbClr val="000000"/>
              </a:solidFill>
            </a:endParaRPr>
          </a:p>
          <a:p>
            <a:pPr indent="-2772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3200">
                <a:solidFill>
                  <a:srgbClr val="000000"/>
                </a:solidFill>
              </a:rPr>
              <a:t>Iterate quickly with feedback loops.</a:t>
            </a:r>
            <a:endParaRPr sz="3200">
              <a:solidFill>
                <a:srgbClr val="000000"/>
              </a:solidFill>
            </a:endParaRPr>
          </a:p>
          <a:p>
            <a:pPr indent="-2772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3200">
                <a:solidFill>
                  <a:srgbClr val="000000"/>
                </a:solidFill>
              </a:rPr>
              <a:t>Create both static mockups and interactive prototypes.</a:t>
            </a:r>
            <a:endParaRPr sz="3200">
              <a:solidFill>
                <a:srgbClr val="000000"/>
              </a:solidFill>
            </a:endParaRPr>
          </a:p>
          <a:p>
            <a:pPr indent="-328027" lvl="0" marL="2105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000000"/>
                </a:solidFill>
              </a:rPr>
              <a:t>Leverage AI to Generate UI Components:</a:t>
            </a:r>
            <a:br>
              <a:rPr lang="en-US" sz="3200">
                <a:solidFill>
                  <a:srgbClr val="000000"/>
                </a:solidFill>
              </a:rPr>
            </a:br>
            <a:r>
              <a:rPr lang="en-US" sz="3000">
                <a:solidFill>
                  <a:srgbClr val="D42A20"/>
                </a:solidFill>
              </a:rPr>
              <a:t> - Use text-to-design tools</a:t>
            </a:r>
            <a:br>
              <a:rPr lang="en-US" sz="3000">
                <a:solidFill>
                  <a:srgbClr val="D42A20"/>
                </a:solidFill>
              </a:rPr>
            </a:br>
            <a:r>
              <a:rPr lang="en-US" sz="3000">
                <a:solidFill>
                  <a:srgbClr val="D42A20"/>
                </a:solidFill>
              </a:rPr>
              <a:t> -  transform hand-drawn sketches or screenshots into editable designs</a:t>
            </a:r>
            <a:br>
              <a:rPr lang="en-US" sz="3000">
                <a:solidFill>
                  <a:srgbClr val="D42A20"/>
                </a:solidFill>
              </a:rPr>
            </a:br>
            <a:r>
              <a:rPr lang="en-US" sz="3000">
                <a:solidFill>
                  <a:srgbClr val="D42A20"/>
                </a:solidFill>
              </a:rPr>
              <a:t> - Generate multi-screen prototypes or polished components from natural language prompts</a:t>
            </a:r>
            <a:endParaRPr sz="3000">
              <a:solidFill>
                <a:srgbClr val="D42A20"/>
              </a:solidFill>
            </a:endParaRPr>
          </a:p>
        </p:txBody>
      </p:sp>
      <p:sp>
        <p:nvSpPr>
          <p:cNvPr id="107" name="Google Shape;107;g32e483b743a_0_69"/>
          <p:cNvSpPr txBox="1"/>
          <p:nvPr>
            <p:ph type="title"/>
          </p:nvPr>
        </p:nvSpPr>
        <p:spPr>
          <a:xfrm>
            <a:off x="651644" y="134350"/>
            <a:ext cx="117015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None/>
            </a:pPr>
            <a:r>
              <a:rPr lang="en-US" sz="5600">
                <a:solidFill>
                  <a:srgbClr val="000000"/>
                </a:solidFill>
              </a:rPr>
              <a:t>Why Use Tools Like Figma and Visily?</a:t>
            </a:r>
            <a:endParaRPr/>
          </a:p>
        </p:txBody>
      </p:sp>
      <p:sp>
        <p:nvSpPr>
          <p:cNvPr id="108" name="Google Shape;108;g32e483b743a_0_69"/>
          <p:cNvSpPr txBox="1"/>
          <p:nvPr>
            <p:ph idx="12" type="sldNum"/>
          </p:nvPr>
        </p:nvSpPr>
        <p:spPr>
          <a:xfrm>
            <a:off x="12265992" y="9245600"/>
            <a:ext cx="199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7E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e483b743a_0_109"/>
          <p:cNvSpPr txBox="1"/>
          <p:nvPr>
            <p:ph idx="1" type="body"/>
          </p:nvPr>
        </p:nvSpPr>
        <p:spPr>
          <a:xfrm>
            <a:off x="423025" y="1789600"/>
            <a:ext cx="11857800" cy="7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42A20"/>
                </a:solidFill>
              </a:rPr>
              <a:t>Key Features:</a:t>
            </a:r>
            <a:endParaRPr sz="3200">
              <a:solidFill>
                <a:srgbClr val="D42A20"/>
              </a:solidFill>
            </a:endParaRPr>
          </a:p>
          <a:p>
            <a:pPr indent="-328027" lvl="0" marL="6677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000000"/>
                </a:solidFill>
              </a:rPr>
              <a:t>AI-powered tools like Screenshot-to-Design and Sketch-to-Design.</a:t>
            </a:r>
            <a:endParaRPr sz="3200">
              <a:solidFill>
                <a:srgbClr val="000000"/>
              </a:solidFill>
            </a:endParaRPr>
          </a:p>
          <a:p>
            <a:pPr indent="-328027" lvl="0" marL="6677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000000"/>
                </a:solidFill>
              </a:rPr>
              <a:t>Drag-and-drop interface with pre-built templates.</a:t>
            </a:r>
            <a:endParaRPr sz="3200">
              <a:solidFill>
                <a:srgbClr val="000000"/>
              </a:solidFill>
            </a:endParaRPr>
          </a:p>
          <a:p>
            <a:pPr indent="-328027" lvl="0" marL="6677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000000"/>
                </a:solidFill>
              </a:rPr>
              <a:t>Built-in themes, color palettes, and smart components.</a:t>
            </a:r>
            <a:endParaRPr sz="3200">
              <a:solidFill>
                <a:srgbClr val="000000"/>
              </a:solidFill>
            </a:endParaRPr>
          </a:p>
          <a:p>
            <a:pPr indent="-328027" lvl="0" marL="667752" rtl="0" algn="l"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000000"/>
                </a:solidFill>
              </a:rPr>
              <a:t>Export designs to Figma or other formats.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42A20"/>
                </a:solidFill>
              </a:rPr>
              <a:t>Ideal For:</a:t>
            </a:r>
            <a:endParaRPr sz="3200">
              <a:solidFill>
                <a:srgbClr val="D42A20"/>
              </a:solidFill>
            </a:endParaRPr>
          </a:p>
          <a:p>
            <a:pPr indent="-509360" lvl="1" marL="1306285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000000"/>
                </a:solidFill>
              </a:rPr>
              <a:t>Beginners or non-designers needing quick results.</a:t>
            </a:r>
            <a:endParaRPr sz="3200">
              <a:solidFill>
                <a:srgbClr val="000000"/>
              </a:solidFill>
            </a:endParaRPr>
          </a:p>
          <a:p>
            <a:pPr indent="-509360" lvl="1" marL="1306285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>
                <a:solidFill>
                  <a:srgbClr val="000000"/>
                </a:solidFill>
              </a:rPr>
              <a:t>Teams prioritizing speed over pixel-perfection.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114" name="Google Shape;114;g32e483b743a_0_109"/>
          <p:cNvSpPr txBox="1"/>
          <p:nvPr>
            <p:ph type="title"/>
          </p:nvPr>
        </p:nvSpPr>
        <p:spPr>
          <a:xfrm>
            <a:off x="311974" y="168225"/>
            <a:ext cx="97491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Helvetica Neue"/>
              <a:buNone/>
            </a:pPr>
            <a:r>
              <a:rPr lang="en-US" sz="5600">
                <a:solidFill>
                  <a:srgbClr val="000000"/>
                </a:solidFill>
              </a:rPr>
              <a:t> </a:t>
            </a:r>
            <a:r>
              <a:rPr lang="en-US" sz="5600">
                <a:solidFill>
                  <a:srgbClr val="000000"/>
                </a:solidFill>
              </a:rPr>
              <a:t>Visily </a:t>
            </a:r>
            <a:r>
              <a:rPr lang="en-US" sz="5600">
                <a:solidFill>
                  <a:srgbClr val="000000"/>
                </a:solidFill>
              </a:rPr>
              <a:t>Overview</a:t>
            </a:r>
            <a:endParaRPr/>
          </a:p>
        </p:txBody>
      </p:sp>
      <p:sp>
        <p:nvSpPr>
          <p:cNvPr id="115" name="Google Shape;115;g32e483b743a_0_109"/>
          <p:cNvSpPr txBox="1"/>
          <p:nvPr>
            <p:ph idx="12" type="sldNum"/>
          </p:nvPr>
        </p:nvSpPr>
        <p:spPr>
          <a:xfrm>
            <a:off x="12265992" y="9245600"/>
            <a:ext cx="199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g32e483b743a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3900" y="425350"/>
            <a:ext cx="2983000" cy="15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939393"/>
      </a:dk1>
      <a:lt1>
        <a:srgbClr val="005493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Mokarram dorri, Bahareh</dc:creator>
</cp:coreProperties>
</file>