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1054" r:id="rId2"/>
    <p:sldId id="1055" r:id="rId3"/>
    <p:sldId id="1059" r:id="rId4"/>
    <p:sldId id="1057" r:id="rId5"/>
    <p:sldId id="1064" r:id="rId6"/>
    <p:sldId id="1015" r:id="rId7"/>
    <p:sldId id="1065" r:id="rId8"/>
    <p:sldId id="1066" r:id="rId9"/>
    <p:sldId id="1067" r:id="rId10"/>
    <p:sldId id="1051" r:id="rId11"/>
    <p:sldId id="1060" r:id="rId12"/>
    <p:sldId id="1061" r:id="rId13"/>
    <p:sldId id="1016" r:id="rId14"/>
    <p:sldId id="1012" r:id="rId15"/>
    <p:sldId id="1017" r:id="rId16"/>
    <p:sldId id="1011" r:id="rId17"/>
    <p:sldId id="1052" r:id="rId18"/>
    <p:sldId id="1026" r:id="rId19"/>
    <p:sldId id="1058" r:id="rId20"/>
    <p:sldId id="1022" r:id="rId21"/>
    <p:sldId id="1062" r:id="rId22"/>
    <p:sldId id="1027" r:id="rId23"/>
    <p:sldId id="1024" r:id="rId24"/>
    <p:sldId id="1023" r:id="rId25"/>
    <p:sldId id="1025" r:id="rId26"/>
    <p:sldId id="1028" r:id="rId27"/>
    <p:sldId id="1029" r:id="rId28"/>
    <p:sldId id="1030" r:id="rId29"/>
    <p:sldId id="1033" r:id="rId30"/>
    <p:sldId id="1021" r:id="rId31"/>
    <p:sldId id="989" r:id="rId32"/>
    <p:sldId id="1043" r:id="rId33"/>
    <p:sldId id="1039" r:id="rId34"/>
    <p:sldId id="1040" r:id="rId35"/>
    <p:sldId id="1041" r:id="rId36"/>
    <p:sldId id="1042" r:id="rId37"/>
    <p:sldId id="1044" r:id="rId38"/>
    <p:sldId id="1045" r:id="rId39"/>
    <p:sldId id="1046" r:id="rId40"/>
    <p:sldId id="1047" r:id="rId41"/>
    <p:sldId id="1038" r:id="rId42"/>
    <p:sldId id="1034" r:id="rId43"/>
    <p:sldId id="1035" r:id="rId44"/>
    <p:sldId id="1036" r:id="rId45"/>
    <p:sldId id="1037" r:id="rId46"/>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817"/>
    <a:srgbClr val="D4F0E1"/>
    <a:srgbClr val="008000"/>
    <a:srgbClr val="008040"/>
    <a:srgbClr val="2F02F0"/>
    <a:srgbClr val="FFFEBA"/>
    <a:srgbClr val="8E8E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79397" autoAdjust="0"/>
  </p:normalViewPr>
  <p:slideViewPr>
    <p:cSldViewPr snapToGrid="0" snapToObjects="1">
      <p:cViewPr varScale="1">
        <p:scale>
          <a:sx n="65" d="100"/>
          <a:sy n="65" d="100"/>
        </p:scale>
        <p:origin x="195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195F823-FBE8-6048-B841-B3220ABD8363}" type="datetimeFigureOut">
              <a:rPr lang="en-US" smtClean="0"/>
              <a:t>8/19/2024</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3DB7497-E878-754A-8726-6E6A4B18C137}" type="slidenum">
              <a:rPr lang="en-US" smtClean="0"/>
              <a:t>‹#›</a:t>
            </a:fld>
            <a:endParaRPr lang="en-US" dirty="0"/>
          </a:p>
        </p:txBody>
      </p:sp>
    </p:spTree>
    <p:extLst>
      <p:ext uri="{BB962C8B-B14F-4D97-AF65-F5344CB8AC3E}">
        <p14:creationId xmlns:p14="http://schemas.microsoft.com/office/powerpoint/2010/main" val="7273491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8E46FAF-C616-EA40-83A4-B2A0DDA83D16}" type="datetimeFigureOut">
              <a:rPr lang="en-US" smtClean="0"/>
              <a:pPr/>
              <a:t>8/19/2024</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60E75C1-6578-9B4C-8589-654870D3F72C}" type="slidenum">
              <a:rPr lang="en-US" smtClean="0"/>
              <a:pPr/>
              <a:t>‹#›</a:t>
            </a:fld>
            <a:endParaRPr lang="en-US" dirty="0"/>
          </a:p>
        </p:txBody>
      </p:sp>
    </p:spTree>
    <p:extLst>
      <p:ext uri="{BB962C8B-B14F-4D97-AF65-F5344CB8AC3E}">
        <p14:creationId xmlns:p14="http://schemas.microsoft.com/office/powerpoint/2010/main" val="5520975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codinghorror.com/blog/archives/000873.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Context_switch"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yvirtualjourney.com/what-is-cloud-and-what-benefits-it-offers-to-businesses/"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www.clearcube.com/posts/what-is-a-thin-clien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16</a:t>
            </a:fld>
            <a:endParaRPr lang="en-US" dirty="0"/>
          </a:p>
        </p:txBody>
      </p:sp>
    </p:spTree>
    <p:extLst>
      <p:ext uri="{BB962C8B-B14F-4D97-AF65-F5344CB8AC3E}">
        <p14:creationId xmlns:p14="http://schemas.microsoft.com/office/powerpoint/2010/main" val="1185999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https://www.tutorialspoint.com/assembly_programming/assembly_system_calls.htm</a:t>
            </a:r>
          </a:p>
          <a:p>
            <a:r>
              <a:rPr lang="en-US" dirty="0"/>
              <a:t>https://www.geeksforgeeks.org/input-output-system-calls-c-create-open-close-read-write/</a:t>
            </a:r>
          </a:p>
        </p:txBody>
      </p:sp>
      <p:sp>
        <p:nvSpPr>
          <p:cNvPr id="4" name="Slide Number Placeholder 3"/>
          <p:cNvSpPr>
            <a:spLocks noGrp="1"/>
          </p:cNvSpPr>
          <p:nvPr>
            <p:ph type="sldNum" sz="quarter" idx="5"/>
          </p:nvPr>
        </p:nvSpPr>
        <p:spPr/>
        <p:txBody>
          <a:bodyPr/>
          <a:lstStyle/>
          <a:p>
            <a:fld id="{F60E75C1-6578-9B4C-8589-654870D3F72C}" type="slidenum">
              <a:rPr lang="en-US" smtClean="0"/>
              <a:pPr/>
              <a:t>18</a:t>
            </a:fld>
            <a:endParaRPr lang="en-US" dirty="0"/>
          </a:p>
        </p:txBody>
      </p:sp>
    </p:spTree>
    <p:extLst>
      <p:ext uri="{BB962C8B-B14F-4D97-AF65-F5344CB8AC3E}">
        <p14:creationId xmlns:p14="http://schemas.microsoft.com/office/powerpoint/2010/main" val="2896462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A4145"/>
                </a:solidFill>
                <a:effectLst/>
                <a:latin typeface="Open Sans" panose="020B0606030504020204" pitchFamily="34" charset="0"/>
              </a:rPr>
              <a:t>CPU usage is generally represented as a simple percentage of </a:t>
            </a:r>
            <a:r>
              <a:rPr lang="en-US" b="0" i="0" u="none" strike="noStrike" dirty="0">
                <a:solidFill>
                  <a:srgbClr val="57A3E8"/>
                </a:solidFill>
                <a:effectLst/>
                <a:latin typeface="Open Sans" panose="020B0606030504020204" pitchFamily="34" charset="0"/>
                <a:hlinkClick r:id="rId3"/>
              </a:rPr>
              <a:t>CPU time spent on non-idle tasks</a:t>
            </a:r>
            <a:r>
              <a:rPr lang="en-US" b="0" i="0" dirty="0">
                <a:solidFill>
                  <a:srgbClr val="3A4145"/>
                </a:solidFill>
                <a:effectLst/>
                <a:latin typeface="Open Sans" panose="020B0606030504020204" pitchFamily="34" charset="0"/>
              </a:rPr>
              <a:t>. But this is a bit of a simplification. In any modern operating system, the CPU is actually spending time in two very distinct modes:</a:t>
            </a:r>
          </a:p>
          <a:p>
            <a:pPr algn="l">
              <a:buFont typeface="+mj-lt"/>
              <a:buAutoNum type="arabicPeriod"/>
            </a:pPr>
            <a:r>
              <a:rPr lang="en-US" b="1" i="0" dirty="0">
                <a:solidFill>
                  <a:srgbClr val="3A4145"/>
                </a:solidFill>
                <a:effectLst/>
                <a:latin typeface="Open Sans" panose="020B0606030504020204" pitchFamily="34" charset="0"/>
              </a:rPr>
              <a:t>Kernel Mode </a:t>
            </a:r>
            <a:r>
              <a:rPr lang="en-US" b="0" i="0" dirty="0">
                <a:solidFill>
                  <a:srgbClr val="3A4145"/>
                </a:solidFill>
                <a:effectLst/>
                <a:latin typeface="Open Sans" panose="020B0606030504020204" pitchFamily="34" charset="0"/>
              </a:rPr>
              <a:t>In Kernel mode, the executing code has complete and unrestricted access to the underlying hardware. It can execute any CPU instruction and reference any memory address. Kernel mode is generally reserved for the lowest-level, most trusted functions of the operating system. Crashes in kernel mode are catastrophic; they will halt the entire PC.</a:t>
            </a:r>
          </a:p>
          <a:p>
            <a:pPr algn="l">
              <a:buFont typeface="+mj-lt"/>
              <a:buAutoNum type="arabicPeriod"/>
            </a:pPr>
            <a:r>
              <a:rPr lang="en-US" b="1" i="0" dirty="0">
                <a:solidFill>
                  <a:srgbClr val="3A4145"/>
                </a:solidFill>
                <a:effectLst/>
                <a:latin typeface="Open Sans" panose="020B0606030504020204" pitchFamily="34" charset="0"/>
              </a:rPr>
              <a:t>User Mode </a:t>
            </a:r>
            <a:r>
              <a:rPr lang="en-US" b="0" i="0" dirty="0">
                <a:solidFill>
                  <a:srgbClr val="3A4145"/>
                </a:solidFill>
                <a:effectLst/>
                <a:latin typeface="Open Sans" panose="020B0606030504020204" pitchFamily="34" charset="0"/>
              </a:rPr>
              <a:t>In User mode, the executing code has no ability to </a:t>
            </a:r>
            <a:r>
              <a:rPr lang="en-US" b="0" i="1" dirty="0">
                <a:solidFill>
                  <a:srgbClr val="3A4145"/>
                </a:solidFill>
                <a:effectLst/>
                <a:latin typeface="Open Sans" panose="020B0606030504020204" pitchFamily="34" charset="0"/>
              </a:rPr>
              <a:t>directly</a:t>
            </a:r>
            <a:r>
              <a:rPr lang="en-US" b="0" i="0" dirty="0">
                <a:solidFill>
                  <a:srgbClr val="3A4145"/>
                </a:solidFill>
                <a:effectLst/>
                <a:latin typeface="Open Sans" panose="020B0606030504020204" pitchFamily="34" charset="0"/>
              </a:rPr>
              <a:t> access hardware or reference memory. Code running in user mode must delegate to system APIs to access hardware or memory. Due to the protection afforded by this sort of isolation, crashes in user mode are always recoverable. Most of the code running on your computer will execute in user mode.</a:t>
            </a:r>
          </a:p>
          <a:p>
            <a:endParaRPr lang="en-US" dirty="0"/>
          </a:p>
          <a:p>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20</a:t>
            </a:fld>
            <a:endParaRPr lang="en-US" dirty="0"/>
          </a:p>
        </p:txBody>
      </p:sp>
    </p:spTree>
    <p:extLst>
      <p:ext uri="{BB962C8B-B14F-4D97-AF65-F5344CB8AC3E}">
        <p14:creationId xmlns:p14="http://schemas.microsoft.com/office/powerpoint/2010/main" val="175021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21</a:t>
            </a:fld>
            <a:endParaRPr lang="en-US" dirty="0"/>
          </a:p>
        </p:txBody>
      </p:sp>
    </p:spTree>
    <p:extLst>
      <p:ext uri="{BB962C8B-B14F-4D97-AF65-F5344CB8AC3E}">
        <p14:creationId xmlns:p14="http://schemas.microsoft.com/office/powerpoint/2010/main" val="1510281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i="0" dirty="0">
                <a:solidFill>
                  <a:srgbClr val="D5D6D6"/>
                </a:solidFill>
                <a:effectLst/>
                <a:latin typeface="-apple-system"/>
              </a:rPr>
              <a:t>To get an idea of how many system-calls are required to run a basic program, just run </a:t>
            </a:r>
            <a:r>
              <a:rPr lang="en-US" b="0" i="1" dirty="0">
                <a:solidFill>
                  <a:srgbClr val="D5D6D6"/>
                </a:solidFill>
                <a:effectLst/>
                <a:latin typeface="-apple-system"/>
              </a:rPr>
              <a:t>"</a:t>
            </a:r>
            <a:r>
              <a:rPr lang="en-US" b="0" i="1" dirty="0" err="1">
                <a:solidFill>
                  <a:srgbClr val="D5D6D6"/>
                </a:solidFill>
                <a:effectLst/>
                <a:latin typeface="-apple-system"/>
              </a:rPr>
              <a:t>strace</a:t>
            </a:r>
            <a:r>
              <a:rPr lang="en-US" b="0" i="1" dirty="0">
                <a:solidFill>
                  <a:srgbClr val="D5D6D6"/>
                </a:solidFill>
                <a:effectLst/>
                <a:latin typeface="-apple-system"/>
              </a:rPr>
              <a:t> ls"</a:t>
            </a:r>
            <a:r>
              <a:rPr lang="en-US" b="0" i="0" dirty="0">
                <a:solidFill>
                  <a:srgbClr val="D5D6D6"/>
                </a:solidFill>
                <a:effectLst/>
                <a:latin typeface="-apple-system"/>
              </a:rPr>
              <a:t> on your Linux system.</a:t>
            </a:r>
            <a:br>
              <a:rPr lang="en-US" b="0" i="0" dirty="0">
                <a:solidFill>
                  <a:srgbClr val="D5D6D6"/>
                </a:solidFill>
                <a:effectLst/>
                <a:latin typeface="-apple-system"/>
              </a:rPr>
            </a:br>
            <a:r>
              <a:rPr lang="en-US" b="0" i="0" dirty="0">
                <a:solidFill>
                  <a:srgbClr val="D5D6D6"/>
                </a:solidFill>
                <a:effectLst/>
                <a:latin typeface="-apple-system"/>
              </a:rPr>
              <a:t>A system-call usually lead to a </a:t>
            </a:r>
            <a:r>
              <a:rPr lang="en-US" b="0" i="0" u="none" strike="noStrike" dirty="0">
                <a:solidFill>
                  <a:srgbClr val="4894FD"/>
                </a:solidFill>
                <a:effectLst/>
                <a:latin typeface="-apple-system"/>
                <a:hlinkClick r:id="rId3" tooltip="en.wikipedia.org"/>
              </a:rPr>
              <a:t>Context switch</a:t>
            </a:r>
            <a:r>
              <a:rPr lang="en-US" b="0" i="0" dirty="0">
                <a:solidFill>
                  <a:srgbClr val="D5D6D6"/>
                </a:solidFill>
                <a:effectLst/>
                <a:latin typeface="-apple-system"/>
              </a:rPr>
              <a:t>. It is the mechanism, a system implements multi-tasking. State of process from each register saved to the memory and context of some other process is loaded from memory into the CPU.</a:t>
            </a:r>
          </a:p>
          <a:p>
            <a:pPr algn="l" rtl="0"/>
            <a:r>
              <a:rPr lang="en-US" b="0" i="0" dirty="0">
                <a:solidFill>
                  <a:srgbClr val="D5D6D6"/>
                </a:solidFill>
                <a:effectLst/>
                <a:latin typeface="-apple-system"/>
              </a:rPr>
              <a:t>Now, why system calls are expensive?</a:t>
            </a:r>
            <a:br>
              <a:rPr lang="en-US" b="0" i="0" dirty="0">
                <a:solidFill>
                  <a:srgbClr val="D5D6D6"/>
                </a:solidFill>
                <a:effectLst/>
                <a:latin typeface="-apple-system"/>
              </a:rPr>
            </a:br>
            <a:r>
              <a:rPr lang="en-US" b="0" i="0" dirty="0">
                <a:solidFill>
                  <a:srgbClr val="D5D6D6"/>
                </a:solidFill>
                <a:effectLst/>
                <a:latin typeface="-apple-system"/>
              </a:rPr>
              <a:t>Firstly, almost every system call leads to a context switch. So, </a:t>
            </a:r>
            <a:r>
              <a:rPr lang="en-US" b="1" i="0" dirty="0">
                <a:solidFill>
                  <a:srgbClr val="D5D6D6"/>
                </a:solidFill>
                <a:effectLst/>
                <a:latin typeface="-apple-system"/>
              </a:rPr>
              <a:t>context of the running process has to be loaded into memory </a:t>
            </a:r>
            <a:r>
              <a:rPr lang="en-US" b="0" i="0" dirty="0">
                <a:solidFill>
                  <a:srgbClr val="D5D6D6"/>
                </a:solidFill>
                <a:effectLst/>
                <a:latin typeface="-apple-system"/>
              </a:rPr>
              <a:t>and then </a:t>
            </a:r>
            <a:r>
              <a:rPr lang="en-US" b="1" i="0" dirty="0">
                <a:solidFill>
                  <a:srgbClr val="D5D6D6"/>
                </a:solidFill>
                <a:effectLst/>
                <a:latin typeface="-apple-system"/>
              </a:rPr>
              <a:t>context of system-call has to be loaded into CPU</a:t>
            </a:r>
            <a:r>
              <a:rPr lang="en-US" b="0" i="0" dirty="0">
                <a:solidFill>
                  <a:srgbClr val="D5D6D6"/>
                </a:solidFill>
                <a:effectLst/>
                <a:latin typeface="-apple-system"/>
              </a:rPr>
              <a:t>, that is first context switch. And then </a:t>
            </a:r>
            <a:r>
              <a:rPr lang="en-US" b="1" i="0" dirty="0">
                <a:solidFill>
                  <a:srgbClr val="D5D6D6"/>
                </a:solidFill>
                <a:effectLst/>
                <a:latin typeface="-apple-system"/>
              </a:rPr>
              <a:t>context of the process has to be loaded back into the CPU</a:t>
            </a:r>
            <a:r>
              <a:rPr lang="en-US" b="0" i="0" dirty="0">
                <a:solidFill>
                  <a:srgbClr val="D5D6D6"/>
                </a:solidFill>
                <a:effectLst/>
                <a:latin typeface="-apple-system"/>
              </a:rPr>
              <a:t>, thereby causing one more context switch. In most of the systems, a system call doesn't need a complete process context switch, it only needs privilege mode context switch. But it will still </a:t>
            </a:r>
            <a:r>
              <a:rPr lang="en-US" b="1" i="0" dirty="0">
                <a:solidFill>
                  <a:srgbClr val="D5D6D6"/>
                </a:solidFill>
                <a:effectLst/>
                <a:latin typeface="-apple-system"/>
              </a:rPr>
              <a:t>lead to increase in memory lookup times</a:t>
            </a:r>
            <a:r>
              <a:rPr lang="en-US" b="0" i="0" dirty="0">
                <a:solidFill>
                  <a:srgbClr val="D5D6D6"/>
                </a:solidFill>
                <a:effectLst/>
                <a:latin typeface="-apple-system"/>
              </a:rPr>
              <a:t>. As caching structure is generally 2-4 levels, and system call might have made cache irrelevant. So when resumed program, looks for data it will not find it in lower-level caches, and it has to be fetched from memory thereby increasing the lookup times from all the lower-level caches.</a:t>
            </a:r>
          </a:p>
          <a:p>
            <a:pPr algn="l" rtl="0"/>
            <a:r>
              <a:rPr lang="en-US" b="0" i="0" dirty="0">
                <a:solidFill>
                  <a:srgbClr val="D5D6D6"/>
                </a:solidFill>
                <a:effectLst/>
                <a:latin typeface="-apple-system"/>
              </a:rPr>
              <a:t>Secondly, if system call is related to network or disk read-write, it will have </a:t>
            </a:r>
            <a:r>
              <a:rPr lang="en-US" b="1" i="0" dirty="0">
                <a:solidFill>
                  <a:srgbClr val="D5D6D6"/>
                </a:solidFill>
                <a:effectLst/>
                <a:latin typeface="-apple-system"/>
              </a:rPr>
              <a:t>io wait time</a:t>
            </a:r>
            <a:r>
              <a:rPr lang="en-US" b="0" i="0" dirty="0">
                <a:solidFill>
                  <a:srgbClr val="D5D6D6"/>
                </a:solidFill>
                <a:effectLst/>
                <a:latin typeface="-apple-system"/>
              </a:rPr>
              <a:t>. Which again wastes processor time, without doing any useful task. Running "</a:t>
            </a:r>
            <a:r>
              <a:rPr lang="en-US" b="1" i="1" dirty="0" err="1">
                <a:solidFill>
                  <a:srgbClr val="D5D6D6"/>
                </a:solidFill>
                <a:effectLst/>
                <a:latin typeface="-apple-system"/>
              </a:rPr>
              <a:t>vmstat</a:t>
            </a:r>
            <a:r>
              <a:rPr lang="en-US" b="0" i="0" dirty="0">
                <a:solidFill>
                  <a:srgbClr val="D5D6D6"/>
                </a:solidFill>
                <a:effectLst/>
                <a:latin typeface="-apple-system"/>
              </a:rPr>
              <a:t>" on your system will </a:t>
            </a:r>
            <a:r>
              <a:rPr lang="en-US" b="1" i="0" dirty="0">
                <a:solidFill>
                  <a:srgbClr val="D5D6D6"/>
                </a:solidFill>
                <a:effectLst/>
                <a:latin typeface="-apple-system"/>
              </a:rPr>
              <a:t>show io-wait times in "</a:t>
            </a:r>
            <a:r>
              <a:rPr lang="en-US" b="1" i="1" dirty="0" err="1">
                <a:solidFill>
                  <a:srgbClr val="D5D6D6"/>
                </a:solidFill>
                <a:effectLst/>
                <a:latin typeface="-apple-system"/>
              </a:rPr>
              <a:t>wa</a:t>
            </a:r>
            <a:r>
              <a:rPr lang="en-US" b="1" i="0" dirty="0">
                <a:solidFill>
                  <a:srgbClr val="D5D6D6"/>
                </a:solidFill>
                <a:effectLst/>
                <a:latin typeface="-apple-system"/>
              </a:rPr>
              <a:t>" column</a:t>
            </a:r>
            <a:r>
              <a:rPr lang="en-US" b="0" i="0" dirty="0">
                <a:solidFill>
                  <a:srgbClr val="D5D6D6"/>
                </a:solidFill>
                <a:effectLst/>
                <a:latin typeface="-apple-system"/>
              </a:rPr>
              <a:t>.</a:t>
            </a:r>
          </a:p>
          <a:p>
            <a:br>
              <a:rPr lang="en-US" dirty="0"/>
            </a:br>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22</a:t>
            </a:fld>
            <a:endParaRPr lang="en-US" dirty="0"/>
          </a:p>
        </p:txBody>
      </p:sp>
    </p:spTree>
    <p:extLst>
      <p:ext uri="{BB962C8B-B14F-4D97-AF65-F5344CB8AC3E}">
        <p14:creationId xmlns:p14="http://schemas.microsoft.com/office/powerpoint/2010/main" val="3007874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A file system is a complete directory structure, including a root directory and any subdirectories and files beneath it.</a:t>
            </a:r>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27</a:t>
            </a:fld>
            <a:endParaRPr lang="en-US" dirty="0"/>
          </a:p>
        </p:txBody>
      </p:sp>
    </p:spTree>
    <p:extLst>
      <p:ext uri="{BB962C8B-B14F-4D97-AF65-F5344CB8AC3E}">
        <p14:creationId xmlns:p14="http://schemas.microsoft.com/office/powerpoint/2010/main" val="3689210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444444"/>
                </a:solidFill>
                <a:effectLst/>
                <a:latin typeface="Ubuntu" panose="020B0604020202020204" pitchFamily="34" charset="0"/>
              </a:rPr>
              <a:t>Thin clients are lightweight computers with all of their resources available on a central server instead of a hard disk. Every thin client is connected to a remote server and all applications, data, and memory are stored on the server. This centralized approach in a VDI Thin Client &amp; </a:t>
            </a:r>
            <a:r>
              <a:rPr lang="en-US" b="0" i="0" u="none" strike="noStrike" dirty="0">
                <a:solidFill>
                  <a:srgbClr val="0B91EA"/>
                </a:solidFill>
                <a:effectLst/>
                <a:latin typeface="Ubuntu" panose="020B0604020202020204" pitchFamily="34" charset="0"/>
                <a:hlinkClick r:id="rId3"/>
              </a:rPr>
              <a:t>Cloud computing environment</a:t>
            </a:r>
            <a:r>
              <a:rPr lang="en-US" b="0" i="0" dirty="0">
                <a:solidFill>
                  <a:srgbClr val="444444"/>
                </a:solidFill>
                <a:effectLst/>
                <a:latin typeface="Ubuntu" panose="020B0604020202020204" pitchFamily="34" charset="0"/>
              </a:rPr>
              <a:t> makes the technology secure and cost-efficient.</a:t>
            </a:r>
          </a:p>
          <a:p>
            <a:pPr algn="l" fontAlgn="base"/>
            <a:r>
              <a:rPr lang="en-US" b="0" i="0" dirty="0">
                <a:solidFill>
                  <a:srgbClr val="444444"/>
                </a:solidFill>
                <a:effectLst/>
                <a:latin typeface="Ubuntu" panose="020B0604020202020204" pitchFamily="34" charset="0"/>
              </a:rPr>
              <a:t>One can increase or decrease the computational power of these noise-free machines within a few seconds as there is no need to add or remove a localized component.  Another </a:t>
            </a:r>
            <a:r>
              <a:rPr lang="en-US" b="0" i="0" u="none" strike="noStrike" dirty="0">
                <a:solidFill>
                  <a:srgbClr val="0B91EA"/>
                </a:solidFill>
                <a:effectLst/>
                <a:latin typeface="Ubuntu" panose="020B0604020202020204" pitchFamily="34" charset="0"/>
                <a:hlinkClick r:id="rId4"/>
              </a:rPr>
              <a:t>valued benefit of using a Thin client</a:t>
            </a:r>
            <a:r>
              <a:rPr lang="en-US" b="0" i="0" dirty="0">
                <a:solidFill>
                  <a:srgbClr val="444444"/>
                </a:solidFill>
                <a:effectLst/>
                <a:latin typeface="Ubuntu" panose="020B0604020202020204" pitchFamily="34" charset="0"/>
              </a:rPr>
              <a:t> is low power consumption because it relies on a server to perform most of its computing functions. These functionalities have made these machines popular in the finance, defense, banking, healthcare, and other sectors where one needs several computers working together to manage workloads.</a:t>
            </a:r>
          </a:p>
          <a:p>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30</a:t>
            </a:fld>
            <a:endParaRPr lang="en-US" dirty="0"/>
          </a:p>
        </p:txBody>
      </p:sp>
    </p:spTree>
    <p:extLst>
      <p:ext uri="{BB962C8B-B14F-4D97-AF65-F5344CB8AC3E}">
        <p14:creationId xmlns:p14="http://schemas.microsoft.com/office/powerpoint/2010/main" val="3198546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D32F47-8935-344A-90C8-F4A39DBE2C41}" type="datetimeFigureOut">
              <a:rPr lang="en-US" smtClean="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32F47-8935-344A-90C8-F4A39DBE2C41}" type="datetimeFigureOut">
              <a:rPr lang="en-US" smtClean="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32F47-8935-344A-90C8-F4A39DBE2C41}" type="datetimeFigureOut">
              <a:rPr lang="en-US" smtClean="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32F47-8935-344A-90C8-F4A39DBE2C41}" type="datetimeFigureOut">
              <a:rPr lang="en-US" smtClean="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32F47-8935-344A-90C8-F4A39DBE2C41}" type="datetimeFigureOut">
              <a:rPr lang="en-US" smtClean="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D32F47-8935-344A-90C8-F4A39DBE2C41}" type="datetimeFigureOut">
              <a:rPr lang="en-US" smtClean="0"/>
              <a:pPr/>
              <a:t>8/19/2024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D32F47-8935-344A-90C8-F4A39DBE2C41}" type="datetimeFigureOut">
              <a:rPr lang="en-US" smtClean="0"/>
              <a:pPr/>
              <a:t>8/19/2024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D32F47-8935-344A-90C8-F4A39DBE2C41}" type="datetimeFigureOut">
              <a:rPr lang="en-US" smtClean="0"/>
              <a:pPr/>
              <a:t>8/19/2024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32F47-8935-344A-90C8-F4A39DBE2C41}" type="datetimeFigureOut">
              <a:rPr lang="en-US" smtClean="0"/>
              <a:pPr/>
              <a:t>8/19/2024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32F47-8935-344A-90C8-F4A39DBE2C41}" type="datetimeFigureOut">
              <a:rPr lang="en-US" smtClean="0"/>
              <a:pPr/>
              <a:t>8/19/2024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32F47-8935-344A-90C8-F4A39DBE2C41}" type="datetimeFigureOut">
              <a:rPr lang="en-US" smtClean="0"/>
              <a:pPr/>
              <a:t>8/19/2024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32F47-8935-344A-90C8-F4A39DBE2C41}" type="datetimeFigureOut">
              <a:rPr lang="en-US" smtClean="0"/>
              <a:pPr/>
              <a:t>8/19/2024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F475C-803D-AB42-B1C4-A4A968A5556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hyperlink" Target="https://dev.to/0xbf/how-to-get-glibc-version-c-lang-26he"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hyperlink" Target="https://www.cs.mcgill.ca/~cs573/fall2002/notes/lec273/lecture15/15_4.htm" TargetMode="External"/><Relationship Id="rId2" Type="http://schemas.openxmlformats.org/officeDocument/2006/relationships/hyperlink" Target="https://www.ibm.com/docs/en/aix/7.2?topic=calls-passing-parameters-syste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odinghorror.com/blog/archives/000873.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omputerscience.engineering.unt.edu/centralized-environment-linux-labs-cell-machines"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www.kernel.org/linux.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glassdoor.com/Salaries/operating-systems-programmer-salary-SRCH_KO0,28.htm"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447A-ACEC-4422-A4B8-237167E103F4}"/>
              </a:ext>
            </a:extLst>
          </p:cNvPr>
          <p:cNvSpPr>
            <a:spLocks noGrp="1"/>
          </p:cNvSpPr>
          <p:nvPr>
            <p:ph type="title"/>
          </p:nvPr>
        </p:nvSpPr>
        <p:spPr/>
        <p:txBody>
          <a:bodyPr/>
          <a:lstStyle/>
          <a:p>
            <a:r>
              <a:rPr lang="en-US" dirty="0"/>
              <a:t>The way to success in CSCE 3600</a:t>
            </a:r>
          </a:p>
        </p:txBody>
      </p:sp>
      <p:sp>
        <p:nvSpPr>
          <p:cNvPr id="3" name="Content Placeholder 2">
            <a:extLst>
              <a:ext uri="{FF2B5EF4-FFF2-40B4-BE49-F238E27FC236}">
                <a16:creationId xmlns:a16="http://schemas.microsoft.com/office/drawing/2014/main" id="{285CF136-7330-40AD-8EF5-85FFF258CBC9}"/>
              </a:ext>
            </a:extLst>
          </p:cNvPr>
          <p:cNvSpPr>
            <a:spLocks noGrp="1"/>
          </p:cNvSpPr>
          <p:nvPr>
            <p:ph idx="1"/>
          </p:nvPr>
        </p:nvSpPr>
        <p:spPr/>
        <p:txBody>
          <a:bodyPr/>
          <a:lstStyle/>
          <a:p>
            <a:r>
              <a:rPr lang="en-US" dirty="0"/>
              <a:t>Attend lectures and recitations</a:t>
            </a:r>
          </a:p>
          <a:p>
            <a:r>
              <a:rPr lang="en-US" dirty="0"/>
              <a:t>Ask questions (Be curious)</a:t>
            </a:r>
          </a:p>
          <a:p>
            <a:r>
              <a:rPr lang="en-US" dirty="0"/>
              <a:t>Implement code (use alternate resources e.g. vim / emacs / Eclipse  /IntelliJ </a:t>
            </a:r>
            <a:r>
              <a:rPr lang="en-US" dirty="0" err="1"/>
              <a:t>etc</a:t>
            </a:r>
            <a:r>
              <a:rPr lang="en-US" dirty="0"/>
              <a:t>)</a:t>
            </a:r>
          </a:p>
          <a:p>
            <a:r>
              <a:rPr lang="en-US" dirty="0"/>
              <a:t>Work on programming assignments on your own (Minors)</a:t>
            </a:r>
          </a:p>
          <a:p>
            <a:r>
              <a:rPr lang="en-US" dirty="0"/>
              <a:t>Start working on assignments ahead of the deadlines</a:t>
            </a:r>
          </a:p>
          <a:p>
            <a:endParaRPr lang="en-US" dirty="0"/>
          </a:p>
          <a:p>
            <a:endParaRPr lang="en-US" dirty="0"/>
          </a:p>
          <a:p>
            <a:endParaRPr lang="en-US" dirty="0"/>
          </a:p>
        </p:txBody>
      </p:sp>
    </p:spTree>
    <p:extLst>
      <p:ext uri="{BB962C8B-B14F-4D97-AF65-F5344CB8AC3E}">
        <p14:creationId xmlns:p14="http://schemas.microsoft.com/office/powerpoint/2010/main" val="75345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C183D7F6-B498-43B3-948B-1728B52AA6E4}">
                <adec:decorative xmlns:adec="http://schemas.microsoft.com/office/drawing/2017/decorative" val="1"/>
              </a:ext>
            </a:extLst>
          </p:cNvPr>
          <p:cNvCxnSpPr/>
          <p:nvPr/>
        </p:nvCxnSpPr>
        <p:spPr>
          <a:xfrm>
            <a:off x="466078" y="1453150"/>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Software Categories</a:t>
            </a:r>
            <a:endParaRPr lang="en-US" sz="4000" b="1" dirty="0">
              <a:latin typeface="Courier New"/>
              <a:cs typeface="Courier New"/>
            </a:endParaRPr>
          </a:p>
        </p:txBody>
      </p:sp>
      <p:cxnSp>
        <p:nvCxnSpPr>
          <p:cNvPr id="18" name="Straight Connector 17">
            <a:extLst>
              <a:ext uri="{C183D7F6-B498-43B3-948B-1728B52AA6E4}">
                <adec:decorative xmlns:adec="http://schemas.microsoft.com/office/drawing/2017/decorative" val="1"/>
              </a:ext>
            </a:extLst>
          </p:cNvPr>
          <p:cNvCxnSpPr/>
          <p:nvPr/>
        </p:nvCxnSpPr>
        <p:spPr>
          <a:xfrm>
            <a:off x="457200" y="1417776"/>
            <a:ext cx="8229600" cy="1313"/>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Two major categories</a:t>
            </a:r>
          </a:p>
          <a:p>
            <a:pPr lvl="1" algn="just">
              <a:spcBef>
                <a:spcPts val="0"/>
              </a:spcBef>
              <a:spcAft>
                <a:spcPts val="600"/>
              </a:spcAft>
            </a:pPr>
            <a:r>
              <a:rPr lang="en-US" sz="2000" dirty="0">
                <a:solidFill>
                  <a:srgbClr val="008000"/>
                </a:solidFill>
              </a:rPr>
              <a:t>Application software</a:t>
            </a:r>
          </a:p>
          <a:p>
            <a:pPr lvl="2" algn="just">
              <a:spcBef>
                <a:spcPts val="0"/>
              </a:spcBef>
              <a:spcAft>
                <a:spcPts val="600"/>
              </a:spcAft>
            </a:pPr>
            <a:r>
              <a:rPr lang="en-US" sz="2000" dirty="0"/>
              <a:t>A program or set of programs used to solve a problem using the computer as an instrument (i.e., provides services to the user)</a:t>
            </a:r>
          </a:p>
          <a:p>
            <a:pPr lvl="2" algn="just">
              <a:spcBef>
                <a:spcPts val="0"/>
              </a:spcBef>
              <a:spcAft>
                <a:spcPts val="600"/>
              </a:spcAft>
            </a:pPr>
            <a:r>
              <a:rPr lang="en-US" sz="2000" dirty="0"/>
              <a:t>Word processors, web browser, media player, spreadsheets, etc.</a:t>
            </a:r>
          </a:p>
          <a:p>
            <a:pPr lvl="1" algn="just">
              <a:spcBef>
                <a:spcPts val="0"/>
              </a:spcBef>
              <a:spcAft>
                <a:spcPts val="600"/>
              </a:spcAft>
            </a:pPr>
            <a:r>
              <a:rPr lang="en-US" sz="2000" dirty="0">
                <a:solidFill>
                  <a:srgbClr val="008000"/>
                </a:solidFill>
              </a:rPr>
              <a:t>System software</a:t>
            </a:r>
          </a:p>
          <a:p>
            <a:pPr lvl="2" algn="just">
              <a:spcBef>
                <a:spcPts val="0"/>
              </a:spcBef>
              <a:spcAft>
                <a:spcPts val="600"/>
              </a:spcAft>
            </a:pPr>
            <a:r>
              <a:rPr lang="en-US" sz="2000" dirty="0"/>
              <a:t>Supports the operation of the computer, which includes interfacing between the hardware and application software</a:t>
            </a:r>
          </a:p>
          <a:p>
            <a:pPr lvl="2" algn="just">
              <a:spcBef>
                <a:spcPts val="0"/>
              </a:spcBef>
              <a:spcAft>
                <a:spcPts val="600"/>
              </a:spcAft>
            </a:pPr>
            <a:r>
              <a:rPr lang="en-US" sz="2000" b="1" dirty="0"/>
              <a:t>Compilers</a:t>
            </a:r>
            <a:r>
              <a:rPr lang="en-US" sz="2000" dirty="0"/>
              <a:t>, interpreters, assemblers, linkers, loaders, debuggers, </a:t>
            </a:r>
            <a:r>
              <a:rPr lang="en-US" sz="2000" i="1" dirty="0"/>
              <a:t>operating system </a:t>
            </a:r>
            <a:r>
              <a:rPr lang="en-US" sz="2000" dirty="0"/>
              <a:t>(OS), etc.</a:t>
            </a:r>
          </a:p>
        </p:txBody>
      </p:sp>
      <p:sp>
        <p:nvSpPr>
          <p:cNvPr id="3" name="Rounded Rectangle 2"/>
          <p:cNvSpPr/>
          <p:nvPr/>
        </p:nvSpPr>
        <p:spPr>
          <a:xfrm>
            <a:off x="1547446" y="5533232"/>
            <a:ext cx="6459416" cy="874712"/>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marL="0" lvl="3" algn="ctr"/>
            <a:r>
              <a:rPr lang="en-US" sz="2000" dirty="0"/>
              <a:t>This course does not cover OS internals (covered in the CSCE 4600 Introduction to Operating Systems course</a:t>
            </a:r>
            <a:r>
              <a:rPr lang="en-US" sz="2000"/>
              <a:t>). </a:t>
            </a:r>
            <a:endParaRPr lang="en-US" sz="2000" dirty="0"/>
          </a:p>
        </p:txBody>
      </p:sp>
    </p:spTree>
    <p:extLst>
      <p:ext uri="{BB962C8B-B14F-4D97-AF65-F5344CB8AC3E}">
        <p14:creationId xmlns:p14="http://schemas.microsoft.com/office/powerpoint/2010/main" val="1606503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C183D7F6-B498-43B3-948B-1728B52AA6E4}">
                <adec:decorative xmlns:adec="http://schemas.microsoft.com/office/drawing/2017/decorative" val="1"/>
              </a:ext>
            </a:extLst>
          </p:cNvPr>
          <p:cNvCxnSpPr/>
          <p:nvPr/>
        </p:nvCxnSpPr>
        <p:spPr>
          <a:xfrm>
            <a:off x="466078" y="1453150"/>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Software Categories</a:t>
            </a:r>
            <a:endParaRPr lang="en-US" sz="4000" b="1" dirty="0">
              <a:latin typeface="Courier New"/>
              <a:cs typeface="Courier New"/>
            </a:endParaRPr>
          </a:p>
        </p:txBody>
      </p:sp>
      <p:cxnSp>
        <p:nvCxnSpPr>
          <p:cNvPr id="18" name="Straight Connector 17">
            <a:extLst>
              <a:ext uri="{C183D7F6-B498-43B3-948B-1728B52AA6E4}">
                <adec:decorative xmlns:adec="http://schemas.microsoft.com/office/drawing/2017/decorative" val="1"/>
              </a:ext>
            </a:extLst>
          </p:cNvPr>
          <p:cNvCxnSpPr/>
          <p:nvPr/>
        </p:nvCxnSpPr>
        <p:spPr>
          <a:xfrm>
            <a:off x="457200" y="1417776"/>
            <a:ext cx="8229600" cy="1313"/>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graphicFrame>
        <p:nvGraphicFramePr>
          <p:cNvPr id="7" name="Table 7">
            <a:extLst>
              <a:ext uri="{FF2B5EF4-FFF2-40B4-BE49-F238E27FC236}">
                <a16:creationId xmlns:a16="http://schemas.microsoft.com/office/drawing/2014/main" id="{EF68ACAB-A9AD-600B-42C6-6A47EA06D9CA}"/>
              </a:ext>
            </a:extLst>
          </p:cNvPr>
          <p:cNvGraphicFramePr>
            <a:graphicFrameLocks noGrp="1"/>
          </p:cNvGraphicFramePr>
          <p:nvPr>
            <p:ph idx="1"/>
            <p:extLst>
              <p:ext uri="{D42A27DB-BD31-4B8C-83A1-F6EECF244321}">
                <p14:modId xmlns:p14="http://schemas.microsoft.com/office/powerpoint/2010/main" val="3483928126"/>
              </p:ext>
            </p:extLst>
          </p:nvPr>
        </p:nvGraphicFramePr>
        <p:xfrm>
          <a:off x="457200" y="1600200"/>
          <a:ext cx="8229600" cy="45821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13656087"/>
                    </a:ext>
                  </a:extLst>
                </a:gridCol>
                <a:gridCol w="4114800">
                  <a:extLst>
                    <a:ext uri="{9D8B030D-6E8A-4147-A177-3AD203B41FA5}">
                      <a16:colId xmlns:a16="http://schemas.microsoft.com/office/drawing/2014/main" val="2580359537"/>
                    </a:ext>
                  </a:extLst>
                </a:gridCol>
              </a:tblGrid>
              <a:tr h="370840">
                <a:tc>
                  <a:txBody>
                    <a:bodyPr/>
                    <a:lstStyle/>
                    <a:p>
                      <a:r>
                        <a:rPr lang="en-US" dirty="0"/>
                        <a:t>System software</a:t>
                      </a:r>
                    </a:p>
                  </a:txBody>
                  <a:tcPr/>
                </a:tc>
                <a:tc>
                  <a:txBody>
                    <a:bodyPr/>
                    <a:lstStyle/>
                    <a:p>
                      <a:r>
                        <a:rPr lang="en-US" dirty="0"/>
                        <a:t>Application software</a:t>
                      </a:r>
                    </a:p>
                  </a:txBody>
                  <a:tcPr/>
                </a:tc>
                <a:extLst>
                  <a:ext uri="{0D108BD9-81ED-4DB2-BD59-A6C34878D82A}">
                    <a16:rowId xmlns:a16="http://schemas.microsoft.com/office/drawing/2014/main" val="640082936"/>
                  </a:ext>
                </a:extLst>
              </a:tr>
              <a:tr h="370840">
                <a:tc>
                  <a:txBody>
                    <a:bodyPr/>
                    <a:lstStyle/>
                    <a:p>
                      <a:r>
                        <a:rPr lang="en-US" dirty="0"/>
                        <a:t>Used for operating computer hardware</a:t>
                      </a:r>
                    </a:p>
                  </a:txBody>
                  <a:tcPr/>
                </a:tc>
                <a:tc>
                  <a:txBody>
                    <a:bodyPr/>
                    <a:lstStyle/>
                    <a:p>
                      <a:r>
                        <a:rPr lang="en-US" dirty="0"/>
                        <a:t>Used by users to perform a specific task </a:t>
                      </a:r>
                    </a:p>
                  </a:txBody>
                  <a:tcPr/>
                </a:tc>
                <a:extLst>
                  <a:ext uri="{0D108BD9-81ED-4DB2-BD59-A6C34878D82A}">
                    <a16:rowId xmlns:a16="http://schemas.microsoft.com/office/drawing/2014/main" val="2640437039"/>
                  </a:ext>
                </a:extLst>
              </a:tr>
              <a:tr h="370840">
                <a:tc>
                  <a:txBody>
                    <a:bodyPr/>
                    <a:lstStyle/>
                    <a:p>
                      <a:r>
                        <a:rPr lang="en-US" dirty="0"/>
                        <a:t>Is installed on the computer when the OS is installed</a:t>
                      </a:r>
                    </a:p>
                  </a:txBody>
                  <a:tcPr/>
                </a:tc>
                <a:tc>
                  <a:txBody>
                    <a:bodyPr/>
                    <a:lstStyle/>
                    <a:p>
                      <a:r>
                        <a:rPr lang="en-US" dirty="0"/>
                        <a:t>Is installed according to a user’s requirements </a:t>
                      </a:r>
                    </a:p>
                  </a:txBody>
                  <a:tcPr/>
                </a:tc>
                <a:extLst>
                  <a:ext uri="{0D108BD9-81ED-4DB2-BD59-A6C34878D82A}">
                    <a16:rowId xmlns:a16="http://schemas.microsoft.com/office/drawing/2014/main" val="1837292491"/>
                  </a:ext>
                </a:extLst>
              </a:tr>
              <a:tr h="370840">
                <a:tc>
                  <a:txBody>
                    <a:bodyPr/>
                    <a:lstStyle/>
                    <a:p>
                      <a:r>
                        <a:rPr lang="en-US" dirty="0"/>
                        <a:t>Is concerned with the effective management of a computer system</a:t>
                      </a:r>
                    </a:p>
                  </a:txBody>
                  <a:tcPr/>
                </a:tc>
                <a:tc>
                  <a:txBody>
                    <a:bodyPr/>
                    <a:lstStyle/>
                    <a:p>
                      <a:r>
                        <a:rPr lang="en-US" dirty="0"/>
                        <a:t>Is primarily concerned with solutions of some problem using computer as a tool</a:t>
                      </a:r>
                    </a:p>
                  </a:txBody>
                  <a:tcPr/>
                </a:tc>
                <a:extLst>
                  <a:ext uri="{0D108BD9-81ED-4DB2-BD59-A6C34878D82A}">
                    <a16:rowId xmlns:a16="http://schemas.microsoft.com/office/drawing/2014/main" val="396912868"/>
                  </a:ext>
                </a:extLst>
              </a:tr>
              <a:tr h="370840">
                <a:tc>
                  <a:txBody>
                    <a:bodyPr/>
                    <a:lstStyle/>
                    <a:p>
                      <a:r>
                        <a:rPr lang="en-US" dirty="0"/>
                        <a:t>User doesn’t interact with it because it works in the background</a:t>
                      </a:r>
                    </a:p>
                  </a:txBody>
                  <a:tcPr/>
                </a:tc>
                <a:tc>
                  <a:txBody>
                    <a:bodyPr/>
                    <a:lstStyle/>
                    <a:p>
                      <a:r>
                        <a:rPr lang="en-US" dirty="0"/>
                        <a:t>User regularly interacts </a:t>
                      </a:r>
                    </a:p>
                  </a:txBody>
                  <a:tcPr/>
                </a:tc>
                <a:extLst>
                  <a:ext uri="{0D108BD9-81ED-4DB2-BD59-A6C34878D82A}">
                    <a16:rowId xmlns:a16="http://schemas.microsoft.com/office/drawing/2014/main" val="2535633675"/>
                  </a:ext>
                </a:extLst>
              </a:tr>
              <a:tr h="370840">
                <a:tc>
                  <a:txBody>
                    <a:bodyPr/>
                    <a:lstStyle/>
                    <a:p>
                      <a:r>
                        <a:rPr lang="en-US" dirty="0"/>
                        <a:t>Can run independently and provides a platform for running application software</a:t>
                      </a:r>
                    </a:p>
                  </a:txBody>
                  <a:tcPr/>
                </a:tc>
                <a:tc>
                  <a:txBody>
                    <a:bodyPr/>
                    <a:lstStyle/>
                    <a:p>
                      <a:r>
                        <a:rPr lang="en-US" dirty="0"/>
                        <a:t>Cannot run independently – needs presence of system software to run</a:t>
                      </a:r>
                    </a:p>
                  </a:txBody>
                  <a:tcPr/>
                </a:tc>
                <a:extLst>
                  <a:ext uri="{0D108BD9-81ED-4DB2-BD59-A6C34878D82A}">
                    <a16:rowId xmlns:a16="http://schemas.microsoft.com/office/drawing/2014/main" val="154953492"/>
                  </a:ext>
                </a:extLst>
              </a:tr>
              <a:tr h="370840">
                <a:tc>
                  <a:txBody>
                    <a:bodyPr/>
                    <a:lstStyle/>
                    <a:p>
                      <a:r>
                        <a:rPr lang="en-US" dirty="0"/>
                        <a:t>Uses low or middle level language to write system programs</a:t>
                      </a:r>
                    </a:p>
                  </a:txBody>
                  <a:tcPr/>
                </a:tc>
                <a:tc>
                  <a:txBody>
                    <a:bodyPr/>
                    <a:lstStyle/>
                    <a:p>
                      <a:r>
                        <a:rPr lang="en-US" dirty="0"/>
                        <a:t>Uses high level languages </a:t>
                      </a:r>
                    </a:p>
                  </a:txBody>
                  <a:tcPr/>
                </a:tc>
                <a:extLst>
                  <a:ext uri="{0D108BD9-81ED-4DB2-BD59-A6C34878D82A}">
                    <a16:rowId xmlns:a16="http://schemas.microsoft.com/office/drawing/2014/main" val="547784618"/>
                  </a:ext>
                </a:extLst>
              </a:tr>
              <a:tr h="370840">
                <a:tc>
                  <a:txBody>
                    <a:bodyPr/>
                    <a:lstStyle/>
                    <a:p>
                      <a:r>
                        <a:rPr lang="en-US" dirty="0"/>
                        <a:t>E.g. compilers, assemblers, linkers, loaders, debuggers, device drivers etc. </a:t>
                      </a:r>
                    </a:p>
                  </a:txBody>
                  <a:tcPr/>
                </a:tc>
                <a:tc>
                  <a:txBody>
                    <a:bodyPr/>
                    <a:lstStyle/>
                    <a:p>
                      <a:r>
                        <a:rPr lang="en-US" dirty="0"/>
                        <a:t>E.g. media player, word processors, web browsers etc. </a:t>
                      </a:r>
                    </a:p>
                  </a:txBody>
                  <a:tcPr/>
                </a:tc>
                <a:extLst>
                  <a:ext uri="{0D108BD9-81ED-4DB2-BD59-A6C34878D82A}">
                    <a16:rowId xmlns:a16="http://schemas.microsoft.com/office/drawing/2014/main" val="765912785"/>
                  </a:ext>
                </a:extLst>
              </a:tr>
            </a:tbl>
          </a:graphicData>
        </a:graphic>
      </p:graphicFrame>
    </p:spTree>
    <p:extLst>
      <p:ext uri="{BB962C8B-B14F-4D97-AF65-F5344CB8AC3E}">
        <p14:creationId xmlns:p14="http://schemas.microsoft.com/office/powerpoint/2010/main" val="1757273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C183D7F6-B498-43B3-948B-1728B52AA6E4}">
                <adec:decorative xmlns:adec="http://schemas.microsoft.com/office/drawing/2017/decorative" val="1"/>
              </a:ext>
            </a:extLst>
          </p:cNvPr>
          <p:cNvCxnSpPr/>
          <p:nvPr/>
        </p:nvCxnSpPr>
        <p:spPr>
          <a:xfrm>
            <a:off x="466078" y="1453150"/>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Programming Categories</a:t>
            </a:r>
            <a:endParaRPr lang="en-US" sz="4000" b="1" dirty="0">
              <a:latin typeface="Courier New"/>
              <a:cs typeface="Courier New"/>
            </a:endParaRPr>
          </a:p>
        </p:txBody>
      </p:sp>
      <p:cxnSp>
        <p:nvCxnSpPr>
          <p:cNvPr id="18" name="Straight Connector 17">
            <a:extLst>
              <a:ext uri="{C183D7F6-B498-43B3-948B-1728B52AA6E4}">
                <adec:decorative xmlns:adec="http://schemas.microsoft.com/office/drawing/2017/decorative" val="1"/>
              </a:ext>
            </a:extLst>
          </p:cNvPr>
          <p:cNvCxnSpPr/>
          <p:nvPr/>
        </p:nvCxnSpPr>
        <p:spPr>
          <a:xfrm>
            <a:off x="457200" y="1417776"/>
            <a:ext cx="8229600" cy="1313"/>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graphicFrame>
        <p:nvGraphicFramePr>
          <p:cNvPr id="7" name="Table 7">
            <a:extLst>
              <a:ext uri="{FF2B5EF4-FFF2-40B4-BE49-F238E27FC236}">
                <a16:creationId xmlns:a16="http://schemas.microsoft.com/office/drawing/2014/main" id="{EF68ACAB-A9AD-600B-42C6-6A47EA06D9CA}"/>
              </a:ext>
            </a:extLst>
          </p:cNvPr>
          <p:cNvGraphicFramePr>
            <a:graphicFrameLocks noGrp="1"/>
          </p:cNvGraphicFramePr>
          <p:nvPr>
            <p:ph idx="1"/>
            <p:extLst>
              <p:ext uri="{D42A27DB-BD31-4B8C-83A1-F6EECF244321}">
                <p14:modId xmlns:p14="http://schemas.microsoft.com/office/powerpoint/2010/main" val="3555420225"/>
              </p:ext>
            </p:extLst>
          </p:nvPr>
        </p:nvGraphicFramePr>
        <p:xfrm>
          <a:off x="457200" y="1600200"/>
          <a:ext cx="8229600" cy="5261257"/>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13656087"/>
                    </a:ext>
                  </a:extLst>
                </a:gridCol>
                <a:gridCol w="4114800">
                  <a:extLst>
                    <a:ext uri="{9D8B030D-6E8A-4147-A177-3AD203B41FA5}">
                      <a16:colId xmlns:a16="http://schemas.microsoft.com/office/drawing/2014/main" val="2580359537"/>
                    </a:ext>
                  </a:extLst>
                </a:gridCol>
              </a:tblGrid>
              <a:tr h="403873">
                <a:tc>
                  <a:txBody>
                    <a:bodyPr/>
                    <a:lstStyle/>
                    <a:p>
                      <a:r>
                        <a:rPr lang="en-US" dirty="0"/>
                        <a:t>System programs</a:t>
                      </a:r>
                    </a:p>
                  </a:txBody>
                  <a:tcPr/>
                </a:tc>
                <a:tc>
                  <a:txBody>
                    <a:bodyPr/>
                    <a:lstStyle/>
                    <a:p>
                      <a:r>
                        <a:rPr lang="en-US" dirty="0"/>
                        <a:t>Application programs</a:t>
                      </a:r>
                    </a:p>
                  </a:txBody>
                  <a:tcPr/>
                </a:tc>
                <a:extLst>
                  <a:ext uri="{0D108BD9-81ED-4DB2-BD59-A6C34878D82A}">
                    <a16:rowId xmlns:a16="http://schemas.microsoft.com/office/drawing/2014/main" val="640082936"/>
                  </a:ext>
                </a:extLst>
              </a:tr>
              <a:tr h="697095">
                <a:tc>
                  <a:txBody>
                    <a:bodyPr/>
                    <a:lstStyle/>
                    <a:p>
                      <a:r>
                        <a:rPr lang="en-US" dirty="0"/>
                        <a:t>Writing programs for assemblers, compilers, editors etc. </a:t>
                      </a:r>
                    </a:p>
                  </a:txBody>
                  <a:tcPr/>
                </a:tc>
                <a:tc>
                  <a:txBody>
                    <a:bodyPr/>
                    <a:lstStyle/>
                    <a:p>
                      <a:r>
                        <a:rPr lang="en-US" dirty="0"/>
                        <a:t>Used for providing a means to facilitate applications such as payroll management system, MIS, MS word, Mozilla Firefox etc. </a:t>
                      </a:r>
                    </a:p>
                  </a:txBody>
                  <a:tcPr/>
                </a:tc>
                <a:extLst>
                  <a:ext uri="{0D108BD9-81ED-4DB2-BD59-A6C34878D82A}">
                    <a16:rowId xmlns:a16="http://schemas.microsoft.com/office/drawing/2014/main" val="2640437039"/>
                  </a:ext>
                </a:extLst>
              </a:tr>
              <a:tr h="697095">
                <a:tc>
                  <a:txBody>
                    <a:bodyPr/>
                    <a:lstStyle/>
                    <a:p>
                      <a:r>
                        <a:rPr lang="en-US" dirty="0"/>
                        <a:t>Closer to the system architecture</a:t>
                      </a:r>
                    </a:p>
                  </a:txBody>
                  <a:tcPr/>
                </a:tc>
                <a:tc>
                  <a:txBody>
                    <a:bodyPr/>
                    <a:lstStyle/>
                    <a:p>
                      <a:r>
                        <a:rPr lang="en-US" dirty="0"/>
                        <a:t>Not closely related to the system architecture</a:t>
                      </a:r>
                    </a:p>
                  </a:txBody>
                  <a:tcPr/>
                </a:tc>
                <a:extLst>
                  <a:ext uri="{0D108BD9-81ED-4DB2-BD59-A6C34878D82A}">
                    <a16:rowId xmlns:a16="http://schemas.microsoft.com/office/drawing/2014/main" val="1837292491"/>
                  </a:ext>
                </a:extLst>
              </a:tr>
              <a:tr h="697095">
                <a:tc>
                  <a:txBody>
                    <a:bodyPr/>
                    <a:lstStyle/>
                    <a:p>
                      <a:r>
                        <a:rPr lang="en-US" dirty="0"/>
                        <a:t>Not readable or user-friendly, difficult to make changes to programs</a:t>
                      </a:r>
                    </a:p>
                  </a:txBody>
                  <a:tcPr/>
                </a:tc>
                <a:tc>
                  <a:txBody>
                    <a:bodyPr/>
                    <a:lstStyle/>
                    <a:p>
                      <a:r>
                        <a:rPr lang="en-US" dirty="0"/>
                        <a:t>User-friendly, modifiable</a:t>
                      </a:r>
                    </a:p>
                  </a:txBody>
                  <a:tcPr/>
                </a:tc>
                <a:extLst>
                  <a:ext uri="{0D108BD9-81ED-4DB2-BD59-A6C34878D82A}">
                    <a16:rowId xmlns:a16="http://schemas.microsoft.com/office/drawing/2014/main" val="396912868"/>
                  </a:ext>
                </a:extLst>
              </a:tr>
              <a:tr h="403873">
                <a:tc>
                  <a:txBody>
                    <a:bodyPr/>
                    <a:lstStyle/>
                    <a:p>
                      <a:r>
                        <a:rPr lang="en-US" dirty="0"/>
                        <a:t>Debugging is difficult</a:t>
                      </a:r>
                    </a:p>
                  </a:txBody>
                  <a:tcPr/>
                </a:tc>
                <a:tc>
                  <a:txBody>
                    <a:bodyPr/>
                    <a:lstStyle/>
                    <a:p>
                      <a:r>
                        <a:rPr lang="en-US" dirty="0"/>
                        <a:t>Debugging is not difficult</a:t>
                      </a:r>
                    </a:p>
                  </a:txBody>
                  <a:tcPr/>
                </a:tc>
                <a:extLst>
                  <a:ext uri="{0D108BD9-81ED-4DB2-BD59-A6C34878D82A}">
                    <a16:rowId xmlns:a16="http://schemas.microsoft.com/office/drawing/2014/main" val="2535633675"/>
                  </a:ext>
                </a:extLst>
              </a:tr>
              <a:tr h="697095">
                <a:tc>
                  <a:txBody>
                    <a:bodyPr/>
                    <a:lstStyle/>
                    <a:p>
                      <a:r>
                        <a:rPr lang="en-US" dirty="0"/>
                        <a:t>Error correction(fixing badly written programs) is not easy, but reliable</a:t>
                      </a:r>
                    </a:p>
                  </a:txBody>
                  <a:tcPr/>
                </a:tc>
                <a:tc>
                  <a:txBody>
                    <a:bodyPr/>
                    <a:lstStyle/>
                    <a:p>
                      <a:r>
                        <a:rPr lang="en-US" dirty="0"/>
                        <a:t>Error correction / Fault-fixing is easy and reliable</a:t>
                      </a:r>
                    </a:p>
                  </a:txBody>
                  <a:tcPr/>
                </a:tc>
                <a:extLst>
                  <a:ext uri="{0D108BD9-81ED-4DB2-BD59-A6C34878D82A}">
                    <a16:rowId xmlns:a16="http://schemas.microsoft.com/office/drawing/2014/main" val="154953492"/>
                  </a:ext>
                </a:extLst>
              </a:tr>
              <a:tr h="403873">
                <a:tc>
                  <a:txBody>
                    <a:bodyPr/>
                    <a:lstStyle/>
                    <a:p>
                      <a:r>
                        <a:rPr lang="en-US" dirty="0"/>
                        <a:t>Makes machines to do work</a:t>
                      </a:r>
                    </a:p>
                  </a:txBody>
                  <a:tcPr/>
                </a:tc>
                <a:tc>
                  <a:txBody>
                    <a:bodyPr/>
                    <a:lstStyle/>
                    <a:p>
                      <a:r>
                        <a:rPr lang="en-US" dirty="0"/>
                        <a:t>Makes systems programs to do work</a:t>
                      </a:r>
                    </a:p>
                  </a:txBody>
                  <a:tcPr/>
                </a:tc>
                <a:extLst>
                  <a:ext uri="{0D108BD9-81ED-4DB2-BD59-A6C34878D82A}">
                    <a16:rowId xmlns:a16="http://schemas.microsoft.com/office/drawing/2014/main" val="547784618"/>
                  </a:ext>
                </a:extLst>
              </a:tr>
              <a:tr h="403873">
                <a:tc>
                  <a:txBody>
                    <a:bodyPr/>
                    <a:lstStyle/>
                    <a:p>
                      <a:r>
                        <a:rPr lang="en-US" dirty="0"/>
                        <a:t>WHAT other differences CAN YOU THINK OF?..</a:t>
                      </a:r>
                    </a:p>
                  </a:txBody>
                  <a:tcPr/>
                </a:tc>
                <a:tc>
                  <a:txBody>
                    <a:bodyPr/>
                    <a:lstStyle/>
                    <a:p>
                      <a:r>
                        <a:rPr lang="en-US" dirty="0"/>
                        <a:t>….</a:t>
                      </a:r>
                    </a:p>
                  </a:txBody>
                  <a:tcPr/>
                </a:tc>
                <a:extLst>
                  <a:ext uri="{0D108BD9-81ED-4DB2-BD59-A6C34878D82A}">
                    <a16:rowId xmlns:a16="http://schemas.microsoft.com/office/drawing/2014/main" val="765912785"/>
                  </a:ext>
                </a:extLst>
              </a:tr>
              <a:tr h="403873">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499836613"/>
                  </a:ext>
                </a:extLst>
              </a:tr>
            </a:tbl>
          </a:graphicData>
        </a:graphic>
      </p:graphicFrame>
    </p:spTree>
    <p:extLst>
      <p:ext uri="{BB962C8B-B14F-4D97-AF65-F5344CB8AC3E}">
        <p14:creationId xmlns:p14="http://schemas.microsoft.com/office/powerpoint/2010/main" val="1427764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Complexity of OS</a:t>
            </a:r>
            <a:endParaRPr lang="en-US" sz="4000" b="1" dirty="0">
              <a:latin typeface="Courier New"/>
              <a:cs typeface="Courier New"/>
            </a:endParaRPr>
          </a:p>
        </p:txBody>
      </p:sp>
      <p:cxnSp>
        <p:nvCxnSpPr>
          <p:cNvPr id="18" name="Straight Connector 17">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Operating systems are a class of exceptionally complex systems</a:t>
            </a:r>
          </a:p>
          <a:p>
            <a:pPr lvl="1" algn="just">
              <a:spcBef>
                <a:spcPts val="0"/>
              </a:spcBef>
              <a:spcAft>
                <a:spcPts val="600"/>
              </a:spcAft>
            </a:pPr>
            <a:r>
              <a:rPr lang="en-US" sz="2000" dirty="0"/>
              <a:t>Large, parallel, expensive, not well understood</a:t>
            </a:r>
          </a:p>
          <a:p>
            <a:pPr lvl="2" algn="just">
              <a:spcBef>
                <a:spcPts val="0"/>
              </a:spcBef>
              <a:spcAft>
                <a:spcPts val="600"/>
              </a:spcAft>
            </a:pPr>
            <a:r>
              <a:rPr lang="en-US" sz="2000" dirty="0"/>
              <a:t>Windows NT/XP: 10 years, 1000s of people – any bugs?</a:t>
            </a:r>
          </a:p>
          <a:p>
            <a:pPr lvl="1" algn="just">
              <a:spcBef>
                <a:spcPts val="0"/>
              </a:spcBef>
              <a:spcAft>
                <a:spcPts val="600"/>
              </a:spcAft>
            </a:pPr>
            <a:r>
              <a:rPr lang="en-US" sz="2000" dirty="0"/>
              <a:t>Complex systems are the most interesting</a:t>
            </a:r>
          </a:p>
          <a:p>
            <a:pPr lvl="2" algn="just">
              <a:spcBef>
                <a:spcPts val="0"/>
              </a:spcBef>
              <a:spcAft>
                <a:spcPts val="600"/>
              </a:spcAft>
            </a:pPr>
            <a:r>
              <a:rPr lang="en-US" sz="2000" dirty="0"/>
              <a:t>Internet, air traffic control, governments, weather, relationships, etc.</a:t>
            </a:r>
            <a:endParaRPr lang="en-US" dirty="0"/>
          </a:p>
          <a:p>
            <a:pPr algn="just">
              <a:spcBef>
                <a:spcPts val="0"/>
              </a:spcBef>
              <a:spcAft>
                <a:spcPts val="600"/>
              </a:spcAft>
            </a:pPr>
            <a:r>
              <a:rPr lang="en-US" sz="2400" dirty="0"/>
              <a:t>How to deal with this complexity?</a:t>
            </a:r>
          </a:p>
          <a:p>
            <a:pPr lvl="1" algn="just">
              <a:spcBef>
                <a:spcPts val="0"/>
              </a:spcBef>
              <a:spcAft>
                <a:spcPts val="600"/>
              </a:spcAft>
            </a:pPr>
            <a:r>
              <a:rPr lang="en-US" sz="2000" dirty="0">
                <a:solidFill>
                  <a:srgbClr val="008000"/>
                </a:solidFill>
              </a:rPr>
              <a:t>Abstractions and layering</a:t>
            </a:r>
          </a:p>
        </p:txBody>
      </p:sp>
      <p:sp>
        <p:nvSpPr>
          <p:cNvPr id="2" name="Rounded Rectangle 1"/>
          <p:cNvSpPr/>
          <p:nvPr/>
        </p:nvSpPr>
        <p:spPr>
          <a:xfrm>
            <a:off x="1781578" y="5414499"/>
            <a:ext cx="5892800" cy="882315"/>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marL="0" lvl="1" algn="ctr"/>
            <a:r>
              <a:rPr lang="en-US" sz="2400" dirty="0"/>
              <a:t>Goal: </a:t>
            </a:r>
            <a:r>
              <a:rPr lang="en-US" sz="2400" i="1" dirty="0"/>
              <a:t>Systems that can be trusted with sensitive data and critical roles</a:t>
            </a:r>
          </a:p>
        </p:txBody>
      </p:sp>
    </p:spTree>
    <p:extLst>
      <p:ext uri="{BB962C8B-B14F-4D97-AF65-F5344CB8AC3E}">
        <p14:creationId xmlns:p14="http://schemas.microsoft.com/office/powerpoint/2010/main" val="317431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Effect transition="in" filter="blinds(horizontal)">
                                      <p:cBhvr>
                                        <p:cTn id="7" dur="500"/>
                                        <p:tgtEl>
                                          <p:spTgt spid="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What is an Operating System?</a:t>
            </a:r>
            <a:endParaRPr lang="en-US" sz="4000" b="1" dirty="0">
              <a:latin typeface="Courier New"/>
              <a:cs typeface="Courier New"/>
            </a:endParaRPr>
          </a:p>
        </p:txBody>
      </p:sp>
      <p:cxnSp>
        <p:nvCxnSpPr>
          <p:cNvPr id="18" name="Straight Connector 17">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6029117" cy="4807744"/>
          </a:xfrm>
        </p:spPr>
        <p:txBody>
          <a:bodyPr>
            <a:noAutofit/>
          </a:bodyPr>
          <a:lstStyle/>
          <a:p>
            <a:pPr algn="just">
              <a:spcBef>
                <a:spcPts val="0"/>
              </a:spcBef>
              <a:spcAft>
                <a:spcPts val="600"/>
              </a:spcAft>
            </a:pPr>
            <a:r>
              <a:rPr lang="en-US" sz="2400" dirty="0"/>
              <a:t>The OS is a special program that resides between the computer hardware and application software</a:t>
            </a:r>
          </a:p>
          <a:p>
            <a:pPr lvl="1" algn="just">
              <a:spcBef>
                <a:spcPts val="0"/>
              </a:spcBef>
              <a:spcAft>
                <a:spcPts val="600"/>
              </a:spcAft>
            </a:pPr>
            <a:r>
              <a:rPr lang="en-US" sz="2000" dirty="0">
                <a:solidFill>
                  <a:srgbClr val="008000"/>
                </a:solidFill>
              </a:rPr>
              <a:t>Controls and manages both hardware and software</a:t>
            </a:r>
          </a:p>
          <a:p>
            <a:pPr lvl="2" algn="just">
              <a:spcBef>
                <a:spcPts val="0"/>
              </a:spcBef>
              <a:spcAft>
                <a:spcPts val="600"/>
              </a:spcAft>
            </a:pPr>
            <a:r>
              <a:rPr lang="en-US" sz="2000" dirty="0"/>
              <a:t>For hardware, supports devices such as disk drives, keyboards, terminals, etc.</a:t>
            </a:r>
          </a:p>
          <a:p>
            <a:pPr lvl="2" algn="just">
              <a:spcBef>
                <a:spcPts val="0"/>
              </a:spcBef>
              <a:spcAft>
                <a:spcPts val="600"/>
              </a:spcAft>
            </a:pPr>
            <a:r>
              <a:rPr lang="en-US" sz="2000" dirty="0"/>
              <a:t>Manages application software, which uses the OS to communicate with these peripherals</a:t>
            </a:r>
            <a:endParaRPr lang="en-US" sz="2000" dirty="0">
              <a:solidFill>
                <a:srgbClr val="008000"/>
              </a:solidFill>
            </a:endParaRPr>
          </a:p>
          <a:p>
            <a:pPr lvl="1" algn="just">
              <a:spcBef>
                <a:spcPts val="0"/>
              </a:spcBef>
              <a:spcAft>
                <a:spcPts val="600"/>
              </a:spcAft>
            </a:pPr>
            <a:r>
              <a:rPr lang="en-US" sz="2000" dirty="0"/>
              <a:t>Provides </a:t>
            </a:r>
            <a:r>
              <a:rPr lang="en-US" sz="2000" dirty="0">
                <a:solidFill>
                  <a:srgbClr val="008000"/>
                </a:solidFill>
              </a:rPr>
              <a:t>execution environment </a:t>
            </a:r>
            <a:r>
              <a:rPr lang="en-US" sz="2000" dirty="0"/>
              <a:t>– the infrastructure for execution of programs, communication, and management of both physical and virtual resources</a:t>
            </a:r>
          </a:p>
        </p:txBody>
      </p:sp>
      <p:pic>
        <p:nvPicPr>
          <p:cNvPr id="8" name="Picture 7" descr="Diagram showing Users, Applications, Operating System, and Hardware blocks one below the other. &#10;&#10;"/>
          <p:cNvPicPr/>
          <p:nvPr/>
        </p:nvPicPr>
        <p:blipFill>
          <a:blip r:embed="rId2">
            <a:extLst>
              <a:ext uri="{28A0092B-C50C-407E-A947-70E740481C1C}">
                <a14:useLocalDpi xmlns:a14="http://schemas.microsoft.com/office/drawing/2010/main" val="0"/>
              </a:ext>
            </a:extLst>
          </a:blip>
          <a:srcRect/>
          <a:stretch>
            <a:fillRect/>
          </a:stretch>
        </p:blipFill>
        <p:spPr bwMode="auto">
          <a:xfrm>
            <a:off x="6726014" y="1863011"/>
            <a:ext cx="1960786" cy="4226920"/>
          </a:xfrm>
          <a:prstGeom prst="rect">
            <a:avLst/>
          </a:prstGeom>
          <a:noFill/>
          <a:ln>
            <a:noFill/>
          </a:ln>
        </p:spPr>
      </p:pic>
    </p:spTree>
    <p:extLst>
      <p:ext uri="{BB962C8B-B14F-4D97-AF65-F5344CB8AC3E}">
        <p14:creationId xmlns:p14="http://schemas.microsoft.com/office/powerpoint/2010/main" val="3669317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Logical OS Structure</a:t>
            </a:r>
            <a:endParaRPr lang="en-US" sz="4000" b="1" dirty="0">
              <a:latin typeface="Courier New"/>
              <a:cs typeface="Courier New"/>
            </a:endParaRPr>
          </a:p>
        </p:txBody>
      </p:sp>
      <p:cxnSp>
        <p:nvCxnSpPr>
          <p:cNvPr id="18" name="Straight Connector 17">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0" name="Picture 9" descr="Graphical user interface, applicati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2" y="1792037"/>
            <a:ext cx="8864600" cy="4597400"/>
          </a:xfrm>
          <a:prstGeom prst="rect">
            <a:avLst/>
          </a:prstGeom>
        </p:spPr>
      </p:pic>
    </p:spTree>
    <p:extLst>
      <p:ext uri="{BB962C8B-B14F-4D97-AF65-F5344CB8AC3E}">
        <p14:creationId xmlns:p14="http://schemas.microsoft.com/office/powerpoint/2010/main" val="4084459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Composition of Linux OS</a:t>
            </a:r>
            <a:endParaRPr lang="en-US" sz="4000" b="1" dirty="0">
              <a:latin typeface="Courier New"/>
              <a:cs typeface="Courier New"/>
            </a:endParaRPr>
          </a:p>
        </p:txBody>
      </p:sp>
      <p:cxnSp>
        <p:nvCxnSpPr>
          <p:cNvPr id="18" name="Straight Connector 17">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Kernel</a:t>
            </a:r>
          </a:p>
          <a:p>
            <a:pPr lvl="1" algn="just">
              <a:spcBef>
                <a:spcPts val="0"/>
              </a:spcBef>
              <a:spcAft>
                <a:spcPts val="600"/>
              </a:spcAft>
            </a:pPr>
            <a:r>
              <a:rPr lang="en-US" sz="2000" dirty="0"/>
              <a:t>Central part of OS</a:t>
            </a:r>
          </a:p>
          <a:p>
            <a:pPr lvl="1" algn="just">
              <a:spcBef>
                <a:spcPts val="0"/>
              </a:spcBef>
              <a:spcAft>
                <a:spcPts val="600"/>
              </a:spcAft>
            </a:pPr>
            <a:r>
              <a:rPr lang="en-US" sz="2000" dirty="0"/>
              <a:t>Provides direct interface to hardware and applications</a:t>
            </a:r>
          </a:p>
          <a:p>
            <a:pPr lvl="2" algn="just">
              <a:spcBef>
                <a:spcPts val="0"/>
              </a:spcBef>
              <a:spcAft>
                <a:spcPts val="600"/>
              </a:spcAft>
            </a:pPr>
            <a:r>
              <a:rPr lang="en-US" sz="2000" dirty="0"/>
              <a:t>Applications interact with kernel through </a:t>
            </a:r>
            <a:r>
              <a:rPr lang="en-US" sz="2000" dirty="0">
                <a:solidFill>
                  <a:srgbClr val="008000"/>
                </a:solidFill>
              </a:rPr>
              <a:t>system calls</a:t>
            </a:r>
          </a:p>
          <a:p>
            <a:pPr lvl="1" algn="just">
              <a:spcBef>
                <a:spcPts val="0"/>
              </a:spcBef>
              <a:spcAft>
                <a:spcPts val="600"/>
              </a:spcAft>
            </a:pPr>
            <a:r>
              <a:rPr lang="en-US" sz="2000" dirty="0"/>
              <a:t>Management of resources such as files, processes, devices, memory, network, etc.</a:t>
            </a:r>
          </a:p>
          <a:p>
            <a:pPr algn="just">
              <a:spcBef>
                <a:spcPts val="0"/>
              </a:spcBef>
              <a:spcAft>
                <a:spcPts val="600"/>
              </a:spcAft>
            </a:pPr>
            <a:r>
              <a:rPr lang="en-US" sz="2400" dirty="0"/>
              <a:t>Shell (Major 2 assignment)</a:t>
            </a:r>
          </a:p>
          <a:p>
            <a:pPr lvl="1" algn="just">
              <a:spcBef>
                <a:spcPts val="0"/>
              </a:spcBef>
              <a:spcAft>
                <a:spcPts val="600"/>
              </a:spcAft>
            </a:pPr>
            <a:r>
              <a:rPr lang="en-US" sz="2000" dirty="0"/>
              <a:t>Command interpreter provides interface between user and OS</a:t>
            </a:r>
          </a:p>
          <a:p>
            <a:pPr lvl="1" algn="just">
              <a:spcBef>
                <a:spcPts val="0"/>
              </a:spcBef>
              <a:spcAft>
                <a:spcPts val="600"/>
              </a:spcAft>
            </a:pPr>
            <a:r>
              <a:rPr lang="en-US" sz="2000" dirty="0"/>
              <a:t>Allows user to interact with Linux OS by reading, pre-processing, and executing commands</a:t>
            </a:r>
          </a:p>
          <a:p>
            <a:pPr algn="just">
              <a:spcBef>
                <a:spcPts val="0"/>
              </a:spcBef>
              <a:spcAft>
                <a:spcPts val="600"/>
              </a:spcAft>
            </a:pPr>
            <a:r>
              <a:rPr lang="en-US" sz="2400" dirty="0"/>
              <a:t>Applications</a:t>
            </a:r>
          </a:p>
        </p:txBody>
      </p:sp>
      <p:pic>
        <p:nvPicPr>
          <p:cNvPr id="8" name="Picture 7" descr="Three concentric circles with Kernel in the innermost circle, follow by another concentric circle called the Shell followed by the third concentric circle called Applications."/>
          <p:cNvPicPr/>
          <p:nvPr/>
        </p:nvPicPr>
        <p:blipFill>
          <a:blip r:embed="rId3">
            <a:extLst>
              <a:ext uri="{28A0092B-C50C-407E-A947-70E740481C1C}">
                <a14:useLocalDpi xmlns:a14="http://schemas.microsoft.com/office/drawing/2010/main" val="0"/>
              </a:ext>
            </a:extLst>
          </a:blip>
          <a:srcRect/>
          <a:stretch>
            <a:fillRect/>
          </a:stretch>
        </p:blipFill>
        <p:spPr bwMode="auto">
          <a:xfrm>
            <a:off x="6964256" y="421629"/>
            <a:ext cx="2048776" cy="1992018"/>
          </a:xfrm>
          <a:prstGeom prst="rect">
            <a:avLst/>
          </a:prstGeom>
          <a:noFill/>
          <a:ln>
            <a:noFill/>
          </a:ln>
        </p:spPr>
      </p:pic>
      <p:pic>
        <p:nvPicPr>
          <p:cNvPr id="2050" name="Picture 2" descr="Shocked Young Woman Talking On The Smart Phone Or Mobile Phone Scared In  Shock With A Surprise Face Amazed Frowning Female Calling Human Emotions  And Concept Illustration In Cartoon Flat Style Stock">
            <a:extLst>
              <a:ext uri="{FF2B5EF4-FFF2-40B4-BE49-F238E27FC236}">
                <a16:creationId xmlns:a16="http://schemas.microsoft.com/office/drawing/2014/main" id="{CD00F3E9-3B62-4D7C-A88C-723C46EA23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7844" y="5335108"/>
            <a:ext cx="1169890" cy="1404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05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System Calls and the C Library</a:t>
            </a:r>
            <a:endParaRPr lang="en-US" sz="4000" b="1" dirty="0">
              <a:latin typeface="Courier New"/>
              <a:cs typeface="Courier New"/>
            </a:endParaRPr>
          </a:p>
        </p:txBody>
      </p:sp>
      <p:cxnSp>
        <p:nvCxnSpPr>
          <p:cNvPr id="18" name="Straight Connector 17">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The application programming interface (API) allows user commands and applications </a:t>
            </a:r>
            <a:r>
              <a:rPr lang="en-US" sz="2400" i="1" dirty="0"/>
              <a:t>indirect access </a:t>
            </a:r>
            <a:r>
              <a:rPr lang="en-US" sz="2400" dirty="0"/>
              <a:t>to system resources and services through </a:t>
            </a:r>
            <a:r>
              <a:rPr lang="en-US" sz="2400" dirty="0">
                <a:solidFill>
                  <a:srgbClr val="008000"/>
                </a:solidFill>
              </a:rPr>
              <a:t>system calls</a:t>
            </a:r>
          </a:p>
          <a:p>
            <a:pPr lvl="1" algn="just">
              <a:spcBef>
                <a:spcPts val="0"/>
              </a:spcBef>
              <a:spcAft>
                <a:spcPts val="600"/>
              </a:spcAft>
            </a:pPr>
            <a:r>
              <a:rPr lang="en-US" sz="2000" dirty="0"/>
              <a:t>System libraries define a standard set of functions for applications to interact with the kernel</a:t>
            </a:r>
          </a:p>
          <a:p>
            <a:pPr algn="just">
              <a:spcBef>
                <a:spcPts val="0"/>
              </a:spcBef>
              <a:spcAft>
                <a:spcPts val="600"/>
              </a:spcAft>
            </a:pPr>
            <a:r>
              <a:rPr lang="en-US" sz="2400" dirty="0">
                <a:solidFill>
                  <a:srgbClr val="000000"/>
                </a:solidFill>
              </a:rPr>
              <a:t>C library serves as the intermediary that facilitates these system calls</a:t>
            </a:r>
          </a:p>
          <a:p>
            <a:pPr lvl="1" algn="just">
              <a:spcBef>
                <a:spcPts val="0"/>
              </a:spcBef>
              <a:spcAft>
                <a:spcPts val="600"/>
              </a:spcAft>
            </a:pPr>
            <a:r>
              <a:rPr lang="en-US" sz="2000" dirty="0">
                <a:solidFill>
                  <a:srgbClr val="000000"/>
                </a:solidFill>
              </a:rPr>
              <a:t>GNU C library (</a:t>
            </a:r>
            <a:r>
              <a:rPr lang="en-US" sz="2000" dirty="0" err="1">
                <a:solidFill>
                  <a:srgbClr val="008000"/>
                </a:solidFill>
              </a:rPr>
              <a:t>glibc</a:t>
            </a:r>
            <a:r>
              <a:rPr lang="en-US" sz="2000" dirty="0">
                <a:solidFill>
                  <a:srgbClr val="000000"/>
                </a:solidFill>
              </a:rPr>
              <a:t>) is standard C library in Linux</a:t>
            </a:r>
          </a:p>
        </p:txBody>
      </p:sp>
      <p:pic>
        <p:nvPicPr>
          <p:cNvPr id="2" name="Picture 1" descr="A diagram of a red circle with a white circle and a black line. The red circle is called system call interface. The green circle outside the red circle is the GNU C Library. Both these &#10;&#10;Description automatically generated with low confidence"/>
          <p:cNvPicPr>
            <a:picLocks noChangeAspect="1"/>
          </p:cNvPicPr>
          <p:nvPr/>
        </p:nvPicPr>
        <p:blipFill>
          <a:blip r:embed="rId2"/>
          <a:stretch>
            <a:fillRect/>
          </a:stretch>
        </p:blipFill>
        <p:spPr>
          <a:xfrm>
            <a:off x="6578588" y="4521215"/>
            <a:ext cx="2068684" cy="1551513"/>
          </a:xfrm>
          <a:prstGeom prst="rect">
            <a:avLst/>
          </a:prstGeom>
        </p:spPr>
      </p:pic>
      <p:sp>
        <p:nvSpPr>
          <p:cNvPr id="10" name="Content Placeholder 1"/>
          <p:cNvSpPr txBox="1">
            <a:spLocks/>
          </p:cNvSpPr>
          <p:nvPr/>
        </p:nvSpPr>
        <p:spPr>
          <a:xfrm>
            <a:off x="457201" y="4656585"/>
            <a:ext cx="5904876" cy="89253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gn="just">
              <a:spcAft>
                <a:spcPts val="600"/>
              </a:spcAft>
            </a:pPr>
            <a:r>
              <a:rPr lang="en-US" sz="2000" dirty="0">
                <a:solidFill>
                  <a:srgbClr val="000000"/>
                </a:solidFill>
              </a:rPr>
              <a:t>Provides basic application services, wrappers for system calls, and support for threading</a:t>
            </a:r>
          </a:p>
        </p:txBody>
      </p:sp>
      <p:sp>
        <p:nvSpPr>
          <p:cNvPr id="11" name="TextBox 10">
            <a:extLst>
              <a:ext uri="{FF2B5EF4-FFF2-40B4-BE49-F238E27FC236}">
                <a16:creationId xmlns:a16="http://schemas.microsoft.com/office/drawing/2014/main" id="{A240D1F3-483E-4606-BEBE-40BC7C76244B}"/>
              </a:ext>
            </a:extLst>
          </p:cNvPr>
          <p:cNvSpPr txBox="1"/>
          <p:nvPr/>
        </p:nvSpPr>
        <p:spPr>
          <a:xfrm>
            <a:off x="457199" y="5571516"/>
            <a:ext cx="5904876" cy="923330"/>
          </a:xfrm>
          <a:prstGeom prst="rect">
            <a:avLst/>
          </a:prstGeom>
          <a:noFill/>
        </p:spPr>
        <p:txBody>
          <a:bodyPr wrap="square">
            <a:spAutoFit/>
          </a:bodyPr>
          <a:lstStyle/>
          <a:p>
            <a:r>
              <a:rPr lang="en-US" dirty="0"/>
              <a:t>To get </a:t>
            </a:r>
            <a:r>
              <a:rPr lang="en-US" dirty="0" err="1"/>
              <a:t>glibc</a:t>
            </a:r>
            <a:r>
              <a:rPr lang="en-US" dirty="0"/>
              <a:t> version on </a:t>
            </a:r>
            <a:r>
              <a:rPr lang="en-US" dirty="0" err="1"/>
              <a:t>linux</a:t>
            </a:r>
            <a:r>
              <a:rPr lang="en-US" dirty="0"/>
              <a:t>: </a:t>
            </a:r>
          </a:p>
          <a:p>
            <a:r>
              <a:rPr lang="en-US" dirty="0">
                <a:hlinkClick r:id="rId3"/>
              </a:rPr>
              <a:t>https://dev.to/0xbf/how-to-get-glibc-version-c-lang-26he</a:t>
            </a:r>
            <a:endParaRPr lang="en-US" dirty="0"/>
          </a:p>
          <a:p>
            <a:endParaRPr lang="en-US" dirty="0"/>
          </a:p>
        </p:txBody>
      </p:sp>
    </p:spTree>
    <p:extLst>
      <p:ext uri="{BB962C8B-B14F-4D97-AF65-F5344CB8AC3E}">
        <p14:creationId xmlns:p14="http://schemas.microsoft.com/office/powerpoint/2010/main" val="4156897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System Calls</a:t>
            </a:r>
            <a:endParaRPr lang="en-US" sz="4000" b="1" dirty="0">
              <a:latin typeface="Courier New"/>
              <a:cs typeface="Courier New"/>
            </a:endParaRPr>
          </a:p>
        </p:txBody>
      </p:sp>
      <p:cxnSp>
        <p:nvCxnSpPr>
          <p:cNvPr id="18" name="Straight Connector 17">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System calls provide the interface between a running program and the operating system</a:t>
            </a:r>
          </a:p>
          <a:p>
            <a:pPr lvl="1" algn="just">
              <a:spcBef>
                <a:spcPts val="0"/>
              </a:spcBef>
              <a:spcAft>
                <a:spcPts val="600"/>
              </a:spcAft>
              <a:defRPr/>
            </a:pPr>
            <a:r>
              <a:rPr lang="en-US" sz="2000" dirty="0"/>
              <a:t>Generally available as assembly-language instructions</a:t>
            </a:r>
          </a:p>
          <a:p>
            <a:pPr lvl="1" algn="just">
              <a:spcBef>
                <a:spcPts val="0"/>
              </a:spcBef>
              <a:spcAft>
                <a:spcPts val="600"/>
              </a:spcAft>
              <a:defRPr/>
            </a:pPr>
            <a:r>
              <a:rPr lang="en-US" sz="2000" dirty="0"/>
              <a:t>Languages defined to replace assembly language for systems programming allow system calls to be made directly (e.g., C)</a:t>
            </a:r>
          </a:p>
          <a:p>
            <a:pPr lvl="1" algn="just">
              <a:spcBef>
                <a:spcPts val="0"/>
              </a:spcBef>
              <a:spcAft>
                <a:spcPts val="600"/>
              </a:spcAft>
              <a:defRPr/>
            </a:pPr>
            <a:endParaRPr lang="en-US" sz="2000" dirty="0"/>
          </a:p>
          <a:p>
            <a:pPr lvl="1" algn="just">
              <a:spcBef>
                <a:spcPts val="0"/>
              </a:spcBef>
              <a:spcAft>
                <a:spcPts val="600"/>
              </a:spcAft>
              <a:defRPr/>
            </a:pPr>
            <a:endParaRPr lang="en-US" sz="2000" dirty="0"/>
          </a:p>
          <a:p>
            <a:pPr lvl="1" algn="just">
              <a:spcBef>
                <a:spcPts val="0"/>
              </a:spcBef>
              <a:spcAft>
                <a:spcPts val="600"/>
              </a:spcAft>
              <a:defRPr/>
            </a:pPr>
            <a:endParaRPr lang="en-US" sz="2000" dirty="0"/>
          </a:p>
          <a:p>
            <a:pPr lvl="1" algn="just">
              <a:spcBef>
                <a:spcPts val="0"/>
              </a:spcBef>
              <a:spcAft>
                <a:spcPts val="600"/>
              </a:spcAft>
              <a:defRPr/>
            </a:pPr>
            <a:endParaRPr lang="en-US" sz="2000" dirty="0"/>
          </a:p>
          <a:p>
            <a:pPr lvl="1" algn="just">
              <a:spcBef>
                <a:spcPts val="0"/>
              </a:spcBef>
              <a:spcAft>
                <a:spcPts val="600"/>
              </a:spcAft>
              <a:defRPr/>
            </a:pPr>
            <a:endParaRPr lang="en-US" sz="2000" dirty="0"/>
          </a:p>
          <a:p>
            <a:pPr lvl="1" algn="just">
              <a:spcBef>
                <a:spcPts val="0"/>
              </a:spcBef>
              <a:spcAft>
                <a:spcPts val="600"/>
              </a:spcAft>
              <a:defRPr/>
            </a:pPr>
            <a:endParaRPr lang="en-US" sz="2000" dirty="0"/>
          </a:p>
          <a:p>
            <a:pPr marL="457200" lvl="1" indent="0" algn="just">
              <a:spcBef>
                <a:spcPts val="0"/>
              </a:spcBef>
              <a:spcAft>
                <a:spcPts val="600"/>
              </a:spcAft>
              <a:buNone/>
              <a:defRPr/>
            </a:pPr>
            <a:endParaRPr lang="en-US" sz="2000" dirty="0"/>
          </a:p>
        </p:txBody>
      </p:sp>
      <p:pic>
        <p:nvPicPr>
          <p:cNvPr id="3" name="Picture 2">
            <a:extLst>
              <a:ext uri="{FF2B5EF4-FFF2-40B4-BE49-F238E27FC236}">
                <a16:creationId xmlns:a16="http://schemas.microsoft.com/office/drawing/2014/main" id="{CB08D572-27BE-4B00-A5F7-3ABA39A1E026}"/>
              </a:ext>
            </a:extLst>
          </p:cNvPr>
          <p:cNvPicPr>
            <a:picLocks noChangeAspect="1"/>
          </p:cNvPicPr>
          <p:nvPr/>
        </p:nvPicPr>
        <p:blipFill>
          <a:blip r:embed="rId3"/>
          <a:stretch>
            <a:fillRect/>
          </a:stretch>
        </p:blipFill>
        <p:spPr>
          <a:xfrm>
            <a:off x="336275" y="3868837"/>
            <a:ext cx="4612013" cy="2076795"/>
          </a:xfrm>
          <a:prstGeom prst="rect">
            <a:avLst/>
          </a:prstGeom>
        </p:spPr>
      </p:pic>
      <p:pic>
        <p:nvPicPr>
          <p:cNvPr id="7" name="Picture 6">
            <a:extLst>
              <a:ext uri="{FF2B5EF4-FFF2-40B4-BE49-F238E27FC236}">
                <a16:creationId xmlns:a16="http://schemas.microsoft.com/office/drawing/2014/main" id="{2D373EC4-19F3-4B84-AC71-829401C4AF57}"/>
              </a:ext>
            </a:extLst>
          </p:cNvPr>
          <p:cNvPicPr>
            <a:picLocks noChangeAspect="1"/>
          </p:cNvPicPr>
          <p:nvPr/>
        </p:nvPicPr>
        <p:blipFill>
          <a:blip r:embed="rId4"/>
          <a:stretch>
            <a:fillRect/>
          </a:stretch>
        </p:blipFill>
        <p:spPr>
          <a:xfrm>
            <a:off x="5572175" y="3624601"/>
            <a:ext cx="2490737" cy="2652097"/>
          </a:xfrm>
          <a:prstGeom prst="rect">
            <a:avLst/>
          </a:prstGeom>
        </p:spPr>
      </p:pic>
      <p:sp>
        <p:nvSpPr>
          <p:cNvPr id="8" name="TextBox 7">
            <a:extLst>
              <a:ext uri="{FF2B5EF4-FFF2-40B4-BE49-F238E27FC236}">
                <a16:creationId xmlns:a16="http://schemas.microsoft.com/office/drawing/2014/main" id="{F62172AD-1D29-446B-BF81-73D7E125899A}"/>
              </a:ext>
            </a:extLst>
          </p:cNvPr>
          <p:cNvSpPr txBox="1"/>
          <p:nvPr/>
        </p:nvSpPr>
        <p:spPr>
          <a:xfrm>
            <a:off x="1154094" y="6277561"/>
            <a:ext cx="2265428" cy="369332"/>
          </a:xfrm>
          <a:prstGeom prst="rect">
            <a:avLst/>
          </a:prstGeom>
          <a:noFill/>
        </p:spPr>
        <p:txBody>
          <a:bodyPr wrap="none" rtlCol="0">
            <a:spAutoFit/>
          </a:bodyPr>
          <a:lstStyle/>
          <a:p>
            <a:r>
              <a:rPr lang="en-US" dirty="0"/>
              <a:t>ASSEMBLY LANGUAGE</a:t>
            </a:r>
          </a:p>
        </p:txBody>
      </p:sp>
      <p:sp>
        <p:nvSpPr>
          <p:cNvPr id="10" name="TextBox 9">
            <a:extLst>
              <a:ext uri="{FF2B5EF4-FFF2-40B4-BE49-F238E27FC236}">
                <a16:creationId xmlns:a16="http://schemas.microsoft.com/office/drawing/2014/main" id="{D229E7CB-0EC0-4310-84A0-23E05FB95B0F}"/>
              </a:ext>
            </a:extLst>
          </p:cNvPr>
          <p:cNvSpPr txBox="1"/>
          <p:nvPr/>
        </p:nvSpPr>
        <p:spPr>
          <a:xfrm>
            <a:off x="6246869" y="6214030"/>
            <a:ext cx="1418658" cy="369332"/>
          </a:xfrm>
          <a:prstGeom prst="rect">
            <a:avLst/>
          </a:prstGeom>
          <a:noFill/>
        </p:spPr>
        <p:txBody>
          <a:bodyPr wrap="none" rtlCol="0">
            <a:spAutoFit/>
          </a:bodyPr>
          <a:lstStyle/>
          <a:p>
            <a:pPr algn="ctr"/>
            <a:r>
              <a:rPr lang="en-US" dirty="0"/>
              <a:t>C LANGUAGE</a:t>
            </a:r>
          </a:p>
        </p:txBody>
      </p:sp>
    </p:spTree>
    <p:extLst>
      <p:ext uri="{BB962C8B-B14F-4D97-AF65-F5344CB8AC3E}">
        <p14:creationId xmlns:p14="http://schemas.microsoft.com/office/powerpoint/2010/main" val="2012147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138409-D13B-4E4A-9AF8-9CA72BCD6915}"/>
              </a:ext>
            </a:extLst>
          </p:cNvPr>
          <p:cNvSpPr>
            <a:spLocks noGrp="1"/>
          </p:cNvSpPr>
          <p:nvPr>
            <p:ph idx="1"/>
          </p:nvPr>
        </p:nvSpPr>
        <p:spPr>
          <a:xfrm>
            <a:off x="457200" y="1600200"/>
            <a:ext cx="8229600" cy="5257800"/>
          </a:xfrm>
        </p:spPr>
        <p:txBody>
          <a:bodyPr>
            <a:normAutofit fontScale="92500"/>
          </a:bodyPr>
          <a:lstStyle/>
          <a:p>
            <a:pPr algn="just">
              <a:spcBef>
                <a:spcPts val="0"/>
              </a:spcBef>
              <a:spcAft>
                <a:spcPts val="600"/>
              </a:spcAft>
              <a:defRPr/>
            </a:pPr>
            <a:r>
              <a:rPr lang="en-US" sz="2800" dirty="0"/>
              <a:t>Three general methods used to pass parameters between a running program and operating system</a:t>
            </a:r>
          </a:p>
          <a:p>
            <a:pPr lvl="1" algn="just">
              <a:spcBef>
                <a:spcPts val="0"/>
              </a:spcBef>
              <a:spcAft>
                <a:spcPts val="600"/>
              </a:spcAft>
              <a:defRPr/>
            </a:pPr>
            <a:r>
              <a:rPr lang="en-US" sz="2400" dirty="0"/>
              <a:t>Pass parameters in </a:t>
            </a:r>
            <a:r>
              <a:rPr lang="en-US" sz="2400" dirty="0">
                <a:solidFill>
                  <a:srgbClr val="008000"/>
                </a:solidFill>
              </a:rPr>
              <a:t>registers</a:t>
            </a:r>
          </a:p>
          <a:p>
            <a:pPr marL="457200" lvl="1" indent="0" algn="just">
              <a:spcBef>
                <a:spcPts val="0"/>
              </a:spcBef>
              <a:spcAft>
                <a:spcPts val="600"/>
              </a:spcAft>
              <a:buNone/>
              <a:defRPr/>
            </a:pPr>
            <a:r>
              <a:rPr lang="en-US" sz="2400" dirty="0">
                <a:solidFill>
                  <a:srgbClr val="008000"/>
                </a:solidFill>
                <a:hlinkClick r:id="rId2"/>
              </a:rPr>
              <a:t>https://www.ibm.com/docs/en/aix/7.2?topic=calls-passing-parameters-system</a:t>
            </a:r>
            <a:endParaRPr lang="en-US" sz="2400" dirty="0">
              <a:solidFill>
                <a:srgbClr val="008000"/>
              </a:solidFill>
            </a:endParaRPr>
          </a:p>
          <a:p>
            <a:pPr lvl="1" algn="just">
              <a:spcBef>
                <a:spcPts val="0"/>
              </a:spcBef>
              <a:spcAft>
                <a:spcPts val="600"/>
              </a:spcAft>
              <a:defRPr/>
            </a:pPr>
            <a:r>
              <a:rPr lang="en-US" sz="2400" dirty="0"/>
              <a:t>Store the parameters in a </a:t>
            </a:r>
            <a:r>
              <a:rPr lang="en-US" sz="2400" dirty="0">
                <a:solidFill>
                  <a:srgbClr val="008000"/>
                </a:solidFill>
              </a:rPr>
              <a:t>table in memory</a:t>
            </a:r>
            <a:r>
              <a:rPr lang="en-US" sz="2400" dirty="0"/>
              <a:t>, and the table address is passed as a parameter in a register</a:t>
            </a:r>
          </a:p>
          <a:p>
            <a:pPr lvl="1" algn="just">
              <a:spcBef>
                <a:spcPts val="0"/>
              </a:spcBef>
              <a:spcAft>
                <a:spcPts val="600"/>
              </a:spcAft>
              <a:defRPr/>
            </a:pPr>
            <a:r>
              <a:rPr lang="en-US" sz="2400" i="1" dirty="0"/>
              <a:t>Push</a:t>
            </a:r>
            <a:r>
              <a:rPr lang="en-US" sz="2400" dirty="0"/>
              <a:t> (store) the parameters onto the </a:t>
            </a:r>
            <a:r>
              <a:rPr lang="en-US" sz="2400" dirty="0">
                <a:solidFill>
                  <a:srgbClr val="008000"/>
                </a:solidFill>
              </a:rPr>
              <a:t>stack </a:t>
            </a:r>
            <a:r>
              <a:rPr lang="en-US" sz="2400" dirty="0"/>
              <a:t>by the program, and </a:t>
            </a:r>
            <a:r>
              <a:rPr lang="en-US" sz="2400" i="1" dirty="0"/>
              <a:t>pop</a:t>
            </a:r>
            <a:r>
              <a:rPr lang="en-US" sz="2400" dirty="0"/>
              <a:t> off the stack by operating system</a:t>
            </a:r>
          </a:p>
          <a:p>
            <a:endParaRPr lang="en-US" dirty="0"/>
          </a:p>
          <a:p>
            <a:pPr marL="0" indent="0">
              <a:buNone/>
            </a:pPr>
            <a:r>
              <a:rPr lang="en-US" sz="2000" dirty="0"/>
              <a:t>For more info: </a:t>
            </a:r>
            <a:r>
              <a:rPr lang="en-US" sz="2000" dirty="0">
                <a:hlinkClick r:id="rId3"/>
              </a:rPr>
              <a:t>https://www.cs.mcgill.ca/~cs573/fall2002/notes/lec273/lecture15/15_4.htm</a:t>
            </a:r>
            <a:endParaRPr lang="en-US" sz="2000" dirty="0"/>
          </a:p>
          <a:p>
            <a:pPr marL="0" indent="0">
              <a:buNone/>
            </a:pPr>
            <a:r>
              <a:rPr lang="en-US" sz="2000" dirty="0">
                <a:hlinkClick r:id="rId2"/>
              </a:rPr>
              <a:t>https://www.ibm.com/docs/en/aix/7.2?topic=calls-passing-parameters-system</a:t>
            </a:r>
            <a:endParaRPr lang="en-US" sz="2000" dirty="0"/>
          </a:p>
          <a:p>
            <a:pPr marL="0" indent="0">
              <a:buNone/>
            </a:pPr>
            <a:endParaRPr lang="en-US" sz="2000" dirty="0"/>
          </a:p>
          <a:p>
            <a:pPr marL="0" indent="0">
              <a:buNone/>
            </a:pPr>
            <a:endParaRPr lang="en-US" sz="3600" dirty="0"/>
          </a:p>
        </p:txBody>
      </p:sp>
      <p:sp>
        <p:nvSpPr>
          <p:cNvPr id="4" name="Title 1">
            <a:extLst>
              <a:ext uri="{FF2B5EF4-FFF2-40B4-BE49-F238E27FC236}">
                <a16:creationId xmlns:a16="http://schemas.microsoft.com/office/drawing/2014/main" id="{A827854E-5DAF-4F95-8852-8CCC994BB05B}"/>
              </a:ext>
            </a:extLst>
          </p:cNvPr>
          <p:cNvSpPr>
            <a:spLocks noGrp="1"/>
          </p:cNvSpPr>
          <p:nvPr>
            <p:ph type="title"/>
          </p:nvPr>
        </p:nvSpPr>
        <p:spPr>
          <a:xfrm>
            <a:off x="1447800" y="274638"/>
            <a:ext cx="7565232" cy="1143000"/>
          </a:xfrm>
        </p:spPr>
        <p:txBody>
          <a:bodyPr>
            <a:normAutofit/>
          </a:bodyPr>
          <a:lstStyle/>
          <a:p>
            <a:pPr algn="l"/>
            <a:r>
              <a:rPr lang="en-US" sz="4000" dirty="0"/>
              <a:t>System Calls</a:t>
            </a:r>
            <a:endParaRPr lang="en-US" sz="4000" b="1" dirty="0">
              <a:latin typeface="Courier New"/>
              <a:cs typeface="Courier New"/>
            </a:endParaRPr>
          </a:p>
        </p:txBody>
      </p:sp>
      <p:cxnSp>
        <p:nvCxnSpPr>
          <p:cNvPr id="5" name="Straight Connector 4">
            <a:extLst>
              <a:ext uri="{FF2B5EF4-FFF2-40B4-BE49-F238E27FC236}">
                <a16:creationId xmlns:a16="http://schemas.microsoft.com/office/drawing/2014/main" id="{12D1FF18-D287-4027-AAE6-FE7D1A147043}"/>
              </a:ex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8146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DB66-4A74-4BE4-9A95-FDA9FF8C34C1}"/>
              </a:ext>
            </a:extLst>
          </p:cNvPr>
          <p:cNvSpPr>
            <a:spLocks noGrp="1"/>
          </p:cNvSpPr>
          <p:nvPr>
            <p:ph type="title"/>
          </p:nvPr>
        </p:nvSpPr>
        <p:spPr/>
        <p:txBody>
          <a:bodyPr/>
          <a:lstStyle/>
          <a:p>
            <a:r>
              <a:rPr lang="en-US" dirty="0"/>
              <a:t>Why CSCE 3600</a:t>
            </a:r>
          </a:p>
        </p:txBody>
      </p:sp>
      <p:sp>
        <p:nvSpPr>
          <p:cNvPr id="3" name="Content Placeholder 2">
            <a:extLst>
              <a:ext uri="{FF2B5EF4-FFF2-40B4-BE49-F238E27FC236}">
                <a16:creationId xmlns:a16="http://schemas.microsoft.com/office/drawing/2014/main" id="{8C665532-FB27-49F9-B4AF-E2043652FA12}"/>
              </a:ext>
            </a:extLst>
          </p:cNvPr>
          <p:cNvSpPr>
            <a:spLocks noGrp="1"/>
          </p:cNvSpPr>
          <p:nvPr>
            <p:ph idx="1"/>
          </p:nvPr>
        </p:nvSpPr>
        <p:spPr/>
        <p:txBody>
          <a:bodyPr/>
          <a:lstStyle/>
          <a:p>
            <a:r>
              <a:rPr lang="en-US" dirty="0"/>
              <a:t>Use computers efficiently</a:t>
            </a:r>
          </a:p>
          <a:p>
            <a:r>
              <a:rPr lang="en-US" dirty="0"/>
              <a:t>Learn to interact with your computer’s Operating System</a:t>
            </a:r>
          </a:p>
          <a:p>
            <a:r>
              <a:rPr lang="en-US" dirty="0"/>
              <a:t>Show tools to develop efficient programs (terminals, shell, compilers, assemblers, linkers, loaders)</a:t>
            </a:r>
          </a:p>
          <a:p>
            <a:r>
              <a:rPr lang="en-US" dirty="0"/>
              <a:t>Combine tools to utilize your CPU efficiently</a:t>
            </a:r>
          </a:p>
        </p:txBody>
      </p:sp>
    </p:spTree>
    <p:extLst>
      <p:ext uri="{BB962C8B-B14F-4D97-AF65-F5344CB8AC3E}">
        <p14:creationId xmlns:p14="http://schemas.microsoft.com/office/powerpoint/2010/main" val="3787387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System Call Operation</a:t>
            </a:r>
            <a:endParaRPr lang="en-US" sz="4000" b="1" dirty="0">
              <a:latin typeface="Courier New"/>
              <a:cs typeface="Courier New"/>
            </a:endParaRPr>
          </a:p>
        </p:txBody>
      </p:sp>
      <p:cxnSp>
        <p:nvCxnSpPr>
          <p:cNvPr id="18" name="Straight Connector 17">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Dual Mode Operation</a:t>
            </a:r>
          </a:p>
          <a:p>
            <a:pPr lvl="1">
              <a:spcBef>
                <a:spcPts val="0"/>
              </a:spcBef>
              <a:spcAft>
                <a:spcPts val="600"/>
              </a:spcAft>
              <a:tabLst>
                <a:tab pos="2740025" algn="l"/>
              </a:tabLst>
            </a:pPr>
            <a:r>
              <a:rPr lang="en-US" sz="2000" dirty="0">
                <a:solidFill>
                  <a:srgbClr val="008000"/>
                </a:solidFill>
              </a:rPr>
              <a:t>Kernel</a:t>
            </a:r>
            <a:r>
              <a:rPr lang="en-US" sz="2000" dirty="0"/>
              <a:t> </a:t>
            </a:r>
            <a:r>
              <a:rPr lang="en-US" sz="2000" dirty="0">
                <a:solidFill>
                  <a:srgbClr val="008000"/>
                </a:solidFill>
              </a:rPr>
              <a:t>Mode</a:t>
            </a:r>
            <a:r>
              <a:rPr lang="en-US" sz="2000" dirty="0"/>
              <a:t>: 	Supervisor or protected execution; executes with 	full access to all physical resources of computer</a:t>
            </a:r>
          </a:p>
          <a:p>
            <a:pPr lvl="1" algn="just">
              <a:spcBef>
                <a:spcPts val="0"/>
              </a:spcBef>
              <a:spcAft>
                <a:spcPts val="600"/>
              </a:spcAft>
              <a:tabLst>
                <a:tab pos="2740025" algn="l"/>
              </a:tabLst>
            </a:pPr>
            <a:r>
              <a:rPr lang="en-US" sz="2000" dirty="0">
                <a:solidFill>
                  <a:srgbClr val="008000"/>
                </a:solidFill>
              </a:rPr>
              <a:t>User</a:t>
            </a:r>
            <a:r>
              <a:rPr lang="en-US" sz="2000" dirty="0"/>
              <a:t> </a:t>
            </a:r>
            <a:r>
              <a:rPr lang="en-US" sz="2000" dirty="0">
                <a:solidFill>
                  <a:srgbClr val="008000"/>
                </a:solidFill>
              </a:rPr>
              <a:t>Mode</a:t>
            </a:r>
            <a:r>
              <a:rPr lang="en-US" sz="2000" dirty="0"/>
              <a:t>: 	Normal programs executed</a:t>
            </a:r>
          </a:p>
          <a:p>
            <a:pPr algn="just">
              <a:spcBef>
                <a:spcPts val="0"/>
              </a:spcBef>
              <a:spcAft>
                <a:spcPts val="600"/>
              </a:spcAft>
            </a:pPr>
            <a:r>
              <a:rPr lang="en-US" sz="2400" dirty="0"/>
              <a:t>Some instructions prohibited in user mode</a:t>
            </a:r>
            <a:endParaRPr lang="en-US" sz="2000" dirty="0"/>
          </a:p>
          <a:p>
            <a:pPr lvl="1" algn="just">
              <a:spcBef>
                <a:spcPts val="0"/>
              </a:spcBef>
              <a:spcAft>
                <a:spcPts val="600"/>
              </a:spcAft>
            </a:pPr>
            <a:r>
              <a:rPr lang="en-US" sz="2000" dirty="0"/>
              <a:t>Example: Cannot modify page tables in user mode</a:t>
            </a:r>
          </a:p>
          <a:p>
            <a:pPr lvl="2" algn="just">
              <a:spcBef>
                <a:spcPts val="0"/>
              </a:spcBef>
              <a:spcAft>
                <a:spcPts val="600"/>
              </a:spcAft>
            </a:pPr>
            <a:r>
              <a:rPr lang="en-US" sz="2000" dirty="0"/>
              <a:t>Attempt to modify results in exception generated</a:t>
            </a:r>
          </a:p>
        </p:txBody>
      </p:sp>
      <p:sp>
        <p:nvSpPr>
          <p:cNvPr id="2" name="TextBox 1"/>
          <p:cNvSpPr txBox="1"/>
          <p:nvPr/>
        </p:nvSpPr>
        <p:spPr>
          <a:xfrm>
            <a:off x="677386" y="4465315"/>
            <a:ext cx="3588259" cy="1831271"/>
          </a:xfrm>
          <a:prstGeom prst="rect">
            <a:avLst/>
          </a:prstGeom>
          <a:noFill/>
          <a:ln>
            <a:solidFill>
              <a:schemeClr val="tx1"/>
            </a:solidFill>
            <a:prstDash val="sysDash"/>
          </a:ln>
        </p:spPr>
        <p:txBody>
          <a:bodyPr wrap="square" rtlCol="0">
            <a:spAutoFit/>
          </a:bodyPr>
          <a:lstStyle/>
          <a:p>
            <a:pPr algn="just">
              <a:spcAft>
                <a:spcPts val="600"/>
              </a:spcAft>
            </a:pPr>
            <a:r>
              <a:rPr lang="en-US" sz="2800" u="sng" dirty="0"/>
              <a:t>Function Call</a:t>
            </a:r>
          </a:p>
          <a:p>
            <a:pPr marL="285750" indent="-285750" algn="just">
              <a:buFont typeface="Arial"/>
              <a:buChar char="•"/>
            </a:pPr>
            <a:r>
              <a:rPr lang="en-US" sz="2000" dirty="0"/>
              <a:t>Caller and </a:t>
            </a:r>
            <a:r>
              <a:rPr lang="en-US" sz="2000" dirty="0" err="1"/>
              <a:t>callee</a:t>
            </a:r>
            <a:r>
              <a:rPr lang="en-US" sz="2000" dirty="0"/>
              <a:t> are in the same process</a:t>
            </a:r>
          </a:p>
          <a:p>
            <a:pPr marL="285750" indent="-285750" algn="just">
              <a:buFont typeface="Arial"/>
              <a:buChar char="•"/>
            </a:pPr>
            <a:r>
              <a:rPr lang="en-US" sz="2000" dirty="0"/>
              <a:t>Same user</a:t>
            </a:r>
          </a:p>
          <a:p>
            <a:pPr marL="285750" indent="-285750" algn="just">
              <a:buFont typeface="Arial"/>
              <a:buChar char="•"/>
            </a:pPr>
            <a:r>
              <a:rPr lang="en-US" sz="2000" dirty="0"/>
              <a:t>Same “domain of trust”</a:t>
            </a:r>
          </a:p>
        </p:txBody>
      </p:sp>
      <p:sp>
        <p:nvSpPr>
          <p:cNvPr id="11" name="TextBox 10"/>
          <p:cNvSpPr txBox="1"/>
          <p:nvPr/>
        </p:nvSpPr>
        <p:spPr>
          <a:xfrm>
            <a:off x="4607117" y="4465315"/>
            <a:ext cx="3916870" cy="2139047"/>
          </a:xfrm>
          <a:prstGeom prst="rect">
            <a:avLst/>
          </a:prstGeom>
          <a:noFill/>
          <a:ln>
            <a:solidFill>
              <a:schemeClr val="tx1"/>
            </a:solidFill>
            <a:prstDash val="sysDash"/>
          </a:ln>
        </p:spPr>
        <p:txBody>
          <a:bodyPr wrap="square" rtlCol="0">
            <a:spAutoFit/>
          </a:bodyPr>
          <a:lstStyle/>
          <a:p>
            <a:pPr algn="just">
              <a:spcAft>
                <a:spcPts val="600"/>
              </a:spcAft>
            </a:pPr>
            <a:r>
              <a:rPr lang="en-US" sz="2800" u="sng" dirty="0"/>
              <a:t>System Call</a:t>
            </a:r>
          </a:p>
          <a:p>
            <a:pPr marL="285750" indent="-285750" algn="just">
              <a:buFont typeface="Arial"/>
              <a:buChar char="•"/>
            </a:pPr>
            <a:r>
              <a:rPr lang="en-US" sz="2000" dirty="0"/>
              <a:t>OS is trusted; user is not!</a:t>
            </a:r>
          </a:p>
          <a:p>
            <a:pPr marL="285750" indent="-285750" algn="just">
              <a:buFont typeface="Arial"/>
              <a:buChar char="•"/>
            </a:pPr>
            <a:r>
              <a:rPr lang="en-US" sz="2000" dirty="0"/>
              <a:t>OS has super-privileges; user does not</a:t>
            </a:r>
          </a:p>
          <a:p>
            <a:pPr marL="285750" indent="-285750" algn="just">
              <a:buFont typeface="Arial"/>
              <a:buChar char="•"/>
            </a:pPr>
            <a:r>
              <a:rPr lang="en-US" sz="2000" dirty="0"/>
              <a:t>Must take measures to prevent abuse</a:t>
            </a:r>
          </a:p>
        </p:txBody>
      </p:sp>
    </p:spTree>
    <p:extLst>
      <p:ext uri="{BB962C8B-B14F-4D97-AF65-F5344CB8AC3E}">
        <p14:creationId xmlns:p14="http://schemas.microsoft.com/office/powerpoint/2010/main" val="221997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System Call Operation</a:t>
            </a:r>
            <a:endParaRPr lang="en-US" sz="4000" b="1" dirty="0">
              <a:latin typeface="Courier New"/>
              <a:cs typeface="Courier New"/>
            </a:endParaRPr>
          </a:p>
        </p:txBody>
      </p:sp>
      <p:cxnSp>
        <p:nvCxnSpPr>
          <p:cNvPr id="18" name="Straight Connector 17">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4" name="Content Placeholder 3">
            <a:extLst>
              <a:ext uri="{FF2B5EF4-FFF2-40B4-BE49-F238E27FC236}">
                <a16:creationId xmlns:a16="http://schemas.microsoft.com/office/drawing/2014/main" id="{3AF8F880-D6B7-F7B9-6CE8-4183A475CDF5}"/>
              </a:ext>
            </a:extLst>
          </p:cNvPr>
          <p:cNvSpPr>
            <a:spLocks noGrp="1"/>
          </p:cNvSpPr>
          <p:nvPr>
            <p:ph idx="1"/>
          </p:nvPr>
        </p:nvSpPr>
        <p:spPr/>
        <p:txBody>
          <a:bodyPr>
            <a:normAutofit/>
          </a:bodyPr>
          <a:lstStyle/>
          <a:p>
            <a:pPr algn="l"/>
            <a:r>
              <a:rPr lang="en-US" sz="2000" b="0" i="0" dirty="0">
                <a:effectLst/>
                <a:latin typeface="Calibri (Body)"/>
              </a:rPr>
              <a:t>CPU usage is represented as a percentage of </a:t>
            </a:r>
            <a:r>
              <a:rPr lang="en-US" sz="2000" b="0" i="0" u="none" strike="noStrike" dirty="0">
                <a:effectLst/>
                <a:latin typeface="Calibri (Body)"/>
                <a:hlinkClick r:id="rId3">
                  <a:extLst>
                    <a:ext uri="{A12FA001-AC4F-418D-AE19-62706E023703}">
                      <ahyp:hlinkClr xmlns:ahyp="http://schemas.microsoft.com/office/drawing/2018/hyperlinkcolor" val="tx"/>
                    </a:ext>
                  </a:extLst>
                </a:hlinkClick>
              </a:rPr>
              <a:t>CPU time spent on non-idle tasks</a:t>
            </a:r>
            <a:r>
              <a:rPr lang="en-US" sz="2000" b="0" i="0" dirty="0">
                <a:effectLst/>
                <a:latin typeface="Calibri (Body)"/>
              </a:rPr>
              <a:t>. But this is a bit of a simplification. In any modern OS, the CPU is actually spending time in two very distinct modes:</a:t>
            </a:r>
          </a:p>
          <a:p>
            <a:endParaRPr lang="en-US" sz="2000" dirty="0">
              <a:latin typeface="Calibri (Body)"/>
            </a:endParaRPr>
          </a:p>
          <a:p>
            <a:pPr marL="0" indent="0">
              <a:buNone/>
            </a:pPr>
            <a:endParaRPr lang="en-US" sz="2000" dirty="0">
              <a:latin typeface="Calibri (Body)"/>
            </a:endParaRPr>
          </a:p>
        </p:txBody>
      </p:sp>
      <p:graphicFrame>
        <p:nvGraphicFramePr>
          <p:cNvPr id="8" name="Table 9">
            <a:extLst>
              <a:ext uri="{FF2B5EF4-FFF2-40B4-BE49-F238E27FC236}">
                <a16:creationId xmlns:a16="http://schemas.microsoft.com/office/drawing/2014/main" id="{2D97A9F1-F3A5-7DFE-7818-87D98CD7E8FC}"/>
              </a:ext>
            </a:extLst>
          </p:cNvPr>
          <p:cNvGraphicFramePr>
            <a:graphicFrameLocks noGrp="1"/>
          </p:cNvGraphicFramePr>
          <p:nvPr/>
        </p:nvGraphicFramePr>
        <p:xfrm>
          <a:off x="457200" y="3791365"/>
          <a:ext cx="8099778" cy="2291080"/>
        </p:xfrm>
        <a:graphic>
          <a:graphicData uri="http://schemas.openxmlformats.org/drawingml/2006/table">
            <a:tbl>
              <a:tblPr firstRow="1" bandRow="1">
                <a:tableStyleId>{5C22544A-7EE6-4342-B048-85BDC9FD1C3A}</a:tableStyleId>
              </a:tblPr>
              <a:tblGrid>
                <a:gridCol w="4049889">
                  <a:extLst>
                    <a:ext uri="{9D8B030D-6E8A-4147-A177-3AD203B41FA5}">
                      <a16:colId xmlns:a16="http://schemas.microsoft.com/office/drawing/2014/main" val="2807174918"/>
                    </a:ext>
                  </a:extLst>
                </a:gridCol>
                <a:gridCol w="4049889">
                  <a:extLst>
                    <a:ext uri="{9D8B030D-6E8A-4147-A177-3AD203B41FA5}">
                      <a16:colId xmlns:a16="http://schemas.microsoft.com/office/drawing/2014/main" val="2065893560"/>
                    </a:ext>
                  </a:extLst>
                </a:gridCol>
              </a:tblGrid>
              <a:tr h="370840">
                <a:tc>
                  <a:txBody>
                    <a:bodyPr/>
                    <a:lstStyle/>
                    <a:p>
                      <a:r>
                        <a:rPr lang="en-US" dirty="0">
                          <a:solidFill>
                            <a:sysClr val="windowText" lastClr="000000"/>
                          </a:solidFill>
                        </a:rPr>
                        <a:t>Kernel 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ysClr val="windowText" lastClr="000000"/>
                          </a:solidFill>
                        </a:rPr>
                        <a:t>User 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0286301"/>
                  </a:ext>
                </a:extLst>
              </a:tr>
              <a:tr h="370840">
                <a:tc>
                  <a:txBody>
                    <a:bodyPr/>
                    <a:lstStyle/>
                    <a:p>
                      <a:r>
                        <a:rPr lang="en-US" dirty="0">
                          <a:solidFill>
                            <a:sysClr val="windowText" lastClr="000000"/>
                          </a:solidFill>
                        </a:rPr>
                        <a:t>code has complete and unrestricted access to the underlying hardware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ysClr val="windowText" lastClr="000000"/>
                          </a:solidFill>
                        </a:rPr>
                        <a:t>code has no ability to directly access hardware or reference 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1815963"/>
                  </a:ext>
                </a:extLst>
              </a:tr>
              <a:tr h="370840">
                <a:tc>
                  <a:txBody>
                    <a:bodyPr/>
                    <a:lstStyle/>
                    <a:p>
                      <a:r>
                        <a:rPr lang="en-US" dirty="0">
                          <a:solidFill>
                            <a:sysClr val="windowText" lastClr="000000"/>
                          </a:solidFill>
                        </a:rPr>
                        <a:t>can execute any CPU instruction and reference any memory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ysClr val="windowText" lastClr="000000"/>
                          </a:solidFill>
                        </a:rPr>
                        <a:t>Code running must delegate to system APIs to access hardware or 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1242544"/>
                  </a:ext>
                </a:extLst>
              </a:tr>
              <a:tr h="370840">
                <a:tc>
                  <a:txBody>
                    <a:bodyPr/>
                    <a:lstStyle/>
                    <a:p>
                      <a:r>
                        <a:rPr lang="en-US" dirty="0">
                          <a:solidFill>
                            <a:sysClr val="windowText" lastClr="000000"/>
                          </a:solidFill>
                        </a:rPr>
                        <a:t>Crashes in kernel mode are catastrophic; they will halt the entire PC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ysClr val="windowText" lastClr="000000"/>
                          </a:solidFill>
                        </a:rPr>
                        <a:t>crashes in user mode are always recoverable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966807"/>
                  </a:ext>
                </a:extLst>
              </a:tr>
            </a:tbl>
          </a:graphicData>
        </a:graphic>
      </p:graphicFrame>
      <p:sp>
        <p:nvSpPr>
          <p:cNvPr id="12" name="TextBox 11">
            <a:extLst>
              <a:ext uri="{FF2B5EF4-FFF2-40B4-BE49-F238E27FC236}">
                <a16:creationId xmlns:a16="http://schemas.microsoft.com/office/drawing/2014/main" id="{95E75406-57D5-6067-85E7-D8A8C1F4293D}"/>
              </a:ext>
            </a:extLst>
          </p:cNvPr>
          <p:cNvSpPr txBox="1"/>
          <p:nvPr/>
        </p:nvSpPr>
        <p:spPr>
          <a:xfrm>
            <a:off x="205290" y="6211669"/>
            <a:ext cx="8229600" cy="369332"/>
          </a:xfrm>
          <a:prstGeom prst="rect">
            <a:avLst/>
          </a:prstGeom>
          <a:noFill/>
        </p:spPr>
        <p:txBody>
          <a:bodyPr wrap="square">
            <a:spAutoFit/>
          </a:bodyPr>
          <a:lstStyle/>
          <a:p>
            <a:pPr algn="l"/>
            <a:r>
              <a:rPr lang="en-US" b="0" i="0" dirty="0">
                <a:effectLst/>
                <a:latin typeface="+mj-lt"/>
              </a:rPr>
              <a:t>https://blog.codinghorror.com/understanding-user-and-kernel-mode/</a:t>
            </a:r>
          </a:p>
        </p:txBody>
      </p:sp>
      <p:pic>
        <p:nvPicPr>
          <p:cNvPr id="1026" name="Picture 2" descr="Task Manager showing CPU usage and kernel time">
            <a:extLst>
              <a:ext uri="{FF2B5EF4-FFF2-40B4-BE49-F238E27FC236}">
                <a16:creationId xmlns:a16="http://schemas.microsoft.com/office/drawing/2014/main" id="{655F1782-7D7B-B901-8847-344C265796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751" y="2619876"/>
            <a:ext cx="4018139" cy="108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495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System Call Operation</a:t>
            </a:r>
            <a:endParaRPr lang="en-US" sz="4000" b="1" dirty="0">
              <a:latin typeface="Courier New"/>
              <a:cs typeface="Courier New"/>
            </a:endParaRPr>
          </a:p>
        </p:txBody>
      </p:sp>
      <p:cxnSp>
        <p:nvCxnSpPr>
          <p:cNvPr id="18" name="Straight Connector 17">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200"/>
              </a:spcAft>
            </a:pPr>
            <a:r>
              <a:rPr lang="en-US" sz="2400" dirty="0"/>
              <a:t>System calls are expensive (due to context-switches) :</a:t>
            </a:r>
          </a:p>
          <a:p>
            <a:pPr lvl="1" algn="just">
              <a:spcBef>
                <a:spcPts val="0"/>
              </a:spcBef>
              <a:spcAft>
                <a:spcPts val="200"/>
              </a:spcAft>
              <a:tabLst>
                <a:tab pos="2740025" algn="l"/>
              </a:tabLst>
            </a:pPr>
            <a:r>
              <a:rPr lang="en-US" sz="2000" dirty="0"/>
              <a:t>The computer (hardware) saves its state</a:t>
            </a:r>
          </a:p>
          <a:p>
            <a:pPr lvl="1" algn="just">
              <a:spcBef>
                <a:spcPts val="0"/>
              </a:spcBef>
              <a:spcAft>
                <a:spcPts val="200"/>
              </a:spcAft>
              <a:tabLst>
                <a:tab pos="2740025" algn="l"/>
              </a:tabLst>
            </a:pPr>
            <a:r>
              <a:rPr lang="en-US" sz="2000" dirty="0"/>
              <a:t>OS code takes control of CPU, updates privileges</a:t>
            </a:r>
          </a:p>
          <a:p>
            <a:pPr lvl="1" algn="just">
              <a:spcBef>
                <a:spcPts val="0"/>
              </a:spcBef>
              <a:spcAft>
                <a:spcPts val="200"/>
              </a:spcAft>
              <a:tabLst>
                <a:tab pos="2740025" algn="l"/>
              </a:tabLst>
            </a:pPr>
            <a:r>
              <a:rPr lang="en-US" sz="2000" dirty="0"/>
              <a:t>OS examines the call parameters</a:t>
            </a:r>
          </a:p>
          <a:p>
            <a:pPr lvl="1" algn="just">
              <a:spcBef>
                <a:spcPts val="0"/>
              </a:spcBef>
              <a:spcAft>
                <a:spcPts val="200"/>
              </a:spcAft>
              <a:tabLst>
                <a:tab pos="2740025" algn="l"/>
              </a:tabLst>
            </a:pPr>
            <a:r>
              <a:rPr lang="en-US" sz="2000" dirty="0"/>
              <a:t>OS performs the requested function</a:t>
            </a:r>
          </a:p>
          <a:p>
            <a:pPr lvl="1" algn="just">
              <a:spcBef>
                <a:spcPts val="0"/>
              </a:spcBef>
              <a:spcAft>
                <a:spcPts val="200"/>
              </a:spcAft>
              <a:tabLst>
                <a:tab pos="2740025" algn="l"/>
              </a:tabLst>
            </a:pPr>
            <a:r>
              <a:rPr lang="en-US" sz="2000" dirty="0"/>
              <a:t>OS saves its state (and call results)</a:t>
            </a:r>
          </a:p>
          <a:p>
            <a:pPr lvl="1" algn="just">
              <a:spcBef>
                <a:spcPts val="0"/>
              </a:spcBef>
              <a:spcAft>
                <a:spcPts val="200"/>
              </a:spcAft>
              <a:tabLst>
                <a:tab pos="2740025" algn="l"/>
              </a:tabLst>
            </a:pPr>
            <a:r>
              <a:rPr lang="en-US" sz="2000" dirty="0"/>
              <a:t>OS returns control of the CPU to the caller</a:t>
            </a:r>
          </a:p>
          <a:p>
            <a:pPr algn="just">
              <a:spcBef>
                <a:spcPts val="0"/>
              </a:spcBef>
              <a:spcAft>
                <a:spcPts val="200"/>
              </a:spcAft>
            </a:pPr>
            <a:r>
              <a:rPr lang="en-US" sz="2400" dirty="0"/>
              <a:t>Transitions from user mode to kernel mode</a:t>
            </a: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l="417" t="30278" r="417" b="30000"/>
          <a:stretch>
            <a:fillRect/>
          </a:stretch>
        </p:blipFill>
        <p:spPr bwMode="auto">
          <a:xfrm>
            <a:off x="1144191" y="4566945"/>
            <a:ext cx="6660498" cy="2001513"/>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42322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System Call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l="775" t="9819" r="969" b="10077"/>
          <a:stretch>
            <a:fillRect/>
          </a:stretch>
        </p:blipFill>
        <p:spPr bwMode="auto">
          <a:xfrm>
            <a:off x="880856" y="1831181"/>
            <a:ext cx="7485063" cy="4576763"/>
          </a:xfrm>
          <a:prstGeom prst="rect">
            <a:avLst/>
          </a:prstGeom>
          <a:noFill/>
          <a:ln w="38100" cmpd="dbl">
            <a:solidFill>
              <a:srgbClr val="CC6600"/>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60678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System Call Structure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grpSp>
        <p:nvGrpSpPr>
          <p:cNvPr id="11" name="Group 3"/>
          <p:cNvGrpSpPr>
            <a:grpSpLocks/>
          </p:cNvGrpSpPr>
          <p:nvPr/>
        </p:nvGrpSpPr>
        <p:grpSpPr bwMode="auto">
          <a:xfrm>
            <a:off x="304800" y="1901032"/>
            <a:ext cx="8491538" cy="3994150"/>
            <a:chOff x="191" y="720"/>
            <a:chExt cx="5349" cy="2516"/>
          </a:xfrm>
        </p:grpSpPr>
        <p:pic>
          <p:nvPicPr>
            <p:cNvPr id="12" name="Picture 4"/>
            <p:cNvPicPr>
              <a:picLocks noChangeAspect="1" noChangeArrowheads="1"/>
            </p:cNvPicPr>
            <p:nvPr/>
          </p:nvPicPr>
          <p:blipFill>
            <a:blip r:embed="rId2">
              <a:extLst>
                <a:ext uri="{28A0092B-C50C-407E-A947-70E740481C1C}">
                  <a14:useLocalDpi xmlns:a14="http://schemas.microsoft.com/office/drawing/2010/main" val="0"/>
                </a:ext>
              </a:extLst>
            </a:blip>
            <a:srcRect l="380" t="10139" r="380" b="10139"/>
            <a:stretch>
              <a:fillRect/>
            </a:stretch>
          </p:blipFill>
          <p:spPr bwMode="auto">
            <a:xfrm>
              <a:off x="1344" y="720"/>
              <a:ext cx="4176" cy="2516"/>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4" name="Text Box 5"/>
            <p:cNvSpPr txBox="1">
              <a:spLocks noChangeArrowheads="1"/>
            </p:cNvSpPr>
            <p:nvPr/>
          </p:nvSpPr>
          <p:spPr bwMode="auto">
            <a:xfrm>
              <a:off x="260" y="945"/>
              <a:ext cx="965" cy="2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defRPr>
              </a:lvl1pPr>
              <a:lvl2pPr marL="742950" indent="-285750">
                <a:defRPr b="1">
                  <a:solidFill>
                    <a:schemeClr val="tx1"/>
                  </a:solidFill>
                  <a:latin typeface="Comic Sans MS" charset="0"/>
                  <a:ea typeface="ＭＳ Ｐゴシック" charset="0"/>
                </a:defRPr>
              </a:lvl2pPr>
              <a:lvl3pPr marL="1143000" indent="-228600">
                <a:defRPr b="1">
                  <a:solidFill>
                    <a:schemeClr val="tx1"/>
                  </a:solidFill>
                  <a:latin typeface="Comic Sans MS" charset="0"/>
                  <a:ea typeface="ＭＳ Ｐゴシック" charset="0"/>
                </a:defRPr>
              </a:lvl3pPr>
              <a:lvl4pPr marL="1600200" indent="-228600">
                <a:defRPr b="1">
                  <a:solidFill>
                    <a:schemeClr val="tx1"/>
                  </a:solidFill>
                  <a:latin typeface="Comic Sans MS" charset="0"/>
                  <a:ea typeface="ＭＳ Ｐゴシック" charset="0"/>
                </a:defRPr>
              </a:lvl4pPr>
              <a:lvl5pPr marL="2057400" indent="-228600">
                <a:defRPr b="1">
                  <a:solidFill>
                    <a:schemeClr val="tx1"/>
                  </a:solidFill>
                  <a:latin typeface="Comic Sans MS" charset="0"/>
                  <a:ea typeface="ＭＳ Ｐゴシック" charset="0"/>
                </a:defRPr>
              </a:lvl5pPr>
              <a:lvl6pPr marL="2514600" indent="-228600" eaLnBrk="0" fontAlgn="base" hangingPunct="0">
                <a:spcBef>
                  <a:spcPct val="0"/>
                </a:spcBef>
                <a:spcAft>
                  <a:spcPct val="0"/>
                </a:spcAft>
                <a:defRPr b="1">
                  <a:solidFill>
                    <a:schemeClr val="tx1"/>
                  </a:solidFill>
                  <a:latin typeface="Comic Sans MS" charset="0"/>
                  <a:ea typeface="ＭＳ Ｐゴシック" charset="0"/>
                </a:defRPr>
              </a:lvl6pPr>
              <a:lvl7pPr marL="2971800" indent="-228600" eaLnBrk="0" fontAlgn="base" hangingPunct="0">
                <a:spcBef>
                  <a:spcPct val="0"/>
                </a:spcBef>
                <a:spcAft>
                  <a:spcPct val="0"/>
                </a:spcAft>
                <a:defRPr b="1">
                  <a:solidFill>
                    <a:schemeClr val="tx1"/>
                  </a:solidFill>
                  <a:latin typeface="Comic Sans MS" charset="0"/>
                  <a:ea typeface="ＭＳ Ｐゴシック" charset="0"/>
                </a:defRPr>
              </a:lvl7pPr>
              <a:lvl8pPr marL="3429000" indent="-228600" eaLnBrk="0" fontAlgn="base" hangingPunct="0">
                <a:spcBef>
                  <a:spcPct val="0"/>
                </a:spcBef>
                <a:spcAft>
                  <a:spcPct val="0"/>
                </a:spcAft>
                <a:defRPr b="1">
                  <a:solidFill>
                    <a:schemeClr val="tx1"/>
                  </a:solidFill>
                  <a:latin typeface="Comic Sans MS" charset="0"/>
                  <a:ea typeface="ＭＳ Ｐゴシック" charset="0"/>
                </a:defRPr>
              </a:lvl8pPr>
              <a:lvl9pPr marL="3886200" indent="-228600" eaLnBrk="0" fontAlgn="base" hangingPunct="0">
                <a:spcBef>
                  <a:spcPct val="0"/>
                </a:spcBef>
                <a:spcAft>
                  <a:spcPct val="0"/>
                </a:spcAft>
                <a:defRPr b="1">
                  <a:solidFill>
                    <a:schemeClr val="tx1"/>
                  </a:solidFill>
                  <a:latin typeface="Comic Sans MS" charset="0"/>
                  <a:ea typeface="ＭＳ Ｐゴシック" charset="0"/>
                </a:defRPr>
              </a:lvl9pPr>
            </a:lstStyle>
            <a:p>
              <a:pPr>
                <a:defRPr/>
              </a:pPr>
              <a:r>
                <a:rPr lang="en-US" sz="2000" dirty="0">
                  <a:solidFill>
                    <a:srgbClr val="008000"/>
                  </a:solidFill>
                  <a:cs typeface="+mn-cs"/>
                </a:rPr>
                <a:t>User Mode</a:t>
              </a:r>
            </a:p>
          </p:txBody>
        </p:sp>
        <p:sp>
          <p:nvSpPr>
            <p:cNvPr id="16" name="Text Box 6"/>
            <p:cNvSpPr txBox="1">
              <a:spLocks noChangeArrowheads="1"/>
            </p:cNvSpPr>
            <p:nvPr/>
          </p:nvSpPr>
          <p:spPr bwMode="auto">
            <a:xfrm>
              <a:off x="207" y="1972"/>
              <a:ext cx="1085" cy="2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defRPr>
              </a:lvl1pPr>
              <a:lvl2pPr marL="742950" indent="-285750">
                <a:defRPr b="1">
                  <a:solidFill>
                    <a:schemeClr val="tx1"/>
                  </a:solidFill>
                  <a:latin typeface="Comic Sans MS" charset="0"/>
                  <a:ea typeface="ＭＳ Ｐゴシック" charset="0"/>
                </a:defRPr>
              </a:lvl2pPr>
              <a:lvl3pPr marL="1143000" indent="-228600">
                <a:defRPr b="1">
                  <a:solidFill>
                    <a:schemeClr val="tx1"/>
                  </a:solidFill>
                  <a:latin typeface="Comic Sans MS" charset="0"/>
                  <a:ea typeface="ＭＳ Ｐゴシック" charset="0"/>
                </a:defRPr>
              </a:lvl3pPr>
              <a:lvl4pPr marL="1600200" indent="-228600">
                <a:defRPr b="1">
                  <a:solidFill>
                    <a:schemeClr val="tx1"/>
                  </a:solidFill>
                  <a:latin typeface="Comic Sans MS" charset="0"/>
                  <a:ea typeface="ＭＳ Ｐゴシック" charset="0"/>
                </a:defRPr>
              </a:lvl4pPr>
              <a:lvl5pPr marL="2057400" indent="-228600">
                <a:defRPr b="1">
                  <a:solidFill>
                    <a:schemeClr val="tx1"/>
                  </a:solidFill>
                  <a:latin typeface="Comic Sans MS" charset="0"/>
                  <a:ea typeface="ＭＳ Ｐゴシック" charset="0"/>
                </a:defRPr>
              </a:lvl5pPr>
              <a:lvl6pPr marL="2514600" indent="-228600" eaLnBrk="0" fontAlgn="base" hangingPunct="0">
                <a:spcBef>
                  <a:spcPct val="0"/>
                </a:spcBef>
                <a:spcAft>
                  <a:spcPct val="0"/>
                </a:spcAft>
                <a:defRPr b="1">
                  <a:solidFill>
                    <a:schemeClr val="tx1"/>
                  </a:solidFill>
                  <a:latin typeface="Comic Sans MS" charset="0"/>
                  <a:ea typeface="ＭＳ Ｐゴシック" charset="0"/>
                </a:defRPr>
              </a:lvl6pPr>
              <a:lvl7pPr marL="2971800" indent="-228600" eaLnBrk="0" fontAlgn="base" hangingPunct="0">
                <a:spcBef>
                  <a:spcPct val="0"/>
                </a:spcBef>
                <a:spcAft>
                  <a:spcPct val="0"/>
                </a:spcAft>
                <a:defRPr b="1">
                  <a:solidFill>
                    <a:schemeClr val="tx1"/>
                  </a:solidFill>
                  <a:latin typeface="Comic Sans MS" charset="0"/>
                  <a:ea typeface="ＭＳ Ｐゴシック" charset="0"/>
                </a:defRPr>
              </a:lvl7pPr>
              <a:lvl8pPr marL="3429000" indent="-228600" eaLnBrk="0" fontAlgn="base" hangingPunct="0">
                <a:spcBef>
                  <a:spcPct val="0"/>
                </a:spcBef>
                <a:spcAft>
                  <a:spcPct val="0"/>
                </a:spcAft>
                <a:defRPr b="1">
                  <a:solidFill>
                    <a:schemeClr val="tx1"/>
                  </a:solidFill>
                  <a:latin typeface="Comic Sans MS" charset="0"/>
                  <a:ea typeface="ＭＳ Ｐゴシック" charset="0"/>
                </a:defRPr>
              </a:lvl8pPr>
              <a:lvl9pPr marL="3886200" indent="-228600" eaLnBrk="0" fontAlgn="base" hangingPunct="0">
                <a:spcBef>
                  <a:spcPct val="0"/>
                </a:spcBef>
                <a:spcAft>
                  <a:spcPct val="0"/>
                </a:spcAft>
                <a:defRPr b="1">
                  <a:solidFill>
                    <a:schemeClr val="tx1"/>
                  </a:solidFill>
                  <a:latin typeface="Comic Sans MS" charset="0"/>
                  <a:ea typeface="ＭＳ Ｐゴシック" charset="0"/>
                </a:defRPr>
              </a:lvl9pPr>
            </a:lstStyle>
            <a:p>
              <a:pPr>
                <a:defRPr/>
              </a:pPr>
              <a:r>
                <a:rPr lang="en-US" sz="2000" dirty="0">
                  <a:solidFill>
                    <a:srgbClr val="008000"/>
                  </a:solidFill>
                  <a:cs typeface="+mn-cs"/>
                </a:rPr>
                <a:t>Kernel Mode</a:t>
              </a:r>
            </a:p>
          </p:txBody>
        </p:sp>
        <p:sp>
          <p:nvSpPr>
            <p:cNvPr id="17" name="Line 7"/>
            <p:cNvSpPr>
              <a:spLocks noChangeShapeType="1"/>
            </p:cNvSpPr>
            <p:nvPr/>
          </p:nvSpPr>
          <p:spPr bwMode="auto">
            <a:xfrm flipV="1">
              <a:off x="191" y="1555"/>
              <a:ext cx="5348"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 name="Line 8"/>
            <p:cNvSpPr>
              <a:spLocks noChangeShapeType="1"/>
            </p:cNvSpPr>
            <p:nvPr/>
          </p:nvSpPr>
          <p:spPr bwMode="auto">
            <a:xfrm flipV="1">
              <a:off x="192" y="2784"/>
              <a:ext cx="5348"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0" name="Text Box 9"/>
            <p:cNvSpPr txBox="1">
              <a:spLocks noChangeArrowheads="1"/>
            </p:cNvSpPr>
            <p:nvPr/>
          </p:nvSpPr>
          <p:spPr bwMode="auto">
            <a:xfrm>
              <a:off x="301" y="2913"/>
              <a:ext cx="863" cy="2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defRPr>
              </a:lvl1pPr>
              <a:lvl2pPr marL="742950" indent="-285750">
                <a:defRPr b="1">
                  <a:solidFill>
                    <a:schemeClr val="tx1"/>
                  </a:solidFill>
                  <a:latin typeface="Comic Sans MS" charset="0"/>
                  <a:ea typeface="ＭＳ Ｐゴシック" charset="0"/>
                </a:defRPr>
              </a:lvl2pPr>
              <a:lvl3pPr marL="1143000" indent="-228600">
                <a:defRPr b="1">
                  <a:solidFill>
                    <a:schemeClr val="tx1"/>
                  </a:solidFill>
                  <a:latin typeface="Comic Sans MS" charset="0"/>
                  <a:ea typeface="ＭＳ Ｐゴシック" charset="0"/>
                </a:defRPr>
              </a:lvl3pPr>
              <a:lvl4pPr marL="1600200" indent="-228600">
                <a:defRPr b="1">
                  <a:solidFill>
                    <a:schemeClr val="tx1"/>
                  </a:solidFill>
                  <a:latin typeface="Comic Sans MS" charset="0"/>
                  <a:ea typeface="ＭＳ Ｐゴシック" charset="0"/>
                </a:defRPr>
              </a:lvl4pPr>
              <a:lvl5pPr marL="2057400" indent="-228600">
                <a:defRPr b="1">
                  <a:solidFill>
                    <a:schemeClr val="tx1"/>
                  </a:solidFill>
                  <a:latin typeface="Comic Sans MS" charset="0"/>
                  <a:ea typeface="ＭＳ Ｐゴシック" charset="0"/>
                </a:defRPr>
              </a:lvl5pPr>
              <a:lvl6pPr marL="2514600" indent="-228600" eaLnBrk="0" fontAlgn="base" hangingPunct="0">
                <a:spcBef>
                  <a:spcPct val="0"/>
                </a:spcBef>
                <a:spcAft>
                  <a:spcPct val="0"/>
                </a:spcAft>
                <a:defRPr b="1">
                  <a:solidFill>
                    <a:schemeClr val="tx1"/>
                  </a:solidFill>
                  <a:latin typeface="Comic Sans MS" charset="0"/>
                  <a:ea typeface="ＭＳ Ｐゴシック" charset="0"/>
                </a:defRPr>
              </a:lvl6pPr>
              <a:lvl7pPr marL="2971800" indent="-228600" eaLnBrk="0" fontAlgn="base" hangingPunct="0">
                <a:spcBef>
                  <a:spcPct val="0"/>
                </a:spcBef>
                <a:spcAft>
                  <a:spcPct val="0"/>
                </a:spcAft>
                <a:defRPr b="1">
                  <a:solidFill>
                    <a:schemeClr val="tx1"/>
                  </a:solidFill>
                  <a:latin typeface="Comic Sans MS" charset="0"/>
                  <a:ea typeface="ＭＳ Ｐゴシック" charset="0"/>
                </a:defRPr>
              </a:lvl7pPr>
              <a:lvl8pPr marL="3429000" indent="-228600" eaLnBrk="0" fontAlgn="base" hangingPunct="0">
                <a:spcBef>
                  <a:spcPct val="0"/>
                </a:spcBef>
                <a:spcAft>
                  <a:spcPct val="0"/>
                </a:spcAft>
                <a:defRPr b="1">
                  <a:solidFill>
                    <a:schemeClr val="tx1"/>
                  </a:solidFill>
                  <a:latin typeface="Comic Sans MS" charset="0"/>
                  <a:ea typeface="ＭＳ Ｐゴシック" charset="0"/>
                </a:defRPr>
              </a:lvl8pPr>
              <a:lvl9pPr marL="3886200" indent="-228600" eaLnBrk="0" fontAlgn="base" hangingPunct="0">
                <a:spcBef>
                  <a:spcPct val="0"/>
                </a:spcBef>
                <a:spcAft>
                  <a:spcPct val="0"/>
                </a:spcAft>
                <a:defRPr b="1">
                  <a:solidFill>
                    <a:schemeClr val="tx1"/>
                  </a:solidFill>
                  <a:latin typeface="Comic Sans MS" charset="0"/>
                  <a:ea typeface="ＭＳ Ｐゴシック" charset="0"/>
                </a:defRPr>
              </a:lvl9pPr>
            </a:lstStyle>
            <a:p>
              <a:pPr>
                <a:defRPr/>
              </a:pPr>
              <a:r>
                <a:rPr lang="en-US" sz="2000" dirty="0">
                  <a:solidFill>
                    <a:srgbClr val="008000"/>
                  </a:solidFill>
                  <a:cs typeface="+mn-cs"/>
                </a:rPr>
                <a:t>Hardware</a:t>
              </a:r>
            </a:p>
          </p:txBody>
        </p:sp>
        <p:sp>
          <p:nvSpPr>
            <p:cNvPr id="21" name="Text Box 10"/>
            <p:cNvSpPr txBox="1">
              <a:spLocks noChangeArrowheads="1"/>
            </p:cNvSpPr>
            <p:nvPr/>
          </p:nvSpPr>
          <p:spPr bwMode="auto">
            <a:xfrm>
              <a:off x="1776" y="816"/>
              <a:ext cx="937"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defRPr>
              </a:lvl1pPr>
              <a:lvl2pPr marL="742950" indent="-285750">
                <a:defRPr b="1">
                  <a:solidFill>
                    <a:schemeClr val="tx1"/>
                  </a:solidFill>
                  <a:latin typeface="Comic Sans MS" charset="0"/>
                  <a:ea typeface="ＭＳ Ｐゴシック" charset="0"/>
                </a:defRPr>
              </a:lvl2pPr>
              <a:lvl3pPr marL="1143000" indent="-228600">
                <a:defRPr b="1">
                  <a:solidFill>
                    <a:schemeClr val="tx1"/>
                  </a:solidFill>
                  <a:latin typeface="Comic Sans MS" charset="0"/>
                  <a:ea typeface="ＭＳ Ｐゴシック" charset="0"/>
                </a:defRPr>
              </a:lvl3pPr>
              <a:lvl4pPr marL="1600200" indent="-228600">
                <a:defRPr b="1">
                  <a:solidFill>
                    <a:schemeClr val="tx1"/>
                  </a:solidFill>
                  <a:latin typeface="Comic Sans MS" charset="0"/>
                  <a:ea typeface="ＭＳ Ｐゴシック" charset="0"/>
                </a:defRPr>
              </a:lvl4pPr>
              <a:lvl5pPr marL="2057400" indent="-228600">
                <a:defRPr b="1">
                  <a:solidFill>
                    <a:schemeClr val="tx1"/>
                  </a:solidFill>
                  <a:latin typeface="Comic Sans MS" charset="0"/>
                  <a:ea typeface="ＭＳ Ｐゴシック" charset="0"/>
                </a:defRPr>
              </a:lvl5pPr>
              <a:lvl6pPr marL="2514600" indent="-228600" eaLnBrk="0" fontAlgn="base" hangingPunct="0">
                <a:spcBef>
                  <a:spcPct val="0"/>
                </a:spcBef>
                <a:spcAft>
                  <a:spcPct val="0"/>
                </a:spcAft>
                <a:defRPr b="1">
                  <a:solidFill>
                    <a:schemeClr val="tx1"/>
                  </a:solidFill>
                  <a:latin typeface="Comic Sans MS" charset="0"/>
                  <a:ea typeface="ＭＳ Ｐゴシック" charset="0"/>
                </a:defRPr>
              </a:lvl6pPr>
              <a:lvl7pPr marL="2971800" indent="-228600" eaLnBrk="0" fontAlgn="base" hangingPunct="0">
                <a:spcBef>
                  <a:spcPct val="0"/>
                </a:spcBef>
                <a:spcAft>
                  <a:spcPct val="0"/>
                </a:spcAft>
                <a:defRPr b="1">
                  <a:solidFill>
                    <a:schemeClr val="tx1"/>
                  </a:solidFill>
                  <a:latin typeface="Comic Sans MS" charset="0"/>
                  <a:ea typeface="ＭＳ Ｐゴシック" charset="0"/>
                </a:defRPr>
              </a:lvl7pPr>
              <a:lvl8pPr marL="3429000" indent="-228600" eaLnBrk="0" fontAlgn="base" hangingPunct="0">
                <a:spcBef>
                  <a:spcPct val="0"/>
                </a:spcBef>
                <a:spcAft>
                  <a:spcPct val="0"/>
                </a:spcAft>
                <a:defRPr b="1">
                  <a:solidFill>
                    <a:schemeClr val="tx1"/>
                  </a:solidFill>
                  <a:latin typeface="Comic Sans MS" charset="0"/>
                  <a:ea typeface="ＭＳ Ｐゴシック" charset="0"/>
                </a:defRPr>
              </a:lvl8pPr>
              <a:lvl9pPr marL="3886200" indent="-228600" eaLnBrk="0" fontAlgn="base" hangingPunct="0">
                <a:spcBef>
                  <a:spcPct val="0"/>
                </a:spcBef>
                <a:spcAft>
                  <a:spcPct val="0"/>
                </a:spcAft>
                <a:defRPr b="1">
                  <a:solidFill>
                    <a:schemeClr val="tx1"/>
                  </a:solidFill>
                  <a:latin typeface="Comic Sans MS" charset="0"/>
                  <a:ea typeface="ＭＳ Ｐゴシック" charset="0"/>
                </a:defRPr>
              </a:lvl9pPr>
            </a:lstStyle>
            <a:p>
              <a:pPr>
                <a:defRPr/>
              </a:pPr>
              <a:r>
                <a:rPr lang="en-US">
                  <a:cs typeface="+mn-cs"/>
                </a:rPr>
                <a:t>Applications</a:t>
              </a:r>
            </a:p>
          </p:txBody>
        </p:sp>
        <p:sp>
          <p:nvSpPr>
            <p:cNvPr id="22" name="Text Box 11"/>
            <p:cNvSpPr txBox="1">
              <a:spLocks noChangeArrowheads="1"/>
            </p:cNvSpPr>
            <p:nvPr/>
          </p:nvSpPr>
          <p:spPr bwMode="auto">
            <a:xfrm>
              <a:off x="1776" y="1152"/>
              <a:ext cx="1094"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defRPr>
              </a:lvl1pPr>
              <a:lvl2pPr marL="742950" indent="-285750">
                <a:defRPr b="1">
                  <a:solidFill>
                    <a:schemeClr val="tx1"/>
                  </a:solidFill>
                  <a:latin typeface="Comic Sans MS" charset="0"/>
                  <a:ea typeface="ＭＳ Ｐゴシック" charset="0"/>
                </a:defRPr>
              </a:lvl2pPr>
              <a:lvl3pPr marL="1143000" indent="-228600">
                <a:defRPr b="1">
                  <a:solidFill>
                    <a:schemeClr val="tx1"/>
                  </a:solidFill>
                  <a:latin typeface="Comic Sans MS" charset="0"/>
                  <a:ea typeface="ＭＳ Ｐゴシック" charset="0"/>
                </a:defRPr>
              </a:lvl3pPr>
              <a:lvl4pPr marL="1600200" indent="-228600">
                <a:defRPr b="1">
                  <a:solidFill>
                    <a:schemeClr val="tx1"/>
                  </a:solidFill>
                  <a:latin typeface="Comic Sans MS" charset="0"/>
                  <a:ea typeface="ＭＳ Ｐゴシック" charset="0"/>
                </a:defRPr>
              </a:lvl4pPr>
              <a:lvl5pPr marL="2057400" indent="-228600">
                <a:defRPr b="1">
                  <a:solidFill>
                    <a:schemeClr val="tx1"/>
                  </a:solidFill>
                  <a:latin typeface="Comic Sans MS" charset="0"/>
                  <a:ea typeface="ＭＳ Ｐゴシック" charset="0"/>
                </a:defRPr>
              </a:lvl5pPr>
              <a:lvl6pPr marL="2514600" indent="-228600" eaLnBrk="0" fontAlgn="base" hangingPunct="0">
                <a:spcBef>
                  <a:spcPct val="0"/>
                </a:spcBef>
                <a:spcAft>
                  <a:spcPct val="0"/>
                </a:spcAft>
                <a:defRPr b="1">
                  <a:solidFill>
                    <a:schemeClr val="tx1"/>
                  </a:solidFill>
                  <a:latin typeface="Comic Sans MS" charset="0"/>
                  <a:ea typeface="ＭＳ Ｐゴシック" charset="0"/>
                </a:defRPr>
              </a:lvl6pPr>
              <a:lvl7pPr marL="2971800" indent="-228600" eaLnBrk="0" fontAlgn="base" hangingPunct="0">
                <a:spcBef>
                  <a:spcPct val="0"/>
                </a:spcBef>
                <a:spcAft>
                  <a:spcPct val="0"/>
                </a:spcAft>
                <a:defRPr b="1">
                  <a:solidFill>
                    <a:schemeClr val="tx1"/>
                  </a:solidFill>
                  <a:latin typeface="Comic Sans MS" charset="0"/>
                  <a:ea typeface="ＭＳ Ｐゴシック" charset="0"/>
                </a:defRPr>
              </a:lvl7pPr>
              <a:lvl8pPr marL="3429000" indent="-228600" eaLnBrk="0" fontAlgn="base" hangingPunct="0">
                <a:spcBef>
                  <a:spcPct val="0"/>
                </a:spcBef>
                <a:spcAft>
                  <a:spcPct val="0"/>
                </a:spcAft>
                <a:defRPr b="1">
                  <a:solidFill>
                    <a:schemeClr val="tx1"/>
                  </a:solidFill>
                  <a:latin typeface="Comic Sans MS" charset="0"/>
                  <a:ea typeface="ＭＳ Ｐゴシック" charset="0"/>
                </a:defRPr>
              </a:lvl8pPr>
              <a:lvl9pPr marL="3886200" indent="-228600" eaLnBrk="0" fontAlgn="base" hangingPunct="0">
                <a:spcBef>
                  <a:spcPct val="0"/>
                </a:spcBef>
                <a:spcAft>
                  <a:spcPct val="0"/>
                </a:spcAft>
                <a:defRPr b="1">
                  <a:solidFill>
                    <a:schemeClr val="tx1"/>
                  </a:solidFill>
                  <a:latin typeface="Comic Sans MS" charset="0"/>
                  <a:ea typeface="ＭＳ Ｐゴシック" charset="0"/>
                </a:defRPr>
              </a:lvl9pPr>
            </a:lstStyle>
            <a:p>
              <a:pPr>
                <a:defRPr/>
              </a:pPr>
              <a:r>
                <a:rPr lang="en-US">
                  <a:cs typeface="+mn-cs"/>
                </a:rPr>
                <a:t>Standard Libs</a:t>
              </a:r>
            </a:p>
          </p:txBody>
        </p:sp>
      </p:grpSp>
    </p:spTree>
    <p:extLst>
      <p:ext uri="{BB962C8B-B14F-4D97-AF65-F5344CB8AC3E}">
        <p14:creationId xmlns:p14="http://schemas.microsoft.com/office/powerpoint/2010/main" val="796244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System Calls Categories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System calls can be grouped into 5 categories:</a:t>
            </a:r>
          </a:p>
          <a:p>
            <a:pPr marL="800100" lvl="1" indent="-342900" algn="just">
              <a:spcBef>
                <a:spcPts val="0"/>
              </a:spcBef>
              <a:spcAft>
                <a:spcPts val="600"/>
              </a:spcAft>
              <a:buFontTx/>
              <a:buAutoNum type="arabicPeriod"/>
              <a:defRPr/>
            </a:pPr>
            <a:r>
              <a:rPr lang="en-US" sz="2000" dirty="0">
                <a:solidFill>
                  <a:srgbClr val="008000"/>
                </a:solidFill>
              </a:rPr>
              <a:t>Process Control</a:t>
            </a:r>
          </a:p>
          <a:p>
            <a:pPr marL="1200150" lvl="2" indent="-342900" algn="just">
              <a:spcBef>
                <a:spcPts val="0"/>
              </a:spcBef>
              <a:spcAft>
                <a:spcPts val="600"/>
              </a:spcAft>
              <a:defRPr/>
            </a:pPr>
            <a:r>
              <a:rPr lang="en-US" sz="2000" dirty="0"/>
              <a:t>End, abort, load, execute, create process, terminate process, allocate and free memory</a:t>
            </a:r>
          </a:p>
          <a:p>
            <a:pPr marL="800100" lvl="1" indent="-342900" algn="just">
              <a:spcBef>
                <a:spcPts val="0"/>
              </a:spcBef>
              <a:spcAft>
                <a:spcPts val="600"/>
              </a:spcAft>
              <a:buFontTx/>
              <a:buAutoNum type="arabicPeriod"/>
              <a:defRPr/>
            </a:pPr>
            <a:r>
              <a:rPr lang="en-US" sz="2000" dirty="0">
                <a:solidFill>
                  <a:srgbClr val="008000"/>
                </a:solidFill>
              </a:rPr>
              <a:t>File Manipulation</a:t>
            </a:r>
          </a:p>
          <a:p>
            <a:pPr lvl="2" algn="just">
              <a:spcBef>
                <a:spcPts val="0"/>
              </a:spcBef>
              <a:spcAft>
                <a:spcPts val="600"/>
              </a:spcAft>
              <a:defRPr/>
            </a:pPr>
            <a:r>
              <a:rPr lang="en-US" sz="2000" dirty="0"/>
              <a:t>Create file, delete file, open file, close file, read file, and write file</a:t>
            </a:r>
          </a:p>
          <a:p>
            <a:pPr marL="800100" lvl="1" indent="-342900" algn="just">
              <a:spcBef>
                <a:spcPts val="0"/>
              </a:spcBef>
              <a:spcAft>
                <a:spcPts val="600"/>
              </a:spcAft>
              <a:buFontTx/>
              <a:buAutoNum type="arabicPeriod"/>
              <a:defRPr/>
            </a:pPr>
            <a:r>
              <a:rPr lang="en-US" sz="2000" dirty="0">
                <a:solidFill>
                  <a:srgbClr val="008000"/>
                </a:solidFill>
              </a:rPr>
              <a:t>Device Manipulation</a:t>
            </a:r>
          </a:p>
          <a:p>
            <a:pPr lvl="2" algn="just">
              <a:spcBef>
                <a:spcPts val="0"/>
              </a:spcBef>
              <a:spcAft>
                <a:spcPts val="600"/>
              </a:spcAft>
              <a:defRPr/>
            </a:pPr>
            <a:r>
              <a:rPr lang="en-US" sz="2000" dirty="0"/>
              <a:t>Request device, release device, read, write</a:t>
            </a:r>
          </a:p>
          <a:p>
            <a:pPr marL="800100" lvl="1" indent="-342900" algn="just">
              <a:spcBef>
                <a:spcPts val="0"/>
              </a:spcBef>
              <a:spcAft>
                <a:spcPts val="600"/>
              </a:spcAft>
              <a:buFontTx/>
              <a:buAutoNum type="arabicPeriod"/>
              <a:defRPr/>
            </a:pPr>
            <a:r>
              <a:rPr lang="en-US" sz="2000" dirty="0">
                <a:solidFill>
                  <a:srgbClr val="008000"/>
                </a:solidFill>
              </a:rPr>
              <a:t>Information Maintenance</a:t>
            </a:r>
          </a:p>
          <a:p>
            <a:pPr lvl="2" algn="just">
              <a:spcBef>
                <a:spcPts val="0"/>
              </a:spcBef>
              <a:spcAft>
                <a:spcPts val="600"/>
              </a:spcAft>
              <a:defRPr/>
            </a:pPr>
            <a:r>
              <a:rPr lang="en-US" sz="2000" dirty="0"/>
              <a:t>Get time or date, set time or date, get process or file or device</a:t>
            </a:r>
          </a:p>
          <a:p>
            <a:pPr marL="800100" lvl="1" indent="-342900" algn="just">
              <a:spcBef>
                <a:spcPts val="0"/>
              </a:spcBef>
              <a:spcAft>
                <a:spcPts val="600"/>
              </a:spcAft>
              <a:buFontTx/>
              <a:buAutoNum type="arabicPeriod"/>
              <a:defRPr/>
            </a:pPr>
            <a:r>
              <a:rPr lang="en-US" sz="2000" dirty="0">
                <a:solidFill>
                  <a:srgbClr val="008000"/>
                </a:solidFill>
              </a:rPr>
              <a:t>Communications</a:t>
            </a:r>
          </a:p>
          <a:p>
            <a:pPr lvl="2" algn="just">
              <a:spcBef>
                <a:spcPts val="0"/>
              </a:spcBef>
              <a:spcAft>
                <a:spcPts val="600"/>
              </a:spcAft>
              <a:defRPr/>
            </a:pPr>
            <a:r>
              <a:rPr lang="en-US" sz="2000" dirty="0"/>
              <a:t>Create or delete communication connection, send and receive messages</a:t>
            </a:r>
            <a:endParaRPr lang="en-US" sz="2000" dirty="0">
              <a:solidFill>
                <a:srgbClr val="000000"/>
              </a:solidFill>
            </a:endParaRPr>
          </a:p>
        </p:txBody>
      </p:sp>
    </p:spTree>
    <p:extLst>
      <p:ext uri="{BB962C8B-B14F-4D97-AF65-F5344CB8AC3E}">
        <p14:creationId xmlns:p14="http://schemas.microsoft.com/office/powerpoint/2010/main" val="278582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dissolve">
                                      <p:cBhvr>
                                        <p:cTn id="7" dur="500"/>
                                        <p:tgtEl>
                                          <p:spTgt spid="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dissolve">
                                      <p:cBhvr>
                                        <p:cTn id="10" dur="500"/>
                                        <p:tgtEl>
                                          <p:spTgt spid="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checkerboard(across)">
                                      <p:cBhvr>
                                        <p:cTn id="15" dur="500"/>
                                        <p:tgtEl>
                                          <p:spTgt spid="9">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checkerboard(across)">
                                      <p:cBhvr>
                                        <p:cTn id="18" dur="500"/>
                                        <p:tgtEl>
                                          <p:spTgt spid="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animEffect transition="in" filter="blinds(horizontal)">
                                      <p:cBhvr>
                                        <p:cTn id="23" dur="500"/>
                                        <p:tgtEl>
                                          <p:spTgt spid="9">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9">
                                            <p:txEl>
                                              <p:pRg st="6" end="6"/>
                                            </p:txEl>
                                          </p:spTgt>
                                        </p:tgtEl>
                                        <p:attrNameLst>
                                          <p:attrName>style.visibility</p:attrName>
                                        </p:attrNameLst>
                                      </p:cBhvr>
                                      <p:to>
                                        <p:strVal val="visible"/>
                                      </p:to>
                                    </p:set>
                                    <p:animEffect transition="in" filter="blinds(horizontal)">
                                      <p:cBhvr>
                                        <p:cTn id="26" dur="500"/>
                                        <p:tgtEl>
                                          <p:spTgt spid="9">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animEffect transition="in" filter="checkerboard(across)">
                                      <p:cBhvr>
                                        <p:cTn id="37" dur="500"/>
                                        <p:tgtEl>
                                          <p:spTgt spid="9">
                                            <p:txEl>
                                              <p:pRg st="9" end="9"/>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9">
                                            <p:txEl>
                                              <p:pRg st="10" end="10"/>
                                            </p:txEl>
                                          </p:spTgt>
                                        </p:tgtEl>
                                        <p:attrNameLst>
                                          <p:attrName>style.visibility</p:attrName>
                                        </p:attrNameLst>
                                      </p:cBhvr>
                                      <p:to>
                                        <p:strVal val="visible"/>
                                      </p:to>
                                    </p:set>
                                    <p:animEffect transition="in" filter="checkerboard(across)">
                                      <p:cBhvr>
                                        <p:cTn id="40"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System Calls vs. Library Calls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lnSpc>
                <a:spcPct val="90000"/>
              </a:lnSpc>
              <a:spcBef>
                <a:spcPts val="0"/>
              </a:spcBef>
              <a:defRPr/>
            </a:pPr>
            <a:r>
              <a:rPr lang="en-US" sz="2400" dirty="0"/>
              <a:t>Each I/O system call has corresponding procedure calls from the standard I/O library</a:t>
            </a:r>
          </a:p>
        </p:txBody>
      </p:sp>
      <p:graphicFrame>
        <p:nvGraphicFramePr>
          <p:cNvPr id="8" name="Content Placeholder 5"/>
          <p:cNvGraphicFramePr>
            <a:graphicFrameLocks/>
          </p:cNvGraphicFramePr>
          <p:nvPr/>
        </p:nvGraphicFramePr>
        <p:xfrm>
          <a:off x="691668" y="2604820"/>
          <a:ext cx="7772400" cy="3581400"/>
        </p:xfrm>
        <a:graphic>
          <a:graphicData uri="http://schemas.openxmlformats.org/drawingml/2006/table">
            <a:tbl>
              <a:tblPr firstRow="1" bandRow="1">
                <a:tableStyleId>{7E9639D4-E3E2-4D34-9284-5A2195B3D0D7}</a:tableStyleId>
              </a:tblPr>
              <a:tblGrid>
                <a:gridCol w="29718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478832">
                <a:tc>
                  <a:txBody>
                    <a:bodyPr/>
                    <a:lstStyle/>
                    <a:p>
                      <a:pPr algn="ctr"/>
                      <a:r>
                        <a:rPr lang="en-US" sz="2400" dirty="0"/>
                        <a:t>System calls</a:t>
                      </a:r>
                    </a:p>
                  </a:txBody>
                  <a:tcPr/>
                </a:tc>
                <a:tc>
                  <a:txBody>
                    <a:bodyPr/>
                    <a:lstStyle/>
                    <a:p>
                      <a:pPr algn="ctr"/>
                      <a:r>
                        <a:rPr lang="en-US" sz="2400" dirty="0"/>
                        <a:t>Library calls</a:t>
                      </a:r>
                    </a:p>
                  </a:txBody>
                  <a:tcPr/>
                </a:tc>
                <a:extLst>
                  <a:ext uri="{0D108BD9-81ED-4DB2-BD59-A6C34878D82A}">
                    <a16:rowId xmlns:a16="http://schemas.microsoft.com/office/drawing/2014/main" val="10000"/>
                  </a:ext>
                </a:extLst>
              </a:tr>
              <a:tr h="478832">
                <a:tc>
                  <a:txBody>
                    <a:bodyPr/>
                    <a:lstStyle/>
                    <a:p>
                      <a:pPr algn="ctr"/>
                      <a:r>
                        <a:rPr lang="en-US" sz="2400" dirty="0"/>
                        <a:t>open</a:t>
                      </a:r>
                    </a:p>
                  </a:txBody>
                  <a:tcPr/>
                </a:tc>
                <a:tc>
                  <a:txBody>
                    <a:bodyPr/>
                    <a:lstStyle/>
                    <a:p>
                      <a:pPr algn="ctr"/>
                      <a:r>
                        <a:rPr lang="en-US" sz="2400" dirty="0" err="1"/>
                        <a:t>fopen</a:t>
                      </a:r>
                      <a:endParaRPr lang="en-US" sz="2400" dirty="0"/>
                    </a:p>
                  </a:txBody>
                  <a:tcPr/>
                </a:tc>
                <a:extLst>
                  <a:ext uri="{0D108BD9-81ED-4DB2-BD59-A6C34878D82A}">
                    <a16:rowId xmlns:a16="http://schemas.microsoft.com/office/drawing/2014/main" val="10001"/>
                  </a:ext>
                </a:extLst>
              </a:tr>
              <a:tr h="478832">
                <a:tc>
                  <a:txBody>
                    <a:bodyPr/>
                    <a:lstStyle/>
                    <a:p>
                      <a:pPr algn="ctr"/>
                      <a:r>
                        <a:rPr lang="en-US" sz="2400" dirty="0"/>
                        <a:t>close</a:t>
                      </a:r>
                    </a:p>
                  </a:txBody>
                  <a:tcPr/>
                </a:tc>
                <a:tc>
                  <a:txBody>
                    <a:bodyPr/>
                    <a:lstStyle/>
                    <a:p>
                      <a:pPr algn="ctr"/>
                      <a:r>
                        <a:rPr lang="en-US" sz="2400" dirty="0" err="1"/>
                        <a:t>fclose</a:t>
                      </a:r>
                      <a:endParaRPr lang="en-US" sz="2400" dirty="0"/>
                    </a:p>
                  </a:txBody>
                  <a:tcPr/>
                </a:tc>
                <a:extLst>
                  <a:ext uri="{0D108BD9-81ED-4DB2-BD59-A6C34878D82A}">
                    <a16:rowId xmlns:a16="http://schemas.microsoft.com/office/drawing/2014/main" val="10002"/>
                  </a:ext>
                </a:extLst>
              </a:tr>
              <a:tr h="833036">
                <a:tc>
                  <a:txBody>
                    <a:bodyPr/>
                    <a:lstStyle/>
                    <a:p>
                      <a:pPr algn="ctr"/>
                      <a:r>
                        <a:rPr lang="en-US" sz="2400" dirty="0"/>
                        <a:t>read</a:t>
                      </a:r>
                    </a:p>
                  </a:txBody>
                  <a:tcPr/>
                </a:tc>
                <a:tc>
                  <a:txBody>
                    <a:bodyPr/>
                    <a:lstStyle/>
                    <a:p>
                      <a:pPr algn="ctr"/>
                      <a:r>
                        <a:rPr lang="en-US" sz="2400" dirty="0" err="1"/>
                        <a:t>fread</a:t>
                      </a:r>
                      <a:r>
                        <a:rPr lang="en-US" sz="2400" dirty="0"/>
                        <a:t>, </a:t>
                      </a:r>
                      <a:r>
                        <a:rPr lang="en-US" sz="2400" dirty="0" err="1"/>
                        <a:t>getchar</a:t>
                      </a:r>
                      <a:r>
                        <a:rPr lang="en-US" sz="2400" dirty="0"/>
                        <a:t>, </a:t>
                      </a:r>
                      <a:r>
                        <a:rPr lang="en-US" sz="2400" dirty="0" err="1"/>
                        <a:t>scanf</a:t>
                      </a:r>
                      <a:r>
                        <a:rPr lang="en-US" sz="2400" dirty="0"/>
                        <a:t>, </a:t>
                      </a:r>
                      <a:r>
                        <a:rPr lang="en-US" sz="2400" dirty="0" err="1"/>
                        <a:t>fscanf</a:t>
                      </a:r>
                      <a:r>
                        <a:rPr lang="en-US" sz="2400" dirty="0"/>
                        <a:t>, </a:t>
                      </a:r>
                    </a:p>
                    <a:p>
                      <a:pPr algn="ctr"/>
                      <a:r>
                        <a:rPr lang="en-US" sz="2400" dirty="0" err="1"/>
                        <a:t>getc</a:t>
                      </a:r>
                      <a:r>
                        <a:rPr lang="en-US" sz="2400" dirty="0"/>
                        <a:t>, </a:t>
                      </a:r>
                      <a:r>
                        <a:rPr lang="en-US" sz="2400" dirty="0" err="1"/>
                        <a:t>fgetc</a:t>
                      </a:r>
                      <a:r>
                        <a:rPr lang="en-US" sz="2400" dirty="0"/>
                        <a:t>, </a:t>
                      </a:r>
                      <a:r>
                        <a:rPr lang="en-US" sz="2400" baseline="0" dirty="0"/>
                        <a:t>gets, </a:t>
                      </a:r>
                      <a:r>
                        <a:rPr lang="en-US" sz="2400" baseline="0" dirty="0" err="1"/>
                        <a:t>fgets</a:t>
                      </a:r>
                      <a:r>
                        <a:rPr lang="en-US" sz="2400" baseline="0" dirty="0"/>
                        <a:t>  </a:t>
                      </a:r>
                      <a:endParaRPr lang="en-US" sz="2400" dirty="0"/>
                    </a:p>
                  </a:txBody>
                  <a:tcPr/>
                </a:tc>
                <a:extLst>
                  <a:ext uri="{0D108BD9-81ED-4DB2-BD59-A6C34878D82A}">
                    <a16:rowId xmlns:a16="http://schemas.microsoft.com/office/drawing/2014/main" val="10003"/>
                  </a:ext>
                </a:extLst>
              </a:tr>
              <a:tr h="833036">
                <a:tc>
                  <a:txBody>
                    <a:bodyPr/>
                    <a:lstStyle/>
                    <a:p>
                      <a:pPr algn="ctr"/>
                      <a:r>
                        <a:rPr lang="en-US" sz="2400" dirty="0"/>
                        <a:t>write</a:t>
                      </a:r>
                    </a:p>
                  </a:txBody>
                  <a:tcPr/>
                </a:tc>
                <a:tc>
                  <a:txBody>
                    <a:bodyPr/>
                    <a:lstStyle/>
                    <a:p>
                      <a:pPr algn="ctr"/>
                      <a:r>
                        <a:rPr lang="en-US" sz="2400" dirty="0" err="1"/>
                        <a:t>fwrite</a:t>
                      </a:r>
                      <a:r>
                        <a:rPr lang="en-US" sz="2400" dirty="0"/>
                        <a:t>, </a:t>
                      </a:r>
                      <a:r>
                        <a:rPr lang="en-US" sz="2400" dirty="0" err="1"/>
                        <a:t>putchar</a:t>
                      </a:r>
                      <a:r>
                        <a:rPr lang="en-US" sz="2400" dirty="0"/>
                        <a:t>, </a:t>
                      </a:r>
                      <a:r>
                        <a:rPr lang="en-US" sz="2400" dirty="0" err="1"/>
                        <a:t>printf</a:t>
                      </a:r>
                      <a:r>
                        <a:rPr lang="en-US" sz="2400" dirty="0"/>
                        <a:t>, </a:t>
                      </a:r>
                      <a:r>
                        <a:rPr lang="en-US" sz="2400" dirty="0" err="1"/>
                        <a:t>fprintf</a:t>
                      </a:r>
                      <a:r>
                        <a:rPr lang="en-US" sz="2400" dirty="0"/>
                        <a:t> </a:t>
                      </a:r>
                    </a:p>
                    <a:p>
                      <a:pPr algn="ctr"/>
                      <a:r>
                        <a:rPr lang="en-US" sz="2400" dirty="0" err="1"/>
                        <a:t>putc</a:t>
                      </a:r>
                      <a:r>
                        <a:rPr lang="en-US" sz="2400" dirty="0"/>
                        <a:t>, </a:t>
                      </a:r>
                      <a:r>
                        <a:rPr lang="en-US" sz="2400" dirty="0" err="1"/>
                        <a:t>fputc</a:t>
                      </a:r>
                      <a:r>
                        <a:rPr lang="en-US" sz="2400" dirty="0"/>
                        <a:t>, </a:t>
                      </a:r>
                      <a:r>
                        <a:rPr lang="en-US" sz="2400" baseline="0" dirty="0"/>
                        <a:t>puts, </a:t>
                      </a:r>
                      <a:r>
                        <a:rPr lang="en-US" sz="2400" baseline="0" dirty="0" err="1"/>
                        <a:t>fputs</a:t>
                      </a:r>
                      <a:r>
                        <a:rPr lang="en-US" sz="2400" baseline="0" dirty="0"/>
                        <a:t>  </a:t>
                      </a:r>
                      <a:endParaRPr lang="en-US" sz="2400" dirty="0"/>
                    </a:p>
                  </a:txBody>
                  <a:tcPr/>
                </a:tc>
                <a:extLst>
                  <a:ext uri="{0D108BD9-81ED-4DB2-BD59-A6C34878D82A}">
                    <a16:rowId xmlns:a16="http://schemas.microsoft.com/office/drawing/2014/main" val="10004"/>
                  </a:ext>
                </a:extLst>
              </a:tr>
              <a:tr h="478832">
                <a:tc>
                  <a:txBody>
                    <a:bodyPr/>
                    <a:lstStyle/>
                    <a:p>
                      <a:pPr algn="ctr"/>
                      <a:r>
                        <a:rPr lang="en-US" sz="2400" dirty="0" err="1"/>
                        <a:t>lseek</a:t>
                      </a:r>
                      <a:endParaRPr lang="en-US" sz="2400" dirty="0"/>
                    </a:p>
                  </a:txBody>
                  <a:tcPr/>
                </a:tc>
                <a:tc>
                  <a:txBody>
                    <a:bodyPr/>
                    <a:lstStyle/>
                    <a:p>
                      <a:pPr algn="ctr"/>
                      <a:r>
                        <a:rPr lang="en-US" sz="2400" dirty="0" err="1"/>
                        <a:t>fseek</a:t>
                      </a:r>
                      <a:endParaRPr lang="en-US" sz="2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91146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System Call Usage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100"/>
              </a:spcAft>
              <a:defRPr/>
            </a:pPr>
            <a:r>
              <a:rPr lang="en-US" sz="2400" dirty="0"/>
              <a:t>System calls are </a:t>
            </a:r>
            <a:r>
              <a:rPr lang="en-US" sz="2400" dirty="0">
                <a:highlight>
                  <a:srgbClr val="FFFF00"/>
                </a:highlight>
              </a:rPr>
              <a:t>primarily used </a:t>
            </a:r>
            <a:r>
              <a:rPr lang="en-US" sz="2400" dirty="0"/>
              <a:t>to</a:t>
            </a:r>
          </a:p>
          <a:p>
            <a:pPr lvl="1" algn="just">
              <a:spcBef>
                <a:spcPts val="0"/>
              </a:spcBef>
              <a:spcAft>
                <a:spcPts val="100"/>
              </a:spcAft>
              <a:defRPr/>
            </a:pPr>
            <a:r>
              <a:rPr lang="en-US" sz="2000" dirty="0"/>
              <a:t>Manage the file system</a:t>
            </a:r>
          </a:p>
          <a:p>
            <a:pPr lvl="1" algn="just">
              <a:spcBef>
                <a:spcPts val="0"/>
              </a:spcBef>
              <a:spcAft>
                <a:spcPts val="100"/>
              </a:spcAft>
              <a:defRPr/>
            </a:pPr>
            <a:r>
              <a:rPr lang="en-US" sz="2000" dirty="0"/>
              <a:t>Control processes</a:t>
            </a:r>
          </a:p>
          <a:p>
            <a:pPr lvl="1" algn="just">
              <a:spcBef>
                <a:spcPts val="0"/>
              </a:spcBef>
              <a:spcAft>
                <a:spcPts val="100"/>
              </a:spcAft>
              <a:defRPr/>
            </a:pPr>
            <a:r>
              <a:rPr lang="en-US" sz="2000" dirty="0"/>
              <a:t>Provide communication</a:t>
            </a:r>
          </a:p>
          <a:p>
            <a:pPr algn="just">
              <a:spcBef>
                <a:spcPts val="0"/>
              </a:spcBef>
              <a:spcAft>
                <a:spcPts val="100"/>
              </a:spcAft>
              <a:defRPr/>
            </a:pPr>
            <a:r>
              <a:rPr lang="en-US" sz="2400" dirty="0"/>
              <a:t>When system call causes an error</a:t>
            </a:r>
          </a:p>
          <a:p>
            <a:pPr lvl="1" algn="just">
              <a:spcBef>
                <a:spcPts val="0"/>
              </a:spcBef>
              <a:spcAft>
                <a:spcPts val="100"/>
              </a:spcAft>
              <a:defRPr/>
            </a:pPr>
            <a:r>
              <a:rPr lang="en-US" sz="2000" dirty="0"/>
              <a:t>returns –1 </a:t>
            </a:r>
          </a:p>
          <a:p>
            <a:pPr lvl="1" algn="just">
              <a:spcBef>
                <a:spcPts val="0"/>
              </a:spcBef>
              <a:spcAft>
                <a:spcPts val="100"/>
              </a:spcAft>
              <a:defRPr/>
            </a:pPr>
            <a:r>
              <a:rPr lang="en-US" sz="2000" dirty="0"/>
              <a:t>Stores error number in variable called </a:t>
            </a:r>
            <a:r>
              <a:rPr lang="en-US" sz="2000" dirty="0" err="1">
                <a:solidFill>
                  <a:srgbClr val="2F02F0"/>
                </a:solidFill>
              </a:rPr>
              <a:t>errno</a:t>
            </a:r>
            <a:r>
              <a:rPr lang="en-US" sz="2000" dirty="0">
                <a:solidFill>
                  <a:srgbClr val="2F02F0"/>
                </a:solidFill>
              </a:rPr>
              <a:t> </a:t>
            </a:r>
            <a:r>
              <a:rPr lang="en-US" sz="2000" dirty="0"/>
              <a:t>given in header file called </a:t>
            </a:r>
            <a:r>
              <a:rPr lang="en-US" sz="2000" dirty="0">
                <a:solidFill>
                  <a:srgbClr val="2F02F0"/>
                </a:solidFill>
              </a:rPr>
              <a:t>/</a:t>
            </a:r>
            <a:r>
              <a:rPr lang="en-US" sz="2000" dirty="0" err="1">
                <a:solidFill>
                  <a:srgbClr val="2F02F0"/>
                </a:solidFill>
              </a:rPr>
              <a:t>usr</a:t>
            </a:r>
            <a:r>
              <a:rPr lang="en-US" sz="2000" dirty="0">
                <a:solidFill>
                  <a:srgbClr val="2F02F0"/>
                </a:solidFill>
              </a:rPr>
              <a:t>/include/</a:t>
            </a:r>
            <a:r>
              <a:rPr lang="en-US" sz="2000" dirty="0" err="1">
                <a:solidFill>
                  <a:srgbClr val="2F02F0"/>
                </a:solidFill>
              </a:rPr>
              <a:t>errno.h</a:t>
            </a:r>
            <a:endParaRPr lang="en-US" sz="2000" dirty="0">
              <a:solidFill>
                <a:srgbClr val="2F02F0"/>
              </a:solidFill>
            </a:endParaRPr>
          </a:p>
          <a:p>
            <a:pPr lvl="1" algn="just">
              <a:spcBef>
                <a:spcPts val="0"/>
              </a:spcBef>
              <a:spcAft>
                <a:spcPts val="100"/>
              </a:spcAft>
              <a:defRPr/>
            </a:pPr>
            <a:r>
              <a:rPr lang="en-US" sz="2000" dirty="0"/>
              <a:t>Then calls to </a:t>
            </a:r>
            <a:r>
              <a:rPr lang="en-US" sz="2000" dirty="0" err="1">
                <a:solidFill>
                  <a:srgbClr val="2F02F0"/>
                </a:solidFill>
              </a:rPr>
              <a:t>perror</a:t>
            </a:r>
            <a:r>
              <a:rPr lang="en-US" sz="2000" dirty="0">
                <a:solidFill>
                  <a:srgbClr val="2F02F0"/>
                </a:solidFill>
              </a:rPr>
              <a:t>() </a:t>
            </a:r>
            <a:r>
              <a:rPr lang="en-US" sz="2000" dirty="0"/>
              <a:t>displays argument string, colon, and actual error message</a:t>
            </a:r>
          </a:p>
          <a:p>
            <a:pPr algn="just">
              <a:spcBef>
                <a:spcPts val="0"/>
              </a:spcBef>
              <a:spcAft>
                <a:spcPts val="100"/>
              </a:spcAft>
              <a:defRPr/>
            </a:pPr>
            <a:r>
              <a:rPr lang="en-US" sz="2400" dirty="0"/>
              <a:t>Example</a:t>
            </a:r>
          </a:p>
          <a:p>
            <a:pPr marL="457200" lvl="1" indent="0" algn="just">
              <a:spcBef>
                <a:spcPts val="0"/>
              </a:spcBef>
              <a:spcAft>
                <a:spcPts val="100"/>
              </a:spcAft>
              <a:buNone/>
              <a:defRPr/>
            </a:pPr>
            <a:r>
              <a:rPr lang="en-US" sz="2000" dirty="0">
                <a:solidFill>
                  <a:srgbClr val="2F02F0"/>
                </a:solidFill>
              </a:rPr>
              <a:t>if (unlink("</a:t>
            </a:r>
            <a:r>
              <a:rPr lang="en-US" sz="2000" dirty="0" err="1">
                <a:solidFill>
                  <a:srgbClr val="2F02F0"/>
                </a:solidFill>
              </a:rPr>
              <a:t>text.txt</a:t>
            </a:r>
            <a:r>
              <a:rPr lang="en-US" sz="2000" dirty="0">
                <a:solidFill>
                  <a:srgbClr val="2F02F0"/>
                </a:solidFill>
              </a:rPr>
              <a:t>") == –1)</a:t>
            </a:r>
          </a:p>
          <a:p>
            <a:pPr marL="457200" lvl="1" indent="0" algn="just">
              <a:spcBef>
                <a:spcPts val="0"/>
              </a:spcBef>
              <a:spcAft>
                <a:spcPts val="100"/>
              </a:spcAft>
              <a:buNone/>
              <a:defRPr/>
            </a:pPr>
            <a:r>
              <a:rPr lang="en-US" sz="2000" dirty="0">
                <a:solidFill>
                  <a:srgbClr val="2F02F0"/>
                </a:solidFill>
              </a:rPr>
              <a:t>{</a:t>
            </a:r>
          </a:p>
          <a:p>
            <a:pPr marL="457200" lvl="1" indent="0" algn="just">
              <a:spcBef>
                <a:spcPts val="0"/>
              </a:spcBef>
              <a:spcAft>
                <a:spcPts val="100"/>
              </a:spcAft>
              <a:buNone/>
              <a:defRPr/>
            </a:pPr>
            <a:r>
              <a:rPr lang="en-US" sz="2000" dirty="0">
                <a:solidFill>
                  <a:srgbClr val="2F02F0"/>
                </a:solidFill>
              </a:rPr>
              <a:t>	</a:t>
            </a:r>
            <a:r>
              <a:rPr lang="en-US" sz="2000" dirty="0" err="1">
                <a:solidFill>
                  <a:srgbClr val="2F02F0"/>
                </a:solidFill>
              </a:rPr>
              <a:t>perror</a:t>
            </a:r>
            <a:r>
              <a:rPr lang="en-US" sz="2000" dirty="0">
                <a:solidFill>
                  <a:srgbClr val="2F02F0"/>
                </a:solidFill>
              </a:rPr>
              <a:t>("delete");</a:t>
            </a:r>
          </a:p>
          <a:p>
            <a:pPr marL="457200" lvl="1" indent="0" algn="just">
              <a:spcBef>
                <a:spcPts val="0"/>
              </a:spcBef>
              <a:spcAft>
                <a:spcPts val="100"/>
              </a:spcAft>
              <a:buNone/>
              <a:defRPr/>
            </a:pPr>
            <a:r>
              <a:rPr lang="en-US" sz="2000" dirty="0">
                <a:solidFill>
                  <a:srgbClr val="2F02F0"/>
                </a:solidFill>
              </a:rPr>
              <a:t>}</a:t>
            </a:r>
          </a:p>
        </p:txBody>
      </p:sp>
    </p:spTree>
    <p:extLst>
      <p:ext uri="{BB962C8B-B14F-4D97-AF65-F5344CB8AC3E}">
        <p14:creationId xmlns:p14="http://schemas.microsoft.com/office/powerpoint/2010/main" val="352477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System Call Examples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4" name="Picture 3" descr="Screen Shot 2018-08-26 at 3.38.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190" y="1492961"/>
            <a:ext cx="7037078" cy="5280108"/>
          </a:xfrm>
          <a:prstGeom prst="rect">
            <a:avLst/>
          </a:prstGeom>
        </p:spPr>
      </p:pic>
    </p:spTree>
    <p:extLst>
      <p:ext uri="{BB962C8B-B14F-4D97-AF65-F5344CB8AC3E}">
        <p14:creationId xmlns:p14="http://schemas.microsoft.com/office/powerpoint/2010/main" val="4137205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What is Linux?</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This course studies </a:t>
            </a:r>
            <a:r>
              <a:rPr lang="en-US" sz="2400" i="1" dirty="0"/>
              <a:t>systems programming </a:t>
            </a:r>
            <a:r>
              <a:rPr lang="en-US" sz="2400" dirty="0"/>
              <a:t>using Linux</a:t>
            </a:r>
          </a:p>
          <a:p>
            <a:pPr algn="just">
              <a:spcBef>
                <a:spcPts val="0"/>
              </a:spcBef>
              <a:spcAft>
                <a:spcPts val="600"/>
              </a:spcAft>
            </a:pPr>
            <a:r>
              <a:rPr lang="en-US" sz="2400" dirty="0"/>
              <a:t>Linux is a </a:t>
            </a:r>
            <a:r>
              <a:rPr lang="en-US" sz="2400" dirty="0">
                <a:solidFill>
                  <a:srgbClr val="008000"/>
                </a:solidFill>
              </a:rPr>
              <a:t>multiuser</a:t>
            </a:r>
            <a:r>
              <a:rPr lang="en-US" sz="2400" dirty="0"/>
              <a:t>, </a:t>
            </a:r>
            <a:r>
              <a:rPr lang="en-US" sz="2400" dirty="0">
                <a:solidFill>
                  <a:srgbClr val="008000"/>
                </a:solidFill>
              </a:rPr>
              <a:t>multitasking</a:t>
            </a:r>
            <a:r>
              <a:rPr lang="en-US" sz="2400" dirty="0"/>
              <a:t> operating system</a:t>
            </a:r>
          </a:p>
          <a:p>
            <a:pPr lvl="1" algn="just">
              <a:spcBef>
                <a:spcPts val="0"/>
              </a:spcBef>
              <a:spcAft>
                <a:spcPts val="600"/>
              </a:spcAft>
            </a:pPr>
            <a:r>
              <a:rPr lang="en-US" sz="2000" dirty="0"/>
              <a:t>Allows users to run applications, manage resources, and communicate with other systems</a:t>
            </a:r>
          </a:p>
          <a:p>
            <a:pPr lvl="1" algn="just">
              <a:spcBef>
                <a:spcPts val="0"/>
              </a:spcBef>
              <a:spcAft>
                <a:spcPts val="600"/>
              </a:spcAft>
            </a:pPr>
            <a:r>
              <a:rPr lang="en-US" sz="2000" dirty="0"/>
              <a:t>Has a very Unix-like feel, but is a free and open source OS</a:t>
            </a:r>
          </a:p>
          <a:p>
            <a:pPr lvl="1" algn="just">
              <a:spcBef>
                <a:spcPts val="0"/>
              </a:spcBef>
              <a:spcAft>
                <a:spcPts val="600"/>
              </a:spcAft>
            </a:pPr>
            <a:r>
              <a:rPr lang="en-US" sz="2000" dirty="0"/>
              <a:t>Many Linux distributions</a:t>
            </a:r>
          </a:p>
          <a:p>
            <a:pPr lvl="2" algn="just">
              <a:spcBef>
                <a:spcPts val="0"/>
              </a:spcBef>
              <a:spcAft>
                <a:spcPts val="600"/>
              </a:spcAft>
            </a:pPr>
            <a:r>
              <a:rPr lang="en-US" sz="2000" dirty="0"/>
              <a:t>Consist of Linux kernel, basic software and utilities, and software package manager</a:t>
            </a:r>
          </a:p>
          <a:p>
            <a:pPr lvl="2" algn="just">
              <a:spcBef>
                <a:spcPts val="0"/>
              </a:spcBef>
              <a:spcAft>
                <a:spcPts val="600"/>
              </a:spcAft>
            </a:pPr>
            <a:r>
              <a:rPr lang="en-US" sz="2000" dirty="0" err="1"/>
              <a:t>Debian</a:t>
            </a:r>
            <a:r>
              <a:rPr lang="en-US" sz="2000" dirty="0"/>
              <a:t> (including Ubuntu derivative), Fedora, Gentoo, and Kali</a:t>
            </a:r>
          </a:p>
        </p:txBody>
      </p:sp>
      <p:pic>
        <p:nvPicPr>
          <p:cNvPr id="2" name="Picture 1"/>
          <p:cNvPicPr>
            <a:picLocks noChangeAspect="1"/>
          </p:cNvPicPr>
          <p:nvPr/>
        </p:nvPicPr>
        <p:blipFill>
          <a:blip r:embed="rId2"/>
          <a:stretch>
            <a:fillRect/>
          </a:stretch>
        </p:blipFill>
        <p:spPr>
          <a:xfrm>
            <a:off x="6165307" y="5036553"/>
            <a:ext cx="2773403" cy="1372972"/>
          </a:xfrm>
          <a:prstGeom prst="rect">
            <a:avLst/>
          </a:prstGeom>
        </p:spPr>
      </p:pic>
      <p:sp>
        <p:nvSpPr>
          <p:cNvPr id="10" name="TextBox 9">
            <a:extLst>
              <a:ext uri="{FF2B5EF4-FFF2-40B4-BE49-F238E27FC236}">
                <a16:creationId xmlns:a16="http://schemas.microsoft.com/office/drawing/2014/main" id="{DE0DFAB8-7047-4FF7-9070-AA227DF64ECC}"/>
              </a:ext>
            </a:extLst>
          </p:cNvPr>
          <p:cNvSpPr txBox="1"/>
          <p:nvPr/>
        </p:nvSpPr>
        <p:spPr>
          <a:xfrm>
            <a:off x="205289" y="5237386"/>
            <a:ext cx="5708108" cy="1200329"/>
          </a:xfrm>
          <a:prstGeom prst="rect">
            <a:avLst/>
          </a:prstGeom>
          <a:noFill/>
        </p:spPr>
        <p:txBody>
          <a:bodyPr wrap="square">
            <a:spAutoFit/>
          </a:bodyPr>
          <a:lstStyle/>
          <a:p>
            <a:r>
              <a:rPr lang="en-US" b="1" dirty="0"/>
              <a:t>How to Connect to UNT’s CELL Machines?</a:t>
            </a:r>
            <a:br>
              <a:rPr lang="en-US" dirty="0">
                <a:hlinkClick r:id="rId3"/>
              </a:rPr>
            </a:br>
            <a:r>
              <a:rPr lang="en-US" dirty="0">
                <a:hlinkClick r:id="rId3"/>
              </a:rPr>
              <a:t>https://computerscience.engineering.unt.edu/centralized-environment-linux-labs-cell-machines</a:t>
            </a:r>
            <a:endParaRPr lang="en-US" dirty="0"/>
          </a:p>
          <a:p>
            <a:endParaRPr lang="en-US" dirty="0"/>
          </a:p>
        </p:txBody>
      </p:sp>
      <p:sp>
        <p:nvSpPr>
          <p:cNvPr id="4" name="TextBox 3">
            <a:extLst>
              <a:ext uri="{FF2B5EF4-FFF2-40B4-BE49-F238E27FC236}">
                <a16:creationId xmlns:a16="http://schemas.microsoft.com/office/drawing/2014/main" id="{3D3590E3-9BAF-3D95-EAB1-CF03874A5B46}"/>
              </a:ext>
            </a:extLst>
          </p:cNvPr>
          <p:cNvSpPr txBox="1"/>
          <p:nvPr/>
        </p:nvSpPr>
        <p:spPr>
          <a:xfrm>
            <a:off x="352325" y="6376663"/>
            <a:ext cx="4572000" cy="369332"/>
          </a:xfrm>
          <a:prstGeom prst="rect">
            <a:avLst/>
          </a:prstGeom>
          <a:noFill/>
        </p:spPr>
        <p:txBody>
          <a:bodyPr wrap="square">
            <a:spAutoFit/>
          </a:bodyPr>
          <a:lstStyle/>
          <a:p>
            <a:r>
              <a:rPr lang="en-US" dirty="0">
                <a:hlinkClick r:id="rId4"/>
              </a:rPr>
              <a:t>https://www.kernel.org/linux.html</a:t>
            </a:r>
            <a:r>
              <a:rPr lang="en-US" dirty="0"/>
              <a:t> </a:t>
            </a:r>
          </a:p>
        </p:txBody>
      </p:sp>
    </p:spTree>
    <p:extLst>
      <p:ext uri="{BB962C8B-B14F-4D97-AF65-F5344CB8AC3E}">
        <p14:creationId xmlns:p14="http://schemas.microsoft.com/office/powerpoint/2010/main" val="2137419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5607-5054-4825-B9DE-552D12ED1557}"/>
              </a:ext>
            </a:extLst>
          </p:cNvPr>
          <p:cNvSpPr>
            <a:spLocks noGrp="1"/>
          </p:cNvSpPr>
          <p:nvPr>
            <p:ph type="title"/>
          </p:nvPr>
        </p:nvSpPr>
        <p:spPr/>
        <p:txBody>
          <a:bodyPr/>
          <a:lstStyle/>
          <a:p>
            <a:r>
              <a:rPr lang="en-US" dirty="0"/>
              <a:t>Job titles based on CSCE 3600</a:t>
            </a:r>
          </a:p>
        </p:txBody>
      </p:sp>
      <p:sp>
        <p:nvSpPr>
          <p:cNvPr id="3" name="Content Placeholder 2">
            <a:extLst>
              <a:ext uri="{FF2B5EF4-FFF2-40B4-BE49-F238E27FC236}">
                <a16:creationId xmlns:a16="http://schemas.microsoft.com/office/drawing/2014/main" id="{257B4FC3-2DA3-404F-A527-63B94BE9EB49}"/>
              </a:ext>
            </a:extLst>
          </p:cNvPr>
          <p:cNvSpPr>
            <a:spLocks noGrp="1"/>
          </p:cNvSpPr>
          <p:nvPr>
            <p:ph idx="1"/>
          </p:nvPr>
        </p:nvSpPr>
        <p:spPr/>
        <p:txBody>
          <a:bodyPr/>
          <a:lstStyle/>
          <a:p>
            <a:r>
              <a:rPr lang="en-US" dirty="0"/>
              <a:t>Systems Programmer</a:t>
            </a:r>
          </a:p>
          <a:p>
            <a:r>
              <a:rPr lang="en-US" dirty="0"/>
              <a:t>System Administrator</a:t>
            </a:r>
          </a:p>
          <a:p>
            <a:r>
              <a:rPr lang="en-US" dirty="0"/>
              <a:t>OS Programmer</a:t>
            </a:r>
          </a:p>
          <a:p>
            <a:r>
              <a:rPr lang="en-US" dirty="0"/>
              <a:t>Programming Analyst</a:t>
            </a:r>
          </a:p>
          <a:p>
            <a:r>
              <a:rPr lang="en-US" dirty="0"/>
              <a:t>Web Developer</a:t>
            </a:r>
          </a:p>
          <a:p>
            <a:r>
              <a:rPr lang="en-US" dirty="0"/>
              <a:t>App Developer</a:t>
            </a:r>
          </a:p>
        </p:txBody>
      </p:sp>
      <p:pic>
        <p:nvPicPr>
          <p:cNvPr id="5" name="Picture 4">
            <a:extLst>
              <a:ext uri="{FF2B5EF4-FFF2-40B4-BE49-F238E27FC236}">
                <a16:creationId xmlns:a16="http://schemas.microsoft.com/office/drawing/2014/main" id="{AB21B8C2-4828-45CC-9015-98EB11199D5E}"/>
              </a:ext>
            </a:extLst>
          </p:cNvPr>
          <p:cNvPicPr>
            <a:picLocks noChangeAspect="1"/>
          </p:cNvPicPr>
          <p:nvPr/>
        </p:nvPicPr>
        <p:blipFill>
          <a:blip r:embed="rId2"/>
          <a:stretch>
            <a:fillRect/>
          </a:stretch>
        </p:blipFill>
        <p:spPr>
          <a:xfrm>
            <a:off x="5195182" y="2015461"/>
            <a:ext cx="3491618" cy="771155"/>
          </a:xfrm>
          <a:prstGeom prst="rect">
            <a:avLst/>
          </a:prstGeom>
        </p:spPr>
      </p:pic>
      <p:sp>
        <p:nvSpPr>
          <p:cNvPr id="6" name="TextBox 5">
            <a:extLst>
              <a:ext uri="{FF2B5EF4-FFF2-40B4-BE49-F238E27FC236}">
                <a16:creationId xmlns:a16="http://schemas.microsoft.com/office/drawing/2014/main" id="{C4699D6D-A60F-F474-4EA6-43EA1D78C352}"/>
              </a:ext>
            </a:extLst>
          </p:cNvPr>
          <p:cNvSpPr txBox="1"/>
          <p:nvPr/>
        </p:nvSpPr>
        <p:spPr>
          <a:xfrm>
            <a:off x="4970584" y="3295580"/>
            <a:ext cx="3716216" cy="923330"/>
          </a:xfrm>
          <a:prstGeom prst="rect">
            <a:avLst/>
          </a:prstGeom>
          <a:noFill/>
        </p:spPr>
        <p:txBody>
          <a:bodyPr wrap="square">
            <a:spAutoFit/>
          </a:bodyPr>
          <a:lstStyle/>
          <a:p>
            <a:r>
              <a:rPr lang="en-US" dirty="0">
                <a:hlinkClick r:id="rId3"/>
              </a:rPr>
              <a:t>https://www.glassdoor.com/Salaries/operating-systems-programmer-salary-SRCH_KO0,28.htm</a:t>
            </a:r>
            <a:r>
              <a:rPr lang="en-US" dirty="0"/>
              <a:t> </a:t>
            </a:r>
          </a:p>
        </p:txBody>
      </p:sp>
      <p:pic>
        <p:nvPicPr>
          <p:cNvPr id="8" name="Picture 7">
            <a:extLst>
              <a:ext uri="{FF2B5EF4-FFF2-40B4-BE49-F238E27FC236}">
                <a16:creationId xmlns:a16="http://schemas.microsoft.com/office/drawing/2014/main" id="{FE53B3CF-8559-7DAB-8F8D-3C51EEA7124E}"/>
              </a:ext>
            </a:extLst>
          </p:cNvPr>
          <p:cNvPicPr>
            <a:picLocks noChangeAspect="1"/>
          </p:cNvPicPr>
          <p:nvPr/>
        </p:nvPicPr>
        <p:blipFill>
          <a:blip r:embed="rId4"/>
          <a:stretch>
            <a:fillRect/>
          </a:stretch>
        </p:blipFill>
        <p:spPr>
          <a:xfrm>
            <a:off x="4659281" y="4625754"/>
            <a:ext cx="4027519" cy="1093565"/>
          </a:xfrm>
          <a:prstGeom prst="rect">
            <a:avLst/>
          </a:prstGeom>
        </p:spPr>
      </p:pic>
    </p:spTree>
    <p:extLst>
      <p:ext uri="{BB962C8B-B14F-4D97-AF65-F5344CB8AC3E}">
        <p14:creationId xmlns:p14="http://schemas.microsoft.com/office/powerpoint/2010/main" val="3308588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7006" t="11980" r="11956" b="16983"/>
          <a:stretch/>
        </p:blipFill>
        <p:spPr>
          <a:xfrm>
            <a:off x="6902010" y="4494168"/>
            <a:ext cx="2111022" cy="1527263"/>
          </a:xfrm>
          <a:prstGeom prst="rect">
            <a:avLst/>
          </a:prstGeom>
        </p:spPr>
      </p:pic>
      <p:pic>
        <p:nvPicPr>
          <p:cNvPr id="3" name="Picture 2"/>
          <p:cNvPicPr>
            <a:picLocks noChangeAspect="1"/>
          </p:cNvPicPr>
          <p:nvPr/>
        </p:nvPicPr>
        <p:blipFill>
          <a:blip r:embed="rId4"/>
          <a:stretch>
            <a:fillRect/>
          </a:stretch>
        </p:blipFill>
        <p:spPr>
          <a:xfrm>
            <a:off x="6712281" y="1725995"/>
            <a:ext cx="2300751" cy="2300751"/>
          </a:xfrm>
          <a:prstGeom prst="rect">
            <a:avLst/>
          </a:prstGeom>
        </p:spPr>
      </p:pic>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Why Study Systems Programming?</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200"/>
              </a:spcAft>
            </a:pPr>
            <a:r>
              <a:rPr lang="en-US" sz="2400" dirty="0"/>
              <a:t>Learn how to build complex systems</a:t>
            </a:r>
          </a:p>
          <a:p>
            <a:pPr lvl="1" algn="just">
              <a:spcBef>
                <a:spcPts val="0"/>
              </a:spcBef>
              <a:spcAft>
                <a:spcPts val="200"/>
              </a:spcAft>
            </a:pPr>
            <a:r>
              <a:rPr lang="en-US" sz="2000" dirty="0"/>
              <a:t>How can you manage complexity in future projects?</a:t>
            </a:r>
          </a:p>
          <a:p>
            <a:pPr algn="just">
              <a:spcBef>
                <a:spcPts val="0"/>
              </a:spcBef>
              <a:spcAft>
                <a:spcPts val="200"/>
              </a:spcAft>
            </a:pPr>
            <a:r>
              <a:rPr lang="en-US" sz="2400" dirty="0"/>
              <a:t>Engineering issues</a:t>
            </a:r>
          </a:p>
          <a:p>
            <a:pPr lvl="1" algn="just">
              <a:spcBef>
                <a:spcPts val="0"/>
              </a:spcBef>
              <a:spcAft>
                <a:spcPts val="200"/>
              </a:spcAft>
            </a:pPr>
            <a:r>
              <a:rPr lang="en-US" sz="2000" dirty="0"/>
              <a:t>Why is the web so slow sometimes? Can you fix it?</a:t>
            </a:r>
          </a:p>
          <a:p>
            <a:pPr lvl="1" algn="just">
              <a:spcBef>
                <a:spcPts val="0"/>
              </a:spcBef>
              <a:spcAft>
                <a:spcPts val="200"/>
              </a:spcAft>
            </a:pPr>
            <a:r>
              <a:rPr lang="en-US" sz="2000" dirty="0"/>
              <a:t>What features should be in the next Mars Rover?</a:t>
            </a:r>
          </a:p>
          <a:p>
            <a:pPr lvl="1" algn="just">
              <a:spcBef>
                <a:spcPts val="0"/>
              </a:spcBef>
              <a:spcAft>
                <a:spcPts val="200"/>
              </a:spcAft>
            </a:pPr>
            <a:r>
              <a:rPr lang="en-US" sz="2000" dirty="0"/>
              <a:t>How do large distributed systems work? </a:t>
            </a:r>
          </a:p>
          <a:p>
            <a:pPr algn="just">
              <a:spcBef>
                <a:spcPts val="0"/>
              </a:spcBef>
              <a:spcAft>
                <a:spcPts val="200"/>
              </a:spcAft>
            </a:pPr>
            <a:r>
              <a:rPr lang="en-US" sz="2400" dirty="0"/>
              <a:t>Buying and using a personal computer</a:t>
            </a:r>
          </a:p>
          <a:p>
            <a:pPr lvl="1" algn="just">
              <a:spcBef>
                <a:spcPts val="0"/>
              </a:spcBef>
              <a:spcAft>
                <a:spcPts val="200"/>
              </a:spcAft>
            </a:pPr>
            <a:r>
              <a:rPr lang="en-US" sz="2000" dirty="0"/>
              <a:t>Why different PCs with same CPU behave differently?</a:t>
            </a:r>
          </a:p>
          <a:p>
            <a:pPr lvl="1" algn="just">
              <a:spcBef>
                <a:spcPts val="0"/>
              </a:spcBef>
              <a:spcAft>
                <a:spcPts val="200"/>
              </a:spcAft>
            </a:pPr>
            <a:r>
              <a:rPr lang="en-US" sz="2000" dirty="0"/>
              <a:t>How to choose a processor?</a:t>
            </a:r>
          </a:p>
          <a:p>
            <a:pPr lvl="1" algn="just">
              <a:spcBef>
                <a:spcPts val="0"/>
              </a:spcBef>
              <a:spcAft>
                <a:spcPts val="200"/>
              </a:spcAft>
            </a:pPr>
            <a:r>
              <a:rPr lang="en-US" sz="2000" dirty="0"/>
              <a:t>Should you get a Windows/Linux/Macintosh?</a:t>
            </a:r>
          </a:p>
          <a:p>
            <a:pPr algn="just">
              <a:spcBef>
                <a:spcPts val="0"/>
              </a:spcBef>
              <a:spcAft>
                <a:spcPts val="200"/>
              </a:spcAft>
            </a:pPr>
            <a:r>
              <a:rPr lang="en-US" sz="2400" dirty="0"/>
              <a:t>Business issues</a:t>
            </a:r>
          </a:p>
          <a:p>
            <a:pPr lvl="1" algn="just">
              <a:spcBef>
                <a:spcPts val="0"/>
              </a:spcBef>
              <a:spcAft>
                <a:spcPts val="200"/>
              </a:spcAft>
            </a:pPr>
            <a:r>
              <a:rPr lang="en-US" sz="2000" dirty="0"/>
              <a:t>Should your division buy thin-clients vs. desktop PC?</a:t>
            </a:r>
          </a:p>
          <a:p>
            <a:pPr algn="just">
              <a:spcBef>
                <a:spcPts val="0"/>
              </a:spcBef>
              <a:spcAft>
                <a:spcPts val="200"/>
              </a:spcAft>
            </a:pPr>
            <a:r>
              <a:rPr lang="en-US" sz="2400" dirty="0"/>
              <a:t>Security, viruses, and worms</a:t>
            </a:r>
          </a:p>
          <a:p>
            <a:pPr lvl="1" algn="just">
              <a:spcBef>
                <a:spcPts val="0"/>
              </a:spcBef>
              <a:spcAft>
                <a:spcPts val="200"/>
              </a:spcAft>
            </a:pPr>
            <a:r>
              <a:rPr lang="en-US" sz="2000" dirty="0"/>
              <a:t>What exposure do you have to worry about?</a:t>
            </a:r>
          </a:p>
        </p:txBody>
      </p:sp>
    </p:spTree>
    <p:extLst>
      <p:ext uri="{BB962C8B-B14F-4D97-AF65-F5344CB8AC3E}">
        <p14:creationId xmlns:p14="http://schemas.microsoft.com/office/powerpoint/2010/main" val="1758727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Functionality Complexity</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Every piece of computer hardware is different</a:t>
            </a:r>
          </a:p>
          <a:p>
            <a:pPr lvl="1" algn="just">
              <a:spcBef>
                <a:spcPts val="0"/>
              </a:spcBef>
              <a:spcAft>
                <a:spcPts val="600"/>
              </a:spcAft>
            </a:pPr>
            <a:r>
              <a:rPr lang="en-US" sz="2000" dirty="0"/>
              <a:t>Different CPU (Pentium, PowerPC, ARM, MIPS, </a:t>
            </a:r>
            <a:r>
              <a:rPr lang="is-IS" sz="2000" dirty="0"/>
              <a:t>…</a:t>
            </a:r>
            <a:r>
              <a:rPr lang="en-US" sz="2000" dirty="0"/>
              <a:t>)</a:t>
            </a:r>
          </a:p>
          <a:p>
            <a:pPr lvl="1" algn="just">
              <a:spcBef>
                <a:spcPts val="0"/>
              </a:spcBef>
              <a:spcAft>
                <a:spcPts val="600"/>
              </a:spcAft>
            </a:pPr>
            <a:r>
              <a:rPr lang="en-US" sz="2000" dirty="0"/>
              <a:t>Different amounts of memory, hard drive, </a:t>
            </a:r>
            <a:r>
              <a:rPr lang="is-IS" sz="2000" dirty="0"/>
              <a:t>…</a:t>
            </a:r>
            <a:endParaRPr lang="en-US" sz="2000" dirty="0"/>
          </a:p>
          <a:p>
            <a:pPr lvl="1" algn="just">
              <a:spcBef>
                <a:spcPts val="0"/>
              </a:spcBef>
              <a:spcAft>
                <a:spcPts val="600"/>
              </a:spcAft>
            </a:pPr>
            <a:r>
              <a:rPr lang="en-US" sz="2000" dirty="0"/>
              <a:t>Different types of devices (mice, keyboards, cameras, </a:t>
            </a:r>
            <a:r>
              <a:rPr lang="is-IS" sz="2000" dirty="0"/>
              <a:t>…</a:t>
            </a:r>
            <a:r>
              <a:rPr lang="en-US" sz="2000" dirty="0"/>
              <a:t>)</a:t>
            </a:r>
          </a:p>
          <a:p>
            <a:pPr lvl="1" algn="just">
              <a:spcBef>
                <a:spcPts val="0"/>
              </a:spcBef>
              <a:spcAft>
                <a:spcPts val="600"/>
              </a:spcAft>
            </a:pPr>
            <a:r>
              <a:rPr lang="en-US" sz="2000" dirty="0"/>
              <a:t>Different networking equipment (NICs, wireless, cable, </a:t>
            </a:r>
            <a:r>
              <a:rPr lang="is-IS" sz="2000" dirty="0"/>
              <a:t>…)</a:t>
            </a:r>
            <a:endParaRPr lang="en-US" sz="2000" dirty="0"/>
          </a:p>
          <a:p>
            <a:pPr algn="just">
              <a:spcBef>
                <a:spcPts val="0"/>
              </a:spcBef>
              <a:spcAft>
                <a:spcPts val="600"/>
              </a:spcAft>
            </a:pPr>
            <a:r>
              <a:rPr lang="en-US" sz="2400" dirty="0"/>
              <a:t>Questions</a:t>
            </a:r>
          </a:p>
          <a:p>
            <a:pPr lvl="1" algn="just">
              <a:spcBef>
                <a:spcPts val="0"/>
              </a:spcBef>
              <a:spcAft>
                <a:spcPts val="600"/>
              </a:spcAft>
            </a:pPr>
            <a:r>
              <a:rPr lang="en-US" sz="2000" dirty="0"/>
              <a:t>Should the programmer write a single program that performs many independent activities?</a:t>
            </a:r>
          </a:p>
          <a:p>
            <a:pPr lvl="1" algn="just">
              <a:spcBef>
                <a:spcPts val="0"/>
              </a:spcBef>
              <a:spcAft>
                <a:spcPts val="600"/>
              </a:spcAft>
            </a:pPr>
            <a:r>
              <a:rPr lang="en-US" sz="2000" dirty="0"/>
              <a:t>Does every program have to be altered for every piece of hardware?</a:t>
            </a:r>
          </a:p>
          <a:p>
            <a:pPr lvl="1" algn="just">
              <a:spcBef>
                <a:spcPts val="0"/>
              </a:spcBef>
              <a:spcAft>
                <a:spcPts val="600"/>
              </a:spcAft>
            </a:pPr>
            <a:r>
              <a:rPr lang="en-US" sz="2000" dirty="0"/>
              <a:t>Does a faulty program crash everything?</a:t>
            </a:r>
          </a:p>
          <a:p>
            <a:pPr lvl="1" algn="just">
              <a:spcBef>
                <a:spcPts val="0"/>
              </a:spcBef>
              <a:spcAft>
                <a:spcPts val="600"/>
              </a:spcAft>
            </a:pPr>
            <a:r>
              <a:rPr lang="en-US" sz="2000" dirty="0"/>
              <a:t>Does every program have access to all of the hardware?</a:t>
            </a:r>
          </a:p>
        </p:txBody>
      </p:sp>
    </p:spTree>
    <p:extLst>
      <p:ext uri="{BB962C8B-B14F-4D97-AF65-F5344CB8AC3E}">
        <p14:creationId xmlns:p14="http://schemas.microsoft.com/office/powerpoint/2010/main" val="48277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checkerboard(across)">
                                      <p:cBhvr>
                                        <p:cTn id="7" dur="500"/>
                                        <p:tgtEl>
                                          <p:spTgt spid="9">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7" end="7"/>
                                            </p:txEl>
                                          </p:spTgt>
                                        </p:tgtEl>
                                        <p:attrNameLst>
                                          <p:attrName>style.visibility</p:attrName>
                                        </p:attrNameLst>
                                      </p:cBhvr>
                                      <p:to>
                                        <p:strVal val="visible"/>
                                      </p:to>
                                    </p:set>
                                    <p:animEffect transition="in" filter="blinds(horizontal)">
                                      <p:cBhvr>
                                        <p:cTn id="12" dur="500"/>
                                        <p:tgtEl>
                                          <p:spTgt spid="9">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animEffect transition="in" filter="checkerboard(across)">
                                      <p:cBhvr>
                                        <p:cTn id="21"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32</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Review of C</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664133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Programming in C</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0" name="Picture 9" descr="Macintosh HD:Users:MatCat:Desktop:Screen Shot 2017-07-25 at 12.56.07 PM.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97624"/>
            <a:ext cx="8190072" cy="4710319"/>
          </a:xfrm>
          <a:prstGeom prst="rect">
            <a:avLst/>
          </a:prstGeom>
          <a:noFill/>
          <a:ln>
            <a:noFill/>
          </a:ln>
        </p:spPr>
      </p:pic>
    </p:spTree>
    <p:extLst>
      <p:ext uri="{BB962C8B-B14F-4D97-AF65-F5344CB8AC3E}">
        <p14:creationId xmlns:p14="http://schemas.microsoft.com/office/powerpoint/2010/main" val="1835822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Similarities Between C and C++</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Built-in data types</a:t>
            </a:r>
          </a:p>
          <a:p>
            <a:pPr algn="just">
              <a:spcBef>
                <a:spcPts val="0"/>
              </a:spcBef>
              <a:spcAft>
                <a:spcPts val="600"/>
              </a:spcAft>
            </a:pPr>
            <a:endParaRPr lang="en-US" sz="2400" dirty="0"/>
          </a:p>
          <a:p>
            <a:pPr algn="just">
              <a:spcBef>
                <a:spcPts val="0"/>
              </a:spcBef>
              <a:spcAft>
                <a:spcPts val="600"/>
              </a:spcAft>
            </a:pPr>
            <a:endParaRPr lang="en-US" sz="2400" dirty="0"/>
          </a:p>
          <a:p>
            <a:pPr algn="just">
              <a:spcBef>
                <a:spcPts val="0"/>
              </a:spcBef>
              <a:spcAft>
                <a:spcPts val="600"/>
              </a:spcAft>
            </a:pPr>
            <a:endParaRPr lang="en-US" sz="2400" dirty="0"/>
          </a:p>
          <a:p>
            <a:pPr algn="just">
              <a:spcBef>
                <a:spcPts val="0"/>
              </a:spcBef>
              <a:spcAft>
                <a:spcPts val="600"/>
              </a:spcAft>
            </a:pPr>
            <a:endParaRPr lang="en-US" sz="2400" dirty="0"/>
          </a:p>
          <a:p>
            <a:pPr algn="just">
              <a:spcBef>
                <a:spcPts val="0"/>
              </a:spcBef>
              <a:spcAft>
                <a:spcPts val="600"/>
              </a:spcAft>
            </a:pPr>
            <a:endParaRPr lang="en-US" sz="2400" dirty="0"/>
          </a:p>
          <a:p>
            <a:pPr algn="just">
              <a:spcBef>
                <a:spcPts val="0"/>
              </a:spcBef>
              <a:spcAft>
                <a:spcPts val="600"/>
              </a:spcAft>
            </a:pPr>
            <a:endParaRPr lang="en-US" sz="2400" dirty="0"/>
          </a:p>
          <a:p>
            <a:pPr algn="just">
              <a:spcBef>
                <a:spcPts val="0"/>
              </a:spcBef>
              <a:spcAft>
                <a:spcPts val="600"/>
              </a:spcAft>
            </a:pPr>
            <a:endParaRPr lang="en-US" sz="2400" dirty="0"/>
          </a:p>
          <a:p>
            <a:pPr algn="just">
              <a:spcBef>
                <a:spcPts val="0"/>
              </a:spcBef>
              <a:spcAft>
                <a:spcPts val="600"/>
              </a:spcAft>
            </a:pPr>
            <a:r>
              <a:rPr lang="en-US" sz="2400" dirty="0"/>
              <a:t>Same compiler preprocessor</a:t>
            </a:r>
          </a:p>
          <a:p>
            <a:pPr lvl="1" algn="just">
              <a:spcBef>
                <a:spcPts val="0"/>
              </a:spcBef>
              <a:spcAft>
                <a:spcPts val="600"/>
              </a:spcAft>
            </a:pPr>
            <a:r>
              <a:rPr lang="en-US" sz="2000" dirty="0"/>
              <a:t>Handles </a:t>
            </a:r>
            <a:r>
              <a:rPr lang="en-US" sz="2000" dirty="0">
                <a:solidFill>
                  <a:srgbClr val="2F02F0"/>
                </a:solidFill>
              </a:rPr>
              <a:t>#include </a:t>
            </a:r>
            <a:r>
              <a:rPr lang="en-US" sz="2000" dirty="0"/>
              <a:t>and </a:t>
            </a:r>
            <a:r>
              <a:rPr lang="en-US" sz="2000" dirty="0">
                <a:solidFill>
                  <a:srgbClr val="2F02F0"/>
                </a:solidFill>
              </a:rPr>
              <a:t>#define</a:t>
            </a:r>
          </a:p>
          <a:p>
            <a:pPr lvl="1" algn="just">
              <a:spcBef>
                <a:spcPts val="0"/>
              </a:spcBef>
              <a:spcAft>
                <a:spcPts val="600"/>
              </a:spcAft>
            </a:pPr>
            <a:r>
              <a:rPr lang="en-US" sz="2000" dirty="0"/>
              <a:t>Conditional preprocessing </a:t>
            </a:r>
            <a:r>
              <a:rPr lang="en-US" sz="2000" dirty="0">
                <a:solidFill>
                  <a:srgbClr val="2F02F0"/>
                </a:solidFill>
              </a:rPr>
              <a:t>#if</a:t>
            </a:r>
            <a:r>
              <a:rPr lang="en-US" sz="2000" dirty="0"/>
              <a:t>, </a:t>
            </a:r>
            <a:r>
              <a:rPr lang="en-US" sz="2000" dirty="0">
                <a:solidFill>
                  <a:srgbClr val="2F02F0"/>
                </a:solidFill>
              </a:rPr>
              <a:t>#</a:t>
            </a:r>
            <a:r>
              <a:rPr lang="en-US" sz="2000" dirty="0" err="1">
                <a:solidFill>
                  <a:srgbClr val="2F02F0"/>
                </a:solidFill>
              </a:rPr>
              <a:t>ifndef</a:t>
            </a:r>
            <a:r>
              <a:rPr lang="en-US" sz="2000" dirty="0"/>
              <a:t>, </a:t>
            </a:r>
            <a:r>
              <a:rPr lang="en-US" sz="2000" dirty="0">
                <a:solidFill>
                  <a:srgbClr val="2F02F0"/>
                </a:solidFill>
              </a:rPr>
              <a:t>#</a:t>
            </a:r>
            <a:r>
              <a:rPr lang="en-US" sz="2000" dirty="0" err="1">
                <a:solidFill>
                  <a:srgbClr val="2F02F0"/>
                </a:solidFill>
              </a:rPr>
              <a:t>endif</a:t>
            </a:r>
            <a:r>
              <a:rPr lang="en-US" sz="2000" dirty="0"/>
              <a:t>, etc.</a:t>
            </a:r>
          </a:p>
          <a:p>
            <a:pPr lvl="1" algn="just">
              <a:spcBef>
                <a:spcPts val="0"/>
              </a:spcBef>
              <a:spcAft>
                <a:spcPts val="600"/>
              </a:spcAft>
            </a:pPr>
            <a:r>
              <a:rPr lang="en-US" sz="2000" dirty="0"/>
              <a:t>Other directives</a:t>
            </a:r>
          </a:p>
        </p:txBody>
      </p:sp>
      <p:grpSp>
        <p:nvGrpSpPr>
          <p:cNvPr id="24" name="Group 23"/>
          <p:cNvGrpSpPr/>
          <p:nvPr/>
        </p:nvGrpSpPr>
        <p:grpSpPr>
          <a:xfrm>
            <a:off x="2055385" y="1962316"/>
            <a:ext cx="4950305" cy="3028956"/>
            <a:chOff x="2055385" y="1962316"/>
            <a:chExt cx="4950305" cy="3028956"/>
          </a:xfrm>
        </p:grpSpPr>
        <p:sp>
          <p:nvSpPr>
            <p:cNvPr id="2" name="Rectangle 1"/>
            <p:cNvSpPr/>
            <p:nvPr/>
          </p:nvSpPr>
          <p:spPr>
            <a:xfrm>
              <a:off x="3821895" y="1962316"/>
              <a:ext cx="1305037" cy="361177"/>
            </a:xfrm>
            <a:prstGeom prst="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Data Types</a:t>
              </a:r>
            </a:p>
          </p:txBody>
        </p:sp>
        <p:sp>
          <p:nvSpPr>
            <p:cNvPr id="11" name="Rectangle 10"/>
            <p:cNvSpPr/>
            <p:nvPr/>
          </p:nvSpPr>
          <p:spPr>
            <a:xfrm>
              <a:off x="2055385" y="2857283"/>
              <a:ext cx="2258665" cy="361177"/>
            </a:xfrm>
            <a:prstGeom prst="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Primary Data Types</a:t>
              </a:r>
            </a:p>
          </p:txBody>
        </p:sp>
        <p:sp>
          <p:nvSpPr>
            <p:cNvPr id="12" name="Rectangle 11"/>
            <p:cNvSpPr/>
            <p:nvPr/>
          </p:nvSpPr>
          <p:spPr>
            <a:xfrm>
              <a:off x="4747025" y="2857283"/>
              <a:ext cx="2258665" cy="361177"/>
            </a:xfrm>
            <a:prstGeom prst="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Secondary Data Types</a:t>
              </a:r>
            </a:p>
          </p:txBody>
        </p:sp>
        <p:sp>
          <p:nvSpPr>
            <p:cNvPr id="14" name="Rectangle 13"/>
            <p:cNvSpPr/>
            <p:nvPr/>
          </p:nvSpPr>
          <p:spPr>
            <a:xfrm>
              <a:off x="2055385" y="3568925"/>
              <a:ext cx="2258665" cy="1418592"/>
            </a:xfrm>
            <a:prstGeom prst="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Character</a:t>
              </a:r>
            </a:p>
            <a:p>
              <a:pPr algn="ctr"/>
              <a:r>
                <a:rPr lang="en-US" dirty="0"/>
                <a:t>Integer</a:t>
              </a:r>
            </a:p>
            <a:p>
              <a:pPr algn="ctr"/>
              <a:r>
                <a:rPr lang="en-US" dirty="0"/>
                <a:t>Float</a:t>
              </a:r>
            </a:p>
            <a:p>
              <a:pPr algn="ctr"/>
              <a:r>
                <a:rPr lang="en-US" dirty="0"/>
                <a:t>Double</a:t>
              </a:r>
            </a:p>
            <a:p>
              <a:pPr algn="ctr"/>
              <a:r>
                <a:rPr lang="en-US" dirty="0"/>
                <a:t>Void</a:t>
              </a:r>
            </a:p>
          </p:txBody>
        </p:sp>
        <p:sp>
          <p:nvSpPr>
            <p:cNvPr id="16" name="Rectangle 15"/>
            <p:cNvSpPr/>
            <p:nvPr/>
          </p:nvSpPr>
          <p:spPr>
            <a:xfrm>
              <a:off x="4747025" y="3572680"/>
              <a:ext cx="2258665" cy="1418592"/>
            </a:xfrm>
            <a:prstGeom prst="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Array</a:t>
              </a:r>
            </a:p>
            <a:p>
              <a:pPr algn="ctr"/>
              <a:r>
                <a:rPr lang="en-US" dirty="0"/>
                <a:t>Pointer</a:t>
              </a:r>
            </a:p>
            <a:p>
              <a:pPr algn="ctr"/>
              <a:r>
                <a:rPr lang="en-US" dirty="0"/>
                <a:t>Structure</a:t>
              </a:r>
            </a:p>
            <a:p>
              <a:pPr algn="ctr"/>
              <a:r>
                <a:rPr lang="en-US" dirty="0"/>
                <a:t>Union</a:t>
              </a:r>
            </a:p>
            <a:p>
              <a:pPr algn="ctr"/>
              <a:r>
                <a:rPr lang="en-US" dirty="0" err="1"/>
                <a:t>Enum</a:t>
              </a:r>
              <a:r>
                <a:rPr lang="en-US" dirty="0"/>
                <a:t>, etc.</a:t>
              </a:r>
            </a:p>
          </p:txBody>
        </p:sp>
        <p:cxnSp>
          <p:nvCxnSpPr>
            <p:cNvPr id="4" name="Straight Arrow Connector 3"/>
            <p:cNvCxnSpPr>
              <a:stCxn id="11" idx="2"/>
              <a:endCxn id="14" idx="0"/>
            </p:cNvCxnSpPr>
            <p:nvPr/>
          </p:nvCxnSpPr>
          <p:spPr>
            <a:xfrm>
              <a:off x="3184718" y="3218460"/>
              <a:ext cx="0" cy="35046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5877280" y="3218460"/>
              <a:ext cx="0" cy="35046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186563" y="2506818"/>
              <a:ext cx="0" cy="35046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5879125" y="2506818"/>
              <a:ext cx="0" cy="35046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186563" y="2506818"/>
              <a:ext cx="269071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2" idx="2"/>
            </p:cNvCxnSpPr>
            <p:nvPr/>
          </p:nvCxnSpPr>
          <p:spPr>
            <a:xfrm>
              <a:off x="4474414" y="2323493"/>
              <a:ext cx="0" cy="18332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25" name="Rounded Rectangle 24"/>
          <p:cNvSpPr/>
          <p:nvPr/>
        </p:nvSpPr>
        <p:spPr>
          <a:xfrm>
            <a:off x="6705940" y="5650636"/>
            <a:ext cx="1980860" cy="757308"/>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Details in another lecture</a:t>
            </a:r>
          </a:p>
        </p:txBody>
      </p:sp>
    </p:spTree>
    <p:extLst>
      <p:ext uri="{BB962C8B-B14F-4D97-AF65-F5344CB8AC3E}">
        <p14:creationId xmlns:p14="http://schemas.microsoft.com/office/powerpoint/2010/main" val="128573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8" end="8"/>
                                            </p:txEl>
                                          </p:spTgt>
                                        </p:tgtEl>
                                        <p:attrNameLst>
                                          <p:attrName>style.visibility</p:attrName>
                                        </p:attrNameLst>
                                      </p:cBhvr>
                                      <p:to>
                                        <p:strVal val="visible"/>
                                      </p:to>
                                    </p:set>
                                    <p:animEffect transition="in" filter="blinds(horizontal)">
                                      <p:cBhvr>
                                        <p:cTn id="12" dur="500"/>
                                        <p:tgtEl>
                                          <p:spTgt spid="9">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checkerboard(across)">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Similarities Between C and C++</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Same built-in operators on primitive types</a:t>
            </a:r>
          </a:p>
        </p:txBody>
      </p:sp>
      <p:graphicFrame>
        <p:nvGraphicFramePr>
          <p:cNvPr id="2" name="Table 1"/>
          <p:cNvGraphicFramePr>
            <a:graphicFrameLocks noGrp="1"/>
          </p:cNvGraphicFramePr>
          <p:nvPr/>
        </p:nvGraphicFramePr>
        <p:xfrm>
          <a:off x="1600200" y="2208555"/>
          <a:ext cx="5943600" cy="4381500"/>
        </p:xfrm>
        <a:graphic>
          <a:graphicData uri="http://schemas.openxmlformats.org/drawingml/2006/table">
            <a:tbl>
              <a:tblPr firstRow="1"/>
              <a:tblGrid>
                <a:gridCol w="30226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tblGrid>
              <a:tr h="292100">
                <a:tc>
                  <a:txBody>
                    <a:bodyPr/>
                    <a:lstStyle/>
                    <a:p>
                      <a:pPr algn="l" fontAlgn="b"/>
                      <a:r>
                        <a:rPr lang="en-US" sz="1800" b="1" i="0" u="none" strike="noStrike">
                          <a:solidFill>
                            <a:srgbClr val="000000"/>
                          </a:solidFill>
                          <a:effectLst/>
                          <a:latin typeface="Calibri"/>
                        </a:rPr>
                        <a:t>Category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effectLst/>
                          <a:latin typeface="Calibri"/>
                        </a:rPr>
                        <a:t>Operators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2100">
                <a:tc>
                  <a:txBody>
                    <a:bodyPr/>
                    <a:lstStyle/>
                    <a:p>
                      <a:pPr algn="l" fontAlgn="b"/>
                      <a:r>
                        <a:rPr lang="en-US" sz="1800" b="0" i="0" u="none" strike="noStrike">
                          <a:solidFill>
                            <a:srgbClr val="000000"/>
                          </a:solidFill>
                          <a:effectLst/>
                          <a:latin typeface="Calibri"/>
                        </a:rPr>
                        <a:t>Primary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err="1">
                          <a:solidFill>
                            <a:srgbClr val="000000"/>
                          </a:solidFill>
                          <a:effectLst/>
                          <a:latin typeface="Calibri"/>
                        </a:rPr>
                        <a:t>x.y</a:t>
                      </a:r>
                      <a:r>
                        <a:rPr lang="en-US" sz="1800" b="0" i="0" u="none" strike="noStrike" dirty="0">
                          <a:solidFill>
                            <a:srgbClr val="000000"/>
                          </a:solidFill>
                          <a:effectLst/>
                          <a:latin typeface="Calibri"/>
                        </a:rPr>
                        <a:t>  f(x)  x++  x--  new </a:t>
                      </a:r>
                      <a:r>
                        <a:rPr lang="en-US" sz="1800" b="0" i="0" u="none" strike="noStrike" dirty="0" err="1">
                          <a:solidFill>
                            <a:srgbClr val="000000"/>
                          </a:solidFill>
                          <a:effectLst/>
                          <a:latin typeface="Calibri"/>
                        </a:rPr>
                        <a:t>typedef</a:t>
                      </a:r>
                      <a:endParaRPr lang="en-US" sz="18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2100">
                <a:tc>
                  <a:txBody>
                    <a:bodyPr/>
                    <a:lstStyle/>
                    <a:p>
                      <a:pPr algn="l" fontAlgn="b"/>
                      <a:r>
                        <a:rPr lang="en-US" sz="1800" b="0" i="0" u="none" strike="noStrike">
                          <a:solidFill>
                            <a:srgbClr val="000000"/>
                          </a:solidFill>
                          <a:effectLst/>
                          <a:latin typeface="Calibri"/>
                        </a:rPr>
                        <a:t>Unary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800" b="0" i="0" u="none" strike="noStrike">
                          <a:solidFill>
                            <a:srgbClr val="000000"/>
                          </a:solidFill>
                          <a:effectLst/>
                          <a:latin typeface="Calibri"/>
                        </a:rPr>
                        <a:t>+  -  !  ~  ++x  --x</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2100">
                <a:tc>
                  <a:txBody>
                    <a:bodyPr/>
                    <a:lstStyle/>
                    <a:p>
                      <a:pPr algn="l" fontAlgn="b"/>
                      <a:r>
                        <a:rPr lang="en-US" sz="1800" b="0" i="0" u="none" strike="noStrike">
                          <a:solidFill>
                            <a:srgbClr val="000000"/>
                          </a:solidFill>
                          <a:effectLst/>
                          <a:latin typeface="Calibri"/>
                        </a:rPr>
                        <a:t>Multiplicative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bg-BG" sz="1800" b="0" i="0" u="none" strike="noStrike">
                          <a:solidFill>
                            <a:srgbClr val="000000"/>
                          </a:solidFill>
                          <a:effectLst/>
                          <a:latin typeface="Calibri"/>
                        </a:rPr>
                        <a:t>*  /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2100">
                <a:tc>
                  <a:txBody>
                    <a:bodyPr/>
                    <a:lstStyle/>
                    <a:p>
                      <a:pPr algn="l" fontAlgn="b"/>
                      <a:r>
                        <a:rPr lang="en-US" sz="1800" b="0" i="0" u="none" strike="noStrike">
                          <a:solidFill>
                            <a:srgbClr val="000000"/>
                          </a:solidFill>
                          <a:effectLst/>
                          <a:latin typeface="Calibri"/>
                        </a:rPr>
                        <a:t>Additive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8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2100">
                <a:tc>
                  <a:txBody>
                    <a:bodyPr/>
                    <a:lstStyle/>
                    <a:p>
                      <a:pPr algn="l" fontAlgn="b"/>
                      <a:r>
                        <a:rPr lang="en-US" sz="1800" b="0" i="0" u="none" strike="noStrike">
                          <a:solidFill>
                            <a:srgbClr val="000000"/>
                          </a:solidFill>
                          <a:effectLst/>
                          <a:latin typeface="Calibri"/>
                        </a:rPr>
                        <a:t>Shift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hr-HR" sz="1800" b="0" i="0" u="none" strike="noStrike">
                          <a:solidFill>
                            <a:srgbClr val="000000"/>
                          </a:solidFill>
                          <a:effectLst/>
                          <a:latin typeface="Calibri"/>
                        </a:rPr>
                        <a:t>&lt;&lt;  &gt;&gt;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2100">
                <a:tc>
                  <a:txBody>
                    <a:bodyPr/>
                    <a:lstStyle/>
                    <a:p>
                      <a:pPr algn="l" fontAlgn="b"/>
                      <a:r>
                        <a:rPr lang="en-US" sz="1800" b="0" i="0" u="none" strike="noStrike">
                          <a:solidFill>
                            <a:srgbClr val="000000"/>
                          </a:solidFill>
                          <a:effectLst/>
                          <a:latin typeface="Calibri"/>
                        </a:rPr>
                        <a:t>Relational and type testing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&lt;  &gt;  &lt;=  &gt;=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2100">
                <a:tc>
                  <a:txBody>
                    <a:bodyPr/>
                    <a:lstStyle/>
                    <a:p>
                      <a:pPr algn="l" fontAlgn="b"/>
                      <a:r>
                        <a:rPr lang="en-US" sz="1800" b="0" i="0" u="none" strike="noStrike">
                          <a:solidFill>
                            <a:srgbClr val="000000"/>
                          </a:solidFill>
                          <a:effectLst/>
                          <a:latin typeface="Calibri"/>
                        </a:rPr>
                        <a:t>Equality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2100">
                <a:tc>
                  <a:txBody>
                    <a:bodyPr/>
                    <a:lstStyle/>
                    <a:p>
                      <a:pPr algn="l" fontAlgn="b"/>
                      <a:r>
                        <a:rPr lang="en-US" sz="1800" b="0" i="0" u="none" strike="noStrike">
                          <a:solidFill>
                            <a:srgbClr val="000000"/>
                          </a:solidFill>
                          <a:effectLst/>
                          <a:latin typeface="Calibri"/>
                        </a:rPr>
                        <a:t>Logical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AND &amp;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2100">
                <a:tc>
                  <a:txBody>
                    <a:bodyPr/>
                    <a:lstStyle/>
                    <a:p>
                      <a:pPr algn="l" fontAlgn="b"/>
                      <a:r>
                        <a:rPr lang="en-US" sz="1800" b="0" i="0" u="none" strike="noStrike">
                          <a:solidFill>
                            <a:srgbClr val="000000"/>
                          </a:solidFill>
                          <a:effectLst/>
                          <a:latin typeface="Calibri"/>
                        </a:rPr>
                        <a:t>Logical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800" b="0" i="0" u="none" strike="noStrike">
                          <a:solidFill>
                            <a:srgbClr val="000000"/>
                          </a:solidFill>
                          <a:effectLst/>
                          <a:latin typeface="Calibri"/>
                        </a:rPr>
                        <a:t>XOR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2100">
                <a:tc>
                  <a:txBody>
                    <a:bodyPr/>
                    <a:lstStyle/>
                    <a:p>
                      <a:pPr algn="l" fontAlgn="b"/>
                      <a:r>
                        <a:rPr lang="en-US" sz="1800" b="0" i="0" u="none" strike="noStrike">
                          <a:solidFill>
                            <a:srgbClr val="000000"/>
                          </a:solidFill>
                          <a:effectLst/>
                          <a:latin typeface="Calibri"/>
                        </a:rPr>
                        <a:t>Logical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hr-HR" sz="1800" b="0" i="0" u="none" strike="noStrike">
                          <a:solidFill>
                            <a:srgbClr val="000000"/>
                          </a:solidFill>
                          <a:effectLst/>
                          <a:latin typeface="Calibri"/>
                        </a:rPr>
                        <a:t>OR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2100">
                <a:tc>
                  <a:txBody>
                    <a:bodyPr/>
                    <a:lstStyle/>
                    <a:p>
                      <a:pPr algn="l" fontAlgn="b"/>
                      <a:r>
                        <a:rPr lang="en-US" sz="1800" b="0" i="0" u="none" strike="noStrike">
                          <a:solidFill>
                            <a:srgbClr val="000000"/>
                          </a:solidFill>
                          <a:effectLst/>
                          <a:latin typeface="Calibri"/>
                        </a:rPr>
                        <a:t>Conditional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uk-UA" sz="1800" b="0" i="0" u="none" strike="noStrike">
                          <a:solidFill>
                            <a:srgbClr val="000000"/>
                          </a:solidFill>
                          <a:effectLst/>
                          <a:latin typeface="Calibri"/>
                        </a:rPr>
                        <a:t>AND &amp;&amp;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2100">
                <a:tc>
                  <a:txBody>
                    <a:bodyPr/>
                    <a:lstStyle/>
                    <a:p>
                      <a:pPr algn="l" fontAlgn="b"/>
                      <a:r>
                        <a:rPr lang="en-US" sz="1800" b="0" i="0" u="none" strike="noStrike">
                          <a:solidFill>
                            <a:srgbClr val="000000"/>
                          </a:solidFill>
                          <a:effectLst/>
                          <a:latin typeface="Calibri"/>
                        </a:rPr>
                        <a:t>Conditional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OR II</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2100">
                <a:tc>
                  <a:txBody>
                    <a:bodyPr/>
                    <a:lstStyle/>
                    <a:p>
                      <a:pPr algn="l" fontAlgn="b"/>
                      <a:r>
                        <a:rPr lang="en-US" sz="1800" b="0" i="0" u="none" strike="noStrike">
                          <a:solidFill>
                            <a:srgbClr val="000000"/>
                          </a:solidFill>
                          <a:effectLst/>
                          <a:latin typeface="Calibri"/>
                        </a:rPr>
                        <a:t>Conditional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ru-RU" sz="18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92100">
                <a:tc>
                  <a:txBody>
                    <a:bodyPr/>
                    <a:lstStyle/>
                    <a:p>
                      <a:pPr algn="l" fontAlgn="b"/>
                      <a:r>
                        <a:rPr lang="en-US" sz="1800" b="0" i="0" u="none" strike="noStrike">
                          <a:solidFill>
                            <a:srgbClr val="000000"/>
                          </a:solidFill>
                          <a:effectLst/>
                          <a:latin typeface="Calibri"/>
                        </a:rPr>
                        <a:t>Assignment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a:rPr>
                        <a:t>=  *=  /=  +=  -=  &lt;&lt;=  &gt;&gt;=  &amp;=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772636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9-08-24 at 10.41.1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4525" y="1628734"/>
            <a:ext cx="1917700" cy="2374900"/>
          </a:xfrm>
          <a:prstGeom prst="rect">
            <a:avLst/>
          </a:prstGeom>
        </p:spPr>
      </p:pic>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Similarities Between C and C++</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Same built-in control structures</a:t>
            </a:r>
          </a:p>
          <a:p>
            <a:pPr lvl="1" algn="just">
              <a:spcBef>
                <a:spcPts val="0"/>
              </a:spcBef>
              <a:spcAft>
                <a:spcPts val="600"/>
              </a:spcAft>
            </a:pPr>
            <a:r>
              <a:rPr lang="en-US" sz="2000" dirty="0"/>
              <a:t>E.g., </a:t>
            </a:r>
            <a:r>
              <a:rPr lang="en-US" sz="2000" dirty="0">
                <a:solidFill>
                  <a:srgbClr val="2F02F0"/>
                </a:solidFill>
              </a:rPr>
              <a:t>if</a:t>
            </a:r>
            <a:r>
              <a:rPr lang="en-US" sz="2000" dirty="0"/>
              <a:t>, </a:t>
            </a:r>
            <a:r>
              <a:rPr lang="en-US" sz="2000" dirty="0">
                <a:solidFill>
                  <a:srgbClr val="2F02F0"/>
                </a:solidFill>
              </a:rPr>
              <a:t>for</a:t>
            </a:r>
            <a:r>
              <a:rPr lang="en-US" sz="2000" dirty="0"/>
              <a:t>, </a:t>
            </a:r>
            <a:r>
              <a:rPr lang="en-US" sz="2000" dirty="0">
                <a:solidFill>
                  <a:srgbClr val="2F02F0"/>
                </a:solidFill>
              </a:rPr>
              <a:t>while</a:t>
            </a:r>
            <a:r>
              <a:rPr lang="en-US" sz="2000" dirty="0"/>
              <a:t>, </a:t>
            </a:r>
            <a:r>
              <a:rPr lang="en-US" sz="2000" dirty="0">
                <a:solidFill>
                  <a:srgbClr val="2F02F0"/>
                </a:solidFill>
              </a:rPr>
              <a:t>switch</a:t>
            </a:r>
            <a:r>
              <a:rPr lang="en-US" sz="2000" dirty="0"/>
              <a:t>, etc.</a:t>
            </a:r>
          </a:p>
          <a:p>
            <a:pPr algn="just">
              <a:spcBef>
                <a:spcPts val="0"/>
              </a:spcBef>
              <a:spcAft>
                <a:spcPts val="600"/>
              </a:spcAft>
            </a:pPr>
            <a:endParaRPr lang="en-US" sz="2400" dirty="0"/>
          </a:p>
          <a:p>
            <a:pPr algn="just">
              <a:spcBef>
                <a:spcPts val="0"/>
              </a:spcBef>
              <a:spcAft>
                <a:spcPts val="600"/>
              </a:spcAft>
            </a:pPr>
            <a:endParaRPr lang="en-US" sz="2400" dirty="0"/>
          </a:p>
          <a:p>
            <a:pPr marL="0" indent="0" algn="just">
              <a:spcBef>
                <a:spcPts val="0"/>
              </a:spcBef>
              <a:spcAft>
                <a:spcPts val="600"/>
              </a:spcAft>
              <a:buNone/>
            </a:pPr>
            <a:endParaRPr lang="en-US" sz="2400" dirty="0"/>
          </a:p>
          <a:p>
            <a:pPr marL="0" indent="0" algn="just">
              <a:spcBef>
                <a:spcPts val="0"/>
              </a:spcBef>
              <a:spcAft>
                <a:spcPts val="600"/>
              </a:spcAft>
              <a:buNone/>
            </a:pPr>
            <a:endParaRPr lang="en-US" sz="2400" dirty="0"/>
          </a:p>
          <a:p>
            <a:pPr algn="just">
              <a:spcBef>
                <a:spcPts val="0"/>
              </a:spcBef>
              <a:spcAft>
                <a:spcPts val="600"/>
              </a:spcAft>
            </a:pPr>
            <a:r>
              <a:rPr lang="en-US" sz="2400" dirty="0"/>
              <a:t>Must have a function named </a:t>
            </a:r>
            <a:r>
              <a:rPr lang="en-US" sz="2400" dirty="0">
                <a:solidFill>
                  <a:srgbClr val="2F02F0"/>
                </a:solidFill>
              </a:rPr>
              <a:t>main</a:t>
            </a:r>
            <a:r>
              <a:rPr lang="en-US" sz="2400" dirty="0"/>
              <a:t> to determine where the program starts</a:t>
            </a:r>
          </a:p>
          <a:p>
            <a:pPr algn="just">
              <a:spcBef>
                <a:spcPts val="0"/>
              </a:spcBef>
              <a:spcAft>
                <a:spcPts val="600"/>
              </a:spcAft>
            </a:pPr>
            <a:r>
              <a:rPr lang="en-US" sz="2400" dirty="0"/>
              <a:t>Functions are defined the same way</a:t>
            </a:r>
          </a:p>
          <a:p>
            <a:pPr marL="742950" lvl="2" indent="-342900" algn="just">
              <a:spcBef>
                <a:spcPts val="0"/>
              </a:spcBef>
              <a:spcAft>
                <a:spcPts val="600"/>
              </a:spcAft>
            </a:pPr>
            <a:r>
              <a:rPr lang="en-US" sz="2000" dirty="0"/>
              <a:t>E.g., function prototypes, definitions, and calls</a:t>
            </a:r>
            <a:endParaRPr lang="en-US" sz="2400" dirty="0"/>
          </a:p>
          <a:p>
            <a:pPr algn="just">
              <a:spcBef>
                <a:spcPts val="0"/>
              </a:spcBef>
              <a:spcAft>
                <a:spcPts val="600"/>
              </a:spcAft>
            </a:pPr>
            <a:r>
              <a:rPr lang="en-US" sz="2400" dirty="0"/>
              <a:t>Programs can be split up into separate files</a:t>
            </a:r>
            <a:endParaRPr lang="en-US" sz="2000" dirty="0"/>
          </a:p>
        </p:txBody>
      </p:sp>
      <p:pic>
        <p:nvPicPr>
          <p:cNvPr id="3" name="Picture 2" descr="Screen Shot 2019-08-24 at 10.42.5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745" y="1600200"/>
            <a:ext cx="2214001" cy="2403434"/>
          </a:xfrm>
          <a:prstGeom prst="rect">
            <a:avLst/>
          </a:prstGeom>
        </p:spPr>
      </p:pic>
    </p:spTree>
    <p:extLst>
      <p:ext uri="{BB962C8B-B14F-4D97-AF65-F5344CB8AC3E}">
        <p14:creationId xmlns:p14="http://schemas.microsoft.com/office/powerpoint/2010/main" val="3668229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Differences Between C and C++</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C follows a </a:t>
            </a:r>
            <a:r>
              <a:rPr lang="en-US" sz="2400" dirty="0">
                <a:solidFill>
                  <a:srgbClr val="008000"/>
                </a:solidFill>
              </a:rPr>
              <a:t>procedural</a:t>
            </a:r>
            <a:r>
              <a:rPr lang="en-US" sz="2400" dirty="0"/>
              <a:t> programming paradigm</a:t>
            </a:r>
          </a:p>
          <a:p>
            <a:pPr lvl="1" algn="just">
              <a:spcBef>
                <a:spcPts val="0"/>
              </a:spcBef>
              <a:spcAft>
                <a:spcPts val="600"/>
              </a:spcAft>
            </a:pPr>
            <a:r>
              <a:rPr lang="en-US" sz="2000" dirty="0"/>
              <a:t>C++ is </a:t>
            </a:r>
            <a:r>
              <a:rPr lang="en-US" sz="2000" dirty="0">
                <a:solidFill>
                  <a:srgbClr val="008000"/>
                </a:solidFill>
              </a:rPr>
              <a:t>multi-paradigm language </a:t>
            </a:r>
            <a:r>
              <a:rPr lang="en-US" sz="2000" dirty="0"/>
              <a:t>(both procedural and object oriented)</a:t>
            </a:r>
          </a:p>
          <a:p>
            <a:pPr algn="just">
              <a:spcBef>
                <a:spcPts val="0"/>
              </a:spcBef>
              <a:spcAft>
                <a:spcPts val="600"/>
              </a:spcAft>
            </a:pPr>
            <a:r>
              <a:rPr lang="en-US" sz="2400" dirty="0"/>
              <a:t>In C, importance is given to </a:t>
            </a:r>
            <a:r>
              <a:rPr lang="en-US" sz="2400" dirty="0">
                <a:solidFill>
                  <a:srgbClr val="008000"/>
                </a:solidFill>
              </a:rPr>
              <a:t>steps</a:t>
            </a:r>
            <a:r>
              <a:rPr lang="en-US" sz="2400" dirty="0"/>
              <a:t> of the program</a:t>
            </a:r>
          </a:p>
          <a:p>
            <a:pPr lvl="1" algn="just">
              <a:spcBef>
                <a:spcPts val="0"/>
              </a:spcBef>
              <a:spcAft>
                <a:spcPts val="600"/>
              </a:spcAft>
            </a:pPr>
            <a:r>
              <a:rPr lang="en-US" sz="2000" dirty="0"/>
              <a:t>C++ focuses on the </a:t>
            </a:r>
            <a:r>
              <a:rPr lang="en-US" sz="2000" dirty="0">
                <a:solidFill>
                  <a:srgbClr val="008000"/>
                </a:solidFill>
              </a:rPr>
              <a:t>data</a:t>
            </a:r>
            <a:r>
              <a:rPr lang="en-US" sz="2000" dirty="0"/>
              <a:t> rather than the process – this typically makes it easier to implement/edit the code in C++</a:t>
            </a:r>
          </a:p>
          <a:p>
            <a:pPr algn="just">
              <a:spcBef>
                <a:spcPts val="0"/>
              </a:spcBef>
              <a:spcAft>
                <a:spcPts val="600"/>
              </a:spcAft>
            </a:pPr>
            <a:r>
              <a:rPr lang="en-US" sz="2400" dirty="0"/>
              <a:t>In C, the data is </a:t>
            </a:r>
            <a:r>
              <a:rPr lang="en-US" sz="2400" dirty="0">
                <a:solidFill>
                  <a:srgbClr val="008000"/>
                </a:solidFill>
              </a:rPr>
              <a:t>not secured </a:t>
            </a:r>
            <a:r>
              <a:rPr lang="en-US" sz="2400" dirty="0"/>
              <a:t>while the data is secured (really, </a:t>
            </a:r>
            <a:r>
              <a:rPr lang="en-US" sz="2400" dirty="0">
                <a:solidFill>
                  <a:srgbClr val="008000"/>
                </a:solidFill>
              </a:rPr>
              <a:t>hidden</a:t>
            </a:r>
            <a:r>
              <a:rPr lang="en-US" sz="2400" dirty="0"/>
              <a:t>) in C++</a:t>
            </a:r>
          </a:p>
          <a:p>
            <a:pPr lvl="1" algn="just">
              <a:spcBef>
                <a:spcPts val="0"/>
              </a:spcBef>
              <a:spcAft>
                <a:spcPts val="600"/>
              </a:spcAft>
            </a:pPr>
            <a:r>
              <a:rPr lang="en-US" sz="2000" dirty="0"/>
              <a:t>This is due to specific </a:t>
            </a:r>
            <a:r>
              <a:rPr lang="en-US" sz="2000" dirty="0">
                <a:solidFill>
                  <a:srgbClr val="008000"/>
                </a:solidFill>
              </a:rPr>
              <a:t>OOP features </a:t>
            </a:r>
            <a:r>
              <a:rPr lang="en-US" sz="2000" dirty="0"/>
              <a:t>like </a:t>
            </a:r>
            <a:r>
              <a:rPr lang="en-US" sz="2000" i="1" dirty="0"/>
              <a:t>data hiding </a:t>
            </a:r>
            <a:r>
              <a:rPr lang="en-US" sz="2000" dirty="0"/>
              <a:t>not present in C</a:t>
            </a:r>
          </a:p>
          <a:p>
            <a:pPr algn="just">
              <a:spcBef>
                <a:spcPts val="0"/>
              </a:spcBef>
              <a:spcAft>
                <a:spcPts val="600"/>
              </a:spcAft>
            </a:pPr>
            <a:r>
              <a:rPr lang="en-US" sz="2400" dirty="0"/>
              <a:t>C is a </a:t>
            </a:r>
            <a:r>
              <a:rPr lang="en-US" sz="2400" dirty="0">
                <a:solidFill>
                  <a:srgbClr val="008000"/>
                </a:solidFill>
              </a:rPr>
              <a:t>low level language</a:t>
            </a:r>
            <a:r>
              <a:rPr lang="en-US" sz="2400" dirty="0"/>
              <a:t> while C++ is a </a:t>
            </a:r>
            <a:r>
              <a:rPr lang="en-US" sz="2400" dirty="0">
                <a:solidFill>
                  <a:srgbClr val="008000"/>
                </a:solidFill>
              </a:rPr>
              <a:t>middle-level language</a:t>
            </a:r>
          </a:p>
          <a:p>
            <a:pPr lvl="1" algn="just">
              <a:spcBef>
                <a:spcPts val="0"/>
              </a:spcBef>
              <a:spcAft>
                <a:spcPts val="600"/>
              </a:spcAft>
            </a:pPr>
            <a:r>
              <a:rPr lang="en-US" sz="2000" dirty="0"/>
              <a:t>Interpretation is more difficult and less user friendly in C while C++ has features of both low-level (i.e., focus on machine hardware) and high-level (concentration on program itself)</a:t>
            </a:r>
          </a:p>
        </p:txBody>
      </p:sp>
    </p:spTree>
    <p:extLst>
      <p:ext uri="{BB962C8B-B14F-4D97-AF65-F5344CB8AC3E}">
        <p14:creationId xmlns:p14="http://schemas.microsoft.com/office/powerpoint/2010/main" val="2217281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Differences Between C and C++</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C uses the </a:t>
            </a:r>
            <a:r>
              <a:rPr lang="en-US" sz="2400" dirty="0">
                <a:solidFill>
                  <a:srgbClr val="008000"/>
                </a:solidFill>
              </a:rPr>
              <a:t>top-down </a:t>
            </a:r>
            <a:r>
              <a:rPr lang="en-US" sz="2400" dirty="0"/>
              <a:t>approach while C++ uses the </a:t>
            </a:r>
            <a:r>
              <a:rPr lang="en-US" sz="2400" dirty="0">
                <a:solidFill>
                  <a:srgbClr val="008000"/>
                </a:solidFill>
              </a:rPr>
              <a:t>bottom-up </a:t>
            </a:r>
            <a:r>
              <a:rPr lang="en-US" sz="2400" dirty="0"/>
              <a:t>approach</a:t>
            </a:r>
          </a:p>
          <a:p>
            <a:pPr lvl="1" algn="just">
              <a:spcBef>
                <a:spcPts val="0"/>
              </a:spcBef>
              <a:spcAft>
                <a:spcPts val="600"/>
              </a:spcAft>
            </a:pPr>
            <a:r>
              <a:rPr lang="en-US" sz="2000" dirty="0"/>
              <a:t>In C, the program is formulated step-by-step</a:t>
            </a:r>
          </a:p>
          <a:p>
            <a:pPr lvl="1" algn="just">
              <a:spcBef>
                <a:spcPts val="0"/>
              </a:spcBef>
              <a:spcAft>
                <a:spcPts val="600"/>
              </a:spcAft>
            </a:pPr>
            <a:r>
              <a:rPr lang="en-US" sz="2000" dirty="0"/>
              <a:t>In C++, the base elements are first formulated and then linked together to give rise to larger systems</a:t>
            </a:r>
          </a:p>
          <a:p>
            <a:pPr algn="just">
              <a:spcBef>
                <a:spcPts val="0"/>
              </a:spcBef>
              <a:spcAft>
                <a:spcPts val="600"/>
              </a:spcAft>
            </a:pPr>
            <a:r>
              <a:rPr lang="en-US" sz="2400" dirty="0"/>
              <a:t>C is </a:t>
            </a:r>
            <a:r>
              <a:rPr lang="en-US" sz="2400" dirty="0">
                <a:solidFill>
                  <a:srgbClr val="008000"/>
                </a:solidFill>
              </a:rPr>
              <a:t>function-driven </a:t>
            </a:r>
            <a:r>
              <a:rPr lang="en-US" sz="2400" dirty="0"/>
              <a:t>while C++ is </a:t>
            </a:r>
            <a:r>
              <a:rPr lang="en-US" sz="2400" dirty="0">
                <a:solidFill>
                  <a:srgbClr val="008000"/>
                </a:solidFill>
              </a:rPr>
              <a:t>object-driven</a:t>
            </a:r>
          </a:p>
          <a:p>
            <a:pPr lvl="1" algn="just">
              <a:spcBef>
                <a:spcPts val="0"/>
              </a:spcBef>
              <a:spcAft>
                <a:spcPts val="600"/>
              </a:spcAft>
            </a:pPr>
            <a:r>
              <a:rPr lang="en-US" sz="2000" dirty="0"/>
              <a:t>Functions are the building blocks of a C program while objects are the building blocks of a C++ program</a:t>
            </a:r>
          </a:p>
          <a:p>
            <a:pPr algn="just">
              <a:spcBef>
                <a:spcPts val="0"/>
              </a:spcBef>
              <a:spcAft>
                <a:spcPts val="600"/>
              </a:spcAft>
            </a:pPr>
            <a:r>
              <a:rPr lang="en-US" sz="2400" dirty="0"/>
              <a:t>C++ supports </a:t>
            </a:r>
            <a:r>
              <a:rPr lang="en-US" sz="2400" dirty="0">
                <a:solidFill>
                  <a:srgbClr val="008000"/>
                </a:solidFill>
              </a:rPr>
              <a:t>function overloading </a:t>
            </a:r>
            <a:r>
              <a:rPr lang="en-US" sz="2400" dirty="0"/>
              <a:t>while C does not</a:t>
            </a:r>
          </a:p>
          <a:p>
            <a:pPr lvl="1" algn="just">
              <a:spcBef>
                <a:spcPts val="0"/>
              </a:spcBef>
              <a:spcAft>
                <a:spcPts val="600"/>
              </a:spcAft>
            </a:pPr>
            <a:r>
              <a:rPr lang="en-US" sz="2000" dirty="0"/>
              <a:t>Function overloading is done with the help of polymorphism, an OOP feature</a:t>
            </a:r>
          </a:p>
        </p:txBody>
      </p:sp>
    </p:spTree>
    <p:extLst>
      <p:ext uri="{BB962C8B-B14F-4D97-AF65-F5344CB8AC3E}">
        <p14:creationId xmlns:p14="http://schemas.microsoft.com/office/powerpoint/2010/main" val="4162839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Differences Between C and C++</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The </a:t>
            </a:r>
            <a:r>
              <a:rPr lang="en-US" sz="2400" dirty="0">
                <a:solidFill>
                  <a:srgbClr val="2F02F0"/>
                </a:solidFill>
              </a:rPr>
              <a:t>NAMESPACE</a:t>
            </a:r>
            <a:r>
              <a:rPr lang="en-US" sz="2400" dirty="0"/>
              <a:t> feature in C++ is absent in C</a:t>
            </a:r>
          </a:p>
          <a:p>
            <a:pPr lvl="1" algn="just">
              <a:spcBef>
                <a:spcPts val="0"/>
              </a:spcBef>
              <a:spcAft>
                <a:spcPts val="600"/>
              </a:spcAft>
            </a:pPr>
            <a:r>
              <a:rPr lang="en-US" sz="2000" dirty="0"/>
              <a:t>C++ uses </a:t>
            </a:r>
            <a:r>
              <a:rPr lang="en-US" sz="2000" dirty="0">
                <a:solidFill>
                  <a:srgbClr val="2F02F0"/>
                </a:solidFill>
              </a:rPr>
              <a:t>NAMESPACE</a:t>
            </a:r>
            <a:r>
              <a:rPr lang="en-US" sz="2000" dirty="0"/>
              <a:t> to avoid name collisions</a:t>
            </a:r>
          </a:p>
          <a:p>
            <a:pPr algn="just">
              <a:spcBef>
                <a:spcPts val="0"/>
              </a:spcBef>
              <a:spcAft>
                <a:spcPts val="600"/>
              </a:spcAft>
            </a:pPr>
            <a:r>
              <a:rPr lang="en-US" sz="2400" dirty="0"/>
              <a:t>The standard </a:t>
            </a:r>
            <a:r>
              <a:rPr lang="en-US" sz="2400" dirty="0">
                <a:solidFill>
                  <a:srgbClr val="008000"/>
                </a:solidFill>
              </a:rPr>
              <a:t>input</a:t>
            </a:r>
            <a:r>
              <a:rPr lang="en-US" sz="2400" dirty="0"/>
              <a:t> and </a:t>
            </a:r>
            <a:r>
              <a:rPr lang="en-US" sz="2400" dirty="0">
                <a:solidFill>
                  <a:srgbClr val="008000"/>
                </a:solidFill>
              </a:rPr>
              <a:t>output</a:t>
            </a:r>
            <a:r>
              <a:rPr lang="en-US" sz="2400" dirty="0"/>
              <a:t> functions differ in the two languages</a:t>
            </a:r>
          </a:p>
          <a:p>
            <a:pPr lvl="1" algn="just">
              <a:spcBef>
                <a:spcPts val="0"/>
              </a:spcBef>
              <a:spcAft>
                <a:spcPts val="600"/>
              </a:spcAft>
            </a:pPr>
            <a:r>
              <a:rPr lang="en-US" sz="2000" dirty="0"/>
              <a:t>C uses </a:t>
            </a:r>
            <a:r>
              <a:rPr lang="en-US" sz="2000" dirty="0" err="1">
                <a:solidFill>
                  <a:srgbClr val="2F02F0"/>
                </a:solidFill>
              </a:rPr>
              <a:t>scanf</a:t>
            </a:r>
            <a:r>
              <a:rPr lang="en-US" sz="2000" dirty="0">
                <a:solidFill>
                  <a:srgbClr val="2F02F0"/>
                </a:solidFill>
              </a:rPr>
              <a:t>()</a:t>
            </a:r>
            <a:r>
              <a:rPr lang="en-US" sz="2000" dirty="0"/>
              <a:t> and </a:t>
            </a:r>
            <a:r>
              <a:rPr lang="en-US" sz="2000" dirty="0" err="1">
                <a:solidFill>
                  <a:srgbClr val="2F02F0"/>
                </a:solidFill>
              </a:rPr>
              <a:t>printf</a:t>
            </a:r>
            <a:r>
              <a:rPr lang="en-US" sz="2000" dirty="0">
                <a:solidFill>
                  <a:srgbClr val="2F02F0"/>
                </a:solidFill>
              </a:rPr>
              <a:t>() </a:t>
            </a:r>
            <a:r>
              <a:rPr lang="en-US" sz="2000" dirty="0"/>
              <a:t>while C++ uses </a:t>
            </a:r>
            <a:r>
              <a:rPr lang="en-US" sz="2000" dirty="0" err="1">
                <a:solidFill>
                  <a:srgbClr val="2F02F0"/>
                </a:solidFill>
              </a:rPr>
              <a:t>cin</a:t>
            </a:r>
            <a:r>
              <a:rPr lang="en-US" sz="2000" dirty="0">
                <a:solidFill>
                  <a:srgbClr val="2F02F0"/>
                </a:solidFill>
              </a:rPr>
              <a:t> &gt;&gt;</a:t>
            </a:r>
            <a:r>
              <a:rPr lang="en-US" sz="2000" dirty="0"/>
              <a:t> and </a:t>
            </a:r>
            <a:r>
              <a:rPr lang="en-US" sz="2000" dirty="0" err="1">
                <a:solidFill>
                  <a:srgbClr val="2F02F0"/>
                </a:solidFill>
              </a:rPr>
              <a:t>cout</a:t>
            </a:r>
            <a:r>
              <a:rPr lang="en-US" sz="2000" dirty="0">
                <a:solidFill>
                  <a:srgbClr val="2F02F0"/>
                </a:solidFill>
              </a:rPr>
              <a:t> &lt;&lt;</a:t>
            </a:r>
            <a:r>
              <a:rPr lang="en-US" sz="2000" dirty="0"/>
              <a:t> as their respective input and output functions</a:t>
            </a:r>
          </a:p>
          <a:p>
            <a:pPr algn="just">
              <a:spcBef>
                <a:spcPts val="0"/>
              </a:spcBef>
              <a:spcAft>
                <a:spcPts val="600"/>
              </a:spcAft>
            </a:pPr>
            <a:r>
              <a:rPr lang="en-US" sz="2400" dirty="0"/>
              <a:t>C++ allows the use of </a:t>
            </a:r>
            <a:r>
              <a:rPr lang="en-US" sz="2400" dirty="0">
                <a:solidFill>
                  <a:srgbClr val="008000"/>
                </a:solidFill>
              </a:rPr>
              <a:t>references variables </a:t>
            </a:r>
            <a:r>
              <a:rPr lang="en-US" sz="2400" dirty="0"/>
              <a:t>while C does not</a:t>
            </a:r>
          </a:p>
          <a:p>
            <a:pPr lvl="1" algn="just">
              <a:spcBef>
                <a:spcPts val="0"/>
              </a:spcBef>
              <a:spcAft>
                <a:spcPts val="600"/>
              </a:spcAft>
            </a:pPr>
            <a:r>
              <a:rPr lang="en-US" sz="2000" dirty="0"/>
              <a:t>Reference variables allow two variable names to point to the same memory location</a:t>
            </a:r>
          </a:p>
        </p:txBody>
      </p:sp>
      <p:sp>
        <p:nvSpPr>
          <p:cNvPr id="2" name="Rounded Rectangle 1"/>
          <p:cNvSpPr/>
          <p:nvPr/>
        </p:nvSpPr>
        <p:spPr>
          <a:xfrm>
            <a:off x="686812" y="5387768"/>
            <a:ext cx="7801153" cy="896886"/>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C++ is a superset of C and can run most of C code while C cannot run C++ code, but C has its own existence especially in systems programming</a:t>
            </a:r>
          </a:p>
        </p:txBody>
      </p:sp>
    </p:spTree>
    <p:extLst>
      <p:ext uri="{BB962C8B-B14F-4D97-AF65-F5344CB8AC3E}">
        <p14:creationId xmlns:p14="http://schemas.microsoft.com/office/powerpoint/2010/main" val="10353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1A72-05AD-4B6A-AF7C-ED2964DEEFFF}"/>
              </a:ext>
            </a:extLst>
          </p:cNvPr>
          <p:cNvSpPr>
            <a:spLocks noGrp="1"/>
          </p:cNvSpPr>
          <p:nvPr>
            <p:ph type="title"/>
          </p:nvPr>
        </p:nvSpPr>
        <p:spPr>
          <a:xfrm>
            <a:off x="457199" y="75856"/>
            <a:ext cx="8229600" cy="1143000"/>
          </a:xfrm>
        </p:spPr>
        <p:txBody>
          <a:bodyPr>
            <a:noAutofit/>
          </a:bodyPr>
          <a:lstStyle/>
          <a:p>
            <a:r>
              <a:rPr lang="en-US" sz="3200" dirty="0"/>
              <a:t>Assignments, Exams and Recitation schedule</a:t>
            </a:r>
          </a:p>
        </p:txBody>
      </p:sp>
      <p:graphicFrame>
        <p:nvGraphicFramePr>
          <p:cNvPr id="3" name="Table 2">
            <a:extLst>
              <a:ext uri="{FF2B5EF4-FFF2-40B4-BE49-F238E27FC236}">
                <a16:creationId xmlns:a16="http://schemas.microsoft.com/office/drawing/2014/main" id="{63466A0B-D8BC-ECB0-2727-1EAECADF7DF2}"/>
              </a:ext>
            </a:extLst>
          </p:cNvPr>
          <p:cNvGraphicFramePr>
            <a:graphicFrameLocks noGrp="1"/>
          </p:cNvGraphicFramePr>
          <p:nvPr>
            <p:extLst>
              <p:ext uri="{D42A27DB-BD31-4B8C-83A1-F6EECF244321}">
                <p14:modId xmlns:p14="http://schemas.microsoft.com/office/powerpoint/2010/main" val="3611967714"/>
              </p:ext>
            </p:extLst>
          </p:nvPr>
        </p:nvGraphicFramePr>
        <p:xfrm>
          <a:off x="115631" y="1215198"/>
          <a:ext cx="8571168" cy="5395265"/>
        </p:xfrm>
        <a:graphic>
          <a:graphicData uri="http://schemas.openxmlformats.org/drawingml/2006/table">
            <a:tbl>
              <a:tblPr firstRow="1" firstCol="1" bandRow="1">
                <a:tableStyleId>{5C22544A-7EE6-4342-B048-85BDC9FD1C3A}</a:tableStyleId>
              </a:tblPr>
              <a:tblGrid>
                <a:gridCol w="1244933">
                  <a:extLst>
                    <a:ext uri="{9D8B030D-6E8A-4147-A177-3AD203B41FA5}">
                      <a16:colId xmlns:a16="http://schemas.microsoft.com/office/drawing/2014/main" val="1318578041"/>
                    </a:ext>
                  </a:extLst>
                </a:gridCol>
                <a:gridCol w="2231351">
                  <a:extLst>
                    <a:ext uri="{9D8B030D-6E8A-4147-A177-3AD203B41FA5}">
                      <a16:colId xmlns:a16="http://schemas.microsoft.com/office/drawing/2014/main" val="344358139"/>
                    </a:ext>
                  </a:extLst>
                </a:gridCol>
                <a:gridCol w="3133078">
                  <a:extLst>
                    <a:ext uri="{9D8B030D-6E8A-4147-A177-3AD203B41FA5}">
                      <a16:colId xmlns:a16="http://schemas.microsoft.com/office/drawing/2014/main" val="3896589589"/>
                    </a:ext>
                  </a:extLst>
                </a:gridCol>
                <a:gridCol w="1961806">
                  <a:extLst>
                    <a:ext uri="{9D8B030D-6E8A-4147-A177-3AD203B41FA5}">
                      <a16:colId xmlns:a16="http://schemas.microsoft.com/office/drawing/2014/main" val="949794469"/>
                    </a:ext>
                  </a:extLst>
                </a:gridCol>
              </a:tblGrid>
              <a:tr h="513233">
                <a:tc>
                  <a:txBody>
                    <a:bodyPr/>
                    <a:lstStyle/>
                    <a:p>
                      <a:pPr marL="0" marR="0" algn="ctr">
                        <a:spcBef>
                          <a:spcPts val="0"/>
                        </a:spcBef>
                        <a:spcAft>
                          <a:spcPts val="0"/>
                        </a:spcAft>
                      </a:pPr>
                      <a:r>
                        <a:rPr lang="en-US" sz="1600" dirty="0">
                          <a:effectLst/>
                        </a:rPr>
                        <a:t>Week #</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lgn="ctr">
                        <a:spcBef>
                          <a:spcPts val="0"/>
                        </a:spcBef>
                        <a:spcAft>
                          <a:spcPts val="0"/>
                        </a:spcAft>
                      </a:pPr>
                      <a:r>
                        <a:rPr lang="en-US" sz="1600" dirty="0">
                          <a:effectLst/>
                        </a:rPr>
                        <a:t>Topic of discussion</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lgn="ctr">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Program Assignment</a:t>
                      </a:r>
                    </a:p>
                  </a:txBody>
                  <a:tcPr marL="68580" marR="68580" marT="0" marB="0"/>
                </a:tc>
                <a:tc>
                  <a:txBody>
                    <a:bodyPr/>
                    <a:lstStyle/>
                    <a:p>
                      <a:pPr marL="0" marR="0" algn="ctr">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Recitation</a:t>
                      </a:r>
                    </a:p>
                  </a:txBody>
                  <a:tcPr marL="68580" marR="68580" marT="0" marB="0"/>
                </a:tc>
                <a:extLst>
                  <a:ext uri="{0D108BD9-81ED-4DB2-BD59-A6C34878D82A}">
                    <a16:rowId xmlns:a16="http://schemas.microsoft.com/office/drawing/2014/main" val="1659912491"/>
                  </a:ext>
                </a:extLst>
              </a:tr>
              <a:tr h="408144">
                <a:tc>
                  <a:txBody>
                    <a:bodyPr/>
                    <a:lstStyle/>
                    <a:p>
                      <a:pPr marL="0" marR="0">
                        <a:spcBef>
                          <a:spcPts val="0"/>
                        </a:spcBef>
                        <a:spcAft>
                          <a:spcPts val="0"/>
                        </a:spcAft>
                      </a:pPr>
                      <a:r>
                        <a:rPr lang="en-US" sz="1600" dirty="0">
                          <a:effectLst/>
                        </a:rPr>
                        <a:t>1</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rPr>
                        <a:t>Systems Programming Overview</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extLst>
                  <a:ext uri="{0D108BD9-81ED-4DB2-BD59-A6C34878D82A}">
                    <a16:rowId xmlns:a16="http://schemas.microsoft.com/office/drawing/2014/main" val="4265502453"/>
                  </a:ext>
                </a:extLst>
              </a:tr>
              <a:tr h="408144">
                <a:tc>
                  <a:txBody>
                    <a:bodyPr/>
                    <a:lstStyle/>
                    <a:p>
                      <a:pPr marL="0" marR="0">
                        <a:spcBef>
                          <a:spcPts val="0"/>
                        </a:spcBef>
                        <a:spcAft>
                          <a:spcPts val="0"/>
                        </a:spcAft>
                      </a:pPr>
                      <a:r>
                        <a:rPr lang="en-US" sz="1600" dirty="0">
                          <a:effectLst/>
                        </a:rPr>
                        <a:t>2</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rPr>
                        <a:t>Linux Overview / Gitlab</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Major 1 Available</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R1 Available</a:t>
                      </a:r>
                    </a:p>
                  </a:txBody>
                  <a:tcPr marL="68580" marR="68580" marT="0" marB="0"/>
                </a:tc>
                <a:extLst>
                  <a:ext uri="{0D108BD9-81ED-4DB2-BD59-A6C34878D82A}">
                    <a16:rowId xmlns:a16="http://schemas.microsoft.com/office/drawing/2014/main" val="3347572832"/>
                  </a:ext>
                </a:extLst>
              </a:tr>
              <a:tr h="408144">
                <a:tc>
                  <a:txBody>
                    <a:bodyPr/>
                    <a:lstStyle/>
                    <a:p>
                      <a:pPr marL="0" marR="0">
                        <a:spcBef>
                          <a:spcPts val="0"/>
                        </a:spcBef>
                        <a:spcAft>
                          <a:spcPts val="0"/>
                        </a:spcAft>
                      </a:pPr>
                      <a:r>
                        <a:rPr lang="en-US" sz="1600" dirty="0">
                          <a:effectLst/>
                        </a:rPr>
                        <a:t>3</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rPr>
                        <a:t>Regular Expressions, sed/gawk</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R2 Available</a:t>
                      </a:r>
                    </a:p>
                  </a:txBody>
                  <a:tcPr marL="68580" marR="68580" marT="0" marB="0"/>
                </a:tc>
                <a:extLst>
                  <a:ext uri="{0D108BD9-81ED-4DB2-BD59-A6C34878D82A}">
                    <a16:rowId xmlns:a16="http://schemas.microsoft.com/office/drawing/2014/main" val="2840901014"/>
                  </a:ext>
                </a:extLst>
              </a:tr>
              <a:tr h="204072">
                <a:tc>
                  <a:txBody>
                    <a:bodyPr/>
                    <a:lstStyle/>
                    <a:p>
                      <a:pPr marL="0" marR="0">
                        <a:spcBef>
                          <a:spcPts val="0"/>
                        </a:spcBef>
                        <a:spcAft>
                          <a:spcPts val="0"/>
                        </a:spcAft>
                      </a:pPr>
                      <a:r>
                        <a:rPr lang="en-US" sz="1600" dirty="0">
                          <a:effectLst/>
                        </a:rPr>
                        <a:t>4</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rPr>
                        <a:t>sed/gawk, Bash</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Minor 1 Available</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R3 Available</a:t>
                      </a:r>
                    </a:p>
                  </a:txBody>
                  <a:tcPr marL="68580" marR="68580" marT="0" marB="0"/>
                </a:tc>
                <a:extLst>
                  <a:ext uri="{0D108BD9-81ED-4DB2-BD59-A6C34878D82A}">
                    <a16:rowId xmlns:a16="http://schemas.microsoft.com/office/drawing/2014/main" val="1327948870"/>
                  </a:ext>
                </a:extLst>
              </a:tr>
              <a:tr h="204072">
                <a:tc>
                  <a:txBody>
                    <a:bodyPr/>
                    <a:lstStyle/>
                    <a:p>
                      <a:pPr marL="0" marR="0">
                        <a:spcBef>
                          <a:spcPts val="0"/>
                        </a:spcBef>
                        <a:spcAft>
                          <a:spcPts val="0"/>
                        </a:spcAft>
                      </a:pPr>
                      <a:r>
                        <a:rPr lang="en-US" sz="1600" dirty="0">
                          <a:effectLst/>
                        </a:rPr>
                        <a:t>5</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rPr>
                        <a:t>Bash, Review</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Minor 1 Due / Minor 2 Available</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R4 Available</a:t>
                      </a:r>
                    </a:p>
                  </a:txBody>
                  <a:tcPr marL="68580" marR="68580" marT="0" marB="0"/>
                </a:tc>
                <a:extLst>
                  <a:ext uri="{0D108BD9-81ED-4DB2-BD59-A6C34878D82A}">
                    <a16:rowId xmlns:a16="http://schemas.microsoft.com/office/drawing/2014/main" val="2356234587"/>
                  </a:ext>
                </a:extLst>
              </a:tr>
              <a:tr h="204072">
                <a:tc>
                  <a:txBody>
                    <a:bodyPr/>
                    <a:lstStyle/>
                    <a:p>
                      <a:pPr marL="0" marR="0">
                        <a:spcBef>
                          <a:spcPts val="0"/>
                        </a:spcBef>
                        <a:spcAft>
                          <a:spcPts val="0"/>
                        </a:spcAft>
                      </a:pPr>
                      <a:r>
                        <a:rPr lang="en-US" sz="1600" dirty="0">
                          <a:effectLst/>
                        </a:rPr>
                        <a:t>6</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rPr>
                        <a:t>Processes</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Minor 2 Due</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R5 Available</a:t>
                      </a:r>
                    </a:p>
                  </a:txBody>
                  <a:tcPr marL="68580" marR="68580" marT="0" marB="0"/>
                </a:tc>
                <a:extLst>
                  <a:ext uri="{0D108BD9-81ED-4DB2-BD59-A6C34878D82A}">
                    <a16:rowId xmlns:a16="http://schemas.microsoft.com/office/drawing/2014/main" val="1044727134"/>
                  </a:ext>
                </a:extLst>
              </a:tr>
              <a:tr h="204072">
                <a:tc>
                  <a:txBody>
                    <a:bodyPr/>
                    <a:lstStyle/>
                    <a:p>
                      <a:pPr marL="0" marR="0">
                        <a:spcBef>
                          <a:spcPts val="0"/>
                        </a:spcBef>
                        <a:spcAft>
                          <a:spcPts val="0"/>
                        </a:spcAft>
                      </a:pPr>
                      <a:r>
                        <a:rPr lang="en-US" sz="1600" dirty="0">
                          <a:effectLst/>
                        </a:rPr>
                        <a:t>7</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rPr>
                        <a:t>Processes </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highlight>
                            <a:srgbClr val="FFFF00"/>
                          </a:highlight>
                          <a:latin typeface="Calibri" panose="020F0502020204030204" pitchFamily="34" charset="0"/>
                          <a:ea typeface="DengXian" panose="02010600030101010101" pitchFamily="2" charset="-122"/>
                          <a:cs typeface="Mangal" panose="02040503050203030202" pitchFamily="18" charset="0"/>
                        </a:rPr>
                        <a:t>Exam 1</a:t>
                      </a:r>
                    </a:p>
                  </a:txBody>
                  <a:tcPr marL="68580" marR="68580" marT="0" marB="0"/>
                </a:tc>
                <a:tc>
                  <a:txBody>
                    <a:bodyPr/>
                    <a:lstStyle/>
                    <a:p>
                      <a:pPr marL="0" marR="0">
                        <a:spcBef>
                          <a:spcPts val="0"/>
                        </a:spcBef>
                        <a:spcAft>
                          <a:spcPts val="0"/>
                        </a:spcAft>
                      </a:pP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extLst>
                  <a:ext uri="{0D108BD9-81ED-4DB2-BD59-A6C34878D82A}">
                    <a16:rowId xmlns:a16="http://schemas.microsoft.com/office/drawing/2014/main" val="4205644638"/>
                  </a:ext>
                </a:extLst>
              </a:tr>
              <a:tr h="204072">
                <a:tc>
                  <a:txBody>
                    <a:bodyPr/>
                    <a:lstStyle/>
                    <a:p>
                      <a:pPr marL="0" marR="0">
                        <a:spcBef>
                          <a:spcPts val="0"/>
                        </a:spcBef>
                        <a:spcAft>
                          <a:spcPts val="0"/>
                        </a:spcAft>
                      </a:pPr>
                      <a:r>
                        <a:rPr lang="en-US" sz="1600" dirty="0">
                          <a:effectLst/>
                        </a:rPr>
                        <a:t>8</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rPr>
                        <a:t>Threads</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Major 1 Due/Major 2 Available</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R6 Available</a:t>
                      </a:r>
                    </a:p>
                  </a:txBody>
                  <a:tcPr marL="68580" marR="68580" marT="0" marB="0"/>
                </a:tc>
                <a:extLst>
                  <a:ext uri="{0D108BD9-81ED-4DB2-BD59-A6C34878D82A}">
                    <a16:rowId xmlns:a16="http://schemas.microsoft.com/office/drawing/2014/main" val="1025277222"/>
                  </a:ext>
                </a:extLst>
              </a:tr>
              <a:tr h="204072">
                <a:tc>
                  <a:txBody>
                    <a:bodyPr/>
                    <a:lstStyle/>
                    <a:p>
                      <a:pPr marL="0" marR="0">
                        <a:spcBef>
                          <a:spcPts val="0"/>
                        </a:spcBef>
                        <a:spcAft>
                          <a:spcPts val="0"/>
                        </a:spcAft>
                      </a:pPr>
                      <a:r>
                        <a:rPr lang="en-US" sz="1600" dirty="0">
                          <a:effectLst/>
                        </a:rPr>
                        <a:t>9</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rPr>
                        <a:t>Threads, IPC 1</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Minor 3 Available</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R7 Available</a:t>
                      </a:r>
                    </a:p>
                  </a:txBody>
                  <a:tcPr marL="68580" marR="68580" marT="0" marB="0"/>
                </a:tc>
                <a:extLst>
                  <a:ext uri="{0D108BD9-81ED-4DB2-BD59-A6C34878D82A}">
                    <a16:rowId xmlns:a16="http://schemas.microsoft.com/office/drawing/2014/main" val="2703616156"/>
                  </a:ext>
                </a:extLst>
              </a:tr>
              <a:tr h="204072">
                <a:tc>
                  <a:txBody>
                    <a:bodyPr/>
                    <a:lstStyle/>
                    <a:p>
                      <a:pPr marL="0" marR="0">
                        <a:spcBef>
                          <a:spcPts val="0"/>
                        </a:spcBef>
                        <a:spcAft>
                          <a:spcPts val="0"/>
                        </a:spcAft>
                      </a:pPr>
                      <a:r>
                        <a:rPr lang="en-US" sz="1600" dirty="0">
                          <a:effectLst/>
                        </a:rPr>
                        <a:t>10</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rPr>
                        <a:t>IPC 1, Review</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Minor 3 Due/Major 4 Available</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R8 Available</a:t>
                      </a:r>
                    </a:p>
                  </a:txBody>
                  <a:tcPr marL="68580" marR="68580" marT="0" marB="0"/>
                </a:tc>
                <a:extLst>
                  <a:ext uri="{0D108BD9-81ED-4DB2-BD59-A6C34878D82A}">
                    <a16:rowId xmlns:a16="http://schemas.microsoft.com/office/drawing/2014/main" val="559517874"/>
                  </a:ext>
                </a:extLst>
              </a:tr>
              <a:tr h="204072">
                <a:tc>
                  <a:txBody>
                    <a:bodyPr/>
                    <a:lstStyle/>
                    <a:p>
                      <a:pPr marL="0" marR="0">
                        <a:spcBef>
                          <a:spcPts val="0"/>
                        </a:spcBef>
                        <a:spcAft>
                          <a:spcPts val="0"/>
                        </a:spcAft>
                      </a:pPr>
                      <a:r>
                        <a:rPr lang="en-US" sz="1600" dirty="0">
                          <a:effectLst/>
                        </a:rPr>
                        <a:t>11</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rPr>
                        <a:t>IPC 2</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Minor 4 Due</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R9 Available</a:t>
                      </a:r>
                    </a:p>
                  </a:txBody>
                  <a:tcPr marL="68580" marR="68580" marT="0" marB="0"/>
                </a:tc>
                <a:extLst>
                  <a:ext uri="{0D108BD9-81ED-4DB2-BD59-A6C34878D82A}">
                    <a16:rowId xmlns:a16="http://schemas.microsoft.com/office/drawing/2014/main" val="1775161982"/>
                  </a:ext>
                </a:extLst>
              </a:tr>
              <a:tr h="204072">
                <a:tc>
                  <a:txBody>
                    <a:bodyPr/>
                    <a:lstStyle/>
                    <a:p>
                      <a:pPr marL="0" marR="0">
                        <a:spcBef>
                          <a:spcPts val="0"/>
                        </a:spcBef>
                        <a:spcAft>
                          <a:spcPts val="0"/>
                        </a:spcAft>
                      </a:pPr>
                      <a:r>
                        <a:rPr lang="en-US" sz="1600" dirty="0">
                          <a:effectLst/>
                        </a:rPr>
                        <a:t>12</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rPr>
                        <a:t>IPC 2</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highlight>
                            <a:srgbClr val="FFFF00"/>
                          </a:highlight>
                          <a:latin typeface="Calibri" panose="020F0502020204030204" pitchFamily="34" charset="0"/>
                          <a:ea typeface="DengXian" panose="02010600030101010101" pitchFamily="2" charset="-122"/>
                          <a:cs typeface="Mangal" panose="02040503050203030202" pitchFamily="18" charset="0"/>
                        </a:rPr>
                        <a:t>Exam 2</a:t>
                      </a:r>
                    </a:p>
                  </a:txBody>
                  <a:tcPr marL="68580" marR="68580" marT="0" marB="0"/>
                </a:tc>
                <a:tc>
                  <a:txBody>
                    <a:bodyPr/>
                    <a:lstStyle/>
                    <a:p>
                      <a:pPr marL="0" marR="0">
                        <a:spcBef>
                          <a:spcPts val="0"/>
                        </a:spcBef>
                        <a:spcAft>
                          <a:spcPts val="0"/>
                        </a:spcAft>
                      </a:pP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extLst>
                  <a:ext uri="{0D108BD9-81ED-4DB2-BD59-A6C34878D82A}">
                    <a16:rowId xmlns:a16="http://schemas.microsoft.com/office/drawing/2014/main" val="1851219606"/>
                  </a:ext>
                </a:extLst>
              </a:tr>
              <a:tr h="408144">
                <a:tc>
                  <a:txBody>
                    <a:bodyPr/>
                    <a:lstStyle/>
                    <a:p>
                      <a:pPr marL="0" marR="0">
                        <a:spcBef>
                          <a:spcPts val="0"/>
                        </a:spcBef>
                        <a:spcAft>
                          <a:spcPts val="0"/>
                        </a:spcAft>
                      </a:pPr>
                      <a:r>
                        <a:rPr lang="en-US" sz="1600" dirty="0">
                          <a:effectLst/>
                        </a:rPr>
                        <a:t>13</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rPr>
                        <a:t>Compilers &amp; Compilation</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Major 2 Due/Minor 5 Available</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R10 Available</a:t>
                      </a:r>
                    </a:p>
                  </a:txBody>
                  <a:tcPr marL="68580" marR="68580" marT="0" marB="0"/>
                </a:tc>
                <a:extLst>
                  <a:ext uri="{0D108BD9-81ED-4DB2-BD59-A6C34878D82A}">
                    <a16:rowId xmlns:a16="http://schemas.microsoft.com/office/drawing/2014/main" val="2523453551"/>
                  </a:ext>
                </a:extLst>
              </a:tr>
              <a:tr h="204072">
                <a:tc>
                  <a:txBody>
                    <a:bodyPr/>
                    <a:lstStyle/>
                    <a:p>
                      <a:pPr marL="0" marR="0">
                        <a:spcBef>
                          <a:spcPts val="0"/>
                        </a:spcBef>
                        <a:spcAft>
                          <a:spcPts val="0"/>
                        </a:spcAft>
                      </a:pPr>
                      <a:r>
                        <a:rPr lang="en-US" sz="1600" dirty="0">
                          <a:effectLst/>
                        </a:rPr>
                        <a:t>14</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rPr>
                        <a:t>Compilers, Python </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Mangal" panose="02040503050203030202" pitchFamily="18" charset="0"/>
                        </a:rPr>
                        <a:t>Minor 5 Due</a:t>
                      </a:r>
                    </a:p>
                  </a:txBody>
                  <a:tcPr marL="68580" marR="68580" marT="0" marB="0"/>
                </a:tc>
                <a:tc>
                  <a:txBody>
                    <a:bodyPr/>
                    <a:lstStyle/>
                    <a:p>
                      <a:pPr marL="0" marR="0">
                        <a:spcBef>
                          <a:spcPts val="0"/>
                        </a:spcBef>
                        <a:spcAft>
                          <a:spcPts val="0"/>
                        </a:spcAft>
                      </a:pP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extLst>
                  <a:ext uri="{0D108BD9-81ED-4DB2-BD59-A6C34878D82A}">
                    <a16:rowId xmlns:a16="http://schemas.microsoft.com/office/drawing/2014/main" val="3522449643"/>
                  </a:ext>
                </a:extLst>
              </a:tr>
              <a:tr h="204072">
                <a:tc>
                  <a:txBody>
                    <a:bodyPr/>
                    <a:lstStyle/>
                    <a:p>
                      <a:pPr marL="0" marR="0">
                        <a:spcBef>
                          <a:spcPts val="0"/>
                        </a:spcBef>
                        <a:spcAft>
                          <a:spcPts val="0"/>
                        </a:spcAft>
                      </a:pPr>
                      <a:r>
                        <a:rPr lang="en-US" sz="1600" dirty="0">
                          <a:effectLst/>
                        </a:rPr>
                        <a:t>15</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dirty="0">
                          <a:effectLst/>
                        </a:rPr>
                        <a:t>Python, Review</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extLst>
                  <a:ext uri="{0D108BD9-81ED-4DB2-BD59-A6C34878D82A}">
                    <a16:rowId xmlns:a16="http://schemas.microsoft.com/office/drawing/2014/main" val="2949783665"/>
                  </a:ext>
                </a:extLst>
              </a:tr>
              <a:tr h="408144">
                <a:tc>
                  <a:txBody>
                    <a:bodyPr/>
                    <a:lstStyle/>
                    <a:p>
                      <a:pPr marL="0" marR="0">
                        <a:spcBef>
                          <a:spcPts val="0"/>
                        </a:spcBef>
                        <a:spcAft>
                          <a:spcPts val="0"/>
                        </a:spcAft>
                      </a:pPr>
                      <a:r>
                        <a:rPr lang="en-US" sz="1600" dirty="0">
                          <a:effectLst/>
                        </a:rPr>
                        <a:t>16</a:t>
                      </a:r>
                    </a:p>
                  </a:txBody>
                  <a:tcPr marL="68580" marR="68580" marT="0" marB="0"/>
                </a:tc>
                <a:tc>
                  <a:txBody>
                    <a:bodyPr/>
                    <a:lstStyle/>
                    <a:p>
                      <a:pPr marL="0" marR="0">
                        <a:spcBef>
                          <a:spcPts val="0"/>
                        </a:spcBef>
                        <a:spcAft>
                          <a:spcPts val="0"/>
                        </a:spcAft>
                      </a:pPr>
                      <a:r>
                        <a:rPr lang="en-US" sz="1600" dirty="0">
                          <a:effectLst/>
                        </a:rPr>
                        <a:t>Final Exam</a:t>
                      </a: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600" b="1" dirty="0">
                          <a:effectLst/>
                          <a:highlight>
                            <a:srgbClr val="FFFF00"/>
                          </a:highlight>
                          <a:latin typeface="Calibri" panose="020F0502020204030204" pitchFamily="34" charset="0"/>
                          <a:ea typeface="DengXian" panose="02010600030101010101" pitchFamily="2" charset="-122"/>
                          <a:cs typeface="Mangal" panose="02040503050203030202" pitchFamily="18" charset="0"/>
                        </a:rPr>
                        <a:t>Final Exam</a:t>
                      </a:r>
                    </a:p>
                  </a:txBody>
                  <a:tcPr marL="68580" marR="68580" marT="0" marB="0"/>
                </a:tc>
                <a:tc>
                  <a:txBody>
                    <a:bodyPr/>
                    <a:lstStyle/>
                    <a:p>
                      <a:pPr marL="0" marR="0">
                        <a:spcBef>
                          <a:spcPts val="0"/>
                        </a:spcBef>
                        <a:spcAft>
                          <a:spcPts val="0"/>
                        </a:spcAft>
                      </a:pPr>
                      <a:endParaRPr lang="en-US" sz="1600" dirty="0">
                        <a:effectLst/>
                        <a:latin typeface="Calibri" panose="020F0502020204030204" pitchFamily="34" charset="0"/>
                        <a:ea typeface="DengXian" panose="02010600030101010101" pitchFamily="2" charset="-122"/>
                        <a:cs typeface="Mangal" panose="02040503050203030202" pitchFamily="18" charset="0"/>
                      </a:endParaRPr>
                    </a:p>
                  </a:txBody>
                  <a:tcPr marL="68580" marR="68580" marT="0" marB="0"/>
                </a:tc>
                <a:extLst>
                  <a:ext uri="{0D108BD9-81ED-4DB2-BD59-A6C34878D82A}">
                    <a16:rowId xmlns:a16="http://schemas.microsoft.com/office/drawing/2014/main" val="2888011517"/>
                  </a:ext>
                </a:extLst>
              </a:tr>
            </a:tbl>
          </a:graphicData>
        </a:graphic>
      </p:graphicFrame>
    </p:spTree>
    <p:extLst>
      <p:ext uri="{BB962C8B-B14F-4D97-AF65-F5344CB8AC3E}">
        <p14:creationId xmlns:p14="http://schemas.microsoft.com/office/powerpoint/2010/main" val="3742261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40</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Bitwise Operators and Memory</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17356948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Bitwise Structure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The smallest type is 8 bits (i.e., </a:t>
            </a:r>
            <a:r>
              <a:rPr lang="en-US" sz="2400" dirty="0">
                <a:solidFill>
                  <a:srgbClr val="2F02F0"/>
                </a:solidFill>
              </a:rPr>
              <a:t>char</a:t>
            </a:r>
            <a:r>
              <a:rPr lang="en-US" sz="2400" dirty="0"/>
              <a:t>)</a:t>
            </a:r>
          </a:p>
          <a:p>
            <a:pPr lvl="1" algn="just">
              <a:spcBef>
                <a:spcPts val="0"/>
              </a:spcBef>
              <a:spcAft>
                <a:spcPts val="600"/>
              </a:spcAft>
            </a:pPr>
            <a:r>
              <a:rPr lang="en-US" sz="2000" dirty="0"/>
              <a:t>A single bit cannot be accessed directly since it has no address of its own</a:t>
            </a:r>
          </a:p>
          <a:p>
            <a:pPr algn="just">
              <a:spcBef>
                <a:spcPts val="0"/>
              </a:spcBef>
              <a:spcAft>
                <a:spcPts val="600"/>
              </a:spcAft>
            </a:pPr>
            <a:r>
              <a:rPr lang="en-US" sz="2400" dirty="0">
                <a:solidFill>
                  <a:srgbClr val="008000"/>
                </a:solidFill>
              </a:rPr>
              <a:t>Bitwise </a:t>
            </a:r>
            <a:r>
              <a:rPr lang="en-US" sz="2400" dirty="0"/>
              <a:t>operators introduced by C language provide one of its more powerful tools for using and manipulating memory</a:t>
            </a:r>
          </a:p>
          <a:p>
            <a:pPr lvl="1" algn="just">
              <a:spcBef>
                <a:spcPts val="0"/>
              </a:spcBef>
              <a:spcAft>
                <a:spcPts val="600"/>
              </a:spcAft>
            </a:pPr>
            <a:r>
              <a:rPr lang="en-US" sz="2000" dirty="0"/>
              <a:t>Give C the real power of a “low-level language”</a:t>
            </a:r>
          </a:p>
          <a:p>
            <a:pPr lvl="1" algn="just">
              <a:spcBef>
                <a:spcPts val="0"/>
              </a:spcBef>
              <a:spcAft>
                <a:spcPts val="600"/>
              </a:spcAft>
            </a:pPr>
            <a:r>
              <a:rPr lang="en-US" sz="2000" dirty="0"/>
              <a:t>Accessing bits directly is fast and efficient, especially if you are writing a real-time application</a:t>
            </a:r>
          </a:p>
          <a:p>
            <a:pPr lvl="1" algn="just">
              <a:spcBef>
                <a:spcPts val="0"/>
              </a:spcBef>
              <a:spcAft>
                <a:spcPts val="600"/>
              </a:spcAft>
            </a:pPr>
            <a:r>
              <a:rPr lang="en-US" sz="2000" dirty="0"/>
              <a:t>Bitwise operators perform a bit-by-bit operation on integral types only (unsigned types are preferable)</a:t>
            </a:r>
            <a:endParaRPr lang="en-US" sz="2400" dirty="0"/>
          </a:p>
        </p:txBody>
      </p:sp>
    </p:spTree>
    <p:extLst>
      <p:ext uri="{BB962C8B-B14F-4D97-AF65-F5344CB8AC3E}">
        <p14:creationId xmlns:p14="http://schemas.microsoft.com/office/powerpoint/2010/main" val="1114730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Bitwise Operators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endParaRPr lang="en-US" sz="2400" dirty="0"/>
          </a:p>
          <a:p>
            <a:pPr algn="just">
              <a:spcBef>
                <a:spcPts val="0"/>
              </a:spcBef>
              <a:spcAft>
                <a:spcPts val="600"/>
              </a:spcAft>
            </a:pPr>
            <a:endParaRPr lang="en-US" sz="2400" dirty="0"/>
          </a:p>
          <a:p>
            <a:pPr algn="just">
              <a:spcBef>
                <a:spcPts val="0"/>
              </a:spcBef>
              <a:spcAft>
                <a:spcPts val="600"/>
              </a:spcAft>
            </a:pPr>
            <a:endParaRPr lang="en-US" sz="2400" dirty="0"/>
          </a:p>
          <a:p>
            <a:pPr algn="just">
              <a:spcBef>
                <a:spcPts val="0"/>
              </a:spcBef>
              <a:spcAft>
                <a:spcPts val="600"/>
              </a:spcAft>
            </a:pPr>
            <a:endParaRPr lang="en-US" sz="2400" dirty="0"/>
          </a:p>
          <a:p>
            <a:pPr marL="0" indent="0" algn="just">
              <a:spcBef>
                <a:spcPts val="0"/>
              </a:spcBef>
              <a:spcAft>
                <a:spcPts val="600"/>
              </a:spcAft>
              <a:buNone/>
            </a:pPr>
            <a:endParaRPr lang="en-US" sz="2400" dirty="0"/>
          </a:p>
          <a:p>
            <a:pPr algn="just">
              <a:spcBef>
                <a:spcPts val="0"/>
              </a:spcBef>
              <a:spcAft>
                <a:spcPts val="600"/>
              </a:spcAft>
            </a:pPr>
            <a:endParaRPr lang="en-US" sz="2400" dirty="0"/>
          </a:p>
          <a:p>
            <a:pPr algn="just">
              <a:spcBef>
                <a:spcPts val="0"/>
              </a:spcBef>
              <a:spcAft>
                <a:spcPts val="600"/>
              </a:spcAft>
            </a:pPr>
            <a:endParaRPr lang="en-US" sz="2400" dirty="0"/>
          </a:p>
          <a:p>
            <a:pPr algn="just">
              <a:spcBef>
                <a:spcPts val="0"/>
              </a:spcBef>
              <a:spcAft>
                <a:spcPts val="600"/>
              </a:spcAft>
            </a:pPr>
            <a:endParaRPr lang="en-US" sz="2400" dirty="0"/>
          </a:p>
          <a:p>
            <a:pPr algn="just">
              <a:spcBef>
                <a:spcPts val="0"/>
              </a:spcBef>
              <a:spcAft>
                <a:spcPts val="600"/>
              </a:spcAft>
            </a:pPr>
            <a:r>
              <a:rPr lang="en-US" sz="2400" dirty="0"/>
              <a:t>All of these operators can be suffixed with </a:t>
            </a:r>
            <a:r>
              <a:rPr lang="en-US" sz="2400" b="1" dirty="0">
                <a:solidFill>
                  <a:srgbClr val="2F02F0"/>
                </a:solidFill>
                <a:latin typeface="Courier New" panose="02070309020205020404" pitchFamily="49" charset="0"/>
                <a:cs typeface="Courier New" panose="02070309020205020404" pitchFamily="49" charset="0"/>
              </a:rPr>
              <a:t>=</a:t>
            </a:r>
          </a:p>
          <a:p>
            <a:pPr lvl="1" algn="just">
              <a:spcBef>
                <a:spcPts val="0"/>
              </a:spcBef>
              <a:spcAft>
                <a:spcPts val="600"/>
              </a:spcAft>
            </a:pPr>
            <a:r>
              <a:rPr lang="en-US" sz="2000" dirty="0"/>
              <a:t>For example, </a:t>
            </a:r>
            <a:r>
              <a:rPr lang="en-US" sz="2000" b="1" dirty="0">
                <a:solidFill>
                  <a:srgbClr val="2F02F0"/>
                </a:solidFill>
                <a:latin typeface="Courier New" panose="02070309020205020404" pitchFamily="49" charset="0"/>
                <a:cs typeface="Courier New" panose="02070309020205020404" pitchFamily="49" charset="0"/>
              </a:rPr>
              <a:t>x &amp;= y;</a:t>
            </a:r>
            <a:r>
              <a:rPr lang="en-US" sz="2000" dirty="0">
                <a:solidFill>
                  <a:srgbClr val="2F02F0"/>
                </a:solidFill>
              </a:rPr>
              <a:t> </a:t>
            </a:r>
            <a:r>
              <a:rPr lang="en-US" sz="2000" dirty="0"/>
              <a:t>is equivalent to </a:t>
            </a:r>
            <a:r>
              <a:rPr lang="en-US" sz="2000" b="1" dirty="0">
                <a:solidFill>
                  <a:srgbClr val="2F02F0"/>
                </a:solidFill>
                <a:latin typeface="Courier New" panose="02070309020205020404" pitchFamily="49" charset="0"/>
                <a:cs typeface="Courier New" panose="02070309020205020404" pitchFamily="49" charset="0"/>
              </a:rPr>
              <a:t>x = x &amp; y;</a:t>
            </a:r>
          </a:p>
        </p:txBody>
      </p:sp>
      <p:graphicFrame>
        <p:nvGraphicFramePr>
          <p:cNvPr id="8" name="Group 39"/>
          <p:cNvGraphicFramePr>
            <a:graphicFrameLocks noGrp="1"/>
          </p:cNvGraphicFramePr>
          <p:nvPr/>
        </p:nvGraphicFramePr>
        <p:xfrm>
          <a:off x="1383850" y="1789907"/>
          <a:ext cx="5824817" cy="3200400"/>
        </p:xfrm>
        <a:graphic>
          <a:graphicData uri="http://schemas.openxmlformats.org/drawingml/2006/table">
            <a:tbl>
              <a:tblPr firstRow="1"/>
              <a:tblGrid>
                <a:gridCol w="2415793">
                  <a:extLst>
                    <a:ext uri="{9D8B030D-6E8A-4147-A177-3AD203B41FA5}">
                      <a16:colId xmlns:a16="http://schemas.microsoft.com/office/drawing/2014/main" val="20000"/>
                    </a:ext>
                  </a:extLst>
                </a:gridCol>
                <a:gridCol w="3409024">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mn-lt"/>
                          <a:cs typeface="Arial" panose="020B0604020202020204" pitchFamily="34" charset="0"/>
                        </a:rPr>
                        <a:t>Operator 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mn-lt"/>
                          <a:cs typeface="Arial" panose="020B0604020202020204" pitchFamily="34" charset="0"/>
                        </a:rPr>
                        <a:t>Operation performed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6843802"/>
                  </a:ext>
                </a:extLst>
              </a:tr>
              <a:tr h="0">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mn-lt"/>
                          <a:cs typeface="Arial" panose="020B0604020202020204" pitchFamily="34" charset="0"/>
                        </a:rPr>
                        <a:t>&amp;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mn-lt"/>
                          <a:cs typeface="Arial" panose="020B0604020202020204" pitchFamily="34" charset="0"/>
                        </a:rPr>
                        <a:t>bitwise AND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mn-lt"/>
                          <a:cs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mn-lt"/>
                          <a:cs typeface="Arial" panose="020B0604020202020204" pitchFamily="34" charset="0"/>
                        </a:rPr>
                        <a:t>bitwise 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mn-lt"/>
                          <a:cs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mn-lt"/>
                          <a:cs typeface="Arial" panose="020B0604020202020204" pitchFamily="34" charset="0"/>
                        </a:rPr>
                        <a:t>bitwise XOR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mn-lt"/>
                          <a:cs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mn-lt"/>
                          <a:cs typeface="Arial" panose="020B0604020202020204" pitchFamily="34" charset="0"/>
                        </a:rPr>
                        <a:t>1’s compliment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mn-lt"/>
                          <a:cs typeface="Arial" panose="020B0604020202020204" pitchFamily="34" charset="0"/>
                        </a:rPr>
                        <a:t>&lt;&lt;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mn-lt"/>
                          <a:cs typeface="Arial" panose="020B0604020202020204" pitchFamily="34" charset="0"/>
                        </a:rPr>
                        <a:t>Shift left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mn-lt"/>
                          <a:cs typeface="Arial" panose="020B0604020202020204" pitchFamily="34" charset="0"/>
                        </a:rPr>
                        <a:t>&gt;&gt;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r">
                        <a:spcBef>
                          <a:spcPct val="20000"/>
                        </a:spcBef>
                        <a:buClr>
                          <a:schemeClr val="folHlink"/>
                        </a:buClr>
                        <a:buSzPct val="75000"/>
                        <a:buFont typeface="Wingdings" panose="05000000000000000000" pitchFamily="2" charset="2"/>
                        <a:defRPr sz="2400">
                          <a:solidFill>
                            <a:schemeClr val="tx1"/>
                          </a:solidFill>
                          <a:latin typeface="Verdana" panose="020B0604030504040204" pitchFamily="34" charset="0"/>
                          <a:cs typeface="Arial" panose="020B0604020202020204" pitchFamily="34" charset="0"/>
                        </a:defRPr>
                      </a:lvl1pPr>
                      <a:lvl2pPr algn="r">
                        <a:spcBef>
                          <a:spcPct val="20000"/>
                        </a:spcBef>
                        <a:buClr>
                          <a:schemeClr val="folHlink"/>
                        </a:buClr>
                        <a:buSzPct val="70000"/>
                        <a:buFont typeface="Wingdings" panose="05000000000000000000" pitchFamily="2" charset="2"/>
                        <a:defRPr sz="2000">
                          <a:solidFill>
                            <a:schemeClr val="tx1"/>
                          </a:solidFill>
                          <a:latin typeface="Verdana" panose="020B0604030504040204" pitchFamily="34" charset="0"/>
                          <a:cs typeface="Arial" panose="020B0604020202020204" pitchFamily="34" charset="0"/>
                        </a:defRPr>
                      </a:lvl2pPr>
                      <a:lvl3pPr algn="r">
                        <a:spcBef>
                          <a:spcPct val="20000"/>
                        </a:spcBef>
                        <a:buClr>
                          <a:schemeClr val="tx2"/>
                        </a:buClr>
                        <a:defRPr>
                          <a:solidFill>
                            <a:schemeClr val="tx1"/>
                          </a:solidFill>
                          <a:latin typeface="Verdana" panose="020B0604030504040204" pitchFamily="34" charset="0"/>
                          <a:cs typeface="Arial" panose="020B0604020202020204" pitchFamily="34" charset="0"/>
                        </a:defRPr>
                      </a:lvl3pPr>
                      <a:lvl4pPr algn="r">
                        <a:spcBef>
                          <a:spcPct val="20000"/>
                        </a:spcBef>
                        <a:buClr>
                          <a:schemeClr val="hlink"/>
                        </a:buClr>
                        <a:defRPr sz="1600">
                          <a:solidFill>
                            <a:schemeClr val="tx1"/>
                          </a:solidFill>
                          <a:latin typeface="Verdana" panose="020B0604030504040204" pitchFamily="34" charset="0"/>
                          <a:cs typeface="Arial" panose="020B0604020202020204" pitchFamily="34" charset="0"/>
                        </a:defRPr>
                      </a:lvl4pPr>
                      <a:lvl5pPr algn="r">
                        <a:spcBef>
                          <a:spcPct val="20000"/>
                        </a:spcBef>
                        <a:buClr>
                          <a:schemeClr val="tx1"/>
                        </a:buClr>
                        <a:buSzPct val="85000"/>
                        <a:defRPr sz="1400">
                          <a:solidFill>
                            <a:schemeClr val="tx1"/>
                          </a:solidFill>
                          <a:latin typeface="Verdana" panose="020B0604030504040204" pitchFamily="34" charset="0"/>
                          <a:cs typeface="Arial" panose="020B0604020202020204" pitchFamily="34" charset="0"/>
                        </a:defRPr>
                      </a:lvl5pPr>
                      <a:lvl6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6pPr>
                      <a:lvl7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7pPr>
                      <a:lvl8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8pPr>
                      <a:lvl9pPr algn="r" rtl="1" fontAlgn="base">
                        <a:spcBef>
                          <a:spcPct val="20000"/>
                        </a:spcBef>
                        <a:spcAft>
                          <a:spcPct val="0"/>
                        </a:spcAft>
                        <a:buClr>
                          <a:schemeClr val="tx1"/>
                        </a:buClr>
                        <a:buSzPct val="85000"/>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mn-lt"/>
                          <a:cs typeface="Arial" panose="020B0604020202020204" pitchFamily="34" charset="0"/>
                        </a:rPr>
                        <a:t>Shift right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97517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Bitwise Operators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tabLst>
                <a:tab pos="1828800" algn="l"/>
                <a:tab pos="3657600" algn="l"/>
                <a:tab pos="4572000" algn="l"/>
                <a:tab pos="5949950" algn="l"/>
              </a:tabLst>
            </a:pPr>
            <a:r>
              <a:rPr lang="en-US" sz="2400" dirty="0"/>
              <a:t>Assume</a:t>
            </a:r>
          </a:p>
          <a:p>
            <a:pPr marL="0" indent="0" algn="just">
              <a:spcBef>
                <a:spcPts val="0"/>
              </a:spcBef>
              <a:spcAft>
                <a:spcPts val="600"/>
              </a:spcAft>
              <a:buNone/>
              <a:tabLst>
                <a:tab pos="912813" algn="l"/>
                <a:tab pos="2625725" algn="l"/>
                <a:tab pos="3538538" algn="l"/>
                <a:tab pos="5949950" algn="l"/>
              </a:tabLst>
            </a:pPr>
            <a:r>
              <a:rPr lang="en-US" sz="2800" dirty="0"/>
              <a:t>	</a:t>
            </a:r>
            <a:r>
              <a:rPr lang="en-US" sz="2400" b="1" dirty="0">
                <a:latin typeface="Courier New"/>
                <a:cs typeface="Courier New"/>
              </a:rPr>
              <a:t>x = 60 	0011 1100</a:t>
            </a:r>
          </a:p>
          <a:p>
            <a:pPr marL="0" indent="0" algn="just">
              <a:spcBef>
                <a:spcPts val="0"/>
              </a:spcBef>
              <a:spcAft>
                <a:spcPts val="600"/>
              </a:spcAft>
              <a:buNone/>
              <a:tabLst>
                <a:tab pos="912813" algn="l"/>
                <a:tab pos="2625725" algn="l"/>
                <a:tab pos="3538538" algn="l"/>
                <a:tab pos="5949950" algn="l"/>
              </a:tabLst>
            </a:pPr>
            <a:r>
              <a:rPr lang="en-US" sz="2400" b="1" dirty="0">
                <a:latin typeface="Courier New"/>
                <a:cs typeface="Courier New"/>
              </a:rPr>
              <a:t>	y = 13 	0000 1101</a:t>
            </a:r>
          </a:p>
          <a:p>
            <a:pPr algn="just">
              <a:spcBef>
                <a:spcPts val="0"/>
              </a:spcBef>
              <a:spcAft>
                <a:spcPts val="600"/>
              </a:spcAft>
              <a:tabLst>
                <a:tab pos="1828800" algn="l"/>
                <a:tab pos="3657600" algn="l"/>
                <a:tab pos="4572000" algn="l"/>
                <a:tab pos="5949950" algn="l"/>
              </a:tabLst>
            </a:pPr>
            <a:r>
              <a:rPr lang="en-US" sz="2400" dirty="0">
                <a:cs typeface="Courier New" panose="02070309020205020404" pitchFamily="49" charset="0"/>
              </a:rPr>
              <a:t>Examples</a:t>
            </a:r>
          </a:p>
          <a:p>
            <a:pPr marL="400050" lvl="1" indent="0">
              <a:spcBef>
                <a:spcPts val="0"/>
              </a:spcBef>
              <a:spcAft>
                <a:spcPts val="600"/>
              </a:spcAft>
              <a:buNone/>
              <a:tabLst>
                <a:tab pos="914400" algn="l"/>
                <a:tab pos="2625725" algn="l"/>
                <a:tab pos="3538538" algn="l"/>
                <a:tab pos="4919663" algn="l"/>
              </a:tabLst>
            </a:pPr>
            <a:r>
              <a:rPr lang="en-US" dirty="0">
                <a:cs typeface="Courier New" panose="02070309020205020404" pitchFamily="49" charset="0"/>
              </a:rPr>
              <a:t>	</a:t>
            </a:r>
            <a:r>
              <a:rPr lang="en-US" sz="2400" b="1" dirty="0">
                <a:latin typeface="Courier New"/>
                <a:cs typeface="Courier New"/>
              </a:rPr>
              <a:t>x &amp; y	0000	1100	AND</a:t>
            </a:r>
          </a:p>
          <a:p>
            <a:pPr marL="400050" lvl="1" indent="0">
              <a:spcBef>
                <a:spcPts val="0"/>
              </a:spcBef>
              <a:spcAft>
                <a:spcPts val="600"/>
              </a:spcAft>
              <a:buNone/>
              <a:tabLst>
                <a:tab pos="914400" algn="l"/>
                <a:tab pos="2625725" algn="l"/>
                <a:tab pos="3538538" algn="l"/>
                <a:tab pos="4919663" algn="l"/>
              </a:tabLst>
            </a:pPr>
            <a:r>
              <a:rPr lang="en-US" sz="2400" b="1" dirty="0">
                <a:latin typeface="Courier New"/>
                <a:cs typeface="Courier New"/>
              </a:rPr>
              <a:t>	x | y	0011	1101	OR</a:t>
            </a:r>
          </a:p>
          <a:p>
            <a:pPr marL="400050" lvl="1" indent="0">
              <a:spcBef>
                <a:spcPts val="0"/>
              </a:spcBef>
              <a:spcAft>
                <a:spcPts val="600"/>
              </a:spcAft>
              <a:buNone/>
              <a:tabLst>
                <a:tab pos="914400" algn="l"/>
                <a:tab pos="2625725" algn="l"/>
                <a:tab pos="3538538" algn="l"/>
                <a:tab pos="4919663" algn="l"/>
              </a:tabLst>
            </a:pPr>
            <a:r>
              <a:rPr lang="en-US" sz="2400" b="1" dirty="0">
                <a:latin typeface="Courier New"/>
                <a:cs typeface="Courier New"/>
              </a:rPr>
              <a:t>	x ^ y	0011	0001	XOR</a:t>
            </a:r>
          </a:p>
          <a:p>
            <a:pPr marL="400050" lvl="1" indent="0">
              <a:spcBef>
                <a:spcPts val="0"/>
              </a:spcBef>
              <a:spcAft>
                <a:spcPts val="600"/>
              </a:spcAft>
              <a:buNone/>
              <a:tabLst>
                <a:tab pos="914400" algn="l"/>
                <a:tab pos="2625725" algn="l"/>
                <a:tab pos="3538538" algn="l"/>
                <a:tab pos="4919663" algn="l"/>
              </a:tabLst>
            </a:pPr>
            <a:r>
              <a:rPr lang="en-US" sz="2400" b="1" dirty="0">
                <a:latin typeface="Courier New"/>
                <a:cs typeface="Courier New"/>
              </a:rPr>
              <a:t>	~x	1100	0011	1’s Complement</a:t>
            </a:r>
          </a:p>
          <a:p>
            <a:pPr marL="400050" lvl="1" indent="0">
              <a:spcBef>
                <a:spcPts val="0"/>
              </a:spcBef>
              <a:spcAft>
                <a:spcPts val="600"/>
              </a:spcAft>
              <a:buNone/>
              <a:tabLst>
                <a:tab pos="914400" algn="l"/>
                <a:tab pos="2625725" algn="l"/>
                <a:tab pos="3538538" algn="l"/>
                <a:tab pos="4919663" algn="l"/>
              </a:tabLst>
            </a:pPr>
            <a:r>
              <a:rPr lang="en-US" sz="2400" b="1" dirty="0">
                <a:latin typeface="Courier New"/>
                <a:cs typeface="Courier New"/>
              </a:rPr>
              <a:t>	x &lt;&lt; 2	1111	0000	Shift Left 2 Bits</a:t>
            </a:r>
          </a:p>
          <a:p>
            <a:pPr marL="400050" lvl="1" indent="0">
              <a:spcBef>
                <a:spcPts val="0"/>
              </a:spcBef>
              <a:spcAft>
                <a:spcPts val="600"/>
              </a:spcAft>
              <a:buNone/>
              <a:tabLst>
                <a:tab pos="914400" algn="l"/>
                <a:tab pos="2625725" algn="l"/>
                <a:tab pos="3538538" algn="l"/>
                <a:tab pos="4919663" algn="l"/>
              </a:tabLst>
            </a:pPr>
            <a:r>
              <a:rPr lang="en-US" sz="2400" b="1" dirty="0">
                <a:latin typeface="Courier New"/>
                <a:cs typeface="Courier New"/>
              </a:rPr>
              <a:t>	x &gt;&gt; 1	0001	1110	Shift Right 1 Bit</a:t>
            </a:r>
          </a:p>
        </p:txBody>
      </p:sp>
    </p:spTree>
    <p:extLst>
      <p:ext uri="{BB962C8B-B14F-4D97-AF65-F5344CB8AC3E}">
        <p14:creationId xmlns:p14="http://schemas.microsoft.com/office/powerpoint/2010/main" val="908338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Setting and Getting Bits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tabLst>
                <a:tab pos="1828800" algn="l"/>
                <a:tab pos="3657600" algn="l"/>
                <a:tab pos="4572000" algn="l"/>
                <a:tab pos="5949950" algn="l"/>
              </a:tabLst>
            </a:pPr>
            <a:r>
              <a:rPr lang="en-US" sz="2400" dirty="0"/>
              <a:t>Suppose we want to store the status of lights (on or off) in 8 rooms</a:t>
            </a:r>
          </a:p>
          <a:p>
            <a:pPr lvl="1" algn="just">
              <a:spcBef>
                <a:spcPts val="0"/>
              </a:spcBef>
              <a:spcAft>
                <a:spcPts val="600"/>
              </a:spcAft>
              <a:tabLst>
                <a:tab pos="1828800" algn="l"/>
                <a:tab pos="3657600" algn="l"/>
                <a:tab pos="4572000" algn="l"/>
                <a:tab pos="5949950" algn="l"/>
              </a:tabLst>
            </a:pPr>
            <a:r>
              <a:rPr lang="en-US" sz="2000" dirty="0">
                <a:cs typeface="Courier New" panose="02070309020205020404" pitchFamily="49" charset="0"/>
              </a:rPr>
              <a:t>We can define an unsigned char with 8 bits, each bit storing the value 0 or 1</a:t>
            </a:r>
          </a:p>
          <a:p>
            <a:pPr algn="just">
              <a:spcBef>
                <a:spcPts val="0"/>
              </a:spcBef>
              <a:spcAft>
                <a:spcPts val="600"/>
              </a:spcAft>
              <a:tabLst>
                <a:tab pos="1828800" algn="l"/>
                <a:tab pos="3657600" algn="l"/>
                <a:tab pos="4572000" algn="l"/>
                <a:tab pos="5949950" algn="l"/>
              </a:tabLst>
            </a:pPr>
            <a:r>
              <a:rPr lang="en-US" sz="2400" dirty="0">
                <a:cs typeface="Courier New" panose="02070309020205020404" pitchFamily="49" charset="0"/>
              </a:rPr>
              <a:t>How can we set a bit on or off?</a:t>
            </a:r>
          </a:p>
          <a:p>
            <a:pPr lvl="1" algn="just">
              <a:spcBef>
                <a:spcPts val="0"/>
              </a:spcBef>
              <a:spcAft>
                <a:spcPts val="600"/>
              </a:spcAft>
              <a:tabLst>
                <a:tab pos="1828800" algn="l"/>
                <a:tab pos="3657600" algn="l"/>
                <a:tab pos="4572000" algn="l"/>
                <a:tab pos="5949950" algn="l"/>
              </a:tabLst>
            </a:pPr>
            <a:r>
              <a:rPr lang="en-US" sz="2000" dirty="0">
                <a:cs typeface="Courier New" panose="02070309020205020404" pitchFamily="49" charset="0"/>
              </a:rPr>
              <a:t>Manipulations enabled by a mask and bitwise operators</a:t>
            </a:r>
          </a:p>
          <a:p>
            <a:pPr lvl="1" algn="just">
              <a:spcBef>
                <a:spcPts val="0"/>
              </a:spcBef>
              <a:spcAft>
                <a:spcPts val="600"/>
              </a:spcAft>
              <a:tabLst>
                <a:tab pos="1828800" algn="l"/>
                <a:tab pos="3657600" algn="l"/>
                <a:tab pos="4572000" algn="l"/>
                <a:tab pos="5949950" algn="l"/>
              </a:tabLst>
            </a:pPr>
            <a:endParaRPr lang="en-US" sz="2000" dirty="0">
              <a:cs typeface="Courier New" panose="02070309020205020404" pitchFamily="49" charset="0"/>
            </a:endParaRPr>
          </a:p>
          <a:p>
            <a:pPr lvl="1" algn="just">
              <a:spcBef>
                <a:spcPts val="0"/>
              </a:spcBef>
              <a:spcAft>
                <a:spcPts val="600"/>
              </a:spcAft>
              <a:tabLst>
                <a:tab pos="1828800" algn="l"/>
                <a:tab pos="3657600" algn="l"/>
                <a:tab pos="4572000" algn="l"/>
                <a:tab pos="5949950" algn="l"/>
              </a:tabLst>
            </a:pPr>
            <a:endParaRPr lang="en-US" sz="1000" dirty="0">
              <a:cs typeface="Courier New" panose="02070309020205020404" pitchFamily="49" charset="0"/>
            </a:endParaRPr>
          </a:p>
          <a:p>
            <a:pPr algn="just">
              <a:spcBef>
                <a:spcPts val="0"/>
              </a:spcBef>
              <a:spcAft>
                <a:spcPts val="600"/>
              </a:spcAft>
              <a:tabLst>
                <a:tab pos="1828800" algn="l"/>
                <a:tab pos="3657600" algn="l"/>
                <a:tab pos="4572000" algn="l"/>
                <a:tab pos="5949950" algn="l"/>
              </a:tabLst>
            </a:pPr>
            <a:r>
              <a:rPr lang="en-US" sz="2400" dirty="0">
                <a:cs typeface="Courier New" panose="02070309020205020404" pitchFamily="49" charset="0"/>
              </a:rPr>
              <a:t>How can we know if a bit is on or off?</a:t>
            </a:r>
          </a:p>
          <a:p>
            <a:pPr lvl="1" algn="just">
              <a:spcBef>
                <a:spcPts val="0"/>
              </a:spcBef>
              <a:spcAft>
                <a:spcPts val="600"/>
              </a:spcAft>
              <a:tabLst>
                <a:tab pos="1828800" algn="l"/>
                <a:tab pos="3657600" algn="l"/>
                <a:tab pos="4572000" algn="l"/>
                <a:tab pos="5949950" algn="l"/>
              </a:tabLst>
            </a:pPr>
            <a:r>
              <a:rPr lang="en-US" sz="2000" dirty="0">
                <a:cs typeface="Courier New" panose="02070309020205020404" pitchFamily="49" charset="0"/>
              </a:rPr>
              <a:t>Manipulations are enabled by mask and bitwise operators</a:t>
            </a:r>
          </a:p>
          <a:p>
            <a:pPr lvl="1" algn="just">
              <a:spcBef>
                <a:spcPts val="0"/>
              </a:spcBef>
              <a:spcAft>
                <a:spcPts val="600"/>
              </a:spcAft>
              <a:tabLst>
                <a:tab pos="1828800" algn="l"/>
                <a:tab pos="3657600" algn="l"/>
                <a:tab pos="4572000" algn="l"/>
                <a:tab pos="5949950" algn="l"/>
              </a:tabLst>
            </a:pPr>
            <a:endParaRPr lang="en-US" sz="2000" dirty="0">
              <a:cs typeface="Courier New" panose="02070309020205020404" pitchFamily="49" charset="0"/>
            </a:endParaRPr>
          </a:p>
        </p:txBody>
      </p:sp>
      <p:pic>
        <p:nvPicPr>
          <p:cNvPr id="2" name="Picture 1"/>
          <p:cNvPicPr>
            <a:picLocks noChangeAspect="1"/>
          </p:cNvPicPr>
          <p:nvPr/>
        </p:nvPicPr>
        <p:blipFill>
          <a:blip r:embed="rId2"/>
          <a:stretch>
            <a:fillRect/>
          </a:stretch>
        </p:blipFill>
        <p:spPr>
          <a:xfrm>
            <a:off x="7572582" y="273050"/>
            <a:ext cx="1114218" cy="834588"/>
          </a:xfrm>
          <a:prstGeom prst="rect">
            <a:avLst/>
          </a:prstGeom>
        </p:spPr>
      </p:pic>
      <p:sp>
        <p:nvSpPr>
          <p:cNvPr id="3" name="Rounded Rectangle 2"/>
          <p:cNvSpPr/>
          <p:nvPr/>
        </p:nvSpPr>
        <p:spPr>
          <a:xfrm>
            <a:off x="205290" y="4011387"/>
            <a:ext cx="8807742" cy="556591"/>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Bitwise OR of anything with 1 results in 1 – Bitwise AND of anything with 0 results in 0</a:t>
            </a:r>
          </a:p>
        </p:txBody>
      </p:sp>
      <p:sp>
        <p:nvSpPr>
          <p:cNvPr id="10" name="Rounded Rectangle 9"/>
          <p:cNvSpPr/>
          <p:nvPr/>
        </p:nvSpPr>
        <p:spPr>
          <a:xfrm>
            <a:off x="148365" y="5491627"/>
            <a:ext cx="8807742" cy="556591"/>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Bitwise AND of anything with 1 results in the same value</a:t>
            </a:r>
          </a:p>
        </p:txBody>
      </p:sp>
    </p:spTree>
    <p:extLst>
      <p:ext uri="{BB962C8B-B14F-4D97-AF65-F5344CB8AC3E}">
        <p14:creationId xmlns:p14="http://schemas.microsoft.com/office/powerpoint/2010/main" val="3831717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507317" y="6407944"/>
            <a:ext cx="505715" cy="365125"/>
          </a:xfrm>
        </p:spPr>
        <p:txBody>
          <a:bodyPr/>
          <a:lstStyle>
            <a:lvl1pPr>
              <a:defRPr>
                <a:solidFill>
                  <a:srgbClr val="FFFFFF"/>
                </a:solidFill>
              </a:defRPr>
            </a:lvl1pPr>
          </a:lstStyle>
          <a:p>
            <a:fld id="{2CA9C0B6-C1A8-4960-BC9D-8C2AED1DE749}" type="slidenum">
              <a:rPr lang="en-US" smtClean="0">
                <a:solidFill>
                  <a:schemeClr val="tx1"/>
                </a:solidFill>
              </a:rPr>
              <a:pPr/>
              <a:t>45</a:t>
            </a:fld>
            <a:endParaRPr lang="en-US" dirty="0">
              <a:solidFill>
                <a:schemeClr val="tx1"/>
              </a:solidFill>
            </a:endParaRPr>
          </a:p>
        </p:txBody>
      </p:sp>
      <p:sp>
        <p:nvSpPr>
          <p:cNvPr id="15" name="Title 1"/>
          <p:cNvSpPr>
            <a:spLocks noGrp="1"/>
          </p:cNvSpPr>
          <p:nvPr>
            <p:ph type="title"/>
          </p:nvPr>
        </p:nvSpPr>
        <p:spPr>
          <a:xfrm>
            <a:off x="1447800" y="274638"/>
            <a:ext cx="7239000" cy="1143000"/>
          </a:xfrm>
        </p:spPr>
        <p:txBody>
          <a:bodyPr>
            <a:normAutofit/>
          </a:bodyPr>
          <a:lstStyle/>
          <a:p>
            <a:pPr algn="l"/>
            <a:r>
              <a:rPr lang="en-US" sz="4000" dirty="0"/>
              <a:t>Memory Manipulation Functions</a:t>
            </a: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Rectangle 6"/>
          <p:cNvSpPr txBox="1">
            <a:spLocks noChangeArrowheads="1"/>
          </p:cNvSpPr>
          <p:nvPr/>
        </p:nvSpPr>
        <p:spPr>
          <a:xfrm>
            <a:off x="457200" y="1670006"/>
            <a:ext cx="8229600" cy="491263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ts val="0"/>
              </a:spcBef>
              <a:spcAft>
                <a:spcPts val="600"/>
              </a:spcAft>
            </a:pPr>
            <a:r>
              <a:rPr lang="en-US" sz="2400" dirty="0">
                <a:solidFill>
                  <a:srgbClr val="2F02F0"/>
                </a:solidFill>
              </a:rPr>
              <a:t>void *</a:t>
            </a:r>
            <a:r>
              <a:rPr lang="en-US" sz="2400" dirty="0" err="1">
                <a:solidFill>
                  <a:srgbClr val="2F02F0"/>
                </a:solidFill>
              </a:rPr>
              <a:t>memcpy</a:t>
            </a:r>
            <a:r>
              <a:rPr lang="en-US" sz="2400" dirty="0">
                <a:solidFill>
                  <a:srgbClr val="2F02F0"/>
                </a:solidFill>
              </a:rPr>
              <a:t> (void *</a:t>
            </a:r>
            <a:r>
              <a:rPr lang="en-US" sz="2400" dirty="0" err="1">
                <a:solidFill>
                  <a:srgbClr val="2F02F0"/>
                </a:solidFill>
              </a:rPr>
              <a:t>dest</a:t>
            </a:r>
            <a:r>
              <a:rPr lang="en-US" sz="2400" dirty="0">
                <a:solidFill>
                  <a:srgbClr val="2F02F0"/>
                </a:solidFill>
              </a:rPr>
              <a:t>, </a:t>
            </a:r>
            <a:r>
              <a:rPr lang="en-US" sz="2400" dirty="0" err="1">
                <a:solidFill>
                  <a:srgbClr val="2F02F0"/>
                </a:solidFill>
              </a:rPr>
              <a:t>const</a:t>
            </a:r>
            <a:r>
              <a:rPr lang="en-US" sz="2400" dirty="0">
                <a:solidFill>
                  <a:srgbClr val="2F02F0"/>
                </a:solidFill>
              </a:rPr>
              <a:t> void *</a:t>
            </a:r>
            <a:r>
              <a:rPr lang="en-US" sz="2400" dirty="0" err="1">
                <a:solidFill>
                  <a:srgbClr val="2F02F0"/>
                </a:solidFill>
              </a:rPr>
              <a:t>src</a:t>
            </a:r>
            <a:r>
              <a:rPr lang="en-US" sz="2400" dirty="0">
                <a:solidFill>
                  <a:srgbClr val="2F02F0"/>
                </a:solidFill>
              </a:rPr>
              <a:t>, </a:t>
            </a:r>
            <a:r>
              <a:rPr lang="en-US" sz="2400" dirty="0" err="1">
                <a:solidFill>
                  <a:srgbClr val="2F02F0"/>
                </a:solidFill>
              </a:rPr>
              <a:t>size_t</a:t>
            </a:r>
            <a:r>
              <a:rPr lang="en-US" sz="2400" dirty="0">
                <a:solidFill>
                  <a:srgbClr val="2F02F0"/>
                </a:solidFill>
              </a:rPr>
              <a:t> n);</a:t>
            </a:r>
          </a:p>
          <a:p>
            <a:pPr lvl="1" algn="just">
              <a:spcBef>
                <a:spcPts val="0"/>
              </a:spcBef>
              <a:spcAft>
                <a:spcPts val="600"/>
              </a:spcAft>
            </a:pPr>
            <a:r>
              <a:rPr lang="en-US" sz="2000" dirty="0"/>
              <a:t>Copies block of </a:t>
            </a:r>
            <a:r>
              <a:rPr lang="en-US" sz="2000" b="1" dirty="0">
                <a:latin typeface="Courier New"/>
                <a:cs typeface="Courier New"/>
              </a:rPr>
              <a:t>n</a:t>
            </a:r>
            <a:r>
              <a:rPr lang="en-US" sz="2000" dirty="0"/>
              <a:t> bytes </a:t>
            </a:r>
            <a:r>
              <a:rPr lang="en-US" sz="2000" b="1" dirty="0" err="1">
                <a:latin typeface="Courier New"/>
                <a:cs typeface="Courier New"/>
              </a:rPr>
              <a:t>src</a:t>
            </a:r>
            <a:r>
              <a:rPr lang="en-US" sz="2000" dirty="0"/>
              <a:t> -&gt; </a:t>
            </a:r>
            <a:r>
              <a:rPr lang="en-US" sz="2000" b="1" dirty="0" err="1">
                <a:latin typeface="Courier New"/>
                <a:cs typeface="Courier New"/>
              </a:rPr>
              <a:t>dest</a:t>
            </a:r>
            <a:r>
              <a:rPr lang="en-US" sz="2000" dirty="0"/>
              <a:t>; returns </a:t>
            </a:r>
            <a:r>
              <a:rPr lang="en-US" sz="2000" dirty="0" err="1"/>
              <a:t>ptr</a:t>
            </a:r>
            <a:r>
              <a:rPr lang="en-US" sz="2000" dirty="0"/>
              <a:t> to </a:t>
            </a:r>
            <a:r>
              <a:rPr lang="en-US" sz="2000" b="1" dirty="0" err="1">
                <a:latin typeface="Courier New"/>
                <a:cs typeface="Courier New"/>
              </a:rPr>
              <a:t>dest</a:t>
            </a:r>
            <a:endParaRPr lang="en-US" sz="2000" b="1" dirty="0">
              <a:latin typeface="Courier New"/>
              <a:cs typeface="Courier New"/>
            </a:endParaRPr>
          </a:p>
          <a:p>
            <a:pPr>
              <a:spcBef>
                <a:spcPts val="0"/>
              </a:spcBef>
              <a:spcAft>
                <a:spcPts val="600"/>
              </a:spcAft>
              <a:defRPr/>
            </a:pPr>
            <a:r>
              <a:rPr lang="en-US" sz="2400" dirty="0">
                <a:solidFill>
                  <a:srgbClr val="2F02F0"/>
                </a:solidFill>
              </a:rPr>
              <a:t>void *</a:t>
            </a:r>
            <a:r>
              <a:rPr lang="en-US" sz="2400" dirty="0" err="1">
                <a:solidFill>
                  <a:srgbClr val="2F02F0"/>
                </a:solidFill>
              </a:rPr>
              <a:t>memmove</a:t>
            </a:r>
            <a:r>
              <a:rPr lang="en-US" sz="2400" dirty="0">
                <a:solidFill>
                  <a:srgbClr val="2F02F0"/>
                </a:solidFill>
              </a:rPr>
              <a:t>(void *</a:t>
            </a:r>
            <a:r>
              <a:rPr lang="en-US" sz="2400" dirty="0" err="1">
                <a:solidFill>
                  <a:srgbClr val="2F02F0"/>
                </a:solidFill>
              </a:rPr>
              <a:t>dest</a:t>
            </a:r>
            <a:r>
              <a:rPr lang="en-US" sz="2400" dirty="0">
                <a:solidFill>
                  <a:srgbClr val="2F02F0"/>
                </a:solidFill>
              </a:rPr>
              <a:t>, </a:t>
            </a:r>
            <a:r>
              <a:rPr lang="en-US" sz="2400" dirty="0" err="1">
                <a:solidFill>
                  <a:srgbClr val="2F02F0"/>
                </a:solidFill>
              </a:rPr>
              <a:t>const</a:t>
            </a:r>
            <a:r>
              <a:rPr lang="en-US" sz="2400" dirty="0">
                <a:solidFill>
                  <a:srgbClr val="2F02F0"/>
                </a:solidFill>
              </a:rPr>
              <a:t> void *</a:t>
            </a:r>
            <a:r>
              <a:rPr lang="en-US" sz="2400" dirty="0" err="1">
                <a:solidFill>
                  <a:srgbClr val="2F02F0"/>
                </a:solidFill>
              </a:rPr>
              <a:t>src</a:t>
            </a:r>
            <a:r>
              <a:rPr lang="en-US" sz="2400" dirty="0">
                <a:solidFill>
                  <a:srgbClr val="2F02F0"/>
                </a:solidFill>
              </a:rPr>
              <a:t>, </a:t>
            </a:r>
            <a:r>
              <a:rPr lang="en-US" sz="2400" dirty="0" err="1">
                <a:solidFill>
                  <a:srgbClr val="2F02F0"/>
                </a:solidFill>
              </a:rPr>
              <a:t>size_t</a:t>
            </a:r>
            <a:r>
              <a:rPr lang="en-US" sz="2400" dirty="0">
                <a:solidFill>
                  <a:srgbClr val="2F02F0"/>
                </a:solidFill>
              </a:rPr>
              <a:t> n);</a:t>
            </a:r>
          </a:p>
          <a:p>
            <a:pPr lvl="1">
              <a:spcBef>
                <a:spcPts val="0"/>
              </a:spcBef>
              <a:spcAft>
                <a:spcPts val="600"/>
              </a:spcAft>
              <a:defRPr/>
            </a:pPr>
            <a:r>
              <a:rPr lang="en-US" sz="2000" dirty="0"/>
              <a:t>Moves block of </a:t>
            </a:r>
            <a:r>
              <a:rPr lang="en-US" sz="2000" b="1" dirty="0">
                <a:latin typeface="Courier New"/>
                <a:cs typeface="Courier New"/>
              </a:rPr>
              <a:t>n</a:t>
            </a:r>
            <a:r>
              <a:rPr lang="en-US" sz="2000" dirty="0"/>
              <a:t> bytes </a:t>
            </a:r>
            <a:r>
              <a:rPr lang="en-US" sz="2000" b="1" dirty="0" err="1">
                <a:latin typeface="Courier New"/>
                <a:cs typeface="Courier New"/>
              </a:rPr>
              <a:t>src</a:t>
            </a:r>
            <a:r>
              <a:rPr lang="en-US" sz="2000" dirty="0"/>
              <a:t> -&gt; </a:t>
            </a:r>
            <a:r>
              <a:rPr lang="en-US" sz="2000" b="1" dirty="0" err="1">
                <a:latin typeface="Courier New"/>
                <a:cs typeface="Courier New"/>
              </a:rPr>
              <a:t>dest</a:t>
            </a:r>
            <a:r>
              <a:rPr lang="en-US" sz="2000" dirty="0"/>
              <a:t>; returns </a:t>
            </a:r>
            <a:r>
              <a:rPr lang="en-US" sz="2000" dirty="0" err="1"/>
              <a:t>ptr</a:t>
            </a:r>
            <a:r>
              <a:rPr lang="en-US" sz="2000" dirty="0"/>
              <a:t> to </a:t>
            </a:r>
            <a:r>
              <a:rPr lang="en-US" sz="2000" b="1" dirty="0" err="1">
                <a:latin typeface="Courier New"/>
                <a:cs typeface="Courier New"/>
              </a:rPr>
              <a:t>dest</a:t>
            </a:r>
            <a:endParaRPr lang="en-US" sz="2000" b="1" dirty="0">
              <a:latin typeface="Courier New"/>
              <a:cs typeface="Courier New"/>
            </a:endParaRPr>
          </a:p>
          <a:p>
            <a:pPr>
              <a:spcBef>
                <a:spcPts val="0"/>
              </a:spcBef>
              <a:spcAft>
                <a:spcPts val="600"/>
              </a:spcAft>
              <a:defRPr/>
            </a:pPr>
            <a:r>
              <a:rPr lang="en-US" sz="2400" dirty="0">
                <a:solidFill>
                  <a:srgbClr val="2F02F0"/>
                </a:solidFill>
              </a:rPr>
              <a:t>void *</a:t>
            </a:r>
            <a:r>
              <a:rPr lang="en-US" sz="2400" dirty="0" err="1">
                <a:solidFill>
                  <a:srgbClr val="2F02F0"/>
                </a:solidFill>
              </a:rPr>
              <a:t>memset</a:t>
            </a:r>
            <a:r>
              <a:rPr lang="en-US" sz="2400" dirty="0">
                <a:solidFill>
                  <a:srgbClr val="2F02F0"/>
                </a:solidFill>
              </a:rPr>
              <a:t> (void *s, </a:t>
            </a:r>
            <a:r>
              <a:rPr lang="en-US" sz="2400" dirty="0" err="1">
                <a:solidFill>
                  <a:srgbClr val="2F02F0"/>
                </a:solidFill>
              </a:rPr>
              <a:t>int</a:t>
            </a:r>
            <a:r>
              <a:rPr lang="en-US" sz="2400" dirty="0">
                <a:solidFill>
                  <a:srgbClr val="2F02F0"/>
                </a:solidFill>
              </a:rPr>
              <a:t> c, </a:t>
            </a:r>
            <a:r>
              <a:rPr lang="en-US" sz="2400" dirty="0" err="1">
                <a:solidFill>
                  <a:srgbClr val="2F02F0"/>
                </a:solidFill>
              </a:rPr>
              <a:t>size_t</a:t>
            </a:r>
            <a:r>
              <a:rPr lang="en-US" sz="2400" dirty="0">
                <a:solidFill>
                  <a:srgbClr val="2F02F0"/>
                </a:solidFill>
              </a:rPr>
              <a:t> n);</a:t>
            </a:r>
          </a:p>
          <a:p>
            <a:pPr lvl="1">
              <a:spcBef>
                <a:spcPts val="0"/>
              </a:spcBef>
              <a:spcAft>
                <a:spcPts val="600"/>
              </a:spcAft>
              <a:defRPr/>
            </a:pPr>
            <a:r>
              <a:rPr lang="en-US" sz="2000" dirty="0"/>
              <a:t>Sets </a:t>
            </a:r>
            <a:r>
              <a:rPr lang="en-US" sz="2000" b="1" dirty="0">
                <a:latin typeface="Courier New"/>
                <a:cs typeface="Courier New"/>
              </a:rPr>
              <a:t>n</a:t>
            </a:r>
            <a:r>
              <a:rPr lang="en-US" sz="2000" dirty="0"/>
              <a:t> bytes of </a:t>
            </a:r>
            <a:r>
              <a:rPr lang="en-US" sz="2000" b="1" dirty="0">
                <a:latin typeface="Courier New"/>
                <a:cs typeface="Courier New"/>
              </a:rPr>
              <a:t>s</a:t>
            </a:r>
            <a:r>
              <a:rPr lang="en-US" sz="2000" dirty="0"/>
              <a:t> to byte </a:t>
            </a:r>
            <a:r>
              <a:rPr lang="en-US" sz="2000" b="1" dirty="0">
                <a:latin typeface="Courier New"/>
                <a:cs typeface="Courier New"/>
              </a:rPr>
              <a:t>c</a:t>
            </a:r>
          </a:p>
          <a:p>
            <a:pPr>
              <a:spcBef>
                <a:spcPts val="0"/>
              </a:spcBef>
              <a:spcAft>
                <a:spcPts val="600"/>
              </a:spcAft>
              <a:defRPr/>
            </a:pPr>
            <a:r>
              <a:rPr lang="en-US" sz="2400" dirty="0">
                <a:solidFill>
                  <a:srgbClr val="2F02F0"/>
                </a:solidFill>
              </a:rPr>
              <a:t>void *</a:t>
            </a:r>
            <a:r>
              <a:rPr lang="en-US" sz="2400" dirty="0" err="1">
                <a:solidFill>
                  <a:srgbClr val="2F02F0"/>
                </a:solidFill>
              </a:rPr>
              <a:t>memchr</a:t>
            </a:r>
            <a:r>
              <a:rPr lang="en-US" sz="2400" dirty="0">
                <a:solidFill>
                  <a:srgbClr val="2F02F0"/>
                </a:solidFill>
              </a:rPr>
              <a:t> (</a:t>
            </a:r>
            <a:r>
              <a:rPr lang="en-US" sz="2400" dirty="0" err="1">
                <a:solidFill>
                  <a:srgbClr val="2F02F0"/>
                </a:solidFill>
              </a:rPr>
              <a:t>const</a:t>
            </a:r>
            <a:r>
              <a:rPr lang="en-US" sz="2400" dirty="0">
                <a:solidFill>
                  <a:srgbClr val="2F02F0"/>
                </a:solidFill>
              </a:rPr>
              <a:t> void *s, </a:t>
            </a:r>
            <a:r>
              <a:rPr lang="en-US" sz="2400" dirty="0" err="1">
                <a:solidFill>
                  <a:srgbClr val="2F02F0"/>
                </a:solidFill>
              </a:rPr>
              <a:t>int</a:t>
            </a:r>
            <a:r>
              <a:rPr lang="en-US" sz="2400" dirty="0">
                <a:solidFill>
                  <a:srgbClr val="2F02F0"/>
                </a:solidFill>
              </a:rPr>
              <a:t> c, </a:t>
            </a:r>
            <a:r>
              <a:rPr lang="en-US" sz="2400" dirty="0" err="1">
                <a:solidFill>
                  <a:srgbClr val="2F02F0"/>
                </a:solidFill>
              </a:rPr>
              <a:t>size_t</a:t>
            </a:r>
            <a:r>
              <a:rPr lang="en-US" sz="2400" dirty="0">
                <a:solidFill>
                  <a:srgbClr val="2F02F0"/>
                </a:solidFill>
              </a:rPr>
              <a:t> n);</a:t>
            </a:r>
          </a:p>
          <a:p>
            <a:pPr lvl="1">
              <a:spcBef>
                <a:spcPts val="0"/>
              </a:spcBef>
              <a:spcAft>
                <a:spcPts val="600"/>
              </a:spcAft>
              <a:defRPr/>
            </a:pPr>
            <a:r>
              <a:rPr lang="en-US" sz="2000" dirty="0"/>
              <a:t>Searches first </a:t>
            </a:r>
            <a:r>
              <a:rPr lang="en-US" sz="2000" b="1" dirty="0">
                <a:latin typeface="Courier New"/>
                <a:cs typeface="Courier New"/>
              </a:rPr>
              <a:t>n</a:t>
            </a:r>
            <a:r>
              <a:rPr lang="en-US" sz="2000" dirty="0"/>
              <a:t> bytes of array </a:t>
            </a:r>
            <a:r>
              <a:rPr lang="en-US" sz="2000" b="1" dirty="0">
                <a:latin typeface="Courier New"/>
                <a:cs typeface="Courier New"/>
              </a:rPr>
              <a:t>s</a:t>
            </a:r>
            <a:r>
              <a:rPr lang="en-US" sz="2000" dirty="0"/>
              <a:t> for char </a:t>
            </a:r>
            <a:r>
              <a:rPr lang="en-US" sz="2000" b="1" dirty="0">
                <a:latin typeface="Courier New"/>
                <a:cs typeface="Courier New"/>
              </a:rPr>
              <a:t>c</a:t>
            </a:r>
            <a:r>
              <a:rPr lang="en-US" sz="2000" dirty="0"/>
              <a:t>; returns </a:t>
            </a:r>
            <a:r>
              <a:rPr lang="en-US" sz="2000" dirty="0" err="1"/>
              <a:t>ptr</a:t>
            </a:r>
            <a:r>
              <a:rPr lang="en-US" sz="2000" dirty="0"/>
              <a:t> to </a:t>
            </a:r>
            <a:r>
              <a:rPr lang="en-US" sz="2000" b="1" dirty="0">
                <a:latin typeface="Courier New"/>
                <a:cs typeface="Courier New"/>
              </a:rPr>
              <a:t>s</a:t>
            </a:r>
            <a:endParaRPr lang="en-US" sz="2000" dirty="0"/>
          </a:p>
          <a:p>
            <a:pPr>
              <a:spcBef>
                <a:spcPts val="0"/>
              </a:spcBef>
              <a:spcAft>
                <a:spcPts val="600"/>
              </a:spcAft>
              <a:defRPr/>
            </a:pPr>
            <a:r>
              <a:rPr lang="en-US" sz="2400" dirty="0" err="1">
                <a:solidFill>
                  <a:srgbClr val="2F02F0"/>
                </a:solidFill>
              </a:rPr>
              <a:t>int</a:t>
            </a:r>
            <a:r>
              <a:rPr lang="en-US" sz="2400" dirty="0">
                <a:solidFill>
                  <a:srgbClr val="2F02F0"/>
                </a:solidFill>
              </a:rPr>
              <a:t> </a:t>
            </a:r>
            <a:r>
              <a:rPr lang="en-US" sz="2400" dirty="0" err="1">
                <a:solidFill>
                  <a:srgbClr val="2F02F0"/>
                </a:solidFill>
              </a:rPr>
              <a:t>memcmp</a:t>
            </a:r>
            <a:r>
              <a:rPr lang="en-US" sz="2400" dirty="0">
                <a:solidFill>
                  <a:srgbClr val="2F02F0"/>
                </a:solidFill>
              </a:rPr>
              <a:t> (</a:t>
            </a:r>
            <a:r>
              <a:rPr lang="en-US" sz="2400" dirty="0" err="1">
                <a:solidFill>
                  <a:srgbClr val="2F02F0"/>
                </a:solidFill>
              </a:rPr>
              <a:t>const</a:t>
            </a:r>
            <a:r>
              <a:rPr lang="en-US" sz="2400" dirty="0">
                <a:solidFill>
                  <a:srgbClr val="2F02F0"/>
                </a:solidFill>
              </a:rPr>
              <a:t> void *s1, </a:t>
            </a:r>
            <a:r>
              <a:rPr lang="en-US" sz="2400" dirty="0" err="1">
                <a:solidFill>
                  <a:srgbClr val="2F02F0"/>
                </a:solidFill>
              </a:rPr>
              <a:t>const</a:t>
            </a:r>
            <a:r>
              <a:rPr lang="en-US" sz="2400" dirty="0">
                <a:solidFill>
                  <a:srgbClr val="2F02F0"/>
                </a:solidFill>
              </a:rPr>
              <a:t> void *s2, </a:t>
            </a:r>
            <a:r>
              <a:rPr lang="en-US" sz="2400" dirty="0" err="1">
                <a:solidFill>
                  <a:srgbClr val="2F02F0"/>
                </a:solidFill>
              </a:rPr>
              <a:t>size_t</a:t>
            </a:r>
            <a:r>
              <a:rPr lang="en-US" sz="2400" dirty="0">
                <a:solidFill>
                  <a:srgbClr val="2F02F0"/>
                </a:solidFill>
              </a:rPr>
              <a:t> n);</a:t>
            </a:r>
          </a:p>
          <a:p>
            <a:pPr lvl="1">
              <a:spcBef>
                <a:spcPts val="0"/>
              </a:spcBef>
              <a:spcAft>
                <a:spcPts val="600"/>
              </a:spcAft>
              <a:defRPr/>
            </a:pPr>
            <a:r>
              <a:rPr lang="en-US" sz="2000" dirty="0"/>
              <a:t>Compares first </a:t>
            </a:r>
            <a:r>
              <a:rPr lang="en-US" sz="2000" b="1" dirty="0">
                <a:latin typeface="Courier New"/>
                <a:cs typeface="Courier New"/>
              </a:rPr>
              <a:t>n</a:t>
            </a:r>
            <a:r>
              <a:rPr lang="en-US" sz="2000" dirty="0"/>
              <a:t> bytes of arrays </a:t>
            </a:r>
            <a:r>
              <a:rPr lang="en-US" sz="2000" b="1" dirty="0">
                <a:latin typeface="Courier New"/>
                <a:cs typeface="Courier New"/>
              </a:rPr>
              <a:t>s1</a:t>
            </a:r>
            <a:r>
              <a:rPr lang="en-US" sz="2000" dirty="0"/>
              <a:t> &amp; </a:t>
            </a:r>
            <a:r>
              <a:rPr lang="en-US" sz="2000" b="1" dirty="0">
                <a:latin typeface="Courier New"/>
                <a:cs typeface="Courier New"/>
              </a:rPr>
              <a:t>s2</a:t>
            </a:r>
            <a:r>
              <a:rPr lang="en-US" sz="2000" dirty="0"/>
              <a:t>; case sensitive</a:t>
            </a:r>
          </a:p>
        </p:txBody>
      </p:sp>
    </p:spTree>
    <p:extLst>
      <p:ext uri="{BB962C8B-B14F-4D97-AF65-F5344CB8AC3E}">
        <p14:creationId xmlns:p14="http://schemas.microsoft.com/office/powerpoint/2010/main" val="287176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ight Triangle 23">
            <a:extLst>
              <a:ext uri="{C183D7F6-B498-43B3-948B-1728B52AA6E4}">
                <adec:decorative xmlns:adec="http://schemas.microsoft.com/office/drawing/2017/decorative" val="1"/>
              </a:ext>
            </a:extLst>
          </p:cNvPr>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Title 8"/>
          <p:cNvSpPr>
            <a:spLocks noGrp="1"/>
          </p:cNvSpPr>
          <p:nvPr>
            <p:ph type="ctrTitle"/>
          </p:nvPr>
        </p:nvSpPr>
        <p:spPr>
          <a:xfrm>
            <a:off x="685800" y="1021085"/>
            <a:ext cx="7772400" cy="2561277"/>
          </a:xfrm>
        </p:spPr>
        <p:txBody>
          <a:bodyPr vert="horz" anchor="b">
            <a:normAutofit fontScale="90000"/>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z="4900" dirty="0">
                <a:solidFill>
                  <a:srgbClr val="008000"/>
                </a:solidFill>
              </a:rPr>
              <a:t>CSCE 3600</a:t>
            </a:r>
            <a:br>
              <a:rPr kumimoji="0" lang="en-US" sz="4000" dirty="0">
                <a:solidFill>
                  <a:srgbClr val="008000"/>
                </a:solidFill>
              </a:rPr>
            </a:br>
            <a:r>
              <a:rPr lang="en-US" sz="4000" dirty="0">
                <a:solidFill>
                  <a:srgbClr val="008000"/>
                </a:solidFill>
              </a:rPr>
              <a:t>Principles of Systems Programming</a:t>
            </a:r>
            <a:br>
              <a:rPr lang="en-US" sz="4000" dirty="0">
                <a:solidFill>
                  <a:srgbClr val="008000"/>
                </a:solidFill>
              </a:rPr>
            </a:br>
            <a:br>
              <a:rPr kumimoji="0" lang="en-US" sz="4000" dirty="0">
                <a:solidFill>
                  <a:srgbClr val="008000"/>
                </a:solidFill>
              </a:rPr>
            </a:br>
            <a:r>
              <a:rPr kumimoji="0" lang="en-US" sz="2700" dirty="0">
                <a:solidFill>
                  <a:srgbClr val="008000"/>
                </a:solidFill>
              </a:rPr>
              <a:t> </a:t>
            </a:r>
            <a:br>
              <a:rPr kumimoji="0" lang="en-US" sz="2700" dirty="0">
                <a:solidFill>
                  <a:srgbClr val="008000"/>
                </a:solidFill>
              </a:rPr>
            </a:br>
            <a:r>
              <a:rPr kumimoji="0" lang="en-US" sz="3600" dirty="0">
                <a:solidFill>
                  <a:srgbClr val="008000"/>
                </a:solidFill>
              </a:rPr>
              <a:t>Systems Programming Overview</a:t>
            </a:r>
            <a:endParaRPr kumimoji="0" lang="en-US" sz="3100" dirty="0">
              <a:solidFill>
                <a:srgbClr val="008000"/>
              </a:solidFill>
            </a:endParaRPr>
          </a:p>
        </p:txBody>
      </p:sp>
      <p:grpSp>
        <p:nvGrpSpPr>
          <p:cNvPr id="27" name="Group 26">
            <a:extLst>
              <a:ext uri="{C183D7F6-B498-43B3-948B-1728B52AA6E4}">
                <adec:decorative xmlns:adec="http://schemas.microsoft.com/office/drawing/2017/decorative" val="1"/>
              </a:ext>
            </a:extLst>
          </p:cNvPr>
          <p:cNvGrpSpPr/>
          <p:nvPr/>
        </p:nvGrpSpPr>
        <p:grpSpPr>
          <a:xfrm>
            <a:off x="-3765" y="4953000"/>
            <a:ext cx="9147765" cy="1912088"/>
            <a:chOff x="-3765" y="4832896"/>
            <a:chExt cx="9147765" cy="2032192"/>
          </a:xfrm>
          <a:solidFill>
            <a:srgbClr val="008000"/>
          </a:solidFill>
        </p:grpSpPr>
        <p:sp>
          <p:nvSpPr>
            <p:cNvPr id="28" name="Freeform 27"/>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Freeform 28"/>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30" name="Freeform 2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solidFill>
              <a:srgbClr val="008000"/>
            </a:solid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31" name="Straight Connector 30"/>
            <p:cNvCxnSpPr/>
            <p:nvPr/>
          </p:nvCxnSpPr>
          <p:spPr>
            <a:xfrm>
              <a:off x="-3765" y="4880373"/>
              <a:ext cx="9147765" cy="839943"/>
            </a:xfrm>
            <a:prstGeom prst="line">
              <a:avLst/>
            </a:prstGeom>
            <a:grp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2" name="TextBox 11"/>
          <p:cNvSpPr txBox="1"/>
          <p:nvPr/>
        </p:nvSpPr>
        <p:spPr>
          <a:xfrm>
            <a:off x="348244" y="5787973"/>
            <a:ext cx="8109955" cy="461665"/>
          </a:xfrm>
          <a:prstGeom prst="rect">
            <a:avLst/>
          </a:prstGeom>
          <a:noFill/>
        </p:spPr>
        <p:txBody>
          <a:bodyPr wrap="square" rtlCol="0">
            <a:spAutoFit/>
          </a:bodyPr>
          <a:lstStyle/>
          <a:p>
            <a:pPr algn="r"/>
            <a:r>
              <a:rPr lang="en-US" sz="2400" dirty="0">
                <a:solidFill>
                  <a:schemeClr val="bg1"/>
                </a:solidFill>
              </a:rPr>
              <a:t>University of North Texas</a:t>
            </a:r>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Introduction</a:t>
            </a:r>
            <a:endParaRPr lang="en-US" sz="4000" b="1" dirty="0">
              <a:latin typeface="Courier New"/>
              <a:cs typeface="Courier New"/>
            </a:endParaRPr>
          </a:p>
        </p:txBody>
      </p:sp>
      <p:cxnSp>
        <p:nvCxnSpPr>
          <p:cNvPr id="18" name="Straight Connector 17">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What is a </a:t>
            </a:r>
            <a:r>
              <a:rPr lang="en-US" sz="2400" dirty="0">
                <a:solidFill>
                  <a:srgbClr val="008000"/>
                </a:solidFill>
              </a:rPr>
              <a:t>system</a:t>
            </a:r>
            <a:r>
              <a:rPr lang="en-US" sz="2400" dirty="0"/>
              <a:t>?</a:t>
            </a:r>
          </a:p>
          <a:p>
            <a:pPr lvl="1" algn="just">
              <a:spcBef>
                <a:spcPts val="0"/>
              </a:spcBef>
              <a:spcAft>
                <a:spcPts val="600"/>
              </a:spcAft>
            </a:pPr>
            <a:r>
              <a:rPr lang="en-US" sz="2000" dirty="0"/>
              <a:t>A </a:t>
            </a:r>
            <a:r>
              <a:rPr lang="en-US" sz="2000" i="1" dirty="0"/>
              <a:t>system</a:t>
            </a:r>
            <a:r>
              <a:rPr lang="en-US" sz="2000" dirty="0"/>
              <a:t> is a collection of various components</a:t>
            </a:r>
          </a:p>
          <a:p>
            <a:pPr algn="just">
              <a:spcBef>
                <a:spcPts val="0"/>
              </a:spcBef>
              <a:spcAft>
                <a:spcPts val="600"/>
              </a:spcAft>
            </a:pPr>
            <a:r>
              <a:rPr lang="en-US" sz="2400" dirty="0"/>
              <a:t>What is </a:t>
            </a:r>
            <a:r>
              <a:rPr lang="en-US" sz="2400" dirty="0">
                <a:solidFill>
                  <a:srgbClr val="008000"/>
                </a:solidFill>
              </a:rPr>
              <a:t>programming</a:t>
            </a:r>
            <a:r>
              <a:rPr lang="en-US" sz="2400" dirty="0"/>
              <a:t>?</a:t>
            </a:r>
          </a:p>
          <a:p>
            <a:pPr lvl="1" algn="just">
              <a:spcBef>
                <a:spcPts val="0"/>
              </a:spcBef>
              <a:spcAft>
                <a:spcPts val="600"/>
              </a:spcAft>
            </a:pPr>
            <a:r>
              <a:rPr lang="en-US" sz="2000" i="1" dirty="0"/>
              <a:t>Programming</a:t>
            </a:r>
            <a:r>
              <a:rPr lang="en-US" sz="2000" dirty="0"/>
              <a:t> is the activity of designing and implementing programs</a:t>
            </a:r>
          </a:p>
          <a:p>
            <a:pPr algn="just">
              <a:spcBef>
                <a:spcPts val="0"/>
              </a:spcBef>
              <a:spcAft>
                <a:spcPts val="600"/>
              </a:spcAft>
            </a:pPr>
            <a:r>
              <a:rPr lang="en-US" sz="2400" dirty="0"/>
              <a:t>So systems programming is the activity of designing and implementing </a:t>
            </a:r>
            <a:r>
              <a:rPr lang="en-US" sz="2400" dirty="0">
                <a:solidFill>
                  <a:srgbClr val="008000"/>
                </a:solidFill>
              </a:rPr>
              <a:t>system programs</a:t>
            </a:r>
          </a:p>
          <a:p>
            <a:pPr lvl="1" algn="just">
              <a:spcBef>
                <a:spcPts val="0"/>
              </a:spcBef>
              <a:spcAft>
                <a:spcPts val="600"/>
              </a:spcAft>
            </a:pPr>
            <a:r>
              <a:rPr lang="en-US" sz="2000" dirty="0"/>
              <a:t>We can then define </a:t>
            </a:r>
            <a:r>
              <a:rPr lang="en-US" sz="2000" i="1" dirty="0"/>
              <a:t>system programs</a:t>
            </a:r>
            <a:r>
              <a:rPr lang="en-US" sz="2000" dirty="0"/>
              <a:t> as programs required for the effective execution of general user programs on a computer system</a:t>
            </a:r>
          </a:p>
        </p:txBody>
      </p:sp>
      <p:sp>
        <p:nvSpPr>
          <p:cNvPr id="3" name="TextBox 2">
            <a:extLst>
              <a:ext uri="{FF2B5EF4-FFF2-40B4-BE49-F238E27FC236}">
                <a16:creationId xmlns:a16="http://schemas.microsoft.com/office/drawing/2014/main" id="{FF81912E-515E-B1B1-3B35-EE77B769A1BE}"/>
              </a:ext>
            </a:extLst>
          </p:cNvPr>
          <p:cNvSpPr txBox="1"/>
          <p:nvPr/>
        </p:nvSpPr>
        <p:spPr>
          <a:xfrm>
            <a:off x="222738" y="4994032"/>
            <a:ext cx="8464062" cy="400110"/>
          </a:xfrm>
          <a:prstGeom prst="rect">
            <a:avLst/>
          </a:prstGeom>
          <a:noFill/>
        </p:spPr>
        <p:txBody>
          <a:bodyPr wrap="square">
            <a:spAutoFit/>
          </a:bodyPr>
          <a:lstStyle/>
          <a:p>
            <a:pPr algn="l"/>
            <a:r>
              <a:rPr lang="en-US" sz="2000" b="0" i="0" dirty="0">
                <a:effectLst/>
                <a:latin typeface="Verdana" panose="020B0604030504040204" pitchFamily="34" charset="0"/>
              </a:rPr>
              <a:t>Examples of systems programs??</a:t>
            </a:r>
          </a:p>
        </p:txBody>
      </p:sp>
    </p:spTree>
    <p:extLst>
      <p:ext uri="{BB962C8B-B14F-4D97-AF65-F5344CB8AC3E}">
        <p14:creationId xmlns:p14="http://schemas.microsoft.com/office/powerpoint/2010/main" val="34212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Introduction</a:t>
            </a:r>
            <a:endParaRPr lang="en-US" sz="4000" b="1" dirty="0">
              <a:latin typeface="Courier New"/>
              <a:cs typeface="Courier New"/>
            </a:endParaRPr>
          </a:p>
        </p:txBody>
      </p:sp>
      <p:cxnSp>
        <p:nvCxnSpPr>
          <p:cNvPr id="18" name="Straight Connector 17">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FF81912E-515E-B1B1-3B35-EE77B769A1BE}"/>
              </a:ext>
            </a:extLst>
          </p:cNvPr>
          <p:cNvSpPr txBox="1"/>
          <p:nvPr/>
        </p:nvSpPr>
        <p:spPr>
          <a:xfrm>
            <a:off x="222738" y="1760419"/>
            <a:ext cx="8464062" cy="5509200"/>
          </a:xfrm>
          <a:prstGeom prst="rect">
            <a:avLst/>
          </a:prstGeom>
          <a:noFill/>
        </p:spPr>
        <p:txBody>
          <a:bodyPr wrap="square">
            <a:spAutoFit/>
          </a:bodyPr>
          <a:lstStyle/>
          <a:p>
            <a:pPr algn="l"/>
            <a:r>
              <a:rPr lang="en-US" sz="2800" b="1" dirty="0"/>
              <a:t>Utilities</a:t>
            </a:r>
            <a:r>
              <a:rPr lang="en-US" sz="2800" dirty="0"/>
              <a:t> for Systems programming</a:t>
            </a:r>
            <a:br>
              <a:rPr lang="en-US" sz="2800" dirty="0"/>
            </a:br>
            <a:endParaRPr lang="en-US" sz="2800" dirty="0"/>
          </a:p>
          <a:p>
            <a:pPr algn="l"/>
            <a:r>
              <a:rPr lang="en-US" sz="2800" dirty="0"/>
              <a:t>Disk Cleanup (Windows): </a:t>
            </a:r>
            <a:br>
              <a:rPr lang="en-US" sz="2800" dirty="0"/>
            </a:br>
            <a:r>
              <a:rPr lang="en-US" sz="2400" dirty="0"/>
              <a:t>Free disk space (removes unnecessary files)</a:t>
            </a:r>
            <a:endParaRPr lang="en-US" sz="2800" dirty="0"/>
          </a:p>
          <a:p>
            <a:pPr algn="l"/>
            <a:endParaRPr lang="en-US" sz="2800" dirty="0"/>
          </a:p>
          <a:p>
            <a:pPr algn="l"/>
            <a:r>
              <a:rPr lang="en-US" sz="2800" dirty="0"/>
              <a:t>Task Manager (Windows): </a:t>
            </a:r>
            <a:br>
              <a:rPr lang="en-US" sz="2800" dirty="0"/>
            </a:br>
            <a:r>
              <a:rPr lang="en-US" sz="2400" dirty="0"/>
              <a:t>Monitor &amp; manage running processes</a:t>
            </a:r>
            <a:br>
              <a:rPr lang="en-US" sz="2400" dirty="0"/>
            </a:br>
            <a:r>
              <a:rPr lang="en-US" sz="2400" dirty="0"/>
              <a:t>and system performance.</a:t>
            </a:r>
          </a:p>
          <a:p>
            <a:pPr algn="l"/>
            <a:endParaRPr lang="en-US" sz="2800" dirty="0"/>
          </a:p>
          <a:p>
            <a:pPr algn="l"/>
            <a:r>
              <a:rPr lang="en-US" sz="2800" dirty="0"/>
              <a:t>Terminal (Unix/Linux): </a:t>
            </a:r>
            <a:r>
              <a:rPr lang="en-US" sz="2800" b="1" dirty="0"/>
              <a:t>cmd.exe </a:t>
            </a:r>
            <a:br>
              <a:rPr lang="en-US" sz="2800" b="1" dirty="0"/>
            </a:br>
            <a:r>
              <a:rPr lang="en-US" sz="2400" dirty="0">
                <a:highlight>
                  <a:srgbClr val="FFFF00"/>
                </a:highlight>
              </a:rPr>
              <a:t>A command-line interface for interacting with the operating system</a:t>
            </a:r>
            <a:r>
              <a:rPr lang="en-US" sz="2800" dirty="0"/>
              <a:t>. </a:t>
            </a:r>
            <a:r>
              <a:rPr lang="en-US" sz="2800" dirty="0">
                <a:solidFill>
                  <a:srgbClr val="FF0000"/>
                </a:solidFill>
              </a:rPr>
              <a:t>Putty</a:t>
            </a:r>
          </a:p>
          <a:p>
            <a:pPr algn="l"/>
            <a:endParaRPr lang="en-US" sz="2800" dirty="0"/>
          </a:p>
        </p:txBody>
      </p:sp>
      <p:pic>
        <p:nvPicPr>
          <p:cNvPr id="1026" name="Picture 2" descr="Disk Cleanup - Wikipedia">
            <a:extLst>
              <a:ext uri="{FF2B5EF4-FFF2-40B4-BE49-F238E27FC236}">
                <a16:creationId xmlns:a16="http://schemas.microsoft.com/office/drawing/2014/main" id="{F2DC0F9B-BA0E-46BE-CA3A-7B840D011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175" y="84931"/>
            <a:ext cx="2686050" cy="3248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Open Task Manager in Windows 10">
            <a:extLst>
              <a:ext uri="{FF2B5EF4-FFF2-40B4-BE49-F238E27FC236}">
                <a16:creationId xmlns:a16="http://schemas.microsoft.com/office/drawing/2014/main" id="{B9546C80-4D4F-AEFE-52CD-390E84BAC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718" t="7997" r="18974" b="8361"/>
          <a:stretch/>
        </p:blipFill>
        <p:spPr bwMode="auto">
          <a:xfrm>
            <a:off x="6310097" y="3674149"/>
            <a:ext cx="2702935" cy="1898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04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Introduction</a:t>
            </a:r>
            <a:endParaRPr lang="en-US" sz="4000" b="1" dirty="0">
              <a:latin typeface="Courier New"/>
              <a:cs typeface="Courier New"/>
            </a:endParaRPr>
          </a:p>
        </p:txBody>
      </p:sp>
      <p:cxnSp>
        <p:nvCxnSpPr>
          <p:cNvPr id="18" name="Straight Connector 17">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FF81912E-515E-B1B1-3B35-EE77B769A1BE}"/>
              </a:ext>
            </a:extLst>
          </p:cNvPr>
          <p:cNvSpPr txBox="1"/>
          <p:nvPr/>
        </p:nvSpPr>
        <p:spPr>
          <a:xfrm>
            <a:off x="222738" y="1760419"/>
            <a:ext cx="8464062" cy="3970318"/>
          </a:xfrm>
          <a:prstGeom prst="rect">
            <a:avLst/>
          </a:prstGeom>
          <a:noFill/>
        </p:spPr>
        <p:txBody>
          <a:bodyPr wrap="square">
            <a:spAutoFit/>
          </a:bodyPr>
          <a:lstStyle/>
          <a:p>
            <a:pPr algn="l"/>
            <a:r>
              <a:rPr lang="en-US" sz="2800" b="1" dirty="0"/>
              <a:t>Security</a:t>
            </a:r>
            <a:r>
              <a:rPr lang="en-US" sz="2800" dirty="0"/>
              <a:t> Software:</a:t>
            </a:r>
          </a:p>
          <a:p>
            <a:pPr algn="l"/>
            <a:endParaRPr lang="en-US" sz="2800" dirty="0"/>
          </a:p>
          <a:p>
            <a:pPr algn="l"/>
            <a:r>
              <a:rPr lang="en-US" sz="2800" dirty="0"/>
              <a:t>Antivirus Programs (e.g., Norton, McAfee): Protects the system from malware and viruses.</a:t>
            </a:r>
          </a:p>
          <a:p>
            <a:pPr algn="l"/>
            <a:endParaRPr lang="en-US" sz="2800" dirty="0"/>
          </a:p>
          <a:p>
            <a:pPr algn="l"/>
            <a:r>
              <a:rPr lang="en-US" sz="2800" dirty="0"/>
              <a:t>Firewall Software (e.g., Windows Firewall): Monitors and controls incoming and outgoing network traffic.</a:t>
            </a:r>
          </a:p>
          <a:p>
            <a:pPr algn="l"/>
            <a:endParaRPr lang="en-US" sz="2800" dirty="0"/>
          </a:p>
          <a:p>
            <a:pPr algn="l"/>
            <a:endParaRPr lang="en-US" sz="2800" dirty="0"/>
          </a:p>
        </p:txBody>
      </p:sp>
    </p:spTree>
    <p:extLst>
      <p:ext uri="{BB962C8B-B14F-4D97-AF65-F5344CB8AC3E}">
        <p14:creationId xmlns:p14="http://schemas.microsoft.com/office/powerpoint/2010/main" val="1547130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Introduction</a:t>
            </a:r>
            <a:endParaRPr lang="en-US" sz="4000" b="1" dirty="0">
              <a:latin typeface="Courier New"/>
              <a:cs typeface="Courier New"/>
            </a:endParaRPr>
          </a:p>
        </p:txBody>
      </p:sp>
      <p:cxnSp>
        <p:nvCxnSpPr>
          <p:cNvPr id="18" name="Straight Connector 17">
            <a:extLst>
              <a:ext uri="{C183D7F6-B498-43B3-948B-1728B52AA6E4}">
                <adec:decorative xmlns:adec="http://schemas.microsoft.com/office/drawing/2017/decorative" val="1"/>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FF81912E-515E-B1B1-3B35-EE77B769A1BE}"/>
              </a:ext>
            </a:extLst>
          </p:cNvPr>
          <p:cNvSpPr txBox="1"/>
          <p:nvPr/>
        </p:nvSpPr>
        <p:spPr>
          <a:xfrm>
            <a:off x="222738" y="1760419"/>
            <a:ext cx="8464062" cy="3108543"/>
          </a:xfrm>
          <a:prstGeom prst="rect">
            <a:avLst/>
          </a:prstGeom>
          <a:noFill/>
        </p:spPr>
        <p:txBody>
          <a:bodyPr wrap="square">
            <a:spAutoFit/>
          </a:bodyPr>
          <a:lstStyle/>
          <a:p>
            <a:pPr algn="l"/>
            <a:r>
              <a:rPr lang="en-US" sz="2800" b="1" dirty="0"/>
              <a:t>System Configuration </a:t>
            </a:r>
            <a:r>
              <a:rPr lang="en-US" sz="2800" dirty="0"/>
              <a:t>Tools:</a:t>
            </a:r>
          </a:p>
          <a:p>
            <a:pPr algn="l"/>
            <a:endParaRPr lang="en-US" sz="2800" dirty="0"/>
          </a:p>
          <a:p>
            <a:pPr algn="l"/>
            <a:r>
              <a:rPr lang="en-US" sz="2800" dirty="0"/>
              <a:t>Control Panel (Windows): Provides access to system settings and configurations.</a:t>
            </a:r>
          </a:p>
          <a:p>
            <a:pPr algn="l"/>
            <a:endParaRPr lang="en-US" sz="2800" dirty="0"/>
          </a:p>
          <a:p>
            <a:pPr algn="l"/>
            <a:r>
              <a:rPr lang="en-US" sz="2800" dirty="0"/>
              <a:t>System Preferences (macOS): Allows users to configure system settings on Mac computers.</a:t>
            </a:r>
          </a:p>
        </p:txBody>
      </p:sp>
    </p:spTree>
    <p:extLst>
      <p:ext uri="{BB962C8B-B14F-4D97-AF65-F5344CB8AC3E}">
        <p14:creationId xmlns:p14="http://schemas.microsoft.com/office/powerpoint/2010/main" val="3701273712"/>
      </p:ext>
    </p:extLst>
  </p:cSld>
  <p:clrMapOvr>
    <a:masterClrMapping/>
  </p:clrMapOvr>
</p:sld>
</file>

<file path=ppt/theme/theme1.xml><?xml version="1.0" encoding="utf-8"?>
<a:theme xmlns:a="http://schemas.openxmlformats.org/drawingml/2006/main" name="Office Them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28391</TotalTime>
  <Words>3957</Words>
  <Application>Microsoft Office PowerPoint</Application>
  <PresentationFormat>On-screen Show (4:3)</PresentationFormat>
  <Paragraphs>550</Paragraphs>
  <Slides>45</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-apple-system</vt:lpstr>
      <vt:lpstr>Arial</vt:lpstr>
      <vt:lpstr>Calibri</vt:lpstr>
      <vt:lpstr>Calibri (Body)</vt:lpstr>
      <vt:lpstr>Courier New</vt:lpstr>
      <vt:lpstr>Open Sans</vt:lpstr>
      <vt:lpstr>Roboto</vt:lpstr>
      <vt:lpstr>Ubuntu</vt:lpstr>
      <vt:lpstr>Verdana</vt:lpstr>
      <vt:lpstr>Wingdings</vt:lpstr>
      <vt:lpstr>Office Theme</vt:lpstr>
      <vt:lpstr>The way to success in CSCE 3600</vt:lpstr>
      <vt:lpstr>Why CSCE 3600</vt:lpstr>
      <vt:lpstr>Job titles based on CSCE 3600</vt:lpstr>
      <vt:lpstr>Assignments, Exams and Recitation schedule</vt:lpstr>
      <vt:lpstr>CSCE 3600 Principles of Systems Programming    Systems Programming Overview</vt:lpstr>
      <vt:lpstr>Introduction</vt:lpstr>
      <vt:lpstr>Introduction</vt:lpstr>
      <vt:lpstr>Introduction</vt:lpstr>
      <vt:lpstr>Introduction</vt:lpstr>
      <vt:lpstr>Software Categories</vt:lpstr>
      <vt:lpstr>Software Categories</vt:lpstr>
      <vt:lpstr>Programming Categories</vt:lpstr>
      <vt:lpstr>Complexity of OS</vt:lpstr>
      <vt:lpstr>What is an Operating System?</vt:lpstr>
      <vt:lpstr>Logical OS Structure</vt:lpstr>
      <vt:lpstr>Composition of Linux OS</vt:lpstr>
      <vt:lpstr>System Calls and the C Library</vt:lpstr>
      <vt:lpstr>System Calls</vt:lpstr>
      <vt:lpstr>System Calls</vt:lpstr>
      <vt:lpstr>System Call Operation</vt:lpstr>
      <vt:lpstr>System Call Operation</vt:lpstr>
      <vt:lpstr>System Call Operation</vt:lpstr>
      <vt:lpstr>System Call Example</vt:lpstr>
      <vt:lpstr>System Call Structure</vt:lpstr>
      <vt:lpstr>System Calls Categories</vt:lpstr>
      <vt:lpstr>System Calls vs. Library Calls</vt:lpstr>
      <vt:lpstr>System Call Usage</vt:lpstr>
      <vt:lpstr>System Call Examples</vt:lpstr>
      <vt:lpstr>What is Linux?</vt:lpstr>
      <vt:lpstr>Why Study Systems Programming?</vt:lpstr>
      <vt:lpstr>Functionality Complexity</vt:lpstr>
      <vt:lpstr>Review of C</vt:lpstr>
      <vt:lpstr>Programming in C</vt:lpstr>
      <vt:lpstr>Similarities Between C and C++</vt:lpstr>
      <vt:lpstr>Similarities Between C and C++</vt:lpstr>
      <vt:lpstr>Similarities Between C and C++</vt:lpstr>
      <vt:lpstr>Differences Between C and C++</vt:lpstr>
      <vt:lpstr>Differences Between C and C++</vt:lpstr>
      <vt:lpstr>Differences Between C and C++</vt:lpstr>
      <vt:lpstr>Bitwise Operators and Memory</vt:lpstr>
      <vt:lpstr>Bitwise Structure</vt:lpstr>
      <vt:lpstr>Bitwise Operators</vt:lpstr>
      <vt:lpstr>Bitwise Operators</vt:lpstr>
      <vt:lpstr>Setting and Getting Bits</vt:lpstr>
      <vt:lpstr>Memory Manipulation Functions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1030 Computer Science I</dc:title>
  <dc:subject>Introduction</dc:subject>
  <dc:creator>Thompson, Mark;Tejasvi Parupudi</dc:creator>
  <cp:keywords/>
  <dc:description/>
  <cp:lastModifiedBy>Parupudi, Tejasvi</cp:lastModifiedBy>
  <cp:revision>1061</cp:revision>
  <cp:lastPrinted>2019-08-24T20:57:41Z</cp:lastPrinted>
  <dcterms:created xsi:type="dcterms:W3CDTF">2011-09-18T04:52:00Z</dcterms:created>
  <dcterms:modified xsi:type="dcterms:W3CDTF">2024-08-19T05:55:51Z</dcterms:modified>
  <cp:category/>
</cp:coreProperties>
</file>