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4"/>
  </p:notesMasterIdLst>
  <p:handoutMasterIdLst>
    <p:handoutMasterId r:id="rId115"/>
  </p:handoutMasterIdLst>
  <p:sldIdLst>
    <p:sldId id="256" r:id="rId2"/>
    <p:sldId id="987" r:id="rId3"/>
    <p:sldId id="1039" r:id="rId4"/>
    <p:sldId id="1040" r:id="rId5"/>
    <p:sldId id="1041" r:id="rId6"/>
    <p:sldId id="1042" r:id="rId7"/>
    <p:sldId id="1064" r:id="rId8"/>
    <p:sldId id="1065" r:id="rId9"/>
    <p:sldId id="1066" r:id="rId10"/>
    <p:sldId id="1067" r:id="rId11"/>
    <p:sldId id="1043" r:id="rId12"/>
    <p:sldId id="1068" r:id="rId13"/>
    <p:sldId id="1069" r:id="rId14"/>
    <p:sldId id="1070" r:id="rId15"/>
    <p:sldId id="1044" r:id="rId16"/>
    <p:sldId id="1045" r:id="rId17"/>
    <p:sldId id="1046" r:id="rId18"/>
    <p:sldId id="1047" r:id="rId19"/>
    <p:sldId id="1048" r:id="rId20"/>
    <p:sldId id="1036" r:id="rId21"/>
    <p:sldId id="1053" r:id="rId22"/>
    <p:sldId id="1054" r:id="rId23"/>
    <p:sldId id="989" r:id="rId24"/>
    <p:sldId id="1055" r:id="rId25"/>
    <p:sldId id="1056" r:id="rId26"/>
    <p:sldId id="991" r:id="rId27"/>
    <p:sldId id="1057" r:id="rId28"/>
    <p:sldId id="1058" r:id="rId29"/>
    <p:sldId id="990" r:id="rId30"/>
    <p:sldId id="992" r:id="rId31"/>
    <p:sldId id="1052" r:id="rId32"/>
    <p:sldId id="1038" r:id="rId33"/>
    <p:sldId id="994" r:id="rId34"/>
    <p:sldId id="1090" r:id="rId35"/>
    <p:sldId id="995" r:id="rId36"/>
    <p:sldId id="1059" r:id="rId37"/>
    <p:sldId id="1061" r:id="rId38"/>
    <p:sldId id="996" r:id="rId39"/>
    <p:sldId id="997" r:id="rId40"/>
    <p:sldId id="1091" r:id="rId41"/>
    <p:sldId id="998" r:id="rId42"/>
    <p:sldId id="1094" r:id="rId43"/>
    <p:sldId id="1095" r:id="rId44"/>
    <p:sldId id="1096" r:id="rId45"/>
    <p:sldId id="1097" r:id="rId46"/>
    <p:sldId id="999" r:id="rId47"/>
    <p:sldId id="1002" r:id="rId48"/>
    <p:sldId id="1000" r:id="rId49"/>
    <p:sldId id="1001" r:id="rId50"/>
    <p:sldId id="1003" r:id="rId51"/>
    <p:sldId id="1004" r:id="rId52"/>
    <p:sldId id="1098" r:id="rId53"/>
    <p:sldId id="1099" r:id="rId54"/>
    <p:sldId id="1005" r:id="rId55"/>
    <p:sldId id="1006" r:id="rId56"/>
    <p:sldId id="1007" r:id="rId57"/>
    <p:sldId id="1008" r:id="rId58"/>
    <p:sldId id="1009" r:id="rId59"/>
    <p:sldId id="1071" r:id="rId60"/>
    <p:sldId id="1072" r:id="rId61"/>
    <p:sldId id="1010" r:id="rId62"/>
    <p:sldId id="1026" r:id="rId63"/>
    <p:sldId id="1100" r:id="rId64"/>
    <p:sldId id="1062" r:id="rId65"/>
    <p:sldId id="1027" r:id="rId66"/>
    <p:sldId id="1028" r:id="rId67"/>
    <p:sldId id="1029" r:id="rId68"/>
    <p:sldId id="1030" r:id="rId69"/>
    <p:sldId id="1031" r:id="rId70"/>
    <p:sldId id="1032" r:id="rId71"/>
    <p:sldId id="1012" r:id="rId72"/>
    <p:sldId id="1101" r:id="rId73"/>
    <p:sldId id="1073" r:id="rId74"/>
    <p:sldId id="1075" r:id="rId75"/>
    <p:sldId id="1074" r:id="rId76"/>
    <p:sldId id="1102" r:id="rId77"/>
    <p:sldId id="1013" r:id="rId78"/>
    <p:sldId id="1014" r:id="rId79"/>
    <p:sldId id="1015" r:id="rId80"/>
    <p:sldId id="1016" r:id="rId81"/>
    <p:sldId id="1063" r:id="rId82"/>
    <p:sldId id="1017" r:id="rId83"/>
    <p:sldId id="1022" r:id="rId84"/>
    <p:sldId id="1023" r:id="rId85"/>
    <p:sldId id="986" r:id="rId86"/>
    <p:sldId id="1018" r:id="rId87"/>
    <p:sldId id="1076" r:id="rId88"/>
    <p:sldId id="1077" r:id="rId89"/>
    <p:sldId id="1078" r:id="rId90"/>
    <p:sldId id="1019" r:id="rId91"/>
    <p:sldId id="1020" r:id="rId92"/>
    <p:sldId id="1103" r:id="rId93"/>
    <p:sldId id="1104" r:id="rId94"/>
    <p:sldId id="1105" r:id="rId95"/>
    <p:sldId id="1106" r:id="rId96"/>
    <p:sldId id="1079" r:id="rId97"/>
    <p:sldId id="1080" r:id="rId98"/>
    <p:sldId id="1081" r:id="rId99"/>
    <p:sldId id="1082" r:id="rId100"/>
    <p:sldId id="1083" r:id="rId101"/>
    <p:sldId id="1084" r:id="rId102"/>
    <p:sldId id="1085" r:id="rId103"/>
    <p:sldId id="1086" r:id="rId104"/>
    <p:sldId id="1089" r:id="rId105"/>
    <p:sldId id="1087" r:id="rId106"/>
    <p:sldId id="1088" r:id="rId107"/>
    <p:sldId id="1025" r:id="rId108"/>
    <p:sldId id="1024" r:id="rId109"/>
    <p:sldId id="968" r:id="rId110"/>
    <p:sldId id="971" r:id="rId111"/>
    <p:sldId id="959" r:id="rId112"/>
    <p:sldId id="967" r:id="rId113"/>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3" frameSlides="1"/>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40"/>
    <a:srgbClr val="2F02F0"/>
    <a:srgbClr val="008000"/>
    <a:srgbClr val="D4F0E1"/>
    <a:srgbClr val="FFFEBA"/>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78FA9-D9ED-4001-BBC0-8FA7B5CE7379}" v="1" dt="2023-11-10T03:06:35.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5226" autoAdjust="0"/>
  </p:normalViewPr>
  <p:slideViewPr>
    <p:cSldViewPr snapToGrid="0" snapToObjects="1">
      <p:cViewPr varScale="1">
        <p:scale>
          <a:sx n="108" d="100"/>
          <a:sy n="108" d="100"/>
        </p:scale>
        <p:origin x="171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vi Parupudi" userId="ea2c31c5b67bc63e" providerId="LiveId" clId="{29B78FA9-D9ED-4001-BBC0-8FA7B5CE7379}"/>
    <pc:docChg chg="modSld">
      <pc:chgData name="Tejasvi Parupudi" userId="ea2c31c5b67bc63e" providerId="LiveId" clId="{29B78FA9-D9ED-4001-BBC0-8FA7B5CE7379}" dt="2023-11-10T03:06:35.572" v="0"/>
      <pc:docMkLst>
        <pc:docMk/>
      </pc:docMkLst>
      <pc:sldChg chg="addSp">
        <pc:chgData name="Tejasvi Parupudi" userId="ea2c31c5b67bc63e" providerId="LiveId" clId="{29B78FA9-D9ED-4001-BBC0-8FA7B5CE7379}" dt="2023-11-10T03:06:35.572" v="0"/>
        <pc:sldMkLst>
          <pc:docMk/>
          <pc:sldMk cId="303094879" sldId="959"/>
        </pc:sldMkLst>
        <pc:inkChg chg="add">
          <ac:chgData name="Tejasvi Parupudi" userId="ea2c31c5b67bc63e" providerId="LiveId" clId="{29B78FA9-D9ED-4001-BBC0-8FA7B5CE7379}" dt="2023-11-10T03:06:35.572" v="0"/>
          <ac:inkMkLst>
            <pc:docMk/>
            <pc:sldMk cId="303094879" sldId="959"/>
            <ac:inkMk id="2" creationId="{A435EFCD-D37E-0C2C-9D21-4BCC2C527490}"/>
          </ac:inkMkLst>
        </pc:inkChg>
      </pc:sldChg>
      <pc:sldChg chg="addSp">
        <pc:chgData name="Tejasvi Parupudi" userId="ea2c31c5b67bc63e" providerId="LiveId" clId="{29B78FA9-D9ED-4001-BBC0-8FA7B5CE7379}" dt="2023-11-10T03:06:35.572" v="0"/>
        <pc:sldMkLst>
          <pc:docMk/>
          <pc:sldMk cId="25248818" sldId="967"/>
        </pc:sldMkLst>
        <pc:inkChg chg="add">
          <ac:chgData name="Tejasvi Parupudi" userId="ea2c31c5b67bc63e" providerId="LiveId" clId="{29B78FA9-D9ED-4001-BBC0-8FA7B5CE7379}" dt="2023-11-10T03:06:35.572" v="0"/>
          <ac:inkMkLst>
            <pc:docMk/>
            <pc:sldMk cId="25248818" sldId="967"/>
            <ac:inkMk id="2" creationId="{DBCCC76C-E9BB-6347-DE0B-E111636F1691}"/>
          </ac:inkMkLst>
        </pc:inkChg>
      </pc:sldChg>
      <pc:sldChg chg="addSp">
        <pc:chgData name="Tejasvi Parupudi" userId="ea2c31c5b67bc63e" providerId="LiveId" clId="{29B78FA9-D9ED-4001-BBC0-8FA7B5CE7379}" dt="2023-11-10T03:06:35.572" v="0"/>
        <pc:sldMkLst>
          <pc:docMk/>
          <pc:sldMk cId="1992697068" sldId="968"/>
        </pc:sldMkLst>
        <pc:inkChg chg="add">
          <ac:chgData name="Tejasvi Parupudi" userId="ea2c31c5b67bc63e" providerId="LiveId" clId="{29B78FA9-D9ED-4001-BBC0-8FA7B5CE7379}" dt="2023-11-10T03:06:35.572" v="0"/>
          <ac:inkMkLst>
            <pc:docMk/>
            <pc:sldMk cId="1992697068" sldId="968"/>
            <ac:inkMk id="2" creationId="{BC0B3114-997B-705A-A6A5-3FFD4EBCF1DF}"/>
          </ac:inkMkLst>
        </pc:inkChg>
      </pc:sldChg>
      <pc:sldChg chg="addSp">
        <pc:chgData name="Tejasvi Parupudi" userId="ea2c31c5b67bc63e" providerId="LiveId" clId="{29B78FA9-D9ED-4001-BBC0-8FA7B5CE7379}" dt="2023-11-10T03:06:35.572" v="0"/>
        <pc:sldMkLst>
          <pc:docMk/>
          <pc:sldMk cId="636967454" sldId="1018"/>
        </pc:sldMkLst>
        <pc:inkChg chg="add">
          <ac:chgData name="Tejasvi Parupudi" userId="ea2c31c5b67bc63e" providerId="LiveId" clId="{29B78FA9-D9ED-4001-BBC0-8FA7B5CE7379}" dt="2023-11-10T03:06:35.572" v="0"/>
          <ac:inkMkLst>
            <pc:docMk/>
            <pc:sldMk cId="636967454" sldId="1018"/>
            <ac:inkMk id="2" creationId="{83DA70FA-DD0B-8D44-CE7A-7323AC2B17AF}"/>
          </ac:inkMkLst>
        </pc:inkChg>
      </pc:sldChg>
      <pc:sldChg chg="addSp">
        <pc:chgData name="Tejasvi Parupudi" userId="ea2c31c5b67bc63e" providerId="LiveId" clId="{29B78FA9-D9ED-4001-BBC0-8FA7B5CE7379}" dt="2023-11-10T03:06:35.572" v="0"/>
        <pc:sldMkLst>
          <pc:docMk/>
          <pc:sldMk cId="294380131" sldId="1020"/>
        </pc:sldMkLst>
        <pc:inkChg chg="add">
          <ac:chgData name="Tejasvi Parupudi" userId="ea2c31c5b67bc63e" providerId="LiveId" clId="{29B78FA9-D9ED-4001-BBC0-8FA7B5CE7379}" dt="2023-11-10T03:06:35.572" v="0"/>
          <ac:inkMkLst>
            <pc:docMk/>
            <pc:sldMk cId="294380131" sldId="1020"/>
            <ac:inkMk id="2" creationId="{D6C9CF64-636E-B517-948C-9689F1938453}"/>
          </ac:inkMkLst>
        </pc:inkChg>
      </pc:sldChg>
      <pc:sldChg chg="addSp">
        <pc:chgData name="Tejasvi Parupudi" userId="ea2c31c5b67bc63e" providerId="LiveId" clId="{29B78FA9-D9ED-4001-BBC0-8FA7B5CE7379}" dt="2023-11-10T03:06:35.572" v="0"/>
        <pc:sldMkLst>
          <pc:docMk/>
          <pc:sldMk cId="2218555971" sldId="1024"/>
        </pc:sldMkLst>
        <pc:inkChg chg="add">
          <ac:chgData name="Tejasvi Parupudi" userId="ea2c31c5b67bc63e" providerId="LiveId" clId="{29B78FA9-D9ED-4001-BBC0-8FA7B5CE7379}" dt="2023-11-10T03:06:35.572" v="0"/>
          <ac:inkMkLst>
            <pc:docMk/>
            <pc:sldMk cId="2218555971" sldId="1024"/>
            <ac:inkMk id="2" creationId="{E66AC67B-8556-5E32-145F-8ACA3DF64CCE}"/>
          </ac:inkMkLst>
        </pc:inkChg>
      </pc:sldChg>
      <pc:sldChg chg="addSp">
        <pc:chgData name="Tejasvi Parupudi" userId="ea2c31c5b67bc63e" providerId="LiveId" clId="{29B78FA9-D9ED-4001-BBC0-8FA7B5CE7379}" dt="2023-11-10T03:06:35.572" v="0"/>
        <pc:sldMkLst>
          <pc:docMk/>
          <pc:sldMk cId="3948963212" sldId="1025"/>
        </pc:sldMkLst>
        <pc:inkChg chg="add">
          <ac:chgData name="Tejasvi Parupudi" userId="ea2c31c5b67bc63e" providerId="LiveId" clId="{29B78FA9-D9ED-4001-BBC0-8FA7B5CE7379}" dt="2023-11-10T03:06:35.572" v="0"/>
          <ac:inkMkLst>
            <pc:docMk/>
            <pc:sldMk cId="3948963212" sldId="1025"/>
            <ac:inkMk id="2" creationId="{B18FA071-3BDC-3801-D6E0-21C96E85B3BE}"/>
          </ac:inkMkLst>
        </pc:inkChg>
      </pc:sldChg>
      <pc:sldChg chg="addSp">
        <pc:chgData name="Tejasvi Parupudi" userId="ea2c31c5b67bc63e" providerId="LiveId" clId="{29B78FA9-D9ED-4001-BBC0-8FA7B5CE7379}" dt="2023-11-10T03:06:35.572" v="0"/>
        <pc:sldMkLst>
          <pc:docMk/>
          <pc:sldMk cId="2272762247" sldId="1076"/>
        </pc:sldMkLst>
        <pc:inkChg chg="add">
          <ac:chgData name="Tejasvi Parupudi" userId="ea2c31c5b67bc63e" providerId="LiveId" clId="{29B78FA9-D9ED-4001-BBC0-8FA7B5CE7379}" dt="2023-11-10T03:06:35.572" v="0"/>
          <ac:inkMkLst>
            <pc:docMk/>
            <pc:sldMk cId="2272762247" sldId="1076"/>
            <ac:inkMk id="3" creationId="{DF346091-0A6C-E215-CE6F-546C9A7138FB}"/>
          </ac:inkMkLst>
        </pc:inkChg>
      </pc:sldChg>
      <pc:sldChg chg="addSp">
        <pc:chgData name="Tejasvi Parupudi" userId="ea2c31c5b67bc63e" providerId="LiveId" clId="{29B78FA9-D9ED-4001-BBC0-8FA7B5CE7379}" dt="2023-11-10T03:06:35.572" v="0"/>
        <pc:sldMkLst>
          <pc:docMk/>
          <pc:sldMk cId="1830698006" sldId="1077"/>
        </pc:sldMkLst>
        <pc:inkChg chg="add">
          <ac:chgData name="Tejasvi Parupudi" userId="ea2c31c5b67bc63e" providerId="LiveId" clId="{29B78FA9-D9ED-4001-BBC0-8FA7B5CE7379}" dt="2023-11-10T03:06:35.572" v="0"/>
          <ac:inkMkLst>
            <pc:docMk/>
            <pc:sldMk cId="1830698006" sldId="1077"/>
            <ac:inkMk id="2" creationId="{0A8AF26E-B4BA-AAE4-8E52-1A45E000B76C}"/>
          </ac:inkMkLst>
        </pc:inkChg>
      </pc:sldChg>
      <pc:sldChg chg="addSp">
        <pc:chgData name="Tejasvi Parupudi" userId="ea2c31c5b67bc63e" providerId="LiveId" clId="{29B78FA9-D9ED-4001-BBC0-8FA7B5CE7379}" dt="2023-11-10T03:06:35.572" v="0"/>
        <pc:sldMkLst>
          <pc:docMk/>
          <pc:sldMk cId="1185877959" sldId="1078"/>
        </pc:sldMkLst>
        <pc:inkChg chg="add">
          <ac:chgData name="Tejasvi Parupudi" userId="ea2c31c5b67bc63e" providerId="LiveId" clId="{29B78FA9-D9ED-4001-BBC0-8FA7B5CE7379}" dt="2023-11-10T03:06:35.572" v="0"/>
          <ac:inkMkLst>
            <pc:docMk/>
            <pc:sldMk cId="1185877959" sldId="1078"/>
            <ac:inkMk id="2" creationId="{A1C268C0-61F5-BCC4-0419-5F889298E87A}"/>
          </ac:inkMkLst>
        </pc:inkChg>
      </pc:sldChg>
      <pc:sldChg chg="addSp">
        <pc:chgData name="Tejasvi Parupudi" userId="ea2c31c5b67bc63e" providerId="LiveId" clId="{29B78FA9-D9ED-4001-BBC0-8FA7B5CE7379}" dt="2023-11-10T03:06:35.572" v="0"/>
        <pc:sldMkLst>
          <pc:docMk/>
          <pc:sldMk cId="3294644302" sldId="1079"/>
        </pc:sldMkLst>
        <pc:inkChg chg="add">
          <ac:chgData name="Tejasvi Parupudi" userId="ea2c31c5b67bc63e" providerId="LiveId" clId="{29B78FA9-D9ED-4001-BBC0-8FA7B5CE7379}" dt="2023-11-10T03:06:35.572" v="0"/>
          <ac:inkMkLst>
            <pc:docMk/>
            <pc:sldMk cId="3294644302" sldId="1079"/>
            <ac:inkMk id="4" creationId="{1733E869-E494-8890-1469-0CEC13B993CE}"/>
          </ac:inkMkLst>
        </pc:inkChg>
      </pc:sldChg>
      <pc:sldChg chg="addSp">
        <pc:chgData name="Tejasvi Parupudi" userId="ea2c31c5b67bc63e" providerId="LiveId" clId="{29B78FA9-D9ED-4001-BBC0-8FA7B5CE7379}" dt="2023-11-10T03:06:35.572" v="0"/>
        <pc:sldMkLst>
          <pc:docMk/>
          <pc:sldMk cId="2380212441" sldId="1080"/>
        </pc:sldMkLst>
        <pc:inkChg chg="add">
          <ac:chgData name="Tejasvi Parupudi" userId="ea2c31c5b67bc63e" providerId="LiveId" clId="{29B78FA9-D9ED-4001-BBC0-8FA7B5CE7379}" dt="2023-11-10T03:06:35.572" v="0"/>
          <ac:inkMkLst>
            <pc:docMk/>
            <pc:sldMk cId="2380212441" sldId="1080"/>
            <ac:inkMk id="2" creationId="{ADF19200-4F31-FE9D-8992-98B385717418}"/>
          </ac:inkMkLst>
        </pc:inkChg>
      </pc:sldChg>
      <pc:sldChg chg="addSp">
        <pc:chgData name="Tejasvi Parupudi" userId="ea2c31c5b67bc63e" providerId="LiveId" clId="{29B78FA9-D9ED-4001-BBC0-8FA7B5CE7379}" dt="2023-11-10T03:06:35.572" v="0"/>
        <pc:sldMkLst>
          <pc:docMk/>
          <pc:sldMk cId="4143482967" sldId="1081"/>
        </pc:sldMkLst>
        <pc:inkChg chg="add">
          <ac:chgData name="Tejasvi Parupudi" userId="ea2c31c5b67bc63e" providerId="LiveId" clId="{29B78FA9-D9ED-4001-BBC0-8FA7B5CE7379}" dt="2023-11-10T03:06:35.572" v="0"/>
          <ac:inkMkLst>
            <pc:docMk/>
            <pc:sldMk cId="4143482967" sldId="1081"/>
            <ac:inkMk id="2" creationId="{E30EA2BE-19B0-C6C8-3784-618D3D439F7F}"/>
          </ac:inkMkLst>
        </pc:inkChg>
      </pc:sldChg>
      <pc:sldChg chg="addSp">
        <pc:chgData name="Tejasvi Parupudi" userId="ea2c31c5b67bc63e" providerId="LiveId" clId="{29B78FA9-D9ED-4001-BBC0-8FA7B5CE7379}" dt="2023-11-10T03:06:35.572" v="0"/>
        <pc:sldMkLst>
          <pc:docMk/>
          <pc:sldMk cId="2162046872" sldId="1082"/>
        </pc:sldMkLst>
        <pc:inkChg chg="add">
          <ac:chgData name="Tejasvi Parupudi" userId="ea2c31c5b67bc63e" providerId="LiveId" clId="{29B78FA9-D9ED-4001-BBC0-8FA7B5CE7379}" dt="2023-11-10T03:06:35.572" v="0"/>
          <ac:inkMkLst>
            <pc:docMk/>
            <pc:sldMk cId="2162046872" sldId="1082"/>
            <ac:inkMk id="2" creationId="{6D3B2AA3-278D-6763-6201-D50D91A74F75}"/>
          </ac:inkMkLst>
        </pc:inkChg>
      </pc:sldChg>
      <pc:sldChg chg="addSp">
        <pc:chgData name="Tejasvi Parupudi" userId="ea2c31c5b67bc63e" providerId="LiveId" clId="{29B78FA9-D9ED-4001-BBC0-8FA7B5CE7379}" dt="2023-11-10T03:06:35.572" v="0"/>
        <pc:sldMkLst>
          <pc:docMk/>
          <pc:sldMk cId="192165497" sldId="1083"/>
        </pc:sldMkLst>
        <pc:inkChg chg="add">
          <ac:chgData name="Tejasvi Parupudi" userId="ea2c31c5b67bc63e" providerId="LiveId" clId="{29B78FA9-D9ED-4001-BBC0-8FA7B5CE7379}" dt="2023-11-10T03:06:35.572" v="0"/>
          <ac:inkMkLst>
            <pc:docMk/>
            <pc:sldMk cId="192165497" sldId="1083"/>
            <ac:inkMk id="2" creationId="{1446C2F1-C9E4-868F-37A7-A76883F1120C}"/>
          </ac:inkMkLst>
        </pc:inkChg>
      </pc:sldChg>
      <pc:sldChg chg="addSp">
        <pc:chgData name="Tejasvi Parupudi" userId="ea2c31c5b67bc63e" providerId="LiveId" clId="{29B78FA9-D9ED-4001-BBC0-8FA7B5CE7379}" dt="2023-11-10T03:06:35.572" v="0"/>
        <pc:sldMkLst>
          <pc:docMk/>
          <pc:sldMk cId="1224308719" sldId="1084"/>
        </pc:sldMkLst>
        <pc:inkChg chg="add">
          <ac:chgData name="Tejasvi Parupudi" userId="ea2c31c5b67bc63e" providerId="LiveId" clId="{29B78FA9-D9ED-4001-BBC0-8FA7B5CE7379}" dt="2023-11-10T03:06:35.572" v="0"/>
          <ac:inkMkLst>
            <pc:docMk/>
            <pc:sldMk cId="1224308719" sldId="1084"/>
            <ac:inkMk id="7" creationId="{F7DC428B-C3A6-841C-F833-FE89DC42EEBA}"/>
          </ac:inkMkLst>
        </pc:inkChg>
      </pc:sldChg>
      <pc:sldChg chg="addSp">
        <pc:chgData name="Tejasvi Parupudi" userId="ea2c31c5b67bc63e" providerId="LiveId" clId="{29B78FA9-D9ED-4001-BBC0-8FA7B5CE7379}" dt="2023-11-10T03:06:35.572" v="0"/>
        <pc:sldMkLst>
          <pc:docMk/>
          <pc:sldMk cId="2256838921" sldId="1085"/>
        </pc:sldMkLst>
        <pc:inkChg chg="add">
          <ac:chgData name="Tejasvi Parupudi" userId="ea2c31c5b67bc63e" providerId="LiveId" clId="{29B78FA9-D9ED-4001-BBC0-8FA7B5CE7379}" dt="2023-11-10T03:06:35.572" v="0"/>
          <ac:inkMkLst>
            <pc:docMk/>
            <pc:sldMk cId="2256838921" sldId="1085"/>
            <ac:inkMk id="2" creationId="{FC9CE765-CB29-F263-BF2C-147021E07C7E}"/>
          </ac:inkMkLst>
        </pc:inkChg>
      </pc:sldChg>
      <pc:sldChg chg="addSp">
        <pc:chgData name="Tejasvi Parupudi" userId="ea2c31c5b67bc63e" providerId="LiveId" clId="{29B78FA9-D9ED-4001-BBC0-8FA7B5CE7379}" dt="2023-11-10T03:06:35.572" v="0"/>
        <pc:sldMkLst>
          <pc:docMk/>
          <pc:sldMk cId="2495481378" sldId="1086"/>
        </pc:sldMkLst>
        <pc:inkChg chg="add">
          <ac:chgData name="Tejasvi Parupudi" userId="ea2c31c5b67bc63e" providerId="LiveId" clId="{29B78FA9-D9ED-4001-BBC0-8FA7B5CE7379}" dt="2023-11-10T03:06:35.572" v="0"/>
          <ac:inkMkLst>
            <pc:docMk/>
            <pc:sldMk cId="2495481378" sldId="1086"/>
            <ac:inkMk id="3" creationId="{136708FB-E13C-40B3-2265-AC5D850EA201}"/>
          </ac:inkMkLst>
        </pc:inkChg>
      </pc:sldChg>
      <pc:sldChg chg="addSp">
        <pc:chgData name="Tejasvi Parupudi" userId="ea2c31c5b67bc63e" providerId="LiveId" clId="{29B78FA9-D9ED-4001-BBC0-8FA7B5CE7379}" dt="2023-11-10T03:06:35.572" v="0"/>
        <pc:sldMkLst>
          <pc:docMk/>
          <pc:sldMk cId="3630189387" sldId="1087"/>
        </pc:sldMkLst>
        <pc:inkChg chg="add">
          <ac:chgData name="Tejasvi Parupudi" userId="ea2c31c5b67bc63e" providerId="LiveId" clId="{29B78FA9-D9ED-4001-BBC0-8FA7B5CE7379}" dt="2023-11-10T03:06:35.572" v="0"/>
          <ac:inkMkLst>
            <pc:docMk/>
            <pc:sldMk cId="3630189387" sldId="1087"/>
            <ac:inkMk id="2" creationId="{6C5538EE-76F0-709C-2F8E-946CA09ADCE3}"/>
          </ac:inkMkLst>
        </pc:inkChg>
      </pc:sldChg>
      <pc:sldChg chg="addSp">
        <pc:chgData name="Tejasvi Parupudi" userId="ea2c31c5b67bc63e" providerId="LiveId" clId="{29B78FA9-D9ED-4001-BBC0-8FA7B5CE7379}" dt="2023-11-10T03:06:35.572" v="0"/>
        <pc:sldMkLst>
          <pc:docMk/>
          <pc:sldMk cId="248147247" sldId="1088"/>
        </pc:sldMkLst>
        <pc:inkChg chg="add">
          <ac:chgData name="Tejasvi Parupudi" userId="ea2c31c5b67bc63e" providerId="LiveId" clId="{29B78FA9-D9ED-4001-BBC0-8FA7B5CE7379}" dt="2023-11-10T03:06:35.572" v="0"/>
          <ac:inkMkLst>
            <pc:docMk/>
            <pc:sldMk cId="248147247" sldId="1088"/>
            <ac:inkMk id="2" creationId="{54E51ABB-256E-E1F8-5BDA-B41BF5D373D3}"/>
          </ac:inkMkLst>
        </pc:inkChg>
      </pc:sldChg>
      <pc:sldChg chg="addSp">
        <pc:chgData name="Tejasvi Parupudi" userId="ea2c31c5b67bc63e" providerId="LiveId" clId="{29B78FA9-D9ED-4001-BBC0-8FA7B5CE7379}" dt="2023-11-10T03:06:35.572" v="0"/>
        <pc:sldMkLst>
          <pc:docMk/>
          <pc:sldMk cId="877138608" sldId="1089"/>
        </pc:sldMkLst>
        <pc:inkChg chg="add">
          <ac:chgData name="Tejasvi Parupudi" userId="ea2c31c5b67bc63e" providerId="LiveId" clId="{29B78FA9-D9ED-4001-BBC0-8FA7B5CE7379}" dt="2023-11-10T03:06:35.572" v="0"/>
          <ac:inkMkLst>
            <pc:docMk/>
            <pc:sldMk cId="877138608" sldId="1089"/>
            <ac:inkMk id="2" creationId="{3FC44EDC-34BD-D468-A3D0-1633DF5D6AD8}"/>
          </ac:inkMkLst>
        </pc:inkChg>
      </pc:sldChg>
      <pc:sldChg chg="addSp">
        <pc:chgData name="Tejasvi Parupudi" userId="ea2c31c5b67bc63e" providerId="LiveId" clId="{29B78FA9-D9ED-4001-BBC0-8FA7B5CE7379}" dt="2023-11-10T03:06:35.572" v="0"/>
        <pc:sldMkLst>
          <pc:docMk/>
          <pc:sldMk cId="2277532491" sldId="1103"/>
        </pc:sldMkLst>
        <pc:inkChg chg="add">
          <ac:chgData name="Tejasvi Parupudi" userId="ea2c31c5b67bc63e" providerId="LiveId" clId="{29B78FA9-D9ED-4001-BBC0-8FA7B5CE7379}" dt="2023-11-10T03:06:35.572" v="0"/>
          <ac:inkMkLst>
            <pc:docMk/>
            <pc:sldMk cId="2277532491" sldId="1103"/>
            <ac:inkMk id="2" creationId="{5190E790-CB4B-1545-1D45-5C8E2C116F8E}"/>
          </ac:inkMkLst>
        </pc:inkChg>
      </pc:sldChg>
      <pc:sldChg chg="addSp">
        <pc:chgData name="Tejasvi Parupudi" userId="ea2c31c5b67bc63e" providerId="LiveId" clId="{29B78FA9-D9ED-4001-BBC0-8FA7B5CE7379}" dt="2023-11-10T03:06:35.572" v="0"/>
        <pc:sldMkLst>
          <pc:docMk/>
          <pc:sldMk cId="2548186810" sldId="1104"/>
        </pc:sldMkLst>
        <pc:inkChg chg="add">
          <ac:chgData name="Tejasvi Parupudi" userId="ea2c31c5b67bc63e" providerId="LiveId" clId="{29B78FA9-D9ED-4001-BBC0-8FA7B5CE7379}" dt="2023-11-10T03:06:35.572" v="0"/>
          <ac:inkMkLst>
            <pc:docMk/>
            <pc:sldMk cId="2548186810" sldId="1104"/>
            <ac:inkMk id="3" creationId="{9E17A768-279C-F684-8D49-267F89D0A042}"/>
          </ac:inkMkLst>
        </pc:inkChg>
      </pc:sldChg>
      <pc:sldChg chg="addSp">
        <pc:chgData name="Tejasvi Parupudi" userId="ea2c31c5b67bc63e" providerId="LiveId" clId="{29B78FA9-D9ED-4001-BBC0-8FA7B5CE7379}" dt="2023-11-10T03:06:35.572" v="0"/>
        <pc:sldMkLst>
          <pc:docMk/>
          <pc:sldMk cId="2757118090" sldId="1105"/>
        </pc:sldMkLst>
        <pc:inkChg chg="add">
          <ac:chgData name="Tejasvi Parupudi" userId="ea2c31c5b67bc63e" providerId="LiveId" clId="{29B78FA9-D9ED-4001-BBC0-8FA7B5CE7379}" dt="2023-11-10T03:06:35.572" v="0"/>
          <ac:inkMkLst>
            <pc:docMk/>
            <pc:sldMk cId="2757118090" sldId="1105"/>
            <ac:inkMk id="2" creationId="{203657A7-89A7-3396-7A68-DE36D1EDD5CE}"/>
          </ac:inkMkLst>
        </pc:inkChg>
      </pc:sldChg>
      <pc:sldChg chg="addSp">
        <pc:chgData name="Tejasvi Parupudi" userId="ea2c31c5b67bc63e" providerId="LiveId" clId="{29B78FA9-D9ED-4001-BBC0-8FA7B5CE7379}" dt="2023-11-10T03:06:35.572" v="0"/>
        <pc:sldMkLst>
          <pc:docMk/>
          <pc:sldMk cId="2841903430" sldId="1106"/>
        </pc:sldMkLst>
        <pc:inkChg chg="add">
          <ac:chgData name="Tejasvi Parupudi" userId="ea2c31c5b67bc63e" providerId="LiveId" clId="{29B78FA9-D9ED-4001-BBC0-8FA7B5CE7379}" dt="2023-11-10T03:06:35.572" v="0"/>
          <ac:inkMkLst>
            <pc:docMk/>
            <pc:sldMk cId="2841903430" sldId="1106"/>
            <ac:inkMk id="2" creationId="{0D782C8C-DF80-1503-D607-4F27CDC78091}"/>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4/16/2024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3-11-10T02:57:27.590"/>
    </inkml:context>
    <inkml:brush xml:id="br0">
      <inkml:brushProperty name="width" value="0.05292" units="cm"/>
      <inkml:brushProperty name="height" value="0.05292" units="cm"/>
      <inkml:brushProperty name="color" value="#FF0000"/>
    </inkml:brush>
  </inkml:definitions>
  <inkml:trace contextRef="#ctx0" brushRef="#br0">4445 9225 0,'53'0'16,"-35"0"-16,-1 0 0,36 0 31,18 0 0,-36 0-15,-17-18-16,-1 18 16,89 0 15,-71 0-15,1 0-16,-19 0 0,19 0 15,87 0 16,-70 0-31,-18-17 16,0 17-16,18 0 16,-17 0-16,-19 0 15,54 0-15,-36 0 16,0 0 0,-17 0-16,70 0 31,-52 0-16,16 0 17,-16 0-17,17 0 17,17 0-1,-52 0-31,-1 0 15,19 0-15,34 0 32,36 0-1,-88 0-31,35 0 16,17 0 15,18-35 0,-52 35-15,17 0 15,-18 0-31,0 0 47,-17 0-16,-1 0-31,1 0 31,35 0 1,-18 0-17</inkml:trace>
  <inkml:trace contextRef="#ctx0" brushRef="#br0" timeOffset="2076.71">10989 9243 0,'18'0'16,"70"0"46,-35 0-46,17 0-16,-34 0 15,105 0 1,-88-18 0,194-17-1,-159 35 1,106-18 0,-141 18-1,-18 0-15,36 0 16,-54 0-16,18 0 15,1 0-15,-1-17 16,0 17 0,-17 0-1,17-18 1,-17 18-16,-1 0 16,54 0 15,-18 0-16,159-18 17,-71 1-1,-88 17-31,-18 0 16,53 0 30,-53 0-46,-17 0 32,0 0-17,-1 0 48</inkml:trace>
  <inkml:trace contextRef="#ctx0" brushRef="#br0" timeOffset="22357.4">4251 10654 0,'18'0'31,"-1"0"1,1-35 30,52 17-46,1 0-16,0 1 0,-1-1 15,18 0 1,-17 18-16,17-17 0,-17-1 16,52 0-1,-88 18-15,18 0 16,-35-17-16,35 17 15,106-18 17,-106 18-17,-18 0-15,0 0 16,0 0-16,18 0 16,71 0 15,-107 0-31,19 18 15,-1-18 1,53 0 15,-53 17 1</inkml:trace>
  <inkml:trace contextRef="#ctx0" brushRef="#br0" timeOffset="25820.01">20197 13529 0,'17'0'31,"1"0"0,35 0 1,0 0-17,-18 0 1,88 0-1,-70 0 1,-35 0-16,17 18 16,18-18-16,-18 0 15,1 0-15,-1 0 16,18 0-16,-18 0 0,0 0 16,54 0-1,-54 0 1,35 0 15,-17 0-15,0 0-1,-35 0 1,0 0 0,70-18-1,-71 18 1,19 0-16,-19 0 0,19 0 15,34 0 17,-35 0-17,1 0-15,-19 0 16,36 0 0,-35 0-1,35 0 1,-36 0-16,19 0 15,-1 0 17,-17 0-17,35 0 17,0 0-1,-36 0-16,1 0 17,-1 0-1,19 0 16</inkml:trace>
  <inkml:trace contextRef="#ctx0" brushRef="#br0" timeOffset="33430.98">19720 8290 0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4/16/2024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eeng.dcu.ie/~ee553/ee402notes/html/ch03s14.html#ftn.d4e3056"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X86" TargetMode="External"/><Relationship Id="rId3" Type="http://schemas.openxmlformats.org/officeDocument/2006/relationships/hyperlink" Target="https://en.wikipedia.org/wiki/Machine_code" TargetMode="External"/><Relationship Id="rId7" Type="http://schemas.openxmlformats.org/officeDocument/2006/relationships/hyperlink" Target="https://en.wikipedia.org/wiki/Processor_register"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Memory_address" TargetMode="External"/><Relationship Id="rId5" Type="http://schemas.openxmlformats.org/officeDocument/2006/relationships/hyperlink" Target="https://en.wikipedia.org/wiki/Operand" TargetMode="External"/><Relationship Id="rId4" Type="http://schemas.openxmlformats.org/officeDocument/2006/relationships/hyperlink" Target="https://en.wikipedia.org/wiki/Instruction_(computer_scien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3</a:t>
            </a:fld>
            <a:endParaRPr lang="en-US" dirty="0"/>
          </a:p>
        </p:txBody>
      </p:sp>
    </p:spTree>
    <p:extLst>
      <p:ext uri="{BB962C8B-B14F-4D97-AF65-F5344CB8AC3E}">
        <p14:creationId xmlns:p14="http://schemas.microsoft.com/office/powerpoint/2010/main" val="2844673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Separate compilation: </a:t>
            </a:r>
            <a:r>
              <a:rPr lang="en-US" b="0" i="0" dirty="0">
                <a:solidFill>
                  <a:srgbClr val="000000"/>
                </a:solidFill>
                <a:effectLst/>
                <a:latin typeface="verdana" panose="020B0604030504040204" pitchFamily="34" charset="0"/>
              </a:rPr>
              <a:t>C++ supports separate compilation, where pieces of the program can be compiled independently through the two stage approach of compilation and then linking, so changes to one class would not necessarily require the re-compilation of the other classes. The compiled pieces of code ( </a:t>
            </a:r>
            <a:r>
              <a:rPr lang="en-US" dirty="0"/>
              <a:t>.o</a:t>
            </a:r>
            <a:r>
              <a:rPr lang="en-US" b="0" i="0" dirty="0">
                <a:solidFill>
                  <a:srgbClr val="000000"/>
                </a:solidFill>
                <a:effectLst/>
                <a:latin typeface="verdana" panose="020B0604030504040204" pitchFamily="34" charset="0"/>
              </a:rPr>
              <a:t> or </a:t>
            </a:r>
            <a:r>
              <a:rPr lang="en-US" dirty="0"/>
              <a:t>.obj</a:t>
            </a:r>
            <a:r>
              <a:rPr lang="en-US" b="0" i="0" dirty="0">
                <a:solidFill>
                  <a:srgbClr val="000000"/>
                </a:solidFill>
                <a:effectLst/>
                <a:latin typeface="verdana" panose="020B0604030504040204" pitchFamily="34" charset="0"/>
              </a:rPr>
              <a:t> files)</a:t>
            </a:r>
            <a:r>
              <a:rPr lang="en-US" b="0" i="0" baseline="30000" dirty="0">
                <a:solidFill>
                  <a:srgbClr val="000000"/>
                </a:solidFill>
                <a:effectLst/>
                <a:latin typeface="verdana" panose="020B0604030504040204" pitchFamily="34" charset="0"/>
              </a:rPr>
              <a:t>[</a:t>
            </a:r>
            <a:r>
              <a:rPr lang="en-US" b="0" i="0" baseline="30000" dirty="0">
                <a:solidFill>
                  <a:srgbClr val="0000FF"/>
                </a:solidFill>
                <a:effectLst/>
                <a:latin typeface="verdana" panose="020B0604030504040204" pitchFamily="34" charset="0"/>
                <a:hlinkClick r:id="rId3"/>
              </a:rPr>
              <a:t>8</a:t>
            </a:r>
            <a:r>
              <a:rPr lang="en-US" b="0" i="0" baseline="30000" dirty="0">
                <a:solidFill>
                  <a:srgbClr val="000000"/>
                </a:solidFill>
                <a:effectLst/>
                <a:latin typeface="verdana" panose="020B0604030504040204" pitchFamily="34" charset="0"/>
              </a:rPr>
              <a:t>]</a:t>
            </a:r>
            <a:r>
              <a:rPr lang="en-US" b="0" i="0" dirty="0">
                <a:solidFill>
                  <a:srgbClr val="000000"/>
                </a:solidFill>
                <a:effectLst/>
                <a:latin typeface="verdana" panose="020B0604030504040204" pitchFamily="34" charset="0"/>
              </a:rPr>
              <a:t> are combined through the use of the linker (in the use of Borland C++ it is </a:t>
            </a:r>
            <a:r>
              <a:rPr lang="en-US" b="1" i="0" dirty="0">
                <a:solidFill>
                  <a:srgbClr val="000000"/>
                </a:solidFill>
                <a:effectLst/>
                <a:latin typeface="verdana" panose="020B0604030504040204" pitchFamily="34" charset="0"/>
              </a:rPr>
              <a:t>ilink32.exe</a:t>
            </a:r>
            <a:r>
              <a:rPr lang="en-US" b="0" i="0" dirty="0">
                <a:solidFill>
                  <a:srgbClr val="000000"/>
                </a:solidFill>
                <a:effectLst/>
                <a:latin typeface="verdana" panose="020B0604030504040204" pitchFamily="34" charset="0"/>
              </a:rPr>
              <a:t>). Separate compilation allows programs to be compiled and tested one class at a time, even built into libraries for later use. It is therefore good practice to place each class in a separate source file to take full advantage of separate compilation with the C++ language.</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26</a:t>
            </a:fld>
            <a:endParaRPr lang="en-US" dirty="0"/>
          </a:p>
        </p:txBody>
      </p:sp>
    </p:spTree>
    <p:extLst>
      <p:ext uri="{BB962C8B-B14F-4D97-AF65-F5344CB8AC3E}">
        <p14:creationId xmlns:p14="http://schemas.microsoft.com/office/powerpoint/2010/main" val="4043482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29</a:t>
            </a:fld>
            <a:endParaRPr lang="en-US" dirty="0"/>
          </a:p>
        </p:txBody>
      </p:sp>
    </p:spTree>
    <p:extLst>
      <p:ext uri="{BB962C8B-B14F-4D97-AF65-F5344CB8AC3E}">
        <p14:creationId xmlns:p14="http://schemas.microsoft.com/office/powerpoint/2010/main" val="44169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Lexical Analysis: process of converting a sequence of characters (such as in a computer program or web page) into a sequence of tokens (strings with an assigned and thus identified meaning)</a:t>
            </a:r>
          </a:p>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31</a:t>
            </a:fld>
            <a:endParaRPr lang="en-US" dirty="0"/>
          </a:p>
        </p:txBody>
      </p:sp>
    </p:spTree>
    <p:extLst>
      <p:ext uri="{BB962C8B-B14F-4D97-AF65-F5344CB8AC3E}">
        <p14:creationId xmlns:p14="http://schemas.microsoft.com/office/powerpoint/2010/main" val="3422921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49</a:t>
            </a:fld>
            <a:endParaRPr lang="en-US" dirty="0"/>
          </a:p>
        </p:txBody>
      </p:sp>
    </p:spTree>
    <p:extLst>
      <p:ext uri="{BB962C8B-B14F-4D97-AF65-F5344CB8AC3E}">
        <p14:creationId xmlns:p14="http://schemas.microsoft.com/office/powerpoint/2010/main" val="972871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51</a:t>
            </a:fld>
            <a:endParaRPr lang="en-US" dirty="0"/>
          </a:p>
        </p:txBody>
      </p:sp>
    </p:spTree>
    <p:extLst>
      <p:ext uri="{BB962C8B-B14F-4D97-AF65-F5344CB8AC3E}">
        <p14:creationId xmlns:p14="http://schemas.microsoft.com/office/powerpoint/2010/main" val="183624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One important thing to note is, </a:t>
            </a:r>
            <a:r>
              <a:rPr lang="en-US" b="1" i="1" dirty="0">
                <a:solidFill>
                  <a:srgbClr val="273239"/>
                </a:solidFill>
                <a:effectLst/>
                <a:latin typeface="urw-din"/>
              </a:rPr>
              <a:t>there can be many possible DFAs for a pattern</a:t>
            </a:r>
            <a:r>
              <a:rPr lang="en-US" b="0" i="0" dirty="0">
                <a:solidFill>
                  <a:srgbClr val="273239"/>
                </a:solidFill>
                <a:effectLst/>
                <a:latin typeface="urw-din"/>
              </a:rPr>
              <a:t>. A DFA with a minimum number of states is generally preferred. </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53</a:t>
            </a:fld>
            <a:endParaRPr lang="en-US" dirty="0"/>
          </a:p>
        </p:txBody>
      </p:sp>
    </p:spTree>
    <p:extLst>
      <p:ext uri="{BB962C8B-B14F-4D97-AF65-F5344CB8AC3E}">
        <p14:creationId xmlns:p14="http://schemas.microsoft.com/office/powerpoint/2010/main" val="2875236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54</a:t>
            </a:fld>
            <a:endParaRPr lang="en-US" dirty="0"/>
          </a:p>
        </p:txBody>
      </p:sp>
    </p:spTree>
    <p:extLst>
      <p:ext uri="{BB962C8B-B14F-4D97-AF65-F5344CB8AC3E}">
        <p14:creationId xmlns:p14="http://schemas.microsoft.com/office/powerpoint/2010/main" val="408670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In general, a </a:t>
            </a:r>
            <a:r>
              <a:rPr lang="en-US" b="1" i="0" dirty="0">
                <a:solidFill>
                  <a:srgbClr val="5F6368"/>
                </a:solidFill>
                <a:effectLst/>
                <a:latin typeface="Roboto" panose="02000000000000000000" pitchFamily="2" charset="0"/>
              </a:rPr>
              <a:t>DFA accepts</a:t>
            </a:r>
            <a:r>
              <a:rPr lang="en-US" b="0" i="0" dirty="0">
                <a:solidFill>
                  <a:srgbClr val="4D5156"/>
                </a:solidFill>
                <a:effectLst/>
                <a:latin typeface="Roboto" panose="02000000000000000000" pitchFamily="2" charset="0"/>
              </a:rPr>
              <a:t> ε </a:t>
            </a:r>
            <a:r>
              <a:rPr lang="en-US" b="1" i="0" dirty="0">
                <a:solidFill>
                  <a:srgbClr val="5F6368"/>
                </a:solidFill>
                <a:effectLst/>
                <a:latin typeface="Roboto" panose="02000000000000000000" pitchFamily="2" charset="0"/>
              </a:rPr>
              <a:t>if and only if</a:t>
            </a:r>
            <a:r>
              <a:rPr lang="en-US" b="0" i="0" dirty="0">
                <a:solidFill>
                  <a:srgbClr val="4D5156"/>
                </a:solidFill>
                <a:effectLst/>
                <a:latin typeface="Roboto" panose="02000000000000000000" pitchFamily="2" charset="0"/>
              </a:rPr>
              <a:t> the start </a:t>
            </a:r>
            <a:r>
              <a:rPr lang="en-US" b="1" i="0" dirty="0">
                <a:solidFill>
                  <a:srgbClr val="5F6368"/>
                </a:solidFill>
                <a:effectLst/>
                <a:latin typeface="Roboto" panose="02000000000000000000" pitchFamily="2" charset="0"/>
              </a:rPr>
              <a:t>state</a:t>
            </a:r>
            <a:r>
              <a:rPr lang="en-US" b="0" i="0" dirty="0">
                <a:solidFill>
                  <a:srgbClr val="4D5156"/>
                </a:solidFill>
                <a:effectLst/>
                <a:latin typeface="Roboto" panose="02000000000000000000" pitchFamily="2" charset="0"/>
              </a:rPr>
              <a:t> is also an </a:t>
            </a:r>
            <a:r>
              <a:rPr lang="en-US" b="1" i="0" dirty="0">
                <a:solidFill>
                  <a:srgbClr val="5F6368"/>
                </a:solidFill>
                <a:effectLst/>
                <a:latin typeface="Roboto" panose="02000000000000000000" pitchFamily="2" charset="0"/>
              </a:rPr>
              <a:t>accept state</a:t>
            </a:r>
            <a:r>
              <a:rPr lang="en-US" b="0" i="0" dirty="0">
                <a:solidFill>
                  <a:srgbClr val="4D5156"/>
                </a:solidFill>
                <a:effectLst/>
                <a:latin typeface="Roboto" panose="02000000000000000000" pitchFamily="2" charset="0"/>
              </a:rPr>
              <a:t>.  </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55</a:t>
            </a:fld>
            <a:endParaRPr lang="en-US" dirty="0"/>
          </a:p>
        </p:txBody>
      </p:sp>
    </p:spTree>
    <p:extLst>
      <p:ext uri="{BB962C8B-B14F-4D97-AF65-F5344CB8AC3E}">
        <p14:creationId xmlns:p14="http://schemas.microsoft.com/office/powerpoint/2010/main" val="1164202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parse tree</a:t>
            </a:r>
            <a:r>
              <a:rPr lang="en-US" b="0" i="0" dirty="0">
                <a:solidFill>
                  <a:srgbClr val="4D5156"/>
                </a:solidFill>
                <a:effectLst/>
                <a:latin typeface="Roboto" panose="02000000000000000000" pitchFamily="2" charset="0"/>
              </a:rPr>
              <a:t> is an entity which represents the structure of the derivation of a terminal string from some non-terminal (not necessarily the start symbol)</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58</a:t>
            </a:fld>
            <a:endParaRPr lang="en-US" dirty="0"/>
          </a:p>
        </p:txBody>
      </p:sp>
    </p:spTree>
    <p:extLst>
      <p:ext uri="{BB962C8B-B14F-4D97-AF65-F5344CB8AC3E}">
        <p14:creationId xmlns:p14="http://schemas.microsoft.com/office/powerpoint/2010/main" val="21215081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5F6368"/>
                </a:solidFill>
                <a:effectLst/>
                <a:latin typeface="Roboto" panose="02000000000000000000" pitchFamily="2" charset="0"/>
              </a:rPr>
              <a:t>flex</a:t>
            </a:r>
            <a:r>
              <a:rPr lang="en-US" b="0" i="0" dirty="0">
                <a:solidFill>
                  <a:srgbClr val="4D5156"/>
                </a:solidFill>
                <a:effectLst/>
                <a:latin typeface="Roboto" panose="02000000000000000000" pitchFamily="2" charset="0"/>
              </a:rPr>
              <a:t> is a tool for generating scanners: programs which recognized lexical patterns in text. </a:t>
            </a:r>
            <a:r>
              <a:rPr lang="en-US" b="1" i="0" dirty="0">
                <a:solidFill>
                  <a:srgbClr val="5F6368"/>
                </a:solidFill>
                <a:effectLst/>
                <a:latin typeface="Roboto" panose="02000000000000000000" pitchFamily="2" charset="0"/>
              </a:rPr>
              <a:t>flex</a:t>
            </a:r>
            <a:r>
              <a:rPr lang="en-US" b="0" i="0" dirty="0">
                <a:solidFill>
                  <a:srgbClr val="4D5156"/>
                </a:solidFill>
                <a:effectLst/>
                <a:latin typeface="Roboto" panose="02000000000000000000" pitchFamily="2" charset="0"/>
              </a:rPr>
              <a:t> reads the given input files, or its standard input if no file </a:t>
            </a:r>
            <a:r>
              <a:rPr lang="en-US" b="0" i="0" dirty="0">
                <a:solidFill>
                  <a:srgbClr val="000000"/>
                </a:solidFill>
                <a:effectLst/>
                <a:latin typeface="Times New Roman" panose="02020603050405020304" pitchFamily="18" charset="0"/>
              </a:rPr>
              <a:t>names are given, for a description of a scanner to generate. </a:t>
            </a:r>
          </a:p>
          <a:p>
            <a:r>
              <a:rPr lang="en-US" b="0" i="0" dirty="0">
                <a:solidFill>
                  <a:srgbClr val="000000"/>
                </a:solidFill>
                <a:effectLst/>
                <a:latin typeface="Times New Roman" panose="02020603050405020304" pitchFamily="18" charset="0"/>
              </a:rPr>
              <a:t>The description is in the form of pairs of regular expressions and C code, called rules. flex generates as output a C source file, `</a:t>
            </a:r>
            <a:r>
              <a:rPr lang="en-US" b="0" i="0" dirty="0" err="1">
                <a:solidFill>
                  <a:srgbClr val="000000"/>
                </a:solidFill>
                <a:effectLst/>
                <a:latin typeface="Times New Roman" panose="02020603050405020304" pitchFamily="18" charset="0"/>
              </a:rPr>
              <a:t>lex.yy.c</a:t>
            </a:r>
            <a:r>
              <a:rPr lang="en-US" b="0" i="0" dirty="0">
                <a:solidFill>
                  <a:srgbClr val="000000"/>
                </a:solidFill>
                <a:effectLst/>
                <a:latin typeface="Times New Roman" panose="02020603050405020304" pitchFamily="18" charset="0"/>
              </a:rPr>
              <a:t>', which defines a routine `</a:t>
            </a:r>
            <a:r>
              <a:rPr lang="en-US" b="0" i="0" dirty="0" err="1">
                <a:solidFill>
                  <a:srgbClr val="000000"/>
                </a:solidFill>
                <a:effectLst/>
                <a:latin typeface="Times New Roman" panose="02020603050405020304" pitchFamily="18" charset="0"/>
              </a:rPr>
              <a:t>yylex</a:t>
            </a:r>
            <a:r>
              <a:rPr lang="en-US" b="0" i="0" dirty="0">
                <a:solidFill>
                  <a:srgbClr val="000000"/>
                </a:solidFill>
                <a:effectLst/>
                <a:latin typeface="Times New Roman" panose="02020603050405020304" pitchFamily="18" charset="0"/>
              </a:rPr>
              <a:t>()'. This file is compiled and linked with the `-</a:t>
            </a:r>
            <a:r>
              <a:rPr lang="en-US" b="0" i="0" dirty="0" err="1">
                <a:solidFill>
                  <a:srgbClr val="000000"/>
                </a:solidFill>
                <a:effectLst/>
                <a:latin typeface="Times New Roman" panose="02020603050405020304" pitchFamily="18" charset="0"/>
              </a:rPr>
              <a:t>lfl</a:t>
            </a:r>
            <a:r>
              <a:rPr lang="en-US" b="0" i="0" dirty="0">
                <a:solidFill>
                  <a:srgbClr val="000000"/>
                </a:solidFill>
                <a:effectLst/>
                <a:latin typeface="Times New Roman" panose="02020603050405020304" pitchFamily="18" charset="0"/>
              </a:rPr>
              <a:t>' library to produce an executable. When the executable is run, it analyzes its input for occurrences of the regular expressions. Whenever it finds one, it executes the corresponding C code.</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71</a:t>
            </a:fld>
            <a:endParaRPr lang="en-US" dirty="0"/>
          </a:p>
        </p:txBody>
      </p:sp>
    </p:spTree>
    <p:extLst>
      <p:ext uri="{BB962C8B-B14F-4D97-AF65-F5344CB8AC3E}">
        <p14:creationId xmlns:p14="http://schemas.microsoft.com/office/powerpoint/2010/main" val="230195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Assembly language is machine-specific, but human-readable. </a:t>
            </a:r>
          </a:p>
          <a:p>
            <a:r>
              <a:rPr lang="en-US" dirty="0"/>
              <a:t>Assembly language contains:</a:t>
            </a:r>
          </a:p>
          <a:p>
            <a:r>
              <a:rPr lang="en-US" dirty="0"/>
              <a:t>-Descriptions of machine instructions</a:t>
            </a:r>
          </a:p>
          <a:p>
            <a:r>
              <a:rPr lang="en-US" dirty="0"/>
              <a:t>-Descriptions of data </a:t>
            </a:r>
          </a:p>
          <a:p>
            <a:r>
              <a:rPr lang="en-US" dirty="0"/>
              <a:t>-Address labels marking variables and functions (symbols) </a:t>
            </a:r>
          </a:p>
          <a:p>
            <a:r>
              <a:rPr lang="en-US" dirty="0"/>
              <a:t>-Metadata about the code and compiler transformations </a:t>
            </a:r>
          </a:p>
          <a:p>
            <a:r>
              <a:rPr lang="en-US" dirty="0"/>
              <a:t>All of the semantics of the C program are in the assembly. The structure of the assembly may be very different!</a:t>
            </a:r>
          </a:p>
        </p:txBody>
      </p:sp>
      <p:sp>
        <p:nvSpPr>
          <p:cNvPr id="4" name="Slide Number Placeholder 3"/>
          <p:cNvSpPr>
            <a:spLocks noGrp="1"/>
          </p:cNvSpPr>
          <p:nvPr>
            <p:ph type="sldNum" sz="quarter" idx="5"/>
          </p:nvPr>
        </p:nvSpPr>
        <p:spPr/>
        <p:txBody>
          <a:bodyPr/>
          <a:lstStyle/>
          <a:p>
            <a:fld id="{F60E75C1-6578-9B4C-8589-654870D3F72C}" type="slidenum">
              <a:rPr lang="en-US" smtClean="0"/>
              <a:pPr/>
              <a:t>4</a:t>
            </a:fld>
            <a:endParaRPr lang="en-US" dirty="0"/>
          </a:p>
        </p:txBody>
      </p:sp>
    </p:spTree>
    <p:extLst>
      <p:ext uri="{BB962C8B-B14F-4D97-AF65-F5344CB8AC3E}">
        <p14:creationId xmlns:p14="http://schemas.microsoft.com/office/powerpoint/2010/main" val="570914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http://dinosaur.compilertools.net/</a:t>
            </a:r>
          </a:p>
        </p:txBody>
      </p:sp>
      <p:sp>
        <p:nvSpPr>
          <p:cNvPr id="4" name="Slide Number Placeholder 3"/>
          <p:cNvSpPr>
            <a:spLocks noGrp="1"/>
          </p:cNvSpPr>
          <p:nvPr>
            <p:ph type="sldNum" sz="quarter" idx="5"/>
          </p:nvPr>
        </p:nvSpPr>
        <p:spPr/>
        <p:txBody>
          <a:bodyPr/>
          <a:lstStyle/>
          <a:p>
            <a:fld id="{F60E75C1-6578-9B4C-8589-654870D3F72C}" type="slidenum">
              <a:rPr lang="en-US" smtClean="0"/>
              <a:pPr/>
              <a:t>72</a:t>
            </a:fld>
            <a:endParaRPr lang="en-US" dirty="0"/>
          </a:p>
        </p:txBody>
      </p:sp>
    </p:spTree>
    <p:extLst>
      <p:ext uri="{BB962C8B-B14F-4D97-AF65-F5344CB8AC3E}">
        <p14:creationId xmlns:p14="http://schemas.microsoft.com/office/powerpoint/2010/main" val="228072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http://faculty.salina.k-state.edu/tmertz/Java/041datatypesandoperators/07typecoercionandconversion.pdf</a:t>
            </a:r>
          </a:p>
        </p:txBody>
      </p:sp>
      <p:sp>
        <p:nvSpPr>
          <p:cNvPr id="4" name="Slide Number Placeholder 3"/>
          <p:cNvSpPr>
            <a:spLocks noGrp="1"/>
          </p:cNvSpPr>
          <p:nvPr>
            <p:ph type="sldNum" sz="quarter" idx="5"/>
          </p:nvPr>
        </p:nvSpPr>
        <p:spPr/>
        <p:txBody>
          <a:bodyPr/>
          <a:lstStyle/>
          <a:p>
            <a:fld id="{F60E75C1-6578-9B4C-8589-654870D3F72C}" type="slidenum">
              <a:rPr lang="en-US" smtClean="0"/>
              <a:pPr/>
              <a:t>77</a:t>
            </a:fld>
            <a:endParaRPr lang="en-US" dirty="0"/>
          </a:p>
        </p:txBody>
      </p:sp>
    </p:spTree>
    <p:extLst>
      <p:ext uri="{BB962C8B-B14F-4D97-AF65-F5344CB8AC3E}">
        <p14:creationId xmlns:p14="http://schemas.microsoft.com/office/powerpoint/2010/main" val="2489818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urw-din"/>
              </a:rPr>
              <a:t>The code generation phase just proceeds on an assumption that the input are free from all of syntactic and state semantic errors, the necessary type checking has taken place and the type-conversion operators have been inserted wherever necessary.</a:t>
            </a: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82</a:t>
            </a:fld>
            <a:endParaRPr lang="en-US" dirty="0"/>
          </a:p>
        </p:txBody>
      </p:sp>
    </p:spTree>
    <p:extLst>
      <p:ext uri="{BB962C8B-B14F-4D97-AF65-F5344CB8AC3E}">
        <p14:creationId xmlns:p14="http://schemas.microsoft.com/office/powerpoint/2010/main" val="34566515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LEAL instruction in Assembly : Load effective address (i.e. load </a:t>
            </a:r>
            <a:r>
              <a:rPr lang="en-US" dirty="0" err="1"/>
              <a:t>addr</a:t>
            </a:r>
            <a:r>
              <a:rPr lang="en-US" dirty="0"/>
              <a:t> but don’t access memory, i.e. do this calc. and give the result of the calc.) </a:t>
            </a:r>
          </a:p>
          <a:p>
            <a:r>
              <a:rPr lang="en-US" dirty="0"/>
              <a:t>Do the calc. and store result in the register %</a:t>
            </a:r>
            <a:r>
              <a:rPr lang="en-US" dirty="0" err="1"/>
              <a:t>eax</a:t>
            </a:r>
            <a:r>
              <a:rPr lang="en-US" dirty="0"/>
              <a:t> on the right </a:t>
            </a:r>
          </a:p>
          <a:p>
            <a:r>
              <a:rPr lang="en-US" dirty="0"/>
              <a:t>LEAL takes the value 8, multiplies it with whatever is in register </a:t>
            </a:r>
            <a:r>
              <a:rPr lang="en-US" dirty="0" err="1"/>
              <a:t>rdi</a:t>
            </a:r>
            <a:r>
              <a:rPr lang="en-US" dirty="0"/>
              <a:t> (which holds the value n) and stores the result in register </a:t>
            </a:r>
            <a:r>
              <a:rPr lang="en-US" dirty="0" err="1"/>
              <a:t>eax</a:t>
            </a:r>
            <a:endParaRPr lang="en-US" dirty="0"/>
          </a:p>
          <a:p>
            <a:r>
              <a:rPr lang="en-US" dirty="0"/>
              <a:t>Address calculator is only capable of doing a small range of operations i.e. multiply by 1,2, 4 or 8</a:t>
            </a:r>
          </a:p>
          <a:p>
            <a:endParaRPr lang="en-US" dirty="0"/>
          </a:p>
          <a:p>
            <a:r>
              <a:rPr lang="en-US" dirty="0"/>
              <a:t>1</a:t>
            </a:r>
            <a:r>
              <a:rPr lang="en-US" baseline="30000" dirty="0"/>
              <a:t>st</a:t>
            </a:r>
            <a:r>
              <a:rPr lang="en-US" dirty="0"/>
              <a:t> LEAL instruction</a:t>
            </a:r>
            <a:br>
              <a:rPr lang="en-US" dirty="0"/>
            </a:br>
            <a:r>
              <a:rPr lang="en-US" dirty="0" err="1"/>
              <a:t>Rdi</a:t>
            </a:r>
            <a:r>
              <a:rPr lang="en-US" dirty="0"/>
              <a:t> holds the value n , add to original value of </a:t>
            </a:r>
            <a:r>
              <a:rPr lang="en-US" dirty="0" err="1"/>
              <a:t>rdi</a:t>
            </a:r>
            <a:r>
              <a:rPr lang="en-US" dirty="0"/>
              <a:t>, i.e. 4n+n = 5n store in </a:t>
            </a:r>
            <a:r>
              <a:rPr lang="en-US" dirty="0" err="1"/>
              <a:t>eax</a:t>
            </a:r>
            <a:endParaRPr lang="en-US" dirty="0"/>
          </a:p>
          <a:p>
            <a:r>
              <a:rPr lang="en-US" dirty="0"/>
              <a:t>2</a:t>
            </a:r>
            <a:r>
              <a:rPr lang="en-US" baseline="30000" dirty="0"/>
              <a:t>nd</a:t>
            </a:r>
            <a:r>
              <a:rPr lang="en-US" dirty="0"/>
              <a:t> LEAL instruction</a:t>
            </a:r>
          </a:p>
          <a:p>
            <a:r>
              <a:rPr lang="en-US" dirty="0" err="1"/>
              <a:t>Rax</a:t>
            </a:r>
            <a:r>
              <a:rPr lang="en-US" dirty="0"/>
              <a:t> holds 5n now, multiply by 2, i.e. 10n and add </a:t>
            </a:r>
            <a:r>
              <a:rPr lang="en-US" dirty="0" err="1"/>
              <a:t>rax</a:t>
            </a:r>
            <a:r>
              <a:rPr lang="en-US" dirty="0"/>
              <a:t>, i.e. 10n+5n = 15n </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F60E75C1-6578-9B4C-8589-654870D3F72C}" type="slidenum">
              <a:rPr lang="en-US" smtClean="0"/>
              <a:pPr/>
              <a:t>94</a:t>
            </a:fld>
            <a:endParaRPr lang="en-US" dirty="0"/>
          </a:p>
        </p:txBody>
      </p:sp>
    </p:spTree>
    <p:extLst>
      <p:ext uri="{BB962C8B-B14F-4D97-AF65-F5344CB8AC3E}">
        <p14:creationId xmlns:p14="http://schemas.microsoft.com/office/powerpoint/2010/main" val="696808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95</a:t>
            </a:fld>
            <a:endParaRPr lang="en-US" dirty="0"/>
          </a:p>
        </p:txBody>
      </p:sp>
    </p:spTree>
    <p:extLst>
      <p:ext uri="{BB962C8B-B14F-4D97-AF65-F5344CB8AC3E}">
        <p14:creationId xmlns:p14="http://schemas.microsoft.com/office/powerpoint/2010/main" val="3919932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 program consists of one or more source files.</a:t>
            </a:r>
          </a:p>
          <a:p>
            <a:r>
              <a:rPr lang="en-US" dirty="0"/>
              <a:t>The C compiler driver passes the source code through several stages to translate it into machine code.</a:t>
            </a:r>
          </a:p>
          <a:p>
            <a:r>
              <a:rPr lang="en-US" dirty="0"/>
              <a:t>A source file is sometimes called a translation unit.</a:t>
            </a:r>
          </a:p>
          <a:p>
            <a:endParaRPr lang="en-US" dirty="0"/>
          </a:p>
          <a:p>
            <a:r>
              <a:rPr lang="en-US" dirty="0"/>
              <a:t>The compiler is the only part of the toolchain that understands C. It understands:</a:t>
            </a:r>
          </a:p>
          <a:p>
            <a:r>
              <a:rPr lang="en-US" dirty="0"/>
              <a:t>The semantics of C, The capabilities of the machine</a:t>
            </a:r>
          </a:p>
          <a:p>
            <a:r>
              <a:rPr lang="en-US" dirty="0"/>
              <a:t>It uses these things to transform C into assembly</a:t>
            </a:r>
          </a:p>
        </p:txBody>
      </p:sp>
      <p:sp>
        <p:nvSpPr>
          <p:cNvPr id="4" name="Slide Number Placeholder 3"/>
          <p:cNvSpPr>
            <a:spLocks noGrp="1"/>
          </p:cNvSpPr>
          <p:nvPr>
            <p:ph type="sldNum" sz="quarter" idx="5"/>
          </p:nvPr>
        </p:nvSpPr>
        <p:spPr/>
        <p:txBody>
          <a:bodyPr/>
          <a:lstStyle/>
          <a:p>
            <a:fld id="{F60E75C1-6578-9B4C-8589-654870D3F72C}" type="slidenum">
              <a:rPr lang="en-US" smtClean="0"/>
              <a:pPr/>
              <a:t>5</a:t>
            </a:fld>
            <a:endParaRPr lang="en-US" dirty="0"/>
          </a:p>
        </p:txBody>
      </p:sp>
    </p:spTree>
    <p:extLst>
      <p:ext uri="{BB962C8B-B14F-4D97-AF65-F5344CB8AC3E}">
        <p14:creationId xmlns:p14="http://schemas.microsoft.com/office/powerpoint/2010/main" val="153605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Preprocessor performs source code transformations before the C is processed by the compiler.  It doesn’t understand C and can be used for other things!</a:t>
            </a:r>
          </a:p>
          <a:p>
            <a:r>
              <a:rPr lang="en-US" b="1" i="0" dirty="0">
                <a:solidFill>
                  <a:srgbClr val="202124"/>
                </a:solidFill>
                <a:effectLst/>
                <a:latin typeface="Roboto" panose="02000000000000000000" pitchFamily="2" charset="0"/>
              </a:rPr>
              <a:t>#include, #define, #ifndef </a:t>
            </a:r>
          </a:p>
          <a:p>
            <a:r>
              <a:rPr lang="en-US" b="0" i="0" dirty="0">
                <a:solidFill>
                  <a:srgbClr val="273239"/>
                </a:solidFill>
                <a:effectLst/>
                <a:latin typeface="urw-din"/>
              </a:rPr>
              <a:t>The ‘#’ symbol indicates that, whatever statement starts with #, is going to the preprocessor program, and preprocessor program will execute this statement.</a:t>
            </a:r>
            <a:endParaRPr lang="en-US" b="1" i="0" dirty="0">
              <a:solidFill>
                <a:srgbClr val="202124"/>
              </a:solidFill>
              <a:effectLst/>
              <a:latin typeface="Roboto" panose="02000000000000000000" pitchFamily="2" charset="0"/>
            </a:endParaRPr>
          </a:p>
          <a:p>
            <a:r>
              <a:rPr lang="en-US" b="0" i="0" dirty="0">
                <a:solidFill>
                  <a:srgbClr val="273239"/>
                </a:solidFill>
                <a:effectLst/>
                <a:latin typeface="urw-din"/>
              </a:rPr>
              <a:t>Remember that # symbol only provides a path that it will go to the preprocessor, and command such as include is processed by preprocessor program. For example, include will include extra code to your program. </a:t>
            </a:r>
            <a:endParaRPr lang="en-US" b="1" i="0" dirty="0">
              <a:solidFill>
                <a:srgbClr val="202124"/>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7</a:t>
            </a:fld>
            <a:endParaRPr lang="en-US" dirty="0"/>
          </a:p>
        </p:txBody>
      </p:sp>
    </p:spTree>
    <p:extLst>
      <p:ext uri="{BB962C8B-B14F-4D97-AF65-F5344CB8AC3E}">
        <p14:creationId xmlns:p14="http://schemas.microsoft.com/office/powerpoint/2010/main" val="201783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preprocessor </a:t>
            </a:r>
            <a:r>
              <a:rPr lang="en-US" b="1" dirty="0"/>
              <a:t>applies preprocessor directives </a:t>
            </a:r>
            <a:r>
              <a:rPr lang="en-US" dirty="0"/>
              <a:t>and macros to a source file and removes comments.</a:t>
            </a:r>
          </a:p>
          <a:p>
            <a:r>
              <a:rPr lang="en-US" dirty="0"/>
              <a:t>Preprocessor directives end with the current line (not a semicolon)</a:t>
            </a:r>
          </a:p>
          <a:p>
            <a:endParaRPr lang="en-US" dirty="0"/>
          </a:p>
          <a:p>
            <a:r>
              <a:rPr lang="en-US" dirty="0"/>
              <a:t>The #include directive is primarily used </a:t>
            </a:r>
            <a:r>
              <a:rPr lang="en-US" b="1" dirty="0"/>
              <a:t>to incorporate headers</a:t>
            </a:r>
          </a:p>
          <a:p>
            <a:r>
              <a:rPr lang="en-US" dirty="0"/>
              <a:t>There are two syntaxes for inclusion: </a:t>
            </a:r>
            <a:br>
              <a:rPr lang="en-US" dirty="0"/>
            </a:br>
            <a:r>
              <a:rPr lang="en-US" dirty="0"/>
              <a:t>#include &lt;file&gt; </a:t>
            </a:r>
            <a:r>
              <a:rPr lang="en-US" dirty="0">
                <a:sym typeface="Wingdings" panose="05000000000000000000" pitchFamily="2" charset="2"/>
              </a:rPr>
              <a:t> </a:t>
            </a:r>
            <a:r>
              <a:rPr lang="en-US" dirty="0"/>
              <a:t>Include a file from the </a:t>
            </a:r>
            <a:r>
              <a:rPr lang="en-US" b="1" dirty="0"/>
              <a:t>system include </a:t>
            </a:r>
            <a:r>
              <a:rPr lang="en-US" dirty="0"/>
              <a:t>path (defined by the toolchain) </a:t>
            </a:r>
          </a:p>
          <a:p>
            <a:r>
              <a:rPr lang="en-US" dirty="0"/>
              <a:t>#include "file" </a:t>
            </a:r>
            <a:r>
              <a:rPr lang="en-US" dirty="0">
                <a:sym typeface="Wingdings" panose="05000000000000000000" pitchFamily="2" charset="2"/>
              </a:rPr>
              <a:t> </a:t>
            </a:r>
            <a:r>
              <a:rPr lang="en-US" dirty="0"/>
              <a:t>Includes a file from the </a:t>
            </a:r>
            <a:r>
              <a:rPr lang="en-US" b="1" dirty="0"/>
              <a:t>current directory</a:t>
            </a:r>
          </a:p>
        </p:txBody>
      </p:sp>
      <p:sp>
        <p:nvSpPr>
          <p:cNvPr id="4" name="Slide Number Placeholder 3"/>
          <p:cNvSpPr>
            <a:spLocks noGrp="1"/>
          </p:cNvSpPr>
          <p:nvPr>
            <p:ph type="sldNum" sz="quarter" idx="5"/>
          </p:nvPr>
        </p:nvSpPr>
        <p:spPr/>
        <p:txBody>
          <a:bodyPr/>
          <a:lstStyle/>
          <a:p>
            <a:fld id="{F60E75C1-6578-9B4C-8589-654870D3F72C}" type="slidenum">
              <a:rPr lang="en-US" smtClean="0"/>
              <a:pPr/>
              <a:t>8</a:t>
            </a:fld>
            <a:endParaRPr lang="en-US" dirty="0"/>
          </a:p>
        </p:txBody>
      </p:sp>
    </p:spTree>
    <p:extLst>
      <p:ext uri="{BB962C8B-B14F-4D97-AF65-F5344CB8AC3E}">
        <p14:creationId xmlns:p14="http://schemas.microsoft.com/office/powerpoint/2010/main" val="4127618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#define directive defines a </a:t>
            </a:r>
            <a:r>
              <a:rPr lang="en-US" b="1" dirty="0"/>
              <a:t>symbol</a:t>
            </a:r>
            <a:r>
              <a:rPr lang="en-US" dirty="0"/>
              <a:t> or macro:</a:t>
            </a:r>
          </a:p>
          <a:p>
            <a:r>
              <a:rPr lang="en-US" dirty="0"/>
              <a:t># define </a:t>
            </a:r>
            <a:r>
              <a:rPr lang="en-US" b="1" dirty="0"/>
              <a:t>PI </a:t>
            </a:r>
            <a:r>
              <a:rPr lang="en-US" dirty="0"/>
              <a:t>3.14159 </a:t>
            </a:r>
          </a:p>
        </p:txBody>
      </p:sp>
      <p:sp>
        <p:nvSpPr>
          <p:cNvPr id="4" name="Slide Number Placeholder 3"/>
          <p:cNvSpPr>
            <a:spLocks noGrp="1"/>
          </p:cNvSpPr>
          <p:nvPr>
            <p:ph type="sldNum" sz="quarter" idx="5"/>
          </p:nvPr>
        </p:nvSpPr>
        <p:spPr/>
        <p:txBody>
          <a:bodyPr/>
          <a:lstStyle/>
          <a:p>
            <a:fld id="{F60E75C1-6578-9B4C-8589-654870D3F72C}" type="slidenum">
              <a:rPr lang="en-US" smtClean="0"/>
              <a:pPr/>
              <a:t>9</a:t>
            </a:fld>
            <a:endParaRPr lang="en-US" dirty="0"/>
          </a:p>
        </p:txBody>
      </p:sp>
    </p:spTree>
    <p:extLst>
      <p:ext uri="{BB962C8B-B14F-4D97-AF65-F5344CB8AC3E}">
        <p14:creationId xmlns:p14="http://schemas.microsoft.com/office/powerpoint/2010/main" val="656975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define PLUSONE ( x ) ( x + 1) </a:t>
            </a:r>
          </a:p>
          <a:p>
            <a:r>
              <a:rPr lang="en-US" dirty="0"/>
              <a:t>PLUSONE ( PI ) /* Becomes (3.14159 + 1) */ </a:t>
            </a:r>
          </a:p>
          <a:p>
            <a:r>
              <a:rPr lang="en-US" b="1" dirty="0"/>
              <a:t>Macros are expanded, not calculated</a:t>
            </a:r>
            <a:r>
              <a:rPr lang="en-US" dirty="0"/>
              <a:t>! The expansion will be given directly to the compiler</a:t>
            </a:r>
          </a:p>
          <a:p>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10</a:t>
            </a:fld>
            <a:endParaRPr lang="en-US" dirty="0"/>
          </a:p>
        </p:txBody>
      </p:sp>
    </p:spTree>
    <p:extLst>
      <p:ext uri="{BB962C8B-B14F-4D97-AF65-F5344CB8AC3E}">
        <p14:creationId xmlns:p14="http://schemas.microsoft.com/office/powerpoint/2010/main" val="3948722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Roboto" panose="02000000000000000000" pitchFamily="2" charset="0"/>
              </a:rPr>
              <a:t>Conditional compilation as the name implies that </a:t>
            </a:r>
            <a:r>
              <a:rPr lang="en-US" b="1" i="0" dirty="0">
                <a:solidFill>
                  <a:srgbClr val="202124"/>
                </a:solidFill>
                <a:effectLst/>
                <a:latin typeface="Roboto" panose="02000000000000000000" pitchFamily="2" charset="0"/>
              </a:rPr>
              <a:t>the code is compiled if certain condition(s) hold true</a:t>
            </a:r>
            <a:r>
              <a:rPr lang="en-US" b="0" i="0" dirty="0">
                <a:solidFill>
                  <a:srgbClr val="202124"/>
                </a:solidFill>
                <a:effectLst/>
                <a:latin typeface="Roboto" panose="02000000000000000000" pitchFamily="2" charset="0"/>
              </a:rPr>
              <a:t>. Normally we use </a:t>
            </a:r>
            <a:r>
              <a:rPr lang="en-US" b="1" i="0" dirty="0">
                <a:solidFill>
                  <a:srgbClr val="202124"/>
                </a:solidFill>
                <a:effectLst/>
                <a:latin typeface="Roboto" panose="02000000000000000000" pitchFamily="2" charset="0"/>
              </a:rPr>
              <a:t>if </a:t>
            </a:r>
            <a:r>
              <a:rPr lang="en-US" b="0" i="0" dirty="0">
                <a:solidFill>
                  <a:srgbClr val="202124"/>
                </a:solidFill>
                <a:effectLst/>
                <a:latin typeface="Roboto" panose="02000000000000000000" pitchFamily="2" charset="0"/>
              </a:rPr>
              <a:t>keyword for checking some condition so we must use something different so that compiler can determine whether to compile the code or not. The different thing is </a:t>
            </a:r>
            <a:r>
              <a:rPr lang="en-US" b="1" i="0" dirty="0">
                <a:solidFill>
                  <a:srgbClr val="202124"/>
                </a:solidFill>
                <a:effectLst/>
                <a:latin typeface="Roboto" panose="02000000000000000000" pitchFamily="2" charset="0"/>
              </a:rPr>
              <a:t>#if</a:t>
            </a:r>
            <a:r>
              <a:rPr lang="en-US" b="0" i="0" dirty="0">
                <a:solidFill>
                  <a:srgbClr val="202124"/>
                </a:solidFill>
                <a:effectLst/>
                <a:latin typeface="Roboto" panose="02000000000000000000" pitchFamily="2" charset="0"/>
              </a:rPr>
              <a:t>.</a:t>
            </a:r>
          </a:p>
          <a:p>
            <a:endParaRPr lang="en-US" dirty="0"/>
          </a:p>
          <a:p>
            <a:pPr algn="l"/>
            <a:r>
              <a:rPr lang="en-US" b="0" i="0" dirty="0">
                <a:solidFill>
                  <a:srgbClr val="202124"/>
                </a:solidFill>
                <a:effectLst/>
                <a:latin typeface="Roboto" panose="02000000000000000000" pitchFamily="2" charset="0"/>
              </a:rPr>
              <a:t>In computer programming, conditional compilation is </a:t>
            </a:r>
            <a:r>
              <a:rPr lang="en-US" b="1" i="0" dirty="0">
                <a:solidFill>
                  <a:srgbClr val="202124"/>
                </a:solidFill>
                <a:effectLst/>
                <a:latin typeface="Roboto" panose="02000000000000000000" pitchFamily="2" charset="0"/>
              </a:rPr>
              <a:t>compilation implementing methods which allow the compiler to produce differences in the executable program produced and controlled by parameters</a:t>
            </a:r>
            <a:r>
              <a:rPr lang="en-US" b="0" i="0" dirty="0">
                <a:solidFill>
                  <a:srgbClr val="202124"/>
                </a:solidFill>
                <a:effectLst/>
                <a:latin typeface="Roboto" panose="02000000000000000000" pitchFamily="2" charset="0"/>
              </a:rPr>
              <a:t> that are provided during compilation.</a:t>
            </a:r>
          </a:p>
          <a:p>
            <a:br>
              <a:rPr lang="en-US" b="0" i="0" dirty="0">
                <a:solidFill>
                  <a:srgbClr val="202124"/>
                </a:solidFill>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F60E75C1-6578-9B4C-8589-654870D3F72C}" type="slidenum">
              <a:rPr lang="en-US" smtClean="0"/>
              <a:pPr/>
              <a:t>13</a:t>
            </a:fld>
            <a:endParaRPr lang="en-US" dirty="0"/>
          </a:p>
        </p:txBody>
      </p:sp>
    </p:spTree>
    <p:extLst>
      <p:ext uri="{BB962C8B-B14F-4D97-AF65-F5344CB8AC3E}">
        <p14:creationId xmlns:p14="http://schemas.microsoft.com/office/powerpoint/2010/main" val="2629184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202122"/>
                </a:solidFill>
                <a:effectLst/>
                <a:latin typeface="Arial" panose="020B0604020202020204" pitchFamily="34" charset="0"/>
              </a:rPr>
              <a:t>Addressing modes</a:t>
            </a:r>
            <a:r>
              <a:rPr lang="en-US" b="0" i="0" dirty="0">
                <a:solidFill>
                  <a:srgbClr val="202122"/>
                </a:solidFill>
                <a:effectLst/>
                <a:latin typeface="Arial" panose="020B0604020202020204" pitchFamily="34" charset="0"/>
              </a:rPr>
              <a:t>: how the </a:t>
            </a:r>
            <a:r>
              <a:rPr lang="en-US" b="0" i="0" u="none" strike="noStrike" dirty="0">
                <a:solidFill>
                  <a:srgbClr val="0645AD"/>
                </a:solidFill>
                <a:effectLst/>
                <a:latin typeface="Arial" panose="020B0604020202020204" pitchFamily="34" charset="0"/>
                <a:hlinkClick r:id="rId3" tooltip="Machine code"/>
              </a:rPr>
              <a:t>machine language</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4" tooltip="Instruction (computer science)"/>
              </a:rPr>
              <a:t>instructions</a:t>
            </a:r>
            <a:r>
              <a:rPr lang="en-US" b="0" i="0" dirty="0">
                <a:solidFill>
                  <a:srgbClr val="202122"/>
                </a:solidFill>
                <a:effectLst/>
                <a:latin typeface="Arial" panose="020B0604020202020204" pitchFamily="34" charset="0"/>
              </a:rPr>
              <a:t> in that architecture identify the </a:t>
            </a:r>
            <a:r>
              <a:rPr lang="en-US" b="0" i="0" u="none" strike="noStrike" dirty="0">
                <a:solidFill>
                  <a:srgbClr val="0645AD"/>
                </a:solidFill>
                <a:effectLst/>
                <a:latin typeface="Arial" panose="020B0604020202020204" pitchFamily="34" charset="0"/>
                <a:hlinkClick r:id="rId5" tooltip="Operand"/>
              </a:rPr>
              <a:t>operand</a:t>
            </a:r>
            <a:r>
              <a:rPr lang="en-US" b="0" i="0" dirty="0">
                <a:solidFill>
                  <a:srgbClr val="202122"/>
                </a:solidFill>
                <a:effectLst/>
                <a:latin typeface="Arial" panose="020B0604020202020204" pitchFamily="34" charset="0"/>
              </a:rPr>
              <a:t>(s) of each instruction. An addressing mode specifies how to calculate the effective </a:t>
            </a:r>
            <a:r>
              <a:rPr lang="en-US" b="0" i="0" u="none" strike="noStrike" dirty="0">
                <a:solidFill>
                  <a:srgbClr val="0645AD"/>
                </a:solidFill>
                <a:effectLst/>
                <a:latin typeface="Arial" panose="020B0604020202020204" pitchFamily="34" charset="0"/>
                <a:hlinkClick r:id="rId6" tooltip="Memory address"/>
              </a:rPr>
              <a:t>memory address</a:t>
            </a:r>
            <a:r>
              <a:rPr lang="en-US" b="0" i="0" dirty="0">
                <a:solidFill>
                  <a:srgbClr val="202122"/>
                </a:solidFill>
                <a:effectLst/>
                <a:latin typeface="Arial" panose="020B0604020202020204" pitchFamily="34" charset="0"/>
              </a:rPr>
              <a:t> of an operand by using information held in </a:t>
            </a:r>
            <a:r>
              <a:rPr lang="en-US" b="0" i="0" u="none" strike="noStrike" dirty="0">
                <a:solidFill>
                  <a:srgbClr val="0645AD"/>
                </a:solidFill>
                <a:effectLst/>
                <a:latin typeface="Arial" panose="020B0604020202020204" pitchFamily="34" charset="0"/>
                <a:hlinkClick r:id="rId7" tooltip="Processor register"/>
              </a:rPr>
              <a:t>registers</a:t>
            </a:r>
            <a:r>
              <a:rPr lang="en-US" b="0" i="0" dirty="0">
                <a:solidFill>
                  <a:srgbClr val="202122"/>
                </a:solidFill>
                <a:effectLst/>
                <a:latin typeface="Arial" panose="020B0604020202020204" pitchFamily="34" charset="0"/>
              </a:rPr>
              <a:t> and/or constants contained within a machine instruction or elsewhere.</a:t>
            </a:r>
          </a:p>
          <a:p>
            <a:r>
              <a:rPr lang="en-US" b="1" i="0" dirty="0">
                <a:solidFill>
                  <a:srgbClr val="292929"/>
                </a:solidFill>
                <a:effectLst/>
                <a:latin typeface="charter"/>
              </a:rPr>
              <a:t>Pipelines</a:t>
            </a:r>
            <a:r>
              <a:rPr lang="en-US" b="0" i="0" dirty="0">
                <a:solidFill>
                  <a:srgbClr val="292929"/>
                </a:solidFill>
                <a:effectLst/>
                <a:latin typeface="charter"/>
              </a:rPr>
              <a:t> operate at the lowest abstraction level. This is where actual data gets moved and transformed, and we end up with very rigid concretions</a:t>
            </a:r>
          </a:p>
          <a:p>
            <a:pPr algn="l"/>
            <a:r>
              <a:rPr lang="en-US" b="0" i="0" dirty="0">
                <a:solidFill>
                  <a:srgbClr val="202122"/>
                </a:solidFill>
                <a:effectLst/>
                <a:latin typeface="Arial" panose="020B0604020202020204" pitchFamily="34" charset="0"/>
              </a:rPr>
              <a:t>For example, for the following sequence of middle-level IR code</a:t>
            </a:r>
          </a:p>
          <a:p>
            <a:pPr algn="l"/>
            <a:r>
              <a:rPr lang="en-US" dirty="0"/>
              <a:t>t1 = a t2 = b t3 = t1 + t2 a = t3 b = t1 </a:t>
            </a:r>
            <a:r>
              <a:rPr lang="en-US" b="0" i="0" dirty="0">
                <a:solidFill>
                  <a:srgbClr val="202122"/>
                </a:solidFill>
                <a:effectLst/>
                <a:latin typeface="Arial" panose="020B0604020202020204" pitchFamily="34" charset="0"/>
              </a:rPr>
              <a:t>a good instruction sequence for the </a:t>
            </a:r>
            <a:r>
              <a:rPr lang="en-US" b="0" i="0" u="none" strike="noStrike" dirty="0">
                <a:solidFill>
                  <a:srgbClr val="0645AD"/>
                </a:solidFill>
                <a:effectLst/>
                <a:latin typeface="Arial" panose="020B0604020202020204" pitchFamily="34" charset="0"/>
                <a:hlinkClick r:id="rId8" tooltip="X86"/>
              </a:rPr>
              <a:t>x86 architecture</a:t>
            </a:r>
            <a:r>
              <a:rPr lang="en-US" b="0" i="0" dirty="0">
                <a:solidFill>
                  <a:srgbClr val="202122"/>
                </a:solidFill>
                <a:effectLst/>
                <a:latin typeface="Arial" panose="020B0604020202020204" pitchFamily="34" charset="0"/>
              </a:rPr>
              <a:t> is</a:t>
            </a:r>
          </a:p>
          <a:p>
            <a:pPr algn="l" rtl="0"/>
            <a:r>
              <a:rPr lang="en-US" b="0" i="0" dirty="0">
                <a:solidFill>
                  <a:srgbClr val="0000FF"/>
                </a:solidFill>
                <a:effectLst/>
                <a:latin typeface="Arial" panose="020B0604020202020204" pitchFamily="34" charset="0"/>
              </a:rPr>
              <a:t>MOV</a:t>
            </a:r>
            <a:r>
              <a:rPr lang="en-US" b="0" i="0" dirty="0">
                <a:solidFill>
                  <a:srgbClr val="202122"/>
                </a:solidFill>
                <a:effectLst/>
                <a:latin typeface="Arial" panose="020B0604020202020204" pitchFamily="34" charset="0"/>
              </a:rPr>
              <a:t> </a:t>
            </a:r>
            <a:r>
              <a:rPr lang="en-US" b="0" i="0" dirty="0">
                <a:solidFill>
                  <a:srgbClr val="880000"/>
                </a:solidFill>
                <a:effectLst/>
                <a:latin typeface="Arial" panose="020B0604020202020204" pitchFamily="34" charset="0"/>
              </a:rPr>
              <a:t>EAX</a:t>
            </a:r>
            <a:r>
              <a:rPr lang="en-US" b="0" i="0" dirty="0">
                <a:solidFill>
                  <a:srgbClr val="202122"/>
                </a:solidFill>
                <a:effectLst/>
                <a:latin typeface="Arial" panose="020B0604020202020204" pitchFamily="34" charset="0"/>
              </a:rPr>
              <a:t>, </a:t>
            </a:r>
            <a:r>
              <a:rPr lang="en-US" b="0" i="0" dirty="0">
                <a:solidFill>
                  <a:srgbClr val="880000"/>
                </a:solidFill>
                <a:effectLst/>
                <a:latin typeface="Arial" panose="020B0604020202020204" pitchFamily="34" charset="0"/>
              </a:rPr>
              <a:t>a</a:t>
            </a:r>
            <a:r>
              <a:rPr lang="en-US" b="0" i="0" dirty="0">
                <a:solidFill>
                  <a:srgbClr val="202122"/>
                </a:solidFill>
                <a:effectLst/>
                <a:latin typeface="Arial" panose="020B0604020202020204" pitchFamily="34" charset="0"/>
              </a:rPr>
              <a:t> </a:t>
            </a:r>
            <a:r>
              <a:rPr lang="en-US" b="0" i="0" dirty="0">
                <a:solidFill>
                  <a:srgbClr val="0000FF"/>
                </a:solidFill>
                <a:effectLst/>
                <a:latin typeface="Arial" panose="020B0604020202020204" pitchFamily="34" charset="0"/>
              </a:rPr>
              <a:t>XCHG</a:t>
            </a:r>
            <a:r>
              <a:rPr lang="en-US" b="0" i="0" dirty="0">
                <a:solidFill>
                  <a:srgbClr val="202122"/>
                </a:solidFill>
                <a:effectLst/>
                <a:latin typeface="Arial" panose="020B0604020202020204" pitchFamily="34" charset="0"/>
              </a:rPr>
              <a:t> </a:t>
            </a:r>
            <a:r>
              <a:rPr lang="en-US" b="0" i="0" dirty="0">
                <a:solidFill>
                  <a:srgbClr val="880000"/>
                </a:solidFill>
                <a:effectLst/>
                <a:latin typeface="Arial" panose="020B0604020202020204" pitchFamily="34" charset="0"/>
              </a:rPr>
              <a:t>EAX</a:t>
            </a:r>
            <a:r>
              <a:rPr lang="en-US" b="0" i="0" dirty="0">
                <a:solidFill>
                  <a:srgbClr val="202122"/>
                </a:solidFill>
                <a:effectLst/>
                <a:latin typeface="Arial" panose="020B0604020202020204" pitchFamily="34" charset="0"/>
              </a:rPr>
              <a:t>, </a:t>
            </a:r>
            <a:r>
              <a:rPr lang="en-US" b="0" i="0" dirty="0">
                <a:solidFill>
                  <a:srgbClr val="880000"/>
                </a:solidFill>
                <a:effectLst/>
                <a:latin typeface="Arial" panose="020B0604020202020204" pitchFamily="34" charset="0"/>
              </a:rPr>
              <a:t>b</a:t>
            </a:r>
            <a:r>
              <a:rPr lang="en-US" b="0" i="0" dirty="0">
                <a:solidFill>
                  <a:srgbClr val="202122"/>
                </a:solidFill>
                <a:effectLst/>
                <a:latin typeface="Arial" panose="020B0604020202020204" pitchFamily="34" charset="0"/>
              </a:rPr>
              <a:t> </a:t>
            </a:r>
            <a:r>
              <a:rPr lang="en-US" b="0" i="0" dirty="0">
                <a:solidFill>
                  <a:srgbClr val="0000FF"/>
                </a:solidFill>
                <a:effectLst/>
                <a:latin typeface="Arial" panose="020B0604020202020204" pitchFamily="34" charset="0"/>
              </a:rPr>
              <a:t>ADD</a:t>
            </a:r>
            <a:r>
              <a:rPr lang="en-US" b="0" i="0" dirty="0">
                <a:solidFill>
                  <a:srgbClr val="202122"/>
                </a:solidFill>
                <a:effectLst/>
                <a:latin typeface="Arial" panose="020B0604020202020204" pitchFamily="34" charset="0"/>
              </a:rPr>
              <a:t> </a:t>
            </a:r>
            <a:r>
              <a:rPr lang="en-US" b="0" i="0" dirty="0">
                <a:solidFill>
                  <a:srgbClr val="880000"/>
                </a:solidFill>
                <a:effectLst/>
                <a:latin typeface="Arial" panose="020B0604020202020204" pitchFamily="34" charset="0"/>
              </a:rPr>
              <a:t>a</a:t>
            </a:r>
            <a:r>
              <a:rPr lang="en-US" b="0" i="0" dirty="0">
                <a:solidFill>
                  <a:srgbClr val="202122"/>
                </a:solidFill>
                <a:effectLst/>
                <a:latin typeface="Arial" panose="020B0604020202020204" pitchFamily="34" charset="0"/>
              </a:rPr>
              <a:t>, </a:t>
            </a:r>
            <a:r>
              <a:rPr lang="en-US" b="0" i="0" dirty="0">
                <a:solidFill>
                  <a:srgbClr val="880000"/>
                </a:solidFill>
                <a:effectLst/>
                <a:latin typeface="Arial" panose="020B0604020202020204" pitchFamily="34" charset="0"/>
              </a:rPr>
              <a:t>EAX</a:t>
            </a:r>
            <a:endParaRPr lang="en-US" b="0" i="0" dirty="0">
              <a:solidFill>
                <a:srgbClr val="202122"/>
              </a:solidFill>
              <a:effectLst/>
              <a:latin typeface="Arial" panose="020B0604020202020204" pitchFamily="34" charset="0"/>
            </a:endParaRPr>
          </a:p>
          <a:p>
            <a:endParaRPr lang="en-US" b="0" i="0" dirty="0">
              <a:solidFill>
                <a:srgbClr val="292929"/>
              </a:solidFill>
              <a:effectLst/>
              <a:latin typeface="charter"/>
            </a:endParaRPr>
          </a:p>
        </p:txBody>
      </p:sp>
      <p:sp>
        <p:nvSpPr>
          <p:cNvPr id="4" name="Slide Number Placeholder 3"/>
          <p:cNvSpPr>
            <a:spLocks noGrp="1"/>
          </p:cNvSpPr>
          <p:nvPr>
            <p:ph type="sldNum" sz="quarter" idx="5"/>
          </p:nvPr>
        </p:nvSpPr>
        <p:spPr/>
        <p:txBody>
          <a:bodyPr/>
          <a:lstStyle/>
          <a:p>
            <a:fld id="{F60E75C1-6578-9B4C-8589-654870D3F72C}" type="slidenum">
              <a:rPr lang="en-US" smtClean="0"/>
              <a:pPr/>
              <a:t>23</a:t>
            </a:fld>
            <a:endParaRPr lang="en-US" dirty="0"/>
          </a:p>
        </p:txBody>
      </p:sp>
    </p:spTree>
    <p:extLst>
      <p:ext uri="{BB962C8B-B14F-4D97-AF65-F5344CB8AC3E}">
        <p14:creationId xmlns:p14="http://schemas.microsoft.com/office/powerpoint/2010/main" val="412901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32F47-8935-344A-90C8-F4A39DBE2C41}" type="datetimeFigureOut">
              <a:rPr lang="en-US" smtClean="0"/>
              <a:pPr/>
              <a:t>4/16/2024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F475C-803D-AB42-B1C4-A4A968A555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0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package" Target="../embeddings/Microsoft_Word_Document.docx"/></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7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9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Title 8"/>
          <p:cNvSpPr>
            <a:spLocks noGrp="1"/>
          </p:cNvSpPr>
          <p:nvPr>
            <p:ph type="ctrTitle"/>
          </p:nvPr>
        </p:nvSpPr>
        <p:spPr>
          <a:xfrm>
            <a:off x="685800" y="1021085"/>
            <a:ext cx="7772400" cy="2561277"/>
          </a:xfrm>
        </p:spPr>
        <p:txBody>
          <a:bodyPr vert="horz" anchor="b">
            <a:normAutofit fontScale="90000"/>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z="4900" dirty="0">
                <a:solidFill>
                  <a:srgbClr val="008000"/>
                </a:solidFill>
              </a:rPr>
              <a:t>CSCE 3600</a:t>
            </a:r>
            <a:br>
              <a:rPr kumimoji="0" lang="en-US" sz="4000" dirty="0">
                <a:solidFill>
                  <a:srgbClr val="008000"/>
                </a:solidFill>
              </a:rPr>
            </a:br>
            <a:r>
              <a:rPr lang="en-US" sz="4000" dirty="0">
                <a:solidFill>
                  <a:srgbClr val="008000"/>
                </a:solidFill>
              </a:rPr>
              <a:t>Principles of Systems Programming</a:t>
            </a:r>
            <a:br>
              <a:rPr lang="en-US" sz="4000" dirty="0">
                <a:solidFill>
                  <a:srgbClr val="008000"/>
                </a:solidFill>
              </a:rPr>
            </a:br>
            <a:br>
              <a:rPr kumimoji="0" lang="en-US" sz="4000" dirty="0">
                <a:solidFill>
                  <a:srgbClr val="008000"/>
                </a:solidFill>
              </a:rPr>
            </a:br>
            <a:r>
              <a:rPr kumimoji="0" lang="en-US" sz="2700" dirty="0">
                <a:solidFill>
                  <a:srgbClr val="008000"/>
                </a:solidFill>
              </a:rPr>
              <a:t> </a:t>
            </a:r>
            <a:br>
              <a:rPr kumimoji="0" lang="en-US" sz="2700" dirty="0">
                <a:solidFill>
                  <a:srgbClr val="008000"/>
                </a:solidFill>
              </a:rPr>
            </a:br>
            <a:r>
              <a:rPr kumimoji="0" lang="en-US" sz="3100" dirty="0">
                <a:solidFill>
                  <a:srgbClr val="008000"/>
                </a:solidFill>
              </a:rPr>
              <a:t>Compilers and Compilation </a:t>
            </a:r>
            <a:endParaRPr kumimoji="0" lang="en-US" sz="4000" dirty="0">
              <a:solidFill>
                <a:srgbClr val="008000"/>
              </a:solidFill>
            </a:endParaRPr>
          </a:p>
        </p:txBody>
      </p:sp>
      <p:grpSp>
        <p:nvGrpSpPr>
          <p:cNvPr id="27" name="Group 26"/>
          <p:cNvGrpSpPr/>
          <p:nvPr/>
        </p:nvGrpSpPr>
        <p:grpSpPr>
          <a:xfrm>
            <a:off x="-3765" y="4953000"/>
            <a:ext cx="9147765" cy="1912088"/>
            <a:chOff x="-3765" y="4832896"/>
            <a:chExt cx="9147765" cy="2032192"/>
          </a:xfrm>
          <a:solidFill>
            <a:srgbClr val="008000"/>
          </a:solidFill>
        </p:grpSpPr>
        <p:sp>
          <p:nvSpPr>
            <p:cNvPr id="28" name="Freeform 27"/>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Freeform 28"/>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0" name="Freeform 2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solidFill>
              <a:srgbClr val="00800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31" name="Straight Connector 30"/>
            <p:cNvCxnSpPr/>
            <p:nvPr/>
          </p:nvCxnSpPr>
          <p:spPr>
            <a:xfrm>
              <a:off x="-3765" y="4880373"/>
              <a:ext cx="9147765" cy="839943"/>
            </a:xfrm>
            <a:prstGeom prst="line">
              <a:avLst/>
            </a:prstGeom>
            <a:grp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348244" y="5787973"/>
            <a:ext cx="8109955" cy="461665"/>
          </a:xfrm>
          <a:prstGeom prst="rect">
            <a:avLst/>
          </a:prstGeom>
          <a:noFill/>
        </p:spPr>
        <p:txBody>
          <a:bodyPr wrap="square" rtlCol="0">
            <a:spAutoFit/>
          </a:bodyPr>
          <a:lstStyle/>
          <a:p>
            <a:pPr algn="r"/>
            <a:r>
              <a:rPr lang="en-US" sz="2400" dirty="0">
                <a:solidFill>
                  <a:schemeClr val="bg1"/>
                </a:solidFill>
              </a:rPr>
              <a:t>University of North Texas</a:t>
            </a:r>
            <a:endParaRPr lang="en-US"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#define Preprocessor Directive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5005552"/>
          </a:xfrm>
        </p:spPr>
        <p:txBody>
          <a:bodyPr>
            <a:noAutofit/>
          </a:bodyPr>
          <a:lstStyle/>
          <a:p>
            <a:pPr algn="just">
              <a:spcBef>
                <a:spcPts val="0"/>
              </a:spcBef>
              <a:spcAft>
                <a:spcPts val="600"/>
              </a:spcAft>
            </a:pPr>
            <a:r>
              <a:rPr lang="en-US" altLang="en-US" sz="2400" dirty="0"/>
              <a:t>Macro</a:t>
            </a:r>
          </a:p>
          <a:p>
            <a:pPr lvl="1" algn="just">
              <a:spcBef>
                <a:spcPts val="0"/>
              </a:spcBef>
              <a:spcAft>
                <a:spcPts val="600"/>
              </a:spcAft>
            </a:pPr>
            <a:r>
              <a:rPr lang="en-US" altLang="en-US" sz="2000" dirty="0"/>
              <a:t>Macro without arguments treated like a symbolic constant</a:t>
            </a:r>
          </a:p>
          <a:p>
            <a:pPr lvl="1" algn="just">
              <a:spcBef>
                <a:spcPts val="0"/>
              </a:spcBef>
              <a:spcAft>
                <a:spcPts val="600"/>
              </a:spcAft>
            </a:pPr>
            <a:r>
              <a:rPr lang="en-US" altLang="en-US" sz="2000" dirty="0"/>
              <a:t>A macro with arguments has its arguments substituted for replacement text, when the macro is expanded</a:t>
            </a:r>
          </a:p>
          <a:p>
            <a:pPr lvl="1" algn="just">
              <a:spcBef>
                <a:spcPts val="0"/>
              </a:spcBef>
              <a:spcAft>
                <a:spcPts val="600"/>
              </a:spcAft>
            </a:pPr>
            <a:r>
              <a:rPr lang="en-US" altLang="en-US" sz="2000" dirty="0"/>
              <a:t>Performs a text substitution </a:t>
            </a:r>
            <a:r>
              <a:rPr lang="en-US" altLang="en-US" sz="2000" dirty="0">
                <a:cs typeface="Times New Roman" panose="02020603050405020304" pitchFamily="18" charset="0"/>
              </a:rPr>
              <a:t>–</a:t>
            </a:r>
            <a:r>
              <a:rPr lang="en-US" altLang="en-US" sz="2000" dirty="0"/>
              <a:t> no data type checking</a:t>
            </a:r>
          </a:p>
          <a:p>
            <a:pPr lvl="1">
              <a:spcBef>
                <a:spcPts val="0"/>
              </a:spcBef>
              <a:spcAft>
                <a:spcPts val="600"/>
              </a:spcAft>
            </a:pPr>
            <a:r>
              <a:rPr lang="en-US" altLang="en-US" sz="2000" dirty="0"/>
              <a:t>The macro</a:t>
            </a:r>
          </a:p>
          <a:p>
            <a:pPr lvl="1">
              <a:spcBef>
                <a:spcPts val="0"/>
              </a:spcBef>
              <a:spcAft>
                <a:spcPts val="600"/>
              </a:spcAft>
              <a:buFontTx/>
              <a:buNone/>
            </a:pPr>
            <a:r>
              <a:rPr lang="en-US" altLang="en-US" sz="2000" b="1" dirty="0">
                <a:latin typeface="Courier New" panose="02070309020205020404" pitchFamily="49" charset="0"/>
              </a:rPr>
              <a:t>#define CIRCLE_AREA( r ) ( PI * ( r ) * ( r ) ) </a:t>
            </a:r>
          </a:p>
          <a:p>
            <a:pPr lvl="1">
              <a:spcBef>
                <a:spcPts val="0"/>
              </a:spcBef>
              <a:spcAft>
                <a:spcPts val="600"/>
              </a:spcAft>
              <a:buFontTx/>
              <a:buNone/>
            </a:pPr>
            <a:r>
              <a:rPr lang="en-US" altLang="en-US" sz="2000" dirty="0"/>
              <a:t>would cause</a:t>
            </a:r>
          </a:p>
          <a:p>
            <a:pPr lvl="1">
              <a:spcBef>
                <a:spcPts val="0"/>
              </a:spcBef>
              <a:spcAft>
                <a:spcPts val="600"/>
              </a:spcAft>
              <a:buFontTx/>
              <a:buNone/>
            </a:pPr>
            <a:r>
              <a:rPr lang="en-US" altLang="en-US" sz="2000" b="1" dirty="0">
                <a:latin typeface="Courier New" panose="02070309020205020404" pitchFamily="49" charset="0"/>
              </a:rPr>
              <a:t>area = CIRCLE_AREA( 4 );</a:t>
            </a:r>
            <a:r>
              <a:rPr lang="en-US" altLang="en-US" sz="2000" dirty="0"/>
              <a:t>  </a:t>
            </a:r>
          </a:p>
          <a:p>
            <a:pPr lvl="1">
              <a:spcBef>
                <a:spcPts val="0"/>
              </a:spcBef>
              <a:spcAft>
                <a:spcPts val="600"/>
              </a:spcAft>
              <a:buFontTx/>
              <a:buNone/>
            </a:pPr>
            <a:r>
              <a:rPr lang="en-US" altLang="en-US" sz="2000" dirty="0"/>
              <a:t>to become</a:t>
            </a:r>
          </a:p>
          <a:p>
            <a:pPr lvl="1">
              <a:spcBef>
                <a:spcPts val="0"/>
              </a:spcBef>
              <a:spcAft>
                <a:spcPts val="600"/>
              </a:spcAft>
              <a:buFontTx/>
              <a:buNone/>
            </a:pPr>
            <a:r>
              <a:rPr lang="en-US" altLang="en-US" sz="2000" b="1" dirty="0">
                <a:latin typeface="Courier New" panose="02070309020205020404" pitchFamily="49" charset="0"/>
              </a:rPr>
              <a:t>area = ( 3.14159 * ( 4 ) * ( 4 ) );</a:t>
            </a:r>
          </a:p>
        </p:txBody>
      </p:sp>
    </p:spTree>
    <p:extLst>
      <p:ext uri="{BB962C8B-B14F-4D97-AF65-F5344CB8AC3E}">
        <p14:creationId xmlns:p14="http://schemas.microsoft.com/office/powerpoint/2010/main" val="18537529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defRPr/>
            </a:pPr>
            <a:r>
              <a:rPr lang="en-US" sz="2400" dirty="0"/>
              <a:t>Machine independent (apply equally well to most CPUs)</a:t>
            </a:r>
          </a:p>
          <a:p>
            <a:pPr lvl="1" algn="just">
              <a:spcBef>
                <a:spcPts val="0"/>
              </a:spcBef>
              <a:spcAft>
                <a:spcPts val="300"/>
              </a:spcAft>
              <a:defRPr/>
            </a:pPr>
            <a:r>
              <a:rPr lang="en-US" sz="2000" dirty="0"/>
              <a:t>Constant propagation</a:t>
            </a:r>
          </a:p>
          <a:p>
            <a:pPr lvl="1" algn="just">
              <a:spcBef>
                <a:spcPts val="0"/>
              </a:spcBef>
              <a:spcAft>
                <a:spcPts val="300"/>
              </a:spcAft>
              <a:defRPr/>
            </a:pPr>
            <a:r>
              <a:rPr lang="en-US" sz="2000" dirty="0"/>
              <a:t>Constant folding</a:t>
            </a:r>
          </a:p>
          <a:p>
            <a:pPr lvl="1" algn="just">
              <a:spcBef>
                <a:spcPts val="0"/>
              </a:spcBef>
              <a:spcAft>
                <a:spcPts val="300"/>
              </a:spcAft>
              <a:defRPr/>
            </a:pPr>
            <a:r>
              <a:rPr lang="en-US" sz="2000" dirty="0"/>
              <a:t>Common sub-expression elimination</a:t>
            </a:r>
          </a:p>
          <a:p>
            <a:pPr lvl="1" algn="just">
              <a:spcBef>
                <a:spcPts val="0"/>
              </a:spcBef>
              <a:spcAft>
                <a:spcPts val="300"/>
              </a:spcAft>
              <a:defRPr/>
            </a:pPr>
            <a:r>
              <a:rPr lang="en-US" sz="2000" dirty="0"/>
              <a:t>Dead code elimination</a:t>
            </a:r>
          </a:p>
          <a:p>
            <a:pPr lvl="1" algn="just">
              <a:spcBef>
                <a:spcPts val="0"/>
              </a:spcBef>
              <a:spcAft>
                <a:spcPts val="300"/>
              </a:spcAft>
              <a:defRPr/>
            </a:pPr>
            <a:r>
              <a:rPr lang="en-US" sz="2000" dirty="0"/>
              <a:t>Loop invariant code motion</a:t>
            </a:r>
          </a:p>
          <a:p>
            <a:pPr lvl="1" algn="just">
              <a:spcBef>
                <a:spcPts val="0"/>
              </a:spcBef>
              <a:spcAft>
                <a:spcPts val="300"/>
              </a:spcAft>
              <a:defRPr/>
            </a:pPr>
            <a:r>
              <a:rPr lang="en-US" sz="2000" dirty="0"/>
              <a:t>Strength reduction</a:t>
            </a:r>
          </a:p>
          <a:p>
            <a:pPr lvl="1" algn="just">
              <a:spcBef>
                <a:spcPts val="0"/>
              </a:spcBef>
              <a:spcAft>
                <a:spcPts val="300"/>
              </a:spcAft>
              <a:defRPr/>
            </a:pPr>
            <a:r>
              <a:rPr lang="en-US" sz="2000" dirty="0"/>
              <a:t>Function </a:t>
            </a:r>
            <a:r>
              <a:rPr lang="en-US" sz="2000" dirty="0" err="1"/>
              <a:t>inlining</a:t>
            </a:r>
            <a:endParaRPr lang="en-US" sz="2000" dirty="0"/>
          </a:p>
          <a:p>
            <a:pPr algn="just">
              <a:spcBef>
                <a:spcPts val="0"/>
              </a:spcBef>
              <a:spcAft>
                <a:spcPts val="300"/>
              </a:spcAft>
              <a:defRPr/>
            </a:pPr>
            <a:r>
              <a:rPr lang="en-US" sz="2400" dirty="0"/>
              <a:t>Machine dependent (apply differently to different CPUs)</a:t>
            </a:r>
          </a:p>
          <a:p>
            <a:pPr lvl="1" algn="just">
              <a:spcBef>
                <a:spcPts val="0"/>
              </a:spcBef>
              <a:spcAft>
                <a:spcPts val="300"/>
              </a:spcAft>
              <a:defRPr/>
            </a:pPr>
            <a:r>
              <a:rPr lang="en-US" sz="2000" dirty="0"/>
              <a:t>Instruction scheduling</a:t>
            </a:r>
          </a:p>
          <a:p>
            <a:pPr lvl="1" algn="just">
              <a:spcBef>
                <a:spcPts val="0"/>
              </a:spcBef>
              <a:spcAft>
                <a:spcPts val="300"/>
              </a:spcAft>
              <a:defRPr/>
            </a:pPr>
            <a:r>
              <a:rPr lang="en-US" sz="2000" dirty="0"/>
              <a:t>Loop unrolling</a:t>
            </a:r>
          </a:p>
          <a:p>
            <a:pPr lvl="1" algn="just">
              <a:spcBef>
                <a:spcPts val="0"/>
              </a:spcBef>
              <a:spcAft>
                <a:spcPts val="300"/>
              </a:spcAft>
              <a:defRPr/>
            </a:pPr>
            <a:r>
              <a:rPr lang="en-US" sz="2000" dirty="0"/>
              <a:t>Parallel unrolling</a:t>
            </a:r>
          </a:p>
          <a:p>
            <a:pPr algn="just">
              <a:spcBef>
                <a:spcPts val="0"/>
              </a:spcBef>
              <a:spcAft>
                <a:spcPts val="300"/>
              </a:spcAft>
              <a:defRPr/>
            </a:pPr>
            <a:r>
              <a:rPr lang="en-US" sz="2400" dirty="0"/>
              <a:t>Could do these manually, better if compiler does them</a:t>
            </a:r>
          </a:p>
          <a:p>
            <a:pPr lvl="1" algn="just">
              <a:spcBef>
                <a:spcPts val="0"/>
              </a:spcBef>
              <a:spcAft>
                <a:spcPts val="300"/>
              </a:spcAft>
              <a:defRPr/>
            </a:pPr>
            <a:r>
              <a:rPr lang="en-US" sz="2000" dirty="0"/>
              <a:t>Many optimizations make code less readable/maintainable</a:t>
            </a:r>
          </a:p>
        </p:txBody>
      </p:sp>
    </p:spTree>
    <p:extLst>
      <p:ext uri="{BB962C8B-B14F-4D97-AF65-F5344CB8AC3E}">
        <p14:creationId xmlns:p14="http://schemas.microsoft.com/office/powerpoint/2010/main" val="19216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Effect transition="in" filter="checkerboard(across)">
                                      <p:cBhvr>
                                        <p:cTn id="7" dur="500"/>
                                        <p:tgtEl>
                                          <p:spTgt spid="9">
                                            <p:txEl>
                                              <p:pRg st="8" end="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9" end="9"/>
                                            </p:txEl>
                                          </p:spTgt>
                                        </p:tgtEl>
                                        <p:attrNameLst>
                                          <p:attrName>style.visibility</p:attrName>
                                        </p:attrNameLst>
                                      </p:cBhvr>
                                      <p:to>
                                        <p:strVal val="visible"/>
                                      </p:to>
                                    </p:set>
                                    <p:animEffect transition="in" filter="checkerboard(across)">
                                      <p:cBhvr>
                                        <p:cTn id="10" dur="500"/>
                                        <p:tgtEl>
                                          <p:spTgt spid="9">
                                            <p:txEl>
                                              <p:pRg st="9" end="9"/>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13" dur="500"/>
                                        <p:tgtEl>
                                          <p:spTgt spid="9">
                                            <p:txEl>
                                              <p:pRg st="10" end="10"/>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16" dur="500"/>
                                        <p:tgtEl>
                                          <p:spTgt spid="9">
                                            <p:txEl>
                                              <p:pRg st="11" end="1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animEffect transition="in" filter="checkerboard(across)">
                                      <p:cBhvr>
                                        <p:cTn id="21" dur="500"/>
                                        <p:tgtEl>
                                          <p:spTgt spid="9">
                                            <p:txEl>
                                              <p:pRg st="12" end="12"/>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9">
                                            <p:txEl>
                                              <p:pRg st="13" end="13"/>
                                            </p:txEl>
                                          </p:spTgt>
                                        </p:tgtEl>
                                        <p:attrNameLst>
                                          <p:attrName>style.visibility</p:attrName>
                                        </p:attrNameLst>
                                      </p:cBhvr>
                                      <p:to>
                                        <p:strVal val="visible"/>
                                      </p:to>
                                    </p:set>
                                    <p:animEffect transition="in" filter="checkerboard(across)">
                                      <p:cBhvr>
                                        <p:cTn id="24"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Constant Propagation (CP)</a:t>
            </a:r>
          </a:p>
          <a:p>
            <a:pPr lvl="1" algn="just">
              <a:spcBef>
                <a:spcPts val="0"/>
              </a:spcBef>
              <a:spcAft>
                <a:spcPts val="600"/>
              </a:spcAft>
              <a:defRPr/>
            </a:pPr>
            <a:r>
              <a:rPr lang="en-US" sz="2000" dirty="0"/>
              <a:t>Replace variables with constants when possible</a:t>
            </a:r>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algn="just">
              <a:spcBef>
                <a:spcPts val="0"/>
              </a:spcBef>
              <a:spcAft>
                <a:spcPts val="600"/>
              </a:spcAft>
              <a:defRPr/>
            </a:pPr>
            <a:r>
              <a:rPr lang="en-US" sz="2400" dirty="0"/>
              <a:t>Constant Folding (CF)</a:t>
            </a:r>
          </a:p>
          <a:p>
            <a:pPr lvl="1" algn="just">
              <a:spcBef>
                <a:spcPts val="0"/>
              </a:spcBef>
              <a:spcAft>
                <a:spcPts val="600"/>
              </a:spcAft>
              <a:defRPr/>
            </a:pPr>
            <a:r>
              <a:rPr lang="en-US" sz="2000" dirty="0"/>
              <a:t>Evaluate expressions containing constants</a:t>
            </a:r>
          </a:p>
          <a:p>
            <a:pPr lvl="1" algn="just">
              <a:spcBef>
                <a:spcPts val="0"/>
              </a:spcBef>
              <a:spcAft>
                <a:spcPts val="600"/>
              </a:spcAft>
              <a:defRPr/>
            </a:pPr>
            <a:r>
              <a:rPr lang="en-US" sz="2000" dirty="0"/>
              <a:t>Can lead to further optimization</a:t>
            </a:r>
          </a:p>
          <a:p>
            <a:pPr lvl="2" algn="just">
              <a:spcBef>
                <a:spcPts val="0"/>
              </a:spcBef>
              <a:spcAft>
                <a:spcPts val="600"/>
              </a:spcAft>
              <a:defRPr/>
            </a:pPr>
            <a:r>
              <a:rPr lang="en-US" sz="2000" dirty="0"/>
              <a:t>E.g., another round of constant propagation</a:t>
            </a:r>
          </a:p>
        </p:txBody>
      </p:sp>
      <p:sp>
        <p:nvSpPr>
          <p:cNvPr id="8" name="Text Box 3"/>
          <p:cNvSpPr txBox="1">
            <a:spLocks noChangeArrowheads="1"/>
          </p:cNvSpPr>
          <p:nvPr/>
        </p:nvSpPr>
        <p:spPr bwMode="auto">
          <a:xfrm>
            <a:off x="710876" y="2606354"/>
            <a:ext cx="3338537" cy="2298851"/>
          </a:xfrm>
          <a:prstGeom prst="rect">
            <a:avLst/>
          </a:prstGeom>
          <a:solidFill>
            <a:schemeClr val="bg1">
              <a:lumMod val="85000"/>
            </a:schemeClr>
          </a:solidFill>
          <a:ln>
            <a:noFill/>
          </a:ln>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dirty="0">
                <a:latin typeface="Consolas" charset="0"/>
                <a:cs typeface="Consolas" charset="0"/>
              </a:rPr>
              <a:t>a = 5;</a:t>
            </a:r>
          </a:p>
          <a:p>
            <a:pPr algn="l"/>
            <a:r>
              <a:rPr lang="en-US" sz="1800" dirty="0">
                <a:latin typeface="Consolas" charset="0"/>
                <a:cs typeface="Consolas" charset="0"/>
              </a:rPr>
              <a:t>b = 3;</a:t>
            </a:r>
          </a:p>
          <a:p>
            <a:pPr algn="l"/>
            <a:endParaRPr lang="en-US" sz="1800" dirty="0">
              <a:latin typeface="Consolas" charset="0"/>
              <a:cs typeface="Consolas" charset="0"/>
            </a:endParaRPr>
          </a:p>
          <a:p>
            <a:pPr algn="l"/>
            <a:r>
              <a:rPr lang="en-US" sz="1800" dirty="0">
                <a:latin typeface="Consolas" charset="0"/>
                <a:cs typeface="Consolas" charset="0"/>
              </a:rPr>
              <a:t>n = a + b;</a:t>
            </a:r>
          </a:p>
          <a:p>
            <a:pPr algn="l"/>
            <a:r>
              <a:rPr lang="en-US" sz="1800" dirty="0">
                <a:solidFill>
                  <a:srgbClr val="0000FF"/>
                </a:solidFill>
                <a:latin typeface="Consolas" charset="0"/>
                <a:cs typeface="Consolas" charset="0"/>
              </a:rPr>
              <a:t>for</a:t>
            </a:r>
            <a:r>
              <a:rPr lang="en-US" sz="1800" dirty="0">
                <a:latin typeface="Consolas" charset="0"/>
                <a:cs typeface="Consolas" charset="0"/>
              </a:rPr>
              <a:t> (</a:t>
            </a:r>
            <a:r>
              <a:rPr lang="en-US" sz="1800" dirty="0" err="1">
                <a:latin typeface="Consolas" charset="0"/>
                <a:cs typeface="Consolas" charset="0"/>
              </a:rPr>
              <a:t>i</a:t>
            </a:r>
            <a:r>
              <a:rPr lang="en-US" sz="1800" dirty="0">
                <a:latin typeface="Consolas" charset="0"/>
                <a:cs typeface="Consolas" charset="0"/>
              </a:rPr>
              <a:t> = 0; </a:t>
            </a:r>
            <a:r>
              <a:rPr lang="en-US" sz="1800" dirty="0" err="1">
                <a:latin typeface="Consolas" charset="0"/>
                <a:cs typeface="Consolas" charset="0"/>
              </a:rPr>
              <a:t>i</a:t>
            </a:r>
            <a:r>
              <a:rPr lang="en-US" sz="1800" dirty="0">
                <a:latin typeface="Consolas" charset="0"/>
                <a:cs typeface="Consolas" charset="0"/>
              </a:rPr>
              <a:t> &lt; n ; </a:t>
            </a:r>
            <a:r>
              <a:rPr lang="en-US" sz="1800" dirty="0" err="1">
                <a:latin typeface="Consolas" charset="0"/>
                <a:cs typeface="Consolas" charset="0"/>
              </a:rPr>
              <a:t>i</a:t>
            </a:r>
            <a:r>
              <a:rPr lang="en-US" sz="1800" dirty="0">
                <a:latin typeface="Consolas" charset="0"/>
                <a:cs typeface="Consolas" charset="0"/>
              </a:rPr>
              <a:t>++)</a:t>
            </a:r>
          </a:p>
          <a:p>
            <a:pPr algn="l"/>
            <a:r>
              <a:rPr lang="en-US" sz="1800" dirty="0">
                <a:latin typeface="Consolas" charset="0"/>
                <a:cs typeface="Consolas" charset="0"/>
              </a:rPr>
              <a:t>{</a:t>
            </a:r>
          </a:p>
          <a:p>
            <a:pPr algn="l"/>
            <a:endParaRPr lang="en-US" sz="1800" dirty="0">
              <a:latin typeface="Consolas" charset="0"/>
              <a:cs typeface="Consolas" charset="0"/>
            </a:endParaRPr>
          </a:p>
          <a:p>
            <a:pPr algn="l"/>
            <a:r>
              <a:rPr lang="en-US" sz="1800" dirty="0">
                <a:latin typeface="Consolas" charset="0"/>
                <a:cs typeface="Consolas" charset="0"/>
              </a:rPr>
              <a:t>}</a:t>
            </a:r>
          </a:p>
        </p:txBody>
      </p:sp>
      <p:sp>
        <p:nvSpPr>
          <p:cNvPr id="2" name="TextBox 1"/>
          <p:cNvSpPr txBox="1"/>
          <p:nvPr/>
        </p:nvSpPr>
        <p:spPr>
          <a:xfrm rot="5400000">
            <a:off x="1127346" y="3168043"/>
            <a:ext cx="344039" cy="369332"/>
          </a:xfrm>
          <a:prstGeom prst="rect">
            <a:avLst/>
          </a:prstGeom>
          <a:noFill/>
        </p:spPr>
        <p:txBody>
          <a:bodyPr wrap="none" rtlCol="0">
            <a:spAutoFit/>
          </a:bodyPr>
          <a:lstStyle/>
          <a:p>
            <a:r>
              <a:rPr lang="is-IS" dirty="0"/>
              <a:t>…</a:t>
            </a:r>
            <a:endParaRPr lang="en-US" dirty="0"/>
          </a:p>
        </p:txBody>
      </p:sp>
      <p:sp>
        <p:nvSpPr>
          <p:cNvPr id="11" name="TextBox 10"/>
          <p:cNvSpPr txBox="1"/>
          <p:nvPr/>
        </p:nvSpPr>
        <p:spPr>
          <a:xfrm rot="5400000">
            <a:off x="1127346" y="4261682"/>
            <a:ext cx="344039" cy="369332"/>
          </a:xfrm>
          <a:prstGeom prst="rect">
            <a:avLst/>
          </a:prstGeom>
          <a:noFill/>
        </p:spPr>
        <p:txBody>
          <a:bodyPr wrap="none" rtlCol="0">
            <a:spAutoFit/>
          </a:bodyPr>
          <a:lstStyle/>
          <a:p>
            <a:r>
              <a:rPr lang="is-IS" dirty="0"/>
              <a:t>…</a:t>
            </a:r>
            <a:endParaRPr lang="en-US" dirty="0"/>
          </a:p>
        </p:txBody>
      </p:sp>
      <p:grpSp>
        <p:nvGrpSpPr>
          <p:cNvPr id="12" name="Group 11"/>
          <p:cNvGrpSpPr>
            <a:grpSpLocks/>
          </p:cNvGrpSpPr>
          <p:nvPr/>
        </p:nvGrpSpPr>
        <p:grpSpPr bwMode="auto">
          <a:xfrm>
            <a:off x="791838" y="3289779"/>
            <a:ext cx="2822575" cy="469900"/>
            <a:chOff x="1181100" y="3073400"/>
            <a:chExt cx="2822575" cy="469900"/>
          </a:xfrm>
        </p:grpSpPr>
        <p:sp>
          <p:nvSpPr>
            <p:cNvPr id="14" name="Text Box 5"/>
            <p:cNvSpPr txBox="1">
              <a:spLocks noChangeArrowheads="1"/>
            </p:cNvSpPr>
            <p:nvPr/>
          </p:nvSpPr>
          <p:spPr bwMode="auto">
            <a:xfrm>
              <a:off x="2806700" y="3073400"/>
              <a:ext cx="119697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2000" dirty="0">
                  <a:solidFill>
                    <a:srgbClr val="FF0000"/>
                  </a:solidFill>
                  <a:latin typeface="Arial" charset="0"/>
                </a:rPr>
                <a:t>n = 5 + 3</a:t>
              </a:r>
            </a:p>
          </p:txBody>
        </p:sp>
        <p:sp>
          <p:nvSpPr>
            <p:cNvPr id="16" name="Line 7"/>
            <p:cNvSpPr>
              <a:spLocks noChangeShapeType="1"/>
            </p:cNvSpPr>
            <p:nvPr/>
          </p:nvSpPr>
          <p:spPr bwMode="auto">
            <a:xfrm flipV="1">
              <a:off x="2463800" y="3352800"/>
              <a:ext cx="304800"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7" name="Line 9"/>
            <p:cNvSpPr>
              <a:spLocks noChangeShapeType="1"/>
            </p:cNvSpPr>
            <p:nvPr/>
          </p:nvSpPr>
          <p:spPr bwMode="auto">
            <a:xfrm>
              <a:off x="1181100" y="3543300"/>
              <a:ext cx="11557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19" name="Text Box 4"/>
          <p:cNvSpPr txBox="1">
            <a:spLocks noChangeArrowheads="1"/>
          </p:cNvSpPr>
          <p:nvPr/>
        </p:nvSpPr>
        <p:spPr bwMode="auto">
          <a:xfrm>
            <a:off x="5716337" y="3451604"/>
            <a:ext cx="3211625" cy="2021852"/>
          </a:xfrm>
          <a:prstGeom prst="rect">
            <a:avLst/>
          </a:prstGeom>
          <a:solidFill>
            <a:srgbClr val="D9D9D9"/>
          </a:solidFill>
          <a:ln>
            <a:noFill/>
          </a:ln>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endParaRPr lang="en-US" sz="1800" dirty="0">
              <a:latin typeface="Consolas" charset="0"/>
              <a:cs typeface="Consolas" charset="0"/>
            </a:endParaRPr>
          </a:p>
          <a:p>
            <a:pPr algn="l"/>
            <a:r>
              <a:rPr lang="en-US" sz="1800" dirty="0">
                <a:latin typeface="Consolas" charset="0"/>
                <a:cs typeface="Consolas" charset="0"/>
              </a:rPr>
              <a:t>n = 5 + 3;</a:t>
            </a:r>
          </a:p>
          <a:p>
            <a:pPr algn="l"/>
            <a:r>
              <a:rPr lang="en-US" sz="1800" dirty="0">
                <a:solidFill>
                  <a:srgbClr val="0000FF"/>
                </a:solidFill>
                <a:latin typeface="Consolas" charset="0"/>
                <a:cs typeface="Consolas" charset="0"/>
              </a:rPr>
              <a:t>for</a:t>
            </a:r>
            <a:r>
              <a:rPr lang="en-US" sz="1800" dirty="0">
                <a:latin typeface="Consolas" charset="0"/>
                <a:cs typeface="Consolas" charset="0"/>
              </a:rPr>
              <a:t> (</a:t>
            </a:r>
            <a:r>
              <a:rPr lang="en-US" sz="1800" dirty="0" err="1">
                <a:latin typeface="Consolas" charset="0"/>
                <a:cs typeface="Consolas" charset="0"/>
              </a:rPr>
              <a:t>i</a:t>
            </a:r>
            <a:r>
              <a:rPr lang="en-US" sz="1800" dirty="0">
                <a:latin typeface="Consolas" charset="0"/>
                <a:cs typeface="Consolas" charset="0"/>
              </a:rPr>
              <a:t> = 0; </a:t>
            </a:r>
            <a:r>
              <a:rPr lang="en-US" sz="1800" dirty="0" err="1">
                <a:latin typeface="Consolas" charset="0"/>
                <a:cs typeface="Consolas" charset="0"/>
              </a:rPr>
              <a:t>i</a:t>
            </a:r>
            <a:r>
              <a:rPr lang="en-US" sz="1800" dirty="0">
                <a:latin typeface="Consolas" charset="0"/>
                <a:cs typeface="Consolas" charset="0"/>
              </a:rPr>
              <a:t> &lt; n ; </a:t>
            </a:r>
            <a:r>
              <a:rPr lang="en-US" sz="1800" dirty="0" err="1">
                <a:latin typeface="Consolas" charset="0"/>
                <a:cs typeface="Consolas" charset="0"/>
              </a:rPr>
              <a:t>i</a:t>
            </a:r>
            <a:r>
              <a:rPr lang="en-US" sz="1800" dirty="0">
                <a:latin typeface="Consolas" charset="0"/>
                <a:cs typeface="Consolas" charset="0"/>
              </a:rPr>
              <a:t>++)</a:t>
            </a:r>
          </a:p>
          <a:p>
            <a:pPr algn="l"/>
            <a:r>
              <a:rPr lang="en-US" sz="1800" dirty="0">
                <a:latin typeface="Consolas" charset="0"/>
                <a:cs typeface="Consolas" charset="0"/>
              </a:rPr>
              <a:t>{</a:t>
            </a:r>
          </a:p>
          <a:p>
            <a:pPr algn="l"/>
            <a:endParaRPr lang="en-US" sz="1800" dirty="0">
              <a:latin typeface="Consolas" charset="0"/>
              <a:cs typeface="Consolas" charset="0"/>
            </a:endParaRPr>
          </a:p>
          <a:p>
            <a:pPr algn="l"/>
            <a:r>
              <a:rPr lang="en-US" sz="1800" dirty="0">
                <a:latin typeface="Consolas" charset="0"/>
                <a:cs typeface="Consolas" charset="0"/>
              </a:rPr>
              <a:t>}</a:t>
            </a:r>
          </a:p>
          <a:p>
            <a:pPr algn="l"/>
            <a:endParaRPr lang="en-US" sz="1800" dirty="0">
              <a:latin typeface="Consolas" charset="0"/>
              <a:cs typeface="Consolas" charset="0"/>
            </a:endParaRPr>
          </a:p>
        </p:txBody>
      </p:sp>
      <p:grpSp>
        <p:nvGrpSpPr>
          <p:cNvPr id="20" name="Group 19"/>
          <p:cNvGrpSpPr>
            <a:grpSpLocks/>
          </p:cNvGrpSpPr>
          <p:nvPr/>
        </p:nvGrpSpPr>
        <p:grpSpPr bwMode="auto">
          <a:xfrm>
            <a:off x="5813174" y="3630076"/>
            <a:ext cx="2441571" cy="444968"/>
            <a:chOff x="2832100" y="2437932"/>
            <a:chExt cx="2441571" cy="444968"/>
          </a:xfrm>
        </p:grpSpPr>
        <p:sp>
          <p:nvSpPr>
            <p:cNvPr id="21" name="Text Box 6"/>
            <p:cNvSpPr txBox="1">
              <a:spLocks noChangeArrowheads="1"/>
            </p:cNvSpPr>
            <p:nvPr/>
          </p:nvSpPr>
          <p:spPr bwMode="auto">
            <a:xfrm>
              <a:off x="4505321" y="2437932"/>
              <a:ext cx="768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2000" dirty="0">
                  <a:solidFill>
                    <a:srgbClr val="FF0000"/>
                  </a:solidFill>
                  <a:latin typeface="Arial" charset="0"/>
                </a:rPr>
                <a:t>n = 8</a:t>
              </a:r>
            </a:p>
          </p:txBody>
        </p:sp>
        <p:sp>
          <p:nvSpPr>
            <p:cNvPr id="22" name="Line 8"/>
            <p:cNvSpPr>
              <a:spLocks noChangeShapeType="1"/>
            </p:cNvSpPr>
            <p:nvPr/>
          </p:nvSpPr>
          <p:spPr bwMode="auto">
            <a:xfrm flipV="1">
              <a:off x="4064000" y="2733207"/>
              <a:ext cx="444500" cy="1016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3" name="Line 10"/>
            <p:cNvSpPr>
              <a:spLocks noChangeShapeType="1"/>
            </p:cNvSpPr>
            <p:nvPr/>
          </p:nvSpPr>
          <p:spPr bwMode="auto">
            <a:xfrm>
              <a:off x="2832100" y="2882900"/>
              <a:ext cx="11557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24" name="Group 23"/>
          <p:cNvGrpSpPr>
            <a:grpSpLocks/>
          </p:cNvGrpSpPr>
          <p:nvPr/>
        </p:nvGrpSpPr>
        <p:grpSpPr bwMode="auto">
          <a:xfrm>
            <a:off x="7776908" y="4277155"/>
            <a:ext cx="803275" cy="1041400"/>
            <a:chOff x="2951163" y="3328988"/>
            <a:chExt cx="803275" cy="1041400"/>
          </a:xfrm>
        </p:grpSpPr>
        <p:sp>
          <p:nvSpPr>
            <p:cNvPr id="25" name="Line 11"/>
            <p:cNvSpPr>
              <a:spLocks noChangeShapeType="1"/>
            </p:cNvSpPr>
            <p:nvPr/>
          </p:nvSpPr>
          <p:spPr bwMode="auto">
            <a:xfrm flipV="1">
              <a:off x="2951163" y="3328988"/>
              <a:ext cx="230187" cy="157162"/>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6" name="Line 12"/>
            <p:cNvSpPr>
              <a:spLocks noChangeShapeType="1"/>
            </p:cNvSpPr>
            <p:nvPr/>
          </p:nvSpPr>
          <p:spPr bwMode="auto">
            <a:xfrm>
              <a:off x="3081338" y="3549650"/>
              <a:ext cx="407987" cy="52070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27" name="Text Box 13"/>
            <p:cNvSpPr txBox="1">
              <a:spLocks noChangeArrowheads="1"/>
            </p:cNvSpPr>
            <p:nvPr/>
          </p:nvSpPr>
          <p:spPr bwMode="auto">
            <a:xfrm>
              <a:off x="3429000" y="3973513"/>
              <a:ext cx="32543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2000">
                  <a:solidFill>
                    <a:srgbClr val="FF0000"/>
                  </a:solidFill>
                  <a:latin typeface="Arial" charset="0"/>
                </a:rPr>
                <a:t>8</a:t>
              </a:r>
            </a:p>
          </p:txBody>
        </p:sp>
      </p:grpSp>
      <p:sp>
        <p:nvSpPr>
          <p:cNvPr id="28" name="TextBox 27"/>
          <p:cNvSpPr txBox="1"/>
          <p:nvPr/>
        </p:nvSpPr>
        <p:spPr>
          <a:xfrm rot="5400000">
            <a:off x="6031692" y="3473083"/>
            <a:ext cx="344039" cy="369332"/>
          </a:xfrm>
          <a:prstGeom prst="rect">
            <a:avLst/>
          </a:prstGeom>
          <a:noFill/>
        </p:spPr>
        <p:txBody>
          <a:bodyPr wrap="none" rtlCol="0">
            <a:spAutoFit/>
          </a:bodyPr>
          <a:lstStyle/>
          <a:p>
            <a:r>
              <a:rPr lang="is-IS" dirty="0"/>
              <a:t>…</a:t>
            </a:r>
            <a:endParaRPr lang="en-US" dirty="0"/>
          </a:p>
        </p:txBody>
      </p:sp>
      <p:sp>
        <p:nvSpPr>
          <p:cNvPr id="29" name="TextBox 28"/>
          <p:cNvSpPr txBox="1"/>
          <p:nvPr/>
        </p:nvSpPr>
        <p:spPr>
          <a:xfrm rot="5400000">
            <a:off x="6031693" y="4587738"/>
            <a:ext cx="344039" cy="369332"/>
          </a:xfrm>
          <a:prstGeom prst="rect">
            <a:avLst/>
          </a:prstGeom>
          <a:noFill/>
        </p:spPr>
        <p:txBody>
          <a:bodyPr wrap="none" rtlCol="0">
            <a:spAutoFit/>
          </a:bodyPr>
          <a:lstStyle/>
          <a:p>
            <a:r>
              <a:rPr lang="is-IS" dirty="0"/>
              <a:t>…</a:t>
            </a:r>
            <a:endParaRPr lang="en-US" dirty="0"/>
          </a:p>
        </p:txBody>
      </p:sp>
      <p:sp>
        <p:nvSpPr>
          <p:cNvPr id="3" name="Rectangle 2"/>
          <p:cNvSpPr/>
          <p:nvPr/>
        </p:nvSpPr>
        <p:spPr>
          <a:xfrm>
            <a:off x="3621091" y="2607384"/>
            <a:ext cx="428322" cy="369332"/>
          </a:xfrm>
          <a:prstGeom prst="rect">
            <a:avLst/>
          </a:prstGeom>
        </p:spPr>
        <p:txBody>
          <a:bodyPr wrap="none">
            <a:spAutoFit/>
          </a:bodyPr>
          <a:lstStyle/>
          <a:p>
            <a:r>
              <a:rPr lang="en-US" dirty="0"/>
              <a:t>CP</a:t>
            </a:r>
          </a:p>
        </p:txBody>
      </p:sp>
      <p:sp>
        <p:nvSpPr>
          <p:cNvPr id="4" name="Rectangle 3"/>
          <p:cNvSpPr/>
          <p:nvPr/>
        </p:nvSpPr>
        <p:spPr>
          <a:xfrm>
            <a:off x="8499640" y="3451604"/>
            <a:ext cx="428322" cy="369332"/>
          </a:xfrm>
          <a:prstGeom prst="rect">
            <a:avLst/>
          </a:prstGeom>
        </p:spPr>
        <p:txBody>
          <a:bodyPr wrap="none">
            <a:spAutoFit/>
          </a:bodyPr>
          <a:lstStyle/>
          <a:p>
            <a:r>
              <a:rPr lang="en-US" dirty="0"/>
              <a:t>CF</a:t>
            </a:r>
          </a:p>
        </p:txBody>
      </p:sp>
    </p:spTree>
    <p:extLst>
      <p:ext uri="{BB962C8B-B14F-4D97-AF65-F5344CB8AC3E}">
        <p14:creationId xmlns:p14="http://schemas.microsoft.com/office/powerpoint/2010/main" val="122430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checkerboard(across)">
                                      <p:cBhvr>
                                        <p:cTn id="13" dur="500"/>
                                        <p:tgtEl>
                                          <p:spTgt spid="11"/>
                                        </p:tgtEl>
                                      </p:cBhvr>
                                    </p:animEffect>
                                  </p:childTnLst>
                                </p:cTn>
                              </p:par>
                              <p:par>
                                <p:cTn id="14" presetID="5"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heckerboard(across)">
                                      <p:cBhvr>
                                        <p:cTn id="16" dur="500"/>
                                        <p:tgtEl>
                                          <p:spTgt spid="1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heckerboard(across)">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9" end="9"/>
                                            </p:txEl>
                                          </p:spTgt>
                                        </p:tgtEl>
                                        <p:attrNameLst>
                                          <p:attrName>style.visibility</p:attrName>
                                        </p:attrNameLst>
                                      </p:cBhvr>
                                      <p:to>
                                        <p:strVal val="visible"/>
                                      </p:to>
                                    </p:set>
                                    <p:animEffect transition="in" filter="blinds(horizontal)">
                                      <p:cBhvr>
                                        <p:cTn id="24" dur="500"/>
                                        <p:tgtEl>
                                          <p:spTgt spid="9">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animEffect transition="in" filter="blinds(horizontal)">
                                      <p:cBhvr>
                                        <p:cTn id="27" dur="500"/>
                                        <p:tgtEl>
                                          <p:spTgt spid="9">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11" end="11"/>
                                            </p:txEl>
                                          </p:spTgt>
                                        </p:tgtEl>
                                        <p:attrNameLst>
                                          <p:attrName>style.visibility</p:attrName>
                                        </p:attrNameLst>
                                      </p:cBhvr>
                                      <p:to>
                                        <p:strVal val="visible"/>
                                      </p:to>
                                    </p:set>
                                    <p:animEffect transition="in" filter="blinds(horizontal)">
                                      <p:cBhvr>
                                        <p:cTn id="30" dur="500"/>
                                        <p:tgtEl>
                                          <p:spTgt spid="9">
                                            <p:txEl>
                                              <p:pRg st="11" end="1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animEffect transition="in" filter="blinds(horizontal)">
                                      <p:cBhvr>
                                        <p:cTn id="33" dur="500"/>
                                        <p:tgtEl>
                                          <p:spTgt spid="9">
                                            <p:txEl>
                                              <p:pRg st="12" end="1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checkerboard(across)">
                                      <p:cBhvr>
                                        <p:cTn id="38" dur="500"/>
                                        <p:tgtEl>
                                          <p:spTgt spid="19"/>
                                        </p:tgtEl>
                                      </p:cBhvr>
                                    </p:animEffect>
                                  </p:childTnLst>
                                </p:cTn>
                              </p:par>
                              <p:par>
                                <p:cTn id="39" presetID="5" presetClass="entr" presetSubtype="1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checkerboard(across)">
                                      <p:cBhvr>
                                        <p:cTn id="41" dur="500"/>
                                        <p:tgtEl>
                                          <p:spTgt spid="20"/>
                                        </p:tgtEl>
                                      </p:cBhvr>
                                    </p:animEffect>
                                  </p:childTnLst>
                                </p:cTn>
                              </p:par>
                              <p:par>
                                <p:cTn id="42" presetID="5" presetClass="entr" presetSubtype="1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checkerboard(across)">
                                      <p:cBhvr>
                                        <p:cTn id="44" dur="500"/>
                                        <p:tgtEl>
                                          <p:spTgt spid="24"/>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checkerboard(across)">
                                      <p:cBhvr>
                                        <p:cTn id="47" dur="500"/>
                                        <p:tgtEl>
                                          <p:spTgt spid="28"/>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checkerboard(across)">
                                      <p:cBhvr>
                                        <p:cTn id="50" dur="500"/>
                                        <p:tgtEl>
                                          <p:spTgt spid="29"/>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checkerboard(across)">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11" grpId="0"/>
      <p:bldP spid="19" grpId="0" animBg="1"/>
      <p:bldP spid="28" grpId="0"/>
      <p:bldP spid="29" grpId="0"/>
      <p:bldP spid="3" grpId="0"/>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Common Sub-expression Elimination (CSE)</a:t>
            </a:r>
          </a:p>
          <a:p>
            <a:pPr lvl="1" algn="just">
              <a:spcBef>
                <a:spcPts val="0"/>
              </a:spcBef>
              <a:spcAft>
                <a:spcPts val="600"/>
              </a:spcAft>
              <a:defRPr/>
            </a:pPr>
            <a:r>
              <a:rPr lang="en-US" sz="2000" dirty="0"/>
              <a:t>Try to only compute a given expression once (assuming the variables have not been modified)</a:t>
            </a:r>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a:p>
            <a:pPr algn="just">
              <a:spcBef>
                <a:spcPts val="0"/>
              </a:spcBef>
              <a:spcAft>
                <a:spcPts val="600"/>
              </a:spcAft>
              <a:defRPr/>
            </a:pPr>
            <a:r>
              <a:rPr lang="en-US" sz="2400" dirty="0"/>
              <a:t>Dead Code Elimination (DCE)</a:t>
            </a:r>
          </a:p>
          <a:p>
            <a:pPr lvl="1" algn="just">
              <a:spcBef>
                <a:spcPts val="0"/>
              </a:spcBef>
              <a:spcAft>
                <a:spcPts val="600"/>
              </a:spcAft>
              <a:defRPr/>
            </a:pPr>
            <a:r>
              <a:rPr lang="en-US" sz="2000" dirty="0"/>
              <a:t>Compiler can determine if certain code will never execute</a:t>
            </a:r>
          </a:p>
        </p:txBody>
      </p:sp>
      <p:sp>
        <p:nvSpPr>
          <p:cNvPr id="30" name="Text Box 3"/>
          <p:cNvSpPr txBox="1">
            <a:spLocks noChangeArrowheads="1"/>
          </p:cNvSpPr>
          <p:nvPr/>
        </p:nvSpPr>
        <p:spPr bwMode="auto">
          <a:xfrm>
            <a:off x="1077913" y="2789238"/>
            <a:ext cx="2577061" cy="913856"/>
          </a:xfrm>
          <a:prstGeom prst="rect">
            <a:avLst/>
          </a:prstGeom>
          <a:solidFill>
            <a:srgbClr val="D9D9D9"/>
          </a:solidFill>
          <a:ln>
            <a:noFill/>
          </a:ln>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a:latin typeface="Consolas" charset="0"/>
                <a:cs typeface="Consolas" charset="0"/>
              </a:rPr>
              <a:t>a = c * d;</a:t>
            </a:r>
          </a:p>
          <a:p>
            <a:r>
              <a:rPr lang="en-US" sz="1800" dirty="0">
                <a:latin typeface="Consolas" charset="0"/>
                <a:cs typeface="Consolas" charset="0"/>
              </a:rPr>
              <a:t>      </a:t>
            </a:r>
          </a:p>
          <a:p>
            <a:r>
              <a:rPr lang="en-US" sz="1800" dirty="0">
                <a:latin typeface="Consolas" charset="0"/>
                <a:cs typeface="Consolas" charset="0"/>
              </a:rPr>
              <a:t>d = (c * d + t) * u</a:t>
            </a:r>
          </a:p>
        </p:txBody>
      </p:sp>
      <p:sp>
        <p:nvSpPr>
          <p:cNvPr id="31" name="Text Box 4"/>
          <p:cNvSpPr txBox="1">
            <a:spLocks noChangeArrowheads="1"/>
          </p:cNvSpPr>
          <p:nvPr/>
        </p:nvSpPr>
        <p:spPr bwMode="auto">
          <a:xfrm>
            <a:off x="3784126" y="3070179"/>
            <a:ext cx="393700"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err="1">
                <a:latin typeface="Symbol" charset="0"/>
              </a:rPr>
              <a:t>Þ</a:t>
            </a:r>
            <a:endParaRPr lang="en-US" sz="1800" dirty="0">
              <a:latin typeface="Symbol" charset="0"/>
            </a:endParaRPr>
          </a:p>
        </p:txBody>
      </p:sp>
      <p:sp>
        <p:nvSpPr>
          <p:cNvPr id="32" name="Text Box 6"/>
          <p:cNvSpPr txBox="1">
            <a:spLocks noChangeArrowheads="1"/>
          </p:cNvSpPr>
          <p:nvPr/>
        </p:nvSpPr>
        <p:spPr bwMode="auto">
          <a:xfrm>
            <a:off x="4360752" y="2789238"/>
            <a:ext cx="2088357" cy="923330"/>
          </a:xfrm>
          <a:prstGeom prst="rect">
            <a:avLst/>
          </a:prstGeom>
          <a:solidFill>
            <a:srgbClr val="D9D9D9"/>
          </a:solidFill>
          <a:ln>
            <a:noFill/>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FF0000"/>
                </a:solidFill>
                <a:latin typeface="Consolas" charset="0"/>
                <a:cs typeface="Consolas" charset="0"/>
              </a:rPr>
              <a:t>a = c * d;</a:t>
            </a:r>
          </a:p>
          <a:p>
            <a:pPr algn="l">
              <a:lnSpc>
                <a:spcPct val="100000"/>
              </a:lnSpc>
            </a:pPr>
            <a:r>
              <a:rPr lang="en-US" sz="1800" dirty="0">
                <a:solidFill>
                  <a:srgbClr val="FF0000"/>
                </a:solidFill>
                <a:latin typeface="Consolas" charset="0"/>
                <a:cs typeface="Consolas" charset="0"/>
              </a:rPr>
              <a:t>      </a:t>
            </a:r>
          </a:p>
          <a:p>
            <a:pPr algn="l">
              <a:lnSpc>
                <a:spcPct val="100000"/>
              </a:lnSpc>
            </a:pPr>
            <a:r>
              <a:rPr lang="en-US" sz="1800" dirty="0">
                <a:solidFill>
                  <a:srgbClr val="FF0000"/>
                </a:solidFill>
                <a:latin typeface="Consolas" charset="0"/>
                <a:cs typeface="Consolas" charset="0"/>
              </a:rPr>
              <a:t>d = (a + t) * u</a:t>
            </a:r>
          </a:p>
        </p:txBody>
      </p:sp>
      <p:sp>
        <p:nvSpPr>
          <p:cNvPr id="33" name="TextBox 32"/>
          <p:cNvSpPr txBox="1"/>
          <p:nvPr/>
        </p:nvSpPr>
        <p:spPr>
          <a:xfrm rot="5400000">
            <a:off x="4832361" y="3057533"/>
            <a:ext cx="344039" cy="369332"/>
          </a:xfrm>
          <a:prstGeom prst="rect">
            <a:avLst/>
          </a:prstGeom>
          <a:noFill/>
        </p:spPr>
        <p:txBody>
          <a:bodyPr wrap="none" rtlCol="0">
            <a:spAutoFit/>
          </a:bodyPr>
          <a:lstStyle/>
          <a:p>
            <a:r>
              <a:rPr lang="is-IS" dirty="0"/>
              <a:t>…</a:t>
            </a:r>
            <a:endParaRPr lang="en-US" dirty="0"/>
          </a:p>
        </p:txBody>
      </p:sp>
      <p:sp>
        <p:nvSpPr>
          <p:cNvPr id="34" name="TextBox 33"/>
          <p:cNvSpPr txBox="1"/>
          <p:nvPr/>
        </p:nvSpPr>
        <p:spPr>
          <a:xfrm rot="5400000">
            <a:off x="1605550" y="3040117"/>
            <a:ext cx="344039" cy="369332"/>
          </a:xfrm>
          <a:prstGeom prst="rect">
            <a:avLst/>
          </a:prstGeom>
          <a:noFill/>
        </p:spPr>
        <p:txBody>
          <a:bodyPr wrap="none" rtlCol="0">
            <a:spAutoFit/>
          </a:bodyPr>
          <a:lstStyle/>
          <a:p>
            <a:r>
              <a:rPr lang="is-IS" dirty="0"/>
              <a:t>…</a:t>
            </a:r>
            <a:endParaRPr lang="en-US" dirty="0"/>
          </a:p>
        </p:txBody>
      </p:sp>
      <p:sp>
        <p:nvSpPr>
          <p:cNvPr id="35" name="Text Box 3"/>
          <p:cNvSpPr txBox="1">
            <a:spLocks noChangeArrowheads="1"/>
          </p:cNvSpPr>
          <p:nvPr/>
        </p:nvSpPr>
        <p:spPr bwMode="auto">
          <a:xfrm>
            <a:off x="1077913" y="4755160"/>
            <a:ext cx="3592363" cy="2021852"/>
          </a:xfrm>
          <a:prstGeom prst="rect">
            <a:avLst/>
          </a:prstGeom>
          <a:solidFill>
            <a:srgbClr val="D9D9D9"/>
          </a:solidFill>
          <a:ln>
            <a:noFill/>
          </a:ln>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800" dirty="0">
                <a:latin typeface="Consolas" charset="0"/>
                <a:cs typeface="Consolas" charset="0"/>
              </a:rPr>
              <a:t>debug = 0;  </a:t>
            </a:r>
            <a:r>
              <a:rPr lang="en-US" sz="1800" dirty="0">
                <a:solidFill>
                  <a:srgbClr val="008000"/>
                </a:solidFill>
                <a:latin typeface="Consolas" charset="0"/>
                <a:cs typeface="Consolas" charset="0"/>
              </a:rPr>
              <a:t>// set to False</a:t>
            </a:r>
          </a:p>
          <a:p>
            <a:pPr algn="l"/>
            <a:r>
              <a:rPr lang="en-US" sz="1800" dirty="0">
                <a:latin typeface="Consolas" charset="0"/>
                <a:cs typeface="Consolas" charset="0"/>
              </a:rPr>
              <a:t>    </a:t>
            </a:r>
          </a:p>
          <a:p>
            <a:pPr algn="l"/>
            <a:r>
              <a:rPr lang="en-US" sz="1800" dirty="0">
                <a:solidFill>
                  <a:srgbClr val="0000FF"/>
                </a:solidFill>
                <a:latin typeface="Consolas" charset="0"/>
                <a:cs typeface="Consolas" charset="0"/>
              </a:rPr>
              <a:t>if</a:t>
            </a:r>
            <a:r>
              <a:rPr lang="en-US" sz="1800" dirty="0">
                <a:latin typeface="Consolas" charset="0"/>
                <a:cs typeface="Consolas" charset="0"/>
              </a:rPr>
              <a:t> (debug)</a:t>
            </a:r>
          </a:p>
          <a:p>
            <a:pPr algn="l"/>
            <a:r>
              <a:rPr lang="en-US" sz="1800" dirty="0">
                <a:latin typeface="Consolas" charset="0"/>
                <a:cs typeface="Consolas" charset="0"/>
              </a:rPr>
              <a:t>{</a:t>
            </a:r>
          </a:p>
          <a:p>
            <a:pPr algn="l"/>
            <a:r>
              <a:rPr lang="en-US" sz="1800" dirty="0">
                <a:latin typeface="Consolas" charset="0"/>
                <a:cs typeface="Consolas" charset="0"/>
              </a:rPr>
              <a:t>    </a:t>
            </a:r>
          </a:p>
          <a:p>
            <a:pPr algn="l"/>
            <a:r>
              <a:rPr lang="en-US" sz="1800" dirty="0">
                <a:latin typeface="Consolas" charset="0"/>
                <a:cs typeface="Consolas" charset="0"/>
              </a:rPr>
              <a:t>}</a:t>
            </a:r>
          </a:p>
          <a:p>
            <a:pPr algn="l"/>
            <a:r>
              <a:rPr lang="en-US" sz="1800" dirty="0">
                <a:latin typeface="Consolas" charset="0"/>
                <a:cs typeface="Consolas" charset="0"/>
              </a:rPr>
              <a:t>a = f(b);</a:t>
            </a:r>
          </a:p>
        </p:txBody>
      </p:sp>
      <p:sp>
        <p:nvSpPr>
          <p:cNvPr id="36" name="Text Box 5"/>
          <p:cNvSpPr txBox="1">
            <a:spLocks noChangeArrowheads="1"/>
          </p:cNvSpPr>
          <p:nvPr/>
        </p:nvSpPr>
        <p:spPr bwMode="auto">
          <a:xfrm>
            <a:off x="4795380" y="5435498"/>
            <a:ext cx="469900" cy="452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dirty="0" err="1">
                <a:latin typeface="Symbol" charset="0"/>
              </a:rPr>
              <a:t>Þ</a:t>
            </a:r>
            <a:endParaRPr lang="en-US" dirty="0">
              <a:latin typeface="Symbol" charset="0"/>
            </a:endParaRPr>
          </a:p>
        </p:txBody>
      </p:sp>
      <p:sp>
        <p:nvSpPr>
          <p:cNvPr id="37" name="Text Box 6"/>
          <p:cNvSpPr txBox="1">
            <a:spLocks noChangeArrowheads="1"/>
          </p:cNvSpPr>
          <p:nvPr/>
        </p:nvSpPr>
        <p:spPr bwMode="auto">
          <a:xfrm>
            <a:off x="5498644" y="5196485"/>
            <a:ext cx="1453793" cy="923330"/>
          </a:xfrm>
          <a:prstGeom prst="rect">
            <a:avLst/>
          </a:prstGeom>
          <a:solidFill>
            <a:srgbClr val="D9D9D9"/>
          </a:solidFill>
          <a:ln>
            <a:noFill/>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FF0000"/>
                </a:solidFill>
                <a:latin typeface="Consolas"/>
                <a:cs typeface="Consolas"/>
              </a:rPr>
              <a:t>debug = 0;</a:t>
            </a:r>
          </a:p>
          <a:p>
            <a:pPr algn="l">
              <a:lnSpc>
                <a:spcPct val="100000"/>
              </a:lnSpc>
            </a:pPr>
            <a:endParaRPr lang="en-US" sz="1800" dirty="0">
              <a:solidFill>
                <a:srgbClr val="FF0000"/>
              </a:solidFill>
              <a:latin typeface="Consolas"/>
              <a:cs typeface="Consolas"/>
            </a:endParaRPr>
          </a:p>
          <a:p>
            <a:pPr algn="l">
              <a:lnSpc>
                <a:spcPct val="100000"/>
              </a:lnSpc>
            </a:pPr>
            <a:r>
              <a:rPr lang="en-US" sz="1800" dirty="0">
                <a:solidFill>
                  <a:srgbClr val="FF0000"/>
                </a:solidFill>
                <a:latin typeface="Consolas"/>
                <a:cs typeface="Consolas"/>
              </a:rPr>
              <a:t>a = f(b);</a:t>
            </a:r>
          </a:p>
        </p:txBody>
      </p:sp>
      <p:sp>
        <p:nvSpPr>
          <p:cNvPr id="38" name="TextBox 37"/>
          <p:cNvSpPr txBox="1"/>
          <p:nvPr/>
        </p:nvSpPr>
        <p:spPr>
          <a:xfrm rot="5400000">
            <a:off x="1549328" y="5072052"/>
            <a:ext cx="344039" cy="369332"/>
          </a:xfrm>
          <a:prstGeom prst="rect">
            <a:avLst/>
          </a:prstGeom>
          <a:noFill/>
        </p:spPr>
        <p:txBody>
          <a:bodyPr wrap="none" rtlCol="0">
            <a:spAutoFit/>
          </a:bodyPr>
          <a:lstStyle/>
          <a:p>
            <a:r>
              <a:rPr lang="is-IS" dirty="0"/>
              <a:t>…</a:t>
            </a:r>
            <a:endParaRPr lang="en-US" dirty="0"/>
          </a:p>
        </p:txBody>
      </p:sp>
      <p:sp>
        <p:nvSpPr>
          <p:cNvPr id="39" name="TextBox 38"/>
          <p:cNvSpPr txBox="1"/>
          <p:nvPr/>
        </p:nvSpPr>
        <p:spPr>
          <a:xfrm rot="5400000">
            <a:off x="1549329" y="5867481"/>
            <a:ext cx="344039" cy="369332"/>
          </a:xfrm>
          <a:prstGeom prst="rect">
            <a:avLst/>
          </a:prstGeom>
          <a:noFill/>
        </p:spPr>
        <p:txBody>
          <a:bodyPr wrap="none" rtlCol="0">
            <a:spAutoFit/>
          </a:bodyPr>
          <a:lstStyle/>
          <a:p>
            <a:r>
              <a:rPr lang="is-IS" dirty="0"/>
              <a:t>…</a:t>
            </a:r>
            <a:endParaRPr lang="en-US" dirty="0"/>
          </a:p>
        </p:txBody>
      </p:sp>
      <p:sp>
        <p:nvSpPr>
          <p:cNvPr id="40" name="TextBox 39"/>
          <p:cNvSpPr txBox="1"/>
          <p:nvPr/>
        </p:nvSpPr>
        <p:spPr>
          <a:xfrm rot="5400000">
            <a:off x="5934149" y="5511815"/>
            <a:ext cx="344039" cy="369332"/>
          </a:xfrm>
          <a:prstGeom prst="rect">
            <a:avLst/>
          </a:prstGeom>
          <a:noFill/>
        </p:spPr>
        <p:txBody>
          <a:bodyPr wrap="none" rtlCol="0">
            <a:spAutoFit/>
          </a:bodyPr>
          <a:lstStyle/>
          <a:p>
            <a:r>
              <a:rPr lang="is-IS" dirty="0"/>
              <a:t>…</a:t>
            </a:r>
            <a:endParaRPr lang="en-US" dirty="0"/>
          </a:p>
        </p:txBody>
      </p:sp>
    </p:spTree>
    <p:extLst>
      <p:ext uri="{BB962C8B-B14F-4D97-AF65-F5344CB8AC3E}">
        <p14:creationId xmlns:p14="http://schemas.microsoft.com/office/powerpoint/2010/main" val="225683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heckerboard(across)">
                                      <p:cBhvr>
                                        <p:cTn id="10" dur="500"/>
                                        <p:tgtEl>
                                          <p:spTgt spid="3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checkerboard(across)">
                                      <p:cBhvr>
                                        <p:cTn id="13" dur="500"/>
                                        <p:tgtEl>
                                          <p:spTgt spid="32"/>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checkerboard(across)">
                                      <p:cBhvr>
                                        <p:cTn id="16" dur="500"/>
                                        <p:tgtEl>
                                          <p:spTgt spid="33"/>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checkerboard(across)">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blinds(horizontal)">
                                      <p:cBhvr>
                                        <p:cTn id="24" dur="500"/>
                                        <p:tgtEl>
                                          <p:spTgt spid="9">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blinds(horizontal)">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blinds(horizontal)">
                                      <p:cBhvr>
                                        <p:cTn id="35" dur="500"/>
                                        <p:tgtEl>
                                          <p:spTgt spid="38"/>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linds(horizontal)">
                                      <p:cBhvr>
                                        <p:cTn id="38" dur="500"/>
                                        <p:tgtEl>
                                          <p:spTgt spid="3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linds(horizontal)">
                                      <p:cBhvr>
                                        <p:cTn id="44" dur="500"/>
                                        <p:tgtEl>
                                          <p:spTgt spid="37"/>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linds(horizontal)">
                                      <p:cBhvr>
                                        <p:cTn id="4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2" grpId="0" animBg="1"/>
      <p:bldP spid="33" grpId="0"/>
      <p:bldP spid="34" grpId="0"/>
      <p:bldP spid="35" grpId="0" animBg="1"/>
      <p:bldP spid="36" grpId="0"/>
      <p:bldP spid="37" grpId="0" animBg="1"/>
      <p:bldP spid="38" grpId="0"/>
      <p:bldP spid="39" grpId="0"/>
      <p:bldP spid="40"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Loop Invariant Code Motion (LICM)</a:t>
            </a:r>
          </a:p>
          <a:p>
            <a:pPr lvl="1" algn="just">
              <a:spcBef>
                <a:spcPts val="0"/>
              </a:spcBef>
              <a:spcAft>
                <a:spcPts val="600"/>
              </a:spcAft>
              <a:defRPr/>
            </a:pPr>
            <a:r>
              <a:rPr lang="en-US" sz="2000" dirty="0"/>
              <a:t>Loop invariant – value does not change across iterations</a:t>
            </a:r>
          </a:p>
          <a:p>
            <a:pPr lvl="1" algn="just">
              <a:spcBef>
                <a:spcPts val="0"/>
              </a:spcBef>
              <a:spcAft>
                <a:spcPts val="600"/>
              </a:spcAft>
              <a:defRPr/>
            </a:pPr>
            <a:r>
              <a:rPr lang="en-US" sz="2000" dirty="0"/>
              <a:t>LICM will move invariant code out of the loop</a:t>
            </a:r>
          </a:p>
          <a:p>
            <a:pPr lvl="1" algn="just">
              <a:spcBef>
                <a:spcPts val="0"/>
              </a:spcBef>
              <a:spcAft>
                <a:spcPts val="600"/>
              </a:spcAft>
              <a:defRPr/>
            </a:pPr>
            <a:endParaRPr lang="en-US" sz="2000" dirty="0"/>
          </a:p>
          <a:p>
            <a:pPr lvl="1" algn="just">
              <a:spcBef>
                <a:spcPts val="0"/>
              </a:spcBef>
              <a:spcAft>
                <a:spcPts val="600"/>
              </a:spcAft>
              <a:defRPr/>
            </a:pPr>
            <a:endParaRPr lang="en-US" sz="2000" dirty="0"/>
          </a:p>
          <a:p>
            <a:pPr lvl="1" algn="just">
              <a:spcBef>
                <a:spcPts val="0"/>
              </a:spcBef>
              <a:spcAft>
                <a:spcPts val="600"/>
              </a:spcAft>
              <a:defRPr/>
            </a:pPr>
            <a:endParaRPr lang="en-US" sz="2000" dirty="0"/>
          </a:p>
        </p:txBody>
      </p:sp>
      <p:sp>
        <p:nvSpPr>
          <p:cNvPr id="19" name="Text Box 3"/>
          <p:cNvSpPr txBox="1">
            <a:spLocks noChangeArrowheads="1"/>
          </p:cNvSpPr>
          <p:nvPr/>
        </p:nvSpPr>
        <p:spPr bwMode="auto">
          <a:xfrm>
            <a:off x="416265" y="3095096"/>
            <a:ext cx="3437247" cy="2545072"/>
          </a:xfrm>
          <a:prstGeom prst="rect">
            <a:avLst/>
          </a:prstGeom>
          <a:solidFill>
            <a:srgbClr val="D9D9D9"/>
          </a:solidFill>
          <a:ln>
            <a:noFill/>
          </a:ln>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US" sz="1600" dirty="0">
                <a:solidFill>
                  <a:srgbClr val="0000FF"/>
                </a:solidFill>
                <a:latin typeface="Consolas" charset="0"/>
                <a:cs typeface="Consolas" charset="0"/>
              </a:rPr>
              <a:t>for</a:t>
            </a:r>
            <a:r>
              <a:rPr lang="en-US" sz="1600" dirty="0">
                <a:latin typeface="Consolas" charset="0"/>
                <a:cs typeface="Consolas" charset="0"/>
              </a:rPr>
              <a:t> (</a:t>
            </a:r>
            <a:r>
              <a:rPr lang="en-US" sz="1600" dirty="0" err="1">
                <a:latin typeface="Consolas" charset="0"/>
                <a:cs typeface="Consolas" charset="0"/>
              </a:rPr>
              <a:t>i</a:t>
            </a:r>
            <a:r>
              <a:rPr lang="en-US" sz="1600" dirty="0">
                <a:latin typeface="Consolas" charset="0"/>
                <a:cs typeface="Consolas" charset="0"/>
              </a:rPr>
              <a:t>=0; </a:t>
            </a:r>
            <a:r>
              <a:rPr lang="en-US" sz="1600" dirty="0" err="1">
                <a:latin typeface="Consolas" charset="0"/>
                <a:cs typeface="Consolas" charset="0"/>
              </a:rPr>
              <a:t>i</a:t>
            </a:r>
            <a:r>
              <a:rPr lang="en-US" sz="1600" dirty="0">
                <a:latin typeface="Consolas" charset="0"/>
                <a:cs typeface="Consolas" charset="0"/>
              </a:rPr>
              <a:t> &lt; 100 ;  ++</a:t>
            </a:r>
            <a:r>
              <a:rPr lang="en-US" sz="1600" dirty="0" err="1">
                <a:latin typeface="Consolas" charset="0"/>
                <a:cs typeface="Consolas" charset="0"/>
              </a:rPr>
              <a:t>i</a:t>
            </a:r>
            <a:r>
              <a:rPr lang="en-US" sz="1600" dirty="0">
                <a:latin typeface="Consolas" charset="0"/>
                <a:cs typeface="Consolas" charset="0"/>
              </a:rPr>
              <a:t>)</a:t>
            </a:r>
          </a:p>
          <a:p>
            <a:pPr algn="l"/>
            <a:r>
              <a:rPr lang="en-US" sz="1600" dirty="0">
                <a:latin typeface="Consolas" charset="0"/>
                <a:cs typeface="Consolas" charset="0"/>
              </a:rPr>
              <a:t>{</a:t>
            </a:r>
          </a:p>
          <a:p>
            <a:pPr algn="l"/>
            <a:r>
              <a:rPr lang="en-US" sz="1600" dirty="0">
                <a:latin typeface="Consolas" charset="0"/>
                <a:cs typeface="Consolas" charset="0"/>
              </a:rPr>
              <a:t>  </a:t>
            </a:r>
            <a:r>
              <a:rPr lang="en-US" sz="1600" dirty="0">
                <a:solidFill>
                  <a:srgbClr val="0000FF"/>
                </a:solidFill>
                <a:latin typeface="Consolas" charset="0"/>
                <a:cs typeface="Consolas" charset="0"/>
              </a:rPr>
              <a:t>for</a:t>
            </a:r>
            <a:r>
              <a:rPr lang="en-US" sz="1600" dirty="0">
                <a:latin typeface="Consolas" charset="0"/>
                <a:cs typeface="Consolas" charset="0"/>
              </a:rPr>
              <a:t> (j=0; j &lt; 100 ; ++j)</a:t>
            </a:r>
          </a:p>
          <a:p>
            <a:pPr algn="l"/>
            <a:r>
              <a:rPr lang="en-US" sz="1600" dirty="0">
                <a:latin typeface="Consolas" charset="0"/>
                <a:cs typeface="Consolas" charset="0"/>
              </a:rPr>
              <a:t>  {</a:t>
            </a:r>
          </a:p>
          <a:p>
            <a:pPr algn="l"/>
            <a:r>
              <a:rPr lang="en-US" sz="1600" dirty="0">
                <a:latin typeface="Consolas" charset="0"/>
                <a:cs typeface="Consolas" charset="0"/>
              </a:rPr>
              <a:t>    </a:t>
            </a:r>
            <a:r>
              <a:rPr lang="en-US" sz="1600" dirty="0">
                <a:solidFill>
                  <a:srgbClr val="0000FF"/>
                </a:solidFill>
                <a:latin typeface="Consolas" charset="0"/>
                <a:cs typeface="Consolas" charset="0"/>
              </a:rPr>
              <a:t>for</a:t>
            </a:r>
            <a:r>
              <a:rPr lang="en-US" sz="1600" dirty="0">
                <a:latin typeface="Consolas" charset="0"/>
                <a:cs typeface="Consolas" charset="0"/>
              </a:rPr>
              <a:t> (k=0 ; k &lt; 100 ; ++k)</a:t>
            </a:r>
          </a:p>
          <a:p>
            <a:pPr algn="l"/>
            <a:r>
              <a:rPr lang="en-US" sz="1600" dirty="0">
                <a:latin typeface="Consolas" charset="0"/>
                <a:cs typeface="Consolas" charset="0"/>
              </a:rPr>
              <a:t>    { </a:t>
            </a:r>
          </a:p>
          <a:p>
            <a:pPr algn="l"/>
            <a:r>
              <a:rPr lang="en-US" sz="1600" dirty="0">
                <a:latin typeface="Consolas" charset="0"/>
                <a:cs typeface="Consolas" charset="0"/>
              </a:rPr>
              <a:t>      a[</a:t>
            </a:r>
            <a:r>
              <a:rPr lang="en-US" sz="1600" dirty="0" err="1">
                <a:latin typeface="Consolas" charset="0"/>
                <a:cs typeface="Consolas" charset="0"/>
              </a:rPr>
              <a:t>i</a:t>
            </a:r>
            <a:r>
              <a:rPr lang="en-US" sz="1600" dirty="0">
                <a:latin typeface="Consolas" charset="0"/>
                <a:cs typeface="Consolas" charset="0"/>
              </a:rPr>
              <a:t>][j][k] = </a:t>
            </a:r>
            <a:r>
              <a:rPr lang="en-US" sz="1600" dirty="0" err="1">
                <a:latin typeface="Consolas" charset="0"/>
                <a:cs typeface="Consolas" charset="0"/>
              </a:rPr>
              <a:t>i</a:t>
            </a:r>
            <a:r>
              <a:rPr lang="en-US" sz="1600" dirty="0">
                <a:latin typeface="Consolas" charset="0"/>
                <a:cs typeface="Consolas" charset="0"/>
              </a:rPr>
              <a:t>*j*k;</a:t>
            </a:r>
          </a:p>
          <a:p>
            <a:pPr algn="l"/>
            <a:r>
              <a:rPr lang="en-US" sz="1600" dirty="0">
                <a:latin typeface="Consolas" charset="0"/>
                <a:cs typeface="Consolas" charset="0"/>
              </a:rPr>
              <a:t>    }</a:t>
            </a:r>
          </a:p>
          <a:p>
            <a:pPr algn="l"/>
            <a:r>
              <a:rPr lang="en-US" sz="1600" dirty="0">
                <a:latin typeface="Consolas" charset="0"/>
                <a:cs typeface="Consolas" charset="0"/>
              </a:rPr>
              <a:t>  }</a:t>
            </a:r>
          </a:p>
          <a:p>
            <a:pPr algn="l"/>
            <a:r>
              <a:rPr lang="en-US" sz="1600" dirty="0">
                <a:latin typeface="Consolas" charset="0"/>
                <a:cs typeface="Consolas" charset="0"/>
              </a:rPr>
              <a:t>}</a:t>
            </a:r>
          </a:p>
        </p:txBody>
      </p:sp>
      <p:sp>
        <p:nvSpPr>
          <p:cNvPr id="20" name="Text Box 6"/>
          <p:cNvSpPr txBox="1">
            <a:spLocks noChangeArrowheads="1"/>
          </p:cNvSpPr>
          <p:nvPr/>
        </p:nvSpPr>
        <p:spPr bwMode="auto">
          <a:xfrm>
            <a:off x="3955568" y="4112744"/>
            <a:ext cx="422199" cy="390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dirty="0" err="1">
                <a:latin typeface="Symbol" charset="0"/>
              </a:rPr>
              <a:t>Þ</a:t>
            </a:r>
            <a:endParaRPr lang="en-US" sz="3600" dirty="0">
              <a:latin typeface="Symbol" charset="0"/>
            </a:endParaRPr>
          </a:p>
        </p:txBody>
      </p:sp>
      <p:sp>
        <p:nvSpPr>
          <p:cNvPr id="21" name="Text Box 4"/>
          <p:cNvSpPr txBox="1">
            <a:spLocks noChangeArrowheads="1"/>
          </p:cNvSpPr>
          <p:nvPr/>
        </p:nvSpPr>
        <p:spPr bwMode="auto">
          <a:xfrm>
            <a:off x="4474225" y="2908862"/>
            <a:ext cx="4212575" cy="3693319"/>
          </a:xfrm>
          <a:prstGeom prst="rect">
            <a:avLst/>
          </a:prstGeom>
          <a:solidFill>
            <a:srgbClr val="D9D9D9"/>
          </a:solidFill>
          <a:ln>
            <a:noFill/>
          </a:ln>
        </p:spPr>
        <p:txBody>
          <a:bodyPr wrap="squar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0000FF"/>
                </a:solidFill>
                <a:latin typeface="Consolas" charset="0"/>
                <a:cs typeface="Consolas" charset="0"/>
              </a:rPr>
              <a:t>for</a:t>
            </a:r>
            <a:r>
              <a:rPr lang="en-US" sz="1800" dirty="0">
                <a:solidFill>
                  <a:srgbClr val="000000"/>
                </a:solidFill>
                <a:latin typeface="Consolas" charset="0"/>
                <a:cs typeface="Consolas" charset="0"/>
              </a:rPr>
              <a:t> (</a:t>
            </a:r>
            <a:r>
              <a:rPr lang="en-US" sz="1800" dirty="0" err="1">
                <a:solidFill>
                  <a:srgbClr val="000000"/>
                </a:solidFill>
                <a:latin typeface="Consolas" charset="0"/>
                <a:cs typeface="Consolas" charset="0"/>
              </a:rPr>
              <a:t>i</a:t>
            </a:r>
            <a:r>
              <a:rPr lang="en-US" sz="1800" dirty="0">
                <a:solidFill>
                  <a:srgbClr val="000000"/>
                </a:solidFill>
                <a:latin typeface="Consolas" charset="0"/>
                <a:cs typeface="Consolas" charset="0"/>
              </a:rPr>
              <a:t> = 0; </a:t>
            </a:r>
            <a:r>
              <a:rPr lang="en-US" sz="1800" dirty="0" err="1">
                <a:solidFill>
                  <a:srgbClr val="000000"/>
                </a:solidFill>
                <a:latin typeface="Consolas" charset="0"/>
                <a:cs typeface="Consolas" charset="0"/>
              </a:rPr>
              <a:t>i</a:t>
            </a:r>
            <a:r>
              <a:rPr lang="en-US" sz="1800" dirty="0">
                <a:solidFill>
                  <a:srgbClr val="000000"/>
                </a:solidFill>
                <a:latin typeface="Consolas" charset="0"/>
                <a:cs typeface="Consolas" charset="0"/>
              </a:rPr>
              <a:t> &lt; 100 ; ++</a:t>
            </a:r>
            <a:r>
              <a:rPr lang="en-US" sz="1800" dirty="0" err="1">
                <a:solidFill>
                  <a:srgbClr val="000000"/>
                </a:solidFill>
                <a:latin typeface="Consolas" charset="0"/>
                <a:cs typeface="Consolas" charset="0"/>
              </a:rPr>
              <a:t>i</a:t>
            </a:r>
            <a:r>
              <a:rPr lang="en-US" sz="1800" dirty="0">
                <a:solidFill>
                  <a:srgbClr val="000000"/>
                </a:solidFill>
                <a:latin typeface="Consolas" charset="0"/>
                <a:cs typeface="Consolas" charset="0"/>
              </a:rPr>
              <a:t>)</a:t>
            </a:r>
          </a:p>
          <a:p>
            <a:pPr algn="l">
              <a:lnSpc>
                <a:spcPct val="100000"/>
              </a:lnSpc>
            </a:pPr>
            <a:r>
              <a:rPr lang="en-US" sz="1800" dirty="0">
                <a:solidFill>
                  <a:srgbClr val="000000"/>
                </a:solidFill>
                <a:latin typeface="Consolas" charset="0"/>
                <a:cs typeface="Consolas" charset="0"/>
              </a:rPr>
              <a:t>{</a:t>
            </a:r>
          </a:p>
          <a:p>
            <a:pPr algn="l">
              <a:lnSpc>
                <a:spcPct val="100000"/>
              </a:lnSpc>
            </a:pPr>
            <a:r>
              <a:rPr lang="en-US" sz="1800" dirty="0">
                <a:solidFill>
                  <a:srgbClr val="000000"/>
                </a:solidFill>
                <a:latin typeface="Consolas" charset="0"/>
                <a:cs typeface="Consolas" charset="0"/>
              </a:rPr>
              <a:t>  </a:t>
            </a:r>
            <a:r>
              <a:rPr lang="en-US" sz="1800" dirty="0">
                <a:solidFill>
                  <a:srgbClr val="FF0000"/>
                </a:solidFill>
                <a:latin typeface="Consolas" charset="0"/>
                <a:cs typeface="Consolas" charset="0"/>
              </a:rPr>
              <a:t>t1 = a[</a:t>
            </a:r>
            <a:r>
              <a:rPr lang="en-US" sz="1800" dirty="0" err="1">
                <a:solidFill>
                  <a:srgbClr val="FF0000"/>
                </a:solidFill>
                <a:latin typeface="Consolas" charset="0"/>
                <a:cs typeface="Consolas" charset="0"/>
              </a:rPr>
              <a:t>i</a:t>
            </a:r>
            <a:r>
              <a:rPr lang="en-US" sz="1800" dirty="0">
                <a:solidFill>
                  <a:srgbClr val="FF0000"/>
                </a:solidFill>
                <a:latin typeface="Consolas" charset="0"/>
                <a:cs typeface="Consolas" charset="0"/>
              </a:rPr>
              <a:t>];</a:t>
            </a:r>
          </a:p>
          <a:p>
            <a:pPr algn="l">
              <a:lnSpc>
                <a:spcPct val="100000"/>
              </a:lnSpc>
            </a:pPr>
            <a:r>
              <a:rPr lang="en-US" sz="1800" dirty="0">
                <a:solidFill>
                  <a:srgbClr val="000000"/>
                </a:solidFill>
                <a:latin typeface="Consolas" charset="0"/>
                <a:cs typeface="Consolas" charset="0"/>
              </a:rPr>
              <a:t>  </a:t>
            </a:r>
            <a:r>
              <a:rPr lang="en-US" sz="1800" dirty="0">
                <a:solidFill>
                  <a:srgbClr val="0000FF"/>
                </a:solidFill>
                <a:latin typeface="Consolas" charset="0"/>
                <a:cs typeface="Consolas" charset="0"/>
              </a:rPr>
              <a:t>for</a:t>
            </a:r>
            <a:r>
              <a:rPr lang="en-US" sz="1800" dirty="0">
                <a:solidFill>
                  <a:srgbClr val="000000"/>
                </a:solidFill>
                <a:latin typeface="Consolas" charset="0"/>
                <a:cs typeface="Consolas" charset="0"/>
              </a:rPr>
              <a:t> (j = 0; j &lt; 100 ; ++j)</a:t>
            </a:r>
          </a:p>
          <a:p>
            <a:pPr algn="l">
              <a:lnSpc>
                <a:spcPct val="100000"/>
              </a:lnSpc>
            </a:pPr>
            <a:r>
              <a:rPr lang="en-US" sz="1800" dirty="0">
                <a:solidFill>
                  <a:srgbClr val="000000"/>
                </a:solidFill>
                <a:latin typeface="Consolas" charset="0"/>
                <a:cs typeface="Consolas" charset="0"/>
              </a:rPr>
              <a:t>  {</a:t>
            </a:r>
          </a:p>
          <a:p>
            <a:pPr algn="l">
              <a:lnSpc>
                <a:spcPct val="100000"/>
              </a:lnSpc>
            </a:pPr>
            <a:r>
              <a:rPr lang="en-US" sz="1800" dirty="0">
                <a:solidFill>
                  <a:srgbClr val="000000"/>
                </a:solidFill>
                <a:latin typeface="Consolas" charset="0"/>
                <a:cs typeface="Consolas" charset="0"/>
              </a:rPr>
              <a:t>    </a:t>
            </a:r>
            <a:r>
              <a:rPr lang="en-US" sz="1800" dirty="0" err="1">
                <a:solidFill>
                  <a:srgbClr val="FF0000"/>
                </a:solidFill>
                <a:latin typeface="Consolas" charset="0"/>
                <a:cs typeface="Consolas" charset="0"/>
              </a:rPr>
              <a:t>tmp</a:t>
            </a:r>
            <a:r>
              <a:rPr lang="en-US" sz="1800" dirty="0">
                <a:solidFill>
                  <a:srgbClr val="FF0000"/>
                </a:solidFill>
                <a:latin typeface="Consolas" charset="0"/>
                <a:cs typeface="Consolas" charset="0"/>
              </a:rPr>
              <a:t> = </a:t>
            </a:r>
            <a:r>
              <a:rPr lang="en-US" sz="1800" dirty="0" err="1">
                <a:solidFill>
                  <a:srgbClr val="FF0000"/>
                </a:solidFill>
                <a:latin typeface="Consolas" charset="0"/>
                <a:cs typeface="Consolas" charset="0"/>
              </a:rPr>
              <a:t>i</a:t>
            </a:r>
            <a:r>
              <a:rPr lang="en-US" sz="1800" dirty="0">
                <a:solidFill>
                  <a:srgbClr val="FF0000"/>
                </a:solidFill>
                <a:latin typeface="Consolas" charset="0"/>
                <a:cs typeface="Consolas" charset="0"/>
              </a:rPr>
              <a:t> * j;</a:t>
            </a:r>
          </a:p>
          <a:p>
            <a:pPr algn="l">
              <a:lnSpc>
                <a:spcPct val="100000"/>
              </a:lnSpc>
            </a:pPr>
            <a:r>
              <a:rPr lang="en-US" sz="1800" dirty="0">
                <a:solidFill>
                  <a:srgbClr val="FF0000"/>
                </a:solidFill>
                <a:latin typeface="Consolas" charset="0"/>
                <a:cs typeface="Consolas" charset="0"/>
              </a:rPr>
              <a:t>    t2 = t1[j];</a:t>
            </a:r>
          </a:p>
          <a:p>
            <a:pPr algn="l">
              <a:lnSpc>
                <a:spcPct val="100000"/>
              </a:lnSpc>
            </a:pPr>
            <a:r>
              <a:rPr lang="en-US" sz="1800" dirty="0">
                <a:solidFill>
                  <a:srgbClr val="000000"/>
                </a:solidFill>
                <a:latin typeface="Consolas" charset="0"/>
                <a:cs typeface="Consolas" charset="0"/>
              </a:rPr>
              <a:t>    </a:t>
            </a:r>
            <a:r>
              <a:rPr lang="en-US" sz="1800" dirty="0">
                <a:solidFill>
                  <a:srgbClr val="0000FF"/>
                </a:solidFill>
                <a:latin typeface="Consolas" charset="0"/>
                <a:cs typeface="Consolas" charset="0"/>
              </a:rPr>
              <a:t>for</a:t>
            </a:r>
            <a:r>
              <a:rPr lang="en-US" sz="1800" dirty="0">
                <a:solidFill>
                  <a:srgbClr val="000000"/>
                </a:solidFill>
                <a:latin typeface="Consolas" charset="0"/>
                <a:cs typeface="Consolas" charset="0"/>
              </a:rPr>
              <a:t> (k = 0 ; k &lt; 100 ; ++k)</a:t>
            </a:r>
          </a:p>
          <a:p>
            <a:pPr algn="l">
              <a:lnSpc>
                <a:spcPct val="100000"/>
              </a:lnSpc>
            </a:pPr>
            <a:r>
              <a:rPr lang="en-US" sz="1800" dirty="0">
                <a:solidFill>
                  <a:srgbClr val="000000"/>
                </a:solidFill>
                <a:latin typeface="Consolas" charset="0"/>
                <a:cs typeface="Consolas" charset="0"/>
              </a:rPr>
              <a:t>    {</a:t>
            </a:r>
          </a:p>
          <a:p>
            <a:pPr algn="l">
              <a:lnSpc>
                <a:spcPct val="100000"/>
              </a:lnSpc>
            </a:pPr>
            <a:r>
              <a:rPr lang="en-US" sz="1800" dirty="0">
                <a:solidFill>
                  <a:srgbClr val="000000"/>
                </a:solidFill>
                <a:latin typeface="Consolas" charset="0"/>
                <a:cs typeface="Consolas" charset="0"/>
              </a:rPr>
              <a:t>      </a:t>
            </a:r>
            <a:r>
              <a:rPr lang="en-US" sz="1800" dirty="0">
                <a:solidFill>
                  <a:srgbClr val="FF0000"/>
                </a:solidFill>
                <a:latin typeface="Consolas" charset="0"/>
                <a:cs typeface="Consolas" charset="0"/>
              </a:rPr>
              <a:t>t2[k] = </a:t>
            </a:r>
            <a:r>
              <a:rPr lang="en-US" sz="1800" dirty="0" err="1">
                <a:solidFill>
                  <a:srgbClr val="FF0000"/>
                </a:solidFill>
                <a:latin typeface="Consolas" charset="0"/>
                <a:cs typeface="Consolas" charset="0"/>
              </a:rPr>
              <a:t>tmp</a:t>
            </a:r>
            <a:r>
              <a:rPr lang="en-US" sz="1800" dirty="0">
                <a:solidFill>
                  <a:srgbClr val="FF0000"/>
                </a:solidFill>
                <a:latin typeface="Consolas" charset="0"/>
                <a:cs typeface="Consolas" charset="0"/>
              </a:rPr>
              <a:t> * k;</a:t>
            </a:r>
          </a:p>
          <a:p>
            <a:pPr algn="l">
              <a:lnSpc>
                <a:spcPct val="100000"/>
              </a:lnSpc>
            </a:pPr>
            <a:r>
              <a:rPr lang="en-US" sz="1800" dirty="0">
                <a:solidFill>
                  <a:srgbClr val="000000"/>
                </a:solidFill>
                <a:latin typeface="Consolas" charset="0"/>
                <a:cs typeface="Consolas" charset="0"/>
              </a:rPr>
              <a:t>    }</a:t>
            </a:r>
          </a:p>
          <a:p>
            <a:pPr algn="l">
              <a:lnSpc>
                <a:spcPct val="100000"/>
              </a:lnSpc>
            </a:pPr>
            <a:r>
              <a:rPr lang="en-US" sz="1800" dirty="0">
                <a:solidFill>
                  <a:srgbClr val="000000"/>
                </a:solidFill>
                <a:latin typeface="Consolas" charset="0"/>
                <a:cs typeface="Consolas" charset="0"/>
              </a:rPr>
              <a:t>  }</a:t>
            </a:r>
          </a:p>
          <a:p>
            <a:pPr algn="l">
              <a:lnSpc>
                <a:spcPct val="100000"/>
              </a:lnSpc>
            </a:pPr>
            <a:r>
              <a:rPr lang="en-US" sz="1800" dirty="0">
                <a:solidFill>
                  <a:srgbClr val="000000"/>
                </a:solidFill>
                <a:latin typeface="Consolas" charset="0"/>
                <a:cs typeface="Consolas" charset="0"/>
              </a:rPr>
              <a:t>}</a:t>
            </a:r>
          </a:p>
        </p:txBody>
      </p:sp>
      <p:sp>
        <p:nvSpPr>
          <p:cNvPr id="2" name="TextBox 1"/>
          <p:cNvSpPr txBox="1"/>
          <p:nvPr/>
        </p:nvSpPr>
        <p:spPr>
          <a:xfrm>
            <a:off x="416265" y="5936240"/>
            <a:ext cx="3705532" cy="671244"/>
          </a:xfrm>
          <a:prstGeom prst="rect">
            <a:avLst/>
          </a:prstGeom>
          <a:solidFill>
            <a:srgbClr val="D4F0E1"/>
          </a:solidFill>
        </p:spPr>
        <p:txBody>
          <a:bodyPr wrap="square" rtlCol="0">
            <a:spAutoFit/>
          </a:bodyPr>
          <a:lstStyle/>
          <a:p>
            <a:pPr algn="ctr"/>
            <a:r>
              <a:rPr lang="en-US" dirty="0"/>
              <a:t>Results in big performance savings as inner loop will execute 1M times!</a:t>
            </a:r>
          </a:p>
        </p:txBody>
      </p:sp>
    </p:spTree>
    <p:extLst>
      <p:ext uri="{BB962C8B-B14F-4D97-AF65-F5344CB8AC3E}">
        <p14:creationId xmlns:p14="http://schemas.microsoft.com/office/powerpoint/2010/main" val="249548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heckerboard(across)">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P spid="21" grpId="0" animBg="1"/>
      <p:bldP spid="2"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Strength Reduction</a:t>
            </a:r>
          </a:p>
          <a:p>
            <a:pPr lvl="1" algn="just">
              <a:spcBef>
                <a:spcPts val="0"/>
              </a:spcBef>
              <a:spcAft>
                <a:spcPts val="600"/>
              </a:spcAft>
              <a:defRPr/>
            </a:pPr>
            <a:r>
              <a:rPr lang="en-US" sz="2000" dirty="0"/>
              <a:t>Replace expensive operation with simpler ones</a:t>
            </a:r>
          </a:p>
          <a:p>
            <a:pPr lvl="1" algn="just">
              <a:spcBef>
                <a:spcPts val="0"/>
              </a:spcBef>
              <a:spcAft>
                <a:spcPts val="600"/>
              </a:spcAft>
              <a:defRPr/>
            </a:pPr>
            <a:r>
              <a:rPr lang="en-US" sz="2000" dirty="0"/>
              <a:t>Example: multiplication replaced by additions</a:t>
            </a:r>
          </a:p>
          <a:p>
            <a:pPr lvl="1" algn="just">
              <a:spcBef>
                <a:spcPts val="0"/>
              </a:spcBef>
              <a:spcAft>
                <a:spcPts val="600"/>
              </a:spcAft>
              <a:defRPr/>
            </a:pPr>
            <a:endParaRPr lang="en-US" sz="2000" dirty="0"/>
          </a:p>
          <a:p>
            <a:pPr lvl="1" algn="just">
              <a:spcBef>
                <a:spcPts val="0"/>
              </a:spcBef>
              <a:spcAft>
                <a:spcPts val="600"/>
              </a:spcAft>
              <a:defRPr/>
            </a:pPr>
            <a:endParaRPr lang="en-US" sz="2000" dirty="0"/>
          </a:p>
        </p:txBody>
      </p:sp>
      <p:sp>
        <p:nvSpPr>
          <p:cNvPr id="12" name="Text Box 3"/>
          <p:cNvSpPr txBox="1">
            <a:spLocks noChangeArrowheads="1"/>
          </p:cNvSpPr>
          <p:nvPr/>
        </p:nvSpPr>
        <p:spPr bwMode="auto">
          <a:xfrm>
            <a:off x="1077913" y="2940301"/>
            <a:ext cx="1434846" cy="913856"/>
          </a:xfrm>
          <a:prstGeom prst="rect">
            <a:avLst/>
          </a:prstGeom>
          <a:solidFill>
            <a:srgbClr val="D9D9D9"/>
          </a:solidFill>
          <a:ln>
            <a:noFill/>
          </a:ln>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a:latin typeface="Consolas" charset="0"/>
                <a:cs typeface="Consolas" charset="0"/>
              </a:rPr>
              <a:t>y = x * 2;</a:t>
            </a:r>
          </a:p>
          <a:p>
            <a:r>
              <a:rPr lang="en-US" sz="1800" dirty="0">
                <a:latin typeface="Consolas" charset="0"/>
                <a:cs typeface="Consolas" charset="0"/>
              </a:rPr>
              <a:t>      </a:t>
            </a:r>
          </a:p>
          <a:p>
            <a:r>
              <a:rPr lang="en-US" sz="1800" dirty="0">
                <a:latin typeface="Consolas" charset="0"/>
                <a:cs typeface="Consolas" charset="0"/>
              </a:rPr>
              <a:t>a = b * 4;</a:t>
            </a:r>
          </a:p>
        </p:txBody>
      </p:sp>
      <p:sp>
        <p:nvSpPr>
          <p:cNvPr id="14" name="Text Box 4"/>
          <p:cNvSpPr txBox="1">
            <a:spLocks noChangeArrowheads="1"/>
          </p:cNvSpPr>
          <p:nvPr/>
        </p:nvSpPr>
        <p:spPr bwMode="auto">
          <a:xfrm>
            <a:off x="2752219" y="3221242"/>
            <a:ext cx="393700" cy="331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800" dirty="0" err="1">
                <a:latin typeface="Symbol" charset="0"/>
              </a:rPr>
              <a:t>Þ</a:t>
            </a:r>
            <a:endParaRPr lang="en-US" sz="1800" dirty="0">
              <a:latin typeface="Symbol" charset="0"/>
            </a:endParaRPr>
          </a:p>
        </p:txBody>
      </p:sp>
      <p:sp>
        <p:nvSpPr>
          <p:cNvPr id="16" name="Text Box 6"/>
          <p:cNvSpPr txBox="1">
            <a:spLocks noChangeArrowheads="1"/>
          </p:cNvSpPr>
          <p:nvPr/>
        </p:nvSpPr>
        <p:spPr bwMode="auto">
          <a:xfrm>
            <a:off x="3328845" y="2940301"/>
            <a:ext cx="2469095" cy="923330"/>
          </a:xfrm>
          <a:prstGeom prst="rect">
            <a:avLst/>
          </a:prstGeom>
          <a:solidFill>
            <a:srgbClr val="D9D9D9"/>
          </a:solidFill>
          <a:ln>
            <a:noFill/>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lnSpc>
                <a:spcPct val="100000"/>
              </a:lnSpc>
            </a:pPr>
            <a:r>
              <a:rPr lang="en-US" sz="1800" dirty="0">
                <a:solidFill>
                  <a:srgbClr val="FF0000"/>
                </a:solidFill>
                <a:latin typeface="Consolas" charset="0"/>
                <a:cs typeface="Consolas" charset="0"/>
              </a:rPr>
              <a:t>y = x + x;</a:t>
            </a:r>
          </a:p>
          <a:p>
            <a:pPr algn="l">
              <a:lnSpc>
                <a:spcPct val="100000"/>
              </a:lnSpc>
            </a:pPr>
            <a:r>
              <a:rPr lang="en-US" sz="1800" dirty="0">
                <a:solidFill>
                  <a:srgbClr val="FF0000"/>
                </a:solidFill>
                <a:latin typeface="Consolas" charset="0"/>
                <a:cs typeface="Consolas" charset="0"/>
              </a:rPr>
              <a:t>      </a:t>
            </a:r>
          </a:p>
          <a:p>
            <a:pPr algn="l">
              <a:lnSpc>
                <a:spcPct val="100000"/>
              </a:lnSpc>
            </a:pPr>
            <a:r>
              <a:rPr lang="en-US" sz="1800" dirty="0">
                <a:solidFill>
                  <a:srgbClr val="FF0000"/>
                </a:solidFill>
                <a:latin typeface="Consolas" charset="0"/>
                <a:cs typeface="Consolas" charset="0"/>
              </a:rPr>
              <a:t>a = b + b + b + b;</a:t>
            </a:r>
          </a:p>
        </p:txBody>
      </p:sp>
      <p:sp>
        <p:nvSpPr>
          <p:cNvPr id="3" name="Oval 2"/>
          <p:cNvSpPr/>
          <p:nvPr/>
        </p:nvSpPr>
        <p:spPr>
          <a:xfrm>
            <a:off x="3238128" y="3450967"/>
            <a:ext cx="2692502" cy="529451"/>
          </a:xfrm>
          <a:prstGeom prst="ellipse">
            <a:avLst/>
          </a:prstGeom>
          <a:noFill/>
          <a:ln>
            <a:solidFill>
              <a:srgbClr val="008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cxnSp>
        <p:nvCxnSpPr>
          <p:cNvPr id="7" name="Straight Arrow Connector 6"/>
          <p:cNvCxnSpPr/>
          <p:nvPr/>
        </p:nvCxnSpPr>
        <p:spPr>
          <a:xfrm>
            <a:off x="4966761" y="4071140"/>
            <a:ext cx="476265" cy="385568"/>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562592" y="4476166"/>
            <a:ext cx="4470695" cy="400110"/>
          </a:xfrm>
          <a:prstGeom prst="rect">
            <a:avLst/>
          </a:prstGeom>
          <a:solidFill>
            <a:srgbClr val="D4F0E1"/>
          </a:solidFill>
        </p:spPr>
        <p:txBody>
          <a:bodyPr wrap="none" rtlCol="0">
            <a:spAutoFit/>
          </a:bodyPr>
          <a:lstStyle/>
          <a:p>
            <a:r>
              <a:rPr lang="en-US" sz="2000" dirty="0"/>
              <a:t>Can be further optimized to: </a:t>
            </a:r>
            <a:r>
              <a:rPr lang="en-US" dirty="0">
                <a:solidFill>
                  <a:srgbClr val="FF0000"/>
                </a:solidFill>
                <a:latin typeface="Consolas" charset="0"/>
                <a:cs typeface="Consolas" charset="0"/>
              </a:rPr>
              <a:t>a = b &lt;&lt; 2</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FC44EDC-34BD-D468-A3D0-1633DF5D6AD8}"/>
                  </a:ext>
                </a:extLst>
              </p14:cNvPr>
              <p14:cNvContentPartPr/>
              <p14:nvPr/>
            </p14:nvContentPartPr>
            <p14:xfrm>
              <a:off x="1530360" y="2984400"/>
              <a:ext cx="6388560" cy="1892880"/>
            </p14:xfrm>
          </p:contentPart>
        </mc:Choice>
        <mc:Fallback xmlns="">
          <p:pic>
            <p:nvPicPr>
              <p:cNvPr id="2" name="Ink 1">
                <a:extLst>
                  <a:ext uri="{FF2B5EF4-FFF2-40B4-BE49-F238E27FC236}">
                    <a16:creationId xmlns:a16="http://schemas.microsoft.com/office/drawing/2014/main" id="{3FC44EDC-34BD-D468-A3D0-1633DF5D6AD8}"/>
                  </a:ext>
                </a:extLst>
              </p:cNvPr>
              <p:cNvPicPr/>
              <p:nvPr/>
            </p:nvPicPr>
            <p:blipFill>
              <a:blip r:embed="rId4"/>
              <a:stretch>
                <a:fillRect/>
              </a:stretch>
            </p:blipFill>
            <p:spPr>
              <a:xfrm>
                <a:off x="1521000" y="2975040"/>
                <a:ext cx="6407280" cy="1911600"/>
              </a:xfrm>
              <a:prstGeom prst="rect">
                <a:avLst/>
              </a:prstGeom>
            </p:spPr>
          </p:pic>
        </mc:Fallback>
      </mc:AlternateContent>
    </p:spTree>
    <p:extLst>
      <p:ext uri="{BB962C8B-B14F-4D97-AF65-F5344CB8AC3E}">
        <p14:creationId xmlns:p14="http://schemas.microsoft.com/office/powerpoint/2010/main" val="87713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checkerboard(across)">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6" grpId="0" animBg="1"/>
      <p:bldP spid="3" grpId="0" animBg="1"/>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spcBef>
                <a:spcPts val="0"/>
              </a:spcBef>
              <a:defRPr/>
            </a:pPr>
            <a:r>
              <a:rPr lang="en-US" sz="2400" dirty="0"/>
              <a:t>Function </a:t>
            </a:r>
            <a:r>
              <a:rPr lang="en-US" sz="2400" dirty="0" err="1"/>
              <a:t>Inlining</a:t>
            </a:r>
            <a:endParaRPr lang="en-US" sz="2400" dirty="0"/>
          </a:p>
          <a:p>
            <a:pPr lvl="1" algn="just">
              <a:lnSpc>
                <a:spcPct val="90000"/>
              </a:lnSpc>
              <a:spcBef>
                <a:spcPts val="0"/>
              </a:spcBef>
              <a:defRPr/>
            </a:pPr>
            <a:r>
              <a:rPr lang="en-US" sz="2000" dirty="0"/>
              <a:t>Code size</a:t>
            </a:r>
          </a:p>
          <a:p>
            <a:pPr lvl="2" algn="just">
              <a:lnSpc>
                <a:spcPct val="90000"/>
              </a:lnSpc>
              <a:spcBef>
                <a:spcPts val="0"/>
              </a:spcBef>
              <a:defRPr/>
            </a:pPr>
            <a:r>
              <a:rPr lang="en-US" sz="2000" dirty="0"/>
              <a:t>Can decrease if small procedure body and few calls</a:t>
            </a:r>
          </a:p>
          <a:p>
            <a:pPr lvl="2" algn="just">
              <a:lnSpc>
                <a:spcPct val="90000"/>
              </a:lnSpc>
              <a:spcBef>
                <a:spcPts val="0"/>
              </a:spcBef>
              <a:defRPr/>
            </a:pPr>
            <a:r>
              <a:rPr lang="en-US" sz="2000" dirty="0"/>
              <a:t>Can increase if big procedure body and many calls</a:t>
            </a:r>
          </a:p>
          <a:p>
            <a:pPr lvl="1" algn="just">
              <a:lnSpc>
                <a:spcPct val="90000"/>
              </a:lnSpc>
              <a:spcBef>
                <a:spcPts val="0"/>
              </a:spcBef>
              <a:defRPr/>
            </a:pPr>
            <a:r>
              <a:rPr lang="en-US" sz="2000" dirty="0"/>
              <a:t>Performance</a:t>
            </a:r>
          </a:p>
          <a:p>
            <a:pPr lvl="2" algn="just">
              <a:lnSpc>
                <a:spcPct val="90000"/>
              </a:lnSpc>
              <a:spcBef>
                <a:spcPts val="0"/>
              </a:spcBef>
              <a:defRPr/>
            </a:pPr>
            <a:r>
              <a:rPr lang="en-US" sz="2000" dirty="0"/>
              <a:t>Eliminates call/return overhead</a:t>
            </a:r>
          </a:p>
          <a:p>
            <a:pPr lvl="2" algn="just">
              <a:lnSpc>
                <a:spcPct val="90000"/>
              </a:lnSpc>
              <a:spcBef>
                <a:spcPts val="0"/>
              </a:spcBef>
              <a:defRPr/>
            </a:pPr>
            <a:r>
              <a:rPr lang="en-US" sz="2000" dirty="0"/>
              <a:t>Can expose potential optimizations</a:t>
            </a:r>
          </a:p>
          <a:p>
            <a:pPr lvl="2" algn="just">
              <a:lnSpc>
                <a:spcPct val="90000"/>
              </a:lnSpc>
              <a:spcBef>
                <a:spcPts val="0"/>
              </a:spcBef>
              <a:defRPr/>
            </a:pPr>
            <a:r>
              <a:rPr lang="en-US" sz="2000" dirty="0"/>
              <a:t>Can be hard on instruction-cache if many copies made</a:t>
            </a:r>
          </a:p>
        </p:txBody>
      </p:sp>
      <p:sp>
        <p:nvSpPr>
          <p:cNvPr id="12" name="Text Box 4"/>
          <p:cNvSpPr txBox="1">
            <a:spLocks noChangeArrowheads="1"/>
          </p:cNvSpPr>
          <p:nvPr/>
        </p:nvSpPr>
        <p:spPr bwMode="auto">
          <a:xfrm>
            <a:off x="509587" y="5332132"/>
            <a:ext cx="1665315" cy="1384995"/>
          </a:xfrm>
          <a:prstGeom prst="rect">
            <a:avLst/>
          </a:prstGeom>
          <a:solidFill>
            <a:schemeClr val="bg1">
              <a:lumMod val="85000"/>
            </a:schemeClr>
          </a:solidFill>
          <a:ln w="9525">
            <a:noFill/>
            <a:miter lim="800000"/>
            <a:headEnd/>
            <a:tailEnd/>
          </a:ln>
          <a:effectLst/>
        </p:spPr>
        <p:txBody>
          <a:bodyPr wrap="square">
            <a:spAutoFit/>
          </a:bodyPr>
          <a:lstStyle/>
          <a:p>
            <a:pPr algn="l" eaLnBrk="1" fontAlgn="auto" hangingPunct="1">
              <a:lnSpc>
                <a:spcPct val="100000"/>
              </a:lnSpc>
              <a:spcBef>
                <a:spcPts val="0"/>
              </a:spcBef>
              <a:spcAft>
                <a:spcPts val="0"/>
              </a:spcAft>
              <a:defRPr/>
            </a:pPr>
            <a:r>
              <a:rPr lang="en-US" sz="1400" b="0" kern="0" dirty="0" err="1">
                <a:solidFill>
                  <a:sysClr val="windowText" lastClr="000000"/>
                </a:solidFill>
                <a:latin typeface="Consolas"/>
                <a:cs typeface="Consolas"/>
              </a:rPr>
              <a:t>int</a:t>
            </a:r>
            <a:r>
              <a:rPr lang="en-US" sz="1400" b="0" kern="0" dirty="0">
                <a:solidFill>
                  <a:sysClr val="windowText" lastClr="000000"/>
                </a:solidFill>
                <a:latin typeface="Consolas"/>
                <a:cs typeface="Consolas"/>
              </a:rPr>
              <a:t> main()</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r>
              <a:rPr lang="en-US" sz="1400" b="0" kern="0" dirty="0">
                <a:solidFill>
                  <a:srgbClr val="00007D"/>
                </a:solidFill>
                <a:latin typeface="Consolas"/>
                <a:cs typeface="Consolas"/>
              </a:rPr>
              <a:t>x =</a:t>
            </a:r>
            <a:r>
              <a:rPr lang="en-US" sz="1400" b="0" kern="0" dirty="0">
                <a:solidFill>
                  <a:sysClr val="windowText" lastClr="000000"/>
                </a:solidFill>
                <a:latin typeface="Consolas"/>
                <a:cs typeface="Consolas"/>
              </a:rPr>
              <a:t> foo(</a:t>
            </a:r>
            <a:r>
              <a:rPr lang="en-US" sz="1400" b="0" kern="0" dirty="0">
                <a:solidFill>
                  <a:srgbClr val="00007D"/>
                </a:solidFill>
                <a:latin typeface="Consolas"/>
                <a:cs typeface="Consolas"/>
              </a:rPr>
              <a:t>x</a:t>
            </a:r>
            <a:r>
              <a:rPr lang="en-US" sz="1400" b="0" kern="0" dirty="0">
                <a:solidFill>
                  <a:sysClr val="windowText" lastClr="00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a:t>
            </a:r>
          </a:p>
        </p:txBody>
      </p:sp>
      <p:sp>
        <p:nvSpPr>
          <p:cNvPr id="14" name="Text Box 5"/>
          <p:cNvSpPr txBox="1">
            <a:spLocks noChangeArrowheads="1"/>
          </p:cNvSpPr>
          <p:nvPr/>
        </p:nvSpPr>
        <p:spPr bwMode="auto">
          <a:xfrm>
            <a:off x="509587" y="4221860"/>
            <a:ext cx="1665315" cy="1169551"/>
          </a:xfrm>
          <a:prstGeom prst="rect">
            <a:avLst/>
          </a:prstGeom>
          <a:solidFill>
            <a:schemeClr val="bg1">
              <a:lumMod val="85000"/>
            </a:schemeClr>
          </a:solidFill>
          <a:ln w="9525">
            <a:noFill/>
            <a:miter lim="800000"/>
            <a:headEnd/>
            <a:tailEnd/>
          </a:ln>
          <a:effectLst/>
        </p:spPr>
        <p:txBody>
          <a:bodyPr wrap="none">
            <a:spAutoFit/>
          </a:bodyPr>
          <a:lstStyle/>
          <a:p>
            <a:pPr algn="l" eaLnBrk="1" fontAlgn="auto" hangingPunct="1">
              <a:lnSpc>
                <a:spcPct val="100000"/>
              </a:lnSpc>
              <a:spcBef>
                <a:spcPts val="0"/>
              </a:spcBef>
              <a:spcAft>
                <a:spcPts val="0"/>
              </a:spcAft>
              <a:defRPr/>
            </a:pPr>
            <a:r>
              <a:rPr lang="en-US" sz="1400" b="0" kern="0" dirty="0" err="1">
                <a:solidFill>
                  <a:srgbClr val="FF0000"/>
                </a:solidFill>
                <a:latin typeface="Consolas"/>
                <a:cs typeface="Consolas"/>
              </a:rPr>
              <a:t>int</a:t>
            </a:r>
            <a:r>
              <a:rPr lang="en-US" sz="1400" b="0" kern="0" dirty="0">
                <a:solidFill>
                  <a:srgbClr val="FF0000"/>
                </a:solidFill>
                <a:latin typeface="Consolas"/>
                <a:cs typeface="Consolas"/>
              </a:rPr>
              <a:t> foo(</a:t>
            </a:r>
            <a:r>
              <a:rPr lang="en-US" sz="1400" b="0" kern="0" dirty="0" err="1">
                <a:solidFill>
                  <a:srgbClr val="FF0000"/>
                </a:solidFill>
                <a:latin typeface="Consolas"/>
                <a:cs typeface="Consolas"/>
              </a:rPr>
              <a:t>int</a:t>
            </a:r>
            <a:r>
              <a:rPr lang="en-US" sz="1400" b="0" kern="0" dirty="0">
                <a:solidFill>
                  <a:srgbClr val="FF0000"/>
                </a:solidFill>
                <a:latin typeface="Consolas"/>
                <a:cs typeface="Consolas"/>
              </a:rPr>
              <a:t> z)</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a:t>
            </a:r>
            <a:r>
              <a:rPr lang="en-US" sz="1400" b="0" kern="0" dirty="0" err="1">
                <a:solidFill>
                  <a:srgbClr val="FF0000"/>
                </a:solidFill>
                <a:latin typeface="Consolas"/>
                <a:cs typeface="Consolas"/>
              </a:rPr>
              <a:t>int</a:t>
            </a:r>
            <a:r>
              <a:rPr lang="en-US" sz="1400" b="0" kern="0" dirty="0">
                <a:solidFill>
                  <a:srgbClr val="FF0000"/>
                </a:solidFill>
                <a:latin typeface="Consolas"/>
                <a:cs typeface="Consolas"/>
              </a:rPr>
              <a:t> m = 5;</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return z + m;</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a:t>
            </a:r>
          </a:p>
        </p:txBody>
      </p:sp>
      <p:sp>
        <p:nvSpPr>
          <p:cNvPr id="17" name="Text Box 7"/>
          <p:cNvSpPr txBox="1">
            <a:spLocks noChangeArrowheads="1"/>
          </p:cNvSpPr>
          <p:nvPr/>
        </p:nvSpPr>
        <p:spPr bwMode="auto">
          <a:xfrm>
            <a:off x="2779010" y="4195666"/>
            <a:ext cx="3718601" cy="2462213"/>
          </a:xfrm>
          <a:prstGeom prst="rect">
            <a:avLst/>
          </a:prstGeom>
          <a:solidFill>
            <a:srgbClr val="D9D9D9"/>
          </a:solidFill>
          <a:ln w="9525">
            <a:noFill/>
            <a:miter lim="800000"/>
            <a:headEnd/>
            <a:tailEnd/>
          </a:ln>
          <a:effectLst/>
        </p:spPr>
        <p:txBody>
          <a:bodyPr wrap="square">
            <a:spAutoFit/>
          </a:bodyPr>
          <a:lstStyle/>
          <a:p>
            <a:pPr algn="l" eaLnBrk="1" fontAlgn="auto" hangingPunct="1">
              <a:lnSpc>
                <a:spcPct val="100000"/>
              </a:lnSpc>
              <a:spcBef>
                <a:spcPts val="0"/>
              </a:spcBef>
              <a:spcAft>
                <a:spcPts val="0"/>
              </a:spcAft>
              <a:defRPr/>
            </a:pPr>
            <a:r>
              <a:rPr lang="en-US" sz="1400" b="0" kern="0" dirty="0" err="1">
                <a:solidFill>
                  <a:sysClr val="windowText" lastClr="000000"/>
                </a:solidFill>
                <a:latin typeface="Consolas"/>
                <a:cs typeface="Consolas"/>
              </a:rPr>
              <a:t>int</a:t>
            </a:r>
            <a:r>
              <a:rPr lang="en-US" sz="1400" b="0" kern="0" dirty="0">
                <a:solidFill>
                  <a:sysClr val="windowText" lastClr="000000"/>
                </a:solidFill>
                <a:latin typeface="Consolas"/>
                <a:cs typeface="Consolas"/>
              </a:rPr>
              <a:t> main()</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r>
              <a:rPr lang="en-US" sz="1400" b="0" kern="0" dirty="0">
                <a:solidFill>
                  <a:srgbClr val="FF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a:t>
            </a:r>
            <a:r>
              <a:rPr lang="en-US" sz="1400" b="0" kern="0" dirty="0" err="1">
                <a:solidFill>
                  <a:srgbClr val="FF0000"/>
                </a:solidFill>
                <a:latin typeface="Consolas"/>
                <a:cs typeface="Consolas"/>
              </a:rPr>
              <a:t>int</a:t>
            </a:r>
            <a:r>
              <a:rPr lang="en-US" sz="1400" b="0" kern="0" dirty="0">
                <a:solidFill>
                  <a:srgbClr val="FF0000"/>
                </a:solidFill>
                <a:latin typeface="Consolas"/>
                <a:cs typeface="Consolas"/>
              </a:rPr>
              <a:t> </a:t>
            </a:r>
            <a:r>
              <a:rPr lang="en-US" sz="1400" b="0" kern="0" dirty="0" err="1">
                <a:solidFill>
                  <a:srgbClr val="FF0000"/>
                </a:solidFill>
                <a:latin typeface="Consolas"/>
                <a:cs typeface="Consolas"/>
              </a:rPr>
              <a:t>foo_z</a:t>
            </a:r>
            <a:r>
              <a:rPr lang="en-US" sz="1400" b="0" kern="0" dirty="0">
                <a:solidFill>
                  <a:srgbClr val="FF0000"/>
                </a:solidFill>
                <a:latin typeface="Consolas"/>
                <a:cs typeface="Consolas"/>
              </a:rPr>
              <a:t> = </a:t>
            </a:r>
            <a:r>
              <a:rPr lang="en-US" sz="1400" b="0" kern="0" dirty="0">
                <a:solidFill>
                  <a:srgbClr val="00007D"/>
                </a:solidFill>
                <a:latin typeface="Consolas"/>
                <a:cs typeface="Consolas"/>
              </a:rPr>
              <a:t>x</a:t>
            </a:r>
            <a:r>
              <a:rPr lang="en-US" sz="1400" b="0" kern="0" dirty="0">
                <a:solidFill>
                  <a:srgbClr val="FF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a:t>
            </a:r>
            <a:r>
              <a:rPr lang="en-US" sz="1400" b="0" kern="0" dirty="0" err="1">
                <a:solidFill>
                  <a:srgbClr val="FF0000"/>
                </a:solidFill>
                <a:latin typeface="Consolas"/>
                <a:cs typeface="Consolas"/>
              </a:rPr>
              <a:t>int</a:t>
            </a:r>
            <a:r>
              <a:rPr lang="en-US" sz="1400" b="0" kern="0" dirty="0">
                <a:solidFill>
                  <a:srgbClr val="FF0000"/>
                </a:solidFill>
                <a:latin typeface="Consolas"/>
                <a:cs typeface="Consolas"/>
              </a:rPr>
              <a:t> m = 5;</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a:t>
            </a:r>
            <a:r>
              <a:rPr lang="en-US" sz="1400" b="0" kern="0" dirty="0" err="1">
                <a:solidFill>
                  <a:srgbClr val="FF0000"/>
                </a:solidFill>
                <a:latin typeface="Consolas"/>
                <a:cs typeface="Consolas"/>
              </a:rPr>
              <a:t>int</a:t>
            </a:r>
            <a:r>
              <a:rPr lang="en-US" sz="1400" b="0" kern="0" dirty="0">
                <a:solidFill>
                  <a:srgbClr val="FF0000"/>
                </a:solidFill>
                <a:latin typeface="Consolas"/>
                <a:cs typeface="Consolas"/>
              </a:rPr>
              <a:t> </a:t>
            </a:r>
            <a:r>
              <a:rPr lang="en-US" sz="1400" b="0" kern="0" dirty="0" err="1">
                <a:solidFill>
                  <a:srgbClr val="FF0000"/>
                </a:solidFill>
                <a:latin typeface="Consolas"/>
                <a:cs typeface="Consolas"/>
              </a:rPr>
              <a:t>foo_return</a:t>
            </a:r>
            <a:r>
              <a:rPr lang="en-US" sz="1400" b="0" kern="0" dirty="0">
                <a:solidFill>
                  <a:srgbClr val="FF0000"/>
                </a:solidFill>
                <a:latin typeface="Consolas"/>
                <a:cs typeface="Consolas"/>
              </a:rPr>
              <a:t> = </a:t>
            </a:r>
            <a:r>
              <a:rPr lang="en-US" sz="1400" b="0" kern="0" dirty="0" err="1">
                <a:solidFill>
                  <a:srgbClr val="FF0000"/>
                </a:solidFill>
                <a:latin typeface="Consolas"/>
                <a:cs typeface="Consolas"/>
              </a:rPr>
              <a:t>foo_z</a:t>
            </a:r>
            <a:r>
              <a:rPr lang="en-US" sz="1400" b="0" kern="0" dirty="0">
                <a:solidFill>
                  <a:srgbClr val="FF0000"/>
                </a:solidFill>
                <a:latin typeface="Consolas"/>
                <a:cs typeface="Consolas"/>
              </a:rPr>
              <a:t> + m;</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a:t>
            </a:r>
            <a:r>
              <a:rPr lang="en-US" sz="1400" b="0" kern="0" dirty="0">
                <a:solidFill>
                  <a:srgbClr val="00007D"/>
                </a:solidFill>
                <a:latin typeface="Consolas"/>
                <a:cs typeface="Consolas"/>
              </a:rPr>
              <a:t>x</a:t>
            </a:r>
            <a:r>
              <a:rPr lang="en-US" sz="1400" b="0" kern="0" dirty="0">
                <a:solidFill>
                  <a:srgbClr val="FF0000"/>
                </a:solidFill>
                <a:latin typeface="Consolas"/>
                <a:cs typeface="Consolas"/>
              </a:rPr>
              <a:t> = </a:t>
            </a:r>
            <a:r>
              <a:rPr lang="en-US" sz="1400" b="0" kern="0" dirty="0" err="1">
                <a:solidFill>
                  <a:srgbClr val="FF0000"/>
                </a:solidFill>
                <a:latin typeface="Consolas"/>
                <a:cs typeface="Consolas"/>
              </a:rPr>
              <a:t>foo_return</a:t>
            </a:r>
            <a:r>
              <a:rPr lang="en-US" sz="1400" b="0" kern="0" dirty="0">
                <a:solidFill>
                  <a:srgbClr val="FF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rgbClr val="FF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a:t>
            </a:r>
          </a:p>
        </p:txBody>
      </p:sp>
      <p:sp>
        <p:nvSpPr>
          <p:cNvPr id="24" name="Text Box 10"/>
          <p:cNvSpPr txBox="1">
            <a:spLocks noChangeArrowheads="1"/>
          </p:cNvSpPr>
          <p:nvPr/>
        </p:nvSpPr>
        <p:spPr bwMode="auto">
          <a:xfrm>
            <a:off x="7232201" y="4639634"/>
            <a:ext cx="1590675" cy="1384995"/>
          </a:xfrm>
          <a:prstGeom prst="rect">
            <a:avLst/>
          </a:prstGeom>
          <a:solidFill>
            <a:srgbClr val="D9D9D9"/>
          </a:solidFill>
          <a:ln w="9525">
            <a:noFill/>
            <a:miter lim="800000"/>
            <a:headEnd/>
            <a:tailEnd/>
          </a:ln>
          <a:effectLst/>
        </p:spPr>
        <p:txBody>
          <a:bodyPr>
            <a:spAutoFit/>
          </a:bodyPr>
          <a:lstStyle/>
          <a:p>
            <a:pPr algn="l" eaLnBrk="1" fontAlgn="auto" hangingPunct="1">
              <a:lnSpc>
                <a:spcPct val="100000"/>
              </a:lnSpc>
              <a:spcBef>
                <a:spcPts val="0"/>
              </a:spcBef>
              <a:spcAft>
                <a:spcPts val="0"/>
              </a:spcAft>
              <a:defRPr/>
            </a:pPr>
            <a:r>
              <a:rPr lang="en-US" sz="1400" b="0" kern="0" dirty="0" err="1">
                <a:solidFill>
                  <a:sysClr val="windowText" lastClr="000000"/>
                </a:solidFill>
                <a:latin typeface="Consolas"/>
                <a:cs typeface="Consolas"/>
              </a:rPr>
              <a:t>int</a:t>
            </a:r>
            <a:r>
              <a:rPr lang="en-US" sz="1400" b="0" kern="0" dirty="0">
                <a:solidFill>
                  <a:sysClr val="windowText" lastClr="000000"/>
                </a:solidFill>
                <a:latin typeface="Consolas"/>
                <a:cs typeface="Consolas"/>
              </a:rPr>
              <a:t> main()</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r>
              <a:rPr lang="en-US" sz="1400" b="0" kern="0" dirty="0">
                <a:solidFill>
                  <a:srgbClr val="00007D"/>
                </a:solidFill>
                <a:latin typeface="Consolas"/>
                <a:cs typeface="Consolas"/>
              </a:rPr>
              <a:t>x = x</a:t>
            </a:r>
            <a:r>
              <a:rPr lang="en-US" sz="1400" b="0" kern="0" dirty="0">
                <a:solidFill>
                  <a:sysClr val="windowText" lastClr="000000"/>
                </a:solidFill>
                <a:latin typeface="Consolas"/>
                <a:cs typeface="Consolas"/>
              </a:rPr>
              <a:t> </a:t>
            </a:r>
            <a:r>
              <a:rPr lang="en-US" sz="1400" b="0" kern="0" dirty="0">
                <a:solidFill>
                  <a:srgbClr val="FF0000"/>
                </a:solidFill>
                <a:latin typeface="Consolas"/>
                <a:cs typeface="Consolas"/>
              </a:rPr>
              <a:t>+ 5</a:t>
            </a:r>
            <a:r>
              <a:rPr lang="en-US" sz="1400" b="0" kern="0" dirty="0">
                <a:solidFill>
                  <a:sysClr val="windowText" lastClr="000000"/>
                </a:solidFill>
                <a:latin typeface="Consolas"/>
                <a:cs typeface="Consolas"/>
              </a:rPr>
              <a:t>;</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  …</a:t>
            </a:r>
          </a:p>
          <a:p>
            <a:pPr algn="l" eaLnBrk="1" fontAlgn="auto" hangingPunct="1">
              <a:lnSpc>
                <a:spcPct val="100000"/>
              </a:lnSpc>
              <a:spcBef>
                <a:spcPts val="0"/>
              </a:spcBef>
              <a:spcAft>
                <a:spcPts val="0"/>
              </a:spcAft>
              <a:defRPr/>
            </a:pPr>
            <a:r>
              <a:rPr lang="en-US" sz="1400" b="0" kern="0" dirty="0">
                <a:solidFill>
                  <a:sysClr val="windowText" lastClr="000000"/>
                </a:solidFill>
                <a:latin typeface="Consolas"/>
                <a:cs typeface="Consolas"/>
              </a:rPr>
              <a:t>}</a:t>
            </a:r>
          </a:p>
        </p:txBody>
      </p:sp>
      <p:sp>
        <p:nvSpPr>
          <p:cNvPr id="26" name="Text Box 6"/>
          <p:cNvSpPr txBox="1">
            <a:spLocks noChangeArrowheads="1"/>
          </p:cNvSpPr>
          <p:nvPr/>
        </p:nvSpPr>
        <p:spPr bwMode="auto">
          <a:xfrm>
            <a:off x="2277302" y="5136814"/>
            <a:ext cx="422199" cy="390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dirty="0" err="1">
                <a:latin typeface="Symbol" charset="0"/>
              </a:rPr>
              <a:t>Þ</a:t>
            </a:r>
            <a:endParaRPr lang="en-US" sz="3600" dirty="0">
              <a:latin typeface="Symbol" charset="0"/>
            </a:endParaRPr>
          </a:p>
        </p:txBody>
      </p:sp>
      <p:sp>
        <p:nvSpPr>
          <p:cNvPr id="27" name="Text Box 6"/>
          <p:cNvSpPr txBox="1">
            <a:spLocks noChangeArrowheads="1"/>
          </p:cNvSpPr>
          <p:nvPr/>
        </p:nvSpPr>
        <p:spPr bwMode="auto">
          <a:xfrm>
            <a:off x="6673926" y="5136814"/>
            <a:ext cx="422199" cy="390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dirty="0" err="1">
                <a:latin typeface="Symbol" charset="0"/>
              </a:rPr>
              <a:t>Þ</a:t>
            </a:r>
            <a:endParaRPr lang="en-US" sz="3600" dirty="0">
              <a:latin typeface="Symbol" charset="0"/>
            </a:endParaRPr>
          </a:p>
        </p:txBody>
      </p:sp>
    </p:spTree>
    <p:extLst>
      <p:ext uri="{BB962C8B-B14F-4D97-AF65-F5344CB8AC3E}">
        <p14:creationId xmlns:p14="http://schemas.microsoft.com/office/powerpoint/2010/main" val="363018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checkerboard(across)">
                                      <p:cBhvr>
                                        <p:cTn id="10" dur="500"/>
                                        <p:tgtEl>
                                          <p:spTgt spid="1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checkerboard(across)">
                                      <p:cBhvr>
                                        <p:cTn id="13" dur="500"/>
                                        <p:tgtEl>
                                          <p:spTgt spid="17"/>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checkerboard(across)">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P spid="24" grpId="0" animBg="1"/>
      <p:bldP spid="26" grpId="0"/>
      <p:bldP spid="2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Loop Unrolling</a:t>
            </a:r>
          </a:p>
          <a:p>
            <a:pPr lvl="1" algn="just">
              <a:spcBef>
                <a:spcPts val="0"/>
              </a:spcBef>
              <a:spcAft>
                <a:spcPts val="600"/>
              </a:spcAft>
              <a:defRPr/>
            </a:pPr>
            <a:r>
              <a:rPr lang="en-US" sz="2000" dirty="0"/>
              <a:t>Reduces loop overhead</a:t>
            </a:r>
          </a:p>
          <a:p>
            <a:pPr lvl="2" algn="just">
              <a:spcBef>
                <a:spcPts val="0"/>
              </a:spcBef>
              <a:spcAft>
                <a:spcPts val="600"/>
              </a:spcAft>
              <a:defRPr/>
            </a:pPr>
            <a:r>
              <a:rPr lang="en-US" sz="2000" dirty="0"/>
              <a:t>E.g., fewer adds to update </a:t>
            </a:r>
            <a:r>
              <a:rPr lang="en-US" sz="2000" dirty="0">
                <a:solidFill>
                  <a:srgbClr val="2F02F0"/>
                </a:solidFill>
              </a:rPr>
              <a:t>j</a:t>
            </a:r>
          </a:p>
          <a:p>
            <a:pPr lvl="2" algn="just">
              <a:spcBef>
                <a:spcPts val="0"/>
              </a:spcBef>
              <a:spcAft>
                <a:spcPts val="600"/>
              </a:spcAft>
              <a:defRPr/>
            </a:pPr>
            <a:r>
              <a:rPr lang="en-US" sz="2000" dirty="0"/>
              <a:t>Fewer loop condition tests</a:t>
            </a:r>
          </a:p>
          <a:p>
            <a:pPr lvl="1" algn="just">
              <a:spcBef>
                <a:spcPts val="0"/>
              </a:spcBef>
              <a:spcAft>
                <a:spcPts val="600"/>
              </a:spcAft>
              <a:defRPr/>
            </a:pPr>
            <a:r>
              <a:rPr lang="en-US" sz="2000" dirty="0"/>
              <a:t>Enables more aggressive </a:t>
            </a:r>
            <a:r>
              <a:rPr lang="en-US" sz="2000" dirty="0">
                <a:solidFill>
                  <a:srgbClr val="008000"/>
                </a:solidFill>
              </a:rPr>
              <a:t>instruction scheduling</a:t>
            </a:r>
          </a:p>
          <a:p>
            <a:pPr lvl="2" algn="just">
              <a:spcBef>
                <a:spcPts val="0"/>
              </a:spcBef>
              <a:spcAft>
                <a:spcPts val="600"/>
              </a:spcAft>
              <a:defRPr/>
            </a:pPr>
            <a:r>
              <a:rPr lang="en-US" sz="2000" dirty="0"/>
              <a:t>More instructions for scheduler to move around</a:t>
            </a:r>
            <a:endParaRPr lang="en-US" dirty="0"/>
          </a:p>
        </p:txBody>
      </p:sp>
      <p:sp>
        <p:nvSpPr>
          <p:cNvPr id="26" name="Text Box 6"/>
          <p:cNvSpPr txBox="1">
            <a:spLocks noChangeArrowheads="1"/>
          </p:cNvSpPr>
          <p:nvPr/>
        </p:nvSpPr>
        <p:spPr bwMode="auto">
          <a:xfrm>
            <a:off x="3740115" y="5021903"/>
            <a:ext cx="422199" cy="3906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2000" dirty="0" err="1">
                <a:latin typeface="Symbol" charset="0"/>
              </a:rPr>
              <a:t>Þ</a:t>
            </a:r>
            <a:endParaRPr lang="en-US" sz="3600" dirty="0">
              <a:latin typeface="Symbol" charset="0"/>
            </a:endParaRPr>
          </a:p>
        </p:txBody>
      </p:sp>
      <p:sp>
        <p:nvSpPr>
          <p:cNvPr id="16" name="Text Box 4"/>
          <p:cNvSpPr txBox="1">
            <a:spLocks noChangeArrowheads="1"/>
          </p:cNvSpPr>
          <p:nvPr/>
        </p:nvSpPr>
        <p:spPr bwMode="auto">
          <a:xfrm>
            <a:off x="1159559" y="4339376"/>
            <a:ext cx="2355007" cy="1754327"/>
          </a:xfrm>
          <a:prstGeom prst="rect">
            <a:avLst/>
          </a:prstGeom>
          <a:solidFill>
            <a:srgbClr val="D9D9D9"/>
          </a:solidFill>
          <a:ln w="28575">
            <a:no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1800" dirty="0">
                <a:latin typeface="Consolas" charset="0"/>
                <a:cs typeface="Consolas" charset="0"/>
              </a:rPr>
              <a:t>j = 0;</a:t>
            </a:r>
          </a:p>
          <a:p>
            <a:pPr algn="l"/>
            <a:r>
              <a:rPr lang="en-CA" sz="1800" dirty="0">
                <a:solidFill>
                  <a:srgbClr val="0000FF"/>
                </a:solidFill>
                <a:latin typeface="Consolas" charset="0"/>
                <a:cs typeface="Consolas" charset="0"/>
              </a:rPr>
              <a:t>while</a:t>
            </a:r>
            <a:r>
              <a:rPr lang="en-CA" sz="1800" dirty="0">
                <a:latin typeface="Consolas" charset="0"/>
                <a:cs typeface="Consolas" charset="0"/>
              </a:rPr>
              <a:t> (j &lt; 100)</a:t>
            </a:r>
          </a:p>
          <a:p>
            <a:pPr algn="l"/>
            <a:r>
              <a:rPr lang="en-CA" sz="1800" dirty="0">
                <a:latin typeface="Consolas" charset="0"/>
                <a:cs typeface="Consolas" charset="0"/>
              </a:rPr>
              <a:t>{</a:t>
            </a:r>
          </a:p>
          <a:p>
            <a:pPr algn="l"/>
            <a:r>
              <a:rPr lang="en-CA" sz="1800" dirty="0">
                <a:latin typeface="Consolas" charset="0"/>
                <a:cs typeface="Consolas" charset="0"/>
              </a:rPr>
              <a:t>   a[j] = b[j+1];</a:t>
            </a:r>
          </a:p>
          <a:p>
            <a:pPr algn="l"/>
            <a:r>
              <a:rPr lang="en-CA" sz="1800" dirty="0">
                <a:latin typeface="Consolas" charset="0"/>
                <a:cs typeface="Consolas" charset="0"/>
              </a:rPr>
              <a:t>   j += 1;</a:t>
            </a:r>
          </a:p>
          <a:p>
            <a:pPr algn="l"/>
            <a:r>
              <a:rPr lang="en-CA" sz="1800" dirty="0">
                <a:latin typeface="Consolas" charset="0"/>
                <a:cs typeface="Consolas" charset="0"/>
              </a:rPr>
              <a:t>}</a:t>
            </a:r>
          </a:p>
        </p:txBody>
      </p:sp>
      <p:sp>
        <p:nvSpPr>
          <p:cNvPr id="19" name="Text Box 5"/>
          <p:cNvSpPr txBox="1">
            <a:spLocks noChangeArrowheads="1"/>
          </p:cNvSpPr>
          <p:nvPr/>
        </p:nvSpPr>
        <p:spPr bwMode="auto">
          <a:xfrm>
            <a:off x="4399846" y="4274288"/>
            <a:ext cx="2608832" cy="2031325"/>
          </a:xfrm>
          <a:prstGeom prst="rect">
            <a:avLst/>
          </a:prstGeom>
          <a:solidFill>
            <a:srgbClr val="D9D9D9"/>
          </a:solidFill>
          <a:ln w="28575">
            <a:solidFill>
              <a:srgbClr val="FFFFFF"/>
            </a:solidFill>
            <a:miter lim="800000"/>
            <a:headEnd/>
            <a:tailEnd/>
          </a:ln>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1800" dirty="0">
                <a:latin typeface="Consolas" charset="0"/>
                <a:cs typeface="Consolas" charset="0"/>
              </a:rPr>
              <a:t>j = 0;</a:t>
            </a:r>
          </a:p>
          <a:p>
            <a:pPr algn="l"/>
            <a:r>
              <a:rPr lang="en-CA" sz="1800" dirty="0">
                <a:solidFill>
                  <a:srgbClr val="0000FF"/>
                </a:solidFill>
                <a:latin typeface="Consolas" charset="0"/>
                <a:cs typeface="Consolas" charset="0"/>
              </a:rPr>
              <a:t>while</a:t>
            </a:r>
            <a:r>
              <a:rPr lang="en-CA" sz="1800" dirty="0">
                <a:latin typeface="Consolas" charset="0"/>
                <a:cs typeface="Consolas" charset="0"/>
              </a:rPr>
              <a:t> (j &lt; 99)</a:t>
            </a:r>
          </a:p>
          <a:p>
            <a:pPr algn="l"/>
            <a:r>
              <a:rPr lang="en-CA" sz="1800" dirty="0">
                <a:latin typeface="Consolas" charset="0"/>
                <a:cs typeface="Consolas" charset="0"/>
              </a:rPr>
              <a:t>{</a:t>
            </a:r>
          </a:p>
          <a:p>
            <a:pPr algn="l"/>
            <a:r>
              <a:rPr lang="en-CA" sz="1800" dirty="0">
                <a:latin typeface="Consolas" charset="0"/>
                <a:cs typeface="Consolas" charset="0"/>
              </a:rPr>
              <a:t>   a[j] = b[j+1];</a:t>
            </a:r>
          </a:p>
          <a:p>
            <a:pPr algn="l"/>
            <a:r>
              <a:rPr lang="en-CA" sz="1800" dirty="0">
                <a:latin typeface="Consolas" charset="0"/>
                <a:cs typeface="Consolas" charset="0"/>
              </a:rPr>
              <a:t>   a[j+1] = b[j+2];</a:t>
            </a:r>
          </a:p>
          <a:p>
            <a:pPr algn="l"/>
            <a:r>
              <a:rPr lang="en-CA" sz="1800" dirty="0">
                <a:latin typeface="Consolas" charset="0"/>
                <a:cs typeface="Consolas" charset="0"/>
              </a:rPr>
              <a:t>   j += 2;</a:t>
            </a:r>
          </a:p>
          <a:p>
            <a:pPr algn="l"/>
            <a:r>
              <a:rPr lang="en-CA" sz="1800" dirty="0">
                <a:latin typeface="Consolas" charset="0"/>
                <a:cs typeface="Consolas" charset="0"/>
              </a:rPr>
              <a:t>}</a:t>
            </a:r>
          </a:p>
        </p:txBody>
      </p:sp>
    </p:spTree>
    <p:extLst>
      <p:ext uri="{BB962C8B-B14F-4D97-AF65-F5344CB8AC3E}">
        <p14:creationId xmlns:p14="http://schemas.microsoft.com/office/powerpoint/2010/main" val="24814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checkerboard(across)">
                                      <p:cBhvr>
                                        <p:cTn id="10" dur="500"/>
                                        <p:tgtEl>
                                          <p:spTgt spid="26"/>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Optimizing Transformations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buNone/>
              <a:tabLst>
                <a:tab pos="341313" algn="l"/>
                <a:tab pos="682625" algn="l"/>
              </a:tabLst>
            </a:pPr>
            <a:r>
              <a:rPr lang="en-US" sz="2000" b="1" dirty="0" err="1"/>
              <a:t>int</a:t>
            </a:r>
            <a:r>
              <a:rPr lang="en-US" sz="2000" b="1" dirty="0"/>
              <a:t> test(</a:t>
            </a:r>
            <a:r>
              <a:rPr lang="en-US" sz="2000" b="1" dirty="0" err="1"/>
              <a:t>int</a:t>
            </a:r>
            <a:r>
              <a:rPr lang="en-US" sz="2000" b="1" dirty="0"/>
              <a:t> g, </a:t>
            </a:r>
            <a:r>
              <a:rPr lang="en-US" sz="2000" b="1" dirty="0" err="1"/>
              <a:t>int</a:t>
            </a:r>
            <a:r>
              <a:rPr lang="en-US" sz="2000" b="1" dirty="0"/>
              <a:t> h)</a:t>
            </a:r>
            <a:endParaRPr lang="en-US" sz="2000" dirty="0"/>
          </a:p>
          <a:p>
            <a:pPr marL="0" indent="0">
              <a:buNone/>
              <a:tabLst>
                <a:tab pos="341313" algn="l"/>
                <a:tab pos="682625" algn="l"/>
              </a:tabLst>
            </a:pPr>
            <a:r>
              <a:rPr lang="en-US" sz="2000" b="1" dirty="0"/>
              <a:t>{ </a:t>
            </a:r>
            <a:endParaRPr lang="en-US" sz="2000" dirty="0"/>
          </a:p>
          <a:p>
            <a:pPr marL="0" indent="0">
              <a:buNone/>
              <a:tabLst>
                <a:tab pos="341313" algn="l"/>
                <a:tab pos="682625" algn="l"/>
              </a:tabLst>
            </a:pPr>
            <a:r>
              <a:rPr lang="en-US" sz="2000" b="1" dirty="0"/>
              <a:t>	</a:t>
            </a:r>
            <a:r>
              <a:rPr lang="en-US" sz="2000" b="1" dirty="0" err="1"/>
              <a:t>int</a:t>
            </a:r>
            <a:r>
              <a:rPr lang="en-US" sz="2000" b="1" dirty="0"/>
              <a:t> x = 4;</a:t>
            </a:r>
            <a:endParaRPr lang="en-US" sz="2000" dirty="0"/>
          </a:p>
          <a:p>
            <a:pPr marL="0" indent="0">
              <a:buNone/>
              <a:tabLst>
                <a:tab pos="341313" algn="l"/>
                <a:tab pos="682625" algn="l"/>
              </a:tabLst>
            </a:pPr>
            <a:r>
              <a:rPr lang="en-US" sz="2000" b="1" dirty="0"/>
              <a:t>	</a:t>
            </a:r>
            <a:r>
              <a:rPr lang="en-US" sz="2000" b="1" dirty="0" err="1"/>
              <a:t>int</a:t>
            </a:r>
            <a:r>
              <a:rPr lang="en-US" sz="2000" b="1" dirty="0"/>
              <a:t> sum = 0;</a:t>
            </a:r>
            <a:endParaRPr lang="en-US" sz="2000" dirty="0"/>
          </a:p>
          <a:p>
            <a:pPr marL="0" indent="0">
              <a:buNone/>
              <a:tabLst>
                <a:tab pos="341313" algn="l"/>
                <a:tab pos="682625" algn="l"/>
              </a:tabLst>
            </a:pPr>
            <a:r>
              <a:rPr lang="en-US" sz="2000" b="1" dirty="0"/>
              <a:t>	do</a:t>
            </a:r>
            <a:endParaRPr lang="en-US" sz="2000" dirty="0"/>
          </a:p>
          <a:p>
            <a:pPr marL="0" indent="0">
              <a:buNone/>
              <a:tabLst>
                <a:tab pos="341313" algn="l"/>
                <a:tab pos="682625" algn="l"/>
              </a:tabLst>
            </a:pPr>
            <a:r>
              <a:rPr lang="en-US" sz="2000" b="1" dirty="0"/>
              <a:t>	{</a:t>
            </a:r>
            <a:endParaRPr lang="en-US" sz="2000" dirty="0"/>
          </a:p>
          <a:p>
            <a:pPr marL="0" indent="0">
              <a:buNone/>
              <a:tabLst>
                <a:tab pos="341313" algn="l"/>
                <a:tab pos="682625" algn="l"/>
              </a:tabLst>
            </a:pPr>
            <a:r>
              <a:rPr lang="en-US" sz="2000" b="1" dirty="0"/>
              <a:t>		sum += f(g-1,h%4,g+(h%4));</a:t>
            </a:r>
            <a:endParaRPr lang="en-US" sz="2000" dirty="0"/>
          </a:p>
          <a:p>
            <a:pPr marL="0" indent="0">
              <a:buNone/>
              <a:tabLst>
                <a:tab pos="341313" algn="l"/>
                <a:tab pos="682625" algn="l"/>
              </a:tabLst>
            </a:pPr>
            <a:r>
              <a:rPr lang="en-US" sz="2000" b="1" dirty="0"/>
              <a:t>		g = x * g + h;</a:t>
            </a:r>
            <a:endParaRPr lang="en-US" sz="2000" dirty="0"/>
          </a:p>
          <a:p>
            <a:pPr marL="0" indent="0">
              <a:buNone/>
              <a:tabLst>
                <a:tab pos="341313" algn="l"/>
                <a:tab pos="682625" algn="l"/>
              </a:tabLst>
            </a:pPr>
            <a:r>
              <a:rPr lang="en-US" sz="2000" b="1" dirty="0"/>
              <a:t>	} while (g&lt;128);</a:t>
            </a:r>
            <a:endParaRPr lang="en-US" sz="2000" dirty="0"/>
          </a:p>
          <a:p>
            <a:pPr marL="0" indent="0">
              <a:buNone/>
              <a:tabLst>
                <a:tab pos="341313" algn="l"/>
                <a:tab pos="682625" algn="l"/>
              </a:tabLst>
            </a:pPr>
            <a:r>
              <a:rPr lang="en-US" sz="2000" b="1" dirty="0"/>
              <a:t>	return sum;</a:t>
            </a:r>
            <a:endParaRPr lang="en-US" sz="2000" dirty="0"/>
          </a:p>
          <a:p>
            <a:pPr marL="0" indent="0">
              <a:buNone/>
              <a:tabLst>
                <a:tab pos="341313" algn="l"/>
                <a:tab pos="682625" algn="l"/>
              </a:tabLst>
            </a:pPr>
            <a:r>
              <a:rPr lang="en-US" sz="2000" b="1" dirty="0"/>
              <a:t>}</a:t>
            </a:r>
            <a:r>
              <a:rPr lang="en-US" sz="2000" dirty="0"/>
              <a:t> </a:t>
            </a:r>
          </a:p>
        </p:txBody>
      </p:sp>
      <p:sp>
        <p:nvSpPr>
          <p:cNvPr id="14" name="Rectangle 13"/>
          <p:cNvSpPr/>
          <p:nvPr/>
        </p:nvSpPr>
        <p:spPr>
          <a:xfrm>
            <a:off x="5057487" y="1634768"/>
            <a:ext cx="3820488" cy="3477875"/>
          </a:xfrm>
          <a:prstGeom prst="rect">
            <a:avLst/>
          </a:prstGeom>
        </p:spPr>
        <p:txBody>
          <a:bodyPr wrap="square">
            <a:spAutoFit/>
          </a:bodyPr>
          <a:lstStyle/>
          <a:p>
            <a:pPr>
              <a:tabLst>
                <a:tab pos="341313" algn="l"/>
                <a:tab pos="682625" algn="l"/>
              </a:tabLst>
            </a:pPr>
            <a:r>
              <a:rPr lang="en-US" sz="2000" b="1" dirty="0" err="1"/>
              <a:t>int</a:t>
            </a:r>
            <a:r>
              <a:rPr lang="en-US" sz="2000" b="1" dirty="0"/>
              <a:t> test(</a:t>
            </a:r>
            <a:r>
              <a:rPr lang="en-US" sz="2000" b="1" dirty="0" err="1"/>
              <a:t>int</a:t>
            </a:r>
            <a:r>
              <a:rPr lang="en-US" sz="2000" b="1" dirty="0"/>
              <a:t> g, </a:t>
            </a:r>
            <a:r>
              <a:rPr lang="en-US" sz="2000" b="1" dirty="0" err="1"/>
              <a:t>int</a:t>
            </a:r>
            <a:r>
              <a:rPr lang="en-US" sz="2000" b="1" dirty="0"/>
              <a:t> h)</a:t>
            </a:r>
          </a:p>
          <a:p>
            <a:pPr>
              <a:tabLst>
                <a:tab pos="341313" algn="l"/>
                <a:tab pos="682625" algn="l"/>
              </a:tabLst>
            </a:pPr>
            <a:r>
              <a:rPr lang="en-US" sz="2000" b="1" dirty="0"/>
              <a:t>{ </a:t>
            </a:r>
          </a:p>
          <a:p>
            <a:pPr>
              <a:tabLst>
                <a:tab pos="341313" algn="l"/>
                <a:tab pos="682625" algn="l"/>
              </a:tabLst>
            </a:pPr>
            <a:r>
              <a:rPr lang="en-US" sz="2000" b="1" dirty="0"/>
              <a:t>	</a:t>
            </a:r>
            <a:r>
              <a:rPr lang="en-US" sz="2000" b="1" dirty="0" err="1"/>
              <a:t>int</a:t>
            </a:r>
            <a:r>
              <a:rPr lang="en-US" sz="2000" b="1" dirty="0"/>
              <a:t> </a:t>
            </a:r>
            <a:r>
              <a:rPr lang="en-US" sz="2000" b="1" dirty="0" err="1"/>
              <a:t>tmp</a:t>
            </a:r>
            <a:r>
              <a:rPr lang="en-US" sz="2000" b="1" dirty="0"/>
              <a:t> = h%4;</a:t>
            </a:r>
          </a:p>
          <a:p>
            <a:pPr>
              <a:tabLst>
                <a:tab pos="341313" algn="l"/>
                <a:tab pos="682625" algn="l"/>
              </a:tabLst>
            </a:pPr>
            <a:r>
              <a:rPr lang="en-US" sz="2000" b="1" dirty="0"/>
              <a:t>	</a:t>
            </a:r>
            <a:r>
              <a:rPr lang="en-US" sz="2000" b="1" dirty="0" err="1"/>
              <a:t>int</a:t>
            </a:r>
            <a:r>
              <a:rPr lang="en-US" sz="2000" b="1" dirty="0"/>
              <a:t> sum = 0;</a:t>
            </a:r>
          </a:p>
          <a:p>
            <a:pPr>
              <a:tabLst>
                <a:tab pos="341313" algn="l"/>
                <a:tab pos="682625" algn="l"/>
              </a:tabLst>
            </a:pPr>
            <a:r>
              <a:rPr lang="en-US" sz="2000" b="1" dirty="0"/>
              <a:t>	do</a:t>
            </a:r>
          </a:p>
          <a:p>
            <a:pPr>
              <a:tabLst>
                <a:tab pos="341313" algn="l"/>
                <a:tab pos="682625" algn="l"/>
              </a:tabLst>
            </a:pPr>
            <a:r>
              <a:rPr lang="en-US" sz="2000" b="1" dirty="0"/>
              <a:t>	{</a:t>
            </a:r>
          </a:p>
          <a:p>
            <a:pPr>
              <a:tabLst>
                <a:tab pos="341313" algn="l"/>
                <a:tab pos="682625" algn="l"/>
              </a:tabLst>
            </a:pPr>
            <a:r>
              <a:rPr lang="en-US" sz="2000" b="1" dirty="0"/>
              <a:t>		sum += f(g-1,tmp,g+tmp);</a:t>
            </a:r>
          </a:p>
          <a:p>
            <a:pPr>
              <a:tabLst>
                <a:tab pos="341313" algn="l"/>
                <a:tab pos="682625" algn="l"/>
              </a:tabLst>
            </a:pPr>
            <a:r>
              <a:rPr lang="en-US" sz="2000" b="1" dirty="0"/>
              <a:t>		g = g&lt;&lt;2 + h;</a:t>
            </a:r>
          </a:p>
          <a:p>
            <a:pPr>
              <a:tabLst>
                <a:tab pos="341313" algn="l"/>
                <a:tab pos="682625" algn="l"/>
              </a:tabLst>
            </a:pPr>
            <a:r>
              <a:rPr lang="en-US" sz="2000" b="1" dirty="0"/>
              <a:t>	} while (g&lt;128);</a:t>
            </a:r>
          </a:p>
          <a:p>
            <a:pPr>
              <a:tabLst>
                <a:tab pos="341313" algn="l"/>
                <a:tab pos="682625" algn="l"/>
              </a:tabLst>
            </a:pPr>
            <a:r>
              <a:rPr lang="en-US" sz="2000" b="1" dirty="0"/>
              <a:t>	return sum;</a:t>
            </a:r>
          </a:p>
          <a:p>
            <a:pPr>
              <a:tabLst>
                <a:tab pos="341313" algn="l"/>
                <a:tab pos="682625" algn="l"/>
              </a:tabLst>
            </a:pPr>
            <a:r>
              <a:rPr lang="en-US" sz="2000" b="1" dirty="0"/>
              <a:t>} </a:t>
            </a:r>
          </a:p>
        </p:txBody>
      </p:sp>
      <p:sp>
        <p:nvSpPr>
          <p:cNvPr id="16" name="Right Arrow 15"/>
          <p:cNvSpPr/>
          <p:nvPr/>
        </p:nvSpPr>
        <p:spPr>
          <a:xfrm>
            <a:off x="3564060" y="3167857"/>
            <a:ext cx="1365541" cy="505218"/>
          </a:xfrm>
          <a:prstGeom prst="rightArrow">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7" name="Rectangle 16"/>
          <p:cNvSpPr/>
          <p:nvPr/>
        </p:nvSpPr>
        <p:spPr>
          <a:xfrm>
            <a:off x="2624666" y="5295741"/>
            <a:ext cx="5479143" cy="1477328"/>
          </a:xfrm>
          <a:prstGeom prst="rect">
            <a:avLst/>
          </a:prstGeom>
          <a:solidFill>
            <a:schemeClr val="bg1">
              <a:lumMod val="95000"/>
            </a:schemeClr>
          </a:solidFill>
        </p:spPr>
        <p:txBody>
          <a:bodyPr wrap="square">
            <a:spAutoFit/>
          </a:bodyPr>
          <a:lstStyle/>
          <a:p>
            <a:pPr marL="342900" lvl="0" indent="-342900">
              <a:buFont typeface="+mj-lt"/>
              <a:buAutoNum type="arabicPeriod"/>
            </a:pPr>
            <a:r>
              <a:rPr lang="en-US" dirty="0"/>
              <a:t>constant folding (x = 4)</a:t>
            </a:r>
          </a:p>
          <a:p>
            <a:pPr marL="342900" lvl="0" indent="-342900">
              <a:buFont typeface="+mj-lt"/>
              <a:buAutoNum type="arabicPeriod"/>
            </a:pPr>
            <a:r>
              <a:rPr lang="en-US" dirty="0"/>
              <a:t>dead code elimination (declaration of x)</a:t>
            </a:r>
          </a:p>
          <a:p>
            <a:pPr marL="342900" lvl="0" indent="-342900">
              <a:buFont typeface="+mj-lt"/>
              <a:buAutoNum type="arabicPeriod"/>
            </a:pPr>
            <a:r>
              <a:rPr lang="en-US" dirty="0"/>
              <a:t>common sub-expression elimination (h%4)</a:t>
            </a:r>
          </a:p>
          <a:p>
            <a:pPr marL="342900" lvl="0" indent="-342900">
              <a:buFont typeface="+mj-lt"/>
              <a:buAutoNum type="arabicPeriod"/>
            </a:pPr>
            <a:r>
              <a:rPr lang="en-US" dirty="0"/>
              <a:t>strength reduction (multiply </a:t>
            </a:r>
            <a:r>
              <a:rPr lang="en-US" dirty="0">
                <a:sym typeface="Wingdings"/>
              </a:rPr>
              <a:t></a:t>
            </a:r>
            <a:r>
              <a:rPr lang="en-US" dirty="0"/>
              <a:t> left shift)</a:t>
            </a:r>
          </a:p>
          <a:p>
            <a:pPr marL="342900" indent="-342900">
              <a:buFont typeface="+mj-lt"/>
              <a:buAutoNum type="arabicPeriod"/>
            </a:pPr>
            <a:r>
              <a:rPr lang="en-US" dirty="0"/>
              <a:t>loop invariant removal (h%4 moved outside of loop) </a:t>
            </a:r>
          </a:p>
        </p:txBody>
      </p:sp>
    </p:spTree>
    <p:extLst>
      <p:ext uri="{BB962C8B-B14F-4D97-AF65-F5344CB8AC3E}">
        <p14:creationId xmlns:p14="http://schemas.microsoft.com/office/powerpoint/2010/main" val="394896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dissolv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Example</a:t>
            </a:r>
            <a:endParaRPr lang="en-US" sz="4000" b="1" dirty="0">
              <a:latin typeface="Courier New"/>
              <a:cs typeface="Courier New"/>
            </a:endParaRPr>
          </a:p>
        </p:txBody>
      </p:sp>
      <p:cxnSp>
        <p:nvCxnSpPr>
          <p:cNvPr id="18" name="Straight Connector 17"/>
          <p:cNvCxnSpPr/>
          <p:nvPr/>
        </p:nvCxnSpPr>
        <p:spPr>
          <a:xfrm>
            <a:off x="457200" y="1417638"/>
            <a:ext cx="5678616"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4" name="Picture 8" descr="auto0"/>
          <p:cNvPicPr>
            <a:picLocks noChangeAspect="1" noChangeArrowheads="1"/>
          </p:cNvPicPr>
          <p:nvPr/>
        </p:nvPicPr>
        <p:blipFill>
          <a:blip r:embed="rId3" cstate="print"/>
          <a:srcRect/>
          <a:stretch>
            <a:fillRect/>
          </a:stretch>
        </p:blipFill>
        <p:spPr bwMode="auto">
          <a:xfrm>
            <a:off x="215265" y="1677374"/>
            <a:ext cx="4558042" cy="306387"/>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16" name="圓角矩形 14"/>
          <p:cNvSpPr/>
          <p:nvPr/>
        </p:nvSpPr>
        <p:spPr>
          <a:xfrm>
            <a:off x="791696" y="239175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lvl1pPr eaLnBrk="0" hangingPunct="0">
              <a:defRPr kumimoji="1" sz="2400">
                <a:solidFill>
                  <a:schemeClr val="tx1"/>
                </a:solidFill>
                <a:latin typeface="Times New Roman" charset="0"/>
                <a:ea typeface="新細明體" charset="0"/>
                <a:cs typeface="新細明體" charset="0"/>
              </a:defRPr>
            </a:lvl1pPr>
            <a:lvl2pPr marL="742950" indent="-285750" eaLnBrk="0" hangingPunct="0">
              <a:defRPr kumimoji="1" sz="2400">
                <a:solidFill>
                  <a:schemeClr val="tx1"/>
                </a:solidFill>
                <a:latin typeface="Times New Roman" charset="0"/>
                <a:ea typeface="新細明體" charset="0"/>
                <a:cs typeface="新細明體" charset="0"/>
              </a:defRPr>
            </a:lvl2pPr>
            <a:lvl3pPr marL="1143000" indent="-228600" eaLnBrk="0" hangingPunct="0">
              <a:defRPr kumimoji="1" sz="2400">
                <a:solidFill>
                  <a:schemeClr val="tx1"/>
                </a:solidFill>
                <a:latin typeface="Times New Roman" charset="0"/>
                <a:ea typeface="新細明體" charset="0"/>
                <a:cs typeface="新細明體" charset="0"/>
              </a:defRPr>
            </a:lvl3pPr>
            <a:lvl4pPr marL="1600200" indent="-228600" eaLnBrk="0" hangingPunct="0">
              <a:defRPr kumimoji="1" sz="2400">
                <a:solidFill>
                  <a:schemeClr val="tx1"/>
                </a:solidFill>
                <a:latin typeface="Times New Roman" charset="0"/>
                <a:ea typeface="新細明體" charset="0"/>
                <a:cs typeface="新細明體" charset="0"/>
              </a:defRPr>
            </a:lvl4pPr>
            <a:lvl5pPr marL="2057400" indent="-228600" eaLnBrk="0" hangingPunct="0">
              <a:defRPr kumimoji="1" sz="2400">
                <a:solidFill>
                  <a:schemeClr val="tx1"/>
                </a:solidFill>
                <a:latin typeface="Times New Roman" charset="0"/>
                <a:ea typeface="新細明體" charset="0"/>
                <a:cs typeface="新細明體" charset="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9pPr>
          </a:lstStyle>
          <a:p>
            <a:pPr algn="ctr" eaLnBrk="1" hangingPunct="1">
              <a:lnSpc>
                <a:spcPct val="70000"/>
              </a:lnSpc>
            </a:pPr>
            <a:r>
              <a:rPr kumimoji="0" lang="en-US" altLang="zh-TW" sz="1200" b="1" dirty="0">
                <a:solidFill>
                  <a:srgbClr val="FFFF00"/>
                </a:solidFill>
                <a:latin typeface="Arial Unicode MS" charset="0"/>
                <a:cs typeface="Arial Unicode MS" charset="0"/>
              </a:rPr>
              <a:t>Scanner  </a:t>
            </a:r>
            <a:br>
              <a:rPr kumimoji="0" lang="en-US" altLang="zh-TW" sz="1200" b="1" dirty="0">
                <a:solidFill>
                  <a:srgbClr val="FFFF00"/>
                </a:solidFill>
                <a:latin typeface="Arial Unicode MS" charset="0"/>
                <a:cs typeface="Arial Unicode MS" charset="0"/>
              </a:rPr>
            </a:br>
            <a:r>
              <a:rPr kumimoji="0" lang="en-US" altLang="zh-TW" sz="1200" b="1" dirty="0">
                <a:solidFill>
                  <a:schemeClr val="bg1"/>
                </a:solidFill>
                <a:latin typeface="Arial Unicode MS" charset="0"/>
                <a:cs typeface="Arial Unicode MS" charset="0"/>
              </a:rPr>
              <a:t>[Lexical Analyzer]</a:t>
            </a:r>
            <a:endParaRPr kumimoji="0" lang="zh-TW" altLang="en-US" sz="1200" b="1">
              <a:solidFill>
                <a:schemeClr val="bg1"/>
              </a:solidFill>
              <a:latin typeface="Arial Unicode MS" charset="0"/>
              <a:cs typeface="Arial Unicode MS" charset="0"/>
            </a:endParaRPr>
          </a:p>
        </p:txBody>
      </p:sp>
      <p:sp>
        <p:nvSpPr>
          <p:cNvPr id="17" name="向右箭號 18"/>
          <p:cNvSpPr/>
          <p:nvPr/>
        </p:nvSpPr>
        <p:spPr>
          <a:xfrm rot="5400000">
            <a:off x="2329846" y="203298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19" name="向右箭號 19"/>
          <p:cNvSpPr/>
          <p:nvPr/>
        </p:nvSpPr>
        <p:spPr>
          <a:xfrm rot="5400000">
            <a:off x="2329846" y="281880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20" name="向右箭號 22"/>
          <p:cNvSpPr/>
          <p:nvPr/>
        </p:nvSpPr>
        <p:spPr>
          <a:xfrm rot="5400000">
            <a:off x="2360008" y="339030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21" name="圓角矩形 23"/>
          <p:cNvSpPr/>
          <p:nvPr/>
        </p:nvSpPr>
        <p:spPr>
          <a:xfrm>
            <a:off x="786769" y="3677638"/>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lvl1pPr eaLnBrk="0" hangingPunct="0">
              <a:defRPr kumimoji="1" sz="2400">
                <a:solidFill>
                  <a:schemeClr val="tx1"/>
                </a:solidFill>
                <a:latin typeface="Times New Roman" charset="0"/>
                <a:ea typeface="新細明體" charset="0"/>
                <a:cs typeface="新細明體" charset="0"/>
              </a:defRPr>
            </a:lvl1pPr>
            <a:lvl2pPr marL="742950" indent="-285750" eaLnBrk="0" hangingPunct="0">
              <a:defRPr kumimoji="1" sz="2400">
                <a:solidFill>
                  <a:schemeClr val="tx1"/>
                </a:solidFill>
                <a:latin typeface="Times New Roman" charset="0"/>
                <a:ea typeface="新細明體" charset="0"/>
                <a:cs typeface="新細明體" charset="0"/>
              </a:defRPr>
            </a:lvl2pPr>
            <a:lvl3pPr marL="1143000" indent="-228600" eaLnBrk="0" hangingPunct="0">
              <a:defRPr kumimoji="1" sz="2400">
                <a:solidFill>
                  <a:schemeClr val="tx1"/>
                </a:solidFill>
                <a:latin typeface="Times New Roman" charset="0"/>
                <a:ea typeface="新細明體" charset="0"/>
                <a:cs typeface="新細明體" charset="0"/>
              </a:defRPr>
            </a:lvl3pPr>
            <a:lvl4pPr marL="1600200" indent="-228600" eaLnBrk="0" hangingPunct="0">
              <a:defRPr kumimoji="1" sz="2400">
                <a:solidFill>
                  <a:schemeClr val="tx1"/>
                </a:solidFill>
                <a:latin typeface="Times New Roman" charset="0"/>
                <a:ea typeface="新細明體" charset="0"/>
                <a:cs typeface="新細明體" charset="0"/>
              </a:defRPr>
            </a:lvl4pPr>
            <a:lvl5pPr marL="2057400" indent="-228600" eaLnBrk="0" hangingPunct="0">
              <a:defRPr kumimoji="1" sz="2400">
                <a:solidFill>
                  <a:schemeClr val="tx1"/>
                </a:solidFill>
                <a:latin typeface="Times New Roman" charset="0"/>
                <a:ea typeface="新細明體" charset="0"/>
                <a:cs typeface="新細明體" charset="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9pPr>
          </a:lstStyle>
          <a:p>
            <a:pPr algn="ctr" eaLnBrk="1" hangingPunct="1">
              <a:lnSpc>
                <a:spcPct val="70000"/>
              </a:lnSpc>
            </a:pPr>
            <a:r>
              <a:rPr kumimoji="0" lang="en-US" altLang="zh-TW" sz="1200" b="1" dirty="0">
                <a:solidFill>
                  <a:srgbClr val="FFFF00"/>
                </a:solidFill>
                <a:latin typeface="Arial Unicode MS" charset="0"/>
                <a:cs typeface="Arial Unicode MS" charset="0"/>
              </a:rPr>
              <a:t>Parser  </a:t>
            </a:r>
            <a:br>
              <a:rPr kumimoji="0" lang="en-US" altLang="zh-TW" sz="1200" b="1" dirty="0">
                <a:solidFill>
                  <a:srgbClr val="FFFF00"/>
                </a:solidFill>
                <a:latin typeface="Arial Unicode MS" charset="0"/>
                <a:cs typeface="Arial Unicode MS" charset="0"/>
              </a:rPr>
            </a:br>
            <a:r>
              <a:rPr kumimoji="0" lang="en-US" altLang="zh-TW" sz="1200" b="1" dirty="0">
                <a:solidFill>
                  <a:schemeClr val="bg1"/>
                </a:solidFill>
                <a:latin typeface="Arial Unicode MS" charset="0"/>
                <a:cs typeface="Arial Unicode MS" charset="0"/>
              </a:rPr>
              <a:t>[Syntax Analyzer]</a:t>
            </a:r>
            <a:endParaRPr kumimoji="0" lang="zh-TW" altLang="en-US" sz="1200" b="1" dirty="0">
              <a:solidFill>
                <a:schemeClr val="bg1"/>
              </a:solidFill>
              <a:latin typeface="Arial Unicode MS" charset="0"/>
              <a:cs typeface="Arial Unicode MS" charset="0"/>
            </a:endParaRPr>
          </a:p>
        </p:txBody>
      </p:sp>
      <p:pic>
        <p:nvPicPr>
          <p:cNvPr id="22" name="Picture 3"/>
          <p:cNvPicPr>
            <a:picLocks noChangeAspect="1" noChangeArrowheads="1"/>
          </p:cNvPicPr>
          <p:nvPr/>
        </p:nvPicPr>
        <p:blipFill>
          <a:blip r:embed="rId4" cstate="print"/>
          <a:srcRect/>
          <a:stretch>
            <a:fillRect/>
          </a:stretch>
        </p:blipFill>
        <p:spPr bwMode="auto">
          <a:xfrm>
            <a:off x="1001083" y="4320580"/>
            <a:ext cx="2946181" cy="642942"/>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3" name="向右箭號 24"/>
          <p:cNvSpPr/>
          <p:nvPr/>
        </p:nvSpPr>
        <p:spPr>
          <a:xfrm rot="5400000">
            <a:off x="2360008" y="403323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24" name="向右箭號 25"/>
          <p:cNvSpPr/>
          <p:nvPr/>
        </p:nvSpPr>
        <p:spPr>
          <a:xfrm rot="5400000">
            <a:off x="2325083" y="49619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25" name="圓角矩形 26"/>
          <p:cNvSpPr/>
          <p:nvPr/>
        </p:nvSpPr>
        <p:spPr>
          <a:xfrm>
            <a:off x="786769" y="524927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lvl1pPr eaLnBrk="0" hangingPunct="0">
              <a:defRPr kumimoji="1" sz="2400">
                <a:solidFill>
                  <a:schemeClr val="tx1"/>
                </a:solidFill>
                <a:latin typeface="Times New Roman" charset="0"/>
                <a:ea typeface="新細明體" charset="0"/>
                <a:cs typeface="新細明體" charset="0"/>
              </a:defRPr>
            </a:lvl1pPr>
            <a:lvl2pPr marL="742950" indent="-285750" eaLnBrk="0" hangingPunct="0">
              <a:defRPr kumimoji="1" sz="2400">
                <a:solidFill>
                  <a:schemeClr val="tx1"/>
                </a:solidFill>
                <a:latin typeface="Times New Roman" charset="0"/>
                <a:ea typeface="新細明體" charset="0"/>
                <a:cs typeface="新細明體" charset="0"/>
              </a:defRPr>
            </a:lvl2pPr>
            <a:lvl3pPr marL="1143000" indent="-228600" eaLnBrk="0" hangingPunct="0">
              <a:defRPr kumimoji="1" sz="2400">
                <a:solidFill>
                  <a:schemeClr val="tx1"/>
                </a:solidFill>
                <a:latin typeface="Times New Roman" charset="0"/>
                <a:ea typeface="新細明體" charset="0"/>
                <a:cs typeface="新細明體" charset="0"/>
              </a:defRPr>
            </a:lvl3pPr>
            <a:lvl4pPr marL="1600200" indent="-228600" eaLnBrk="0" hangingPunct="0">
              <a:defRPr kumimoji="1" sz="2400">
                <a:solidFill>
                  <a:schemeClr val="tx1"/>
                </a:solidFill>
                <a:latin typeface="Times New Roman" charset="0"/>
                <a:ea typeface="新細明體" charset="0"/>
                <a:cs typeface="新細明體" charset="0"/>
              </a:defRPr>
            </a:lvl4pPr>
            <a:lvl5pPr marL="2057400" indent="-228600" eaLnBrk="0" hangingPunct="0">
              <a:defRPr kumimoji="1" sz="2400">
                <a:solidFill>
                  <a:schemeClr val="tx1"/>
                </a:solidFill>
                <a:latin typeface="Times New Roman" charset="0"/>
                <a:ea typeface="新細明體" charset="0"/>
                <a:cs typeface="新細明體" charset="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9pPr>
          </a:lstStyle>
          <a:p>
            <a:pPr algn="ctr" eaLnBrk="1" hangingPunct="1">
              <a:lnSpc>
                <a:spcPct val="70000"/>
              </a:lnSpc>
            </a:pPr>
            <a:r>
              <a:rPr kumimoji="0" lang="en-US" altLang="zh-TW" sz="1200" b="1" dirty="0">
                <a:solidFill>
                  <a:srgbClr val="FFFF00"/>
                </a:solidFill>
                <a:latin typeface="Arial Unicode MS" charset="0"/>
                <a:cs typeface="Arial Unicode MS" charset="0"/>
              </a:rPr>
              <a:t>Semantic Process  </a:t>
            </a:r>
            <a:br>
              <a:rPr kumimoji="0" lang="en-US" altLang="zh-TW" sz="1200" b="1" dirty="0">
                <a:solidFill>
                  <a:srgbClr val="FFFF00"/>
                </a:solidFill>
                <a:latin typeface="Arial Unicode MS" charset="0"/>
                <a:cs typeface="Arial Unicode MS" charset="0"/>
              </a:rPr>
            </a:br>
            <a:r>
              <a:rPr kumimoji="0" lang="en-US" altLang="zh-TW" sz="1200" b="1" dirty="0">
                <a:solidFill>
                  <a:schemeClr val="bg1"/>
                </a:solidFill>
                <a:latin typeface="Arial Unicode MS" charset="0"/>
                <a:cs typeface="Arial Unicode MS" charset="0"/>
              </a:rPr>
              <a:t>[Semantic analyzer]</a:t>
            </a:r>
            <a:endParaRPr kumimoji="0" lang="zh-TW" altLang="en-US" sz="1200" b="1">
              <a:solidFill>
                <a:schemeClr val="bg1"/>
              </a:solidFill>
              <a:latin typeface="Arial Unicode MS" charset="0"/>
              <a:cs typeface="Arial Unicode MS" charset="0"/>
            </a:endParaRPr>
          </a:p>
        </p:txBody>
      </p:sp>
      <p:pic>
        <p:nvPicPr>
          <p:cNvPr id="26" name="Picture 4"/>
          <p:cNvPicPr>
            <a:picLocks noChangeAspect="1" noChangeArrowheads="1"/>
          </p:cNvPicPr>
          <p:nvPr/>
        </p:nvPicPr>
        <p:blipFill>
          <a:blip r:embed="rId5" cstate="print"/>
          <a:srcRect/>
          <a:stretch>
            <a:fillRect/>
          </a:stretch>
        </p:blipFill>
        <p:spPr bwMode="auto">
          <a:xfrm>
            <a:off x="858207" y="5963654"/>
            <a:ext cx="3176752" cy="571503"/>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27" name="圓角矩形 28"/>
          <p:cNvSpPr/>
          <p:nvPr/>
        </p:nvSpPr>
        <p:spPr>
          <a:xfrm>
            <a:off x="5210998" y="167737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lvl1pPr eaLnBrk="0" hangingPunct="0">
              <a:defRPr kumimoji="1" sz="2400">
                <a:solidFill>
                  <a:schemeClr val="tx1"/>
                </a:solidFill>
                <a:latin typeface="Times New Roman" charset="0"/>
                <a:ea typeface="新細明體" charset="0"/>
                <a:cs typeface="新細明體" charset="0"/>
              </a:defRPr>
            </a:lvl1pPr>
            <a:lvl2pPr marL="742950" indent="-285750" eaLnBrk="0" hangingPunct="0">
              <a:defRPr kumimoji="1" sz="2400">
                <a:solidFill>
                  <a:schemeClr val="tx1"/>
                </a:solidFill>
                <a:latin typeface="Times New Roman" charset="0"/>
                <a:ea typeface="新細明體" charset="0"/>
                <a:cs typeface="新細明體" charset="0"/>
              </a:defRPr>
            </a:lvl2pPr>
            <a:lvl3pPr marL="1143000" indent="-228600" eaLnBrk="0" hangingPunct="0">
              <a:defRPr kumimoji="1" sz="2400">
                <a:solidFill>
                  <a:schemeClr val="tx1"/>
                </a:solidFill>
                <a:latin typeface="Times New Roman" charset="0"/>
                <a:ea typeface="新細明體" charset="0"/>
                <a:cs typeface="新細明體" charset="0"/>
              </a:defRPr>
            </a:lvl3pPr>
            <a:lvl4pPr marL="1600200" indent="-228600" eaLnBrk="0" hangingPunct="0">
              <a:defRPr kumimoji="1" sz="2400">
                <a:solidFill>
                  <a:schemeClr val="tx1"/>
                </a:solidFill>
                <a:latin typeface="Times New Roman" charset="0"/>
                <a:ea typeface="新細明體" charset="0"/>
                <a:cs typeface="新細明體" charset="0"/>
              </a:defRPr>
            </a:lvl4pPr>
            <a:lvl5pPr marL="2057400" indent="-228600" eaLnBrk="0" hangingPunct="0">
              <a:defRPr kumimoji="1" sz="2400">
                <a:solidFill>
                  <a:schemeClr val="tx1"/>
                </a:solidFill>
                <a:latin typeface="Times New Roman" charset="0"/>
                <a:ea typeface="新細明體" charset="0"/>
                <a:cs typeface="新細明體" charset="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9pPr>
          </a:lstStyle>
          <a:p>
            <a:pPr algn="ctr" eaLnBrk="1" hangingPunct="1">
              <a:lnSpc>
                <a:spcPct val="70000"/>
              </a:lnSpc>
            </a:pPr>
            <a:r>
              <a:rPr kumimoji="0" lang="en-US" altLang="zh-TW" sz="1200" b="1" dirty="0">
                <a:solidFill>
                  <a:srgbClr val="FFFF00"/>
                </a:solidFill>
                <a:latin typeface="Arial Unicode MS" charset="0"/>
                <a:cs typeface="Arial Unicode MS" charset="0"/>
              </a:rPr>
              <a:t>Code Generator</a:t>
            </a:r>
          </a:p>
          <a:p>
            <a:pPr algn="ctr" eaLnBrk="1" hangingPunct="1">
              <a:lnSpc>
                <a:spcPct val="70000"/>
              </a:lnSpc>
            </a:pPr>
            <a:r>
              <a:rPr kumimoji="0" lang="en-US" altLang="zh-TW" sz="1200" b="1" dirty="0">
                <a:solidFill>
                  <a:srgbClr val="FFFFFF"/>
                </a:solidFill>
                <a:latin typeface="Arial Unicode MS" charset="0"/>
                <a:cs typeface="Arial Unicode MS" charset="0"/>
              </a:rPr>
              <a:t>[Intermediate Code Generator]</a:t>
            </a:r>
            <a:endParaRPr kumimoji="0" lang="zh-TW" altLang="en-US" sz="1200" b="1">
              <a:solidFill>
                <a:srgbClr val="FFFFFF"/>
              </a:solidFill>
              <a:latin typeface="Arial Unicode MS" charset="0"/>
              <a:cs typeface="Arial Unicode MS" charset="0"/>
            </a:endParaRPr>
          </a:p>
        </p:txBody>
      </p:sp>
      <p:sp>
        <p:nvSpPr>
          <p:cNvPr id="28" name="向右箭號 29"/>
          <p:cNvSpPr/>
          <p:nvPr/>
        </p:nvSpPr>
        <p:spPr>
          <a:xfrm rot="5400000">
            <a:off x="6749446" y="1318612"/>
            <a:ext cx="285750" cy="2889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pic>
        <p:nvPicPr>
          <p:cNvPr id="29" name="Picture 6"/>
          <p:cNvPicPr>
            <a:picLocks noChangeAspect="1" noChangeArrowheads="1"/>
          </p:cNvPicPr>
          <p:nvPr/>
        </p:nvPicPr>
        <p:blipFill>
          <a:blip r:embed="rId6" cstate="print"/>
          <a:srcRect/>
          <a:stretch>
            <a:fillRect/>
          </a:stretch>
        </p:blipFill>
        <p:spPr bwMode="auto">
          <a:xfrm>
            <a:off x="5403142" y="2463192"/>
            <a:ext cx="3010228" cy="571504"/>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30" name="向右箭號 30"/>
          <p:cNvSpPr/>
          <p:nvPr/>
        </p:nvSpPr>
        <p:spPr>
          <a:xfrm rot="5400000">
            <a:off x="6749446" y="21044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31" name="圓角矩形 31"/>
          <p:cNvSpPr/>
          <p:nvPr/>
        </p:nvSpPr>
        <p:spPr>
          <a:xfrm>
            <a:off x="5210998" y="3391886"/>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defRPr/>
            </a:pPr>
            <a:r>
              <a:rPr kumimoji="0" lang="en-US" altLang="zh-TW" sz="1200" b="1" dirty="0">
                <a:solidFill>
                  <a:srgbClr val="FFFF00"/>
                </a:solidFill>
                <a:latin typeface="Arial Unicode MS" pitchFamily="34" charset="-120"/>
                <a:ea typeface="Arial Unicode MS" pitchFamily="34" charset="-120"/>
                <a:cs typeface="Arial Unicode MS" pitchFamily="34" charset="-120"/>
              </a:rPr>
              <a:t>Code Optimizer</a:t>
            </a:r>
          </a:p>
        </p:txBody>
      </p:sp>
      <p:pic>
        <p:nvPicPr>
          <p:cNvPr id="32" name="Picture 7"/>
          <p:cNvPicPr>
            <a:picLocks noChangeAspect="1" noChangeArrowheads="1"/>
          </p:cNvPicPr>
          <p:nvPr/>
        </p:nvPicPr>
        <p:blipFill>
          <a:blip r:embed="rId7" cstate="print"/>
          <a:srcRect/>
          <a:stretch>
            <a:fillRect/>
          </a:stretch>
        </p:blipFill>
        <p:spPr bwMode="auto">
          <a:xfrm>
            <a:off x="5595285" y="4177704"/>
            <a:ext cx="2689991" cy="3619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33" name="向右箭號 33"/>
          <p:cNvSpPr/>
          <p:nvPr/>
        </p:nvSpPr>
        <p:spPr>
          <a:xfrm rot="5400000">
            <a:off x="6749446" y="381892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34" name="向右箭號 34"/>
          <p:cNvSpPr/>
          <p:nvPr/>
        </p:nvSpPr>
        <p:spPr>
          <a:xfrm rot="5400000">
            <a:off x="6749446" y="3104550"/>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35" name="向右箭號 35"/>
          <p:cNvSpPr/>
          <p:nvPr/>
        </p:nvSpPr>
        <p:spPr>
          <a:xfrm rot="5400000">
            <a:off x="2288571" y="5604862"/>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pic>
        <p:nvPicPr>
          <p:cNvPr id="3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6108" y="177200"/>
            <a:ext cx="1962150" cy="1057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 name="群組 32"/>
          <p:cNvGrpSpPr>
            <a:grpSpLocks/>
          </p:cNvGrpSpPr>
          <p:nvPr/>
        </p:nvGrpSpPr>
        <p:grpSpPr bwMode="auto">
          <a:xfrm>
            <a:off x="929670" y="2963263"/>
            <a:ext cx="2789238" cy="385762"/>
            <a:chOff x="1000100" y="2786058"/>
            <a:chExt cx="2789021" cy="385764"/>
          </a:xfrm>
        </p:grpSpPr>
        <p:pic>
          <p:nvPicPr>
            <p:cNvPr id="38" name="Picture 2"/>
            <p:cNvPicPr>
              <a:picLocks noChangeAspect="1" noChangeArrowheads="1"/>
            </p:cNvPicPr>
            <p:nvPr/>
          </p:nvPicPr>
          <p:blipFill>
            <a:blip r:embed="rId9" cstate="print"/>
            <a:srcRect/>
            <a:stretch>
              <a:fillRect/>
            </a:stretch>
          </p:blipFill>
          <p:spPr bwMode="auto">
            <a:xfrm>
              <a:off x="1342510" y="3000372"/>
              <a:ext cx="2446611" cy="171450"/>
            </a:xfrm>
            <a:prstGeom prst="rect">
              <a:avLst/>
            </a:prstGeom>
            <a:noFill/>
            <a:ln w="9525">
              <a:solidFill>
                <a:schemeClr val="accent6">
                  <a:lumMod val="20000"/>
                  <a:lumOff val="80000"/>
                </a:schemeClr>
              </a:solidFill>
              <a:miter lim="800000"/>
              <a:headEnd/>
              <a:tailEnd/>
            </a:ln>
            <a:effectLst/>
            <a:scene3d>
              <a:camera prst="orthographicFront"/>
              <a:lightRig rig="threePt" dir="t"/>
            </a:scene3d>
            <a:sp3d contourW="19050">
              <a:contourClr>
                <a:schemeClr val="accent6">
                  <a:lumMod val="20000"/>
                  <a:lumOff val="80000"/>
                </a:schemeClr>
              </a:contourClr>
            </a:sp3d>
          </p:spPr>
        </p:pic>
        <p:sp>
          <p:nvSpPr>
            <p:cNvPr id="39" name="文字方塊 27"/>
            <p:cNvSpPr txBox="1">
              <a:spLocks noChangeArrowheads="1"/>
            </p:cNvSpPr>
            <p:nvPr/>
          </p:nvSpPr>
          <p:spPr bwMode="auto">
            <a:xfrm>
              <a:off x="1000100" y="2786058"/>
              <a:ext cx="100013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新細明體" charset="0"/>
                  <a:cs typeface="新細明體" charset="0"/>
                </a:defRPr>
              </a:lvl1pPr>
              <a:lvl2pPr marL="742950" indent="-285750" eaLnBrk="0" hangingPunct="0">
                <a:defRPr kumimoji="1" sz="2400">
                  <a:solidFill>
                    <a:schemeClr val="tx1"/>
                  </a:solidFill>
                  <a:latin typeface="Times New Roman" charset="0"/>
                  <a:ea typeface="新細明體" charset="0"/>
                  <a:cs typeface="新細明體" charset="0"/>
                </a:defRPr>
              </a:lvl2pPr>
              <a:lvl3pPr marL="1143000" indent="-228600" eaLnBrk="0" hangingPunct="0">
                <a:defRPr kumimoji="1" sz="2400">
                  <a:solidFill>
                    <a:schemeClr val="tx1"/>
                  </a:solidFill>
                  <a:latin typeface="Times New Roman" charset="0"/>
                  <a:ea typeface="新細明體" charset="0"/>
                  <a:cs typeface="新細明體" charset="0"/>
                </a:defRPr>
              </a:lvl3pPr>
              <a:lvl4pPr marL="1600200" indent="-228600" eaLnBrk="0" hangingPunct="0">
                <a:defRPr kumimoji="1" sz="2400">
                  <a:solidFill>
                    <a:schemeClr val="tx1"/>
                  </a:solidFill>
                  <a:latin typeface="Times New Roman" charset="0"/>
                  <a:ea typeface="新細明體" charset="0"/>
                  <a:cs typeface="新細明體" charset="0"/>
                </a:defRPr>
              </a:lvl4pPr>
              <a:lvl5pPr marL="2057400" indent="-228600" eaLnBrk="0" hangingPunct="0">
                <a:defRPr kumimoji="1" sz="2400">
                  <a:solidFill>
                    <a:schemeClr val="tx1"/>
                  </a:solidFill>
                  <a:latin typeface="Times New Roman" charset="0"/>
                  <a:ea typeface="新細明體" charset="0"/>
                  <a:cs typeface="新細明體" charset="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9pPr>
            </a:lstStyle>
            <a:p>
              <a:pPr eaLnBrk="1" hangingPunct="1"/>
              <a:r>
                <a:rPr lang="en-US" altLang="zh-TW" sz="1200" b="1" dirty="0">
                  <a:solidFill>
                    <a:srgbClr val="C00000"/>
                  </a:solidFill>
                  <a:latin typeface="Arial Unicode MS" charset="0"/>
                  <a:cs typeface="Arial Unicode MS" charset="0"/>
                </a:rPr>
                <a:t>Tokens </a:t>
              </a:r>
              <a:endParaRPr lang="zh-TW" altLang="en-US" sz="1200" b="1">
                <a:solidFill>
                  <a:srgbClr val="C00000"/>
                </a:solidFill>
                <a:latin typeface="Arial Unicode MS" charset="0"/>
                <a:cs typeface="Arial Unicode MS" charset="0"/>
              </a:endParaRPr>
            </a:p>
          </p:txBody>
        </p:sp>
      </p:grpSp>
      <p:sp>
        <p:nvSpPr>
          <p:cNvPr id="40" name="文字方塊 37"/>
          <p:cNvSpPr txBox="1">
            <a:spLocks noChangeArrowheads="1"/>
          </p:cNvSpPr>
          <p:nvPr/>
        </p:nvSpPr>
        <p:spPr bwMode="auto">
          <a:xfrm>
            <a:off x="572483" y="4177700"/>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charset="0"/>
                <a:ea typeface="新細明體" charset="0"/>
                <a:cs typeface="新細明體" charset="0"/>
              </a:defRPr>
            </a:lvl1pPr>
            <a:lvl2pPr marL="742950" indent="-285750" eaLnBrk="0" hangingPunct="0">
              <a:defRPr kumimoji="1" sz="2400">
                <a:solidFill>
                  <a:schemeClr val="tx1"/>
                </a:solidFill>
                <a:latin typeface="Times New Roman" charset="0"/>
                <a:ea typeface="新細明體" charset="0"/>
                <a:cs typeface="新細明體" charset="0"/>
              </a:defRPr>
            </a:lvl2pPr>
            <a:lvl3pPr marL="1143000" indent="-228600" eaLnBrk="0" hangingPunct="0">
              <a:defRPr kumimoji="1" sz="2400">
                <a:solidFill>
                  <a:schemeClr val="tx1"/>
                </a:solidFill>
                <a:latin typeface="Times New Roman" charset="0"/>
                <a:ea typeface="新細明體" charset="0"/>
                <a:cs typeface="新細明體" charset="0"/>
              </a:defRPr>
            </a:lvl3pPr>
            <a:lvl4pPr marL="1600200" indent="-228600" eaLnBrk="0" hangingPunct="0">
              <a:defRPr kumimoji="1" sz="2400">
                <a:solidFill>
                  <a:schemeClr val="tx1"/>
                </a:solidFill>
                <a:latin typeface="Times New Roman" charset="0"/>
                <a:ea typeface="新細明體" charset="0"/>
                <a:cs typeface="新細明體" charset="0"/>
              </a:defRPr>
            </a:lvl4pPr>
            <a:lvl5pPr marL="2057400" indent="-228600" eaLnBrk="0" hangingPunct="0">
              <a:defRPr kumimoji="1" sz="2400">
                <a:solidFill>
                  <a:schemeClr val="tx1"/>
                </a:solidFill>
                <a:latin typeface="Times New Roman" charset="0"/>
                <a:ea typeface="新細明體" charset="0"/>
                <a:cs typeface="新細明體" charset="0"/>
              </a:defRPr>
            </a:lvl5pPr>
            <a:lvl6pPr marL="25146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6pPr>
            <a:lvl7pPr marL="29718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7pPr>
            <a:lvl8pPr marL="34290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8pPr>
            <a:lvl9pPr marL="3886200" indent="-228600" eaLnBrk="0" fontAlgn="base" hangingPunct="0">
              <a:spcBef>
                <a:spcPct val="0"/>
              </a:spcBef>
              <a:spcAft>
                <a:spcPct val="0"/>
              </a:spcAft>
              <a:defRPr kumimoji="1" sz="2400">
                <a:solidFill>
                  <a:schemeClr val="tx1"/>
                </a:solidFill>
                <a:latin typeface="Times New Roman" charset="0"/>
                <a:ea typeface="新細明體" charset="0"/>
                <a:cs typeface="新細明體" charset="0"/>
              </a:defRPr>
            </a:lvl9pPr>
          </a:lstStyle>
          <a:p>
            <a:pPr eaLnBrk="1" hangingPunct="1"/>
            <a:r>
              <a:rPr lang="en-US" altLang="zh-TW" sz="1200" b="1" dirty="0">
                <a:solidFill>
                  <a:srgbClr val="C00000"/>
                </a:solidFill>
                <a:latin typeface="Arial Unicode MS" charset="0"/>
                <a:cs typeface="Arial Unicode MS" charset="0"/>
              </a:rPr>
              <a:t>Parse tree</a:t>
            </a:r>
            <a:endParaRPr lang="zh-TW" altLang="en-US" sz="1200" b="1" dirty="0">
              <a:solidFill>
                <a:srgbClr val="C00000"/>
              </a:solidFill>
              <a:latin typeface="Arial Unicode MS" charset="0"/>
              <a:cs typeface="Arial Unicode MS" charset="0"/>
            </a:endParaRPr>
          </a:p>
        </p:txBody>
      </p:sp>
      <p:sp>
        <p:nvSpPr>
          <p:cNvPr id="41" name="矩形 38"/>
          <p:cNvSpPr>
            <a:spLocks noChangeArrowheads="1"/>
          </p:cNvSpPr>
          <p:nvPr/>
        </p:nvSpPr>
        <p:spPr bwMode="auto">
          <a:xfrm>
            <a:off x="-70455" y="5677888"/>
            <a:ext cx="257175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r>
              <a:rPr lang="en-US" altLang="zh-TW" sz="1200" b="1" dirty="0">
                <a:solidFill>
                  <a:srgbClr val="C00000"/>
                </a:solidFill>
                <a:latin typeface="Arial Unicode MS" charset="0"/>
                <a:cs typeface="Arial Unicode MS" charset="0"/>
              </a:rPr>
              <a:t>Abstract Syntax Tree w/ Attributes</a:t>
            </a:r>
          </a:p>
        </p:txBody>
      </p:sp>
      <p:sp>
        <p:nvSpPr>
          <p:cNvPr id="42" name="矩形 39"/>
          <p:cNvSpPr>
            <a:spLocks noChangeArrowheads="1"/>
          </p:cNvSpPr>
          <p:nvPr/>
        </p:nvSpPr>
        <p:spPr bwMode="auto">
          <a:xfrm>
            <a:off x="6573233" y="2248888"/>
            <a:ext cx="2500312"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ctr" eaLnBrk="0" hangingPunct="0"/>
            <a:r>
              <a:rPr lang="en-US" altLang="zh-TW" sz="1200" b="1" dirty="0">
                <a:solidFill>
                  <a:srgbClr val="C00000"/>
                </a:solidFill>
                <a:latin typeface="Arial Unicode MS" charset="0"/>
                <a:cs typeface="Arial Unicode MS" charset="0"/>
              </a:rPr>
              <a:t>Non-optimized Intermediate Code</a:t>
            </a:r>
          </a:p>
        </p:txBody>
      </p:sp>
      <p:sp>
        <p:nvSpPr>
          <p:cNvPr id="43" name="矩形 40"/>
          <p:cNvSpPr>
            <a:spLocks noChangeArrowheads="1"/>
          </p:cNvSpPr>
          <p:nvPr/>
        </p:nvSpPr>
        <p:spPr bwMode="auto">
          <a:xfrm>
            <a:off x="6920895" y="3891950"/>
            <a:ext cx="2179638"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0" hangingPunct="0"/>
            <a:r>
              <a:rPr lang="en-US" altLang="zh-TW" sz="1200" b="1" dirty="0">
                <a:solidFill>
                  <a:srgbClr val="C00000"/>
                </a:solidFill>
                <a:latin typeface="Arial Unicode MS" charset="0"/>
                <a:cs typeface="Arial Unicode MS" charset="0"/>
              </a:rPr>
              <a:t>Optimized Intermediate Code</a:t>
            </a:r>
          </a:p>
        </p:txBody>
      </p:sp>
      <p:sp>
        <p:nvSpPr>
          <p:cNvPr id="44" name="圓角矩形 42"/>
          <p:cNvSpPr/>
          <p:nvPr/>
        </p:nvSpPr>
        <p:spPr>
          <a:xfrm>
            <a:off x="5215925" y="4892084"/>
            <a:ext cx="3362513" cy="360000"/>
          </a:xfrm>
          <a:prstGeom prst="roundRect">
            <a:avLst/>
          </a:prstGeom>
        </p:spPr>
        <p:style>
          <a:lnRef idx="1">
            <a:schemeClr val="dk1"/>
          </a:lnRef>
          <a:fillRef idx="3">
            <a:schemeClr val="dk1"/>
          </a:fillRef>
          <a:effectRef idx="2">
            <a:schemeClr val="dk1"/>
          </a:effectRef>
          <a:fontRef idx="minor">
            <a:schemeClr val="lt1"/>
          </a:fontRef>
        </p:style>
        <p:txBody>
          <a:bodyPr anchor="ctr"/>
          <a:lstStyle/>
          <a:p>
            <a:pPr algn="ctr">
              <a:lnSpc>
                <a:spcPct val="70000"/>
              </a:lnSpc>
              <a:defRPr/>
            </a:pPr>
            <a:r>
              <a:rPr kumimoji="0" lang="en-US" altLang="zh-TW" sz="1200" b="1" dirty="0">
                <a:solidFill>
                  <a:srgbClr val="FFFF00"/>
                </a:solidFill>
                <a:latin typeface="Arial Unicode MS" pitchFamily="34" charset="-120"/>
                <a:ea typeface="Arial Unicode MS" pitchFamily="34" charset="-120"/>
                <a:cs typeface="Arial Unicode MS" pitchFamily="34" charset="-120"/>
              </a:rPr>
              <a:t>Code Optimizer</a:t>
            </a:r>
          </a:p>
        </p:txBody>
      </p:sp>
      <p:sp>
        <p:nvSpPr>
          <p:cNvPr id="45" name="向右箭號 43"/>
          <p:cNvSpPr/>
          <p:nvPr/>
        </p:nvSpPr>
        <p:spPr>
          <a:xfrm rot="5400000">
            <a:off x="6717696" y="4604737"/>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pic>
        <p:nvPicPr>
          <p:cNvPr id="46" name="Picture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01670" y="5535013"/>
            <a:ext cx="2786063"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7" name="向右箭號 44"/>
          <p:cNvSpPr/>
          <p:nvPr/>
        </p:nvSpPr>
        <p:spPr>
          <a:xfrm rot="5400000">
            <a:off x="6717696" y="5247675"/>
            <a:ext cx="285750" cy="288925"/>
          </a:xfrm>
          <a:prstGeom prst="rightArrow">
            <a:avLst/>
          </a:prstGeom>
        </p:spPr>
        <p:style>
          <a:lnRef idx="2">
            <a:schemeClr val="accent2"/>
          </a:lnRef>
          <a:fillRef idx="1">
            <a:schemeClr val="lt1"/>
          </a:fillRef>
          <a:effectRef idx="0">
            <a:schemeClr val="accent2"/>
          </a:effectRef>
          <a:fontRef idx="minor">
            <a:schemeClr val="dk1"/>
          </a:fontRef>
        </p:style>
        <p:txBody>
          <a:bodyPr anchor="ctr"/>
          <a:lstStyle/>
          <a:p>
            <a:pPr>
              <a:lnSpc>
                <a:spcPct val="70000"/>
              </a:lnSpc>
            </a:pPr>
            <a:endParaRPr kumimoji="0" lang="zh-TW" altLang="en-US" sz="1200" b="1">
              <a:solidFill>
                <a:srgbClr val="000000"/>
              </a:solidFill>
              <a:latin typeface="Arial Unicode MS" charset="0"/>
              <a:ea typeface="新細明體" charset="0"/>
              <a:cs typeface="Arial Unicode MS" charset="0"/>
            </a:endParaRPr>
          </a:p>
        </p:txBody>
      </p:sp>
      <p:sp>
        <p:nvSpPr>
          <p:cNvPr id="48" name="矩形 45"/>
          <p:cNvSpPr>
            <a:spLocks noChangeArrowheads="1"/>
          </p:cNvSpPr>
          <p:nvPr/>
        </p:nvSpPr>
        <p:spPr bwMode="auto">
          <a:xfrm>
            <a:off x="7359045" y="5320700"/>
            <a:ext cx="16256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0" hangingPunct="0"/>
            <a:r>
              <a:rPr lang="en-US" altLang="zh-TW" sz="1200" b="1" dirty="0">
                <a:solidFill>
                  <a:srgbClr val="C00000"/>
                </a:solidFill>
                <a:latin typeface="Arial Unicode MS" charset="0"/>
                <a:cs typeface="Arial Unicode MS" charset="0"/>
              </a:rPr>
              <a:t>Target machine code</a:t>
            </a:r>
          </a:p>
        </p:txBody>
      </p:sp>
    </p:spTree>
    <p:extLst>
      <p:ext uri="{BB962C8B-B14F-4D97-AF65-F5344CB8AC3E}">
        <p14:creationId xmlns:p14="http://schemas.microsoft.com/office/powerpoint/2010/main" val="221855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 presetClass="entr" presetSubtype="4"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additive="base">
                                        <p:cTn id="32" dur="500" fill="hold"/>
                                        <p:tgtEl>
                                          <p:spTgt spid="21"/>
                                        </p:tgtEl>
                                        <p:attrNameLst>
                                          <p:attrName>ppt_x</p:attrName>
                                        </p:attrNameLst>
                                      </p:cBhvr>
                                      <p:tavLst>
                                        <p:tav tm="0">
                                          <p:val>
                                            <p:strVal val="#ppt_x"/>
                                          </p:val>
                                        </p:tav>
                                        <p:tav tm="100000">
                                          <p:val>
                                            <p:strVal val="#ppt_x"/>
                                          </p:val>
                                        </p:tav>
                                      </p:tavLst>
                                    </p:anim>
                                    <p:anim calcmode="lin" valueType="num">
                                      <p:cBhvr additive="base">
                                        <p:cTn id="33" dur="500" fill="hold"/>
                                        <p:tgtEl>
                                          <p:spTgt spid="21"/>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ID="2" presetClass="entr" presetSubtype="4"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 calcmode="lin" valueType="num">
                                      <p:cBhvr additive="base">
                                        <p:cTn id="46" dur="500" fill="hold"/>
                                        <p:tgtEl>
                                          <p:spTgt spid="40"/>
                                        </p:tgtEl>
                                        <p:attrNameLst>
                                          <p:attrName>ppt_x</p:attrName>
                                        </p:attrNameLst>
                                      </p:cBhvr>
                                      <p:tavLst>
                                        <p:tav tm="0">
                                          <p:val>
                                            <p:strVal val="#ppt_x"/>
                                          </p:val>
                                        </p:tav>
                                        <p:tav tm="100000">
                                          <p:val>
                                            <p:strVal val="#ppt_x"/>
                                          </p:val>
                                        </p:tav>
                                      </p:tavLst>
                                    </p:anim>
                                    <p:anim calcmode="lin" valueType="num">
                                      <p:cBhvr additive="base">
                                        <p:cTn id="47"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fill="hold"/>
                                        <p:tgtEl>
                                          <p:spTgt spid="24"/>
                                        </p:tgtEl>
                                        <p:attrNameLst>
                                          <p:attrName>ppt_x</p:attrName>
                                        </p:attrNameLst>
                                      </p:cBhvr>
                                      <p:tavLst>
                                        <p:tav tm="0">
                                          <p:val>
                                            <p:strVal val="#ppt_x"/>
                                          </p:val>
                                        </p:tav>
                                        <p:tav tm="100000">
                                          <p:val>
                                            <p:strVal val="#ppt_x"/>
                                          </p:val>
                                        </p:tav>
                                      </p:tavLst>
                                    </p:anim>
                                    <p:anim calcmode="lin" valueType="num">
                                      <p:cBhvr additive="base">
                                        <p:cTn id="53" dur="500" fill="hold"/>
                                        <p:tgtEl>
                                          <p:spTgt spid="24"/>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par>
                          <p:cTn id="59" fill="hold">
                            <p:stCondLst>
                              <p:cond delay="1000"/>
                            </p:stCondLst>
                            <p:childTnLst>
                              <p:par>
                                <p:cTn id="60" presetID="2" presetClass="entr" presetSubtype="4" fill="hold" grpId="0" nodeType="after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additive="base">
                                        <p:cTn id="62" dur="500" fill="hold"/>
                                        <p:tgtEl>
                                          <p:spTgt spid="35"/>
                                        </p:tgtEl>
                                        <p:attrNameLst>
                                          <p:attrName>ppt_x</p:attrName>
                                        </p:attrNameLst>
                                      </p:cBhvr>
                                      <p:tavLst>
                                        <p:tav tm="0">
                                          <p:val>
                                            <p:strVal val="#ppt_x"/>
                                          </p:val>
                                        </p:tav>
                                        <p:tav tm="100000">
                                          <p:val>
                                            <p:strVal val="#ppt_x"/>
                                          </p:val>
                                        </p:tav>
                                      </p:tavLst>
                                    </p:anim>
                                    <p:anim calcmode="lin" valueType="num">
                                      <p:cBhvr additive="base">
                                        <p:cTn id="63" dur="500" fill="hold"/>
                                        <p:tgtEl>
                                          <p:spTgt spid="35"/>
                                        </p:tgtEl>
                                        <p:attrNameLst>
                                          <p:attrName>ppt_y</p:attrName>
                                        </p:attrNameLst>
                                      </p:cBhvr>
                                      <p:tavLst>
                                        <p:tav tm="0">
                                          <p:val>
                                            <p:strVal val="1+#ppt_h/2"/>
                                          </p:val>
                                        </p:tav>
                                        <p:tav tm="100000">
                                          <p:val>
                                            <p:strVal val="#ppt_y"/>
                                          </p:val>
                                        </p:tav>
                                      </p:tavLst>
                                    </p:anim>
                                  </p:childTnLst>
                                </p:cTn>
                              </p:par>
                            </p:childTnLst>
                          </p:cTn>
                        </p:par>
                        <p:par>
                          <p:cTn id="64" fill="hold">
                            <p:stCondLst>
                              <p:cond delay="1500"/>
                            </p:stCondLst>
                            <p:childTnLst>
                              <p:par>
                                <p:cTn id="65" presetID="2" presetClass="entr" presetSubtype="4" fill="hold" nodeType="after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 calcmode="lin" valueType="num">
                                      <p:cBhvr additive="base">
                                        <p:cTn id="71" dur="500" fill="hold"/>
                                        <p:tgtEl>
                                          <p:spTgt spid="41"/>
                                        </p:tgtEl>
                                        <p:attrNameLst>
                                          <p:attrName>ppt_x</p:attrName>
                                        </p:attrNameLst>
                                      </p:cBhvr>
                                      <p:tavLst>
                                        <p:tav tm="0">
                                          <p:val>
                                            <p:strVal val="#ppt_x"/>
                                          </p:val>
                                        </p:tav>
                                        <p:tav tm="100000">
                                          <p:val>
                                            <p:strVal val="#ppt_x"/>
                                          </p:val>
                                        </p:tav>
                                      </p:tavLst>
                                    </p:anim>
                                    <p:anim calcmode="lin" valueType="num">
                                      <p:cBhvr additive="base">
                                        <p:cTn id="7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8"/>
                                        </p:tgtEl>
                                        <p:attrNameLst>
                                          <p:attrName>style.visibility</p:attrName>
                                        </p:attrNameLst>
                                      </p:cBhvr>
                                      <p:to>
                                        <p:strVal val="visible"/>
                                      </p:to>
                                    </p:set>
                                    <p:anim calcmode="lin" valueType="num">
                                      <p:cBhvr additive="base">
                                        <p:cTn id="77" dur="500" fill="hold"/>
                                        <p:tgtEl>
                                          <p:spTgt spid="28"/>
                                        </p:tgtEl>
                                        <p:attrNameLst>
                                          <p:attrName>ppt_x</p:attrName>
                                        </p:attrNameLst>
                                      </p:cBhvr>
                                      <p:tavLst>
                                        <p:tav tm="0">
                                          <p:val>
                                            <p:strVal val="#ppt_x"/>
                                          </p:val>
                                        </p:tav>
                                        <p:tav tm="100000">
                                          <p:val>
                                            <p:strVal val="#ppt_x"/>
                                          </p:val>
                                        </p:tav>
                                      </p:tavLst>
                                    </p:anim>
                                    <p:anim calcmode="lin" valueType="num">
                                      <p:cBhvr additive="base">
                                        <p:cTn id="78" dur="500" fill="hold"/>
                                        <p:tgtEl>
                                          <p:spTgt spid="28"/>
                                        </p:tgtEl>
                                        <p:attrNameLst>
                                          <p:attrName>ppt_y</p:attrName>
                                        </p:attrNameLst>
                                      </p:cBhvr>
                                      <p:tavLst>
                                        <p:tav tm="0">
                                          <p:val>
                                            <p:strVal val="1+#ppt_h/2"/>
                                          </p:val>
                                        </p:tav>
                                        <p:tav tm="100000">
                                          <p:val>
                                            <p:strVal val="#ppt_y"/>
                                          </p:val>
                                        </p:tav>
                                      </p:tavLst>
                                    </p:anim>
                                  </p:childTnLst>
                                </p:cTn>
                              </p:par>
                            </p:childTnLst>
                          </p:cTn>
                        </p:par>
                        <p:par>
                          <p:cTn id="79" fill="hold">
                            <p:stCondLst>
                              <p:cond delay="500"/>
                            </p:stCondLst>
                            <p:childTnLst>
                              <p:par>
                                <p:cTn id="80" presetID="2" presetClass="entr" presetSubtype="4"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childTnLst>
                          </p:cTn>
                        </p:par>
                        <p:par>
                          <p:cTn id="84" fill="hold">
                            <p:stCondLst>
                              <p:cond delay="1000"/>
                            </p:stCondLst>
                            <p:childTnLst>
                              <p:par>
                                <p:cTn id="85" presetID="2" presetClass="entr" presetSubtype="4"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1+#ppt_h/2"/>
                                          </p:val>
                                        </p:tav>
                                        <p:tav tm="100000">
                                          <p:val>
                                            <p:strVal val="#ppt_y"/>
                                          </p:val>
                                        </p:tav>
                                      </p:tavLst>
                                    </p:anim>
                                  </p:childTnLst>
                                </p:cTn>
                              </p:par>
                            </p:childTnLst>
                          </p:cTn>
                        </p:par>
                        <p:par>
                          <p:cTn id="89" fill="hold">
                            <p:stCondLst>
                              <p:cond delay="1500"/>
                            </p:stCondLst>
                            <p:childTnLst>
                              <p:par>
                                <p:cTn id="90" presetID="2" presetClass="entr" presetSubtype="4" fill="hold" nodeType="after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additive="base">
                                        <p:cTn id="92" dur="500" fill="hold"/>
                                        <p:tgtEl>
                                          <p:spTgt spid="29"/>
                                        </p:tgtEl>
                                        <p:attrNameLst>
                                          <p:attrName>ppt_x</p:attrName>
                                        </p:attrNameLst>
                                      </p:cBhvr>
                                      <p:tavLst>
                                        <p:tav tm="0">
                                          <p:val>
                                            <p:strVal val="#ppt_x"/>
                                          </p:val>
                                        </p:tav>
                                        <p:tav tm="100000">
                                          <p:val>
                                            <p:strVal val="#ppt_x"/>
                                          </p:val>
                                        </p:tav>
                                      </p:tavLst>
                                    </p:anim>
                                    <p:anim calcmode="lin" valueType="num">
                                      <p:cBhvr additive="base">
                                        <p:cTn id="93" dur="500" fill="hold"/>
                                        <p:tgtEl>
                                          <p:spTgt spid="29"/>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 calcmode="lin" valueType="num">
                                      <p:cBhvr additive="base">
                                        <p:cTn id="96" dur="500" fill="hold"/>
                                        <p:tgtEl>
                                          <p:spTgt spid="42"/>
                                        </p:tgtEl>
                                        <p:attrNameLst>
                                          <p:attrName>ppt_x</p:attrName>
                                        </p:attrNameLst>
                                      </p:cBhvr>
                                      <p:tavLst>
                                        <p:tav tm="0">
                                          <p:val>
                                            <p:strVal val="#ppt_x"/>
                                          </p:val>
                                        </p:tav>
                                        <p:tav tm="100000">
                                          <p:val>
                                            <p:strVal val="#ppt_x"/>
                                          </p:val>
                                        </p:tav>
                                      </p:tavLst>
                                    </p:anim>
                                    <p:anim calcmode="lin" valueType="num">
                                      <p:cBhvr additive="base">
                                        <p:cTn id="9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additive="base">
                                        <p:cTn id="102" dur="500" fill="hold"/>
                                        <p:tgtEl>
                                          <p:spTgt spid="34"/>
                                        </p:tgtEl>
                                        <p:attrNameLst>
                                          <p:attrName>ppt_x</p:attrName>
                                        </p:attrNameLst>
                                      </p:cBhvr>
                                      <p:tavLst>
                                        <p:tav tm="0">
                                          <p:val>
                                            <p:strVal val="#ppt_x"/>
                                          </p:val>
                                        </p:tav>
                                        <p:tav tm="100000">
                                          <p:val>
                                            <p:strVal val="#ppt_x"/>
                                          </p:val>
                                        </p:tav>
                                      </p:tavLst>
                                    </p:anim>
                                    <p:anim calcmode="lin" valueType="num">
                                      <p:cBhvr additive="base">
                                        <p:cTn id="103" dur="500" fill="hold"/>
                                        <p:tgtEl>
                                          <p:spTgt spid="34"/>
                                        </p:tgtEl>
                                        <p:attrNameLst>
                                          <p:attrName>ppt_y</p:attrName>
                                        </p:attrNameLst>
                                      </p:cBhvr>
                                      <p:tavLst>
                                        <p:tav tm="0">
                                          <p:val>
                                            <p:strVal val="1+#ppt_h/2"/>
                                          </p:val>
                                        </p:tav>
                                        <p:tav tm="100000">
                                          <p:val>
                                            <p:strVal val="#ppt_y"/>
                                          </p:val>
                                        </p:tav>
                                      </p:tavLst>
                                    </p:anim>
                                  </p:childTnLst>
                                </p:cTn>
                              </p:par>
                            </p:childTnLst>
                          </p:cTn>
                        </p:par>
                        <p:par>
                          <p:cTn id="104" fill="hold">
                            <p:stCondLst>
                              <p:cond delay="500"/>
                            </p:stCondLst>
                            <p:childTnLst>
                              <p:par>
                                <p:cTn id="105" presetID="2" presetClass="entr" presetSubtype="4" fill="hold" nodeType="after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childTnLst>
                          </p:cTn>
                        </p:par>
                        <p:par>
                          <p:cTn id="109" fill="hold">
                            <p:stCondLst>
                              <p:cond delay="1000"/>
                            </p:stCondLst>
                            <p:childTnLst>
                              <p:par>
                                <p:cTn id="110" presetID="2" presetClass="entr" presetSubtype="4"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 calcmode="lin" valueType="num">
                                      <p:cBhvr additive="base">
                                        <p:cTn id="112" dur="500" fill="hold"/>
                                        <p:tgtEl>
                                          <p:spTgt spid="33"/>
                                        </p:tgtEl>
                                        <p:attrNameLst>
                                          <p:attrName>ppt_x</p:attrName>
                                        </p:attrNameLst>
                                      </p:cBhvr>
                                      <p:tavLst>
                                        <p:tav tm="0">
                                          <p:val>
                                            <p:strVal val="#ppt_x"/>
                                          </p:val>
                                        </p:tav>
                                        <p:tav tm="100000">
                                          <p:val>
                                            <p:strVal val="#ppt_x"/>
                                          </p:val>
                                        </p:tav>
                                      </p:tavLst>
                                    </p:anim>
                                    <p:anim calcmode="lin" valueType="num">
                                      <p:cBhvr additive="base">
                                        <p:cTn id="113" dur="500" fill="hold"/>
                                        <p:tgtEl>
                                          <p:spTgt spid="33"/>
                                        </p:tgtEl>
                                        <p:attrNameLst>
                                          <p:attrName>ppt_y</p:attrName>
                                        </p:attrNameLst>
                                      </p:cBhvr>
                                      <p:tavLst>
                                        <p:tav tm="0">
                                          <p:val>
                                            <p:strVal val="1+#ppt_h/2"/>
                                          </p:val>
                                        </p:tav>
                                        <p:tav tm="100000">
                                          <p:val>
                                            <p:strVal val="#ppt_y"/>
                                          </p:val>
                                        </p:tav>
                                      </p:tavLst>
                                    </p:anim>
                                  </p:childTnLst>
                                </p:cTn>
                              </p:par>
                            </p:childTnLst>
                          </p:cTn>
                        </p:par>
                        <p:par>
                          <p:cTn id="114" fill="hold">
                            <p:stCondLst>
                              <p:cond delay="1500"/>
                            </p:stCondLst>
                            <p:childTnLst>
                              <p:par>
                                <p:cTn id="115" presetID="2" presetClass="entr" presetSubtype="4" fill="hold" nodeType="afterEffect">
                                  <p:stCondLst>
                                    <p:cond delay="0"/>
                                  </p:stCondLst>
                                  <p:childTnLst>
                                    <p:set>
                                      <p:cBhvr>
                                        <p:cTn id="116" dur="1" fill="hold">
                                          <p:stCondLst>
                                            <p:cond delay="0"/>
                                          </p:stCondLst>
                                        </p:cTn>
                                        <p:tgtEl>
                                          <p:spTgt spid="32"/>
                                        </p:tgtEl>
                                        <p:attrNameLst>
                                          <p:attrName>style.visibility</p:attrName>
                                        </p:attrNameLst>
                                      </p:cBhvr>
                                      <p:to>
                                        <p:strVal val="visible"/>
                                      </p:to>
                                    </p:set>
                                    <p:anim calcmode="lin" valueType="num">
                                      <p:cBhvr additive="base">
                                        <p:cTn id="117" dur="500" fill="hold"/>
                                        <p:tgtEl>
                                          <p:spTgt spid="32"/>
                                        </p:tgtEl>
                                        <p:attrNameLst>
                                          <p:attrName>ppt_x</p:attrName>
                                        </p:attrNameLst>
                                      </p:cBhvr>
                                      <p:tavLst>
                                        <p:tav tm="0">
                                          <p:val>
                                            <p:strVal val="#ppt_x"/>
                                          </p:val>
                                        </p:tav>
                                        <p:tav tm="100000">
                                          <p:val>
                                            <p:strVal val="#ppt_x"/>
                                          </p:val>
                                        </p:tav>
                                      </p:tavLst>
                                    </p:anim>
                                    <p:anim calcmode="lin" valueType="num">
                                      <p:cBhvr additive="base">
                                        <p:cTn id="118" dur="500" fill="hold"/>
                                        <p:tgtEl>
                                          <p:spTgt spid="3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anim calcmode="lin" valueType="num">
                                      <p:cBhvr additive="base">
                                        <p:cTn id="121" dur="500" fill="hold"/>
                                        <p:tgtEl>
                                          <p:spTgt spid="43"/>
                                        </p:tgtEl>
                                        <p:attrNameLst>
                                          <p:attrName>ppt_x</p:attrName>
                                        </p:attrNameLst>
                                      </p:cBhvr>
                                      <p:tavLst>
                                        <p:tav tm="0">
                                          <p:val>
                                            <p:strVal val="#ppt_x"/>
                                          </p:val>
                                        </p:tav>
                                        <p:tav tm="100000">
                                          <p:val>
                                            <p:strVal val="#ppt_x"/>
                                          </p:val>
                                        </p:tav>
                                      </p:tavLst>
                                    </p:anim>
                                    <p:anim calcmode="lin" valueType="num">
                                      <p:cBhvr additive="base">
                                        <p:cTn id="12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ppt_x"/>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childTnLst>
                          </p:cTn>
                        </p:par>
                        <p:par>
                          <p:cTn id="129" fill="hold">
                            <p:stCondLst>
                              <p:cond delay="500"/>
                            </p:stCondLst>
                            <p:childTnLst>
                              <p:par>
                                <p:cTn id="130" presetID="2" presetClass="entr" presetSubtype="4" fill="hold" nodeType="afterEffect">
                                  <p:stCondLst>
                                    <p:cond delay="0"/>
                                  </p:stCondLst>
                                  <p:childTnLst>
                                    <p:set>
                                      <p:cBhvr>
                                        <p:cTn id="131" dur="1" fill="hold">
                                          <p:stCondLst>
                                            <p:cond delay="0"/>
                                          </p:stCondLst>
                                        </p:cTn>
                                        <p:tgtEl>
                                          <p:spTgt spid="44"/>
                                        </p:tgtEl>
                                        <p:attrNameLst>
                                          <p:attrName>style.visibility</p:attrName>
                                        </p:attrNameLst>
                                      </p:cBhvr>
                                      <p:to>
                                        <p:strVal val="visible"/>
                                      </p:to>
                                    </p:set>
                                    <p:anim calcmode="lin" valueType="num">
                                      <p:cBhvr additive="base">
                                        <p:cTn id="132" dur="500" fill="hold"/>
                                        <p:tgtEl>
                                          <p:spTgt spid="44"/>
                                        </p:tgtEl>
                                        <p:attrNameLst>
                                          <p:attrName>ppt_x</p:attrName>
                                        </p:attrNameLst>
                                      </p:cBhvr>
                                      <p:tavLst>
                                        <p:tav tm="0">
                                          <p:val>
                                            <p:strVal val="#ppt_x"/>
                                          </p:val>
                                        </p:tav>
                                        <p:tav tm="100000">
                                          <p:val>
                                            <p:strVal val="#ppt_x"/>
                                          </p:val>
                                        </p:tav>
                                      </p:tavLst>
                                    </p:anim>
                                    <p:anim calcmode="lin" valueType="num">
                                      <p:cBhvr additive="base">
                                        <p:cTn id="133" dur="500" fill="hold"/>
                                        <p:tgtEl>
                                          <p:spTgt spid="44"/>
                                        </p:tgtEl>
                                        <p:attrNameLst>
                                          <p:attrName>ppt_y</p:attrName>
                                        </p:attrNameLst>
                                      </p:cBhvr>
                                      <p:tavLst>
                                        <p:tav tm="0">
                                          <p:val>
                                            <p:strVal val="1+#ppt_h/2"/>
                                          </p:val>
                                        </p:tav>
                                        <p:tav tm="100000">
                                          <p:val>
                                            <p:strVal val="#ppt_y"/>
                                          </p:val>
                                        </p:tav>
                                      </p:tavLst>
                                    </p:anim>
                                  </p:childTnLst>
                                </p:cTn>
                              </p:par>
                            </p:childTnLst>
                          </p:cTn>
                        </p:par>
                        <p:par>
                          <p:cTn id="134" fill="hold">
                            <p:stCondLst>
                              <p:cond delay="1000"/>
                            </p:stCondLst>
                            <p:childTnLst>
                              <p:par>
                                <p:cTn id="135" presetID="2" presetClass="entr" presetSubtype="4" fill="hold" grpId="0" nodeType="afterEffect">
                                  <p:stCondLst>
                                    <p:cond delay="0"/>
                                  </p:stCondLst>
                                  <p:childTnLst>
                                    <p:set>
                                      <p:cBhvr>
                                        <p:cTn id="136" dur="1" fill="hold">
                                          <p:stCondLst>
                                            <p:cond delay="0"/>
                                          </p:stCondLst>
                                        </p:cTn>
                                        <p:tgtEl>
                                          <p:spTgt spid="47"/>
                                        </p:tgtEl>
                                        <p:attrNameLst>
                                          <p:attrName>style.visibility</p:attrName>
                                        </p:attrNameLst>
                                      </p:cBhvr>
                                      <p:to>
                                        <p:strVal val="visible"/>
                                      </p:to>
                                    </p:set>
                                    <p:anim calcmode="lin" valueType="num">
                                      <p:cBhvr additive="base">
                                        <p:cTn id="137" dur="500" fill="hold"/>
                                        <p:tgtEl>
                                          <p:spTgt spid="47"/>
                                        </p:tgtEl>
                                        <p:attrNameLst>
                                          <p:attrName>ppt_x</p:attrName>
                                        </p:attrNameLst>
                                      </p:cBhvr>
                                      <p:tavLst>
                                        <p:tav tm="0">
                                          <p:val>
                                            <p:strVal val="#ppt_x"/>
                                          </p:val>
                                        </p:tav>
                                        <p:tav tm="100000">
                                          <p:val>
                                            <p:strVal val="#ppt_x"/>
                                          </p:val>
                                        </p:tav>
                                      </p:tavLst>
                                    </p:anim>
                                    <p:anim calcmode="lin" valueType="num">
                                      <p:cBhvr additive="base">
                                        <p:cTn id="138" dur="500" fill="hold"/>
                                        <p:tgtEl>
                                          <p:spTgt spid="47"/>
                                        </p:tgtEl>
                                        <p:attrNameLst>
                                          <p:attrName>ppt_y</p:attrName>
                                        </p:attrNameLst>
                                      </p:cBhvr>
                                      <p:tavLst>
                                        <p:tav tm="0">
                                          <p:val>
                                            <p:strVal val="1+#ppt_h/2"/>
                                          </p:val>
                                        </p:tav>
                                        <p:tav tm="100000">
                                          <p:val>
                                            <p:strVal val="#ppt_y"/>
                                          </p:val>
                                        </p:tav>
                                      </p:tavLst>
                                    </p:anim>
                                  </p:childTnLst>
                                </p:cTn>
                              </p:par>
                            </p:childTnLst>
                          </p:cTn>
                        </p:par>
                        <p:par>
                          <p:cTn id="139" fill="hold">
                            <p:stCondLst>
                              <p:cond delay="1500"/>
                            </p:stCondLst>
                            <p:childTnLst>
                              <p:par>
                                <p:cTn id="140" presetID="2" presetClass="entr" presetSubtype="4" fill="hold" nodeType="afterEffect">
                                  <p:stCondLst>
                                    <p:cond delay="0"/>
                                  </p:stCondLst>
                                  <p:childTnLst>
                                    <p:set>
                                      <p:cBhvr>
                                        <p:cTn id="141" dur="1" fill="hold">
                                          <p:stCondLst>
                                            <p:cond delay="0"/>
                                          </p:stCondLst>
                                        </p:cTn>
                                        <p:tgtEl>
                                          <p:spTgt spid="46"/>
                                        </p:tgtEl>
                                        <p:attrNameLst>
                                          <p:attrName>style.visibility</p:attrName>
                                        </p:attrNameLst>
                                      </p:cBhvr>
                                      <p:to>
                                        <p:strVal val="visible"/>
                                      </p:to>
                                    </p:set>
                                    <p:anim calcmode="lin" valueType="num">
                                      <p:cBhvr additive="base">
                                        <p:cTn id="142" dur="500" fill="hold"/>
                                        <p:tgtEl>
                                          <p:spTgt spid="46"/>
                                        </p:tgtEl>
                                        <p:attrNameLst>
                                          <p:attrName>ppt_x</p:attrName>
                                        </p:attrNameLst>
                                      </p:cBhvr>
                                      <p:tavLst>
                                        <p:tav tm="0">
                                          <p:val>
                                            <p:strVal val="#ppt_x"/>
                                          </p:val>
                                        </p:tav>
                                        <p:tav tm="100000">
                                          <p:val>
                                            <p:strVal val="#ppt_x"/>
                                          </p:val>
                                        </p:tav>
                                      </p:tavLst>
                                    </p:anim>
                                    <p:anim calcmode="lin" valueType="num">
                                      <p:cBhvr additive="base">
                                        <p:cTn id="143" dur="500" fill="hold"/>
                                        <p:tgtEl>
                                          <p:spTgt spid="46"/>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 calcmode="lin" valueType="num">
                                      <p:cBhvr additive="base">
                                        <p:cTn id="146" dur="500" fill="hold"/>
                                        <p:tgtEl>
                                          <p:spTgt spid="48"/>
                                        </p:tgtEl>
                                        <p:attrNameLst>
                                          <p:attrName>ppt_x</p:attrName>
                                        </p:attrNameLst>
                                      </p:cBhvr>
                                      <p:tavLst>
                                        <p:tav tm="0">
                                          <p:val>
                                            <p:strVal val="#ppt_x"/>
                                          </p:val>
                                        </p:tav>
                                        <p:tav tm="100000">
                                          <p:val>
                                            <p:strVal val="#ppt_x"/>
                                          </p:val>
                                        </p:tav>
                                      </p:tavLst>
                                    </p:anim>
                                    <p:anim calcmode="lin" valueType="num">
                                      <p:cBhvr additive="base">
                                        <p:cTn id="14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3" grpId="0" animBg="1"/>
      <p:bldP spid="24" grpId="0" animBg="1"/>
      <p:bldP spid="28" grpId="0" animBg="1"/>
      <p:bldP spid="30" grpId="0" animBg="1"/>
      <p:bldP spid="33" grpId="0" animBg="1"/>
      <p:bldP spid="34" grpId="0" animBg="1"/>
      <p:bldP spid="35" grpId="0" animBg="1"/>
      <p:bldP spid="40" grpId="0"/>
      <p:bldP spid="41" grpId="0"/>
      <p:bldP spid="42" grpId="0"/>
      <p:bldP spid="43" grpId="0"/>
      <p:bldP spid="45" grpId="0" animBg="1"/>
      <p:bldP spid="47" grpId="0" animBg="1"/>
      <p:bldP spid="4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CPU speed has increased multiple times since the early 1980s, but today’s software is more complex and still hungry for more resources</a:t>
            </a:r>
          </a:p>
          <a:p>
            <a:pPr algn="just">
              <a:spcBef>
                <a:spcPts val="0"/>
              </a:spcBef>
              <a:spcAft>
                <a:spcPts val="600"/>
              </a:spcAft>
            </a:pPr>
            <a:r>
              <a:rPr lang="en-US" sz="2400" dirty="0"/>
              <a:t>How to run faster on same hardware and OS architecture?</a:t>
            </a:r>
          </a:p>
          <a:p>
            <a:pPr lvl="1" algn="just">
              <a:spcBef>
                <a:spcPts val="0"/>
              </a:spcBef>
              <a:spcAft>
                <a:spcPts val="600"/>
              </a:spcAft>
            </a:pPr>
            <a:r>
              <a:rPr lang="en-US" sz="2000" dirty="0"/>
              <a:t>Highly optimized applications run ten times faster than poorly written ones</a:t>
            </a:r>
          </a:p>
          <a:p>
            <a:pPr lvl="1" algn="just">
              <a:spcBef>
                <a:spcPts val="0"/>
              </a:spcBef>
              <a:spcAft>
                <a:spcPts val="600"/>
              </a:spcAft>
            </a:pPr>
            <a:r>
              <a:rPr lang="en-US" sz="2000" dirty="0"/>
              <a:t>Using efficient algorithms and well-designed implementations leads to high performance applications</a:t>
            </a:r>
          </a:p>
        </p:txBody>
      </p:sp>
    </p:spTree>
    <p:extLst>
      <p:ext uri="{BB962C8B-B14F-4D97-AF65-F5344CB8AC3E}">
        <p14:creationId xmlns:p14="http://schemas.microsoft.com/office/powerpoint/2010/main" val="1992697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#define Preprocessor Directive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altLang="en-US" sz="2400" dirty="0"/>
              <a:t>Use parentheses</a:t>
            </a:r>
          </a:p>
          <a:p>
            <a:pPr lvl="1">
              <a:spcBef>
                <a:spcPts val="0"/>
              </a:spcBef>
              <a:spcAft>
                <a:spcPts val="600"/>
              </a:spcAft>
            </a:pPr>
            <a:r>
              <a:rPr lang="en-US" altLang="en-US" sz="2000" dirty="0"/>
              <a:t>Without them the macro</a:t>
            </a:r>
          </a:p>
          <a:p>
            <a:pPr lvl="1">
              <a:spcBef>
                <a:spcPts val="0"/>
              </a:spcBef>
              <a:spcAft>
                <a:spcPts val="600"/>
              </a:spcAft>
              <a:buFontTx/>
              <a:buNone/>
            </a:pPr>
            <a:r>
              <a:rPr lang="en-US" altLang="en-US" sz="2000" b="1" dirty="0">
                <a:latin typeface="Courier New" panose="02070309020205020404" pitchFamily="49" charset="0"/>
              </a:rPr>
              <a:t>#define CIRCLE_AREA( x )  PI * ( x ) * ( x ) </a:t>
            </a:r>
          </a:p>
          <a:p>
            <a:pPr lvl="1">
              <a:spcBef>
                <a:spcPts val="0"/>
              </a:spcBef>
              <a:spcAft>
                <a:spcPts val="600"/>
              </a:spcAft>
              <a:buFontTx/>
              <a:buNone/>
            </a:pPr>
            <a:r>
              <a:rPr lang="en-US" altLang="en-US" sz="2000" dirty="0"/>
              <a:t>would cause</a:t>
            </a:r>
          </a:p>
          <a:p>
            <a:pPr lvl="1">
              <a:spcBef>
                <a:spcPts val="0"/>
              </a:spcBef>
              <a:spcAft>
                <a:spcPts val="600"/>
              </a:spcAft>
              <a:buFontTx/>
              <a:buNone/>
            </a:pPr>
            <a:r>
              <a:rPr lang="en-US" altLang="en-US" sz="2000" b="1" dirty="0">
                <a:latin typeface="Courier New" panose="02070309020205020404" pitchFamily="49" charset="0"/>
              </a:rPr>
              <a:t>area = CIRCLE_AREA( c + 2 );</a:t>
            </a:r>
          </a:p>
          <a:p>
            <a:pPr lvl="1">
              <a:spcBef>
                <a:spcPts val="0"/>
              </a:spcBef>
              <a:spcAft>
                <a:spcPts val="600"/>
              </a:spcAft>
              <a:buFontTx/>
              <a:buNone/>
            </a:pPr>
            <a:r>
              <a:rPr lang="en-US" altLang="en-US" sz="2000" dirty="0"/>
              <a:t>to become</a:t>
            </a:r>
          </a:p>
          <a:p>
            <a:pPr lvl="1">
              <a:spcBef>
                <a:spcPts val="0"/>
              </a:spcBef>
              <a:spcAft>
                <a:spcPts val="600"/>
              </a:spcAft>
              <a:buFontTx/>
              <a:buNone/>
            </a:pPr>
            <a:r>
              <a:rPr lang="en-US" altLang="en-US" sz="2000" b="1" dirty="0">
                <a:latin typeface="Courier New" panose="02070309020205020404" pitchFamily="49" charset="0"/>
              </a:rPr>
              <a:t>area = 3.14159 * c + 2 * c + 2;</a:t>
            </a:r>
          </a:p>
          <a:p>
            <a:pPr>
              <a:spcBef>
                <a:spcPts val="0"/>
              </a:spcBef>
              <a:spcAft>
                <a:spcPts val="600"/>
              </a:spcAft>
            </a:pPr>
            <a:r>
              <a:rPr lang="en-US" altLang="en-US" sz="2400" dirty="0"/>
              <a:t>Multiple arguments</a:t>
            </a:r>
          </a:p>
          <a:p>
            <a:pPr lvl="1">
              <a:spcBef>
                <a:spcPts val="0"/>
              </a:spcBef>
              <a:spcAft>
                <a:spcPts val="600"/>
              </a:spcAft>
              <a:buFontTx/>
              <a:buNone/>
            </a:pPr>
            <a:r>
              <a:rPr lang="en-US" altLang="en-US" sz="2000" b="1" dirty="0">
                <a:latin typeface="Courier New" panose="02070309020205020404" pitchFamily="49" charset="0"/>
              </a:rPr>
              <a:t>#define RECTANGLE_AREA( x, y )  ( ( x ) * ( y ) )</a:t>
            </a:r>
          </a:p>
          <a:p>
            <a:pPr lvl="1">
              <a:spcBef>
                <a:spcPts val="0"/>
              </a:spcBef>
              <a:spcAft>
                <a:spcPts val="600"/>
              </a:spcAft>
              <a:buFontTx/>
              <a:buNone/>
            </a:pPr>
            <a:r>
              <a:rPr lang="en-US" altLang="en-US" sz="2000" dirty="0"/>
              <a:t>would cause</a:t>
            </a:r>
          </a:p>
          <a:p>
            <a:pPr lvl="1">
              <a:spcBef>
                <a:spcPts val="0"/>
              </a:spcBef>
              <a:spcAft>
                <a:spcPts val="600"/>
              </a:spcAft>
              <a:buFontTx/>
              <a:buNone/>
            </a:pPr>
            <a:r>
              <a:rPr lang="en-US" altLang="en-US" sz="2000" b="1" dirty="0" err="1">
                <a:latin typeface="Courier New" panose="02070309020205020404" pitchFamily="49" charset="0"/>
              </a:rPr>
              <a:t>rectArea</a:t>
            </a:r>
            <a:r>
              <a:rPr lang="en-US" altLang="en-US" sz="2000" b="1" dirty="0">
                <a:latin typeface="Courier New" panose="02070309020205020404" pitchFamily="49" charset="0"/>
              </a:rPr>
              <a:t> = RECTANGLE_AREA( a + 4, b + 7 ); </a:t>
            </a:r>
          </a:p>
          <a:p>
            <a:pPr lvl="1">
              <a:spcBef>
                <a:spcPts val="0"/>
              </a:spcBef>
              <a:spcAft>
                <a:spcPts val="600"/>
              </a:spcAft>
              <a:buFontTx/>
              <a:buNone/>
            </a:pPr>
            <a:r>
              <a:rPr lang="en-US" altLang="en-US" sz="2000" dirty="0"/>
              <a:t>to become</a:t>
            </a:r>
          </a:p>
          <a:p>
            <a:pPr lvl="1">
              <a:spcBef>
                <a:spcPts val="0"/>
              </a:spcBef>
              <a:spcAft>
                <a:spcPts val="600"/>
              </a:spcAft>
              <a:buFontTx/>
              <a:buNone/>
            </a:pPr>
            <a:r>
              <a:rPr lang="en-US" altLang="en-US" sz="2000" b="1" dirty="0" err="1">
                <a:latin typeface="Courier New" panose="02070309020205020404" pitchFamily="49" charset="0"/>
              </a:rPr>
              <a:t>rectArea</a:t>
            </a:r>
            <a:r>
              <a:rPr lang="en-US" altLang="en-US" sz="2000" b="1" dirty="0">
                <a:latin typeface="Courier New" panose="02070309020205020404" pitchFamily="49" charset="0"/>
              </a:rPr>
              <a:t> = ( ( a + 4 ) * ( b + 7 ) );</a:t>
            </a:r>
          </a:p>
        </p:txBody>
      </p:sp>
    </p:spTree>
    <p:extLst>
      <p:ext uri="{BB962C8B-B14F-4D97-AF65-F5344CB8AC3E}">
        <p14:creationId xmlns:p14="http://schemas.microsoft.com/office/powerpoint/2010/main" val="349958540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Using Optimizing Compilers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What does compiler optimization mean?</a:t>
            </a:r>
          </a:p>
          <a:p>
            <a:pPr lvl="1" algn="just">
              <a:spcBef>
                <a:spcPts val="0"/>
              </a:spcBef>
              <a:spcAft>
                <a:spcPts val="600"/>
              </a:spcAft>
              <a:defRPr/>
            </a:pPr>
            <a:r>
              <a:rPr lang="en-US" sz="2400" dirty="0"/>
              <a:t>Execution time</a:t>
            </a:r>
          </a:p>
          <a:p>
            <a:pPr lvl="1" algn="just">
              <a:spcBef>
                <a:spcPts val="0"/>
              </a:spcBef>
              <a:spcAft>
                <a:spcPts val="600"/>
              </a:spcAft>
              <a:defRPr/>
            </a:pPr>
            <a:r>
              <a:rPr lang="en-US" sz="2400" dirty="0"/>
              <a:t>Code size</a:t>
            </a:r>
          </a:p>
          <a:p>
            <a:pPr lvl="1" algn="just">
              <a:spcBef>
                <a:spcPts val="0"/>
              </a:spcBef>
              <a:spcAft>
                <a:spcPts val="600"/>
              </a:spcAft>
              <a:defRPr/>
            </a:pPr>
            <a:r>
              <a:rPr lang="en-US" sz="2400" dirty="0"/>
              <a:t>Memory usage</a:t>
            </a:r>
          </a:p>
          <a:p>
            <a:pPr lvl="1" algn="just">
              <a:spcBef>
                <a:spcPts val="0"/>
              </a:spcBef>
              <a:spcAft>
                <a:spcPts val="600"/>
              </a:spcAft>
              <a:defRPr/>
            </a:pPr>
            <a:r>
              <a:rPr lang="en-US" sz="2400" dirty="0"/>
              <a:t>Compile time</a:t>
            </a:r>
          </a:p>
          <a:p>
            <a:pPr algn="just">
              <a:spcBef>
                <a:spcPts val="0"/>
              </a:spcBef>
              <a:spcAft>
                <a:spcPts val="600"/>
              </a:spcAft>
            </a:pPr>
            <a:r>
              <a:rPr lang="en-US" sz="2400" dirty="0"/>
              <a:t>Understanding and using all the features of an optimizing compiler is required for maximum performance with the least effort</a:t>
            </a:r>
          </a:p>
        </p:txBody>
      </p:sp>
    </p:spTree>
    <p:extLst>
      <p:ext uri="{BB962C8B-B14F-4D97-AF65-F5344CB8AC3E}">
        <p14:creationId xmlns:p14="http://schemas.microsoft.com/office/powerpoint/2010/main" val="3750811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gcc</a:t>
            </a:r>
            <a:r>
              <a:rPr lang="en-US" sz="4000" dirty="0"/>
              <a:t> Compiler Optimization Levels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buNone/>
              <a:defRPr/>
            </a:pPr>
            <a:r>
              <a:rPr lang="en-US" sz="2400" b="1" dirty="0">
                <a:latin typeface="Courier New"/>
                <a:cs typeface="Courier New"/>
              </a:rPr>
              <a:t>-g</a:t>
            </a:r>
          </a:p>
          <a:p>
            <a:pPr lvl="1">
              <a:lnSpc>
                <a:spcPct val="90000"/>
              </a:lnSpc>
              <a:defRPr/>
            </a:pPr>
            <a:r>
              <a:rPr lang="en-CA" sz="2000" dirty="0"/>
              <a:t>Include debug information, no optimization</a:t>
            </a:r>
          </a:p>
          <a:p>
            <a:pPr marL="0" indent="0">
              <a:lnSpc>
                <a:spcPct val="90000"/>
              </a:lnSpc>
              <a:buNone/>
              <a:defRPr/>
            </a:pPr>
            <a:r>
              <a:rPr lang="en-US" sz="2400" b="1" dirty="0">
                <a:latin typeface="Courier New"/>
                <a:cs typeface="Courier New"/>
              </a:rPr>
              <a:t>-O0</a:t>
            </a:r>
          </a:p>
          <a:p>
            <a:pPr lvl="1">
              <a:lnSpc>
                <a:spcPct val="90000"/>
              </a:lnSpc>
              <a:buClr>
                <a:srgbClr val="660033"/>
              </a:buClr>
              <a:defRPr/>
            </a:pPr>
            <a:r>
              <a:rPr lang="en-US" sz="2000" dirty="0"/>
              <a:t>Default, no optimization</a:t>
            </a:r>
            <a:endParaRPr lang="en-CA" sz="2000" dirty="0">
              <a:solidFill>
                <a:srgbClr val="000066"/>
              </a:solidFill>
            </a:endParaRPr>
          </a:p>
          <a:p>
            <a:pPr marL="0" indent="0">
              <a:lnSpc>
                <a:spcPct val="90000"/>
              </a:lnSpc>
              <a:buNone/>
              <a:defRPr/>
            </a:pPr>
            <a:r>
              <a:rPr lang="en-US" sz="2400" b="1" dirty="0">
                <a:latin typeface="Courier New"/>
                <a:cs typeface="Courier New"/>
              </a:rPr>
              <a:t>-O1</a:t>
            </a:r>
          </a:p>
          <a:p>
            <a:pPr lvl="1">
              <a:lnSpc>
                <a:spcPct val="90000"/>
              </a:lnSpc>
              <a:buClr>
                <a:srgbClr val="660033"/>
              </a:buClr>
              <a:defRPr/>
            </a:pPr>
            <a:r>
              <a:rPr lang="en-US" sz="2000" dirty="0"/>
              <a:t>Do optimizations that don’t take too long</a:t>
            </a:r>
          </a:p>
          <a:p>
            <a:pPr lvl="1">
              <a:lnSpc>
                <a:spcPct val="90000"/>
              </a:lnSpc>
              <a:buClr>
                <a:srgbClr val="660033"/>
              </a:buClr>
              <a:defRPr/>
            </a:pPr>
            <a:r>
              <a:rPr lang="en-US" sz="2000" dirty="0"/>
              <a:t>CP, CF, CSE, DCE, LICM, </a:t>
            </a:r>
            <a:r>
              <a:rPr lang="en-US" sz="2000" dirty="0" err="1"/>
              <a:t>inlining</a:t>
            </a:r>
            <a:r>
              <a:rPr lang="en-US" sz="2000" dirty="0"/>
              <a:t> small functions</a:t>
            </a:r>
            <a:endParaRPr lang="en-CA" sz="2000" dirty="0"/>
          </a:p>
          <a:p>
            <a:pPr marL="0" indent="0">
              <a:lnSpc>
                <a:spcPct val="90000"/>
              </a:lnSpc>
              <a:buNone/>
              <a:defRPr/>
            </a:pPr>
            <a:r>
              <a:rPr lang="en-US" sz="2400" b="1" dirty="0">
                <a:latin typeface="Courier New"/>
                <a:cs typeface="Courier New"/>
              </a:rPr>
              <a:t>-O2</a:t>
            </a:r>
          </a:p>
          <a:p>
            <a:pPr lvl="1">
              <a:lnSpc>
                <a:spcPct val="90000"/>
              </a:lnSpc>
              <a:buClr>
                <a:srgbClr val="660033"/>
              </a:buClr>
              <a:defRPr/>
            </a:pPr>
            <a:r>
              <a:rPr lang="en-US" sz="2000" dirty="0"/>
              <a:t>Take longer optimizing, more aggressive scheduling</a:t>
            </a:r>
            <a:endParaRPr lang="en-CA" sz="2000" dirty="0">
              <a:solidFill>
                <a:srgbClr val="000066"/>
              </a:solidFill>
            </a:endParaRPr>
          </a:p>
          <a:p>
            <a:pPr marL="0" indent="0">
              <a:lnSpc>
                <a:spcPct val="90000"/>
              </a:lnSpc>
              <a:buNone/>
              <a:defRPr/>
            </a:pPr>
            <a:r>
              <a:rPr lang="en-US" sz="2400" b="1" dirty="0">
                <a:latin typeface="Courier New"/>
                <a:cs typeface="Courier New"/>
              </a:rPr>
              <a:t>-O3</a:t>
            </a:r>
          </a:p>
          <a:p>
            <a:pPr lvl="1">
              <a:lnSpc>
                <a:spcPct val="90000"/>
              </a:lnSpc>
              <a:buClr>
                <a:srgbClr val="660033"/>
              </a:buClr>
              <a:defRPr/>
            </a:pPr>
            <a:r>
              <a:rPr lang="en-US" sz="2000" dirty="0"/>
              <a:t>Make space/speed trade-offs: loop unrolling, more </a:t>
            </a:r>
            <a:r>
              <a:rPr lang="en-US" sz="2000" dirty="0" err="1"/>
              <a:t>inlining</a:t>
            </a:r>
            <a:endParaRPr lang="en-US" sz="2000" dirty="0"/>
          </a:p>
          <a:p>
            <a:pPr marL="0" indent="0">
              <a:lnSpc>
                <a:spcPct val="90000"/>
              </a:lnSpc>
              <a:buNone/>
              <a:defRPr/>
            </a:pPr>
            <a:r>
              <a:rPr lang="en-US" sz="2400" b="1" dirty="0">
                <a:latin typeface="Courier New"/>
                <a:cs typeface="Courier New"/>
              </a:rPr>
              <a:t>-</a:t>
            </a:r>
            <a:r>
              <a:rPr lang="en-US" sz="2400" b="1" dirty="0" err="1">
                <a:latin typeface="Courier New"/>
                <a:cs typeface="Courier New"/>
              </a:rPr>
              <a:t>Os</a:t>
            </a:r>
            <a:endParaRPr lang="en-US" sz="2400" b="1" dirty="0">
              <a:latin typeface="Courier New"/>
              <a:cs typeface="Courier New"/>
            </a:endParaRPr>
          </a:p>
          <a:p>
            <a:pPr lvl="1">
              <a:lnSpc>
                <a:spcPct val="90000"/>
              </a:lnSpc>
              <a:buClr>
                <a:srgbClr val="660033"/>
              </a:buClr>
              <a:defRPr/>
            </a:pPr>
            <a:r>
              <a:rPr lang="en-US" sz="2000" dirty="0"/>
              <a:t>Optimize program size	</a:t>
            </a:r>
          </a:p>
        </p:txBody>
      </p:sp>
    </p:spTree>
    <p:extLst>
      <p:ext uri="{BB962C8B-B14F-4D97-AF65-F5344CB8AC3E}">
        <p14:creationId xmlns:p14="http://schemas.microsoft.com/office/powerpoint/2010/main" val="3030948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Optimization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 name="Picture 2" descr="Screen Shot 2016-03-29 at 8.03.2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704517"/>
            <a:ext cx="8686800" cy="3595827"/>
          </a:xfrm>
          <a:prstGeom prst="rect">
            <a:avLst/>
          </a:prstGeom>
        </p:spPr>
      </p:pic>
      <p:sp>
        <p:nvSpPr>
          <p:cNvPr id="4" name="TextBox 3"/>
          <p:cNvSpPr txBox="1"/>
          <p:nvPr/>
        </p:nvSpPr>
        <p:spPr>
          <a:xfrm>
            <a:off x="253264" y="5483514"/>
            <a:ext cx="8759768" cy="1015663"/>
          </a:xfrm>
          <a:prstGeom prst="rect">
            <a:avLst/>
          </a:prstGeom>
          <a:noFill/>
        </p:spPr>
        <p:txBody>
          <a:bodyPr wrap="square" rtlCol="0">
            <a:spAutoFit/>
          </a:bodyPr>
          <a:lstStyle/>
          <a:p>
            <a:r>
              <a:rPr lang="en-US" sz="2000" b="1" dirty="0" err="1">
                <a:latin typeface="Courier New"/>
                <a:cs typeface="Courier New"/>
              </a:rPr>
              <a:t>gcc</a:t>
            </a:r>
            <a:r>
              <a:rPr lang="en-US" sz="2000" b="1" dirty="0">
                <a:latin typeface="Courier New"/>
                <a:cs typeface="Courier New"/>
              </a:rPr>
              <a:t> </a:t>
            </a:r>
            <a:r>
              <a:rPr lang="en-US" sz="2000" b="1" dirty="0" err="1">
                <a:latin typeface="Courier New"/>
                <a:cs typeface="Courier New"/>
              </a:rPr>
              <a:t>helloworld.c</a:t>
            </a:r>
            <a:r>
              <a:rPr lang="en-US" sz="2000" b="1" dirty="0">
                <a:latin typeface="Courier New"/>
                <a:cs typeface="Courier New"/>
              </a:rPr>
              <a:t> -Q -O3 --help=optimizers &gt; /</a:t>
            </a:r>
            <a:r>
              <a:rPr lang="en-US" sz="2000" b="1" dirty="0" err="1">
                <a:latin typeface="Courier New"/>
                <a:cs typeface="Courier New"/>
              </a:rPr>
              <a:t>tmp</a:t>
            </a:r>
            <a:r>
              <a:rPr lang="en-US" sz="2000" b="1" dirty="0">
                <a:latin typeface="Courier New"/>
                <a:cs typeface="Courier New"/>
              </a:rPr>
              <a:t>/03-opts</a:t>
            </a:r>
          </a:p>
          <a:p>
            <a:r>
              <a:rPr lang="en-US" sz="2000" b="1" dirty="0" err="1">
                <a:latin typeface="Courier New"/>
                <a:cs typeface="Courier New"/>
              </a:rPr>
              <a:t>gcc</a:t>
            </a:r>
            <a:r>
              <a:rPr lang="en-US" sz="2000" b="1" dirty="0">
                <a:latin typeface="Courier New"/>
                <a:cs typeface="Courier New"/>
              </a:rPr>
              <a:t> </a:t>
            </a:r>
            <a:r>
              <a:rPr lang="en-US" sz="2000" b="1" dirty="0" err="1">
                <a:latin typeface="Courier New"/>
                <a:cs typeface="Courier New"/>
              </a:rPr>
              <a:t>helloworld.c</a:t>
            </a:r>
            <a:r>
              <a:rPr lang="en-US" sz="2000" b="1" dirty="0">
                <a:latin typeface="Courier New"/>
                <a:cs typeface="Courier New"/>
              </a:rPr>
              <a:t> -Q -O2 --help=optimizers &gt; /</a:t>
            </a:r>
            <a:r>
              <a:rPr lang="en-US" sz="2000" b="1" dirty="0" err="1">
                <a:latin typeface="Courier New"/>
                <a:cs typeface="Courier New"/>
              </a:rPr>
              <a:t>tmp</a:t>
            </a:r>
            <a:r>
              <a:rPr lang="en-US" sz="2000" b="1" dirty="0">
                <a:latin typeface="Courier New"/>
                <a:cs typeface="Courier New"/>
              </a:rPr>
              <a:t>/02-opts</a:t>
            </a:r>
          </a:p>
          <a:p>
            <a:r>
              <a:rPr lang="en-US" sz="2000" b="1" dirty="0">
                <a:latin typeface="Courier New"/>
                <a:cs typeface="Courier New"/>
              </a:rPr>
              <a:t>diff /</a:t>
            </a:r>
            <a:r>
              <a:rPr lang="en-US" sz="2000" b="1" dirty="0" err="1">
                <a:latin typeface="Courier New"/>
                <a:cs typeface="Courier New"/>
              </a:rPr>
              <a:t>tmp</a:t>
            </a:r>
            <a:r>
              <a:rPr lang="en-US" sz="2000" b="1" dirty="0">
                <a:latin typeface="Courier New"/>
                <a:cs typeface="Courier New"/>
              </a:rPr>
              <a:t>/02-opts /</a:t>
            </a:r>
            <a:r>
              <a:rPr lang="en-US" sz="2000" b="1" dirty="0" err="1">
                <a:latin typeface="Courier New"/>
                <a:cs typeface="Courier New"/>
              </a:rPr>
              <a:t>tmp</a:t>
            </a:r>
            <a:r>
              <a:rPr lang="en-US" sz="2000" b="1" dirty="0">
                <a:latin typeface="Courier New"/>
                <a:cs typeface="Courier New"/>
              </a:rPr>
              <a:t>/03-opts | </a:t>
            </a:r>
            <a:r>
              <a:rPr lang="en-US" sz="2000" b="1" dirty="0" err="1">
                <a:latin typeface="Courier New"/>
                <a:cs typeface="Courier New"/>
              </a:rPr>
              <a:t>grep</a:t>
            </a:r>
            <a:r>
              <a:rPr lang="en-US" sz="2000" b="1" dirty="0">
                <a:latin typeface="Courier New"/>
                <a:cs typeface="Courier New"/>
              </a:rPr>
              <a:t> enabled</a:t>
            </a:r>
          </a:p>
        </p:txBody>
      </p:sp>
    </p:spTree>
    <p:extLst>
      <p:ext uri="{BB962C8B-B14F-4D97-AF65-F5344CB8AC3E}">
        <p14:creationId xmlns:p14="http://schemas.microsoft.com/office/powerpoint/2010/main" val="2524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t>
            </a:r>
            <a:r>
              <a:rPr lang="en-US" sz="4000" dirty="0" err="1"/>
              <a:t>undef</a:t>
            </a:r>
            <a:r>
              <a:rPr lang="en-US" sz="4000" dirty="0"/>
              <a:t> Preprocessor Directive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altLang="en-US" sz="2400" dirty="0" err="1"/>
              <a:t>Undefines</a:t>
            </a:r>
            <a:r>
              <a:rPr lang="en-US" altLang="en-US" sz="2400" dirty="0"/>
              <a:t> a symbolic constant or macro</a:t>
            </a:r>
          </a:p>
          <a:p>
            <a:pPr algn="just">
              <a:spcBef>
                <a:spcPts val="0"/>
              </a:spcBef>
              <a:spcAft>
                <a:spcPts val="600"/>
              </a:spcAft>
            </a:pPr>
            <a:r>
              <a:rPr lang="en-US" altLang="en-US" sz="2400" dirty="0"/>
              <a:t>If a symbolic constant or macro has been undefined, it can later be redefined</a:t>
            </a:r>
          </a:p>
          <a:p>
            <a:pPr algn="just">
              <a:spcBef>
                <a:spcPts val="0"/>
              </a:spcBef>
              <a:spcAft>
                <a:spcPts val="600"/>
              </a:spcAft>
            </a:pPr>
            <a:r>
              <a:rPr lang="en-US" altLang="en-US" sz="2400" dirty="0"/>
              <a:t>Example</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#define WIDTH 80</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#define ADD( X, Y ) ((X) + (Y))</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undef</a:t>
            </a:r>
            <a:r>
              <a:rPr lang="en-US" sz="2000" b="1" dirty="0">
                <a:latin typeface="Courier New" panose="02070309020205020404" pitchFamily="49" charset="0"/>
                <a:cs typeface="Courier New" panose="02070309020205020404" pitchFamily="49" charset="0"/>
              </a:rPr>
              <a:t> WIDTH</a:t>
            </a:r>
          </a:p>
          <a:p>
            <a:pPr marL="457200" lvl="1" indent="0" algn="just">
              <a:spcBef>
                <a:spcPts val="0"/>
              </a:spcBef>
              <a:spcAft>
                <a:spcPts val="600"/>
              </a:spcAft>
              <a:buNone/>
            </a:pP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undef</a:t>
            </a:r>
            <a:r>
              <a:rPr lang="en-US" sz="2000" b="1" dirty="0">
                <a:latin typeface="Courier New" panose="02070309020205020404" pitchFamily="49" charset="0"/>
                <a:cs typeface="Courier New" panose="02070309020205020404" pitchFamily="49" charset="0"/>
              </a:rPr>
              <a:t> ADD</a:t>
            </a:r>
            <a:endParaRPr lang="en-US"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1536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Conditional Compilation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altLang="en-US" sz="2400" dirty="0"/>
              <a:t>Control preprocessor directives and compilation</a:t>
            </a:r>
          </a:p>
          <a:p>
            <a:pPr algn="just">
              <a:lnSpc>
                <a:spcPct val="90000"/>
              </a:lnSpc>
            </a:pPr>
            <a:r>
              <a:rPr lang="en-US" altLang="en-US" sz="2400" dirty="0"/>
              <a:t>Cast expressions, </a:t>
            </a:r>
            <a:r>
              <a:rPr lang="en-US" altLang="en-US" sz="2000" b="1" dirty="0" err="1">
                <a:latin typeface="Courier New" panose="02070309020205020404" pitchFamily="49" charset="0"/>
              </a:rPr>
              <a:t>sizeof</a:t>
            </a:r>
            <a:r>
              <a:rPr lang="en-US" altLang="en-US" sz="2400" dirty="0"/>
              <a:t>, enumeration constants cannot be evaluated in preprocessor directives</a:t>
            </a:r>
          </a:p>
          <a:p>
            <a:pPr algn="just">
              <a:lnSpc>
                <a:spcPct val="90000"/>
              </a:lnSpc>
            </a:pPr>
            <a:r>
              <a:rPr lang="en-US" altLang="en-US" sz="2400" dirty="0"/>
              <a:t>Structure similar to </a:t>
            </a:r>
            <a:r>
              <a:rPr lang="en-US" altLang="en-US" sz="2400" b="1" dirty="0">
                <a:latin typeface="Courier New" panose="02070309020205020404" pitchFamily="49" charset="0"/>
              </a:rPr>
              <a:t>if</a:t>
            </a:r>
          </a:p>
          <a:p>
            <a:pPr lvl="2" algn="just">
              <a:lnSpc>
                <a:spcPct val="90000"/>
              </a:lnSpc>
              <a:buFontTx/>
              <a:buNone/>
            </a:pPr>
            <a:r>
              <a:rPr lang="en-US" altLang="en-US" sz="2000" b="1" dirty="0">
                <a:latin typeface="Courier New" panose="02070309020205020404" pitchFamily="49" charset="0"/>
              </a:rPr>
              <a:t>#if !defined( NULL )</a:t>
            </a:r>
          </a:p>
          <a:p>
            <a:pPr lvl="2" algn="just">
              <a:lnSpc>
                <a:spcPct val="90000"/>
              </a:lnSpc>
              <a:buFontTx/>
              <a:buNone/>
            </a:pPr>
            <a:r>
              <a:rPr lang="en-US" altLang="en-US" sz="2000" b="1" dirty="0">
                <a:latin typeface="Courier New" panose="02070309020205020404" pitchFamily="49" charset="0"/>
              </a:rPr>
              <a:t>   #define NULL 0</a:t>
            </a:r>
          </a:p>
          <a:p>
            <a:pPr lvl="2" algn="just">
              <a:lnSpc>
                <a:spcPct val="90000"/>
              </a:lnSpc>
              <a:buFontTx/>
              <a:buNone/>
            </a:pPr>
            <a:r>
              <a:rPr lang="en-US" altLang="en-US" sz="2000" b="1" dirty="0">
                <a:latin typeface="Courier New" panose="02070309020205020404" pitchFamily="49" charset="0"/>
              </a:rPr>
              <a:t>#</a:t>
            </a:r>
            <a:r>
              <a:rPr lang="en-US" altLang="en-US" sz="2000" b="1" dirty="0" err="1">
                <a:latin typeface="Courier New" panose="02070309020205020404" pitchFamily="49" charset="0"/>
              </a:rPr>
              <a:t>endif</a:t>
            </a:r>
            <a:r>
              <a:rPr lang="en-US" altLang="en-US" sz="2000" b="1" dirty="0">
                <a:latin typeface="Courier New" panose="02070309020205020404" pitchFamily="49" charset="0"/>
              </a:rPr>
              <a:t> </a:t>
            </a:r>
          </a:p>
          <a:p>
            <a:pPr lvl="1" algn="just">
              <a:lnSpc>
                <a:spcPct val="90000"/>
              </a:lnSpc>
            </a:pPr>
            <a:r>
              <a:rPr lang="en-US" altLang="en-US" sz="2400" dirty="0"/>
              <a:t>Determines if symbolic constant </a:t>
            </a:r>
            <a:r>
              <a:rPr lang="en-US" altLang="en-US" sz="2400" b="1" dirty="0">
                <a:latin typeface="Courier New" panose="02070309020205020404" pitchFamily="49" charset="0"/>
              </a:rPr>
              <a:t>NULL</a:t>
            </a:r>
            <a:r>
              <a:rPr lang="en-US" altLang="en-US" sz="2400" dirty="0"/>
              <a:t> has been defined</a:t>
            </a:r>
          </a:p>
          <a:p>
            <a:pPr lvl="2" algn="just">
              <a:lnSpc>
                <a:spcPct val="90000"/>
              </a:lnSpc>
            </a:pPr>
            <a:r>
              <a:rPr lang="en-US" altLang="en-US" sz="2000" dirty="0"/>
              <a:t>If </a:t>
            </a:r>
            <a:r>
              <a:rPr lang="en-US" altLang="en-US" sz="2000" b="1" dirty="0">
                <a:latin typeface="Courier New" panose="02070309020205020404" pitchFamily="49" charset="0"/>
              </a:rPr>
              <a:t>NULL</a:t>
            </a:r>
            <a:r>
              <a:rPr lang="en-US" altLang="en-US" sz="2000" dirty="0"/>
              <a:t> is defined, </a:t>
            </a:r>
            <a:r>
              <a:rPr lang="en-US" altLang="en-US" sz="2000" b="1" dirty="0">
                <a:latin typeface="Courier New" panose="02070309020205020404" pitchFamily="49" charset="0"/>
              </a:rPr>
              <a:t>defined( NULL )</a:t>
            </a:r>
            <a:r>
              <a:rPr lang="en-US" altLang="en-US" sz="2000" dirty="0"/>
              <a:t> evaluates to </a:t>
            </a:r>
            <a:r>
              <a:rPr lang="en-US" altLang="en-US" sz="2000" b="1" dirty="0">
                <a:latin typeface="Courier New" panose="02070309020205020404" pitchFamily="49" charset="0"/>
              </a:rPr>
              <a:t>1</a:t>
            </a:r>
          </a:p>
          <a:p>
            <a:pPr lvl="2" algn="just">
              <a:lnSpc>
                <a:spcPct val="90000"/>
              </a:lnSpc>
            </a:pPr>
            <a:r>
              <a:rPr lang="en-US" altLang="en-US" sz="2000" dirty="0"/>
              <a:t>If </a:t>
            </a:r>
            <a:r>
              <a:rPr lang="en-US" altLang="en-US" sz="2000" b="1" dirty="0">
                <a:latin typeface="Courier New" panose="02070309020205020404" pitchFamily="49" charset="0"/>
              </a:rPr>
              <a:t>NULL</a:t>
            </a:r>
            <a:r>
              <a:rPr lang="en-US" altLang="en-US" sz="2000" dirty="0"/>
              <a:t> is not defined, this function defines </a:t>
            </a:r>
            <a:r>
              <a:rPr lang="en-US" altLang="en-US" sz="2000" b="1" dirty="0">
                <a:latin typeface="Courier New" panose="02070309020205020404" pitchFamily="49" charset="0"/>
              </a:rPr>
              <a:t>NULL</a:t>
            </a:r>
            <a:r>
              <a:rPr lang="en-US" altLang="en-US" sz="2000" dirty="0"/>
              <a:t> to be </a:t>
            </a:r>
            <a:r>
              <a:rPr lang="en-US" altLang="en-US" sz="2000" b="1" dirty="0">
                <a:latin typeface="Courier New" panose="02070309020205020404" pitchFamily="49" charset="0"/>
              </a:rPr>
              <a:t>0</a:t>
            </a:r>
          </a:p>
          <a:p>
            <a:pPr algn="just">
              <a:lnSpc>
                <a:spcPct val="90000"/>
              </a:lnSpc>
            </a:pPr>
            <a:r>
              <a:rPr lang="en-US" altLang="en-US" sz="2400" dirty="0"/>
              <a:t>Every </a:t>
            </a:r>
            <a:r>
              <a:rPr lang="en-US" altLang="en-US" sz="2400" b="1" dirty="0">
                <a:latin typeface="Courier New" panose="02070309020205020404" pitchFamily="49" charset="0"/>
              </a:rPr>
              <a:t>#if</a:t>
            </a:r>
            <a:r>
              <a:rPr lang="en-US" altLang="en-US" sz="2400" dirty="0"/>
              <a:t> must end with </a:t>
            </a:r>
            <a:r>
              <a:rPr lang="en-US" altLang="en-US" sz="2400" b="1" dirty="0">
                <a:latin typeface="Courier New" panose="02070309020205020404" pitchFamily="49" charset="0"/>
              </a:rPr>
              <a:t>#</a:t>
            </a:r>
            <a:r>
              <a:rPr lang="en-US" altLang="en-US" sz="2400" b="1" dirty="0" err="1">
                <a:latin typeface="Courier New" panose="02070309020205020404" pitchFamily="49" charset="0"/>
              </a:rPr>
              <a:t>endif</a:t>
            </a:r>
            <a:endParaRPr lang="en-US" altLang="en-US" sz="2400" b="1" dirty="0">
              <a:latin typeface="Courier New" panose="02070309020205020404" pitchFamily="49" charset="0"/>
            </a:endParaRPr>
          </a:p>
          <a:p>
            <a:pPr algn="just">
              <a:lnSpc>
                <a:spcPct val="90000"/>
              </a:lnSpc>
            </a:pPr>
            <a:r>
              <a:rPr lang="en-US" altLang="en-US" sz="2400" b="1" dirty="0">
                <a:latin typeface="Courier New" panose="02070309020205020404" pitchFamily="49" charset="0"/>
              </a:rPr>
              <a:t>#</a:t>
            </a:r>
            <a:r>
              <a:rPr lang="en-US" altLang="en-US" sz="2400" b="1" dirty="0" err="1">
                <a:latin typeface="Courier New" panose="02070309020205020404" pitchFamily="49" charset="0"/>
              </a:rPr>
              <a:t>ifdef</a:t>
            </a:r>
            <a:r>
              <a:rPr lang="en-US" altLang="en-US" sz="2400" dirty="0"/>
              <a:t> short for </a:t>
            </a:r>
            <a:r>
              <a:rPr lang="en-US" altLang="en-US" sz="2400" b="1" dirty="0">
                <a:latin typeface="Courier New" panose="02070309020205020404" pitchFamily="49" charset="0"/>
              </a:rPr>
              <a:t>#if defined( name )</a:t>
            </a:r>
          </a:p>
          <a:p>
            <a:pPr algn="just">
              <a:lnSpc>
                <a:spcPct val="90000"/>
              </a:lnSpc>
            </a:pPr>
            <a:r>
              <a:rPr lang="en-US" altLang="en-US" sz="2400" b="1" dirty="0">
                <a:latin typeface="Courier New" panose="02070309020205020404" pitchFamily="49" charset="0"/>
              </a:rPr>
              <a:t>#</a:t>
            </a:r>
            <a:r>
              <a:rPr lang="en-US" altLang="en-US" sz="2400" b="1" dirty="0" err="1">
                <a:latin typeface="Courier New" panose="02070309020205020404" pitchFamily="49" charset="0"/>
              </a:rPr>
              <a:t>ifndef</a:t>
            </a:r>
            <a:r>
              <a:rPr lang="en-US" altLang="en-US" sz="2400" dirty="0"/>
              <a:t> short for </a:t>
            </a:r>
            <a:r>
              <a:rPr lang="en-US" altLang="en-US" sz="2400" b="1" dirty="0">
                <a:latin typeface="Courier New" panose="02070309020205020404" pitchFamily="49" charset="0"/>
              </a:rPr>
              <a:t>#if !defined( name )</a:t>
            </a:r>
            <a:endParaRPr lang="en-US" altLang="en-US" b="1" dirty="0">
              <a:latin typeface="Courier New" panose="02070309020205020404" pitchFamily="49" charset="0"/>
            </a:endParaRPr>
          </a:p>
        </p:txBody>
      </p:sp>
    </p:spTree>
    <p:extLst>
      <p:ext uri="{BB962C8B-B14F-4D97-AF65-F5344CB8AC3E}">
        <p14:creationId xmlns:p14="http://schemas.microsoft.com/office/powerpoint/2010/main" val="985922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Conditional Compilation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altLang="en-US" sz="2400" dirty="0"/>
              <a:t>Other statements</a:t>
            </a:r>
          </a:p>
          <a:p>
            <a:pPr lvl="1">
              <a:spcBef>
                <a:spcPts val="0"/>
              </a:spcBef>
              <a:spcAft>
                <a:spcPts val="600"/>
              </a:spcAft>
            </a:pPr>
            <a:r>
              <a:rPr lang="en-US" altLang="en-US" sz="2000" b="1" dirty="0">
                <a:latin typeface="Courier New" panose="02070309020205020404" pitchFamily="49" charset="0"/>
              </a:rPr>
              <a:t>#</a:t>
            </a:r>
            <a:r>
              <a:rPr lang="en-US" altLang="en-US" sz="2000" b="1" dirty="0" err="1">
                <a:latin typeface="Courier New" panose="02070309020205020404" pitchFamily="49" charset="0"/>
              </a:rPr>
              <a:t>elif</a:t>
            </a:r>
            <a:r>
              <a:rPr lang="en-US" altLang="en-US" sz="2000" dirty="0"/>
              <a:t> </a:t>
            </a:r>
            <a:r>
              <a:rPr lang="en-US" altLang="en-US" sz="2000" dirty="0">
                <a:cs typeface="Times New Roman" panose="02020603050405020304" pitchFamily="18" charset="0"/>
              </a:rPr>
              <a:t>–</a:t>
            </a:r>
            <a:r>
              <a:rPr lang="en-US" altLang="en-US" sz="2000" dirty="0"/>
              <a:t> equivalent of </a:t>
            </a:r>
            <a:r>
              <a:rPr lang="en-US" altLang="en-US" sz="2000" b="1" dirty="0">
                <a:latin typeface="Courier New" panose="02070309020205020404" pitchFamily="49" charset="0"/>
              </a:rPr>
              <a:t>else if</a:t>
            </a:r>
            <a:r>
              <a:rPr lang="en-US" altLang="en-US" sz="2000" dirty="0"/>
              <a:t> in an </a:t>
            </a:r>
            <a:r>
              <a:rPr lang="en-US" altLang="en-US" sz="2000" b="1" dirty="0">
                <a:latin typeface="Courier New" panose="02070309020205020404" pitchFamily="49" charset="0"/>
              </a:rPr>
              <a:t>if</a:t>
            </a:r>
            <a:r>
              <a:rPr lang="en-US" altLang="en-US" sz="2000" dirty="0"/>
              <a:t> structure</a:t>
            </a:r>
          </a:p>
          <a:p>
            <a:pPr lvl="1">
              <a:spcBef>
                <a:spcPts val="0"/>
              </a:spcBef>
              <a:spcAft>
                <a:spcPts val="600"/>
              </a:spcAft>
            </a:pPr>
            <a:r>
              <a:rPr lang="en-US" altLang="en-US" sz="2000" b="1" dirty="0">
                <a:latin typeface="Courier New" panose="02070309020205020404" pitchFamily="49" charset="0"/>
              </a:rPr>
              <a:t>#else</a:t>
            </a:r>
            <a:r>
              <a:rPr lang="en-US" altLang="en-US" sz="2000" dirty="0"/>
              <a:t> </a:t>
            </a:r>
            <a:r>
              <a:rPr lang="en-US" altLang="en-US" sz="2000" dirty="0">
                <a:cs typeface="Times New Roman" panose="02020603050405020304" pitchFamily="18" charset="0"/>
              </a:rPr>
              <a:t>–</a:t>
            </a:r>
            <a:r>
              <a:rPr lang="en-US" altLang="en-US" sz="2000" dirty="0"/>
              <a:t> equivalent of </a:t>
            </a:r>
            <a:r>
              <a:rPr lang="en-US" altLang="en-US" sz="2000" b="1" dirty="0">
                <a:latin typeface="Courier New" panose="02070309020205020404" pitchFamily="49" charset="0"/>
              </a:rPr>
              <a:t>else</a:t>
            </a:r>
            <a:r>
              <a:rPr lang="en-US" altLang="en-US" sz="2000" dirty="0"/>
              <a:t> in an </a:t>
            </a:r>
            <a:r>
              <a:rPr lang="en-US" altLang="en-US" sz="2000" b="1" dirty="0">
                <a:latin typeface="Courier New" panose="02070309020205020404" pitchFamily="49" charset="0"/>
              </a:rPr>
              <a:t>if</a:t>
            </a:r>
            <a:r>
              <a:rPr lang="en-US" altLang="en-US" sz="2000" dirty="0"/>
              <a:t> structure</a:t>
            </a:r>
          </a:p>
          <a:p>
            <a:pPr>
              <a:spcBef>
                <a:spcPts val="0"/>
              </a:spcBef>
              <a:spcAft>
                <a:spcPts val="600"/>
              </a:spcAft>
            </a:pPr>
            <a:r>
              <a:rPr lang="en-US" altLang="en-US" sz="2400" dirty="0"/>
              <a:t>"Comment out" code</a:t>
            </a:r>
          </a:p>
          <a:p>
            <a:pPr lvl="1">
              <a:spcBef>
                <a:spcPts val="0"/>
              </a:spcBef>
              <a:spcAft>
                <a:spcPts val="600"/>
              </a:spcAft>
            </a:pPr>
            <a:r>
              <a:rPr lang="en-US" altLang="en-US" sz="2000" dirty="0"/>
              <a:t>Cannot use </a:t>
            </a:r>
            <a:r>
              <a:rPr lang="en-US" altLang="en-US" sz="2000" b="1" dirty="0">
                <a:latin typeface="Courier New" panose="02070309020205020404" pitchFamily="49" charset="0"/>
              </a:rPr>
              <a:t>/*</a:t>
            </a:r>
            <a:r>
              <a:rPr lang="en-US" altLang="en-US" sz="2000" dirty="0"/>
              <a:t> ... </a:t>
            </a:r>
            <a:r>
              <a:rPr lang="en-US" altLang="en-US" sz="2000" b="1" dirty="0">
                <a:latin typeface="Courier New" panose="02070309020205020404" pitchFamily="49" charset="0"/>
              </a:rPr>
              <a:t>*/</a:t>
            </a:r>
          </a:p>
          <a:p>
            <a:pPr lvl="1">
              <a:spcBef>
                <a:spcPts val="0"/>
              </a:spcBef>
              <a:spcAft>
                <a:spcPts val="600"/>
              </a:spcAft>
            </a:pPr>
            <a:r>
              <a:rPr lang="en-US" altLang="en-US" sz="2000" dirty="0"/>
              <a:t>Use</a:t>
            </a:r>
          </a:p>
          <a:p>
            <a:pPr lvl="3">
              <a:spcBef>
                <a:spcPts val="0"/>
              </a:spcBef>
              <a:spcAft>
                <a:spcPts val="600"/>
              </a:spcAft>
              <a:buFontTx/>
              <a:buNone/>
            </a:pPr>
            <a:r>
              <a:rPr lang="en-US" altLang="en-US" b="1" dirty="0">
                <a:latin typeface="Courier New" panose="02070309020205020404" pitchFamily="49" charset="0"/>
              </a:rPr>
              <a:t>#if 0</a:t>
            </a:r>
          </a:p>
          <a:p>
            <a:pPr lvl="4">
              <a:spcBef>
                <a:spcPts val="0"/>
              </a:spcBef>
              <a:spcAft>
                <a:spcPts val="600"/>
              </a:spcAft>
              <a:buFontTx/>
              <a:buNone/>
            </a:pPr>
            <a:r>
              <a:rPr lang="en-US" altLang="en-US" i="1" dirty="0"/>
              <a:t>code commented out</a:t>
            </a:r>
          </a:p>
          <a:p>
            <a:pPr lvl="3">
              <a:spcBef>
                <a:spcPts val="0"/>
              </a:spcBef>
              <a:spcAft>
                <a:spcPts val="600"/>
              </a:spcAft>
              <a:buFontTx/>
              <a:buNone/>
            </a:pPr>
            <a:r>
              <a:rPr lang="en-US" altLang="en-US" b="1" dirty="0">
                <a:latin typeface="Courier New" panose="02070309020205020404" pitchFamily="49" charset="0"/>
              </a:rPr>
              <a:t>#</a:t>
            </a:r>
            <a:r>
              <a:rPr lang="en-US" altLang="en-US" b="1" dirty="0" err="1">
                <a:latin typeface="Courier New" panose="02070309020205020404" pitchFamily="49" charset="0"/>
              </a:rPr>
              <a:t>endif</a:t>
            </a:r>
            <a:endParaRPr lang="en-US" altLang="en-US" b="1" dirty="0">
              <a:latin typeface="Courier New" panose="02070309020205020404" pitchFamily="49" charset="0"/>
            </a:endParaRPr>
          </a:p>
          <a:p>
            <a:pPr lvl="1">
              <a:spcBef>
                <a:spcPts val="0"/>
              </a:spcBef>
              <a:spcAft>
                <a:spcPts val="600"/>
              </a:spcAft>
            </a:pPr>
            <a:r>
              <a:rPr lang="en-US" altLang="en-US" sz="2000" dirty="0"/>
              <a:t>To enable code, change </a:t>
            </a:r>
            <a:r>
              <a:rPr lang="en-US" altLang="en-US" sz="2000" b="1" dirty="0">
                <a:latin typeface="Courier New" panose="02070309020205020404" pitchFamily="49" charset="0"/>
              </a:rPr>
              <a:t>0</a:t>
            </a:r>
            <a:r>
              <a:rPr lang="en-US" altLang="en-US" sz="2000" dirty="0"/>
              <a:t> to </a:t>
            </a:r>
            <a:r>
              <a:rPr lang="en-US" altLang="en-US" sz="2000" b="1" dirty="0">
                <a:latin typeface="Courier New" panose="02070309020205020404" pitchFamily="49" charset="0"/>
              </a:rPr>
              <a:t>1</a:t>
            </a:r>
          </a:p>
        </p:txBody>
      </p:sp>
    </p:spTree>
    <p:extLst>
      <p:ext uri="{BB962C8B-B14F-4D97-AF65-F5344CB8AC3E}">
        <p14:creationId xmlns:p14="http://schemas.microsoft.com/office/powerpoint/2010/main" val="1095892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cs typeface="Courier New"/>
              </a:rPr>
              <a:t>GNU Compiler Collection (</a:t>
            </a:r>
            <a:r>
              <a:rPr lang="en-US" sz="2400" dirty="0" err="1">
                <a:cs typeface="Courier New"/>
              </a:rPr>
              <a:t>gcc</a:t>
            </a:r>
            <a:r>
              <a:rPr lang="en-US" sz="2400" dirty="0">
                <a:cs typeface="Courier New"/>
              </a:rPr>
              <a:t>) is standard Linux C compiler (see </a:t>
            </a:r>
            <a:r>
              <a:rPr lang="en-US" sz="2000" b="1" dirty="0">
                <a:solidFill>
                  <a:srgbClr val="2F02F0"/>
                </a:solidFill>
                <a:latin typeface="Courier New"/>
                <a:cs typeface="Courier New"/>
              </a:rPr>
              <a:t>man </a:t>
            </a:r>
            <a:r>
              <a:rPr lang="en-US" sz="2000" b="1" dirty="0" err="1">
                <a:solidFill>
                  <a:srgbClr val="2F02F0"/>
                </a:solidFill>
                <a:latin typeface="Courier New"/>
                <a:cs typeface="Courier New"/>
              </a:rPr>
              <a:t>gcc</a:t>
            </a:r>
            <a:r>
              <a:rPr lang="en-US" sz="2400" dirty="0">
                <a:cs typeface="Courier New"/>
              </a:rPr>
              <a:t> for details)</a:t>
            </a:r>
          </a:p>
          <a:p>
            <a:pPr algn="just">
              <a:spcBef>
                <a:spcPts val="0"/>
              </a:spcBef>
              <a:spcAft>
                <a:spcPts val="600"/>
              </a:spcAft>
            </a:pPr>
            <a:r>
              <a:rPr lang="en-US" sz="2400" dirty="0"/>
              <a:t>Compiler translates C program to assembler code</a:t>
            </a:r>
          </a:p>
          <a:p>
            <a:pPr algn="just">
              <a:spcBef>
                <a:spcPts val="0"/>
              </a:spcBef>
              <a:spcAft>
                <a:spcPts val="600"/>
              </a:spcAft>
            </a:pPr>
            <a:r>
              <a:rPr lang="en-US" sz="2400" dirty="0"/>
              <a:t>Example</a:t>
            </a:r>
            <a:endParaRPr lang="en-US" sz="2000" dirty="0"/>
          </a:p>
          <a:p>
            <a:pPr marL="400050" lvl="1" indent="0" algn="just">
              <a:spcBef>
                <a:spcPts val="0"/>
              </a:spcBef>
              <a:spcAft>
                <a:spcPts val="600"/>
              </a:spcAft>
              <a:buNone/>
            </a:pPr>
            <a:r>
              <a:rPr lang="en-US" sz="2000" b="1" dirty="0" err="1">
                <a:solidFill>
                  <a:srgbClr val="2F02F0"/>
                </a:solidFill>
                <a:latin typeface="Courier New"/>
                <a:cs typeface="Courier New"/>
              </a:rPr>
              <a:t>gcc</a:t>
            </a:r>
            <a:r>
              <a:rPr lang="en-US" sz="2000" b="1" dirty="0">
                <a:solidFill>
                  <a:srgbClr val="2F02F0"/>
                </a:solidFill>
                <a:latin typeface="Courier New"/>
                <a:cs typeface="Courier New"/>
              </a:rPr>
              <a:t> –S </a:t>
            </a:r>
            <a:r>
              <a:rPr lang="en-US" sz="2000" b="1" dirty="0" err="1">
                <a:solidFill>
                  <a:srgbClr val="2F02F0"/>
                </a:solidFill>
                <a:latin typeface="Courier New"/>
                <a:cs typeface="Courier New"/>
              </a:rPr>
              <a:t>helloworld.c</a:t>
            </a:r>
            <a:endParaRPr lang="en-US" sz="2000" b="1" dirty="0">
              <a:solidFill>
                <a:srgbClr val="2F02F0"/>
              </a:solidFill>
              <a:latin typeface="Courier New"/>
              <a:cs typeface="Courier New"/>
            </a:endParaRPr>
          </a:p>
          <a:p>
            <a:pPr lvl="1" algn="just">
              <a:spcBef>
                <a:spcPts val="0"/>
              </a:spcBef>
              <a:spcAft>
                <a:spcPts val="600"/>
              </a:spcAft>
            </a:pPr>
            <a:r>
              <a:rPr lang="en-US" sz="2000" dirty="0"/>
              <a:t>Stop after stage of compiling proper (i.e., not passed to assembler) and outputs assembler code to </a:t>
            </a:r>
            <a:r>
              <a:rPr lang="en-US" sz="1800" b="1" dirty="0" err="1">
                <a:latin typeface="Courier New"/>
                <a:cs typeface="Courier New"/>
              </a:rPr>
              <a:t>helloworld.s</a:t>
            </a:r>
            <a:endParaRPr lang="en-US" sz="2000" b="1" dirty="0">
              <a:latin typeface="Courier New"/>
              <a:cs typeface="Courier New"/>
            </a:endParaRPr>
          </a:p>
          <a:p>
            <a:pPr algn="just">
              <a:spcBef>
                <a:spcPts val="0"/>
              </a:spcBef>
              <a:spcAft>
                <a:spcPts val="600"/>
              </a:spcAft>
            </a:pPr>
            <a:r>
              <a:rPr lang="en-US" sz="2400" dirty="0"/>
              <a:t>Compiler actually consists of many parts (more later)</a:t>
            </a:r>
          </a:p>
          <a:p>
            <a:pPr lvl="1" algn="just">
              <a:spcBef>
                <a:spcPts val="0"/>
              </a:spcBef>
              <a:spcAft>
                <a:spcPts val="600"/>
              </a:spcAft>
            </a:pPr>
            <a:r>
              <a:rPr lang="en-US" sz="2000" dirty="0"/>
              <a:t>Parser</a:t>
            </a:r>
          </a:p>
          <a:p>
            <a:pPr lvl="1" algn="just">
              <a:spcBef>
                <a:spcPts val="0"/>
              </a:spcBef>
              <a:spcAft>
                <a:spcPts val="600"/>
              </a:spcAft>
            </a:pPr>
            <a:r>
              <a:rPr lang="en-US" sz="2000" dirty="0"/>
              <a:t>Analyzer</a:t>
            </a:r>
          </a:p>
          <a:p>
            <a:pPr lvl="1" algn="just">
              <a:spcBef>
                <a:spcPts val="0"/>
              </a:spcBef>
              <a:spcAft>
                <a:spcPts val="600"/>
              </a:spcAft>
            </a:pPr>
            <a:r>
              <a:rPr lang="en-US" sz="2000" dirty="0"/>
              <a:t>Code optimizer</a:t>
            </a:r>
          </a:p>
          <a:p>
            <a:pPr lvl="1" algn="just">
              <a:spcBef>
                <a:spcPts val="0"/>
              </a:spcBef>
              <a:spcAft>
                <a:spcPts val="600"/>
              </a:spcAft>
            </a:pPr>
            <a:r>
              <a:rPr lang="en-US" sz="2000" dirty="0"/>
              <a:t>Code generation</a:t>
            </a:r>
          </a:p>
        </p:txBody>
      </p:sp>
    </p:spTree>
    <p:extLst>
      <p:ext uri="{BB962C8B-B14F-4D97-AF65-F5344CB8AC3E}">
        <p14:creationId xmlns:p14="http://schemas.microsoft.com/office/powerpoint/2010/main" val="2491253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Assembler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Assembles, but does not link, source code to generate </a:t>
            </a:r>
            <a:r>
              <a:rPr lang="en-US" sz="2400" dirty="0" err="1"/>
              <a:t>relocateable</a:t>
            </a:r>
            <a:r>
              <a:rPr lang="en-US" sz="2400" dirty="0"/>
              <a:t> object code</a:t>
            </a:r>
          </a:p>
          <a:p>
            <a:pPr lvl="1" algn="just">
              <a:spcBef>
                <a:spcPts val="0"/>
              </a:spcBef>
              <a:spcAft>
                <a:spcPts val="600"/>
              </a:spcAft>
            </a:pPr>
            <a:r>
              <a:rPr lang="en-US" sz="2000" dirty="0"/>
              <a:t>Object code may contain metadata such as label definitions that refer to locations within sections of code</a:t>
            </a:r>
          </a:p>
          <a:p>
            <a:pPr lvl="1" algn="just">
              <a:spcBef>
                <a:spcPts val="0"/>
              </a:spcBef>
              <a:spcAft>
                <a:spcPts val="600"/>
              </a:spcAft>
            </a:pPr>
            <a:r>
              <a:rPr lang="en-US" sz="2000" dirty="0"/>
              <a:t>May include holes (i.e., relocation entries) that are to be filled with the values of labels defined elsewhere</a:t>
            </a:r>
          </a:p>
          <a:p>
            <a:pPr algn="just">
              <a:spcBef>
                <a:spcPts val="0"/>
              </a:spcBef>
              <a:spcAft>
                <a:spcPts val="600"/>
              </a:spcAft>
            </a:pPr>
            <a:r>
              <a:rPr lang="en-US" sz="2400" dirty="0"/>
              <a:t>Example</a:t>
            </a:r>
          </a:p>
          <a:p>
            <a:pPr marL="400050" lvl="1" indent="0" algn="just">
              <a:spcBef>
                <a:spcPts val="0"/>
              </a:spcBef>
              <a:spcAft>
                <a:spcPts val="600"/>
              </a:spcAft>
              <a:buNone/>
            </a:pPr>
            <a:r>
              <a:rPr lang="en-US" sz="2000" b="1" dirty="0" err="1">
                <a:solidFill>
                  <a:srgbClr val="2F02F0"/>
                </a:solidFill>
                <a:latin typeface="Courier New"/>
                <a:cs typeface="Courier New"/>
              </a:rPr>
              <a:t>gcc</a:t>
            </a:r>
            <a:r>
              <a:rPr lang="en-US" sz="2000" b="1" dirty="0">
                <a:solidFill>
                  <a:srgbClr val="2F02F0"/>
                </a:solidFill>
                <a:latin typeface="Courier New"/>
                <a:cs typeface="Courier New"/>
              </a:rPr>
              <a:t> –c </a:t>
            </a:r>
            <a:r>
              <a:rPr lang="en-US" sz="2000" b="1" dirty="0" err="1">
                <a:solidFill>
                  <a:srgbClr val="2F02F0"/>
                </a:solidFill>
                <a:latin typeface="Courier New"/>
                <a:cs typeface="Courier New"/>
              </a:rPr>
              <a:t>helloworld.c</a:t>
            </a:r>
            <a:endParaRPr lang="en-US" sz="2000" b="1" dirty="0">
              <a:solidFill>
                <a:srgbClr val="2F02F0"/>
              </a:solidFill>
              <a:latin typeface="Courier New"/>
              <a:cs typeface="Courier New"/>
            </a:endParaRPr>
          </a:p>
          <a:p>
            <a:pPr lvl="1" algn="just">
              <a:spcBef>
                <a:spcPts val="0"/>
              </a:spcBef>
              <a:spcAft>
                <a:spcPts val="600"/>
              </a:spcAft>
            </a:pPr>
            <a:r>
              <a:rPr lang="en-US" sz="2000" dirty="0"/>
              <a:t>Assemble source code and save object file as </a:t>
            </a:r>
            <a:r>
              <a:rPr lang="en-US" sz="1800" b="1" dirty="0" err="1">
                <a:latin typeface="Courier New"/>
                <a:cs typeface="Courier New"/>
              </a:rPr>
              <a:t>helloworld.o</a:t>
            </a:r>
            <a:endParaRPr lang="en-US" sz="2000" b="1" dirty="0">
              <a:latin typeface="Courier New"/>
              <a:cs typeface="Courier New"/>
            </a:endParaRPr>
          </a:p>
          <a:p>
            <a:pPr algn="just">
              <a:spcBef>
                <a:spcPts val="0"/>
              </a:spcBef>
              <a:spcAft>
                <a:spcPts val="600"/>
              </a:spcAft>
            </a:pPr>
            <a:r>
              <a:rPr lang="en-US" sz="2400" dirty="0"/>
              <a:t>Use </a:t>
            </a:r>
            <a:r>
              <a:rPr lang="en-US" sz="2000" b="1" dirty="0">
                <a:latin typeface="Courier New" panose="02070309020205020404" pitchFamily="49" charset="0"/>
                <a:cs typeface="Courier New" panose="02070309020205020404" pitchFamily="49" charset="0"/>
              </a:rPr>
              <a:t>nm</a:t>
            </a:r>
            <a:r>
              <a:rPr lang="en-US" sz="2400" dirty="0"/>
              <a:t> or </a:t>
            </a:r>
            <a:r>
              <a:rPr lang="en-US" sz="2000" b="1" dirty="0" err="1">
                <a:latin typeface="Courier New" panose="02070309020205020404" pitchFamily="49" charset="0"/>
                <a:cs typeface="Courier New" panose="02070309020205020404" pitchFamily="49" charset="0"/>
              </a:rPr>
              <a:t>objdump</a:t>
            </a:r>
            <a:r>
              <a:rPr lang="en-US" sz="2400" dirty="0"/>
              <a:t> to look at object</a:t>
            </a:r>
          </a:p>
          <a:p>
            <a:pPr marL="401638" lvl="1" indent="0" algn="just">
              <a:spcBef>
                <a:spcPts val="0"/>
              </a:spcBef>
              <a:spcAft>
                <a:spcPts val="600"/>
              </a:spcAft>
              <a:buNone/>
            </a:pPr>
            <a:r>
              <a:rPr lang="en-US" sz="2000" b="1" dirty="0">
                <a:solidFill>
                  <a:srgbClr val="2F02F0"/>
                </a:solidFill>
                <a:latin typeface="Courier New"/>
                <a:cs typeface="Courier New"/>
              </a:rPr>
              <a:t>nm </a:t>
            </a:r>
            <a:r>
              <a:rPr lang="en-US" sz="2000" b="1" dirty="0" err="1">
                <a:solidFill>
                  <a:srgbClr val="2F02F0"/>
                </a:solidFill>
                <a:latin typeface="Courier New"/>
                <a:cs typeface="Courier New"/>
              </a:rPr>
              <a:t>example.o</a:t>
            </a:r>
            <a:endParaRPr lang="en-US" sz="2000" b="1" dirty="0">
              <a:solidFill>
                <a:srgbClr val="2F02F0"/>
              </a:solidFill>
              <a:latin typeface="Courier New"/>
              <a:cs typeface="Courier New"/>
            </a:endParaRPr>
          </a:p>
          <a:p>
            <a:pPr marL="401638" lvl="1" indent="0" algn="just">
              <a:spcBef>
                <a:spcPts val="0"/>
              </a:spcBef>
              <a:spcAft>
                <a:spcPts val="600"/>
              </a:spcAft>
              <a:buNone/>
            </a:pPr>
            <a:r>
              <a:rPr lang="en-US" sz="2000" b="1" dirty="0" err="1">
                <a:solidFill>
                  <a:srgbClr val="2F02F0"/>
                </a:solidFill>
                <a:latin typeface="Courier New"/>
                <a:cs typeface="Courier New"/>
              </a:rPr>
              <a:t>objdump</a:t>
            </a:r>
            <a:r>
              <a:rPr lang="en-US" sz="2000" b="1" dirty="0">
                <a:solidFill>
                  <a:srgbClr val="2F02F0"/>
                </a:solidFill>
                <a:latin typeface="Courier New"/>
                <a:cs typeface="Courier New"/>
              </a:rPr>
              <a:t> –t </a:t>
            </a:r>
            <a:r>
              <a:rPr lang="en-US" sz="2000" b="1" dirty="0" err="1">
                <a:solidFill>
                  <a:srgbClr val="2F02F0"/>
                </a:solidFill>
                <a:latin typeface="Courier New"/>
                <a:cs typeface="Courier New"/>
              </a:rPr>
              <a:t>example.o</a:t>
            </a:r>
            <a:endParaRPr lang="en-US" sz="2400" b="1" dirty="0">
              <a:solidFill>
                <a:srgbClr val="2F02F0"/>
              </a:solidFill>
              <a:latin typeface="Courier New"/>
              <a:cs typeface="Courier New"/>
            </a:endParaRPr>
          </a:p>
        </p:txBody>
      </p:sp>
    </p:spTree>
    <p:extLst>
      <p:ext uri="{BB962C8B-B14F-4D97-AF65-F5344CB8AC3E}">
        <p14:creationId xmlns:p14="http://schemas.microsoft.com/office/powerpoint/2010/main" val="16813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Effect transition="in" filter="randombar(horizontal)">
                                      <p:cBhvr>
                                        <p:cTn id="13" dur="500"/>
                                        <p:tgtEl>
                                          <p:spTgt spid="9">
                                            <p:txEl>
                                              <p:pRg st="6" end="6"/>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9">
                                            <p:txEl>
                                              <p:pRg st="7" end="7"/>
                                            </p:txEl>
                                          </p:spTgt>
                                        </p:tgtEl>
                                        <p:attrNameLst>
                                          <p:attrName>style.visibility</p:attrName>
                                        </p:attrNameLst>
                                      </p:cBhvr>
                                      <p:to>
                                        <p:strVal val="visible"/>
                                      </p:to>
                                    </p:set>
                                    <p:animEffect transition="in" filter="randombar(horizontal)">
                                      <p:cBhvr>
                                        <p:cTn id="16" dur="500"/>
                                        <p:tgtEl>
                                          <p:spTgt spid="9">
                                            <p:txEl>
                                              <p:pRg st="7" end="7"/>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animEffect transition="in" filter="randombar(horizontal)">
                                      <p:cBhvr>
                                        <p:cTn id="19"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Linker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Combines previous compiled and assembled object code along with standard library functions to make executable file</a:t>
            </a:r>
          </a:p>
          <a:p>
            <a:pPr lvl="1" algn="just">
              <a:spcBef>
                <a:spcPts val="0"/>
              </a:spcBef>
              <a:spcAft>
                <a:spcPts val="600"/>
              </a:spcAft>
              <a:defRPr/>
            </a:pPr>
            <a:r>
              <a:rPr lang="en-US" sz="2000" dirty="0"/>
              <a:t>Resolves references in each object file to external variables and procedures declared in other files</a:t>
            </a:r>
          </a:p>
          <a:p>
            <a:pPr algn="just">
              <a:spcBef>
                <a:spcPts val="0"/>
              </a:spcBef>
              <a:spcAft>
                <a:spcPts val="600"/>
              </a:spcAft>
              <a:defRPr/>
            </a:pPr>
            <a:r>
              <a:rPr lang="en-US" sz="2400" dirty="0"/>
              <a:t>Example</a:t>
            </a:r>
          </a:p>
          <a:p>
            <a:pPr marL="400050" lvl="1" indent="0" algn="just">
              <a:spcBef>
                <a:spcPts val="0"/>
              </a:spcBef>
              <a:spcAft>
                <a:spcPts val="600"/>
              </a:spcAft>
              <a:buNone/>
              <a:defRPr/>
            </a:pPr>
            <a:r>
              <a:rPr lang="en-US" sz="2000" b="1" dirty="0" err="1">
                <a:solidFill>
                  <a:srgbClr val="2F02F0"/>
                </a:solidFill>
                <a:latin typeface="Courier New"/>
                <a:cs typeface="Courier New"/>
              </a:rPr>
              <a:t>gcc</a:t>
            </a:r>
            <a:r>
              <a:rPr lang="en-US" sz="2000" b="1" dirty="0">
                <a:solidFill>
                  <a:srgbClr val="2F02F0"/>
                </a:solidFill>
                <a:latin typeface="Courier New"/>
                <a:cs typeface="Courier New"/>
              </a:rPr>
              <a:t> </a:t>
            </a:r>
            <a:r>
              <a:rPr lang="en-US" sz="2000" b="1" dirty="0" err="1">
                <a:solidFill>
                  <a:srgbClr val="2F02F0"/>
                </a:solidFill>
                <a:latin typeface="Courier New"/>
                <a:cs typeface="Courier New"/>
              </a:rPr>
              <a:t>helloworld.o</a:t>
            </a:r>
            <a:endParaRPr lang="en-US" sz="2000" b="1" dirty="0">
              <a:solidFill>
                <a:srgbClr val="2F02F0"/>
              </a:solidFill>
              <a:latin typeface="Courier New"/>
              <a:cs typeface="Courier New"/>
            </a:endParaRPr>
          </a:p>
          <a:p>
            <a:pPr lvl="1">
              <a:spcBef>
                <a:spcPts val="0"/>
              </a:spcBef>
              <a:spcAft>
                <a:spcPts val="600"/>
              </a:spcAft>
              <a:defRPr/>
            </a:pPr>
            <a:r>
              <a:rPr lang="en-US" sz="2000" dirty="0">
                <a:cs typeface="Courier New"/>
              </a:rPr>
              <a:t>Build default executable </a:t>
            </a:r>
            <a:r>
              <a:rPr lang="en-US" sz="1800" b="1" dirty="0" err="1">
                <a:latin typeface="Courier New"/>
                <a:cs typeface="Courier New"/>
              </a:rPr>
              <a:t>a.out</a:t>
            </a:r>
            <a:endParaRPr lang="en-US" sz="2000" b="1" dirty="0">
              <a:latin typeface="Courier New"/>
              <a:cs typeface="Courier New"/>
            </a:endParaRPr>
          </a:p>
          <a:p>
            <a:pPr lvl="1">
              <a:spcBef>
                <a:spcPts val="0"/>
              </a:spcBef>
              <a:spcAft>
                <a:spcPts val="600"/>
              </a:spcAft>
              <a:defRPr/>
            </a:pPr>
            <a:r>
              <a:rPr lang="en-US" sz="2000" dirty="0">
                <a:cs typeface="Courier New"/>
              </a:rPr>
              <a:t>Use </a:t>
            </a:r>
            <a:r>
              <a:rPr lang="en-US" sz="2000" b="1" dirty="0" err="1">
                <a:solidFill>
                  <a:srgbClr val="2F02F0"/>
                </a:solidFill>
                <a:latin typeface="Courier New"/>
                <a:cs typeface="Courier New"/>
              </a:rPr>
              <a:t>gcc</a:t>
            </a:r>
            <a:r>
              <a:rPr lang="en-US" sz="2000" b="1" dirty="0">
                <a:solidFill>
                  <a:srgbClr val="2F02F0"/>
                </a:solidFill>
                <a:latin typeface="Courier New"/>
                <a:cs typeface="Courier New"/>
              </a:rPr>
              <a:t> –lm </a:t>
            </a:r>
            <a:r>
              <a:rPr lang="en-US" sz="2000" b="1" dirty="0" err="1">
                <a:solidFill>
                  <a:srgbClr val="2F02F0"/>
                </a:solidFill>
                <a:latin typeface="Courier New"/>
                <a:cs typeface="Courier New"/>
              </a:rPr>
              <a:t>helloworld.o</a:t>
            </a:r>
            <a:r>
              <a:rPr lang="en-US" sz="2000" dirty="0">
                <a:cs typeface="Courier New"/>
              </a:rPr>
              <a:t> to link math library</a:t>
            </a:r>
          </a:p>
          <a:p>
            <a:pPr>
              <a:spcBef>
                <a:spcPts val="0"/>
              </a:spcBef>
              <a:spcAft>
                <a:spcPts val="600"/>
              </a:spcAft>
              <a:defRPr/>
            </a:pPr>
            <a:r>
              <a:rPr lang="en-US" sz="2400" dirty="0"/>
              <a:t>Use </a:t>
            </a:r>
            <a:r>
              <a:rPr lang="en-US" sz="2000" b="1" dirty="0">
                <a:latin typeface="Courier New"/>
                <a:cs typeface="Courier New"/>
              </a:rPr>
              <a:t>nm</a:t>
            </a:r>
            <a:r>
              <a:rPr lang="en-US" sz="2400" dirty="0"/>
              <a:t> to look at executable</a:t>
            </a:r>
          </a:p>
        </p:txBody>
      </p:sp>
    </p:spTree>
    <p:extLst>
      <p:ext uri="{BB962C8B-B14F-4D97-AF65-F5344CB8AC3E}">
        <p14:creationId xmlns:p14="http://schemas.microsoft.com/office/powerpoint/2010/main" val="183902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Loader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Compilers, assemblers, and linkers usually produce code whose memory references are made </a:t>
            </a:r>
            <a:r>
              <a:rPr lang="en-US" sz="2400" i="1" dirty="0">
                <a:solidFill>
                  <a:srgbClr val="008000"/>
                </a:solidFill>
              </a:rPr>
              <a:t>relative</a:t>
            </a:r>
            <a:r>
              <a:rPr lang="en-US" sz="2400" dirty="0">
                <a:solidFill>
                  <a:srgbClr val="008000"/>
                </a:solidFill>
              </a:rPr>
              <a:t> </a:t>
            </a:r>
            <a:r>
              <a:rPr lang="en-US" sz="2400" dirty="0"/>
              <a:t>to an undetermined starting location that can be anywhere in memory (</a:t>
            </a:r>
            <a:r>
              <a:rPr lang="en-US" sz="2400" dirty="0" err="1"/>
              <a:t>relocatable</a:t>
            </a:r>
            <a:r>
              <a:rPr lang="en-US" sz="2400" dirty="0"/>
              <a:t> machine code)</a:t>
            </a:r>
          </a:p>
          <a:p>
            <a:pPr algn="just">
              <a:spcBef>
                <a:spcPts val="0"/>
              </a:spcBef>
              <a:spcAft>
                <a:spcPts val="600"/>
              </a:spcAft>
            </a:pPr>
            <a:r>
              <a:rPr lang="en-US" sz="2400" dirty="0"/>
              <a:t>The </a:t>
            </a:r>
            <a:r>
              <a:rPr lang="en-US" sz="2400" i="1" dirty="0"/>
              <a:t>loader</a:t>
            </a:r>
            <a:r>
              <a:rPr lang="en-US" sz="2400" dirty="0"/>
              <a:t> ensures that the object programs are placed in memory in an executable form</a:t>
            </a:r>
          </a:p>
          <a:p>
            <a:pPr lvl="1" algn="just">
              <a:spcBef>
                <a:spcPts val="0"/>
              </a:spcBef>
              <a:spcAft>
                <a:spcPts val="600"/>
              </a:spcAft>
            </a:pPr>
            <a:r>
              <a:rPr lang="en-US" sz="2000" dirty="0"/>
              <a:t>Loader calculates appropriate absolute addresses for these memory locations and amends the code to use these addresses</a:t>
            </a:r>
            <a:endParaRPr lang="en-US" sz="2400" dirty="0"/>
          </a:p>
          <a:p>
            <a:pPr lvl="2" algn="just">
              <a:spcBef>
                <a:spcPts val="0"/>
              </a:spcBef>
              <a:spcAft>
                <a:spcPts val="600"/>
              </a:spcAft>
            </a:pPr>
            <a:r>
              <a:rPr lang="en-US" sz="2000" dirty="0"/>
              <a:t>Gets an address from the OS to place the program in memory</a:t>
            </a:r>
          </a:p>
          <a:p>
            <a:pPr lvl="2" algn="just">
              <a:spcBef>
                <a:spcPts val="0"/>
              </a:spcBef>
              <a:spcAft>
                <a:spcPts val="600"/>
              </a:spcAft>
            </a:pPr>
            <a:r>
              <a:rPr lang="en-US" sz="2000" dirty="0"/>
              <a:t>Changes necessary addresses (if any)</a:t>
            </a:r>
          </a:p>
          <a:p>
            <a:pPr lvl="2" algn="just">
              <a:spcBef>
                <a:spcPts val="0"/>
              </a:spcBef>
              <a:spcAft>
                <a:spcPts val="600"/>
              </a:spcAft>
            </a:pPr>
            <a:r>
              <a:rPr lang="en-US" sz="2000" dirty="0"/>
              <a:t>Places code into memory to run</a:t>
            </a:r>
          </a:p>
        </p:txBody>
      </p:sp>
    </p:spTree>
    <p:extLst>
      <p:ext uri="{BB962C8B-B14F-4D97-AF65-F5344CB8AC3E}">
        <p14:creationId xmlns:p14="http://schemas.microsoft.com/office/powerpoint/2010/main" val="4041265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Compiling and Linking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Only compiling (creating </a:t>
            </a:r>
            <a:r>
              <a:rPr lang="en-US" sz="2400" dirty="0" err="1">
                <a:solidFill>
                  <a:srgbClr val="2F02F0"/>
                </a:solidFill>
              </a:rPr>
              <a:t>hello.o</a:t>
            </a:r>
            <a:r>
              <a:rPr lang="en-US" sz="2400" dirty="0"/>
              <a:t>)</a:t>
            </a:r>
          </a:p>
          <a:p>
            <a:pPr marL="457200" lvl="1" indent="0" algn="just">
              <a:spcBef>
                <a:spcPts val="0"/>
              </a:spcBef>
              <a:spcAft>
                <a:spcPts val="600"/>
              </a:spcAft>
              <a:buNone/>
            </a:pPr>
            <a:r>
              <a:rPr lang="en-US" sz="2000" dirty="0" err="1">
                <a:solidFill>
                  <a:srgbClr val="2F02F0"/>
                </a:solidFill>
              </a:rPr>
              <a:t>gcc</a:t>
            </a:r>
            <a:r>
              <a:rPr lang="en-US" sz="2000" dirty="0">
                <a:solidFill>
                  <a:srgbClr val="2F02F0"/>
                </a:solidFill>
              </a:rPr>
              <a:t> –c </a:t>
            </a:r>
            <a:r>
              <a:rPr lang="en-US" sz="2000" dirty="0" err="1">
                <a:solidFill>
                  <a:srgbClr val="2F02F0"/>
                </a:solidFill>
              </a:rPr>
              <a:t>hello.c</a:t>
            </a:r>
            <a:endParaRPr lang="en-US" sz="2000" dirty="0">
              <a:solidFill>
                <a:srgbClr val="2F02F0"/>
              </a:solidFill>
            </a:endParaRPr>
          </a:p>
          <a:p>
            <a:pPr algn="just">
              <a:spcBef>
                <a:spcPts val="0"/>
              </a:spcBef>
              <a:spcAft>
                <a:spcPts val="600"/>
              </a:spcAft>
            </a:pPr>
            <a:r>
              <a:rPr lang="en-US" sz="2400" dirty="0"/>
              <a:t>Only linking</a:t>
            </a:r>
          </a:p>
          <a:p>
            <a:pPr marL="457200" lvl="1" indent="0" algn="just">
              <a:spcBef>
                <a:spcPts val="0"/>
              </a:spcBef>
              <a:spcAft>
                <a:spcPts val="600"/>
              </a:spcAft>
              <a:buNone/>
            </a:pPr>
            <a:r>
              <a:rPr lang="en-US" sz="2000" dirty="0" err="1">
                <a:solidFill>
                  <a:srgbClr val="2F02F0"/>
                </a:solidFill>
              </a:rPr>
              <a:t>gcc</a:t>
            </a:r>
            <a:r>
              <a:rPr lang="en-US" sz="2000" dirty="0">
                <a:solidFill>
                  <a:srgbClr val="2F02F0"/>
                </a:solidFill>
              </a:rPr>
              <a:t> </a:t>
            </a:r>
            <a:r>
              <a:rPr lang="en-US" sz="2000" dirty="0" err="1">
                <a:solidFill>
                  <a:srgbClr val="2F02F0"/>
                </a:solidFill>
              </a:rPr>
              <a:t>hello.o</a:t>
            </a:r>
            <a:r>
              <a:rPr lang="en-US" sz="2000" dirty="0">
                <a:solidFill>
                  <a:srgbClr val="2F02F0"/>
                </a:solidFill>
              </a:rPr>
              <a:t> –o hello</a:t>
            </a:r>
          </a:p>
          <a:p>
            <a:pPr algn="just">
              <a:spcBef>
                <a:spcPts val="0"/>
              </a:spcBef>
              <a:spcAft>
                <a:spcPts val="600"/>
              </a:spcAft>
            </a:pPr>
            <a:r>
              <a:rPr lang="en-US" sz="2400" dirty="0"/>
              <a:t>Compiling and linking</a:t>
            </a:r>
          </a:p>
          <a:p>
            <a:pPr marL="457200" lvl="1" indent="0" algn="just">
              <a:spcBef>
                <a:spcPts val="0"/>
              </a:spcBef>
              <a:spcAft>
                <a:spcPts val="600"/>
              </a:spcAft>
              <a:buNone/>
            </a:pPr>
            <a:r>
              <a:rPr lang="en-US" sz="2000" dirty="0" err="1">
                <a:solidFill>
                  <a:srgbClr val="2F02F0"/>
                </a:solidFill>
              </a:rPr>
              <a:t>gcc</a:t>
            </a:r>
            <a:r>
              <a:rPr lang="en-US" sz="2000" dirty="0">
                <a:solidFill>
                  <a:srgbClr val="2F02F0"/>
                </a:solidFill>
              </a:rPr>
              <a:t> </a:t>
            </a:r>
            <a:r>
              <a:rPr lang="en-US" sz="2000" dirty="0" err="1">
                <a:solidFill>
                  <a:srgbClr val="2F02F0"/>
                </a:solidFill>
              </a:rPr>
              <a:t>hello.c</a:t>
            </a:r>
            <a:r>
              <a:rPr lang="en-US" sz="2000" dirty="0">
                <a:solidFill>
                  <a:srgbClr val="2F02F0"/>
                </a:solidFill>
              </a:rPr>
              <a:t> –o hello</a:t>
            </a:r>
          </a:p>
          <a:p>
            <a:pPr algn="just">
              <a:spcBef>
                <a:spcPts val="0"/>
              </a:spcBef>
              <a:spcAft>
                <a:spcPts val="600"/>
              </a:spcAft>
            </a:pPr>
            <a:r>
              <a:rPr lang="en-US" sz="2400" dirty="0"/>
              <a:t>To run your program</a:t>
            </a:r>
          </a:p>
          <a:p>
            <a:pPr marL="457200" lvl="1" indent="0" algn="just">
              <a:spcBef>
                <a:spcPts val="0"/>
              </a:spcBef>
              <a:spcAft>
                <a:spcPts val="600"/>
              </a:spcAft>
              <a:buNone/>
            </a:pPr>
            <a:r>
              <a:rPr lang="en-US" sz="2000" dirty="0">
                <a:solidFill>
                  <a:srgbClr val="2F02F0"/>
                </a:solidFill>
              </a:rPr>
              <a:t>./hello</a:t>
            </a:r>
          </a:p>
          <a:p>
            <a:pPr marL="457200" lvl="1" indent="0" algn="just">
              <a:spcBef>
                <a:spcPts val="0"/>
              </a:spcBef>
              <a:spcAft>
                <a:spcPts val="600"/>
              </a:spcAft>
              <a:buNone/>
            </a:pPr>
            <a:r>
              <a:rPr lang="en-US" sz="2000" dirty="0"/>
              <a:t>Hello World!</a:t>
            </a:r>
          </a:p>
          <a:p>
            <a:pPr algn="just">
              <a:spcBef>
                <a:spcPts val="0"/>
              </a:spcBef>
              <a:spcAft>
                <a:spcPts val="600"/>
              </a:spcAft>
            </a:pPr>
            <a:r>
              <a:rPr lang="en-US" sz="2400" dirty="0"/>
              <a:t>Additional common flags to </a:t>
            </a:r>
            <a:r>
              <a:rPr lang="en-US" sz="2400" dirty="0" err="1">
                <a:solidFill>
                  <a:srgbClr val="2F02F0"/>
                </a:solidFill>
              </a:rPr>
              <a:t>gcc</a:t>
            </a:r>
            <a:endParaRPr lang="en-US" sz="2400" dirty="0">
              <a:solidFill>
                <a:srgbClr val="2F02F0"/>
              </a:solidFill>
            </a:endParaRPr>
          </a:p>
          <a:p>
            <a:pPr marL="457200" lvl="1" indent="0" algn="just">
              <a:spcBef>
                <a:spcPts val="0"/>
              </a:spcBef>
              <a:spcAft>
                <a:spcPts val="600"/>
              </a:spcAft>
              <a:buNone/>
              <a:tabLst>
                <a:tab pos="3200400" algn="l"/>
              </a:tabLst>
            </a:pPr>
            <a:r>
              <a:rPr lang="en-US" sz="2000" dirty="0">
                <a:solidFill>
                  <a:srgbClr val="2F02F0"/>
                </a:solidFill>
              </a:rPr>
              <a:t>–g</a:t>
            </a:r>
            <a:r>
              <a:rPr lang="en-US" sz="2000" dirty="0"/>
              <a:t>	allows debugging</a:t>
            </a:r>
          </a:p>
          <a:p>
            <a:pPr marL="457200" lvl="1" indent="0" algn="just">
              <a:spcBef>
                <a:spcPts val="0"/>
              </a:spcBef>
              <a:spcAft>
                <a:spcPts val="600"/>
              </a:spcAft>
              <a:buNone/>
              <a:tabLst>
                <a:tab pos="3200400" algn="l"/>
              </a:tabLst>
            </a:pPr>
            <a:r>
              <a:rPr lang="en-US" sz="2000" dirty="0">
                <a:solidFill>
                  <a:srgbClr val="2F02F0"/>
                </a:solidFill>
              </a:rPr>
              <a:t>–l&lt;</a:t>
            </a:r>
            <a:r>
              <a:rPr lang="en-US" sz="2000" dirty="0" err="1">
                <a:solidFill>
                  <a:srgbClr val="2F02F0"/>
                </a:solidFill>
              </a:rPr>
              <a:t>library_name</a:t>
            </a:r>
            <a:r>
              <a:rPr lang="en-US" sz="2000" dirty="0">
                <a:solidFill>
                  <a:srgbClr val="2F02F0"/>
                </a:solidFill>
              </a:rPr>
              <a:t>&gt;</a:t>
            </a:r>
            <a:r>
              <a:rPr lang="en-US" sz="2000" dirty="0"/>
              <a:t>	linking with external libraries</a:t>
            </a:r>
          </a:p>
        </p:txBody>
      </p:sp>
      <p:sp>
        <p:nvSpPr>
          <p:cNvPr id="2" name="Rounded Rectangle 1"/>
          <p:cNvSpPr/>
          <p:nvPr/>
        </p:nvSpPr>
        <p:spPr>
          <a:xfrm>
            <a:off x="5230416" y="2807594"/>
            <a:ext cx="3127973" cy="1339403"/>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If you leave off the </a:t>
            </a:r>
            <a:r>
              <a:rPr lang="en-US" sz="2400" dirty="0">
                <a:solidFill>
                  <a:srgbClr val="2F02F0"/>
                </a:solidFill>
              </a:rPr>
              <a:t>–o</a:t>
            </a:r>
            <a:r>
              <a:rPr lang="en-US" sz="2400" dirty="0"/>
              <a:t>, executable goes into the </a:t>
            </a:r>
            <a:r>
              <a:rPr lang="en-US" sz="2400" dirty="0" err="1">
                <a:solidFill>
                  <a:srgbClr val="2F02F0"/>
                </a:solidFill>
              </a:rPr>
              <a:t>a.out</a:t>
            </a:r>
            <a:r>
              <a:rPr lang="en-US" sz="2400" dirty="0"/>
              <a:t> file</a:t>
            </a:r>
          </a:p>
        </p:txBody>
      </p:sp>
    </p:spTree>
    <p:extLst>
      <p:ext uri="{BB962C8B-B14F-4D97-AF65-F5344CB8AC3E}">
        <p14:creationId xmlns:p14="http://schemas.microsoft.com/office/powerpoint/2010/main" val="3530676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Compiler Execution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426863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Compiler Construction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1525591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a Compiler?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400" dirty="0"/>
              <a:t>All computers only understand </a:t>
            </a:r>
            <a:r>
              <a:rPr lang="en-US" sz="2400" dirty="0">
                <a:solidFill>
                  <a:srgbClr val="008000"/>
                </a:solidFill>
              </a:rPr>
              <a:t>machine language</a:t>
            </a:r>
          </a:p>
          <a:p>
            <a:pPr algn="just">
              <a:lnSpc>
                <a:spcPct val="90000"/>
              </a:lnSpc>
            </a:pPr>
            <a:endParaRPr lang="en-US" sz="2400" dirty="0"/>
          </a:p>
          <a:p>
            <a:pPr algn="just">
              <a:lnSpc>
                <a:spcPct val="90000"/>
              </a:lnSpc>
            </a:pPr>
            <a:endParaRPr lang="en-US" sz="2400" dirty="0"/>
          </a:p>
          <a:p>
            <a:pPr algn="just">
              <a:lnSpc>
                <a:spcPct val="90000"/>
              </a:lnSpc>
            </a:pPr>
            <a:endParaRPr lang="en-US" sz="2400" dirty="0"/>
          </a:p>
          <a:p>
            <a:pPr algn="just">
              <a:lnSpc>
                <a:spcPct val="90000"/>
              </a:lnSpc>
            </a:pPr>
            <a:endParaRPr lang="en-US" sz="2400" dirty="0"/>
          </a:p>
          <a:p>
            <a:pPr algn="just">
              <a:lnSpc>
                <a:spcPct val="90000"/>
              </a:lnSpc>
            </a:pPr>
            <a:endParaRPr lang="en-US" sz="2400" dirty="0"/>
          </a:p>
          <a:p>
            <a:pPr algn="just">
              <a:lnSpc>
                <a:spcPct val="90000"/>
              </a:lnSpc>
            </a:pPr>
            <a:endParaRPr lang="en-US" sz="2400" dirty="0"/>
          </a:p>
          <a:p>
            <a:pPr algn="just">
              <a:lnSpc>
                <a:spcPct val="90000"/>
              </a:lnSpc>
            </a:pPr>
            <a:endParaRPr lang="en-US" sz="2400" dirty="0"/>
          </a:p>
          <a:p>
            <a:pPr algn="just">
              <a:lnSpc>
                <a:spcPct val="90000"/>
              </a:lnSpc>
            </a:pPr>
            <a:endParaRPr lang="en-US" sz="2400" dirty="0"/>
          </a:p>
          <a:p>
            <a:pPr algn="just">
              <a:lnSpc>
                <a:spcPct val="90000"/>
              </a:lnSpc>
            </a:pPr>
            <a:r>
              <a:rPr lang="en-US" sz="2400" dirty="0"/>
              <a:t>Therefore, high-level language instructions must be </a:t>
            </a:r>
            <a:r>
              <a:rPr lang="en-US" sz="2400" dirty="0">
                <a:solidFill>
                  <a:srgbClr val="008000"/>
                </a:solidFill>
              </a:rPr>
              <a:t>translated</a:t>
            </a:r>
            <a:r>
              <a:rPr lang="en-US" sz="2400" dirty="0"/>
              <a:t> into machine language prior to execution</a:t>
            </a:r>
          </a:p>
        </p:txBody>
      </p:sp>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2413000"/>
            <a:ext cx="1892300" cy="189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1" name="Rectangle 10"/>
          <p:cNvSpPr>
            <a:spLocks noChangeArrowheads="1"/>
          </p:cNvSpPr>
          <p:nvPr/>
        </p:nvSpPr>
        <p:spPr bwMode="auto">
          <a:xfrm>
            <a:off x="2514600" y="3784600"/>
            <a:ext cx="3352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cs typeface="ＭＳ Ｐゴシック" charset="0"/>
              </a:rPr>
              <a:t>10000010010110100100101……</a:t>
            </a:r>
          </a:p>
        </p:txBody>
      </p:sp>
      <p:pic>
        <p:nvPicPr>
          <p:cNvPr id="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165600"/>
            <a:ext cx="1155700"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489200"/>
            <a:ext cx="11430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6" name="Text Box 12"/>
          <p:cNvSpPr txBox="1">
            <a:spLocks noChangeArrowheads="1"/>
          </p:cNvSpPr>
          <p:nvPr/>
        </p:nvSpPr>
        <p:spPr bwMode="auto">
          <a:xfrm>
            <a:off x="4724400" y="2565400"/>
            <a:ext cx="1109663"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cs typeface="ＭＳ Ｐゴシック" charset="0"/>
              </a:rPr>
              <a:t>This is</a:t>
            </a:r>
          </a:p>
          <a:p>
            <a:pPr eaLnBrk="0" hangingPunct="0"/>
            <a:r>
              <a:rPr lang="en-US" sz="1600">
                <a:cs typeface="ＭＳ Ｐゴシック" charset="0"/>
              </a:rPr>
              <a:t>a program</a:t>
            </a:r>
          </a:p>
        </p:txBody>
      </p:sp>
    </p:spTree>
    <p:extLst>
      <p:ext uri="{BB962C8B-B14F-4D97-AF65-F5344CB8AC3E}">
        <p14:creationId xmlns:p14="http://schemas.microsoft.com/office/powerpoint/2010/main" val="1786401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a Compiler?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r>
              <a:rPr lang="en-US" sz="2400" dirty="0"/>
              <a:t>Consists of a piece of system software that translates high-level languages into machine language</a:t>
            </a:r>
          </a:p>
        </p:txBody>
      </p:sp>
      <p:pic>
        <p:nvPicPr>
          <p:cNvPr id="17" name="Picture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430" y="3784600"/>
            <a:ext cx="1892300" cy="189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19" name="Rectangle 1029"/>
          <p:cNvSpPr>
            <a:spLocks noChangeArrowheads="1"/>
          </p:cNvSpPr>
          <p:nvPr/>
        </p:nvSpPr>
        <p:spPr bwMode="auto">
          <a:xfrm>
            <a:off x="5227630" y="5156200"/>
            <a:ext cx="33528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cs typeface="ＭＳ Ｐゴシック" charset="0"/>
              </a:rPr>
              <a:t>10000010010110100100101……</a:t>
            </a:r>
          </a:p>
        </p:txBody>
      </p:sp>
      <p:pic>
        <p:nvPicPr>
          <p:cNvPr id="20" name="Picture 10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30" y="5537200"/>
            <a:ext cx="1155700"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1" name="Picture 1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1230" y="3860800"/>
            <a:ext cx="11430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2" name="Text Box 1032"/>
          <p:cNvSpPr txBox="1">
            <a:spLocks noChangeArrowheads="1"/>
          </p:cNvSpPr>
          <p:nvPr/>
        </p:nvSpPr>
        <p:spPr bwMode="auto">
          <a:xfrm>
            <a:off x="7437430" y="3937000"/>
            <a:ext cx="1065213"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600">
                <a:cs typeface="ＭＳ Ｐゴシック" charset="0"/>
              </a:rPr>
              <a:t>Congrats!</a:t>
            </a:r>
          </a:p>
        </p:txBody>
      </p:sp>
      <p:sp>
        <p:nvSpPr>
          <p:cNvPr id="23" name="Rectangle 1034"/>
          <p:cNvSpPr>
            <a:spLocks noChangeArrowheads="1"/>
          </p:cNvSpPr>
          <p:nvPr/>
        </p:nvSpPr>
        <p:spPr bwMode="auto">
          <a:xfrm>
            <a:off x="579430" y="3098800"/>
            <a:ext cx="4191000" cy="1744663"/>
          </a:xfrm>
          <a:prstGeom prst="rect">
            <a:avLst/>
          </a:prstGeom>
          <a:noFill/>
          <a:ln w="9525">
            <a:solidFill>
              <a:schemeClr val="tx1"/>
            </a:solidFill>
            <a:miter lim="800000"/>
            <a:headEnd/>
            <a:tailEnd/>
          </a:ln>
          <a:effectLst/>
        </p:spPr>
        <p:txBody>
          <a:bodyPr>
            <a:spAutoFit/>
          </a:bodyPr>
          <a:lstStyle/>
          <a:p>
            <a:pPr>
              <a:tabLst>
                <a:tab pos="347663" algn="l"/>
                <a:tab pos="681038" algn="l"/>
                <a:tab pos="1028700" algn="l"/>
              </a:tabLst>
            </a:pPr>
            <a:r>
              <a:rPr lang="en-US" sz="1200" b="1" dirty="0">
                <a:solidFill>
                  <a:srgbClr val="7F0055"/>
                </a:solidFill>
                <a:latin typeface="Monaco" charset="0"/>
              </a:rPr>
              <a:t>while</a:t>
            </a:r>
            <a:r>
              <a:rPr lang="en-US" sz="1200" dirty="0">
                <a:solidFill>
                  <a:srgbClr val="000000"/>
                </a:solidFill>
                <a:latin typeface="Monaco" charset="0"/>
              </a:rPr>
              <a:t> (c !=</a:t>
            </a:r>
            <a:r>
              <a:rPr lang="en-US" sz="1200" dirty="0">
                <a:solidFill>
                  <a:srgbClr val="2A00FF"/>
                </a:solidFill>
                <a:latin typeface="Monaco" charset="0"/>
              </a:rPr>
              <a:t>'x'</a:t>
            </a:r>
            <a:r>
              <a:rPr lang="en-US" sz="1200" dirty="0">
                <a:solidFill>
                  <a:srgbClr val="000000"/>
                </a:solidFill>
                <a:latin typeface="Monaco" charset="0"/>
              </a:rPr>
              <a:t>)</a:t>
            </a:r>
            <a:endParaRPr lang="en-US" sz="1200" dirty="0">
              <a:latin typeface="Monaco" charset="0"/>
            </a:endParaRPr>
          </a:p>
          <a:p>
            <a:pPr>
              <a:tabLst>
                <a:tab pos="347663" algn="l"/>
                <a:tab pos="681038" algn="l"/>
                <a:tab pos="1028700" algn="l"/>
              </a:tabLst>
            </a:pPr>
            <a:r>
              <a:rPr lang="en-US" sz="1200" dirty="0">
                <a:solidFill>
                  <a:srgbClr val="000000"/>
                </a:solidFill>
                <a:latin typeface="Monaco" charset="0"/>
              </a:rPr>
              <a:t>{</a:t>
            </a:r>
            <a:endParaRPr lang="en-US" sz="1200" dirty="0">
              <a:latin typeface="Monaco" charset="0"/>
            </a:endParaRPr>
          </a:p>
          <a:p>
            <a:pPr>
              <a:tabLst>
                <a:tab pos="347663" algn="l"/>
                <a:tab pos="681038" algn="l"/>
                <a:tab pos="1028700" algn="l"/>
              </a:tabLst>
            </a:pPr>
            <a:r>
              <a:rPr lang="en-US" sz="1200" dirty="0">
                <a:solidFill>
                  <a:srgbClr val="000000"/>
                </a:solidFill>
                <a:latin typeface="Monaco" charset="0"/>
              </a:rPr>
              <a:t>	</a:t>
            </a:r>
            <a:r>
              <a:rPr lang="en-US" sz="1200" b="1" dirty="0">
                <a:solidFill>
                  <a:srgbClr val="7F0055"/>
                </a:solidFill>
                <a:latin typeface="Monaco" charset="0"/>
              </a:rPr>
              <a:t>if</a:t>
            </a:r>
            <a:r>
              <a:rPr lang="en-US" sz="1200" dirty="0">
                <a:solidFill>
                  <a:srgbClr val="000000"/>
                </a:solidFill>
                <a:latin typeface="Monaco" charset="0"/>
              </a:rPr>
              <a:t> (c == </a:t>
            </a:r>
            <a:r>
              <a:rPr lang="en-US" sz="1200" dirty="0">
                <a:solidFill>
                  <a:srgbClr val="2A00FF"/>
                </a:solidFill>
                <a:latin typeface="Monaco" charset="0"/>
              </a:rPr>
              <a:t>'a'</a:t>
            </a:r>
            <a:r>
              <a:rPr lang="en-US" sz="1200" dirty="0">
                <a:solidFill>
                  <a:srgbClr val="000000"/>
                </a:solidFill>
                <a:latin typeface="Monaco" charset="0"/>
              </a:rPr>
              <a:t> || c == </a:t>
            </a:r>
            <a:r>
              <a:rPr lang="en-US" sz="1200" dirty="0">
                <a:solidFill>
                  <a:srgbClr val="2A00FF"/>
                </a:solidFill>
                <a:latin typeface="Monaco" charset="0"/>
              </a:rPr>
              <a:t>'e'</a:t>
            </a:r>
            <a:r>
              <a:rPr lang="en-US" sz="1200" dirty="0">
                <a:solidFill>
                  <a:srgbClr val="000000"/>
                </a:solidFill>
                <a:latin typeface="Monaco" charset="0"/>
              </a:rPr>
              <a:t> || c == </a:t>
            </a:r>
            <a:r>
              <a:rPr lang="en-US" sz="1200" dirty="0">
                <a:solidFill>
                  <a:srgbClr val="2A00FF"/>
                </a:solidFill>
                <a:latin typeface="Monaco" charset="0"/>
              </a:rPr>
              <a:t>'</a:t>
            </a:r>
            <a:r>
              <a:rPr lang="en-US" sz="1200" dirty="0" err="1">
                <a:solidFill>
                  <a:srgbClr val="2A00FF"/>
                </a:solidFill>
                <a:latin typeface="Monaco" charset="0"/>
              </a:rPr>
              <a:t>i</a:t>
            </a:r>
            <a:r>
              <a:rPr lang="en-US" sz="1200" dirty="0">
                <a:solidFill>
                  <a:srgbClr val="2A00FF"/>
                </a:solidFill>
                <a:latin typeface="Monaco" charset="0"/>
              </a:rPr>
              <a:t>'</a:t>
            </a:r>
            <a:r>
              <a:rPr lang="en-US" sz="1200" dirty="0">
                <a:solidFill>
                  <a:srgbClr val="000000"/>
                </a:solidFill>
                <a:latin typeface="Monaco" charset="0"/>
              </a:rPr>
              <a:t>)</a:t>
            </a:r>
            <a:endParaRPr lang="en-US" sz="1200" dirty="0">
              <a:latin typeface="Monaco" charset="0"/>
            </a:endParaRPr>
          </a:p>
          <a:p>
            <a:pPr>
              <a:tabLst>
                <a:tab pos="347663" algn="l"/>
                <a:tab pos="681038" algn="l"/>
                <a:tab pos="1028700" algn="l"/>
              </a:tabLst>
            </a:pPr>
            <a:r>
              <a:rPr lang="en-US" sz="1200" dirty="0">
                <a:solidFill>
                  <a:srgbClr val="000000"/>
                </a:solidFill>
                <a:latin typeface="Monaco" charset="0"/>
              </a:rPr>
              <a:t>		</a:t>
            </a:r>
            <a:r>
              <a:rPr lang="en-US" sz="1200" dirty="0" err="1">
                <a:solidFill>
                  <a:srgbClr val="000000"/>
                </a:solidFill>
                <a:latin typeface="Monaco" charset="0"/>
              </a:rPr>
              <a:t>printf</a:t>
            </a:r>
            <a:r>
              <a:rPr lang="en-US" sz="1200" dirty="0">
                <a:solidFill>
                  <a:srgbClr val="000000"/>
                </a:solidFill>
                <a:latin typeface="Monaco" charset="0"/>
              </a:rPr>
              <a:t>(</a:t>
            </a:r>
            <a:r>
              <a:rPr lang="en-US" sz="1200" dirty="0">
                <a:solidFill>
                  <a:srgbClr val="2A00FF"/>
                </a:solidFill>
                <a:latin typeface="Monaco" charset="0"/>
              </a:rPr>
              <a:t>"Congrats!"</a:t>
            </a:r>
            <a:r>
              <a:rPr lang="en-US" sz="1200" dirty="0">
                <a:solidFill>
                  <a:srgbClr val="000000"/>
                </a:solidFill>
                <a:latin typeface="Monaco" charset="0"/>
              </a:rPr>
              <a:t>);</a:t>
            </a:r>
            <a:endParaRPr lang="en-US" sz="1200" dirty="0">
              <a:latin typeface="Monaco" charset="0"/>
            </a:endParaRPr>
          </a:p>
          <a:p>
            <a:pPr>
              <a:tabLst>
                <a:tab pos="347663" algn="l"/>
                <a:tab pos="681038" algn="l"/>
                <a:tab pos="1028700" algn="l"/>
              </a:tabLst>
            </a:pPr>
            <a:r>
              <a:rPr lang="en-US" sz="1200" b="1" dirty="0">
                <a:solidFill>
                  <a:srgbClr val="7F0055"/>
                </a:solidFill>
                <a:latin typeface="Monaco" charset="0"/>
              </a:rPr>
              <a:t>	else</a:t>
            </a:r>
            <a:endParaRPr lang="en-US" sz="1200" dirty="0">
              <a:latin typeface="Monaco" charset="0"/>
            </a:endParaRPr>
          </a:p>
          <a:p>
            <a:pPr>
              <a:tabLst>
                <a:tab pos="347663" algn="l"/>
                <a:tab pos="681038" algn="l"/>
                <a:tab pos="1028700" algn="l"/>
              </a:tabLst>
            </a:pPr>
            <a:r>
              <a:rPr lang="en-US" sz="1200" dirty="0">
                <a:solidFill>
                  <a:srgbClr val="000000"/>
                </a:solidFill>
                <a:latin typeface="Monaco" charset="0"/>
              </a:rPr>
              <a:t>		</a:t>
            </a:r>
            <a:r>
              <a:rPr lang="en-US" sz="1200" b="1" dirty="0">
                <a:solidFill>
                  <a:srgbClr val="7F0055"/>
                </a:solidFill>
                <a:latin typeface="Monaco" charset="0"/>
              </a:rPr>
              <a:t>if</a:t>
            </a:r>
            <a:r>
              <a:rPr lang="en-US" sz="1200" dirty="0">
                <a:solidFill>
                  <a:srgbClr val="000000"/>
                </a:solidFill>
                <a:latin typeface="Monaco" charset="0"/>
              </a:rPr>
              <a:t> (c!=</a:t>
            </a:r>
            <a:r>
              <a:rPr lang="en-US" sz="1200" dirty="0">
                <a:solidFill>
                  <a:srgbClr val="2A00FF"/>
                </a:solidFill>
                <a:latin typeface="Monaco" charset="0"/>
              </a:rPr>
              <a:t>'x'</a:t>
            </a:r>
            <a:r>
              <a:rPr lang="en-US" sz="1200" dirty="0">
                <a:solidFill>
                  <a:srgbClr val="000000"/>
                </a:solidFill>
                <a:latin typeface="Monaco" charset="0"/>
              </a:rPr>
              <a:t>)</a:t>
            </a:r>
            <a:endParaRPr lang="en-US" sz="1200" dirty="0">
              <a:latin typeface="Monaco" charset="0"/>
            </a:endParaRPr>
          </a:p>
          <a:p>
            <a:pPr>
              <a:tabLst>
                <a:tab pos="347663" algn="l"/>
                <a:tab pos="681038" algn="l"/>
                <a:tab pos="1028700" algn="l"/>
              </a:tabLst>
            </a:pPr>
            <a:r>
              <a:rPr lang="en-US" sz="1200" dirty="0">
                <a:solidFill>
                  <a:srgbClr val="000000"/>
                </a:solidFill>
                <a:latin typeface="Monaco" charset="0"/>
              </a:rPr>
              <a:t>			</a:t>
            </a:r>
            <a:r>
              <a:rPr lang="en-US" sz="1200" dirty="0" err="1">
                <a:solidFill>
                  <a:srgbClr val="000000"/>
                </a:solidFill>
                <a:latin typeface="Monaco" charset="0"/>
              </a:rPr>
              <a:t>printf</a:t>
            </a:r>
            <a:r>
              <a:rPr lang="en-US" sz="1200" dirty="0">
                <a:solidFill>
                  <a:srgbClr val="000000"/>
                </a:solidFill>
                <a:latin typeface="Monaco" charset="0"/>
              </a:rPr>
              <a:t>(</a:t>
            </a:r>
            <a:r>
              <a:rPr lang="en-US" sz="1200" dirty="0">
                <a:solidFill>
                  <a:srgbClr val="2A00FF"/>
                </a:solidFill>
                <a:latin typeface="Monaco" charset="0"/>
              </a:rPr>
              <a:t>"Sorry!"</a:t>
            </a:r>
            <a:r>
              <a:rPr lang="en-US" sz="1200" dirty="0">
                <a:solidFill>
                  <a:srgbClr val="000000"/>
                </a:solidFill>
                <a:latin typeface="Monaco" charset="0"/>
              </a:rPr>
              <a:t>);</a:t>
            </a:r>
            <a:endParaRPr lang="en-US" sz="1200" dirty="0">
              <a:latin typeface="Monaco" charset="0"/>
            </a:endParaRPr>
          </a:p>
          <a:p>
            <a:pPr>
              <a:tabLst>
                <a:tab pos="347663" algn="l"/>
                <a:tab pos="681038" algn="l"/>
                <a:tab pos="1028700" algn="l"/>
              </a:tabLst>
            </a:pPr>
            <a:r>
              <a:rPr lang="en-US" sz="1200" dirty="0">
                <a:solidFill>
                  <a:srgbClr val="000000"/>
                </a:solidFill>
                <a:latin typeface="Monaco" charset="0"/>
              </a:rPr>
              <a:t>}        </a:t>
            </a:r>
            <a:endParaRPr lang="en-US" sz="1200" dirty="0">
              <a:latin typeface="Monaco" charset="0"/>
            </a:endParaRPr>
          </a:p>
          <a:p>
            <a:pPr>
              <a:tabLst>
                <a:tab pos="347663" algn="l"/>
                <a:tab pos="681038" algn="l"/>
                <a:tab pos="1028700" algn="l"/>
              </a:tabLst>
            </a:pPr>
            <a:endParaRPr lang="en-US" sz="1200" dirty="0"/>
          </a:p>
        </p:txBody>
      </p:sp>
      <p:sp>
        <p:nvSpPr>
          <p:cNvPr id="24" name="Line 1035"/>
          <p:cNvSpPr>
            <a:spLocks noChangeShapeType="1"/>
          </p:cNvSpPr>
          <p:nvPr/>
        </p:nvSpPr>
        <p:spPr bwMode="auto">
          <a:xfrm>
            <a:off x="2636830" y="4851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Rectangle 1036"/>
          <p:cNvSpPr>
            <a:spLocks noChangeArrowheads="1"/>
          </p:cNvSpPr>
          <p:nvPr/>
        </p:nvSpPr>
        <p:spPr bwMode="auto">
          <a:xfrm>
            <a:off x="2027230" y="5156200"/>
            <a:ext cx="1219200" cy="366713"/>
          </a:xfrm>
          <a:prstGeom prst="rect">
            <a:avLst/>
          </a:prstGeom>
          <a:solidFill>
            <a:schemeClr val="tx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r>
              <a:rPr lang="en-US" dirty="0">
                <a:solidFill>
                  <a:schemeClr val="bg1"/>
                </a:solidFill>
              </a:rPr>
              <a:t>Compiler</a:t>
            </a:r>
          </a:p>
        </p:txBody>
      </p:sp>
      <p:sp>
        <p:nvSpPr>
          <p:cNvPr id="26" name="Line 1037"/>
          <p:cNvSpPr>
            <a:spLocks noChangeShapeType="1"/>
          </p:cNvSpPr>
          <p:nvPr/>
        </p:nvSpPr>
        <p:spPr bwMode="auto">
          <a:xfrm flipV="1">
            <a:off x="3246430" y="53086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Rectangle 1038"/>
          <p:cNvSpPr>
            <a:spLocks noChangeArrowheads="1"/>
          </p:cNvSpPr>
          <p:nvPr/>
        </p:nvSpPr>
        <p:spPr bwMode="auto">
          <a:xfrm>
            <a:off x="1417630" y="5537200"/>
            <a:ext cx="24209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gcc -o prog program.c</a:t>
            </a:r>
          </a:p>
        </p:txBody>
      </p:sp>
      <p:sp>
        <p:nvSpPr>
          <p:cNvPr id="28" name="Rectangle 1039"/>
          <p:cNvSpPr>
            <a:spLocks noChangeArrowheads="1"/>
          </p:cNvSpPr>
          <p:nvPr/>
        </p:nvSpPr>
        <p:spPr bwMode="auto">
          <a:xfrm>
            <a:off x="3170230" y="3022600"/>
            <a:ext cx="1212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program.c</a:t>
            </a:r>
          </a:p>
        </p:txBody>
      </p:sp>
      <p:sp>
        <p:nvSpPr>
          <p:cNvPr id="29" name="Rectangle 1042"/>
          <p:cNvSpPr>
            <a:spLocks noChangeArrowheads="1"/>
          </p:cNvSpPr>
          <p:nvPr/>
        </p:nvSpPr>
        <p:spPr bwMode="auto">
          <a:xfrm>
            <a:off x="5151430" y="4851400"/>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prog</a:t>
            </a:r>
          </a:p>
        </p:txBody>
      </p:sp>
    </p:spTree>
    <p:extLst>
      <p:ext uri="{BB962C8B-B14F-4D97-AF65-F5344CB8AC3E}">
        <p14:creationId xmlns:p14="http://schemas.microsoft.com/office/powerpoint/2010/main" val="4170711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Why Build Compilers?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defRPr/>
            </a:pPr>
            <a:r>
              <a:rPr lang="en-US" sz="2400" dirty="0"/>
              <a:t>Compilers provide an essential interface between applications and architectures</a:t>
            </a:r>
          </a:p>
          <a:p>
            <a:pPr algn="just">
              <a:spcBef>
                <a:spcPts val="0"/>
              </a:spcBef>
              <a:spcAft>
                <a:spcPts val="300"/>
              </a:spcAft>
              <a:defRPr/>
            </a:pPr>
            <a:r>
              <a:rPr lang="en-US" sz="2400" dirty="0"/>
              <a:t>High level programming languages:</a:t>
            </a:r>
          </a:p>
          <a:p>
            <a:pPr lvl="1" algn="just">
              <a:spcBef>
                <a:spcPts val="0"/>
              </a:spcBef>
              <a:spcAft>
                <a:spcPts val="300"/>
              </a:spcAft>
              <a:defRPr/>
            </a:pPr>
            <a:r>
              <a:rPr lang="en-US" sz="2000" dirty="0"/>
              <a:t>Increase programmer productivity</a:t>
            </a:r>
          </a:p>
          <a:p>
            <a:pPr lvl="1" algn="just">
              <a:spcBef>
                <a:spcPts val="0"/>
              </a:spcBef>
              <a:spcAft>
                <a:spcPts val="300"/>
              </a:spcAft>
              <a:defRPr/>
            </a:pPr>
            <a:r>
              <a:rPr lang="en-US" sz="2000" dirty="0"/>
              <a:t>Better maintenance</a:t>
            </a:r>
          </a:p>
          <a:p>
            <a:pPr lvl="1" algn="just">
              <a:spcBef>
                <a:spcPts val="0"/>
              </a:spcBef>
              <a:spcAft>
                <a:spcPts val="300"/>
              </a:spcAft>
              <a:defRPr/>
            </a:pPr>
            <a:r>
              <a:rPr lang="en-US" sz="2000" dirty="0"/>
              <a:t>Portable</a:t>
            </a:r>
          </a:p>
          <a:p>
            <a:pPr algn="just">
              <a:spcBef>
                <a:spcPts val="0"/>
              </a:spcBef>
              <a:spcAft>
                <a:spcPts val="300"/>
              </a:spcAft>
              <a:defRPr/>
            </a:pPr>
            <a:r>
              <a:rPr lang="en-US" sz="2400" dirty="0"/>
              <a:t>Low level machine details:</a:t>
            </a:r>
          </a:p>
          <a:p>
            <a:pPr lvl="1" algn="just">
              <a:spcBef>
                <a:spcPts val="0"/>
              </a:spcBef>
              <a:spcAft>
                <a:spcPts val="300"/>
              </a:spcAft>
              <a:defRPr/>
            </a:pPr>
            <a:r>
              <a:rPr lang="en-US" sz="2000" dirty="0"/>
              <a:t>Instruction selection (a stage at the compiler backend) </a:t>
            </a:r>
          </a:p>
          <a:p>
            <a:pPr lvl="1" algn="just">
              <a:spcBef>
                <a:spcPts val="0"/>
              </a:spcBef>
              <a:spcAft>
                <a:spcPts val="300"/>
              </a:spcAft>
              <a:defRPr/>
            </a:pPr>
            <a:r>
              <a:rPr lang="en-US" sz="2000" dirty="0"/>
              <a:t>Addressing modes</a:t>
            </a:r>
          </a:p>
          <a:p>
            <a:pPr lvl="1" algn="just">
              <a:spcBef>
                <a:spcPts val="0"/>
              </a:spcBef>
              <a:spcAft>
                <a:spcPts val="300"/>
              </a:spcAft>
              <a:defRPr/>
            </a:pPr>
            <a:r>
              <a:rPr lang="en-US" sz="2000" dirty="0"/>
              <a:t>Pipelines</a:t>
            </a:r>
          </a:p>
          <a:p>
            <a:pPr lvl="1" algn="just">
              <a:spcBef>
                <a:spcPts val="0"/>
              </a:spcBef>
              <a:spcAft>
                <a:spcPts val="300"/>
              </a:spcAft>
              <a:defRPr/>
            </a:pPr>
            <a:r>
              <a:rPr lang="en-US" sz="2000" dirty="0"/>
              <a:t>Registers and cache</a:t>
            </a:r>
          </a:p>
          <a:p>
            <a:pPr algn="just">
              <a:spcBef>
                <a:spcPts val="0"/>
              </a:spcBef>
              <a:spcAft>
                <a:spcPts val="300"/>
              </a:spcAft>
              <a:defRPr/>
            </a:pPr>
            <a:r>
              <a:rPr lang="en-US" sz="2400" dirty="0"/>
              <a:t>Compilers efficiently bridge the gap and shield the application developers from low level machine details</a:t>
            </a:r>
          </a:p>
        </p:txBody>
      </p:sp>
    </p:spTree>
    <p:extLst>
      <p:ext uri="{BB962C8B-B14F-4D97-AF65-F5344CB8AC3E}">
        <p14:creationId xmlns:p14="http://schemas.microsoft.com/office/powerpoint/2010/main" val="499541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Assembler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 kind of compiler</a:t>
            </a:r>
          </a:p>
          <a:p>
            <a:pPr lvl="1" algn="just">
              <a:spcBef>
                <a:spcPts val="0"/>
              </a:spcBef>
              <a:spcAft>
                <a:spcPts val="600"/>
              </a:spcAft>
            </a:pPr>
            <a:r>
              <a:rPr lang="en-US" sz="2000" dirty="0"/>
              <a:t>One-to-one translation</a:t>
            </a:r>
          </a:p>
        </p:txBody>
      </p:sp>
      <p:sp>
        <p:nvSpPr>
          <p:cNvPr id="30" name="Text Box 6"/>
          <p:cNvSpPr txBox="1">
            <a:spLocks noChangeArrowheads="1"/>
          </p:cNvSpPr>
          <p:nvPr/>
        </p:nvSpPr>
        <p:spPr bwMode="auto">
          <a:xfrm>
            <a:off x="1810084" y="2479509"/>
            <a:ext cx="523175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dirty="0"/>
              <a:t>LOAD				X				Assembly</a:t>
            </a:r>
          </a:p>
        </p:txBody>
      </p:sp>
      <p:sp>
        <p:nvSpPr>
          <p:cNvPr id="31" name="Line 7"/>
          <p:cNvSpPr>
            <a:spLocks noChangeShapeType="1"/>
          </p:cNvSpPr>
          <p:nvPr/>
        </p:nvSpPr>
        <p:spPr bwMode="auto">
          <a:xfrm>
            <a:off x="2206959" y="2817646"/>
            <a:ext cx="0" cy="137160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8"/>
          <p:cNvSpPr>
            <a:spLocks noChangeShapeType="1"/>
          </p:cNvSpPr>
          <p:nvPr/>
        </p:nvSpPr>
        <p:spPr bwMode="auto">
          <a:xfrm>
            <a:off x="4253664" y="2817646"/>
            <a:ext cx="0" cy="137160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Rectangle 9"/>
          <p:cNvSpPr>
            <a:spLocks noChangeArrowheads="1"/>
          </p:cNvSpPr>
          <p:nvPr/>
        </p:nvSpPr>
        <p:spPr bwMode="auto">
          <a:xfrm>
            <a:off x="1825959" y="4232109"/>
            <a:ext cx="6135013"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b="1" dirty="0"/>
              <a:t>0100		  0000 0000 1001			Machine Language</a:t>
            </a:r>
          </a:p>
        </p:txBody>
      </p:sp>
      <p:sp>
        <p:nvSpPr>
          <p:cNvPr id="34" name="Rectangle 11"/>
          <p:cNvSpPr>
            <a:spLocks noChangeArrowheads="1"/>
          </p:cNvSpPr>
          <p:nvPr/>
        </p:nvSpPr>
        <p:spPr bwMode="auto">
          <a:xfrm>
            <a:off x="4373980" y="3198646"/>
            <a:ext cx="14605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1" dirty="0"/>
              <a:t>(symbol table)</a:t>
            </a:r>
          </a:p>
        </p:txBody>
      </p:sp>
      <p:sp>
        <p:nvSpPr>
          <p:cNvPr id="35" name="Rectangle 12"/>
          <p:cNvSpPr>
            <a:spLocks noChangeArrowheads="1"/>
          </p:cNvSpPr>
          <p:nvPr/>
        </p:nvSpPr>
        <p:spPr bwMode="auto">
          <a:xfrm>
            <a:off x="776171" y="3198646"/>
            <a:ext cx="142509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600" b="1" dirty="0"/>
              <a:t>(</a:t>
            </a:r>
            <a:r>
              <a:rPr lang="en-US" sz="1600" b="1" dirty="0" err="1"/>
              <a:t>opcode</a:t>
            </a:r>
            <a:r>
              <a:rPr lang="en-US" sz="1600" b="1" dirty="0"/>
              <a:t> table)</a:t>
            </a:r>
          </a:p>
        </p:txBody>
      </p:sp>
      <p:pic>
        <p:nvPicPr>
          <p:cNvPr id="2" name="Picture 1" descr="Screen Shot 2018-08-23 at 3.04.0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449" y="4842670"/>
            <a:ext cx="2156702" cy="1884946"/>
          </a:xfrm>
          <a:prstGeom prst="rect">
            <a:avLst/>
          </a:prstGeom>
        </p:spPr>
      </p:pic>
      <p:cxnSp>
        <p:nvCxnSpPr>
          <p:cNvPr id="4" name="Straight Arrow Connector 3"/>
          <p:cNvCxnSpPr>
            <a:stCxn id="35" idx="2"/>
          </p:cNvCxnSpPr>
          <p:nvPr/>
        </p:nvCxnSpPr>
        <p:spPr>
          <a:xfrm flipH="1">
            <a:off x="1270000" y="3537200"/>
            <a:ext cx="218716" cy="130547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3840645915"/>
              </p:ext>
            </p:extLst>
          </p:nvPr>
        </p:nvGraphicFramePr>
        <p:xfrm>
          <a:off x="2792830" y="4995070"/>
          <a:ext cx="6083300" cy="1473200"/>
        </p:xfrm>
        <a:graphic>
          <a:graphicData uri="http://schemas.openxmlformats.org/presentationml/2006/ole">
            <mc:AlternateContent xmlns:mc="http://schemas.openxmlformats.org/markup-compatibility/2006">
              <mc:Choice xmlns:v="urn:schemas-microsoft-com:vml" Requires="v">
                <p:oleObj name="Document" r:id="rId4" imgW="6083300" imgH="1473200" progId="Word.Document.12">
                  <p:embed/>
                </p:oleObj>
              </mc:Choice>
              <mc:Fallback>
                <p:oleObj name="Document" r:id="rId4" imgW="6083300" imgH="1473200" progId="Word.Document.12">
                  <p:embed/>
                  <p:pic>
                    <p:nvPicPr>
                      <p:cNvPr id="8" name="Object 7"/>
                      <p:cNvPicPr/>
                      <p:nvPr/>
                    </p:nvPicPr>
                    <p:blipFill>
                      <a:blip r:embed="rId5"/>
                      <a:stretch>
                        <a:fillRect/>
                      </a:stretch>
                    </p:blipFill>
                    <p:spPr>
                      <a:xfrm>
                        <a:off x="2792830" y="4995070"/>
                        <a:ext cx="6083300" cy="1473200"/>
                      </a:xfrm>
                      <a:prstGeom prst="rect">
                        <a:avLst/>
                      </a:prstGeom>
                    </p:spPr>
                  </p:pic>
                </p:oleObj>
              </mc:Fallback>
            </mc:AlternateContent>
          </a:graphicData>
        </a:graphic>
      </p:graphicFrame>
      <p:cxnSp>
        <p:nvCxnSpPr>
          <p:cNvPr id="36" name="Straight Arrow Connector 35"/>
          <p:cNvCxnSpPr/>
          <p:nvPr/>
        </p:nvCxnSpPr>
        <p:spPr>
          <a:xfrm>
            <a:off x="5277327" y="3579374"/>
            <a:ext cx="557153" cy="1305470"/>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792830" y="4995070"/>
            <a:ext cx="45719" cy="14732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8853270" y="4995070"/>
            <a:ext cx="45719" cy="14732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54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checkerboard(across)">
                                      <p:cBhvr>
                                        <p:cTn id="18" dur="500"/>
                                        <p:tgtEl>
                                          <p:spTgt spid="34"/>
                                        </p:tgtEl>
                                      </p:cBhvr>
                                    </p:animEffect>
                                  </p:childTnLst>
                                </p:cTn>
                              </p:par>
                              <p:par>
                                <p:cTn id="19" presetID="5" presetClass="entr" presetSubtype="1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checkerboard(across)">
                                      <p:cBhvr>
                                        <p:cTn id="21" dur="500"/>
                                        <p:tgtEl>
                                          <p:spTgt spid="36"/>
                                        </p:tgtEl>
                                      </p:cBhvr>
                                    </p:animEffect>
                                  </p:childTnLst>
                                </p:cTn>
                              </p:par>
                              <p:par>
                                <p:cTn id="22" presetID="5" presetClass="entr" presetSubtype="1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heckerboard(across)">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 high-level language translator</a:t>
            </a:r>
          </a:p>
          <a:p>
            <a:pPr lvl="1" algn="just">
              <a:spcBef>
                <a:spcPts val="0"/>
              </a:spcBef>
              <a:spcAft>
                <a:spcPts val="600"/>
              </a:spcAft>
            </a:pPr>
            <a:r>
              <a:rPr lang="en-US" sz="2000" dirty="0"/>
              <a:t>One-to-many translation</a:t>
            </a:r>
          </a:p>
        </p:txBody>
      </p:sp>
      <p:sp>
        <p:nvSpPr>
          <p:cNvPr id="37" name="Rectangle 36"/>
          <p:cNvSpPr/>
          <p:nvPr/>
        </p:nvSpPr>
        <p:spPr>
          <a:xfrm>
            <a:off x="8853270" y="4791242"/>
            <a:ext cx="45719" cy="14732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 Box 1028"/>
          <p:cNvSpPr txBox="1">
            <a:spLocks noChangeArrowheads="1"/>
          </p:cNvSpPr>
          <p:nvPr/>
        </p:nvSpPr>
        <p:spPr bwMode="auto">
          <a:xfrm>
            <a:off x="1371600" y="2608179"/>
            <a:ext cx="14668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a = b + c - d;</a:t>
            </a:r>
          </a:p>
        </p:txBody>
      </p:sp>
      <p:sp>
        <p:nvSpPr>
          <p:cNvPr id="21" name="Line 1029"/>
          <p:cNvSpPr>
            <a:spLocks noChangeShapeType="1"/>
          </p:cNvSpPr>
          <p:nvPr/>
        </p:nvSpPr>
        <p:spPr bwMode="auto">
          <a:xfrm>
            <a:off x="1676400" y="3141579"/>
            <a:ext cx="1600200" cy="0"/>
          </a:xfrm>
          <a:prstGeom prst="line">
            <a:avLst/>
          </a:prstGeom>
          <a:noFill/>
          <a:ln w="38100"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Rectangle 1035"/>
          <p:cNvSpPr>
            <a:spLocks noChangeArrowheads="1"/>
          </p:cNvSpPr>
          <p:nvPr/>
        </p:nvSpPr>
        <p:spPr bwMode="auto">
          <a:xfrm>
            <a:off x="3429000" y="3065379"/>
            <a:ext cx="3673865"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0100 00001110001		LOAD B</a:t>
            </a:r>
          </a:p>
          <a:p>
            <a:r>
              <a:rPr lang="en-US" dirty="0"/>
              <a:t>0011 00001110010		ADD C</a:t>
            </a:r>
          </a:p>
          <a:p>
            <a:r>
              <a:rPr lang="en-US" dirty="0"/>
              <a:t>0101 00001110011		SUBTRACT D</a:t>
            </a:r>
          </a:p>
          <a:p>
            <a:r>
              <a:rPr lang="en-US" dirty="0"/>
              <a:t>0001 00001110100		STORE A</a:t>
            </a:r>
          </a:p>
        </p:txBody>
      </p:sp>
      <p:pic>
        <p:nvPicPr>
          <p:cNvPr id="23" name="Picture 10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360779"/>
            <a:ext cx="1892300" cy="1892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24" name="Rectangle 1037"/>
          <p:cNvSpPr>
            <a:spLocks noChangeArrowheads="1"/>
          </p:cNvSpPr>
          <p:nvPr/>
        </p:nvSpPr>
        <p:spPr bwMode="auto">
          <a:xfrm>
            <a:off x="3048000" y="5732379"/>
            <a:ext cx="5181600" cy="3048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dirty="0"/>
              <a:t>0100 00001110001 0011 00001110010…….</a:t>
            </a:r>
          </a:p>
        </p:txBody>
      </p:sp>
      <p:pic>
        <p:nvPicPr>
          <p:cNvPr id="25" name="Picture 10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6113379"/>
            <a:ext cx="1155700"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26" name="Picture 10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4436979"/>
            <a:ext cx="1143000" cy="990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217507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Properties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defRPr/>
            </a:pPr>
            <a:r>
              <a:rPr lang="en-US" sz="2400" dirty="0"/>
              <a:t>Compiler must generate a correct executable</a:t>
            </a:r>
          </a:p>
          <a:p>
            <a:pPr lvl="1" algn="just">
              <a:spcBef>
                <a:spcPts val="0"/>
              </a:spcBef>
              <a:spcAft>
                <a:spcPts val="300"/>
              </a:spcAft>
              <a:defRPr/>
            </a:pPr>
            <a:r>
              <a:rPr lang="en-US" sz="2000" dirty="0"/>
              <a:t>The input program and the output program must be equivalent, the compiler should preserve the meaning of the input program</a:t>
            </a:r>
          </a:p>
          <a:p>
            <a:pPr algn="just">
              <a:spcBef>
                <a:spcPts val="0"/>
              </a:spcBef>
              <a:spcAft>
                <a:spcPts val="300"/>
              </a:spcAft>
              <a:defRPr/>
            </a:pPr>
            <a:r>
              <a:rPr lang="en-US" sz="2400" dirty="0"/>
              <a:t>Output program should run fast</a:t>
            </a:r>
          </a:p>
          <a:p>
            <a:pPr lvl="1" algn="just">
              <a:spcBef>
                <a:spcPts val="0"/>
              </a:spcBef>
              <a:spcAft>
                <a:spcPts val="300"/>
              </a:spcAft>
              <a:defRPr/>
            </a:pPr>
            <a:r>
              <a:rPr lang="en-US" sz="2000" dirty="0"/>
              <a:t>For optimizing compilers, we expect the output program to be more efficient than the input program</a:t>
            </a:r>
          </a:p>
          <a:p>
            <a:pPr algn="just">
              <a:spcBef>
                <a:spcPts val="0"/>
              </a:spcBef>
              <a:spcAft>
                <a:spcPts val="300"/>
              </a:spcAft>
              <a:defRPr/>
            </a:pPr>
            <a:r>
              <a:rPr lang="en-US" sz="2400" dirty="0"/>
              <a:t>Compiler itself should be fast</a:t>
            </a:r>
          </a:p>
          <a:p>
            <a:pPr algn="just">
              <a:spcBef>
                <a:spcPts val="0"/>
              </a:spcBef>
              <a:spcAft>
                <a:spcPts val="300"/>
              </a:spcAft>
              <a:defRPr/>
            </a:pPr>
            <a:r>
              <a:rPr lang="en-US" sz="2400" dirty="0"/>
              <a:t>Compiler should provide good diagnostics for programming errors</a:t>
            </a:r>
          </a:p>
          <a:p>
            <a:pPr algn="just">
              <a:spcBef>
                <a:spcPts val="0"/>
              </a:spcBef>
              <a:spcAft>
                <a:spcPts val="300"/>
              </a:spcAft>
              <a:defRPr/>
            </a:pPr>
            <a:r>
              <a:rPr lang="en-US" sz="2400" dirty="0"/>
              <a:t>Compiler should support separate compilation (Notes)</a:t>
            </a:r>
          </a:p>
          <a:p>
            <a:pPr algn="just">
              <a:spcBef>
                <a:spcPts val="0"/>
              </a:spcBef>
              <a:spcAft>
                <a:spcPts val="300"/>
              </a:spcAft>
              <a:defRPr/>
            </a:pPr>
            <a:r>
              <a:rPr lang="en-US" sz="2400" dirty="0"/>
              <a:t>Compiler should work well with debuggers </a:t>
            </a:r>
          </a:p>
          <a:p>
            <a:pPr algn="just">
              <a:spcBef>
                <a:spcPts val="0"/>
              </a:spcBef>
              <a:spcAft>
                <a:spcPts val="300"/>
              </a:spcAft>
              <a:defRPr/>
            </a:pPr>
            <a:r>
              <a:rPr lang="en-US" sz="2400" dirty="0"/>
              <a:t>Optimizations should be consistent and predictable</a:t>
            </a:r>
          </a:p>
          <a:p>
            <a:pPr algn="just">
              <a:spcBef>
                <a:spcPts val="0"/>
              </a:spcBef>
              <a:spcAft>
                <a:spcPts val="300"/>
              </a:spcAft>
              <a:defRPr/>
            </a:pPr>
            <a:r>
              <a:rPr lang="en-US" sz="2400" dirty="0"/>
              <a:t>Compile time should be proportional to code size</a:t>
            </a:r>
          </a:p>
        </p:txBody>
      </p:sp>
    </p:spTree>
    <p:extLst>
      <p:ext uri="{BB962C8B-B14F-4D97-AF65-F5344CB8AC3E}">
        <p14:creationId xmlns:p14="http://schemas.microsoft.com/office/powerpoint/2010/main" val="2292846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Goals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Code produced must be </a:t>
            </a:r>
            <a:r>
              <a:rPr lang="en-US" sz="2400" dirty="0">
                <a:solidFill>
                  <a:srgbClr val="008000"/>
                </a:solidFill>
              </a:rPr>
              <a:t>correct</a:t>
            </a:r>
          </a:p>
        </p:txBody>
      </p:sp>
      <p:sp>
        <p:nvSpPr>
          <p:cNvPr id="37" name="Rectangle 36"/>
          <p:cNvSpPr/>
          <p:nvPr/>
        </p:nvSpPr>
        <p:spPr>
          <a:xfrm>
            <a:off x="8853270" y="4791242"/>
            <a:ext cx="45719" cy="14732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6"/>
          <p:cNvSpPr>
            <a:spLocks noChangeArrowheads="1"/>
          </p:cNvSpPr>
          <p:nvPr/>
        </p:nvSpPr>
        <p:spPr bwMode="auto">
          <a:xfrm>
            <a:off x="996950" y="2222660"/>
            <a:ext cx="272893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t>A = (B + C) – (D + E);</a:t>
            </a:r>
          </a:p>
        </p:txBody>
      </p:sp>
      <p:sp>
        <p:nvSpPr>
          <p:cNvPr id="17" name="Rectangle 7"/>
          <p:cNvSpPr>
            <a:spLocks noChangeArrowheads="1"/>
          </p:cNvSpPr>
          <p:nvPr/>
        </p:nvSpPr>
        <p:spPr bwMode="auto">
          <a:xfrm>
            <a:off x="1447800" y="2662397"/>
            <a:ext cx="2708193" cy="37856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u="sng" dirty="0"/>
              <a:t>Possible translation:</a:t>
            </a:r>
          </a:p>
          <a:p>
            <a:r>
              <a:rPr lang="en-US" sz="2400" dirty="0"/>
              <a:t>LOAD B</a:t>
            </a:r>
          </a:p>
          <a:p>
            <a:r>
              <a:rPr lang="en-US" sz="2400" dirty="0"/>
              <a:t>ADD C</a:t>
            </a:r>
          </a:p>
          <a:p>
            <a:r>
              <a:rPr lang="en-US" sz="2400" dirty="0"/>
              <a:t>STORE B</a:t>
            </a:r>
          </a:p>
          <a:p>
            <a:r>
              <a:rPr lang="en-US" sz="2400" dirty="0"/>
              <a:t>LOAD D</a:t>
            </a:r>
          </a:p>
          <a:p>
            <a:r>
              <a:rPr lang="en-US" sz="2400" dirty="0"/>
              <a:t>ADD E</a:t>
            </a:r>
          </a:p>
          <a:p>
            <a:r>
              <a:rPr lang="en-US" sz="2400" dirty="0"/>
              <a:t>STORE D</a:t>
            </a:r>
          </a:p>
          <a:p>
            <a:r>
              <a:rPr lang="en-US" sz="2400" dirty="0"/>
              <a:t>LOAD B</a:t>
            </a:r>
          </a:p>
          <a:p>
            <a:r>
              <a:rPr lang="en-US" sz="2400" dirty="0"/>
              <a:t>SUBTRACT D</a:t>
            </a:r>
          </a:p>
          <a:p>
            <a:r>
              <a:rPr lang="en-US" sz="2400" dirty="0"/>
              <a:t>STORE A</a:t>
            </a:r>
          </a:p>
        </p:txBody>
      </p:sp>
      <p:sp>
        <p:nvSpPr>
          <p:cNvPr id="19" name="Rectangle 8"/>
          <p:cNvSpPr>
            <a:spLocks noChangeArrowheads="1"/>
          </p:cNvSpPr>
          <p:nvPr/>
        </p:nvSpPr>
        <p:spPr bwMode="auto">
          <a:xfrm>
            <a:off x="4959350" y="3213260"/>
            <a:ext cx="35052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Aft>
                <a:spcPts val="600"/>
              </a:spcAft>
            </a:pPr>
            <a:r>
              <a:rPr lang="en-US" sz="2400" dirty="0">
                <a:solidFill>
                  <a:srgbClr val="FF0000"/>
                </a:solidFill>
              </a:rPr>
              <a:t>No</a:t>
            </a:r>
            <a:r>
              <a:rPr lang="en-US" sz="2400" dirty="0"/>
              <a:t> - STORE B and STORE D change the values of variables B and D which the high-level language does not intend</a:t>
            </a:r>
          </a:p>
        </p:txBody>
      </p:sp>
      <p:sp>
        <p:nvSpPr>
          <p:cNvPr id="27" name="Rectangle 9"/>
          <p:cNvSpPr>
            <a:spLocks noChangeArrowheads="1"/>
          </p:cNvSpPr>
          <p:nvPr/>
        </p:nvSpPr>
        <p:spPr bwMode="auto">
          <a:xfrm>
            <a:off x="4959350" y="2756060"/>
            <a:ext cx="201359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a:t>Is this correct?</a:t>
            </a:r>
          </a:p>
        </p:txBody>
      </p:sp>
    </p:spTree>
    <p:extLst>
      <p:ext uri="{BB962C8B-B14F-4D97-AF65-F5344CB8AC3E}">
        <p14:creationId xmlns:p14="http://schemas.microsoft.com/office/powerpoint/2010/main" val="208130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Goals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Code produced should be reasonably efficient and concise</a:t>
            </a:r>
            <a:endParaRPr lang="en-US" sz="2400" dirty="0">
              <a:solidFill>
                <a:srgbClr val="008000"/>
              </a:solidFill>
            </a:endParaRPr>
          </a:p>
        </p:txBody>
      </p:sp>
      <p:sp>
        <p:nvSpPr>
          <p:cNvPr id="37" name="Rectangle 36"/>
          <p:cNvSpPr/>
          <p:nvPr/>
        </p:nvSpPr>
        <p:spPr>
          <a:xfrm>
            <a:off x="8853270" y="4791242"/>
            <a:ext cx="45719" cy="14732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028"/>
          <p:cNvSpPr>
            <a:spLocks noChangeArrowheads="1"/>
          </p:cNvSpPr>
          <p:nvPr/>
        </p:nvSpPr>
        <p:spPr bwMode="auto">
          <a:xfrm>
            <a:off x="1143000" y="2561389"/>
            <a:ext cx="6302777"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t>Compute the sum:  2x</a:t>
            </a:r>
            <a:r>
              <a:rPr lang="en-US" sz="2400" baseline="-25000" dirty="0"/>
              <a:t>1</a:t>
            </a:r>
            <a:r>
              <a:rPr lang="en-US" sz="2400" dirty="0"/>
              <a:t>+</a:t>
            </a:r>
            <a:r>
              <a:rPr lang="en-US" sz="2400" baseline="-25000" dirty="0"/>
              <a:t> </a:t>
            </a:r>
            <a:r>
              <a:rPr lang="en-US" sz="2400" dirty="0"/>
              <a:t>2x</a:t>
            </a:r>
            <a:r>
              <a:rPr lang="en-US" sz="2400" baseline="-25000" dirty="0"/>
              <a:t>2</a:t>
            </a:r>
            <a:r>
              <a:rPr lang="en-US" sz="2400" dirty="0"/>
              <a:t>+</a:t>
            </a:r>
            <a:r>
              <a:rPr lang="en-US" sz="2400" baseline="-25000" dirty="0"/>
              <a:t> </a:t>
            </a:r>
            <a:r>
              <a:rPr lang="en-US" sz="2400" dirty="0"/>
              <a:t>2x</a:t>
            </a:r>
            <a:r>
              <a:rPr lang="en-US" sz="2400" baseline="-25000" dirty="0"/>
              <a:t>3</a:t>
            </a:r>
            <a:r>
              <a:rPr lang="en-US" sz="2400" dirty="0"/>
              <a:t>+</a:t>
            </a:r>
            <a:r>
              <a:rPr lang="en-US" sz="2400" baseline="-25000" dirty="0"/>
              <a:t> </a:t>
            </a:r>
            <a:r>
              <a:rPr lang="en-US" sz="2400" dirty="0"/>
              <a:t>2x</a:t>
            </a:r>
            <a:r>
              <a:rPr lang="en-US" sz="2400" baseline="-25000" dirty="0"/>
              <a:t>4</a:t>
            </a:r>
            <a:r>
              <a:rPr lang="en-US" sz="2400" dirty="0"/>
              <a:t>+….+ 2x</a:t>
            </a:r>
            <a:r>
              <a:rPr lang="en-US" sz="2400" baseline="-25000" dirty="0"/>
              <a:t>50000</a:t>
            </a:r>
          </a:p>
        </p:txBody>
      </p:sp>
      <p:sp>
        <p:nvSpPr>
          <p:cNvPr id="20" name="Rectangle 1029"/>
          <p:cNvSpPr>
            <a:spLocks noChangeArrowheads="1"/>
          </p:cNvSpPr>
          <p:nvPr/>
        </p:nvSpPr>
        <p:spPr bwMode="auto">
          <a:xfrm>
            <a:off x="1309688" y="3061452"/>
            <a:ext cx="3630922"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2400" dirty="0"/>
              <a:t>sum = 0.0</a:t>
            </a:r>
          </a:p>
          <a:p>
            <a:r>
              <a:rPr lang="en-US" sz="2400" dirty="0"/>
              <a:t>for (</a:t>
            </a:r>
            <a:r>
              <a:rPr lang="en-US" sz="2400" dirty="0" err="1"/>
              <a:t>i</a:t>
            </a:r>
            <a:r>
              <a:rPr lang="en-US" sz="2400" dirty="0"/>
              <a:t> = 0; </a:t>
            </a:r>
            <a:r>
              <a:rPr lang="en-US" sz="2400" dirty="0" err="1"/>
              <a:t>i</a:t>
            </a:r>
            <a:r>
              <a:rPr lang="en-US" sz="2400" dirty="0"/>
              <a:t> &lt; 50000; </a:t>
            </a:r>
            <a:r>
              <a:rPr lang="en-US" sz="2400" dirty="0" err="1"/>
              <a:t>i</a:t>
            </a:r>
            <a:r>
              <a:rPr lang="en-US" sz="2400" dirty="0"/>
              <a:t>++)</a:t>
            </a:r>
          </a:p>
          <a:p>
            <a:r>
              <a:rPr lang="en-US" sz="2400" dirty="0"/>
              <a:t>	sum = sum + (2.0 * x[</a:t>
            </a:r>
            <a:r>
              <a:rPr lang="en-US" sz="2400" dirty="0" err="1"/>
              <a:t>i</a:t>
            </a:r>
            <a:r>
              <a:rPr lang="en-US" sz="2400" dirty="0"/>
              <a:t>]);</a:t>
            </a:r>
          </a:p>
        </p:txBody>
      </p:sp>
      <p:sp>
        <p:nvSpPr>
          <p:cNvPr id="21" name="Rectangle 1030"/>
          <p:cNvSpPr>
            <a:spLocks noChangeArrowheads="1"/>
          </p:cNvSpPr>
          <p:nvPr/>
        </p:nvSpPr>
        <p:spPr bwMode="auto">
          <a:xfrm>
            <a:off x="1066800" y="4464745"/>
            <a:ext cx="7391400" cy="2308324"/>
          </a:xfrm>
          <a:prstGeom prst="rect">
            <a:avLst/>
          </a:prstGeom>
          <a:solidFill>
            <a:srgbClr val="D4F0E1"/>
          </a:solidFill>
          <a:ln w="9525">
            <a:solidFill>
              <a:schemeClr val="tx1"/>
            </a:solidFill>
            <a:miter lim="800000"/>
            <a:headEnd/>
            <a:tailEnd/>
          </a:ln>
          <a:effectLst/>
        </p:spPr>
        <p:txBody>
          <a:bodyPr>
            <a:spAutoFit/>
          </a:bodyPr>
          <a:lstStyle/>
          <a:p>
            <a:r>
              <a:rPr lang="en-US" sz="2400" u="sng" dirty="0"/>
              <a:t>Optimizing compiler:</a:t>
            </a:r>
            <a:endParaRPr lang="en-US" sz="2400" dirty="0"/>
          </a:p>
          <a:p>
            <a:r>
              <a:rPr lang="en-US" sz="2400" dirty="0"/>
              <a:t>sum = 0.0</a:t>
            </a:r>
          </a:p>
          <a:p>
            <a:r>
              <a:rPr lang="en-US" sz="2400" dirty="0"/>
              <a:t>for (</a:t>
            </a:r>
            <a:r>
              <a:rPr lang="en-US" sz="2400" dirty="0" err="1"/>
              <a:t>i</a:t>
            </a:r>
            <a:r>
              <a:rPr lang="en-US" sz="2400" dirty="0"/>
              <a:t> = 0; </a:t>
            </a:r>
            <a:r>
              <a:rPr lang="en-US" sz="2400" dirty="0" err="1"/>
              <a:t>i</a:t>
            </a:r>
            <a:r>
              <a:rPr lang="en-US" sz="2400" dirty="0"/>
              <a:t> &lt; 50000; </a:t>
            </a:r>
            <a:r>
              <a:rPr lang="en-US" sz="2400" dirty="0" err="1"/>
              <a:t>i</a:t>
            </a:r>
            <a:r>
              <a:rPr lang="en-US" sz="2400" dirty="0"/>
              <a:t>++)</a:t>
            </a:r>
          </a:p>
          <a:p>
            <a:r>
              <a:rPr lang="en-US" sz="2400" dirty="0"/>
              <a:t>	sum = sum + x[</a:t>
            </a:r>
            <a:r>
              <a:rPr lang="en-US" sz="2400" dirty="0" err="1"/>
              <a:t>i</a:t>
            </a:r>
            <a:r>
              <a:rPr lang="en-US" sz="2400" dirty="0"/>
              <a:t>];</a:t>
            </a:r>
          </a:p>
          <a:p>
            <a:r>
              <a:rPr lang="en-US" sz="2400" dirty="0"/>
              <a:t>sum = sum * 2.0;				49,999 less instructions</a:t>
            </a:r>
          </a:p>
          <a:p>
            <a:endParaRPr lang="en-US" sz="2400" dirty="0"/>
          </a:p>
        </p:txBody>
      </p:sp>
    </p:spTree>
    <p:extLst>
      <p:ext uri="{BB962C8B-B14F-4D97-AF65-F5344CB8AC3E}">
        <p14:creationId xmlns:p14="http://schemas.microsoft.com/office/powerpoint/2010/main" val="360420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Why Study Compilers?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100"/>
              </a:spcAft>
              <a:defRPr/>
            </a:pPr>
            <a:r>
              <a:rPr lang="en-US" sz="2400" dirty="0"/>
              <a:t>Compilers embody a wide range of theoretical techniques and their application to practice</a:t>
            </a:r>
          </a:p>
          <a:p>
            <a:pPr lvl="1" algn="just">
              <a:spcBef>
                <a:spcPts val="0"/>
              </a:spcBef>
              <a:spcAft>
                <a:spcPts val="100"/>
              </a:spcAft>
              <a:defRPr/>
            </a:pPr>
            <a:r>
              <a:rPr lang="en-US" sz="2000" dirty="0"/>
              <a:t>DFAs, DPDAs, formal languages, formal grammars, lattice theory</a:t>
            </a:r>
          </a:p>
          <a:p>
            <a:pPr algn="just">
              <a:spcBef>
                <a:spcPts val="0"/>
              </a:spcBef>
              <a:spcAft>
                <a:spcPts val="100"/>
              </a:spcAft>
              <a:defRPr/>
            </a:pPr>
            <a:r>
              <a:rPr lang="en-US" sz="2400" dirty="0"/>
              <a:t>Compiler construction teaches programming and software engineering skills</a:t>
            </a:r>
          </a:p>
          <a:p>
            <a:pPr algn="just">
              <a:spcBef>
                <a:spcPts val="0"/>
              </a:spcBef>
              <a:spcAft>
                <a:spcPts val="100"/>
              </a:spcAft>
              <a:defRPr/>
            </a:pPr>
            <a:r>
              <a:rPr lang="en-US" sz="2400" dirty="0"/>
              <a:t>Compiler construction involves a variety of areas</a:t>
            </a:r>
          </a:p>
          <a:p>
            <a:pPr lvl="1" algn="just">
              <a:spcBef>
                <a:spcPts val="0"/>
              </a:spcBef>
              <a:spcAft>
                <a:spcPts val="100"/>
              </a:spcAft>
              <a:defRPr/>
            </a:pPr>
            <a:r>
              <a:rPr lang="en-US" sz="2000" dirty="0"/>
              <a:t>Theory, algorithms, systems, architecture</a:t>
            </a:r>
          </a:p>
          <a:p>
            <a:pPr algn="just">
              <a:spcBef>
                <a:spcPts val="0"/>
              </a:spcBef>
              <a:spcAft>
                <a:spcPts val="100"/>
              </a:spcAft>
              <a:defRPr/>
            </a:pPr>
            <a:r>
              <a:rPr lang="en-US" sz="2400" dirty="0"/>
              <a:t>The techniques used in various parts of compiler construction are useful in a wide variety of applications</a:t>
            </a:r>
          </a:p>
          <a:p>
            <a:pPr lvl="1" algn="just">
              <a:spcBef>
                <a:spcPts val="0"/>
              </a:spcBef>
              <a:spcAft>
                <a:spcPts val="100"/>
              </a:spcAft>
              <a:defRPr/>
            </a:pPr>
            <a:r>
              <a:rPr lang="en-US" sz="2000" dirty="0"/>
              <a:t>Many practical applications have embedded languages, commands, macros, etc.</a:t>
            </a:r>
          </a:p>
          <a:p>
            <a:pPr algn="just">
              <a:spcBef>
                <a:spcPts val="0"/>
              </a:spcBef>
              <a:spcAft>
                <a:spcPts val="100"/>
              </a:spcAft>
              <a:defRPr/>
            </a:pPr>
            <a:r>
              <a:rPr lang="en-US" sz="2400" dirty="0"/>
              <a:t>Is compiler construction a solved problem?</a:t>
            </a:r>
          </a:p>
          <a:p>
            <a:pPr lvl="1" algn="just">
              <a:spcBef>
                <a:spcPts val="0"/>
              </a:spcBef>
              <a:spcAft>
                <a:spcPts val="100"/>
              </a:spcAft>
              <a:defRPr/>
            </a:pPr>
            <a:r>
              <a:rPr lang="en-US" sz="2000" dirty="0">
                <a:solidFill>
                  <a:srgbClr val="FF0000"/>
                </a:solidFill>
              </a:rPr>
              <a:t>No!</a:t>
            </a:r>
            <a:r>
              <a:rPr lang="en-US" sz="2000" dirty="0"/>
              <a:t> New developments in programming languages and machine architectures (multicore machines) present new challenges</a:t>
            </a:r>
          </a:p>
        </p:txBody>
      </p:sp>
    </p:spTree>
    <p:extLst>
      <p:ext uri="{BB962C8B-B14F-4D97-AF65-F5344CB8AC3E}">
        <p14:creationId xmlns:p14="http://schemas.microsoft.com/office/powerpoint/2010/main" val="17588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animEffect transition="in" filter="blinds(horizontal)">
                                      <p:cBhvr>
                                        <p:cTn id="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pPr>
            <a:endParaRPr lang="en-US" sz="2000" dirty="0"/>
          </a:p>
          <a:p>
            <a:pPr algn="just">
              <a:spcBef>
                <a:spcPts val="0"/>
              </a:spcBef>
              <a:spcAft>
                <a:spcPts val="600"/>
              </a:spcAft>
            </a:pPr>
            <a:r>
              <a:rPr lang="en-US" sz="2400" dirty="0"/>
              <a:t>A process that translates a program in one language (the source language) into an </a:t>
            </a:r>
            <a:r>
              <a:rPr lang="en-US" sz="2400" i="1" dirty="0"/>
              <a:t>equivalent</a:t>
            </a:r>
            <a:r>
              <a:rPr lang="en-US" sz="2400" dirty="0"/>
              <a:t> program in another language (the object or target language)</a:t>
            </a:r>
          </a:p>
          <a:p>
            <a:pPr lvl="1" algn="just">
              <a:spcBef>
                <a:spcPts val="0"/>
              </a:spcBef>
              <a:spcAft>
                <a:spcPts val="600"/>
              </a:spcAft>
            </a:pPr>
            <a:r>
              <a:rPr lang="en-US" sz="2000" dirty="0"/>
              <a:t>Important part is detection and reporting of errors</a:t>
            </a:r>
          </a:p>
          <a:p>
            <a:pPr lvl="1" algn="just">
              <a:spcBef>
                <a:spcPts val="0"/>
              </a:spcBef>
              <a:spcAft>
                <a:spcPts val="600"/>
              </a:spcAft>
            </a:pPr>
            <a:r>
              <a:rPr lang="en-US" sz="2000" dirty="0"/>
              <a:t>Source language usually high-level programming language (i.e., problem-oriented language)</a:t>
            </a:r>
          </a:p>
          <a:p>
            <a:pPr lvl="1" algn="just">
              <a:spcBef>
                <a:spcPts val="0"/>
              </a:spcBef>
              <a:spcAft>
                <a:spcPts val="600"/>
              </a:spcAft>
            </a:pPr>
            <a:r>
              <a:rPr lang="en-US" sz="2000" dirty="0"/>
              <a:t>Target language is a machine language or assembly language (i.e., machine-oriented language)</a:t>
            </a:r>
          </a:p>
          <a:p>
            <a:pPr algn="just">
              <a:spcBef>
                <a:spcPts val="0"/>
              </a:spcBef>
              <a:spcAft>
                <a:spcPts val="600"/>
              </a:spcAft>
            </a:pPr>
            <a:r>
              <a:rPr lang="en-US" sz="2400" dirty="0"/>
              <a:t>Compilation is the link between abstract world of application development and low-level world of application execution on machines</a:t>
            </a:r>
          </a:p>
        </p:txBody>
      </p:sp>
      <p:pic>
        <p:nvPicPr>
          <p:cNvPr id="2" name="Picture 1" descr="Screen Shot 2015-06-22 at 3.54.5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0832" y="186825"/>
            <a:ext cx="3632200" cy="1618698"/>
          </a:xfrm>
          <a:prstGeom prst="rect">
            <a:avLst/>
          </a:prstGeom>
        </p:spPr>
      </p:pic>
      <p:sp>
        <p:nvSpPr>
          <p:cNvPr id="3" name="Rectangle 2">
            <a:extLst>
              <a:ext uri="{FF2B5EF4-FFF2-40B4-BE49-F238E27FC236}">
                <a16:creationId xmlns:a16="http://schemas.microsoft.com/office/drawing/2014/main" id="{0BDB6DFC-83AE-4F6A-8B21-67376C3CF6CE}"/>
              </a:ext>
            </a:extLst>
          </p:cNvPr>
          <p:cNvSpPr/>
          <p:nvPr/>
        </p:nvSpPr>
        <p:spPr>
          <a:xfrm>
            <a:off x="5210978" y="1290320"/>
            <a:ext cx="169854" cy="30988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274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animEffect transition="in" filter="blinds(horizontal)">
                                      <p:cBhvr>
                                        <p:cTn id="7"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Syntax &amp; Semantics of Language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978398"/>
          </a:xfrm>
        </p:spPr>
        <p:txBody>
          <a:bodyPr>
            <a:noAutofit/>
          </a:bodyPr>
          <a:lstStyle/>
          <a:p>
            <a:pPr algn="just">
              <a:lnSpc>
                <a:spcPct val="90000"/>
              </a:lnSpc>
              <a:defRPr/>
            </a:pPr>
            <a:r>
              <a:rPr lang="en-US" sz="2400" dirty="0"/>
              <a:t>A programming language must include the specification of </a:t>
            </a:r>
            <a:r>
              <a:rPr lang="en-US" sz="2400" dirty="0">
                <a:solidFill>
                  <a:srgbClr val="008000"/>
                </a:solidFill>
              </a:rPr>
              <a:t>syntax (structure) </a:t>
            </a:r>
            <a:r>
              <a:rPr lang="en-US" sz="2400" dirty="0"/>
              <a:t>and </a:t>
            </a:r>
            <a:r>
              <a:rPr lang="en-US" sz="2400" dirty="0">
                <a:solidFill>
                  <a:srgbClr val="008000"/>
                </a:solidFill>
              </a:rPr>
              <a:t>semantics (meaning)</a:t>
            </a:r>
          </a:p>
          <a:p>
            <a:pPr algn="just">
              <a:lnSpc>
                <a:spcPct val="90000"/>
              </a:lnSpc>
              <a:defRPr/>
            </a:pPr>
            <a:r>
              <a:rPr lang="en-US" sz="2400" dirty="0"/>
              <a:t>Syntax typically means the context-free syntax because of the almost universal use of </a:t>
            </a:r>
            <a:r>
              <a:rPr lang="en-US" sz="2400" dirty="0">
                <a:solidFill>
                  <a:srgbClr val="008000"/>
                </a:solidFill>
              </a:rPr>
              <a:t>context-free grammars (CFGs)</a:t>
            </a:r>
          </a:p>
          <a:p>
            <a:pPr algn="just">
              <a:lnSpc>
                <a:spcPct val="90000"/>
              </a:lnSpc>
              <a:defRPr/>
            </a:pPr>
            <a:r>
              <a:rPr lang="en-US" sz="2400" dirty="0"/>
              <a:t>Example</a:t>
            </a:r>
          </a:p>
          <a:p>
            <a:pPr marL="457200" lvl="1" indent="0" algn="just">
              <a:lnSpc>
                <a:spcPct val="90000"/>
              </a:lnSpc>
              <a:buNone/>
              <a:defRPr/>
            </a:pPr>
            <a:r>
              <a:rPr lang="en-US" sz="2000" dirty="0">
                <a:latin typeface="Courier New"/>
                <a:cs typeface="Courier New"/>
              </a:rPr>
              <a:t>a = b + c</a:t>
            </a:r>
            <a:r>
              <a:rPr lang="en-US" sz="2000" dirty="0"/>
              <a:t>  is syntactically legal</a:t>
            </a:r>
          </a:p>
          <a:p>
            <a:pPr marL="457200" lvl="1" indent="0" algn="just">
              <a:lnSpc>
                <a:spcPct val="90000"/>
              </a:lnSpc>
              <a:buNone/>
              <a:defRPr/>
            </a:pPr>
            <a:r>
              <a:rPr lang="en-US" sz="2000" dirty="0">
                <a:latin typeface="Courier New"/>
                <a:cs typeface="Courier New"/>
              </a:rPr>
              <a:t>b + c = a</a:t>
            </a:r>
            <a:r>
              <a:rPr lang="en-US" sz="2000" dirty="0"/>
              <a:t>  is illegal</a:t>
            </a:r>
          </a:p>
          <a:p>
            <a:pPr algn="just">
              <a:lnSpc>
                <a:spcPct val="90000"/>
              </a:lnSpc>
              <a:defRPr/>
            </a:pPr>
            <a:r>
              <a:rPr lang="en-US" sz="2400" dirty="0"/>
              <a:t>The </a:t>
            </a:r>
            <a:r>
              <a:rPr lang="en-US" sz="2400" i="1" dirty="0"/>
              <a:t>semantics</a:t>
            </a:r>
            <a:r>
              <a:rPr lang="en-US" sz="2400" dirty="0"/>
              <a:t> of a programming language are commonly divided into two classes</a:t>
            </a:r>
          </a:p>
          <a:p>
            <a:pPr lvl="1" algn="just">
              <a:lnSpc>
                <a:spcPct val="90000"/>
              </a:lnSpc>
              <a:defRPr/>
            </a:pPr>
            <a:r>
              <a:rPr lang="en-US" sz="2000" dirty="0">
                <a:solidFill>
                  <a:srgbClr val="008000"/>
                </a:solidFill>
              </a:rPr>
              <a:t>Static semantics</a:t>
            </a:r>
          </a:p>
          <a:p>
            <a:pPr lvl="2" algn="just">
              <a:lnSpc>
                <a:spcPct val="90000"/>
              </a:lnSpc>
              <a:defRPr/>
            </a:pPr>
            <a:r>
              <a:rPr lang="en-US" sz="2000" dirty="0"/>
              <a:t>Semantics rules that can be checked at </a:t>
            </a:r>
            <a:r>
              <a:rPr lang="en-US" sz="2000" b="1" dirty="0"/>
              <a:t>compile time</a:t>
            </a:r>
          </a:p>
          <a:p>
            <a:pPr lvl="3" algn="just">
              <a:lnSpc>
                <a:spcPct val="90000"/>
              </a:lnSpc>
              <a:defRPr/>
            </a:pPr>
            <a:r>
              <a:rPr lang="en-US" dirty="0"/>
              <a:t>E.g., the type and number of a function’s argument(s)</a:t>
            </a:r>
          </a:p>
          <a:p>
            <a:pPr lvl="1" algn="just">
              <a:lnSpc>
                <a:spcPct val="90000"/>
              </a:lnSpc>
              <a:defRPr/>
            </a:pPr>
            <a:r>
              <a:rPr lang="en-US" sz="2000" dirty="0">
                <a:solidFill>
                  <a:srgbClr val="008000"/>
                </a:solidFill>
              </a:rPr>
              <a:t>Runtime semantics</a:t>
            </a:r>
          </a:p>
          <a:p>
            <a:pPr lvl="2" algn="just">
              <a:lnSpc>
                <a:spcPct val="90000"/>
              </a:lnSpc>
              <a:defRPr/>
            </a:pPr>
            <a:r>
              <a:rPr lang="en-US" sz="2000" dirty="0"/>
              <a:t>Semantics rules that can be checked only at </a:t>
            </a:r>
            <a:r>
              <a:rPr lang="en-US" sz="2000" b="1" dirty="0"/>
              <a:t>run time</a:t>
            </a:r>
          </a:p>
        </p:txBody>
      </p:sp>
      <p:sp>
        <p:nvSpPr>
          <p:cNvPr id="2" name="Rounded Rectangle 1"/>
          <p:cNvSpPr/>
          <p:nvPr/>
        </p:nvSpPr>
        <p:spPr>
          <a:xfrm>
            <a:off x="4661647" y="3137645"/>
            <a:ext cx="4351385" cy="86658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CFG is a set of recursive rewriting rules used to generate patterns of strings</a:t>
            </a:r>
          </a:p>
        </p:txBody>
      </p:sp>
    </p:spTree>
    <p:extLst>
      <p:ext uri="{BB962C8B-B14F-4D97-AF65-F5344CB8AC3E}">
        <p14:creationId xmlns:p14="http://schemas.microsoft.com/office/powerpoint/2010/main" val="17478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blinds(horizontal)">
                                      <p:cBhvr>
                                        <p:cTn id="15" dur="500"/>
                                        <p:tgtEl>
                                          <p:spTgt spid="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blinds(horizontal)">
                                      <p:cBhvr>
                                        <p:cTn id="18" dur="500"/>
                                        <p:tgtEl>
                                          <p:spTgt spid="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checkerboard(across)">
                                      <p:cBhvr>
                                        <p:cTn id="27" dur="500"/>
                                        <p:tgtEl>
                                          <p:spTgt spid="9">
                                            <p:txEl>
                                              <p:pRg st="6" end="6"/>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checkerboard(across)">
                                      <p:cBhvr>
                                        <p:cTn id="30" dur="500"/>
                                        <p:tgtEl>
                                          <p:spTgt spid="9">
                                            <p:txEl>
                                              <p:pRg st="7" end="7"/>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Effect transition="in" filter="checkerboard(across)">
                                      <p:cBhvr>
                                        <p:cTn id="33" dur="500"/>
                                        <p:tgtEl>
                                          <p:spTgt spid="9">
                                            <p:txEl>
                                              <p:pRg st="8" end="8"/>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9">
                                            <p:txEl>
                                              <p:pRg st="9" end="9"/>
                                            </p:txEl>
                                          </p:spTgt>
                                        </p:tgtEl>
                                        <p:attrNameLst>
                                          <p:attrName>style.visibility</p:attrName>
                                        </p:attrNameLst>
                                      </p:cBhvr>
                                      <p:to>
                                        <p:strVal val="visible"/>
                                      </p:to>
                                    </p:set>
                                    <p:animEffect transition="in" filter="checkerboard(across)">
                                      <p:cBhvr>
                                        <p:cTn id="36" dur="500"/>
                                        <p:tgtEl>
                                          <p:spTgt spid="9">
                                            <p:txEl>
                                              <p:pRg st="9" end="9"/>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Effect transition="in" filter="checkerboard(across)">
                                      <p:cBhvr>
                                        <p:cTn id="39"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199" y="1600200"/>
            <a:ext cx="8325853" cy="4807744"/>
          </a:xfrm>
        </p:spPr>
        <p:txBody>
          <a:bodyPr>
            <a:noAutofit/>
          </a:bodyPr>
          <a:lstStyle/>
          <a:p>
            <a:pPr algn="just">
              <a:spcBef>
                <a:spcPts val="0"/>
              </a:spcBef>
              <a:spcAft>
                <a:spcPts val="600"/>
              </a:spcAft>
            </a:pPr>
            <a:r>
              <a:rPr lang="en-US" sz="2400" dirty="0">
                <a:cs typeface="Lucida Sans Unicode" charset="0"/>
              </a:rPr>
              <a:t>Translate high-level program (source language) into machine code (machine language)</a:t>
            </a:r>
          </a:p>
          <a:p>
            <a:pPr algn="just">
              <a:spcBef>
                <a:spcPts val="0"/>
              </a:spcBef>
              <a:spcAft>
                <a:spcPts val="600"/>
              </a:spcAft>
            </a:pPr>
            <a:r>
              <a:rPr lang="en-US" sz="2400" dirty="0">
                <a:cs typeface="Lucida Sans Unicode" charset="0"/>
              </a:rPr>
              <a:t>Slow translation, fast execution</a:t>
            </a:r>
          </a:p>
          <a:p>
            <a:pPr algn="just">
              <a:spcBef>
                <a:spcPts val="0"/>
              </a:spcBef>
              <a:spcAft>
                <a:spcPts val="600"/>
              </a:spcAft>
            </a:pPr>
            <a:r>
              <a:rPr lang="en-US" sz="2400" dirty="0">
                <a:cs typeface="Lucida Sans Unicode" charset="0"/>
              </a:rPr>
              <a:t>Compilation process has several phases: </a:t>
            </a:r>
          </a:p>
          <a:p>
            <a:pPr lvl="1" algn="just">
              <a:spcBef>
                <a:spcPts val="0"/>
              </a:spcBef>
              <a:spcAft>
                <a:spcPts val="600"/>
              </a:spcAft>
            </a:pPr>
            <a:r>
              <a:rPr lang="en-US" sz="2000" dirty="0">
                <a:ea typeface="Lucida Sans Unicode" charset="0"/>
                <a:cs typeface="Lucida Sans Unicode" charset="0"/>
              </a:rPr>
              <a:t>Lexical Analysis (or Tokenization)</a:t>
            </a:r>
          </a:p>
          <a:p>
            <a:pPr lvl="2" algn="just">
              <a:spcBef>
                <a:spcPts val="0"/>
              </a:spcBef>
              <a:spcAft>
                <a:spcPts val="600"/>
              </a:spcAft>
            </a:pPr>
            <a:r>
              <a:rPr lang="en-US" sz="2000" dirty="0">
                <a:ea typeface="Lucida Sans Unicode" charset="0"/>
                <a:cs typeface="Lucida Sans Unicode" charset="0"/>
              </a:rPr>
              <a:t>Converts characters in source program into lexical units</a:t>
            </a:r>
          </a:p>
          <a:p>
            <a:pPr lvl="1" algn="just">
              <a:spcBef>
                <a:spcPts val="0"/>
              </a:spcBef>
              <a:spcAft>
                <a:spcPts val="600"/>
              </a:spcAft>
            </a:pPr>
            <a:r>
              <a:rPr lang="en-US" sz="2000" dirty="0">
                <a:ea typeface="Lucida Sans Unicode" charset="0"/>
                <a:cs typeface="Lucida Sans Unicode" charset="0"/>
              </a:rPr>
              <a:t>Syntax Analysis</a:t>
            </a:r>
          </a:p>
          <a:p>
            <a:pPr lvl="2" algn="just">
              <a:spcBef>
                <a:spcPts val="0"/>
              </a:spcBef>
              <a:spcAft>
                <a:spcPts val="600"/>
              </a:spcAft>
            </a:pPr>
            <a:r>
              <a:rPr lang="en-US" sz="2000" dirty="0">
                <a:ea typeface="Lucida Sans Unicode" charset="0"/>
                <a:cs typeface="Lucida Sans Unicode" charset="0"/>
              </a:rPr>
              <a:t>Transforms lexical units into </a:t>
            </a:r>
            <a:r>
              <a:rPr lang="en-US" sz="2000" i="1" dirty="0">
                <a:ea typeface="Lucida Sans Unicode" charset="0"/>
                <a:cs typeface="Lucida Sans Unicode" charset="0"/>
              </a:rPr>
              <a:t>parse trees </a:t>
            </a:r>
            <a:r>
              <a:rPr lang="en-US" sz="2000" dirty="0">
                <a:ea typeface="Lucida Sans Unicode" charset="0"/>
                <a:cs typeface="Lucida Sans Unicode" charset="0"/>
              </a:rPr>
              <a:t>that represent the syntactic structure of program</a:t>
            </a:r>
          </a:p>
          <a:p>
            <a:pPr lvl="1" algn="just">
              <a:spcBef>
                <a:spcPts val="0"/>
              </a:spcBef>
              <a:spcAft>
                <a:spcPts val="600"/>
              </a:spcAft>
            </a:pPr>
            <a:r>
              <a:rPr lang="en-US" sz="2000" dirty="0">
                <a:ea typeface="Lucida Sans Unicode" charset="0"/>
                <a:cs typeface="Lucida Sans Unicode" charset="0"/>
              </a:rPr>
              <a:t>Semantics Analysis</a:t>
            </a:r>
          </a:p>
          <a:p>
            <a:pPr lvl="2" algn="just">
              <a:spcBef>
                <a:spcPts val="0"/>
              </a:spcBef>
              <a:spcAft>
                <a:spcPts val="600"/>
              </a:spcAft>
            </a:pPr>
            <a:r>
              <a:rPr lang="en-US" sz="2000" dirty="0">
                <a:ea typeface="Lucida Sans Unicode" charset="0"/>
                <a:cs typeface="Lucida Sans Unicode" charset="0"/>
              </a:rPr>
              <a:t>Generate intermediate code</a:t>
            </a:r>
          </a:p>
          <a:p>
            <a:pPr lvl="1" algn="just">
              <a:spcBef>
                <a:spcPts val="0"/>
              </a:spcBef>
              <a:spcAft>
                <a:spcPts val="600"/>
              </a:spcAft>
            </a:pPr>
            <a:r>
              <a:rPr lang="en-US" sz="2000" dirty="0">
                <a:ea typeface="Lucida Sans Unicode" charset="0"/>
                <a:cs typeface="Lucida Sans Unicode" charset="0"/>
              </a:rPr>
              <a:t>Code Generation</a:t>
            </a:r>
          </a:p>
          <a:p>
            <a:pPr lvl="2" algn="just">
              <a:spcBef>
                <a:spcPts val="0"/>
              </a:spcBef>
              <a:spcAft>
                <a:spcPts val="600"/>
              </a:spcAft>
            </a:pPr>
            <a:r>
              <a:rPr lang="en-US" sz="2000" dirty="0">
                <a:ea typeface="Lucida Sans Unicode" charset="0"/>
                <a:cs typeface="Lucida Sans Unicode" charset="0"/>
              </a:rPr>
              <a:t>Machine code is generated</a:t>
            </a:r>
            <a:endParaRPr lang="en-US" dirty="0">
              <a:ea typeface="Lucida Sans Unicode" charset="0"/>
              <a:cs typeface="Lucida Sans Unicode" charset="0"/>
            </a:endParaRPr>
          </a:p>
        </p:txBody>
      </p:sp>
    </p:spTree>
    <p:extLst>
      <p:ext uri="{BB962C8B-B14F-4D97-AF65-F5344CB8AC3E}">
        <p14:creationId xmlns:p14="http://schemas.microsoft.com/office/powerpoint/2010/main" val="2368609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 name="Picture 2" descr="Screen Shot 2018-08-23 at 12.50.3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2067" y="111639"/>
            <a:ext cx="4369469" cy="6661430"/>
          </a:xfrm>
          <a:prstGeom prst="rect">
            <a:avLst/>
          </a:prstGeom>
        </p:spPr>
      </p:pic>
      <p:sp>
        <p:nvSpPr>
          <p:cNvPr id="8" name="Title 1"/>
          <p:cNvSpPr>
            <a:spLocks noGrp="1"/>
          </p:cNvSpPr>
          <p:nvPr>
            <p:ph type="title"/>
          </p:nvPr>
        </p:nvSpPr>
        <p:spPr>
          <a:xfrm>
            <a:off x="1447800" y="274638"/>
            <a:ext cx="7565232" cy="1143000"/>
          </a:xfrm>
        </p:spPr>
        <p:txBody>
          <a:bodyPr>
            <a:normAutofit/>
          </a:bodyPr>
          <a:lstStyle/>
          <a:p>
            <a:pPr algn="l"/>
            <a:r>
              <a:rPr lang="en-US" sz="4000" dirty="0"/>
              <a:t>Compilation Stages</a:t>
            </a:r>
            <a:endParaRPr lang="en-US" sz="4000" b="1" dirty="0">
              <a:latin typeface="Courier New"/>
              <a:cs typeface="Courier New"/>
            </a:endParaRPr>
          </a:p>
        </p:txBody>
      </p: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32</a:t>
            </a:fld>
            <a:endParaRPr lang="en-US" dirty="0">
              <a:solidFill>
                <a:schemeClr val="tx1"/>
              </a:solidFill>
            </a:endParaRPr>
          </a:p>
        </p:txBody>
      </p:sp>
      <p:sp>
        <p:nvSpPr>
          <p:cNvPr id="9" name="Content Placeholder 1"/>
          <p:cNvSpPr>
            <a:spLocks noGrp="1"/>
          </p:cNvSpPr>
          <p:nvPr>
            <p:ph idx="1"/>
          </p:nvPr>
        </p:nvSpPr>
        <p:spPr>
          <a:xfrm>
            <a:off x="457199" y="1600200"/>
            <a:ext cx="4985827" cy="4807744"/>
          </a:xfrm>
        </p:spPr>
        <p:txBody>
          <a:bodyPr>
            <a:noAutofit/>
          </a:bodyPr>
          <a:lstStyle/>
          <a:p>
            <a:pPr marL="0" indent="0" algn="just">
              <a:spcBef>
                <a:spcPts val="0"/>
              </a:spcBef>
              <a:spcAft>
                <a:spcPts val="300"/>
              </a:spcAft>
              <a:buNone/>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endParaRPr lang="en-US" sz="2000" dirty="0">
              <a:latin typeface="Lucida Sans Unicode" charset="0"/>
              <a:ea typeface="Lucida Sans Unicode" charset="0"/>
              <a:cs typeface="Lucida Sans Unicode" charset="0"/>
            </a:endParaRPr>
          </a:p>
          <a:p>
            <a:pPr algn="just">
              <a:spcBef>
                <a:spcPts val="0"/>
              </a:spcBef>
              <a:spcAft>
                <a:spcPts val="300"/>
              </a:spcAft>
            </a:pPr>
            <a:r>
              <a:rPr lang="en-US" sz="2000" dirty="0">
                <a:ea typeface="Lucida Sans Unicode" charset="0"/>
                <a:cs typeface="Lucida Sans Unicode" charset="0"/>
              </a:rPr>
              <a:t>For many compilers, the result is assembly, which then has to be run through an assembler</a:t>
            </a:r>
          </a:p>
          <a:p>
            <a:pPr algn="just">
              <a:spcBef>
                <a:spcPts val="0"/>
              </a:spcBef>
              <a:spcAft>
                <a:spcPts val="300"/>
              </a:spcAft>
            </a:pPr>
            <a:endParaRPr lang="en-US" sz="1800" dirty="0">
              <a:latin typeface="Lucida Sans Unicode" charset="0"/>
              <a:ea typeface="Lucida Sans Unicode" charset="0"/>
              <a:cs typeface="Lucida Sans Unicode" charset="0"/>
            </a:endParaRPr>
          </a:p>
        </p:txBody>
      </p:sp>
      <p:sp>
        <p:nvSpPr>
          <p:cNvPr id="2" name="Rectangle 1"/>
          <p:cNvSpPr/>
          <p:nvPr/>
        </p:nvSpPr>
        <p:spPr>
          <a:xfrm>
            <a:off x="808727" y="2042469"/>
            <a:ext cx="3386939" cy="2769989"/>
          </a:xfrm>
          <a:prstGeom prst="rect">
            <a:avLst/>
          </a:prstGeom>
          <a:solidFill>
            <a:srgbClr val="D4F0E1"/>
          </a:solidFill>
        </p:spPr>
        <p:txBody>
          <a:bodyPr wrap="square">
            <a:spAutoFit/>
          </a:bodyPr>
          <a:lstStyle/>
          <a:p>
            <a:pPr marL="285750" indent="-285750" algn="just">
              <a:spcBef>
                <a:spcPts val="0"/>
              </a:spcBef>
              <a:spcAft>
                <a:spcPts val="600"/>
              </a:spcAft>
              <a:buFont typeface="Arial"/>
              <a:buChar char="•"/>
            </a:pPr>
            <a:r>
              <a:rPr lang="en-US" sz="1600" dirty="0">
                <a:latin typeface="Lucida Sans Unicode" charset="0"/>
                <a:cs typeface="Lucida Sans Unicode" charset="0"/>
              </a:rPr>
              <a:t>Lexical analysis (scanner)</a:t>
            </a:r>
          </a:p>
          <a:p>
            <a:pPr marL="285750" indent="-285750" algn="just">
              <a:spcBef>
                <a:spcPts val="0"/>
              </a:spcBef>
              <a:spcAft>
                <a:spcPts val="600"/>
              </a:spcAft>
              <a:buFont typeface="Arial"/>
              <a:buChar char="•"/>
            </a:pPr>
            <a:r>
              <a:rPr lang="en-US" sz="1600" dirty="0">
                <a:latin typeface="Lucida Sans Unicode" charset="0"/>
                <a:ea typeface="Lucida Sans Unicode" charset="0"/>
                <a:cs typeface="Lucida Sans Unicode" charset="0"/>
              </a:rPr>
              <a:t>Syntax analysis (parser)</a:t>
            </a:r>
          </a:p>
          <a:p>
            <a:pPr marL="285750" indent="-285750" algn="just">
              <a:spcBef>
                <a:spcPts val="0"/>
              </a:spcBef>
              <a:spcAft>
                <a:spcPts val="600"/>
              </a:spcAft>
              <a:buFont typeface="Arial"/>
              <a:buChar char="•"/>
            </a:pPr>
            <a:r>
              <a:rPr lang="en-US" sz="1600" dirty="0">
                <a:latin typeface="Lucida Sans Unicode" charset="0"/>
                <a:ea typeface="Lucida Sans Unicode" charset="0"/>
                <a:cs typeface="Lucida Sans Unicode" charset="0"/>
              </a:rPr>
              <a:t>Semantic analysis</a:t>
            </a:r>
          </a:p>
          <a:p>
            <a:pPr marL="285750" indent="-285750" algn="just">
              <a:spcBef>
                <a:spcPts val="0"/>
              </a:spcBef>
              <a:spcAft>
                <a:spcPts val="600"/>
              </a:spcAft>
              <a:buFont typeface="Arial"/>
              <a:buChar char="•"/>
            </a:pPr>
            <a:r>
              <a:rPr lang="en-US" sz="1600" dirty="0">
                <a:latin typeface="Lucida Sans Unicode" charset="0"/>
                <a:ea typeface="Lucida Sans Unicode" charset="0"/>
                <a:cs typeface="Lucida Sans Unicode" charset="0"/>
              </a:rPr>
              <a:t>Intermediate code generation</a:t>
            </a:r>
          </a:p>
          <a:p>
            <a:pPr marL="285750" indent="-285750" algn="just">
              <a:spcBef>
                <a:spcPts val="0"/>
              </a:spcBef>
              <a:spcAft>
                <a:spcPts val="600"/>
              </a:spcAft>
              <a:buFont typeface="Arial"/>
              <a:buChar char="•"/>
            </a:pPr>
            <a:r>
              <a:rPr lang="en-US" sz="1600" dirty="0">
                <a:latin typeface="Lucida Sans Unicode" charset="0"/>
                <a:ea typeface="Lucida Sans Unicode" charset="0"/>
                <a:cs typeface="Lucida Sans Unicode" charset="0"/>
              </a:rPr>
              <a:t>Machine-independent code improvement (optional)</a:t>
            </a:r>
          </a:p>
          <a:p>
            <a:pPr marL="285750" indent="-285750" algn="just">
              <a:spcBef>
                <a:spcPts val="0"/>
              </a:spcBef>
              <a:spcAft>
                <a:spcPts val="600"/>
              </a:spcAft>
              <a:buFont typeface="Arial"/>
              <a:buChar char="•"/>
            </a:pPr>
            <a:r>
              <a:rPr lang="en-US" sz="1600" dirty="0">
                <a:latin typeface="Lucida Sans Unicode" charset="0"/>
                <a:ea typeface="Lucida Sans Unicode" charset="0"/>
                <a:cs typeface="Lucida Sans Unicode" charset="0"/>
              </a:rPr>
              <a:t>Target code generation</a:t>
            </a:r>
          </a:p>
          <a:p>
            <a:pPr marL="285750" indent="-285750" algn="just">
              <a:spcBef>
                <a:spcPts val="0"/>
              </a:spcBef>
              <a:spcAft>
                <a:spcPts val="600"/>
              </a:spcAft>
              <a:buFont typeface="Arial"/>
              <a:buChar char="•"/>
            </a:pPr>
            <a:r>
              <a:rPr lang="en-US" sz="1600" dirty="0">
                <a:latin typeface="Lucida Sans Unicode" charset="0"/>
                <a:ea typeface="Lucida Sans Unicode" charset="0"/>
                <a:cs typeface="Lucida Sans Unicode" charset="0"/>
              </a:rPr>
              <a:t>Machine-specific code improvement (optional)</a:t>
            </a:r>
          </a:p>
        </p:txBody>
      </p:sp>
      <p:sp>
        <p:nvSpPr>
          <p:cNvPr id="4" name="Left Brace 3"/>
          <p:cNvSpPr/>
          <p:nvPr/>
        </p:nvSpPr>
        <p:spPr>
          <a:xfrm>
            <a:off x="457200" y="2042469"/>
            <a:ext cx="234518" cy="1801867"/>
          </a:xfrm>
          <a:prstGeom prst="lef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rot="16200000">
            <a:off x="-855107" y="2710313"/>
            <a:ext cx="2255282" cy="369332"/>
          </a:xfrm>
          <a:prstGeom prst="rect">
            <a:avLst/>
          </a:prstGeom>
          <a:noFill/>
        </p:spPr>
        <p:txBody>
          <a:bodyPr wrap="none" rtlCol="0">
            <a:spAutoFit/>
          </a:bodyPr>
          <a:lstStyle/>
          <a:p>
            <a:r>
              <a:rPr lang="en-US" dirty="0"/>
              <a:t>machine independent</a:t>
            </a:r>
          </a:p>
        </p:txBody>
      </p:sp>
    </p:spTree>
    <p:extLst>
      <p:ext uri="{BB962C8B-B14F-4D97-AF65-F5344CB8AC3E}">
        <p14:creationId xmlns:p14="http://schemas.microsoft.com/office/powerpoint/2010/main" val="304886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Lexical Analysis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300"/>
              </a:spcAft>
            </a:pPr>
            <a:r>
              <a:rPr lang="en-US" sz="2400" dirty="0">
                <a:solidFill>
                  <a:srgbClr val="008000"/>
                </a:solidFill>
              </a:rPr>
              <a:t>Lexical analyzer </a:t>
            </a:r>
            <a:r>
              <a:rPr lang="en-US" sz="2400" dirty="0"/>
              <a:t>or </a:t>
            </a:r>
            <a:r>
              <a:rPr lang="en-US" sz="2400" dirty="0">
                <a:solidFill>
                  <a:srgbClr val="008000"/>
                </a:solidFill>
              </a:rPr>
              <a:t>scanner</a:t>
            </a:r>
          </a:p>
          <a:p>
            <a:pPr lvl="1" algn="just">
              <a:spcBef>
                <a:spcPts val="0"/>
              </a:spcBef>
              <a:spcAft>
                <a:spcPts val="300"/>
              </a:spcAft>
            </a:pPr>
            <a:r>
              <a:rPr lang="en-US" sz="2000" dirty="0"/>
              <a:t>Recognizes the “tokens” of a program</a:t>
            </a:r>
          </a:p>
          <a:p>
            <a:pPr lvl="1" algn="just">
              <a:spcBef>
                <a:spcPts val="0"/>
              </a:spcBef>
              <a:spcAft>
                <a:spcPts val="300"/>
              </a:spcAft>
            </a:pPr>
            <a:r>
              <a:rPr lang="en-US" sz="2000" dirty="0"/>
              <a:t>The compiler scans the source code from left-to-right, character-by-character, and groups these characters into </a:t>
            </a:r>
            <a:r>
              <a:rPr lang="en-US" sz="2000" dirty="0">
                <a:solidFill>
                  <a:srgbClr val="008000"/>
                </a:solidFill>
              </a:rPr>
              <a:t>lexemes</a:t>
            </a:r>
            <a:r>
              <a:rPr lang="en-US" sz="2000" b="1" dirty="0"/>
              <a:t> </a:t>
            </a:r>
            <a:r>
              <a:rPr lang="en-US" sz="2000" dirty="0"/>
              <a:t>(sequence of characters that match a pattern) and outputs a sequence of </a:t>
            </a:r>
            <a:r>
              <a:rPr lang="en-US" sz="2000" dirty="0">
                <a:solidFill>
                  <a:srgbClr val="008000"/>
                </a:solidFill>
              </a:rPr>
              <a:t>tokens</a:t>
            </a:r>
            <a:r>
              <a:rPr lang="en-US" sz="2000" dirty="0"/>
              <a:t> to the syntax analyzer</a:t>
            </a:r>
          </a:p>
          <a:p>
            <a:pPr lvl="1" algn="just">
              <a:spcBef>
                <a:spcPts val="0"/>
              </a:spcBef>
              <a:spcAft>
                <a:spcPts val="300"/>
              </a:spcAft>
            </a:pPr>
            <a:r>
              <a:rPr lang="en-US" sz="2000" dirty="0"/>
              <a:t>Each token represents a logically cohesive sequence of characters</a:t>
            </a:r>
          </a:p>
          <a:p>
            <a:pPr lvl="2">
              <a:spcBef>
                <a:spcPts val="0"/>
              </a:spcBef>
              <a:spcAft>
                <a:spcPts val="300"/>
              </a:spcAft>
            </a:pPr>
            <a:r>
              <a:rPr lang="en-US" sz="2000" dirty="0"/>
              <a:t>Keywords</a:t>
            </a:r>
          </a:p>
          <a:p>
            <a:pPr lvl="3">
              <a:spcBef>
                <a:spcPts val="0"/>
              </a:spcBef>
              <a:spcAft>
                <a:spcPts val="300"/>
              </a:spcAft>
              <a:buFontTx/>
              <a:buNone/>
            </a:pPr>
            <a:r>
              <a:rPr lang="en-US" sz="1800" dirty="0">
                <a:latin typeface="Courier New" charset="0"/>
              </a:rPr>
              <a:t>if, while, ...</a:t>
            </a:r>
          </a:p>
          <a:p>
            <a:pPr lvl="2">
              <a:spcBef>
                <a:spcPts val="0"/>
              </a:spcBef>
              <a:spcAft>
                <a:spcPts val="300"/>
              </a:spcAft>
            </a:pPr>
            <a:r>
              <a:rPr lang="en-US" sz="2000" dirty="0"/>
              <a:t>Operators</a:t>
            </a:r>
          </a:p>
          <a:p>
            <a:pPr lvl="3">
              <a:spcBef>
                <a:spcPts val="0"/>
              </a:spcBef>
              <a:spcAft>
                <a:spcPts val="300"/>
              </a:spcAft>
              <a:buFontTx/>
              <a:buNone/>
            </a:pPr>
            <a:r>
              <a:rPr lang="en-US" sz="1800" dirty="0">
                <a:latin typeface="Courier New" charset="0"/>
              </a:rPr>
              <a:t>+, *, &lt;=, ||, ...</a:t>
            </a:r>
          </a:p>
          <a:p>
            <a:pPr lvl="2">
              <a:spcBef>
                <a:spcPts val="0"/>
              </a:spcBef>
              <a:spcAft>
                <a:spcPts val="300"/>
              </a:spcAft>
            </a:pPr>
            <a:r>
              <a:rPr lang="en-US" sz="2000" dirty="0"/>
              <a:t>Identifiers (names of variables, arrays, procedures, classes)</a:t>
            </a:r>
          </a:p>
          <a:p>
            <a:pPr lvl="3">
              <a:spcBef>
                <a:spcPts val="0"/>
              </a:spcBef>
              <a:spcAft>
                <a:spcPts val="300"/>
              </a:spcAft>
              <a:buFontTx/>
              <a:buNone/>
            </a:pPr>
            <a:r>
              <a:rPr lang="en-US" sz="1800" dirty="0"/>
              <a:t> </a:t>
            </a:r>
            <a:r>
              <a:rPr lang="en-US" sz="1800" dirty="0">
                <a:latin typeface="Courier New" charset="0"/>
              </a:rPr>
              <a:t>i, i1, j1, count, sum, ...</a:t>
            </a:r>
          </a:p>
          <a:p>
            <a:pPr lvl="2">
              <a:spcBef>
                <a:spcPts val="0"/>
              </a:spcBef>
              <a:spcAft>
                <a:spcPts val="300"/>
              </a:spcAft>
            </a:pPr>
            <a:r>
              <a:rPr lang="en-US" sz="2000" dirty="0"/>
              <a:t>Numbers</a:t>
            </a:r>
          </a:p>
          <a:p>
            <a:pPr lvl="3">
              <a:spcBef>
                <a:spcPts val="0"/>
              </a:spcBef>
              <a:spcAft>
                <a:spcPts val="300"/>
              </a:spcAft>
              <a:buFontTx/>
              <a:buNone/>
            </a:pPr>
            <a:r>
              <a:rPr lang="en-US" sz="1800" dirty="0">
                <a:latin typeface="Courier New" charset="0"/>
              </a:rPr>
              <a:t>12, 3.14, 7.2E-2, …</a:t>
            </a:r>
            <a:endParaRPr lang="en-US" dirty="0">
              <a:latin typeface="Courier New" charset="0"/>
            </a:endParaRPr>
          </a:p>
        </p:txBody>
      </p:sp>
      <p:sp>
        <p:nvSpPr>
          <p:cNvPr id="8" name="Rectangle 4"/>
          <p:cNvSpPr>
            <a:spLocks noChangeArrowheads="1"/>
          </p:cNvSpPr>
          <p:nvPr/>
        </p:nvSpPr>
        <p:spPr bwMode="auto">
          <a:xfrm>
            <a:off x="5867400" y="4114800"/>
            <a:ext cx="1143000" cy="762000"/>
          </a:xfrm>
          <a:prstGeom prst="rect">
            <a:avLst/>
          </a:prstGeom>
          <a:solidFill>
            <a:srgbClr val="D4F0E1"/>
          </a:solidFill>
          <a:ln w="9525">
            <a:solidFill>
              <a:schemeClr val="tx1"/>
            </a:solidFill>
            <a:miter lim="800000"/>
            <a:headEnd/>
            <a:tailEnd/>
          </a:ln>
          <a:effectLst/>
        </p:spPr>
        <p:txBody>
          <a:bodyPr wrap="none" anchor="ctr"/>
          <a:lstStyle/>
          <a:p>
            <a:pPr algn="ctr"/>
            <a:r>
              <a:rPr lang="en-US"/>
              <a:t>Scanner</a:t>
            </a:r>
          </a:p>
        </p:txBody>
      </p:sp>
      <p:sp>
        <p:nvSpPr>
          <p:cNvPr id="10" name="Line 6"/>
          <p:cNvSpPr>
            <a:spLocks noChangeShapeType="1"/>
          </p:cNvSpPr>
          <p:nvPr/>
        </p:nvSpPr>
        <p:spPr bwMode="auto">
          <a:xfrm>
            <a:off x="5410200" y="4495800"/>
            <a:ext cx="4572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7"/>
          <p:cNvSpPr>
            <a:spLocks noChangeArrowheads="1"/>
          </p:cNvSpPr>
          <p:nvPr/>
        </p:nvSpPr>
        <p:spPr bwMode="auto">
          <a:xfrm>
            <a:off x="4724400" y="4343400"/>
            <a:ext cx="685800" cy="762000"/>
          </a:xfrm>
          <a:prstGeom prst="rect">
            <a:avLst/>
          </a:prstGeom>
          <a:solidFill>
            <a:schemeClr val="bg1"/>
          </a:solidFill>
          <a:ln w="9525">
            <a:solidFill>
              <a:schemeClr val="tx1"/>
            </a:solidFill>
            <a:miter lim="800000"/>
            <a:headEnd/>
            <a:tailEnd/>
          </a:ln>
          <a:effectLst/>
        </p:spPr>
        <p:txBody>
          <a:bodyPr wrap="none" anchor="ctr"/>
          <a:lstStyle/>
          <a:p>
            <a:pPr algn="ctr"/>
            <a:r>
              <a:rPr lang="en-US" sz="1600" dirty="0"/>
              <a:t>Source</a:t>
            </a:r>
          </a:p>
          <a:p>
            <a:pPr algn="ctr"/>
            <a:r>
              <a:rPr lang="en-US" sz="1600" dirty="0"/>
              <a:t>code</a:t>
            </a:r>
          </a:p>
        </p:txBody>
      </p:sp>
      <p:sp>
        <p:nvSpPr>
          <p:cNvPr id="12" name="Rectangle 9"/>
          <p:cNvSpPr>
            <a:spLocks noChangeArrowheads="1"/>
          </p:cNvSpPr>
          <p:nvPr/>
        </p:nvSpPr>
        <p:spPr bwMode="auto">
          <a:xfrm>
            <a:off x="7467600" y="4343400"/>
            <a:ext cx="685800" cy="762000"/>
          </a:xfrm>
          <a:prstGeom prst="rect">
            <a:avLst/>
          </a:prstGeom>
          <a:solidFill>
            <a:schemeClr val="bg1"/>
          </a:solidFill>
          <a:ln w="9525">
            <a:solidFill>
              <a:schemeClr val="tx1"/>
            </a:solidFill>
            <a:miter lim="800000"/>
            <a:headEnd/>
            <a:tailEnd/>
          </a:ln>
          <a:effectLst/>
        </p:spPr>
        <p:txBody>
          <a:bodyPr wrap="none" anchor="ctr"/>
          <a:lstStyle/>
          <a:p>
            <a:pPr algn="ctr"/>
            <a:r>
              <a:rPr lang="en-US" sz="1600" dirty="0"/>
              <a:t>Groups</a:t>
            </a:r>
          </a:p>
          <a:p>
            <a:pPr algn="ctr"/>
            <a:r>
              <a:rPr lang="en-US" sz="1600" dirty="0"/>
              <a:t> of</a:t>
            </a:r>
          </a:p>
          <a:p>
            <a:pPr algn="ctr"/>
            <a:r>
              <a:rPr lang="en-US" sz="1600" dirty="0"/>
              <a:t>tokens</a:t>
            </a:r>
          </a:p>
        </p:txBody>
      </p:sp>
      <p:sp>
        <p:nvSpPr>
          <p:cNvPr id="14" name="Line 10"/>
          <p:cNvSpPr>
            <a:spLocks noChangeShapeType="1"/>
          </p:cNvSpPr>
          <p:nvPr/>
        </p:nvSpPr>
        <p:spPr bwMode="auto">
          <a:xfrm>
            <a:off x="7010400" y="4495800"/>
            <a:ext cx="457200" cy="0"/>
          </a:xfrm>
          <a:prstGeom prst="line">
            <a:avLst/>
          </a:prstGeom>
          <a:noFill/>
          <a:ln w="28575" cmpd="sng">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3195088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F18E5C-6C8D-4476-95F1-BCCB23B7D357}"/>
              </a:ext>
            </a:extLst>
          </p:cNvPr>
          <p:cNvPicPr>
            <a:picLocks noGrp="1" noChangeAspect="1"/>
          </p:cNvPicPr>
          <p:nvPr>
            <p:ph idx="1"/>
          </p:nvPr>
        </p:nvPicPr>
        <p:blipFill>
          <a:blip r:embed="rId2"/>
          <a:stretch>
            <a:fillRect/>
          </a:stretch>
        </p:blipFill>
        <p:spPr>
          <a:xfrm>
            <a:off x="124264" y="1822749"/>
            <a:ext cx="8866701" cy="3182738"/>
          </a:xfrm>
        </p:spPr>
      </p:pic>
      <p:sp>
        <p:nvSpPr>
          <p:cNvPr id="6" name="Title 1">
            <a:extLst>
              <a:ext uri="{FF2B5EF4-FFF2-40B4-BE49-F238E27FC236}">
                <a16:creationId xmlns:a16="http://schemas.microsoft.com/office/drawing/2014/main" id="{1DB2C100-194B-4412-BBAF-BFAC07362D03}"/>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a:t>Lexical Analysis</a:t>
            </a:r>
            <a:endParaRPr lang="en-US" sz="4000" b="1" dirty="0">
              <a:latin typeface="Courier New"/>
              <a:cs typeface="Courier New"/>
            </a:endParaRPr>
          </a:p>
        </p:txBody>
      </p:sp>
      <p:cxnSp>
        <p:nvCxnSpPr>
          <p:cNvPr id="7" name="Straight Connector 6">
            <a:extLst>
              <a:ext uri="{FF2B5EF4-FFF2-40B4-BE49-F238E27FC236}">
                <a16:creationId xmlns:a16="http://schemas.microsoft.com/office/drawing/2014/main" id="{7D090E25-E373-4512-B81E-EBF1B13519D2}"/>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8" name="Picture 7" descr="trads-06-bg.jpg">
            <a:extLst>
              <a:ext uri="{FF2B5EF4-FFF2-40B4-BE49-F238E27FC236}">
                <a16:creationId xmlns:a16="http://schemas.microsoft.com/office/drawing/2014/main" id="{6155F6A4-CFBF-4BC5-8181-DF1DC26E2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TextBox 8">
            <a:extLst>
              <a:ext uri="{FF2B5EF4-FFF2-40B4-BE49-F238E27FC236}">
                <a16:creationId xmlns:a16="http://schemas.microsoft.com/office/drawing/2014/main" id="{3659EE27-C9D3-44B3-884E-86043F4D655B}"/>
              </a:ext>
            </a:extLst>
          </p:cNvPr>
          <p:cNvSpPr txBox="1"/>
          <p:nvPr/>
        </p:nvSpPr>
        <p:spPr>
          <a:xfrm>
            <a:off x="706055" y="5564698"/>
            <a:ext cx="7303625" cy="369332"/>
          </a:xfrm>
          <a:prstGeom prst="rect">
            <a:avLst/>
          </a:prstGeom>
          <a:noFill/>
        </p:spPr>
        <p:txBody>
          <a:bodyPr wrap="square" rtlCol="0">
            <a:spAutoFit/>
          </a:bodyPr>
          <a:lstStyle/>
          <a:p>
            <a:pPr algn="ctr"/>
            <a:r>
              <a:rPr lang="en-US" dirty="0"/>
              <a:t>Indivisible entities for the purpose of translation</a:t>
            </a:r>
          </a:p>
        </p:txBody>
      </p:sp>
      <p:cxnSp>
        <p:nvCxnSpPr>
          <p:cNvPr id="11" name="Straight Arrow Connector 10">
            <a:extLst>
              <a:ext uri="{FF2B5EF4-FFF2-40B4-BE49-F238E27FC236}">
                <a16:creationId xmlns:a16="http://schemas.microsoft.com/office/drawing/2014/main" id="{0F143CC4-4EDF-4D8B-87FC-6DE5E3316186}"/>
              </a:ext>
            </a:extLst>
          </p:cNvPr>
          <p:cNvCxnSpPr/>
          <p:nvPr/>
        </p:nvCxnSpPr>
        <p:spPr>
          <a:xfrm>
            <a:off x="995423" y="4907666"/>
            <a:ext cx="1435261" cy="630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A62EA35-0761-4231-AC26-A38BB7D66251}"/>
              </a:ext>
            </a:extLst>
          </p:cNvPr>
          <p:cNvCxnSpPr/>
          <p:nvPr/>
        </p:nvCxnSpPr>
        <p:spPr>
          <a:xfrm>
            <a:off x="2095018" y="4907666"/>
            <a:ext cx="497711" cy="630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1D01241-42C8-4856-87B2-E9D05D2E9C14}"/>
              </a:ext>
            </a:extLst>
          </p:cNvPr>
          <p:cNvCxnSpPr/>
          <p:nvPr/>
        </p:nvCxnSpPr>
        <p:spPr>
          <a:xfrm flipH="1">
            <a:off x="3935392" y="4907666"/>
            <a:ext cx="173621" cy="630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E681396-08FB-42FE-ABA8-5A7C6C9C89E8}"/>
              </a:ext>
            </a:extLst>
          </p:cNvPr>
          <p:cNvCxnSpPr>
            <a:cxnSpLocks/>
          </p:cNvCxnSpPr>
          <p:nvPr/>
        </p:nvCxnSpPr>
        <p:spPr>
          <a:xfrm flipH="1">
            <a:off x="6180881" y="4907666"/>
            <a:ext cx="1053297" cy="5326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B8D129-8780-4D37-9ADB-4BDF81AADF2F}"/>
              </a:ext>
            </a:extLst>
          </p:cNvPr>
          <p:cNvCxnSpPr/>
          <p:nvPr/>
        </p:nvCxnSpPr>
        <p:spPr>
          <a:xfrm flipH="1">
            <a:off x="6354501" y="4907666"/>
            <a:ext cx="1932972" cy="6302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207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Lexical Analysis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cs typeface="ＭＳ Ｐゴシック" pitchFamily="-111" charset="-128"/>
              </a:rPr>
              <a:t>The main functions of this phase are</a:t>
            </a:r>
          </a:p>
          <a:p>
            <a:pPr lvl="1" algn="just">
              <a:spcBef>
                <a:spcPts val="0"/>
              </a:spcBef>
              <a:spcAft>
                <a:spcPts val="600"/>
              </a:spcAft>
            </a:pPr>
            <a:r>
              <a:rPr lang="en-US" sz="2000" dirty="0">
                <a:cs typeface="ＭＳ Ｐゴシック" pitchFamily="-111" charset="-128"/>
              </a:rPr>
              <a:t>Identify the </a:t>
            </a:r>
            <a:r>
              <a:rPr lang="en-US" sz="2000" dirty="0">
                <a:solidFill>
                  <a:srgbClr val="008000"/>
                </a:solidFill>
                <a:cs typeface="ＭＳ Ｐゴシック" pitchFamily="-111" charset="-128"/>
              </a:rPr>
              <a:t>lexical units </a:t>
            </a:r>
            <a:r>
              <a:rPr lang="en-US" sz="2000" dirty="0">
                <a:cs typeface="ＭＳ Ｐゴシック" pitchFamily="-111" charset="-128"/>
              </a:rPr>
              <a:t>in a source statement</a:t>
            </a:r>
          </a:p>
          <a:p>
            <a:pPr lvl="1" algn="just">
              <a:spcBef>
                <a:spcPts val="0"/>
              </a:spcBef>
              <a:spcAft>
                <a:spcPts val="600"/>
              </a:spcAft>
            </a:pPr>
            <a:r>
              <a:rPr lang="en-US" sz="2000" dirty="0">
                <a:cs typeface="Courier New"/>
              </a:rPr>
              <a:t>Classify units into different lexical classes (e.g., constants, reserved words, etc.) and enter them in different tables</a:t>
            </a:r>
          </a:p>
          <a:p>
            <a:pPr lvl="1" algn="just">
              <a:spcBef>
                <a:spcPts val="0"/>
              </a:spcBef>
              <a:spcAft>
                <a:spcPts val="600"/>
              </a:spcAft>
            </a:pPr>
            <a:r>
              <a:rPr lang="en-US" sz="2000" dirty="0">
                <a:cs typeface="Courier New"/>
              </a:rPr>
              <a:t>Build a descriptor (called a </a:t>
            </a:r>
            <a:r>
              <a:rPr lang="en-US" sz="2000" dirty="0">
                <a:solidFill>
                  <a:srgbClr val="008000"/>
                </a:solidFill>
                <a:cs typeface="Courier New"/>
              </a:rPr>
              <a:t>token</a:t>
            </a:r>
            <a:r>
              <a:rPr lang="en-US" sz="2000" dirty="0">
                <a:cs typeface="Courier New"/>
              </a:rPr>
              <a:t>) for each lexical unit (group of input characters)</a:t>
            </a:r>
          </a:p>
          <a:p>
            <a:pPr lvl="1" algn="just">
              <a:spcBef>
                <a:spcPts val="0"/>
              </a:spcBef>
              <a:spcAft>
                <a:spcPts val="600"/>
              </a:spcAft>
            </a:pPr>
            <a:r>
              <a:rPr lang="en-US" sz="2000" dirty="0">
                <a:cs typeface="Courier New"/>
              </a:rPr>
              <a:t>Ignore comments in the source program</a:t>
            </a:r>
          </a:p>
          <a:p>
            <a:pPr lvl="1" algn="just">
              <a:spcBef>
                <a:spcPts val="0"/>
              </a:spcBef>
              <a:spcAft>
                <a:spcPts val="600"/>
              </a:spcAft>
            </a:pPr>
            <a:r>
              <a:rPr lang="en-US" sz="2000" dirty="0">
                <a:cs typeface="Courier New"/>
              </a:rPr>
              <a:t>Detect tokens that are not a part of the language</a:t>
            </a:r>
          </a:p>
        </p:txBody>
      </p:sp>
      <p:sp>
        <p:nvSpPr>
          <p:cNvPr id="2" name="Rounded Rectangle 1"/>
          <p:cNvSpPr/>
          <p:nvPr/>
        </p:nvSpPr>
        <p:spPr>
          <a:xfrm>
            <a:off x="962526" y="5165139"/>
            <a:ext cx="7432842" cy="101600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Tokens are syntactical units that are treated as single, indivisible entities for the purposes of translation</a:t>
            </a:r>
          </a:p>
        </p:txBody>
      </p:sp>
    </p:spTree>
    <p:extLst>
      <p:ext uri="{BB962C8B-B14F-4D97-AF65-F5344CB8AC3E}">
        <p14:creationId xmlns:p14="http://schemas.microsoft.com/office/powerpoint/2010/main" val="349958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Lexical Analysis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nSpc>
                <a:spcPct val="90000"/>
              </a:lnSpc>
              <a:spcBef>
                <a:spcPct val="40000"/>
              </a:spcBef>
            </a:pPr>
            <a:r>
              <a:rPr lang="en-US" sz="2400" dirty="0"/>
              <a:t>Program statement</a:t>
            </a:r>
          </a:p>
          <a:p>
            <a:pPr>
              <a:lnSpc>
                <a:spcPct val="90000"/>
              </a:lnSpc>
              <a:spcBef>
                <a:spcPct val="40000"/>
              </a:spcBef>
              <a:buFont typeface="Wingdings" charset="0"/>
              <a:buNone/>
            </a:pPr>
            <a:r>
              <a:rPr lang="en-US" sz="2000" dirty="0">
                <a:latin typeface="Courier New"/>
                <a:cs typeface="Courier New"/>
              </a:rPr>
              <a:t>		sum = sum + a[</a:t>
            </a:r>
            <a:r>
              <a:rPr lang="en-US" sz="2000" dirty="0" err="1">
                <a:latin typeface="Courier New"/>
                <a:cs typeface="Courier New"/>
              </a:rPr>
              <a:t>i</a:t>
            </a:r>
            <a:r>
              <a:rPr lang="en-US" sz="2000" dirty="0">
                <a:latin typeface="Courier New"/>
                <a:cs typeface="Courier New"/>
              </a:rPr>
              <a:t>];</a:t>
            </a:r>
          </a:p>
          <a:p>
            <a:pPr>
              <a:lnSpc>
                <a:spcPct val="90000"/>
              </a:lnSpc>
              <a:spcBef>
                <a:spcPct val="40000"/>
              </a:spcBef>
            </a:pPr>
            <a:r>
              <a:rPr lang="en-US" sz="2400" dirty="0"/>
              <a:t>Digital perspective:</a:t>
            </a:r>
          </a:p>
          <a:p>
            <a:pPr lvl="1">
              <a:lnSpc>
                <a:spcPct val="90000"/>
              </a:lnSpc>
              <a:spcBef>
                <a:spcPct val="40000"/>
              </a:spcBef>
              <a:buFont typeface="Wingdings" charset="0"/>
              <a:buNone/>
            </a:pPr>
            <a:r>
              <a:rPr lang="en-US" sz="1800" dirty="0" err="1">
                <a:latin typeface="Courier New"/>
                <a:cs typeface="Courier New"/>
              </a:rPr>
              <a:t>tab,s,u,m,blank</a:t>
            </a:r>
            <a:r>
              <a:rPr lang="en-US" sz="1800" dirty="0">
                <a:latin typeface="Courier New"/>
                <a:cs typeface="Courier New"/>
              </a:rPr>
              <a:t>,=,blank,s,u,m,blank,+,</a:t>
            </a:r>
            <a:r>
              <a:rPr lang="en-US" sz="1800" dirty="0" err="1">
                <a:latin typeface="Courier New"/>
                <a:cs typeface="Courier New"/>
              </a:rPr>
              <a:t>blank,a</a:t>
            </a:r>
            <a:r>
              <a:rPr lang="en-US" sz="1800" dirty="0">
                <a:latin typeface="Courier New"/>
                <a:cs typeface="Courier New"/>
              </a:rPr>
              <a:t>,[,</a:t>
            </a:r>
            <a:r>
              <a:rPr lang="en-US" sz="1800" dirty="0" err="1">
                <a:latin typeface="Courier New"/>
                <a:cs typeface="Courier New"/>
              </a:rPr>
              <a:t>i</a:t>
            </a:r>
            <a:r>
              <a:rPr lang="en-US" sz="1800" dirty="0">
                <a:latin typeface="Courier New"/>
                <a:cs typeface="Courier New"/>
              </a:rPr>
              <a:t>,],;</a:t>
            </a:r>
            <a:endParaRPr lang="en-US" sz="1800" u="sng" dirty="0"/>
          </a:p>
          <a:p>
            <a:pPr>
              <a:lnSpc>
                <a:spcPct val="90000"/>
              </a:lnSpc>
              <a:spcBef>
                <a:spcPct val="40000"/>
              </a:spcBef>
            </a:pPr>
            <a:r>
              <a:rPr lang="en-US" sz="2400" dirty="0"/>
              <a:t>Tokenized:</a:t>
            </a:r>
          </a:p>
          <a:p>
            <a:pPr lvl="1">
              <a:lnSpc>
                <a:spcPct val="90000"/>
              </a:lnSpc>
              <a:spcBef>
                <a:spcPct val="40000"/>
              </a:spcBef>
              <a:buFont typeface="Wingdings" charset="0"/>
              <a:buNone/>
            </a:pPr>
            <a:r>
              <a:rPr lang="en-US" sz="2000" dirty="0">
                <a:latin typeface="Courier New"/>
                <a:cs typeface="Courier New"/>
              </a:rPr>
              <a:t>sum,=,</a:t>
            </a:r>
            <a:r>
              <a:rPr lang="en-US" sz="2000" dirty="0" err="1">
                <a:latin typeface="Courier New"/>
                <a:cs typeface="Courier New"/>
              </a:rPr>
              <a:t>sum,+,a</a:t>
            </a:r>
            <a:r>
              <a:rPr lang="en-US" sz="2000" dirty="0">
                <a:latin typeface="Courier New"/>
                <a:cs typeface="Courier New"/>
              </a:rPr>
              <a:t>[</a:t>
            </a:r>
            <a:r>
              <a:rPr lang="en-US" sz="2000" dirty="0" err="1">
                <a:latin typeface="Courier New"/>
                <a:cs typeface="Courier New"/>
              </a:rPr>
              <a:t>i</a:t>
            </a:r>
            <a:r>
              <a:rPr lang="en-US" sz="2000" dirty="0">
                <a:latin typeface="Courier New"/>
                <a:cs typeface="Courier New"/>
              </a:rPr>
              <a:t>],;</a:t>
            </a:r>
          </a:p>
        </p:txBody>
      </p:sp>
      <p:pic>
        <p:nvPicPr>
          <p:cNvPr id="7" name="Picture 6" descr="Screen Shot 2018-08-23 at 6.42.5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2105" y="3350320"/>
            <a:ext cx="3881186" cy="3320687"/>
          </a:xfrm>
          <a:prstGeom prst="rect">
            <a:avLst/>
          </a:prstGeom>
        </p:spPr>
      </p:pic>
      <p:sp>
        <p:nvSpPr>
          <p:cNvPr id="4" name="TextBox 3"/>
          <p:cNvSpPr txBox="1"/>
          <p:nvPr/>
        </p:nvSpPr>
        <p:spPr>
          <a:xfrm>
            <a:off x="6558747" y="4229306"/>
            <a:ext cx="1934544" cy="1200328"/>
          </a:xfrm>
          <a:prstGeom prst="rect">
            <a:avLst/>
          </a:prstGeom>
          <a:noFill/>
        </p:spPr>
        <p:txBody>
          <a:bodyPr wrap="none" rtlCol="0">
            <a:spAutoFit/>
          </a:bodyPr>
          <a:lstStyle/>
          <a:p>
            <a:pPr algn="ctr"/>
            <a:r>
              <a:rPr lang="en-US" sz="2400" dirty="0"/>
              <a:t>Typical</a:t>
            </a:r>
          </a:p>
          <a:p>
            <a:pPr algn="ctr"/>
            <a:r>
              <a:rPr lang="en-US" sz="2400" dirty="0"/>
              <a:t>Token</a:t>
            </a:r>
          </a:p>
          <a:p>
            <a:pPr algn="ctr"/>
            <a:r>
              <a:rPr lang="en-US" sz="2400" dirty="0"/>
              <a:t>Classifications</a:t>
            </a:r>
          </a:p>
        </p:txBody>
      </p:sp>
    </p:spTree>
    <p:extLst>
      <p:ext uri="{BB962C8B-B14F-4D97-AF65-F5344CB8AC3E}">
        <p14:creationId xmlns:p14="http://schemas.microsoft.com/office/powerpoint/2010/main" val="3476770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Lexical Analysis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57200" indent="-457200">
              <a:spcBef>
                <a:spcPts val="0"/>
              </a:spcBef>
              <a:spcAft>
                <a:spcPts val="600"/>
              </a:spcAft>
              <a:buFont typeface="+mj-lt"/>
              <a:buAutoNum type="arabicPeriod"/>
            </a:pPr>
            <a:r>
              <a:rPr lang="en-US" sz="2400" dirty="0"/>
              <a:t>Discard blanks, tabs, etc. – look for beginning of token</a:t>
            </a:r>
          </a:p>
          <a:p>
            <a:pPr marL="457200" indent="-457200">
              <a:spcBef>
                <a:spcPts val="0"/>
              </a:spcBef>
              <a:spcAft>
                <a:spcPts val="600"/>
              </a:spcAft>
              <a:buFont typeface="+mj-lt"/>
              <a:buAutoNum type="arabicPeriod"/>
            </a:pPr>
            <a:r>
              <a:rPr lang="en-US" sz="2400" dirty="0"/>
              <a:t>Put characters together </a:t>
            </a:r>
          </a:p>
          <a:p>
            <a:pPr marL="457200" indent="-457200">
              <a:spcBef>
                <a:spcPts val="0"/>
              </a:spcBef>
              <a:spcAft>
                <a:spcPts val="600"/>
              </a:spcAft>
              <a:buFont typeface="+mj-lt"/>
              <a:buAutoNum type="arabicPeriod"/>
            </a:pPr>
            <a:r>
              <a:rPr lang="en-US" sz="2400" dirty="0"/>
              <a:t>Repeat step 2 until end of token</a:t>
            </a:r>
          </a:p>
          <a:p>
            <a:pPr marL="457200" indent="-457200">
              <a:spcBef>
                <a:spcPts val="0"/>
              </a:spcBef>
              <a:spcAft>
                <a:spcPts val="600"/>
              </a:spcAft>
              <a:buFont typeface="+mj-lt"/>
              <a:buAutoNum type="arabicPeriod"/>
            </a:pPr>
            <a:r>
              <a:rPr lang="en-US" sz="2400" dirty="0"/>
              <a:t>Classify and save token</a:t>
            </a:r>
          </a:p>
          <a:p>
            <a:pPr marL="457200" indent="-457200">
              <a:spcBef>
                <a:spcPts val="0"/>
              </a:spcBef>
              <a:spcAft>
                <a:spcPts val="600"/>
              </a:spcAft>
              <a:buFont typeface="+mj-lt"/>
              <a:buAutoNum type="arabicPeriod"/>
            </a:pPr>
            <a:r>
              <a:rPr lang="en-US" sz="2400" dirty="0"/>
              <a:t>Repeat steps 1 – 4 until end of statement</a:t>
            </a:r>
          </a:p>
          <a:p>
            <a:pPr marL="457200" indent="-457200">
              <a:spcBef>
                <a:spcPts val="0"/>
              </a:spcBef>
              <a:spcAft>
                <a:spcPts val="600"/>
              </a:spcAft>
              <a:buFont typeface="+mj-lt"/>
              <a:buAutoNum type="arabicPeriod"/>
            </a:pPr>
            <a:r>
              <a:rPr lang="en-US" sz="2400" dirty="0"/>
              <a:t>Repeat steps 1 – 5 until end of source code</a:t>
            </a:r>
          </a:p>
        </p:txBody>
      </p:sp>
      <p:sp>
        <p:nvSpPr>
          <p:cNvPr id="10" name="Rectangle 4"/>
          <p:cNvSpPr>
            <a:spLocks noChangeArrowheads="1"/>
          </p:cNvSpPr>
          <p:nvPr/>
        </p:nvSpPr>
        <p:spPr bwMode="auto">
          <a:xfrm>
            <a:off x="4177631" y="5150644"/>
            <a:ext cx="1143000" cy="762000"/>
          </a:xfrm>
          <a:prstGeom prst="rect">
            <a:avLst/>
          </a:prstGeom>
          <a:solidFill>
            <a:srgbClr val="D4F0E1"/>
          </a:solidFill>
          <a:ln w="9525">
            <a:solidFill>
              <a:schemeClr val="tx1"/>
            </a:solidFill>
            <a:miter lim="800000"/>
            <a:headEnd/>
            <a:tailEnd/>
          </a:ln>
          <a:effectLst/>
        </p:spPr>
        <p:txBody>
          <a:bodyPr wrap="none" anchor="ctr"/>
          <a:lstStyle/>
          <a:p>
            <a:pPr algn="ctr" eaLnBrk="0" hangingPunct="0"/>
            <a:r>
              <a:rPr lang="en-US">
                <a:cs typeface="ＭＳ Ｐゴシック" charset="0"/>
              </a:rPr>
              <a:t>Scanner</a:t>
            </a:r>
          </a:p>
        </p:txBody>
      </p:sp>
      <p:sp>
        <p:nvSpPr>
          <p:cNvPr id="11" name="Line 5"/>
          <p:cNvSpPr>
            <a:spLocks noChangeShapeType="1"/>
          </p:cNvSpPr>
          <p:nvPr/>
        </p:nvSpPr>
        <p:spPr bwMode="auto">
          <a:xfrm>
            <a:off x="3720431" y="553164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6"/>
          <p:cNvSpPr>
            <a:spLocks noChangeArrowheads="1"/>
          </p:cNvSpPr>
          <p:nvPr/>
        </p:nvSpPr>
        <p:spPr bwMode="auto">
          <a:xfrm>
            <a:off x="1967831" y="5150644"/>
            <a:ext cx="1752600" cy="762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sz="1600" dirty="0">
                <a:cs typeface="ＭＳ Ｐゴシック" charset="0"/>
              </a:rPr>
              <a:t>sum=</a:t>
            </a:r>
            <a:r>
              <a:rPr lang="en-US" sz="1600" dirty="0" err="1">
                <a:cs typeface="ＭＳ Ｐゴシック" charset="0"/>
              </a:rPr>
              <a:t>sum+a</a:t>
            </a:r>
            <a:r>
              <a:rPr lang="en-US" sz="1600" dirty="0">
                <a:cs typeface="ＭＳ Ｐゴシック" charset="0"/>
              </a:rPr>
              <a:t>[</a:t>
            </a:r>
            <a:r>
              <a:rPr lang="en-US" sz="1600" dirty="0" err="1">
                <a:cs typeface="ＭＳ Ｐゴシック" charset="0"/>
              </a:rPr>
              <a:t>i</a:t>
            </a:r>
            <a:r>
              <a:rPr lang="en-US" sz="1600" dirty="0">
                <a:cs typeface="ＭＳ Ｐゴシック" charset="0"/>
              </a:rPr>
              <a:t>];</a:t>
            </a:r>
          </a:p>
        </p:txBody>
      </p:sp>
      <p:sp>
        <p:nvSpPr>
          <p:cNvPr id="14" name="Rectangle 7"/>
          <p:cNvSpPr>
            <a:spLocks noChangeArrowheads="1"/>
          </p:cNvSpPr>
          <p:nvPr/>
        </p:nvSpPr>
        <p:spPr bwMode="auto">
          <a:xfrm>
            <a:off x="5777831" y="4655344"/>
            <a:ext cx="1200484" cy="1752600"/>
          </a:xfrm>
          <a:prstGeom prst="rect">
            <a:avLst/>
          </a:prstGeom>
          <a:solidFill>
            <a:schemeClr val="bg1"/>
          </a:solidFill>
          <a:ln w="9525">
            <a:solidFill>
              <a:schemeClr val="tx1"/>
            </a:solidFill>
            <a:miter lim="800000"/>
            <a:headEnd/>
            <a:tailEnd/>
          </a:ln>
          <a:effectLst/>
        </p:spPr>
        <p:txBody>
          <a:bodyPr wrap="none" anchor="ctr"/>
          <a:lstStyle/>
          <a:p>
            <a:pPr eaLnBrk="0" hangingPunct="0">
              <a:tabLst>
                <a:tab pos="681038" algn="l"/>
              </a:tabLst>
            </a:pPr>
            <a:r>
              <a:rPr lang="en-US" sz="1400" dirty="0">
                <a:latin typeface="Helvetica" charset="0"/>
              </a:rPr>
              <a:t>sum  	1</a:t>
            </a:r>
          </a:p>
          <a:p>
            <a:pPr eaLnBrk="0" hangingPunct="0">
              <a:tabLst>
                <a:tab pos="681038" algn="l"/>
              </a:tabLst>
            </a:pPr>
            <a:r>
              <a:rPr lang="en-US" sz="1400" dirty="0">
                <a:latin typeface="Helvetica" charset="0"/>
              </a:rPr>
              <a:t>=	3</a:t>
            </a:r>
          </a:p>
          <a:p>
            <a:pPr eaLnBrk="0" hangingPunct="0">
              <a:tabLst>
                <a:tab pos="681038" algn="l"/>
              </a:tabLst>
            </a:pPr>
            <a:r>
              <a:rPr lang="en-US" sz="1400" dirty="0">
                <a:latin typeface="Helvetica" charset="0"/>
              </a:rPr>
              <a:t>+	4</a:t>
            </a:r>
          </a:p>
          <a:p>
            <a:pPr eaLnBrk="0" hangingPunct="0">
              <a:tabLst>
                <a:tab pos="681038" algn="l"/>
              </a:tabLst>
            </a:pPr>
            <a:r>
              <a:rPr lang="en-US" sz="1400" dirty="0">
                <a:latin typeface="Helvetica" charset="0"/>
              </a:rPr>
              <a:t>a	1	</a:t>
            </a:r>
          </a:p>
          <a:p>
            <a:pPr eaLnBrk="0" hangingPunct="0">
              <a:tabLst>
                <a:tab pos="681038" algn="l"/>
              </a:tabLst>
            </a:pPr>
            <a:r>
              <a:rPr lang="en-US" sz="1400" dirty="0">
                <a:latin typeface="Helvetica" charset="0"/>
              </a:rPr>
              <a:t>[	12	</a:t>
            </a:r>
          </a:p>
          <a:p>
            <a:pPr eaLnBrk="0" hangingPunct="0">
              <a:tabLst>
                <a:tab pos="681038" algn="l"/>
              </a:tabLst>
            </a:pPr>
            <a:r>
              <a:rPr lang="en-US" sz="1400" dirty="0" err="1">
                <a:latin typeface="Helvetica" charset="0"/>
              </a:rPr>
              <a:t>i</a:t>
            </a:r>
            <a:r>
              <a:rPr lang="en-US" sz="1400" dirty="0">
                <a:latin typeface="Helvetica" charset="0"/>
              </a:rPr>
              <a:t>	1</a:t>
            </a:r>
          </a:p>
          <a:p>
            <a:pPr eaLnBrk="0" hangingPunct="0">
              <a:tabLst>
                <a:tab pos="681038" algn="l"/>
              </a:tabLst>
            </a:pPr>
            <a:r>
              <a:rPr lang="en-US" sz="1400" dirty="0">
                <a:latin typeface="Helvetica" charset="0"/>
              </a:rPr>
              <a:t>]	13</a:t>
            </a:r>
          </a:p>
          <a:p>
            <a:pPr eaLnBrk="0" hangingPunct="0">
              <a:tabLst>
                <a:tab pos="681038" algn="l"/>
              </a:tabLst>
            </a:pPr>
            <a:r>
              <a:rPr lang="en-US" sz="1400" dirty="0">
                <a:latin typeface="Helvetica" charset="0"/>
              </a:rPr>
              <a:t>;	6</a:t>
            </a:r>
            <a:endParaRPr lang="en-US" sz="2400" dirty="0">
              <a:latin typeface="Helvetica" charset="0"/>
            </a:endParaRPr>
          </a:p>
        </p:txBody>
      </p:sp>
      <p:sp>
        <p:nvSpPr>
          <p:cNvPr id="16" name="Line 8"/>
          <p:cNvSpPr>
            <a:spLocks noChangeShapeType="1"/>
          </p:cNvSpPr>
          <p:nvPr/>
        </p:nvSpPr>
        <p:spPr bwMode="auto">
          <a:xfrm>
            <a:off x="5320631" y="5531644"/>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Tree>
    <p:extLst>
      <p:ext uri="{BB962C8B-B14F-4D97-AF65-F5344CB8AC3E}">
        <p14:creationId xmlns:p14="http://schemas.microsoft.com/office/powerpoint/2010/main" val="2995394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a:t>How Do We Specify Lexical Patterns?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100"/>
              </a:spcAft>
            </a:pPr>
            <a:r>
              <a:rPr lang="en-US" sz="2400" dirty="0"/>
              <a:t>Some patterns are easy</a:t>
            </a:r>
          </a:p>
          <a:p>
            <a:pPr lvl="1" algn="just">
              <a:spcBef>
                <a:spcPts val="0"/>
              </a:spcBef>
              <a:spcAft>
                <a:spcPts val="100"/>
              </a:spcAft>
            </a:pPr>
            <a:r>
              <a:rPr lang="en-US" sz="2000" dirty="0"/>
              <a:t>Keywords and operators</a:t>
            </a:r>
          </a:p>
          <a:p>
            <a:pPr lvl="2" algn="just">
              <a:spcBef>
                <a:spcPts val="0"/>
              </a:spcBef>
              <a:spcAft>
                <a:spcPts val="100"/>
              </a:spcAft>
            </a:pPr>
            <a:r>
              <a:rPr lang="en-US" sz="2000" dirty="0"/>
              <a:t>Specified as literal patterns: </a:t>
            </a:r>
            <a:r>
              <a:rPr lang="en-US" sz="2000" dirty="0">
                <a:solidFill>
                  <a:srgbClr val="2F02F0"/>
                </a:solidFill>
              </a:rPr>
              <a:t>if</a:t>
            </a:r>
            <a:r>
              <a:rPr lang="en-US" sz="2000" dirty="0"/>
              <a:t>, </a:t>
            </a:r>
            <a:r>
              <a:rPr lang="en-US" sz="2000" dirty="0">
                <a:solidFill>
                  <a:srgbClr val="2F02F0"/>
                </a:solidFill>
              </a:rPr>
              <a:t>then</a:t>
            </a:r>
            <a:r>
              <a:rPr lang="en-US" sz="2000" dirty="0"/>
              <a:t>, </a:t>
            </a:r>
            <a:r>
              <a:rPr lang="en-US" sz="2000" dirty="0">
                <a:solidFill>
                  <a:srgbClr val="2F02F0"/>
                </a:solidFill>
              </a:rPr>
              <a:t>else</a:t>
            </a:r>
            <a:r>
              <a:rPr lang="en-US" sz="2000" dirty="0"/>
              <a:t>, </a:t>
            </a:r>
            <a:r>
              <a:rPr lang="en-US" sz="2000" dirty="0">
                <a:solidFill>
                  <a:srgbClr val="2F02F0"/>
                </a:solidFill>
              </a:rPr>
              <a:t>while</a:t>
            </a:r>
            <a:r>
              <a:rPr lang="en-US" sz="2000" dirty="0"/>
              <a:t>, </a:t>
            </a:r>
            <a:r>
              <a:rPr lang="en-US" sz="2000" dirty="0">
                <a:solidFill>
                  <a:srgbClr val="2F02F0"/>
                </a:solidFill>
              </a:rPr>
              <a:t>=</a:t>
            </a:r>
            <a:r>
              <a:rPr lang="en-US" sz="2000" dirty="0"/>
              <a:t>, </a:t>
            </a:r>
            <a:r>
              <a:rPr lang="en-US" sz="2000" dirty="0">
                <a:solidFill>
                  <a:srgbClr val="2F02F0"/>
                </a:solidFill>
              </a:rPr>
              <a:t>+</a:t>
            </a:r>
            <a:r>
              <a:rPr lang="en-US" sz="2000" dirty="0"/>
              <a:t>, … </a:t>
            </a:r>
          </a:p>
          <a:p>
            <a:pPr algn="just">
              <a:spcBef>
                <a:spcPts val="0"/>
              </a:spcBef>
              <a:spcAft>
                <a:spcPts val="100"/>
              </a:spcAft>
            </a:pPr>
            <a:r>
              <a:rPr lang="en-US" sz="2400" dirty="0"/>
              <a:t>Some patterns are more complex</a:t>
            </a:r>
          </a:p>
          <a:p>
            <a:pPr lvl="1" algn="just">
              <a:spcBef>
                <a:spcPts val="0"/>
              </a:spcBef>
              <a:spcAft>
                <a:spcPts val="100"/>
              </a:spcAft>
            </a:pPr>
            <a:r>
              <a:rPr lang="en-US" sz="2000" dirty="0"/>
              <a:t>Identifiers</a:t>
            </a:r>
          </a:p>
          <a:p>
            <a:pPr lvl="2" algn="just">
              <a:spcBef>
                <a:spcPts val="0"/>
              </a:spcBef>
              <a:spcAft>
                <a:spcPts val="100"/>
              </a:spcAft>
            </a:pPr>
            <a:r>
              <a:rPr lang="en-US" sz="2000" dirty="0"/>
              <a:t>Letter followed by letters and digits</a:t>
            </a:r>
          </a:p>
          <a:p>
            <a:pPr lvl="1" algn="just">
              <a:spcBef>
                <a:spcPts val="0"/>
              </a:spcBef>
              <a:spcAft>
                <a:spcPts val="100"/>
              </a:spcAft>
            </a:pPr>
            <a:r>
              <a:rPr lang="en-US" sz="2000" dirty="0"/>
              <a:t>Numbers</a:t>
            </a:r>
            <a:endParaRPr lang="en-US" sz="2400" dirty="0"/>
          </a:p>
          <a:p>
            <a:pPr lvl="2" algn="just">
              <a:spcBef>
                <a:spcPts val="0"/>
              </a:spcBef>
              <a:spcAft>
                <a:spcPts val="100"/>
              </a:spcAft>
            </a:pPr>
            <a:r>
              <a:rPr lang="en-US" sz="2000" dirty="0"/>
              <a:t>Integer: 0 or a digit between 1 and 9 followed by digits between 0 and 9</a:t>
            </a:r>
          </a:p>
          <a:p>
            <a:pPr lvl="2" algn="just">
              <a:spcBef>
                <a:spcPts val="0"/>
              </a:spcBef>
              <a:spcAft>
                <a:spcPts val="100"/>
              </a:spcAft>
            </a:pPr>
            <a:r>
              <a:rPr lang="en-US" sz="2000" dirty="0"/>
              <a:t>Decimal: An optional sign which can be </a:t>
            </a:r>
            <a:r>
              <a:rPr lang="en-US" sz="2000" dirty="0">
                <a:latin typeface="Arial"/>
              </a:rPr>
              <a:t>“</a:t>
            </a:r>
            <a:r>
              <a:rPr lang="en-US" sz="2000" dirty="0"/>
              <a:t>+</a:t>
            </a:r>
            <a:r>
              <a:rPr lang="en-US" sz="2000" dirty="0">
                <a:latin typeface="Arial"/>
              </a:rPr>
              <a:t>”</a:t>
            </a:r>
            <a:r>
              <a:rPr lang="en-US" sz="2000" dirty="0"/>
              <a:t> or </a:t>
            </a:r>
            <a:r>
              <a:rPr lang="en-US" sz="2000" dirty="0">
                <a:latin typeface="Arial"/>
              </a:rPr>
              <a:t>“</a:t>
            </a:r>
            <a:r>
              <a:rPr lang="en-US" sz="2000" dirty="0"/>
              <a:t>-</a:t>
            </a:r>
            <a:r>
              <a:rPr lang="en-US" sz="2000" dirty="0">
                <a:latin typeface="Arial"/>
              </a:rPr>
              <a:t>”</a:t>
            </a:r>
            <a:r>
              <a:rPr lang="en-US" sz="2000" dirty="0"/>
              <a:t> followed by digit </a:t>
            </a:r>
            <a:r>
              <a:rPr lang="en-US" sz="2000" dirty="0">
                <a:latin typeface="Arial"/>
              </a:rPr>
              <a:t>“</a:t>
            </a:r>
            <a:r>
              <a:rPr lang="en-US" sz="2000" dirty="0"/>
              <a:t>0</a:t>
            </a:r>
            <a:r>
              <a:rPr lang="en-US" sz="2000" dirty="0">
                <a:latin typeface="Arial"/>
              </a:rPr>
              <a:t>”</a:t>
            </a:r>
            <a:r>
              <a:rPr lang="en-US" sz="2000" dirty="0"/>
              <a:t> or a nonzero digit followed by an arbitrary number of digits followed by a decimal point followed by an arbitrary number of digits</a:t>
            </a:r>
          </a:p>
        </p:txBody>
      </p:sp>
      <p:sp>
        <p:nvSpPr>
          <p:cNvPr id="2" name="Rounded Rectangle 1"/>
          <p:cNvSpPr/>
          <p:nvPr/>
        </p:nvSpPr>
        <p:spPr>
          <a:xfrm>
            <a:off x="906754" y="5992746"/>
            <a:ext cx="7292568" cy="603592"/>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We want to have concise descriptions of patterns, and we want to automatically construct the scanner from these descriptions</a:t>
            </a:r>
          </a:p>
        </p:txBody>
      </p:sp>
    </p:spTree>
    <p:extLst>
      <p:ext uri="{BB962C8B-B14F-4D97-AF65-F5344CB8AC3E}">
        <p14:creationId xmlns:p14="http://schemas.microsoft.com/office/powerpoint/2010/main" val="234215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Language Definitions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90000"/>
              </a:lnSpc>
              <a:defRPr/>
            </a:pPr>
            <a:r>
              <a:rPr lang="en-US" sz="2400" dirty="0"/>
              <a:t>An </a:t>
            </a:r>
            <a:r>
              <a:rPr lang="en-US" sz="2400" i="1" dirty="0"/>
              <a:t>alphabet</a:t>
            </a:r>
            <a:r>
              <a:rPr lang="en-US" sz="2400" dirty="0"/>
              <a:t> </a:t>
            </a:r>
            <a:r>
              <a:rPr lang="el-GR" sz="2400" dirty="0">
                <a:highlight>
                  <a:srgbClr val="FFFF00"/>
                </a:highlight>
              </a:rPr>
              <a:t>Σ</a:t>
            </a:r>
            <a:r>
              <a:rPr lang="en-US" sz="2400" dirty="0"/>
              <a:t> is a finite non-empty set (of symbols)</a:t>
            </a:r>
          </a:p>
          <a:p>
            <a:pPr algn="just">
              <a:lnSpc>
                <a:spcPct val="90000"/>
              </a:lnSpc>
              <a:defRPr/>
            </a:pPr>
            <a:r>
              <a:rPr lang="en-US" sz="2400" dirty="0"/>
              <a:t>A </a:t>
            </a:r>
            <a:r>
              <a:rPr lang="en-US" sz="2400" i="1" dirty="0"/>
              <a:t>string</a:t>
            </a:r>
            <a:r>
              <a:rPr lang="en-US" sz="2400" dirty="0"/>
              <a:t> or </a:t>
            </a:r>
            <a:r>
              <a:rPr lang="en-US" sz="2400" i="1" dirty="0"/>
              <a:t>word</a:t>
            </a:r>
            <a:r>
              <a:rPr lang="en-US" sz="2400" dirty="0"/>
              <a:t> over an alphabet </a:t>
            </a:r>
            <a:r>
              <a:rPr lang="el-GR" sz="2400" dirty="0"/>
              <a:t>Σ</a:t>
            </a:r>
            <a:r>
              <a:rPr lang="en-US" sz="2400" dirty="0"/>
              <a:t> is a finite </a:t>
            </a:r>
            <a:r>
              <a:rPr lang="en-US" sz="2400" i="1" dirty="0"/>
              <a:t>concatenation</a:t>
            </a:r>
            <a:r>
              <a:rPr lang="en-US" sz="2400" dirty="0"/>
              <a:t> of symbols from </a:t>
            </a:r>
            <a:r>
              <a:rPr lang="el-GR" sz="2400" dirty="0"/>
              <a:t>Σ</a:t>
            </a:r>
            <a:endParaRPr lang="en-US" sz="2400" dirty="0"/>
          </a:p>
          <a:p>
            <a:pPr algn="just">
              <a:lnSpc>
                <a:spcPct val="90000"/>
              </a:lnSpc>
              <a:defRPr/>
            </a:pPr>
            <a:r>
              <a:rPr lang="en-US" sz="2400" dirty="0"/>
              <a:t>The </a:t>
            </a:r>
            <a:r>
              <a:rPr lang="en-US" sz="2400" i="1" dirty="0"/>
              <a:t>length</a:t>
            </a:r>
            <a:r>
              <a:rPr lang="en-US" sz="2400" dirty="0"/>
              <a:t> of a string </a:t>
            </a:r>
            <a:r>
              <a:rPr lang="en-US" sz="2400" dirty="0">
                <a:highlight>
                  <a:srgbClr val="FFFF00"/>
                </a:highlight>
                <a:cs typeface="Times New Roman"/>
              </a:rPr>
              <a:t>w</a:t>
            </a:r>
            <a:r>
              <a:rPr lang="en-US" sz="2400" dirty="0"/>
              <a:t> (i.e., number of characters comprising the string) is denoted |</a:t>
            </a:r>
            <a:r>
              <a:rPr lang="en-US" sz="2400" dirty="0">
                <a:cs typeface="Times New Roman"/>
              </a:rPr>
              <a:t>w</a:t>
            </a:r>
            <a:r>
              <a:rPr lang="en-US" sz="2400" dirty="0"/>
              <a:t>|</a:t>
            </a:r>
          </a:p>
          <a:p>
            <a:pPr algn="just">
              <a:lnSpc>
                <a:spcPct val="90000"/>
              </a:lnSpc>
              <a:defRPr/>
            </a:pPr>
            <a:r>
              <a:rPr lang="en-US" sz="2400" dirty="0"/>
              <a:t>The </a:t>
            </a:r>
            <a:r>
              <a:rPr lang="en-US" sz="2400" i="1" dirty="0"/>
              <a:t>empty</a:t>
            </a:r>
            <a:r>
              <a:rPr lang="en-US" sz="2400" dirty="0"/>
              <a:t> or </a:t>
            </a:r>
            <a:r>
              <a:rPr lang="en-US" sz="2400" i="1" dirty="0"/>
              <a:t>null</a:t>
            </a:r>
            <a:r>
              <a:rPr lang="en-US" sz="2400" dirty="0"/>
              <a:t> string is denoted </a:t>
            </a:r>
            <a:r>
              <a:rPr lang="en-US" sz="2400" dirty="0">
                <a:highlight>
                  <a:srgbClr val="FFFF00"/>
                </a:highlight>
              </a:rPr>
              <a:t>ε</a:t>
            </a:r>
            <a:r>
              <a:rPr lang="en-US" sz="2400" dirty="0"/>
              <a:t> (i.e., |ε|=0)</a:t>
            </a:r>
          </a:p>
          <a:p>
            <a:pPr algn="just">
              <a:lnSpc>
                <a:spcPct val="90000"/>
              </a:lnSpc>
              <a:defRPr/>
            </a:pPr>
            <a:r>
              <a:rPr lang="en-US" sz="2400" dirty="0"/>
              <a:t>The set of all strings over </a:t>
            </a:r>
            <a:r>
              <a:rPr lang="el-GR" sz="2400" dirty="0"/>
              <a:t>Σ</a:t>
            </a:r>
            <a:r>
              <a:rPr lang="en-US" sz="2400" dirty="0"/>
              <a:t> is denoted </a:t>
            </a:r>
            <a:r>
              <a:rPr lang="el-GR" sz="2400" dirty="0">
                <a:highlight>
                  <a:srgbClr val="FFFF00"/>
                </a:highlight>
              </a:rPr>
              <a:t>Σ</a:t>
            </a:r>
            <a:r>
              <a:rPr lang="en-US" sz="2400" dirty="0">
                <a:highlight>
                  <a:srgbClr val="FFFF00"/>
                </a:highlight>
              </a:rPr>
              <a:t>*</a:t>
            </a:r>
          </a:p>
          <a:p>
            <a:pPr algn="just">
              <a:lnSpc>
                <a:spcPct val="90000"/>
              </a:lnSpc>
              <a:defRPr/>
            </a:pPr>
            <a:r>
              <a:rPr lang="en-US" sz="2400" dirty="0"/>
              <a:t>For each n ≥ 0, we define </a:t>
            </a:r>
            <a:r>
              <a:rPr lang="el-GR" sz="2400" dirty="0"/>
              <a:t>Σ</a:t>
            </a:r>
            <a:r>
              <a:rPr lang="en-US" sz="2400" baseline="30000" dirty="0"/>
              <a:t>n </a:t>
            </a:r>
            <a:r>
              <a:rPr lang="en-US" sz="2400" dirty="0"/>
              <a:t>= {</a:t>
            </a:r>
            <a:r>
              <a:rPr lang="en-US" sz="2400" dirty="0">
                <a:cs typeface="Times New Roman"/>
              </a:rPr>
              <a:t>w</a:t>
            </a:r>
            <a:r>
              <a:rPr lang="en-US" sz="2400" dirty="0"/>
              <a:t>∈</a:t>
            </a:r>
            <a:r>
              <a:rPr lang="el-GR" sz="2400" dirty="0"/>
              <a:t>Σ</a:t>
            </a:r>
            <a:r>
              <a:rPr lang="en-US" sz="2400" dirty="0"/>
              <a:t>* | |</a:t>
            </a:r>
            <a:r>
              <a:rPr lang="en-US" sz="2400" dirty="0">
                <a:cs typeface="Times New Roman"/>
              </a:rPr>
              <a:t>w</a:t>
            </a:r>
            <a:r>
              <a:rPr lang="en-US" sz="2400" dirty="0"/>
              <a:t>| = n}</a:t>
            </a:r>
          </a:p>
          <a:p>
            <a:pPr algn="just">
              <a:lnSpc>
                <a:spcPct val="90000"/>
              </a:lnSpc>
              <a:defRPr/>
            </a:pPr>
            <a:r>
              <a:rPr lang="en-US" sz="2400" dirty="0"/>
              <a:t>For a symbol or word x, x</a:t>
            </a:r>
            <a:r>
              <a:rPr lang="en-US" sz="2400" baseline="30000" dirty="0"/>
              <a:t>n</a:t>
            </a:r>
            <a:r>
              <a:rPr lang="en-US" sz="2400" dirty="0"/>
              <a:t> denotes x concatenated with itself n times, with the convention that x</a:t>
            </a:r>
            <a:r>
              <a:rPr lang="en-US" sz="2400" baseline="30000" dirty="0"/>
              <a:t>0</a:t>
            </a:r>
            <a:r>
              <a:rPr lang="en-US" sz="2400" dirty="0"/>
              <a:t> denotes ε</a:t>
            </a:r>
          </a:p>
          <a:p>
            <a:pPr algn="just">
              <a:lnSpc>
                <a:spcPct val="90000"/>
              </a:lnSpc>
              <a:defRPr/>
            </a:pPr>
            <a:r>
              <a:rPr lang="en-US" sz="2400" dirty="0"/>
              <a:t>A language over </a:t>
            </a:r>
            <a:r>
              <a:rPr lang="el-GR" sz="2400" dirty="0"/>
              <a:t>Σ</a:t>
            </a:r>
            <a:r>
              <a:rPr lang="en-US" sz="2400" dirty="0"/>
              <a:t> is a set L ⊆ </a:t>
            </a:r>
            <a:r>
              <a:rPr lang="el-GR" sz="2400" dirty="0"/>
              <a:t>Σ</a:t>
            </a:r>
            <a:r>
              <a:rPr lang="en-US" sz="2400" dirty="0"/>
              <a:t>*</a:t>
            </a:r>
          </a:p>
          <a:p>
            <a:pPr algn="just">
              <a:lnSpc>
                <a:spcPct val="90000"/>
              </a:lnSpc>
              <a:defRPr/>
            </a:pPr>
            <a:r>
              <a:rPr lang="en-US" sz="2400" dirty="0"/>
              <a:t>Two languages L</a:t>
            </a:r>
            <a:r>
              <a:rPr lang="en-US" sz="2400" baseline="-25000" dirty="0"/>
              <a:t>1</a:t>
            </a:r>
            <a:r>
              <a:rPr lang="en-US" sz="2400" dirty="0"/>
              <a:t> and L</a:t>
            </a:r>
            <a:r>
              <a:rPr lang="en-US" sz="2400" baseline="-25000" dirty="0"/>
              <a:t>2</a:t>
            </a:r>
            <a:r>
              <a:rPr lang="en-US" sz="2400" dirty="0"/>
              <a:t> over common alphabet </a:t>
            </a:r>
            <a:r>
              <a:rPr lang="el-GR" sz="2400" dirty="0"/>
              <a:t>Σ</a:t>
            </a:r>
            <a:r>
              <a:rPr lang="en-US" sz="2400" dirty="0"/>
              <a:t> are equal if they are equal as sets</a:t>
            </a:r>
          </a:p>
        </p:txBody>
      </p:sp>
    </p:spTree>
    <p:extLst>
      <p:ext uri="{BB962C8B-B14F-4D97-AF65-F5344CB8AC3E}">
        <p14:creationId xmlns:p14="http://schemas.microsoft.com/office/powerpoint/2010/main" val="360328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Types of Translators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lnSpc>
                <a:spcPct val="110000"/>
              </a:lnSpc>
            </a:pPr>
            <a:r>
              <a:rPr lang="en-US" sz="2400" dirty="0">
                <a:solidFill>
                  <a:srgbClr val="008000"/>
                </a:solidFill>
              </a:rPr>
              <a:t>Assembler </a:t>
            </a:r>
            <a:r>
              <a:rPr lang="en-US" sz="2400" dirty="0"/>
              <a:t>is also a type of translator</a:t>
            </a:r>
          </a:p>
          <a:p>
            <a:pPr algn="just">
              <a:lnSpc>
                <a:spcPct val="110000"/>
              </a:lnSpc>
            </a:pPr>
            <a:endParaRPr lang="en-US" sz="2400" dirty="0"/>
          </a:p>
          <a:p>
            <a:pPr marL="0" indent="0" algn="just">
              <a:lnSpc>
                <a:spcPct val="110000"/>
              </a:lnSpc>
              <a:buNone/>
            </a:pPr>
            <a:endParaRPr lang="en-US" sz="2400" dirty="0"/>
          </a:p>
          <a:p>
            <a:pPr algn="just">
              <a:lnSpc>
                <a:spcPct val="110000"/>
              </a:lnSpc>
            </a:pPr>
            <a:r>
              <a:rPr lang="en-US" sz="2400" dirty="0">
                <a:solidFill>
                  <a:srgbClr val="008000"/>
                </a:solidFill>
              </a:rPr>
              <a:t>Interpreter </a:t>
            </a:r>
            <a:r>
              <a:rPr lang="en-US" sz="2400" dirty="0"/>
              <a:t>closely related to compiler, but takes both source program and input data</a:t>
            </a:r>
          </a:p>
          <a:p>
            <a:pPr lvl="1" algn="just">
              <a:lnSpc>
                <a:spcPct val="110000"/>
              </a:lnSpc>
            </a:pPr>
            <a:r>
              <a:rPr lang="en-US" sz="2000" dirty="0"/>
              <a:t>Translation and execution phases of the source program are the same</a:t>
            </a:r>
          </a:p>
        </p:txBody>
      </p:sp>
      <p:pic>
        <p:nvPicPr>
          <p:cNvPr id="2" name="Picture 1" descr="Screen Shot 2015-06-22 at 4.01.2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0100" y="2152650"/>
            <a:ext cx="4597400" cy="876300"/>
          </a:xfrm>
          <a:prstGeom prst="rect">
            <a:avLst/>
          </a:prstGeom>
        </p:spPr>
      </p:pic>
      <p:pic>
        <p:nvPicPr>
          <p:cNvPr id="3" name="Picture 2" descr="Screen Shot 2015-06-22 at 4.01.37 A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7595" y="4452144"/>
            <a:ext cx="4572000" cy="1955800"/>
          </a:xfrm>
          <a:prstGeom prst="rect">
            <a:avLst/>
          </a:prstGeom>
        </p:spPr>
      </p:pic>
      <p:sp>
        <p:nvSpPr>
          <p:cNvPr id="4" name="TextBox 3"/>
          <p:cNvSpPr txBox="1"/>
          <p:nvPr/>
        </p:nvSpPr>
        <p:spPr>
          <a:xfrm>
            <a:off x="282408" y="4701698"/>
            <a:ext cx="2988955" cy="1477328"/>
          </a:xfrm>
          <a:prstGeom prst="rect">
            <a:avLst/>
          </a:prstGeom>
          <a:solidFill>
            <a:srgbClr val="D4F0E1"/>
          </a:solidFill>
        </p:spPr>
        <p:txBody>
          <a:bodyPr wrap="square" rtlCol="0">
            <a:spAutoFit/>
          </a:bodyPr>
          <a:lstStyle/>
          <a:p>
            <a:pPr marL="285750" indent="-285750" algn="just">
              <a:buFont typeface="Arial"/>
              <a:buChar char="•"/>
            </a:pPr>
            <a:r>
              <a:rPr lang="en-US" dirty="0"/>
              <a:t>Easier implementation of programs (run-time errors immediately displayed)</a:t>
            </a:r>
          </a:p>
          <a:p>
            <a:pPr marL="285750" indent="-285750" algn="just">
              <a:buFont typeface="Arial"/>
              <a:buChar char="•"/>
            </a:pPr>
            <a:r>
              <a:rPr lang="en-US" dirty="0"/>
              <a:t>Slower execution</a:t>
            </a:r>
          </a:p>
          <a:p>
            <a:pPr marL="285750" indent="-285750" algn="just">
              <a:buFont typeface="Arial"/>
              <a:buChar char="•"/>
            </a:pPr>
            <a:r>
              <a:rPr lang="en-US" dirty="0"/>
              <a:t>Often requires more space</a:t>
            </a:r>
          </a:p>
        </p:txBody>
      </p:sp>
    </p:spTree>
    <p:extLst>
      <p:ext uri="{BB962C8B-B14F-4D97-AF65-F5344CB8AC3E}">
        <p14:creationId xmlns:p14="http://schemas.microsoft.com/office/powerpoint/2010/main" val="3195088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Lexical Analyzer: Regular Expression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DD4B9B0E-4173-4C72-AC15-70DE8D08EB85}"/>
              </a:ext>
            </a:extLst>
          </p:cNvPr>
          <p:cNvSpPr>
            <a:spLocks noGrp="1"/>
          </p:cNvSpPr>
          <p:nvPr>
            <p:ph idx="1"/>
          </p:nvPr>
        </p:nvSpPr>
        <p:spPr>
          <a:xfrm>
            <a:off x="205290" y="1600200"/>
            <a:ext cx="8481510" cy="4525963"/>
          </a:xfrm>
        </p:spPr>
        <p:txBody>
          <a:bodyPr>
            <a:noAutofit/>
          </a:bodyPr>
          <a:lstStyle/>
          <a:p>
            <a:pPr algn="just"/>
            <a:r>
              <a:rPr lang="en-US" sz="1800" b="0" i="0" dirty="0">
                <a:solidFill>
                  <a:srgbClr val="000000"/>
                </a:solidFill>
                <a:effectLst/>
                <a:latin typeface="+mj-lt"/>
              </a:rPr>
              <a:t>The </a:t>
            </a:r>
            <a:r>
              <a:rPr lang="en-US" sz="1800" b="0" i="0" dirty="0">
                <a:solidFill>
                  <a:srgbClr val="000000"/>
                </a:solidFill>
                <a:effectLst/>
                <a:highlight>
                  <a:srgbClr val="FFFF00"/>
                </a:highlight>
                <a:latin typeface="+mj-lt"/>
              </a:rPr>
              <a:t>lexical analyzer </a:t>
            </a:r>
            <a:r>
              <a:rPr lang="en-US" sz="1800" b="0" i="0" dirty="0">
                <a:solidFill>
                  <a:srgbClr val="000000"/>
                </a:solidFill>
                <a:effectLst/>
                <a:latin typeface="+mj-lt"/>
              </a:rPr>
              <a:t>needs to scan and identify only a finite set of valid string/token/lexeme that belong to the language in hand. It </a:t>
            </a:r>
            <a:r>
              <a:rPr lang="en-US" sz="1800" b="0" i="0" dirty="0">
                <a:solidFill>
                  <a:srgbClr val="000000"/>
                </a:solidFill>
                <a:effectLst/>
                <a:highlight>
                  <a:srgbClr val="FFFF00"/>
                </a:highlight>
                <a:latin typeface="+mj-lt"/>
              </a:rPr>
              <a:t>searches for the pattern defined by the language rules</a:t>
            </a:r>
            <a:r>
              <a:rPr lang="en-US" sz="1800" b="0" i="0" dirty="0">
                <a:solidFill>
                  <a:srgbClr val="000000"/>
                </a:solidFill>
                <a:effectLst/>
                <a:latin typeface="+mj-lt"/>
              </a:rPr>
              <a:t>.</a:t>
            </a:r>
          </a:p>
          <a:p>
            <a:pPr algn="just"/>
            <a:r>
              <a:rPr lang="en-US" sz="1800" b="0" i="0" dirty="0" err="1">
                <a:solidFill>
                  <a:srgbClr val="000000"/>
                </a:solidFill>
                <a:effectLst/>
                <a:latin typeface="+mj-lt"/>
              </a:rPr>
              <a:t>RegExes</a:t>
            </a:r>
            <a:r>
              <a:rPr lang="en-US" sz="1800" b="0" i="0" dirty="0">
                <a:solidFill>
                  <a:srgbClr val="000000"/>
                </a:solidFill>
                <a:effectLst/>
                <a:latin typeface="+mj-lt"/>
              </a:rPr>
              <a:t> have the capability to express finite languages by defining a pattern for finite strings of symbols. The grammar defined by regular expressions is known as </a:t>
            </a:r>
            <a:r>
              <a:rPr lang="en-US" sz="1800" b="1" i="0" dirty="0">
                <a:solidFill>
                  <a:srgbClr val="000000"/>
                </a:solidFill>
                <a:effectLst/>
                <a:latin typeface="+mj-lt"/>
              </a:rPr>
              <a:t>regular grammar</a:t>
            </a:r>
            <a:r>
              <a:rPr lang="en-US" sz="1800" b="0" i="0" dirty="0">
                <a:solidFill>
                  <a:srgbClr val="000000"/>
                </a:solidFill>
                <a:effectLst/>
                <a:latin typeface="+mj-lt"/>
              </a:rPr>
              <a:t>. The language defined by regular grammar is known as </a:t>
            </a:r>
            <a:r>
              <a:rPr lang="en-US" sz="1800" b="1" i="0" dirty="0">
                <a:solidFill>
                  <a:srgbClr val="000000"/>
                </a:solidFill>
                <a:effectLst/>
                <a:latin typeface="+mj-lt"/>
              </a:rPr>
              <a:t>regular language</a:t>
            </a:r>
            <a:r>
              <a:rPr lang="en-US" sz="1800" b="0" i="0" dirty="0">
                <a:solidFill>
                  <a:srgbClr val="000000"/>
                </a:solidFill>
                <a:effectLst/>
                <a:latin typeface="+mj-lt"/>
              </a:rPr>
              <a:t>.</a:t>
            </a:r>
          </a:p>
          <a:p>
            <a:pPr algn="just"/>
            <a:r>
              <a:rPr lang="en-US" sz="1800" b="0" i="0" dirty="0">
                <a:solidFill>
                  <a:srgbClr val="000000"/>
                </a:solidFill>
                <a:effectLst/>
                <a:latin typeface="+mj-lt"/>
              </a:rPr>
              <a:t>Regular expression is an important notation for specifying patterns. Each pattern matches a set of strings, so regular expressions serve as names for a set of strings. </a:t>
            </a:r>
          </a:p>
          <a:p>
            <a:pPr algn="just"/>
            <a:r>
              <a:rPr lang="en-US" sz="1800" b="0" i="0" dirty="0">
                <a:solidFill>
                  <a:srgbClr val="000000"/>
                </a:solidFill>
                <a:effectLst/>
                <a:latin typeface="+mj-lt"/>
              </a:rPr>
              <a:t>Programming language tokens can be described by regular languages. </a:t>
            </a:r>
          </a:p>
          <a:p>
            <a:pPr algn="just"/>
            <a:r>
              <a:rPr lang="en-US" sz="1800" b="0" i="0" dirty="0">
                <a:solidFill>
                  <a:srgbClr val="000000"/>
                </a:solidFill>
                <a:effectLst/>
                <a:latin typeface="+mj-lt"/>
              </a:rPr>
              <a:t>The specification of regular expressions is an example of a recursive definition. Regular languages are easy to understand and have efficient implementation.</a:t>
            </a:r>
          </a:p>
          <a:p>
            <a:pPr algn="just"/>
            <a:r>
              <a:rPr lang="en-US" sz="1800" b="0" i="0" dirty="0">
                <a:solidFill>
                  <a:srgbClr val="000000"/>
                </a:solidFill>
                <a:effectLst/>
                <a:latin typeface="+mj-lt"/>
              </a:rPr>
              <a:t>There are a number of algebraic laws that are obeyed by regular expressions, which can be used to manipulate regular expressions into equivalent forms</a:t>
            </a:r>
          </a:p>
        </p:txBody>
      </p:sp>
    </p:spTree>
    <p:extLst>
      <p:ext uri="{BB962C8B-B14F-4D97-AF65-F5344CB8AC3E}">
        <p14:creationId xmlns:p14="http://schemas.microsoft.com/office/powerpoint/2010/main" val="3892537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RegEx</a:t>
            </a:r>
            <a:r>
              <a:rPr lang="en-US" sz="4000" dirty="0"/>
              <a:t>: Operations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various operations on languages are:</a:t>
            </a:r>
          </a:p>
          <a:p>
            <a:pPr lvl="1" algn="just">
              <a:spcBef>
                <a:spcPts val="0"/>
              </a:spcBef>
              <a:spcAft>
                <a:spcPts val="600"/>
              </a:spcAft>
            </a:pPr>
            <a:r>
              <a:rPr lang="en-US" sz="2000" dirty="0"/>
              <a:t>Union of two languages L and M is written as</a:t>
            </a:r>
          </a:p>
          <a:p>
            <a:pPr marL="457200" lvl="1" indent="0" algn="just">
              <a:spcBef>
                <a:spcPts val="0"/>
              </a:spcBef>
              <a:spcAft>
                <a:spcPts val="600"/>
              </a:spcAft>
              <a:buNone/>
            </a:pPr>
            <a:r>
              <a:rPr lang="en-US" sz="2000" dirty="0"/>
              <a:t>L U M = {s | s is in L or s is in M}</a:t>
            </a:r>
          </a:p>
          <a:p>
            <a:pPr lvl="1" algn="just">
              <a:spcBef>
                <a:spcPts val="0"/>
              </a:spcBef>
              <a:spcAft>
                <a:spcPts val="600"/>
              </a:spcAft>
            </a:pPr>
            <a:r>
              <a:rPr lang="en-US" sz="2000" dirty="0"/>
              <a:t>Concatenation of two languages L and M is written as</a:t>
            </a:r>
          </a:p>
          <a:p>
            <a:pPr marL="457200" lvl="1" indent="0" algn="just">
              <a:spcBef>
                <a:spcPts val="0"/>
              </a:spcBef>
              <a:spcAft>
                <a:spcPts val="600"/>
              </a:spcAft>
              <a:buNone/>
            </a:pPr>
            <a:r>
              <a:rPr lang="en-US" sz="2000" dirty="0"/>
              <a:t>LM = {</a:t>
            </a:r>
            <a:r>
              <a:rPr lang="en-US" sz="2000" dirty="0" err="1"/>
              <a:t>st</a:t>
            </a:r>
            <a:r>
              <a:rPr lang="en-US" sz="2000" dirty="0"/>
              <a:t> | s is in L and t is in M}</a:t>
            </a:r>
          </a:p>
          <a:p>
            <a:pPr lvl="1" algn="just">
              <a:spcBef>
                <a:spcPts val="0"/>
              </a:spcBef>
              <a:spcAft>
                <a:spcPts val="600"/>
              </a:spcAft>
            </a:pPr>
            <a:r>
              <a:rPr lang="en-US" sz="2000" dirty="0"/>
              <a:t>The Kleene Closure of a language L is written as</a:t>
            </a:r>
          </a:p>
          <a:p>
            <a:pPr marL="457200" lvl="1" indent="0" algn="just">
              <a:spcBef>
                <a:spcPts val="0"/>
              </a:spcBef>
              <a:spcAft>
                <a:spcPts val="600"/>
              </a:spcAft>
              <a:buNone/>
            </a:pPr>
            <a:r>
              <a:rPr lang="en-US" sz="2000" dirty="0"/>
              <a:t>L* = Zero or more occurrence of language L.</a:t>
            </a:r>
          </a:p>
        </p:txBody>
      </p:sp>
    </p:spTree>
    <p:extLst>
      <p:ext uri="{BB962C8B-B14F-4D97-AF65-F5344CB8AC3E}">
        <p14:creationId xmlns:p14="http://schemas.microsoft.com/office/powerpoint/2010/main" val="14491800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RegEx</a:t>
            </a:r>
            <a:r>
              <a:rPr lang="en-US" sz="4000" dirty="0"/>
              <a:t>: Notations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000" dirty="0"/>
              <a:t>If r and s are regular expressions denoting the languages L(r) and L(s), then</a:t>
            </a:r>
          </a:p>
          <a:p>
            <a:pPr marL="0" indent="0" algn="just">
              <a:spcBef>
                <a:spcPts val="0"/>
              </a:spcBef>
              <a:spcAft>
                <a:spcPts val="600"/>
              </a:spcAft>
              <a:buNone/>
            </a:pPr>
            <a:r>
              <a:rPr lang="en-US" sz="2000" dirty="0"/>
              <a:t>	Union : (r)|(s) is a regular expression denoting L(r) U L(s)</a:t>
            </a:r>
          </a:p>
          <a:p>
            <a:pPr marL="0" indent="0" algn="just">
              <a:spcBef>
                <a:spcPts val="0"/>
              </a:spcBef>
              <a:spcAft>
                <a:spcPts val="600"/>
              </a:spcAft>
              <a:buNone/>
            </a:pPr>
            <a:r>
              <a:rPr lang="en-US" sz="2000" dirty="0"/>
              <a:t>	Concatenation : (r)(s) is a regular expression denoting L(r)L(s)</a:t>
            </a:r>
          </a:p>
          <a:p>
            <a:pPr marL="0" indent="0" algn="just">
              <a:spcBef>
                <a:spcPts val="0"/>
              </a:spcBef>
              <a:spcAft>
                <a:spcPts val="600"/>
              </a:spcAft>
              <a:buNone/>
            </a:pPr>
            <a:r>
              <a:rPr lang="en-US" sz="2000" dirty="0"/>
              <a:t>	Kleene closure : (r)* is a regular expression denoting (L(r))*</a:t>
            </a:r>
          </a:p>
          <a:p>
            <a:pPr marL="0" indent="0" algn="just">
              <a:spcBef>
                <a:spcPts val="0"/>
              </a:spcBef>
              <a:spcAft>
                <a:spcPts val="600"/>
              </a:spcAft>
              <a:buNone/>
            </a:pPr>
            <a:r>
              <a:rPr lang="en-US" sz="2000" dirty="0"/>
              <a:t>	(r) is a regular expression denoting L(r)</a:t>
            </a:r>
          </a:p>
        </p:txBody>
      </p:sp>
    </p:spTree>
    <p:extLst>
      <p:ext uri="{BB962C8B-B14F-4D97-AF65-F5344CB8AC3E}">
        <p14:creationId xmlns:p14="http://schemas.microsoft.com/office/powerpoint/2010/main" val="499512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RegEx</a:t>
            </a:r>
            <a:r>
              <a:rPr lang="en-US" sz="4000" dirty="0"/>
              <a:t>: Precedence &amp; Associativity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000" dirty="0"/>
              <a:t>*, concatenation (.), and | (pipe sign) are left associative</a:t>
            </a:r>
          </a:p>
          <a:p>
            <a:pPr algn="just">
              <a:spcBef>
                <a:spcPts val="0"/>
              </a:spcBef>
              <a:spcAft>
                <a:spcPts val="600"/>
              </a:spcAft>
            </a:pPr>
            <a:r>
              <a:rPr lang="en-US" sz="2000" dirty="0"/>
              <a:t>* has the highest precedence</a:t>
            </a:r>
          </a:p>
          <a:p>
            <a:pPr algn="just">
              <a:spcBef>
                <a:spcPts val="0"/>
              </a:spcBef>
              <a:spcAft>
                <a:spcPts val="600"/>
              </a:spcAft>
            </a:pPr>
            <a:r>
              <a:rPr lang="en-US" sz="2000" dirty="0"/>
              <a:t>Concatenation (.) has the second highest precedence.</a:t>
            </a:r>
          </a:p>
          <a:p>
            <a:pPr algn="just">
              <a:spcBef>
                <a:spcPts val="0"/>
              </a:spcBef>
              <a:spcAft>
                <a:spcPts val="600"/>
              </a:spcAft>
            </a:pPr>
            <a:r>
              <a:rPr lang="en-US" sz="2000" dirty="0"/>
              <a:t>| (pipe sign) has the lowest precedence of all.</a:t>
            </a:r>
          </a:p>
        </p:txBody>
      </p:sp>
    </p:spTree>
    <p:extLst>
      <p:ext uri="{BB962C8B-B14F-4D97-AF65-F5344CB8AC3E}">
        <p14:creationId xmlns:p14="http://schemas.microsoft.com/office/powerpoint/2010/main" val="16458666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
        <p:nvSpPr>
          <p:cNvPr id="15" name="Title 1"/>
          <p:cNvSpPr>
            <a:spLocks noGrp="1"/>
          </p:cNvSpPr>
          <p:nvPr>
            <p:ph type="title"/>
          </p:nvPr>
        </p:nvSpPr>
        <p:spPr>
          <a:xfrm>
            <a:off x="1447800" y="271484"/>
            <a:ext cx="7565232" cy="1143000"/>
          </a:xfrm>
        </p:spPr>
        <p:txBody>
          <a:bodyPr>
            <a:normAutofit fontScale="90000"/>
          </a:bodyPr>
          <a:lstStyle/>
          <a:p>
            <a:pPr algn="l"/>
            <a:r>
              <a:rPr lang="en-US" sz="4000" dirty="0" err="1"/>
              <a:t>RegEx</a:t>
            </a:r>
            <a:r>
              <a:rPr lang="en-US" sz="4000" dirty="0"/>
              <a:t>: Representing valid tokens of a language in Regex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lgn="just">
              <a:spcBef>
                <a:spcPts val="0"/>
              </a:spcBef>
              <a:spcAft>
                <a:spcPts val="600"/>
              </a:spcAft>
              <a:buNone/>
            </a:pPr>
            <a:r>
              <a:rPr lang="en-US" sz="2400" dirty="0"/>
              <a:t>If x is a regular expression, then:</a:t>
            </a:r>
          </a:p>
          <a:p>
            <a:pPr marL="0" indent="0" algn="just">
              <a:spcBef>
                <a:spcPts val="0"/>
              </a:spcBef>
              <a:spcAft>
                <a:spcPts val="600"/>
              </a:spcAft>
              <a:buNone/>
            </a:pPr>
            <a:r>
              <a:rPr lang="en-US" sz="2400" dirty="0"/>
              <a:t>x* means zero or more occurrence of x. i.e., it can generate { e, x, xx, xxx, </a:t>
            </a:r>
            <a:r>
              <a:rPr lang="en-US" sz="2400" dirty="0" err="1"/>
              <a:t>xxxx</a:t>
            </a:r>
            <a:r>
              <a:rPr lang="en-US" sz="2400" dirty="0"/>
              <a:t>, … }</a:t>
            </a:r>
          </a:p>
          <a:p>
            <a:pPr marL="0" indent="0" algn="just">
              <a:spcBef>
                <a:spcPts val="0"/>
              </a:spcBef>
              <a:spcAft>
                <a:spcPts val="600"/>
              </a:spcAft>
              <a:buNone/>
            </a:pPr>
            <a:r>
              <a:rPr lang="en-US" sz="2400" dirty="0"/>
              <a:t>x+ means one or more occurrence of x. i.e., it can generate { x, xx, xxx, </a:t>
            </a:r>
            <a:r>
              <a:rPr lang="en-US" sz="2400" dirty="0" err="1"/>
              <a:t>xxxx</a:t>
            </a:r>
            <a:r>
              <a:rPr lang="en-US" sz="2400" dirty="0"/>
              <a:t> … } or </a:t>
            </a:r>
            <a:r>
              <a:rPr lang="en-US" sz="2400" dirty="0" err="1"/>
              <a:t>x.x</a:t>
            </a:r>
            <a:r>
              <a:rPr lang="en-US" sz="2400" dirty="0"/>
              <a:t>*</a:t>
            </a:r>
          </a:p>
          <a:p>
            <a:pPr marL="0" indent="0" algn="just">
              <a:spcBef>
                <a:spcPts val="0"/>
              </a:spcBef>
              <a:spcAft>
                <a:spcPts val="600"/>
              </a:spcAft>
              <a:buNone/>
            </a:pPr>
            <a:r>
              <a:rPr lang="en-US" sz="2400" dirty="0"/>
              <a:t>x? means at most one occurrence of x i.e., it can generate either {x} or {e}.</a:t>
            </a:r>
          </a:p>
          <a:p>
            <a:pPr marL="0" indent="0" algn="just">
              <a:spcBef>
                <a:spcPts val="0"/>
              </a:spcBef>
              <a:spcAft>
                <a:spcPts val="600"/>
              </a:spcAft>
              <a:buNone/>
            </a:pPr>
            <a:r>
              <a:rPr lang="en-US" sz="2400" dirty="0"/>
              <a:t>[a-z] is all lower-case alphabets of English language.</a:t>
            </a:r>
          </a:p>
          <a:p>
            <a:pPr marL="0" indent="0" algn="just">
              <a:spcBef>
                <a:spcPts val="0"/>
              </a:spcBef>
              <a:spcAft>
                <a:spcPts val="600"/>
              </a:spcAft>
              <a:buNone/>
            </a:pPr>
            <a:r>
              <a:rPr lang="en-US" sz="2400" dirty="0"/>
              <a:t>[A-Z] is all upper-case alphabets of English language.</a:t>
            </a:r>
          </a:p>
          <a:p>
            <a:pPr marL="0" indent="0" algn="just">
              <a:spcBef>
                <a:spcPts val="0"/>
              </a:spcBef>
              <a:spcAft>
                <a:spcPts val="600"/>
              </a:spcAft>
              <a:buNone/>
            </a:pPr>
            <a:r>
              <a:rPr lang="en-US" sz="2400" dirty="0"/>
              <a:t>[0-9] is all natural digits used in mathematics.</a:t>
            </a:r>
          </a:p>
        </p:txBody>
      </p:sp>
    </p:spTree>
    <p:extLst>
      <p:ext uri="{BB962C8B-B14F-4D97-AF65-F5344CB8AC3E}">
        <p14:creationId xmlns:p14="http://schemas.microsoft.com/office/powerpoint/2010/main" val="3464955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A12AEA-2299-4002-87DB-23E648D381A0}"/>
              </a:ext>
            </a:extLst>
          </p:cNvPr>
          <p:cNvSpPr>
            <a:spLocks noGrp="1"/>
          </p:cNvSpPr>
          <p:nvPr>
            <p:ph idx="1"/>
          </p:nvPr>
        </p:nvSpPr>
        <p:spPr/>
        <p:txBody>
          <a:bodyPr>
            <a:normAutofit fontScale="70000" lnSpcReduction="20000"/>
          </a:bodyPr>
          <a:lstStyle/>
          <a:p>
            <a:pPr algn="just">
              <a:spcBef>
                <a:spcPts val="0"/>
              </a:spcBef>
              <a:spcAft>
                <a:spcPts val="600"/>
              </a:spcAft>
            </a:pPr>
            <a:r>
              <a:rPr lang="en-US" sz="3200" dirty="0"/>
              <a:t>Representing occurrence of symbols using regular expressions</a:t>
            </a:r>
          </a:p>
          <a:p>
            <a:pPr marL="0" indent="0" algn="just">
              <a:spcBef>
                <a:spcPts val="0"/>
              </a:spcBef>
              <a:spcAft>
                <a:spcPts val="600"/>
              </a:spcAft>
              <a:buNone/>
            </a:pPr>
            <a:r>
              <a:rPr lang="en-US" sz="3200" dirty="0"/>
              <a:t>	letter = [a – z] or [A – Z]</a:t>
            </a:r>
          </a:p>
          <a:p>
            <a:pPr marL="0" indent="0" algn="just">
              <a:spcBef>
                <a:spcPts val="0"/>
              </a:spcBef>
              <a:spcAft>
                <a:spcPts val="600"/>
              </a:spcAft>
              <a:buNone/>
            </a:pPr>
            <a:r>
              <a:rPr lang="en-US" sz="3200" dirty="0"/>
              <a:t>	digit = 0 | 1 | 2 | 3 | 4 | 5 | 6 | 7 | 8 | 9 or [0-9]</a:t>
            </a:r>
          </a:p>
          <a:p>
            <a:pPr marL="0" indent="0" algn="just">
              <a:spcBef>
                <a:spcPts val="0"/>
              </a:spcBef>
              <a:spcAft>
                <a:spcPts val="600"/>
              </a:spcAft>
              <a:buNone/>
            </a:pPr>
            <a:r>
              <a:rPr lang="en-US" sz="3200" dirty="0"/>
              <a:t>	sign = [ + | - ]</a:t>
            </a:r>
          </a:p>
          <a:p>
            <a:pPr marL="0" indent="0" algn="just">
              <a:spcBef>
                <a:spcPts val="0"/>
              </a:spcBef>
              <a:spcAft>
                <a:spcPts val="600"/>
              </a:spcAft>
              <a:buNone/>
            </a:pPr>
            <a:endParaRPr lang="en-US" sz="3200" dirty="0"/>
          </a:p>
          <a:p>
            <a:pPr algn="just">
              <a:spcBef>
                <a:spcPts val="0"/>
              </a:spcBef>
              <a:spcAft>
                <a:spcPts val="600"/>
              </a:spcAft>
            </a:pPr>
            <a:r>
              <a:rPr lang="en-US" sz="3200" dirty="0"/>
              <a:t>Representing language tokens using regular expressions</a:t>
            </a:r>
          </a:p>
          <a:p>
            <a:pPr marL="0" indent="0" algn="just">
              <a:spcBef>
                <a:spcPts val="0"/>
              </a:spcBef>
              <a:spcAft>
                <a:spcPts val="600"/>
              </a:spcAft>
              <a:buNone/>
            </a:pPr>
            <a:r>
              <a:rPr lang="en-US" sz="3200" dirty="0"/>
              <a:t>	Decimal = (sign)?(digit)+</a:t>
            </a:r>
          </a:p>
          <a:p>
            <a:pPr marL="0" indent="0" algn="just">
              <a:spcBef>
                <a:spcPts val="0"/>
              </a:spcBef>
              <a:spcAft>
                <a:spcPts val="600"/>
              </a:spcAft>
              <a:buNone/>
            </a:pPr>
            <a:r>
              <a:rPr lang="en-US" sz="3200" dirty="0"/>
              <a:t>	Identifier = (letter)(letter | digit)*</a:t>
            </a:r>
          </a:p>
          <a:p>
            <a:pPr marL="0" indent="0" algn="just">
              <a:spcBef>
                <a:spcPts val="0"/>
              </a:spcBef>
              <a:spcAft>
                <a:spcPts val="600"/>
              </a:spcAft>
              <a:buNone/>
            </a:pPr>
            <a:endParaRPr lang="en-US" sz="3200" dirty="0"/>
          </a:p>
          <a:p>
            <a:pPr>
              <a:spcBef>
                <a:spcPts val="0"/>
              </a:spcBef>
              <a:spcAft>
                <a:spcPts val="600"/>
              </a:spcAft>
            </a:pPr>
            <a:r>
              <a:rPr lang="en-US" sz="3200" dirty="0"/>
              <a:t>The only problem left with the lexical analyzer is </a:t>
            </a:r>
            <a:r>
              <a:rPr lang="en-US" sz="3200" dirty="0">
                <a:highlight>
                  <a:srgbClr val="FFFF00"/>
                </a:highlight>
              </a:rPr>
              <a:t>how to verify the validity of a regular expression </a:t>
            </a:r>
            <a:r>
              <a:rPr lang="en-US" sz="3200" dirty="0"/>
              <a:t>used in specifying the patterns of keywords of a language. </a:t>
            </a:r>
            <a:br>
              <a:rPr lang="en-US" sz="3200" dirty="0"/>
            </a:br>
            <a:r>
              <a:rPr lang="en-US" sz="3200" dirty="0"/>
              <a:t>A well-accepted solution is to </a:t>
            </a:r>
            <a:r>
              <a:rPr lang="en-US" sz="3200" dirty="0">
                <a:highlight>
                  <a:srgbClr val="FFFF00"/>
                </a:highlight>
              </a:rPr>
              <a:t>use finite automata for verification</a:t>
            </a:r>
            <a:r>
              <a:rPr lang="en-US" sz="3200" dirty="0"/>
              <a:t>.</a:t>
            </a:r>
          </a:p>
        </p:txBody>
      </p:sp>
      <p:sp>
        <p:nvSpPr>
          <p:cNvPr id="4" name="Title 1">
            <a:extLst>
              <a:ext uri="{FF2B5EF4-FFF2-40B4-BE49-F238E27FC236}">
                <a16:creationId xmlns:a16="http://schemas.microsoft.com/office/drawing/2014/main" id="{CAD463AF-AFD2-4006-B626-43780DCB40E0}"/>
              </a:ext>
            </a:extLst>
          </p:cNvPr>
          <p:cNvSpPr>
            <a:spLocks noGrp="1"/>
          </p:cNvSpPr>
          <p:nvPr>
            <p:ph type="title"/>
          </p:nvPr>
        </p:nvSpPr>
        <p:spPr>
          <a:xfrm>
            <a:off x="1447800" y="274638"/>
            <a:ext cx="7565232" cy="1143000"/>
          </a:xfrm>
        </p:spPr>
        <p:txBody>
          <a:bodyPr>
            <a:normAutofit fontScale="90000"/>
          </a:bodyPr>
          <a:lstStyle/>
          <a:p>
            <a:pPr algn="l"/>
            <a:r>
              <a:rPr lang="en-US" sz="4000" dirty="0" err="1"/>
              <a:t>RegEx</a:t>
            </a:r>
            <a:r>
              <a:rPr lang="en-US" sz="4000" dirty="0"/>
              <a:t>: Representing symbols, language tokens using regex</a:t>
            </a:r>
            <a:endParaRPr lang="en-US" sz="4000" b="1" dirty="0">
              <a:latin typeface="Courier New"/>
              <a:cs typeface="Courier New"/>
            </a:endParaRPr>
          </a:p>
        </p:txBody>
      </p:sp>
      <p:cxnSp>
        <p:nvCxnSpPr>
          <p:cNvPr id="5" name="Straight Connector 4">
            <a:extLst>
              <a:ext uri="{FF2B5EF4-FFF2-40B4-BE49-F238E27FC236}">
                <a16:creationId xmlns:a16="http://schemas.microsoft.com/office/drawing/2014/main" id="{CF3F5B27-909B-4F07-95F5-2E5F735B4C96}"/>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a:extLst>
              <a:ext uri="{FF2B5EF4-FFF2-40B4-BE49-F238E27FC236}">
                <a16:creationId xmlns:a16="http://schemas.microsoft.com/office/drawing/2014/main" id="{50A303DE-1E79-43F3-A26D-8D33E9408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19447626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RegEx</a:t>
            </a:r>
            <a:r>
              <a:rPr lang="en-US" sz="4000" dirty="0"/>
              <a:t> Examples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All strings of 1s and 0s</a:t>
            </a:r>
          </a:p>
          <a:p>
            <a:pPr lvl="1" algn="just">
              <a:spcBef>
                <a:spcPts val="0"/>
              </a:spcBef>
              <a:spcAft>
                <a:spcPts val="600"/>
              </a:spcAft>
              <a:buFontTx/>
              <a:buNone/>
            </a:pPr>
            <a:r>
              <a:rPr lang="en-US" sz="2400" dirty="0"/>
              <a:t>( 0 | 1 )</a:t>
            </a:r>
            <a:r>
              <a:rPr lang="en-US" sz="2400" baseline="30000" dirty="0"/>
              <a:t>*</a:t>
            </a:r>
            <a:endParaRPr lang="en-US" sz="2400" dirty="0"/>
          </a:p>
          <a:p>
            <a:pPr algn="just">
              <a:spcBef>
                <a:spcPts val="0"/>
              </a:spcBef>
              <a:spcAft>
                <a:spcPts val="600"/>
              </a:spcAft>
            </a:pPr>
            <a:r>
              <a:rPr lang="en-US" sz="2400" dirty="0"/>
              <a:t>All strings of 1s and 0s beginning with a 1</a:t>
            </a:r>
          </a:p>
          <a:p>
            <a:pPr lvl="1" algn="just">
              <a:spcBef>
                <a:spcPts val="0"/>
              </a:spcBef>
              <a:spcAft>
                <a:spcPts val="600"/>
              </a:spcAft>
              <a:buFontTx/>
              <a:buNone/>
            </a:pPr>
            <a:r>
              <a:rPr lang="en-US" sz="2400" dirty="0"/>
              <a:t>1 ( 0 | 1 )</a:t>
            </a:r>
            <a:r>
              <a:rPr lang="en-US" sz="2400" baseline="30000" dirty="0"/>
              <a:t>*</a:t>
            </a:r>
            <a:endParaRPr lang="en-US" sz="2400" dirty="0"/>
          </a:p>
          <a:p>
            <a:pPr algn="just">
              <a:spcBef>
                <a:spcPts val="0"/>
              </a:spcBef>
              <a:spcAft>
                <a:spcPts val="600"/>
              </a:spcAft>
            </a:pPr>
            <a:r>
              <a:rPr lang="en-US" sz="2400" dirty="0"/>
              <a:t>All strings of 0s and 1s containing at least two consecutive 1s</a:t>
            </a:r>
          </a:p>
          <a:p>
            <a:pPr lvl="1" algn="just">
              <a:spcBef>
                <a:spcPts val="0"/>
              </a:spcBef>
              <a:spcAft>
                <a:spcPts val="600"/>
              </a:spcAft>
              <a:buFontTx/>
              <a:buNone/>
            </a:pPr>
            <a:r>
              <a:rPr lang="en-US" sz="2400" dirty="0"/>
              <a:t>( 0 | 1 )</a:t>
            </a:r>
            <a:r>
              <a:rPr lang="en-US" sz="2400" baseline="30000" dirty="0"/>
              <a:t>*</a:t>
            </a:r>
            <a:r>
              <a:rPr lang="en-US" sz="2400" dirty="0"/>
              <a:t> 1 1( 0 | 1 )</a:t>
            </a:r>
            <a:r>
              <a:rPr lang="en-US" sz="2400" baseline="30000" dirty="0"/>
              <a:t>*</a:t>
            </a:r>
          </a:p>
          <a:p>
            <a:pPr algn="just">
              <a:spcBef>
                <a:spcPts val="0"/>
              </a:spcBef>
              <a:spcAft>
                <a:spcPts val="600"/>
              </a:spcAft>
            </a:pPr>
            <a:r>
              <a:rPr lang="en-US" sz="2400" dirty="0"/>
              <a:t>All strings of alternating 0s and 1s</a:t>
            </a:r>
          </a:p>
          <a:p>
            <a:pPr lvl="1" algn="just">
              <a:spcBef>
                <a:spcPts val="0"/>
              </a:spcBef>
              <a:spcAft>
                <a:spcPts val="600"/>
              </a:spcAft>
              <a:buFontTx/>
              <a:buNone/>
            </a:pPr>
            <a:r>
              <a:rPr lang="en-US" sz="2400" dirty="0"/>
              <a:t>( </a:t>
            </a:r>
            <a:r>
              <a:rPr lang="en-US" sz="2400" dirty="0">
                <a:sym typeface="Symbol" charset="0"/>
              </a:rPr>
              <a:t> | 1 ) ( 0 1 )</a:t>
            </a:r>
            <a:r>
              <a:rPr lang="en-US" sz="2400" baseline="30000" dirty="0">
                <a:sym typeface="Symbol" charset="0"/>
              </a:rPr>
              <a:t>* </a:t>
            </a:r>
            <a:r>
              <a:rPr lang="en-US" sz="2400" dirty="0">
                <a:sym typeface="Symbol" charset="0"/>
              </a:rPr>
              <a:t> (  | 0 )</a:t>
            </a:r>
          </a:p>
        </p:txBody>
      </p:sp>
    </p:spTree>
    <p:extLst>
      <p:ext uri="{BB962C8B-B14F-4D97-AF65-F5344CB8AC3E}">
        <p14:creationId xmlns:p14="http://schemas.microsoft.com/office/powerpoint/2010/main" val="23209056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Regular Expression Examples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lvl="1">
              <a:spcBef>
                <a:spcPts val="0"/>
              </a:spcBef>
              <a:spcAft>
                <a:spcPts val="1200"/>
              </a:spcAft>
              <a:buFontTx/>
              <a:buNone/>
              <a:tabLst>
                <a:tab pos="1824038" algn="l"/>
              </a:tabLst>
            </a:pPr>
            <a:endParaRPr lang="en-US" sz="2400" i="1" dirty="0">
              <a:sym typeface="Symbol" charset="0"/>
            </a:endParaRPr>
          </a:p>
          <a:p>
            <a:pPr lvl="1">
              <a:spcBef>
                <a:spcPts val="0"/>
              </a:spcBef>
              <a:spcAft>
                <a:spcPts val="1200"/>
              </a:spcAft>
              <a:buFontTx/>
              <a:buNone/>
              <a:tabLst>
                <a:tab pos="1824038" algn="l"/>
                <a:tab pos="2289175" algn="l"/>
              </a:tabLst>
            </a:pPr>
            <a:r>
              <a:rPr lang="en-US" sz="2400" i="1" dirty="0">
                <a:sym typeface="Symbol" charset="0"/>
              </a:rPr>
              <a:t>Digit  	</a:t>
            </a:r>
            <a:r>
              <a:rPr lang="en-US" sz="2400" dirty="0">
                <a:sym typeface="Symbol" charset="0"/>
              </a:rPr>
              <a:t> 	(0|1|2| … |9)</a:t>
            </a:r>
            <a:endParaRPr lang="en-US" sz="2400" i="1" dirty="0">
              <a:sym typeface="Symbol" charset="0"/>
            </a:endParaRPr>
          </a:p>
          <a:p>
            <a:pPr lvl="1">
              <a:spcBef>
                <a:spcPts val="0"/>
              </a:spcBef>
              <a:spcAft>
                <a:spcPts val="1200"/>
              </a:spcAft>
              <a:buFontTx/>
              <a:buNone/>
              <a:tabLst>
                <a:tab pos="1824038" algn="l"/>
                <a:tab pos="2289175" algn="l"/>
              </a:tabLst>
            </a:pPr>
            <a:r>
              <a:rPr lang="en-US" sz="2400" i="1" dirty="0">
                <a:sym typeface="Symbol" charset="0"/>
              </a:rPr>
              <a:t>Integer   	</a:t>
            </a:r>
            <a:r>
              <a:rPr lang="en-US" sz="2400" dirty="0">
                <a:sym typeface="Symbol" charset="0"/>
              </a:rPr>
              <a:t> 	(+|-)? (0| (1|2|3| … |9)(</a:t>
            </a:r>
            <a:r>
              <a:rPr lang="en-US" sz="2400" i="1" dirty="0">
                <a:sym typeface="Symbol" charset="0"/>
              </a:rPr>
              <a:t>Digit </a:t>
            </a:r>
            <a:r>
              <a:rPr lang="en-US" sz="2400" dirty="0">
                <a:sym typeface="Symbol" charset="0"/>
              </a:rPr>
              <a:t>*)) </a:t>
            </a:r>
          </a:p>
          <a:p>
            <a:pPr lvl="1">
              <a:spcBef>
                <a:spcPts val="0"/>
              </a:spcBef>
              <a:spcAft>
                <a:spcPts val="1200"/>
              </a:spcAft>
              <a:buFontTx/>
              <a:buNone/>
              <a:tabLst>
                <a:tab pos="1824038" algn="l"/>
                <a:tab pos="2289175" algn="l"/>
              </a:tabLst>
            </a:pPr>
            <a:r>
              <a:rPr lang="en-US" sz="2400" i="1" dirty="0">
                <a:sym typeface="Symbol" charset="0"/>
              </a:rPr>
              <a:t>Decimal   	</a:t>
            </a:r>
            <a:r>
              <a:rPr lang="en-US" sz="2400" dirty="0">
                <a:sym typeface="Symbol" charset="0"/>
              </a:rPr>
              <a:t>  	</a:t>
            </a:r>
            <a:r>
              <a:rPr lang="en-US" sz="2400" i="1" dirty="0">
                <a:sym typeface="Symbol" charset="0"/>
              </a:rPr>
              <a:t>Integer </a:t>
            </a:r>
            <a:r>
              <a:rPr lang="en-US" sz="2400" i="1" dirty="0">
                <a:latin typeface="+mj-lt"/>
                <a:sym typeface="Symbol" charset="0"/>
              </a:rPr>
              <a:t>"</a:t>
            </a:r>
            <a:r>
              <a:rPr lang="en-US" sz="2400" i="1" dirty="0">
                <a:sym typeface="Symbol" charset="0"/>
              </a:rPr>
              <a:t>.</a:t>
            </a:r>
            <a:r>
              <a:rPr lang="en-US" altLang="ja-JP" sz="2400" i="1" dirty="0">
                <a:latin typeface="+mj-lt"/>
                <a:sym typeface="Symbol" charset="0"/>
              </a:rPr>
              <a:t>"</a:t>
            </a:r>
            <a:r>
              <a:rPr lang="en-US" sz="2400" i="1" dirty="0">
                <a:sym typeface="Symbol" charset="0"/>
              </a:rPr>
              <a:t> Digit </a:t>
            </a:r>
            <a:r>
              <a:rPr lang="en-US" sz="2400" dirty="0">
                <a:sym typeface="Symbol" charset="0"/>
              </a:rPr>
              <a:t>*</a:t>
            </a:r>
          </a:p>
          <a:p>
            <a:pPr lvl="1">
              <a:spcBef>
                <a:spcPts val="0"/>
              </a:spcBef>
              <a:spcAft>
                <a:spcPts val="1200"/>
              </a:spcAft>
              <a:buFontTx/>
              <a:buNone/>
              <a:tabLst>
                <a:tab pos="1824038" algn="l"/>
                <a:tab pos="2289175" algn="l"/>
              </a:tabLst>
            </a:pPr>
            <a:r>
              <a:rPr lang="en-US" sz="2400" i="1" dirty="0">
                <a:sym typeface="Symbol" charset="0"/>
              </a:rPr>
              <a:t>Real</a:t>
            </a:r>
            <a:r>
              <a:rPr lang="en-US" sz="2400" dirty="0">
                <a:sym typeface="Symbol" charset="0"/>
              </a:rPr>
              <a:t>          	 	( </a:t>
            </a:r>
            <a:r>
              <a:rPr lang="en-US" sz="2400" i="1" dirty="0">
                <a:sym typeface="Symbol" charset="0"/>
              </a:rPr>
              <a:t>Integer </a:t>
            </a:r>
            <a:r>
              <a:rPr lang="en-US" sz="2400" dirty="0">
                <a:sym typeface="Symbol" charset="0"/>
              </a:rPr>
              <a:t>| </a:t>
            </a:r>
            <a:r>
              <a:rPr lang="en-US" sz="2400" i="1" dirty="0">
                <a:sym typeface="Symbol" charset="0"/>
              </a:rPr>
              <a:t>Decimal</a:t>
            </a:r>
            <a:r>
              <a:rPr lang="en-US" sz="2400" dirty="0">
                <a:sym typeface="Symbol" charset="0"/>
              </a:rPr>
              <a:t> ) E (+|-)?</a:t>
            </a:r>
            <a:r>
              <a:rPr lang="en-US" sz="2400" i="1" dirty="0">
                <a:sym typeface="Symbol" charset="0"/>
              </a:rPr>
              <a:t>Digit </a:t>
            </a:r>
            <a:r>
              <a:rPr lang="en-US" sz="2400" dirty="0">
                <a:sym typeface="Symbol" charset="0"/>
              </a:rPr>
              <a:t>*</a:t>
            </a:r>
          </a:p>
          <a:p>
            <a:pPr lvl="1">
              <a:spcBef>
                <a:spcPts val="0"/>
              </a:spcBef>
              <a:spcAft>
                <a:spcPts val="1200"/>
              </a:spcAft>
              <a:buFontTx/>
              <a:buNone/>
              <a:tabLst>
                <a:tab pos="1824038" algn="l"/>
                <a:tab pos="2289175" algn="l"/>
              </a:tabLst>
            </a:pPr>
            <a:r>
              <a:rPr lang="en-US" sz="2400" i="1" dirty="0">
                <a:sym typeface="Symbol" charset="0"/>
              </a:rPr>
              <a:t>Complex 	</a:t>
            </a:r>
            <a:r>
              <a:rPr lang="en-US" sz="2400" dirty="0">
                <a:sym typeface="Symbol" charset="0"/>
              </a:rPr>
              <a:t>  	</a:t>
            </a:r>
            <a:r>
              <a:rPr lang="en-US" sz="2400" i="1" dirty="0">
                <a:latin typeface="Arial"/>
                <a:sym typeface="Symbol" charset="0"/>
              </a:rPr>
              <a:t>"</a:t>
            </a:r>
            <a:r>
              <a:rPr lang="en-US" sz="2400" dirty="0">
                <a:latin typeface="Arial"/>
                <a:sym typeface="Symbol" charset="0"/>
              </a:rPr>
              <a:t> </a:t>
            </a:r>
            <a:r>
              <a:rPr lang="en-US" sz="2400" dirty="0">
                <a:sym typeface="Symbol" charset="0"/>
              </a:rPr>
              <a:t>(</a:t>
            </a:r>
            <a:r>
              <a:rPr lang="en-US" sz="2400" i="1" dirty="0">
                <a:latin typeface="Arial"/>
                <a:sym typeface="Symbol" charset="0"/>
              </a:rPr>
              <a:t>"</a:t>
            </a:r>
            <a:r>
              <a:rPr lang="en-US" sz="2400" dirty="0">
                <a:sym typeface="Symbol" charset="0"/>
              </a:rPr>
              <a:t> </a:t>
            </a:r>
            <a:r>
              <a:rPr lang="en-US" sz="2400" i="1" dirty="0">
                <a:sym typeface="Symbol" charset="0"/>
              </a:rPr>
              <a:t>Real</a:t>
            </a:r>
            <a:r>
              <a:rPr lang="en-US" sz="2400" dirty="0">
                <a:sym typeface="Symbol" charset="0"/>
              </a:rPr>
              <a:t> ,  </a:t>
            </a:r>
            <a:r>
              <a:rPr lang="en-US" sz="2400" i="1" dirty="0">
                <a:sym typeface="Symbol" charset="0"/>
              </a:rPr>
              <a:t>Real </a:t>
            </a:r>
            <a:r>
              <a:rPr lang="en-US" sz="2400" i="1" dirty="0">
                <a:latin typeface="Arial"/>
                <a:sym typeface="Symbol" charset="0"/>
              </a:rPr>
              <a:t>" </a:t>
            </a:r>
            <a:r>
              <a:rPr lang="en-US" sz="2400" dirty="0">
                <a:sym typeface="Symbol" charset="0"/>
              </a:rPr>
              <a:t>) </a:t>
            </a:r>
            <a:r>
              <a:rPr lang="en-US" sz="2400" i="1" dirty="0">
                <a:latin typeface="Arial"/>
                <a:sym typeface="Symbol" charset="0"/>
              </a:rPr>
              <a:t>"</a:t>
            </a:r>
            <a:endParaRPr lang="en-US" sz="2400" dirty="0">
              <a:sym typeface="Symbol" charset="0"/>
            </a:endParaRPr>
          </a:p>
          <a:p>
            <a:pPr lvl="1">
              <a:spcBef>
                <a:spcPts val="0"/>
              </a:spcBef>
              <a:spcAft>
                <a:spcPts val="1200"/>
              </a:spcAft>
              <a:buFontTx/>
              <a:buNone/>
              <a:tabLst>
                <a:tab pos="1824038" algn="l"/>
              </a:tabLst>
            </a:pPr>
            <a:endParaRPr lang="en-US" sz="2400" dirty="0">
              <a:sym typeface="Symbol" charset="0"/>
            </a:endParaRPr>
          </a:p>
          <a:p>
            <a:pPr lvl="1">
              <a:spcBef>
                <a:spcPts val="0"/>
              </a:spcBef>
              <a:spcAft>
                <a:spcPts val="1200"/>
              </a:spcAft>
              <a:buFontTx/>
              <a:buNone/>
              <a:tabLst>
                <a:tab pos="1824038" algn="l"/>
              </a:tabLst>
            </a:pPr>
            <a:r>
              <a:rPr lang="en-US" sz="2400" dirty="0">
                <a:sym typeface="Symbol" charset="0"/>
              </a:rPr>
              <a:t>Numbers can get even more complicated.</a:t>
            </a:r>
          </a:p>
        </p:txBody>
      </p:sp>
    </p:spTree>
    <p:extLst>
      <p:ext uri="{BB962C8B-B14F-4D97-AF65-F5344CB8AC3E}">
        <p14:creationId xmlns:p14="http://schemas.microsoft.com/office/powerpoint/2010/main" val="15713726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err="1"/>
              <a:t>RegEx</a:t>
            </a:r>
            <a:r>
              <a:rPr lang="en-US" sz="4000" dirty="0"/>
              <a:t> Extensions (Lex)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defTabSz="912813"/>
            <a:r>
              <a:rPr lang="en-US" sz="2000" i="1" dirty="0">
                <a:latin typeface="Times New Roman"/>
                <a:cs typeface="Times New Roman"/>
              </a:rPr>
              <a:t>x+= x x*</a:t>
            </a:r>
            <a:r>
              <a:rPr lang="en-US" sz="2000" dirty="0">
                <a:latin typeface="Times New Roman"/>
                <a:cs typeface="Times New Roman"/>
              </a:rPr>
              <a:t>		denotes </a:t>
            </a:r>
            <a:r>
              <a:rPr lang="en-US" sz="2000" i="1" dirty="0">
                <a:latin typeface="Times New Roman"/>
                <a:cs typeface="Times New Roman"/>
              </a:rPr>
              <a:t>L(x)</a:t>
            </a:r>
            <a:r>
              <a:rPr lang="en-US" sz="2000" i="1" baseline="30000" dirty="0">
                <a:latin typeface="Times New Roman"/>
                <a:cs typeface="Times New Roman"/>
              </a:rPr>
              <a:t>+</a:t>
            </a:r>
          </a:p>
          <a:p>
            <a:pPr defTabSz="912813"/>
            <a:r>
              <a:rPr lang="en-US" sz="2000" i="1" dirty="0">
                <a:latin typeface="Times New Roman"/>
                <a:cs typeface="Times New Roman"/>
              </a:rPr>
              <a:t>x</a:t>
            </a:r>
            <a:r>
              <a:rPr lang="en-US" sz="2000" dirty="0">
                <a:latin typeface="Times New Roman"/>
                <a:cs typeface="Times New Roman"/>
              </a:rPr>
              <a:t>?</a:t>
            </a:r>
            <a:r>
              <a:rPr lang="en-US" sz="2000" i="1" dirty="0">
                <a:latin typeface="Times New Roman"/>
                <a:cs typeface="Times New Roman"/>
              </a:rPr>
              <a:t> = x | </a:t>
            </a:r>
            <a:r>
              <a:rPr lang="en-US" sz="2000" dirty="0">
                <a:latin typeface="Times New Roman"/>
                <a:cs typeface="Times New Roman"/>
                <a:sym typeface="Symbol" charset="0"/>
              </a:rPr>
              <a:t></a:t>
            </a:r>
            <a:r>
              <a:rPr lang="en-US" sz="2000" dirty="0">
                <a:latin typeface="Times New Roman"/>
                <a:cs typeface="Times New Roman"/>
              </a:rPr>
              <a:t> 		denotes  </a:t>
            </a:r>
            <a:r>
              <a:rPr lang="en-US" sz="2000" i="1" dirty="0">
                <a:latin typeface="Times New Roman"/>
                <a:cs typeface="Times New Roman"/>
              </a:rPr>
              <a:t>L(x) </a:t>
            </a:r>
            <a:r>
              <a:rPr lang="en-US" sz="2000" dirty="0">
                <a:latin typeface="Times New Roman"/>
                <a:cs typeface="Times New Roman"/>
                <a:sym typeface="Symbol" charset="0"/>
              </a:rPr>
              <a:t></a:t>
            </a:r>
            <a:r>
              <a:rPr lang="en-US" sz="2000" i="1" dirty="0">
                <a:latin typeface="Times New Roman"/>
                <a:cs typeface="Times New Roman"/>
                <a:sym typeface="Symbol" charset="0"/>
              </a:rPr>
              <a:t>  </a:t>
            </a:r>
            <a:r>
              <a:rPr lang="en-US" sz="2000" dirty="0">
                <a:latin typeface="Times New Roman"/>
                <a:cs typeface="Times New Roman"/>
                <a:sym typeface="Symbol" charset="0"/>
              </a:rPr>
              <a:t>{}</a:t>
            </a:r>
          </a:p>
          <a:p>
            <a:pPr defTabSz="912813"/>
            <a:r>
              <a:rPr lang="en-US" sz="2000" dirty="0">
                <a:latin typeface="Times New Roman"/>
                <a:cs typeface="Times New Roman"/>
                <a:sym typeface="Symbol" charset="0"/>
              </a:rPr>
              <a:t>[abc] = a | b | c  	matches one character in the square bracket</a:t>
            </a:r>
          </a:p>
          <a:p>
            <a:pPr defTabSz="912813"/>
            <a:r>
              <a:rPr lang="en-US" sz="2000" dirty="0">
                <a:latin typeface="Times New Roman"/>
                <a:cs typeface="Times New Roman"/>
                <a:sym typeface="Symbol" charset="0"/>
              </a:rPr>
              <a:t>a-z  =  a | b | c | ... | z   	range</a:t>
            </a:r>
          </a:p>
          <a:p>
            <a:pPr defTabSz="912813"/>
            <a:r>
              <a:rPr lang="en-US" sz="2000" dirty="0">
                <a:latin typeface="Times New Roman"/>
                <a:cs typeface="Times New Roman"/>
                <a:sym typeface="Symbol" charset="0"/>
              </a:rPr>
              <a:t>[0-9a-z] =  0 | 1 | 2 | ... | 9 | a | b | c | ... | z </a:t>
            </a:r>
          </a:p>
          <a:p>
            <a:pPr defTabSz="912813"/>
            <a:r>
              <a:rPr lang="en-US" sz="2000" dirty="0">
                <a:latin typeface="Times New Roman"/>
                <a:cs typeface="Times New Roman"/>
                <a:sym typeface="Symbol" charset="0"/>
              </a:rPr>
              <a:t>[^abc]		^ means negation</a:t>
            </a:r>
          </a:p>
          <a:p>
            <a:pPr defTabSz="912813">
              <a:buFontTx/>
              <a:buNone/>
            </a:pPr>
            <a:r>
              <a:rPr lang="en-US" sz="2000" dirty="0">
                <a:latin typeface="Times New Roman"/>
                <a:cs typeface="Times New Roman"/>
                <a:sym typeface="Symbol" charset="0"/>
              </a:rPr>
              <a:t> 				matches any character except a, b or c </a:t>
            </a:r>
          </a:p>
          <a:p>
            <a:pPr defTabSz="912813"/>
            <a:r>
              <a:rPr lang="en-US" sz="2000" dirty="0">
                <a:latin typeface="Times New Roman"/>
                <a:cs typeface="Times New Roman"/>
                <a:sym typeface="Symbol" charset="0"/>
              </a:rPr>
              <a:t>.   			(dot) matches any character except the newline</a:t>
            </a:r>
          </a:p>
          <a:p>
            <a:pPr defTabSz="912813"/>
            <a:r>
              <a:rPr lang="en-US" sz="2000" dirty="0">
                <a:latin typeface="Times New Roman"/>
                <a:cs typeface="Times New Roman"/>
                <a:sym typeface="Symbol" charset="0"/>
              </a:rPr>
              <a:t>.  =  [^\n]		\n means newline, dot is equivalent to [^\n]</a:t>
            </a:r>
          </a:p>
          <a:p>
            <a:pPr defTabSz="912813"/>
            <a:r>
              <a:rPr lang="en-US" sz="2000" dirty="0">
                <a:latin typeface="Times New Roman"/>
                <a:cs typeface="Times New Roman"/>
                <a:sym typeface="Symbol" charset="0"/>
              </a:rPr>
              <a:t>“[”			matches left square bracket, metacharacters in 			double quotes become plain characters</a:t>
            </a:r>
          </a:p>
          <a:p>
            <a:pPr defTabSz="912813"/>
            <a:r>
              <a:rPr lang="en-US" sz="2000" dirty="0">
                <a:latin typeface="Times New Roman"/>
                <a:cs typeface="Times New Roman"/>
                <a:sym typeface="Symbol" charset="0"/>
              </a:rPr>
              <a:t>\[			matches left square bracket, metacharacter after  			backslash becomes plain character</a:t>
            </a:r>
          </a:p>
        </p:txBody>
      </p:sp>
    </p:spTree>
    <p:extLst>
      <p:ext uri="{BB962C8B-B14F-4D97-AF65-F5344CB8AC3E}">
        <p14:creationId xmlns:p14="http://schemas.microsoft.com/office/powerpoint/2010/main" val="2412194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Regular Definitions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We can define macros using regular expressions and use them in other regular expressions</a:t>
            </a:r>
            <a:endParaRPr lang="en-US" sz="1800" i="1" dirty="0">
              <a:sym typeface="Symbol" charset="0"/>
            </a:endParaRPr>
          </a:p>
          <a:p>
            <a:pPr lvl="2" algn="just">
              <a:spcBef>
                <a:spcPts val="0"/>
              </a:spcBef>
              <a:spcAft>
                <a:spcPts val="600"/>
              </a:spcAft>
              <a:buFontTx/>
              <a:buNone/>
              <a:tabLst>
                <a:tab pos="2062163" algn="l"/>
              </a:tabLst>
            </a:pPr>
            <a:r>
              <a:rPr lang="en-US" sz="2000" i="1" dirty="0">
                <a:sym typeface="Symbol" charset="0"/>
              </a:rPr>
              <a:t>Letter</a:t>
            </a:r>
            <a:r>
              <a:rPr lang="en-US" sz="2000" dirty="0">
                <a:sym typeface="Symbol" charset="0"/>
              </a:rPr>
              <a:t>  	  (a|b|c| … |z|A|B|C| … |Z)</a:t>
            </a:r>
          </a:p>
          <a:p>
            <a:pPr lvl="2" algn="just">
              <a:spcBef>
                <a:spcPts val="0"/>
              </a:spcBef>
              <a:spcAft>
                <a:spcPts val="600"/>
              </a:spcAft>
              <a:buFontTx/>
              <a:buNone/>
              <a:tabLst>
                <a:tab pos="2062163" algn="l"/>
              </a:tabLst>
            </a:pPr>
            <a:r>
              <a:rPr lang="en-US" sz="2000" i="1" dirty="0">
                <a:sym typeface="Symbol" charset="0"/>
              </a:rPr>
              <a:t>Digit          	</a:t>
            </a:r>
            <a:r>
              <a:rPr lang="en-US" sz="2000" dirty="0">
                <a:sym typeface="Symbol" charset="0"/>
              </a:rPr>
              <a:t>  (0|1|2| … |9)</a:t>
            </a:r>
          </a:p>
          <a:p>
            <a:pPr lvl="2" algn="just">
              <a:spcBef>
                <a:spcPts val="0"/>
              </a:spcBef>
              <a:spcAft>
                <a:spcPts val="600"/>
              </a:spcAft>
              <a:buFontTx/>
              <a:buNone/>
              <a:tabLst>
                <a:tab pos="2062163" algn="l"/>
              </a:tabLst>
            </a:pPr>
            <a:r>
              <a:rPr lang="en-US" sz="2000" i="1" dirty="0">
                <a:sym typeface="Symbol" charset="0"/>
              </a:rPr>
              <a:t>Identifier   	</a:t>
            </a:r>
            <a:r>
              <a:rPr lang="en-US" sz="2000" dirty="0">
                <a:sym typeface="Symbol" charset="0"/>
              </a:rPr>
              <a:t>  </a:t>
            </a:r>
            <a:r>
              <a:rPr lang="en-US" sz="2000" i="1" dirty="0">
                <a:sym typeface="Symbol" charset="0"/>
              </a:rPr>
              <a:t>Letter</a:t>
            </a:r>
            <a:r>
              <a:rPr lang="en-US" sz="2000" dirty="0">
                <a:sym typeface="Symbol" charset="0"/>
              </a:rPr>
              <a:t> ( </a:t>
            </a:r>
            <a:r>
              <a:rPr lang="en-US" sz="2000" i="1" dirty="0">
                <a:sym typeface="Symbol" charset="0"/>
              </a:rPr>
              <a:t>Letter </a:t>
            </a:r>
            <a:r>
              <a:rPr lang="en-US" sz="2000" dirty="0">
                <a:sym typeface="Symbol" charset="0"/>
              </a:rPr>
              <a:t>| </a:t>
            </a:r>
            <a:r>
              <a:rPr lang="en-US" sz="2000" i="1" dirty="0">
                <a:sym typeface="Symbol" charset="0"/>
              </a:rPr>
              <a:t>Digit</a:t>
            </a:r>
            <a:r>
              <a:rPr lang="en-US" sz="2000" dirty="0">
                <a:sym typeface="Symbol" charset="0"/>
              </a:rPr>
              <a:t> )*</a:t>
            </a:r>
            <a:endParaRPr lang="en-US" sz="2000" dirty="0"/>
          </a:p>
          <a:p>
            <a:pPr algn="just">
              <a:spcBef>
                <a:spcPts val="0"/>
              </a:spcBef>
              <a:spcAft>
                <a:spcPts val="600"/>
              </a:spcAft>
            </a:pPr>
            <a:r>
              <a:rPr lang="en-US" sz="2400" dirty="0">
                <a:solidFill>
                  <a:srgbClr val="008000"/>
                </a:solidFill>
              </a:rPr>
              <a:t>Important:</a:t>
            </a:r>
            <a:r>
              <a:rPr lang="en-US" sz="2400" dirty="0"/>
              <a:t> We should be able to order these definitions so that every definition uses only the definitions defined before it (i.e., no recursion)</a:t>
            </a:r>
          </a:p>
          <a:p>
            <a:pPr algn="just">
              <a:spcBef>
                <a:spcPts val="0"/>
              </a:spcBef>
              <a:spcAft>
                <a:spcPts val="600"/>
              </a:spcAft>
            </a:pPr>
            <a:r>
              <a:rPr lang="en-US" sz="2400" dirty="0"/>
              <a:t>Regular definitions can be converted to basic regular expressions with macro expansion </a:t>
            </a:r>
          </a:p>
          <a:p>
            <a:pPr algn="just">
              <a:spcBef>
                <a:spcPts val="0"/>
              </a:spcBef>
              <a:spcAft>
                <a:spcPts val="600"/>
              </a:spcAft>
            </a:pPr>
            <a:r>
              <a:rPr lang="en-US" sz="2400" dirty="0"/>
              <a:t>In Lex, enclose definitions using curly braces</a:t>
            </a:r>
          </a:p>
          <a:p>
            <a:pPr lvl="1" algn="just">
              <a:spcBef>
                <a:spcPts val="0"/>
              </a:spcBef>
              <a:spcAft>
                <a:spcPts val="600"/>
              </a:spcAft>
              <a:buFontTx/>
              <a:buNone/>
            </a:pPr>
            <a:r>
              <a:rPr lang="en-US" sz="2000" i="1" dirty="0">
                <a:sym typeface="Symbol" charset="0"/>
              </a:rPr>
              <a:t>Identifier   </a:t>
            </a:r>
            <a:r>
              <a:rPr lang="en-US" sz="2000" dirty="0">
                <a:sym typeface="Symbol" charset="0"/>
              </a:rPr>
              <a:t>  {</a:t>
            </a:r>
            <a:r>
              <a:rPr lang="en-US" sz="2000" i="1" dirty="0">
                <a:sym typeface="Symbol" charset="0"/>
              </a:rPr>
              <a:t>Letter</a:t>
            </a:r>
            <a:r>
              <a:rPr lang="en-US" sz="2000" dirty="0">
                <a:sym typeface="Symbol" charset="0"/>
              </a:rPr>
              <a:t>} ( {</a:t>
            </a:r>
            <a:r>
              <a:rPr lang="en-US" sz="2000" i="1" dirty="0">
                <a:sym typeface="Symbol" charset="0"/>
              </a:rPr>
              <a:t>Letter</a:t>
            </a:r>
            <a:r>
              <a:rPr lang="en-US" sz="2000" dirty="0">
                <a:sym typeface="Symbol" charset="0"/>
              </a:rPr>
              <a:t>} | {</a:t>
            </a:r>
            <a:r>
              <a:rPr lang="en-US" sz="2000" i="1" dirty="0">
                <a:sym typeface="Symbol" charset="0"/>
              </a:rPr>
              <a:t>Digit</a:t>
            </a:r>
            <a:r>
              <a:rPr lang="en-US" sz="2000" dirty="0">
                <a:sym typeface="Symbol" charset="0"/>
              </a:rPr>
              <a:t>} )*</a:t>
            </a:r>
            <a:endParaRPr lang="en-US" sz="2000" dirty="0"/>
          </a:p>
        </p:txBody>
      </p:sp>
    </p:spTree>
    <p:extLst>
      <p:ext uri="{BB962C8B-B14F-4D97-AF65-F5344CB8AC3E}">
        <p14:creationId xmlns:p14="http://schemas.microsoft.com/office/powerpoint/2010/main" val="241144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Program Compilation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3" name="Picture 2" descr="Screen Shot 2015-06-22 at 4.05.45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691640"/>
            <a:ext cx="2157880" cy="5054600"/>
          </a:xfrm>
          <a:prstGeom prst="rect">
            <a:avLst/>
          </a:prstGeom>
        </p:spPr>
      </p:pic>
      <p:pic>
        <p:nvPicPr>
          <p:cNvPr id="4" name="Picture 3">
            <a:extLst>
              <a:ext uri="{FF2B5EF4-FFF2-40B4-BE49-F238E27FC236}">
                <a16:creationId xmlns:a16="http://schemas.microsoft.com/office/drawing/2014/main" id="{70BC0C89-AA7B-4E28-BF9E-7DF6EE69D32D}"/>
              </a:ext>
            </a:extLst>
          </p:cNvPr>
          <p:cNvPicPr>
            <a:picLocks noChangeAspect="1"/>
          </p:cNvPicPr>
          <p:nvPr/>
        </p:nvPicPr>
        <p:blipFill>
          <a:blip r:embed="rId5"/>
          <a:stretch>
            <a:fillRect/>
          </a:stretch>
        </p:blipFill>
        <p:spPr>
          <a:xfrm>
            <a:off x="4048469" y="2560638"/>
            <a:ext cx="4781683" cy="3340099"/>
          </a:xfrm>
          <a:prstGeom prst="rect">
            <a:avLst/>
          </a:prstGeom>
        </p:spPr>
      </p:pic>
    </p:spTree>
    <p:extLst>
      <p:ext uri="{BB962C8B-B14F-4D97-AF65-F5344CB8AC3E}">
        <p14:creationId xmlns:p14="http://schemas.microsoft.com/office/powerpoint/2010/main" val="196478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Regular Expression to Scanners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Regular expressions are useful for specifying patterns that correspond to tokens</a:t>
            </a:r>
          </a:p>
          <a:p>
            <a:pPr algn="just">
              <a:spcBef>
                <a:spcPts val="0"/>
              </a:spcBef>
              <a:spcAft>
                <a:spcPts val="600"/>
              </a:spcAft>
            </a:pPr>
            <a:r>
              <a:rPr lang="en-US" sz="2400" dirty="0"/>
              <a:t>However, we also want to </a:t>
            </a:r>
            <a:r>
              <a:rPr lang="en-US" sz="2400" b="1" dirty="0"/>
              <a:t>construct programs </a:t>
            </a:r>
            <a:r>
              <a:rPr lang="en-US" sz="2400" dirty="0"/>
              <a:t>that </a:t>
            </a:r>
            <a:r>
              <a:rPr lang="en-US" sz="2400" b="1" dirty="0"/>
              <a:t>recognize </a:t>
            </a:r>
            <a:r>
              <a:rPr lang="en-US" sz="2400" dirty="0"/>
              <a:t>these patterns (are these programs called recognizers?)</a:t>
            </a:r>
          </a:p>
          <a:p>
            <a:pPr algn="just">
              <a:spcBef>
                <a:spcPts val="0"/>
              </a:spcBef>
              <a:spcAft>
                <a:spcPts val="600"/>
              </a:spcAft>
            </a:pPr>
            <a:r>
              <a:rPr lang="en-US" sz="2400" dirty="0"/>
              <a:t>How do we do it? </a:t>
            </a:r>
          </a:p>
          <a:p>
            <a:pPr lvl="1" algn="just">
              <a:spcBef>
                <a:spcPts val="0"/>
              </a:spcBef>
              <a:spcAft>
                <a:spcPts val="600"/>
              </a:spcAft>
            </a:pPr>
            <a:r>
              <a:rPr lang="en-US" sz="2000" dirty="0"/>
              <a:t>Use finite automata!</a:t>
            </a:r>
          </a:p>
        </p:txBody>
      </p:sp>
      <p:pic>
        <p:nvPicPr>
          <p:cNvPr id="1026" name="Picture 2" descr="https://upload.wikimedia.org/wikipedia/commons/thumb/9/94/DFA_example_multiplies_of_3.svg/358px-DFA_example_multiplies_of_3.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253" y="4143036"/>
            <a:ext cx="4514135" cy="1992273"/>
          </a:xfrm>
          <a:prstGeom prst="rect">
            <a:avLst/>
          </a:prstGeom>
          <a:noFill/>
          <a:extLst>
            <a:ext uri="{909E8E84-426E-40dd-AFC4-6F175D3DCCD1}">
              <a14:hiddenFill xmlns:a14="http://schemas.microsoft.com/office/drawing/2010/main" xmlns="">
                <a:solidFill>
                  <a:srgbClr val="FFFFFF"/>
                </a:solidFill>
              </a14:hiddenFill>
            </a:ext>
          </a:extLst>
        </p:spPr>
      </p:pic>
      <p:pic>
        <p:nvPicPr>
          <p:cNvPr id="5122" name="Picture 2" descr="smiley face question mark - Cerca amb Google | Funny emoticons, Funny emoji,  Smiley">
            <a:extLst>
              <a:ext uri="{FF2B5EF4-FFF2-40B4-BE49-F238E27FC236}">
                <a16:creationId xmlns:a16="http://schemas.microsoft.com/office/drawing/2014/main" id="{AEB595E0-F2CD-44F0-B22C-F5CFD6EE78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5707" y="2933360"/>
            <a:ext cx="487043" cy="549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2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Effect transition="in" filter="dissolve">
                                      <p:cBhvr>
                                        <p:cTn id="7" dur="500"/>
                                        <p:tgtEl>
                                          <p:spTgt spid="14">
                                            <p:txEl>
                                              <p:pRg st="3" end="3"/>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51</a:t>
            </a:fld>
            <a:endParaRPr lang="en-US" dirty="0">
              <a:solidFill>
                <a:schemeClr val="tx1"/>
              </a:solidFill>
            </a:endParaRPr>
          </a:p>
        </p:txBody>
      </p:sp>
      <p:sp>
        <p:nvSpPr>
          <p:cNvPr id="15" name="Title 1"/>
          <p:cNvSpPr>
            <a:spLocks noGrp="1"/>
          </p:cNvSpPr>
          <p:nvPr>
            <p:ph type="title"/>
          </p:nvPr>
        </p:nvSpPr>
        <p:spPr>
          <a:xfrm>
            <a:off x="1447800" y="263063"/>
            <a:ext cx="7565232" cy="1143000"/>
          </a:xfrm>
        </p:spPr>
        <p:txBody>
          <a:bodyPr>
            <a:normAutofit/>
          </a:bodyPr>
          <a:lstStyle/>
          <a:p>
            <a:pPr algn="l"/>
            <a:r>
              <a:rPr lang="en-US" sz="4000" dirty="0"/>
              <a:t>RegEx to DFA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algn="just">
              <a:spcBef>
                <a:spcPts val="0"/>
              </a:spcBef>
              <a:spcAft>
                <a:spcPts val="200"/>
              </a:spcAft>
            </a:pPr>
            <a:r>
              <a:rPr lang="en-US" sz="2400" dirty="0">
                <a:sym typeface="Symbol" charset="0"/>
              </a:rPr>
              <a:t>Consider the problem of recognizing register names in an assembler (e.g. R0, R1, R2….. ) </a:t>
            </a:r>
          </a:p>
          <a:p>
            <a:pPr marL="457200" lvl="1" indent="0">
              <a:spcBef>
                <a:spcPts val="0"/>
              </a:spcBef>
              <a:spcAft>
                <a:spcPts val="200"/>
              </a:spcAft>
              <a:buNone/>
            </a:pPr>
            <a:r>
              <a:rPr lang="en-US" sz="2400" i="1" dirty="0">
                <a:sym typeface="Symbol" charset="0"/>
              </a:rPr>
              <a:t>Register</a:t>
            </a:r>
            <a:r>
              <a:rPr lang="en-US" sz="2400" dirty="0">
                <a:sym typeface="Symbol" charset="0"/>
              </a:rPr>
              <a:t>  R (0|1|2| … |9)</a:t>
            </a:r>
            <a:r>
              <a:rPr lang="en-US" sz="2400" baseline="30000" dirty="0">
                <a:sym typeface="Symbol" charset="0"/>
              </a:rPr>
              <a:t>  </a:t>
            </a:r>
            <a:r>
              <a:rPr lang="en-US" sz="2400" dirty="0">
                <a:sym typeface="Symbol" charset="0"/>
              </a:rPr>
              <a:t>(0|1|2| … |9)</a:t>
            </a:r>
            <a:r>
              <a:rPr lang="en-US" sz="2400" baseline="30000" dirty="0">
                <a:sym typeface="Symbol" charset="0"/>
              </a:rPr>
              <a:t>*</a:t>
            </a:r>
            <a:endParaRPr lang="en-US" sz="2400" dirty="0">
              <a:sym typeface="Symbol" charset="0"/>
            </a:endParaRPr>
          </a:p>
          <a:p>
            <a:pPr>
              <a:spcBef>
                <a:spcPts val="0"/>
              </a:spcBef>
              <a:spcAft>
                <a:spcPts val="200"/>
              </a:spcAft>
            </a:pPr>
            <a:r>
              <a:rPr lang="en-US" sz="2400" dirty="0">
                <a:sym typeface="Symbol" charset="0"/>
              </a:rPr>
              <a:t>Allows registers of arbitrary number</a:t>
            </a:r>
          </a:p>
          <a:p>
            <a:pPr>
              <a:spcBef>
                <a:spcPts val="0"/>
              </a:spcBef>
              <a:spcAft>
                <a:spcPts val="200"/>
              </a:spcAft>
            </a:pPr>
            <a:r>
              <a:rPr lang="en-US" sz="2400" dirty="0">
                <a:sym typeface="Symbol" charset="0"/>
              </a:rPr>
              <a:t>Requires at least one digit</a:t>
            </a:r>
          </a:p>
          <a:p>
            <a:pPr>
              <a:spcBef>
                <a:spcPts val="0"/>
              </a:spcBef>
              <a:spcAft>
                <a:spcPts val="200"/>
              </a:spcAft>
            </a:pPr>
            <a:r>
              <a:rPr lang="en-US" sz="2400" dirty="0">
                <a:sym typeface="Symbol" charset="0"/>
              </a:rPr>
              <a:t>REGEX corresponds to a </a:t>
            </a:r>
            <a:r>
              <a:rPr lang="en-US" sz="2400" dirty="0">
                <a:solidFill>
                  <a:srgbClr val="008000"/>
                </a:solidFill>
                <a:sym typeface="Symbol" charset="0"/>
              </a:rPr>
              <a:t>recognizer</a:t>
            </a:r>
            <a:r>
              <a:rPr lang="en-US" sz="2400" dirty="0">
                <a:sym typeface="Symbol" charset="0"/>
              </a:rPr>
              <a:t> (or DFA)</a:t>
            </a:r>
          </a:p>
          <a:p>
            <a:pPr eaLnBrk="0" hangingPunct="0">
              <a:spcBef>
                <a:spcPts val="0"/>
              </a:spcBef>
              <a:spcAft>
                <a:spcPts val="200"/>
              </a:spcAft>
              <a:buFontTx/>
              <a:buNone/>
            </a:pPr>
            <a:endParaRPr lang="en-US" sz="1800" u="sng" dirty="0">
              <a:latin typeface="Arial Rounded MT Bold" charset="0"/>
            </a:endParaRPr>
          </a:p>
        </p:txBody>
      </p:sp>
      <p:sp>
        <p:nvSpPr>
          <p:cNvPr id="8" name="Oval 4"/>
          <p:cNvSpPr>
            <a:spLocks noChangeArrowheads="1"/>
          </p:cNvSpPr>
          <p:nvPr/>
        </p:nvSpPr>
        <p:spPr bwMode="auto">
          <a:xfrm>
            <a:off x="2720098" y="4591049"/>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0 </a:t>
            </a:r>
            <a:endParaRPr lang="en-US" sz="1600" i="1" dirty="0">
              <a:latin typeface="Arial Rounded MT Bold" charset="0"/>
            </a:endParaRPr>
          </a:p>
        </p:txBody>
      </p:sp>
      <p:sp>
        <p:nvSpPr>
          <p:cNvPr id="9" name="Oval 5"/>
          <p:cNvSpPr>
            <a:spLocks noChangeArrowheads="1"/>
          </p:cNvSpPr>
          <p:nvPr/>
        </p:nvSpPr>
        <p:spPr bwMode="auto">
          <a:xfrm>
            <a:off x="5463298" y="4591049"/>
            <a:ext cx="457200" cy="457200"/>
          </a:xfrm>
          <a:prstGeom prst="ellipse">
            <a:avLst/>
          </a:prstGeom>
          <a:noFill/>
          <a:ln w="38100" cmpd="dbl">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2 </a:t>
            </a:r>
            <a:endParaRPr lang="en-US" sz="1600" i="1" dirty="0">
              <a:latin typeface="Arial Rounded MT Bold" charset="0"/>
            </a:endParaRPr>
          </a:p>
        </p:txBody>
      </p:sp>
      <p:sp>
        <p:nvSpPr>
          <p:cNvPr id="10" name="Oval 6"/>
          <p:cNvSpPr>
            <a:spLocks noChangeArrowheads="1"/>
          </p:cNvSpPr>
          <p:nvPr/>
        </p:nvSpPr>
        <p:spPr bwMode="auto">
          <a:xfrm>
            <a:off x="4091698" y="4591049"/>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1 </a:t>
            </a:r>
            <a:endParaRPr lang="en-US" sz="1600" i="1" dirty="0">
              <a:latin typeface="Arial Rounded MT Bold" charset="0"/>
            </a:endParaRPr>
          </a:p>
        </p:txBody>
      </p:sp>
      <p:sp>
        <p:nvSpPr>
          <p:cNvPr id="11" name="Line 7"/>
          <p:cNvSpPr>
            <a:spLocks noChangeShapeType="1"/>
          </p:cNvSpPr>
          <p:nvPr/>
        </p:nvSpPr>
        <p:spPr bwMode="auto">
          <a:xfrm>
            <a:off x="3177298" y="4819649"/>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2" name="Line 8"/>
          <p:cNvSpPr>
            <a:spLocks noChangeShapeType="1"/>
          </p:cNvSpPr>
          <p:nvPr/>
        </p:nvSpPr>
        <p:spPr bwMode="auto">
          <a:xfrm>
            <a:off x="4548898" y="4819649"/>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cxnSp>
        <p:nvCxnSpPr>
          <p:cNvPr id="16" name="AutoShape 9"/>
          <p:cNvCxnSpPr>
            <a:cxnSpLocks noChangeShapeType="1"/>
          </p:cNvCxnSpPr>
          <p:nvPr/>
        </p:nvCxnSpPr>
        <p:spPr bwMode="auto">
          <a:xfrm rot="16200000" flipH="1" flipV="1">
            <a:off x="5700629" y="4506118"/>
            <a:ext cx="1587" cy="323850"/>
          </a:xfrm>
          <a:prstGeom prst="curvedConnector3">
            <a:avLst>
              <a:gd name="adj1" fmla="val -289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7" name="Text Box 10"/>
          <p:cNvSpPr txBox="1">
            <a:spLocks noChangeArrowheads="1"/>
          </p:cNvSpPr>
          <p:nvPr/>
        </p:nvSpPr>
        <p:spPr bwMode="auto">
          <a:xfrm>
            <a:off x="3329698" y="4421186"/>
            <a:ext cx="304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dirty="0">
                <a:latin typeface="Arial Rounded MT Bold" charset="0"/>
              </a:rPr>
              <a:t>R</a:t>
            </a:r>
          </a:p>
        </p:txBody>
      </p:sp>
      <p:sp>
        <p:nvSpPr>
          <p:cNvPr id="19" name="Text Box 11"/>
          <p:cNvSpPr txBox="1">
            <a:spLocks noChangeArrowheads="1"/>
          </p:cNvSpPr>
          <p:nvPr/>
        </p:nvSpPr>
        <p:spPr bwMode="auto">
          <a:xfrm>
            <a:off x="5768098" y="4133849"/>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dirty="0">
                <a:latin typeface="Arial Rounded MT Bold" charset="0"/>
              </a:rPr>
              <a:t>(0|1|2| … |9)</a:t>
            </a:r>
          </a:p>
        </p:txBody>
      </p:sp>
      <p:sp>
        <p:nvSpPr>
          <p:cNvPr id="20" name="AutoShape 12"/>
          <p:cNvSpPr>
            <a:spLocks/>
          </p:cNvSpPr>
          <p:nvPr/>
        </p:nvSpPr>
        <p:spPr bwMode="auto">
          <a:xfrm>
            <a:off x="6398336" y="4981574"/>
            <a:ext cx="1579562" cy="314325"/>
          </a:xfrm>
          <a:prstGeom prst="accentBorderCallout1">
            <a:avLst>
              <a:gd name="adj1" fmla="val 35296"/>
              <a:gd name="adj2" fmla="val -4824"/>
              <a:gd name="adj3" fmla="val -9315"/>
              <a:gd name="adj4" fmla="val -30755"/>
            </a:avLst>
          </a:prstGeom>
          <a:noFill/>
          <a:ln w="9525">
            <a:solidFill>
              <a:srgbClr val="FF00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400" dirty="0">
                <a:solidFill>
                  <a:srgbClr val="FF0000"/>
                </a:solidFill>
                <a:latin typeface="Arial Rounded MT Bold" charset="0"/>
              </a:rPr>
              <a:t>accepting state</a:t>
            </a:r>
            <a:endParaRPr lang="en-US" sz="1600" dirty="0">
              <a:solidFill>
                <a:srgbClr val="996600"/>
              </a:solidFill>
              <a:latin typeface="Arial Rounded MT Bold" charset="0"/>
            </a:endParaRPr>
          </a:p>
        </p:txBody>
      </p:sp>
      <p:sp>
        <p:nvSpPr>
          <p:cNvPr id="21" name="Text Box 13"/>
          <p:cNvSpPr txBox="1">
            <a:spLocks noChangeArrowheads="1"/>
          </p:cNvSpPr>
          <p:nvPr/>
        </p:nvSpPr>
        <p:spPr bwMode="auto">
          <a:xfrm>
            <a:off x="4440948" y="4471986"/>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dirty="0">
                <a:latin typeface="Arial Rounded MT Bold" charset="0"/>
              </a:rPr>
              <a:t>(0|1|2| …|9)</a:t>
            </a:r>
          </a:p>
        </p:txBody>
      </p:sp>
      <p:sp>
        <p:nvSpPr>
          <p:cNvPr id="22" name="Text Box 14"/>
          <p:cNvSpPr txBox="1">
            <a:spLocks noChangeArrowheads="1"/>
          </p:cNvSpPr>
          <p:nvPr/>
        </p:nvSpPr>
        <p:spPr bwMode="auto">
          <a:xfrm>
            <a:off x="1240548" y="6224586"/>
            <a:ext cx="2819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sz="1600" dirty="0">
                <a:latin typeface="Arial Rounded MT Bold" charset="0"/>
              </a:rPr>
              <a:t>Recognizer for </a:t>
            </a:r>
            <a:r>
              <a:rPr lang="en-US" sz="1600" i="1" dirty="0">
                <a:latin typeface="Arial Rounded MT Bold" charset="0"/>
              </a:rPr>
              <a:t>Register</a:t>
            </a:r>
            <a:endParaRPr lang="en-US" sz="1600" dirty="0">
              <a:latin typeface="Arial Rounded MT Bold" charset="0"/>
            </a:endParaRPr>
          </a:p>
        </p:txBody>
      </p:sp>
      <p:sp>
        <p:nvSpPr>
          <p:cNvPr id="23" name="Line 15"/>
          <p:cNvSpPr>
            <a:spLocks noChangeShapeType="1"/>
          </p:cNvSpPr>
          <p:nvPr/>
        </p:nvSpPr>
        <p:spPr bwMode="auto">
          <a:xfrm>
            <a:off x="2567698" y="4743449"/>
            <a:ext cx="1524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24" name="Line 16"/>
          <p:cNvSpPr>
            <a:spLocks noChangeShapeType="1"/>
          </p:cNvSpPr>
          <p:nvPr/>
        </p:nvSpPr>
        <p:spPr bwMode="auto">
          <a:xfrm flipH="1">
            <a:off x="2567698" y="4819649"/>
            <a:ext cx="1524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25" name="AutoShape 17"/>
          <p:cNvSpPr>
            <a:spLocks/>
          </p:cNvSpPr>
          <p:nvPr/>
        </p:nvSpPr>
        <p:spPr bwMode="auto">
          <a:xfrm>
            <a:off x="1164348" y="5157786"/>
            <a:ext cx="1198563" cy="314325"/>
          </a:xfrm>
          <a:prstGeom prst="accentBorderCallout1">
            <a:avLst>
              <a:gd name="adj1" fmla="val 36366"/>
              <a:gd name="adj2" fmla="val 106356"/>
              <a:gd name="adj3" fmla="val -54546"/>
              <a:gd name="adj4" fmla="val 136292"/>
            </a:avLst>
          </a:prstGeom>
          <a:noFill/>
          <a:ln w="9525">
            <a:solidFill>
              <a:srgbClr val="FF00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400" dirty="0">
                <a:solidFill>
                  <a:srgbClr val="FF0000"/>
                </a:solidFill>
                <a:latin typeface="Arial Rounded MT Bold" charset="0"/>
              </a:rPr>
              <a:t>initial state</a:t>
            </a:r>
            <a:endParaRPr lang="en-US" sz="1600" dirty="0">
              <a:solidFill>
                <a:srgbClr val="996600"/>
              </a:solidFill>
              <a:latin typeface="Arial Rounded MT Bold" charset="0"/>
            </a:endParaRPr>
          </a:p>
        </p:txBody>
      </p:sp>
      <p:sp>
        <p:nvSpPr>
          <p:cNvPr id="26" name="Oval 18"/>
          <p:cNvSpPr>
            <a:spLocks noChangeArrowheads="1"/>
          </p:cNvSpPr>
          <p:nvPr/>
        </p:nvSpPr>
        <p:spPr bwMode="auto">
          <a:xfrm>
            <a:off x="4136148" y="5614986"/>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e</a:t>
            </a:r>
            <a:endParaRPr lang="en-US" sz="1600" i="1" dirty="0">
              <a:latin typeface="Arial Rounded MT Bold" charset="0"/>
            </a:endParaRPr>
          </a:p>
        </p:txBody>
      </p:sp>
      <p:sp>
        <p:nvSpPr>
          <p:cNvPr id="27" name="Line 19"/>
          <p:cNvSpPr>
            <a:spLocks noChangeShapeType="1"/>
          </p:cNvSpPr>
          <p:nvPr/>
        </p:nvSpPr>
        <p:spPr bwMode="auto">
          <a:xfrm>
            <a:off x="3069348" y="5005386"/>
            <a:ext cx="10668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28" name="Line 20"/>
          <p:cNvSpPr>
            <a:spLocks noChangeShapeType="1"/>
          </p:cNvSpPr>
          <p:nvPr/>
        </p:nvSpPr>
        <p:spPr bwMode="auto">
          <a:xfrm>
            <a:off x="4364748" y="5081586"/>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29" name="Line 21"/>
          <p:cNvSpPr>
            <a:spLocks noChangeShapeType="1"/>
          </p:cNvSpPr>
          <p:nvPr/>
        </p:nvSpPr>
        <p:spPr bwMode="auto">
          <a:xfrm flipH="1">
            <a:off x="4593348" y="5005386"/>
            <a:ext cx="914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cxnSp>
        <p:nvCxnSpPr>
          <p:cNvPr id="30" name="AutoShape 22"/>
          <p:cNvCxnSpPr>
            <a:cxnSpLocks noChangeShapeType="1"/>
            <a:stCxn id="26" idx="3"/>
            <a:endCxn id="26" idx="5"/>
          </p:cNvCxnSpPr>
          <p:nvPr/>
        </p:nvCxnSpPr>
        <p:spPr bwMode="auto">
          <a:xfrm rot="16200000" flipH="1">
            <a:off x="4363954" y="5853905"/>
            <a:ext cx="1588" cy="323850"/>
          </a:xfrm>
          <a:prstGeom prst="curvedConnector3">
            <a:avLst>
              <a:gd name="adj1" fmla="val 180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1" name="Text Box 24"/>
          <p:cNvSpPr txBox="1">
            <a:spLocks noChangeArrowheads="1"/>
          </p:cNvSpPr>
          <p:nvPr/>
        </p:nvSpPr>
        <p:spPr bwMode="auto">
          <a:xfrm>
            <a:off x="4348873" y="5092699"/>
            <a:ext cx="3032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dirty="0"/>
              <a:t>R</a:t>
            </a:r>
          </a:p>
        </p:txBody>
      </p:sp>
      <p:sp>
        <p:nvSpPr>
          <p:cNvPr id="32" name="Text Box 25"/>
          <p:cNvSpPr txBox="1">
            <a:spLocks noChangeArrowheads="1"/>
          </p:cNvSpPr>
          <p:nvPr/>
        </p:nvSpPr>
        <p:spPr bwMode="auto">
          <a:xfrm>
            <a:off x="5202948" y="5233986"/>
            <a:ext cx="9906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r>
              <a:rPr lang="en-US" sz="1400" dirty="0"/>
              <a:t>R</a:t>
            </a:r>
          </a:p>
        </p:txBody>
      </p:sp>
      <p:sp>
        <p:nvSpPr>
          <p:cNvPr id="33" name="Text Box 26"/>
          <p:cNvSpPr txBox="1">
            <a:spLocks noChangeArrowheads="1"/>
          </p:cNvSpPr>
          <p:nvPr/>
        </p:nvSpPr>
        <p:spPr bwMode="auto">
          <a:xfrm>
            <a:off x="3907548" y="6300786"/>
            <a:ext cx="1173163"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dirty="0">
                <a:latin typeface="Arial Rounded MT Bold" charset="0"/>
              </a:rPr>
              <a:t>(R|0|1|2| …|9)</a:t>
            </a:r>
          </a:p>
          <a:p>
            <a:endParaRPr lang="en-US" sz="1400" i="1" dirty="0"/>
          </a:p>
        </p:txBody>
      </p:sp>
      <p:sp>
        <p:nvSpPr>
          <p:cNvPr id="34" name="AutoShape 27"/>
          <p:cNvSpPr>
            <a:spLocks/>
          </p:cNvSpPr>
          <p:nvPr/>
        </p:nvSpPr>
        <p:spPr bwMode="auto">
          <a:xfrm>
            <a:off x="5583948" y="6072186"/>
            <a:ext cx="1579563" cy="314325"/>
          </a:xfrm>
          <a:prstGeom prst="accentBorderCallout1">
            <a:avLst>
              <a:gd name="adj1" fmla="val 36366"/>
              <a:gd name="adj2" fmla="val -4824"/>
              <a:gd name="adj3" fmla="val -46968"/>
              <a:gd name="adj4" fmla="val -62111"/>
            </a:avLst>
          </a:prstGeom>
          <a:noFill/>
          <a:ln w="9525">
            <a:solidFill>
              <a:srgbClr val="FF00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400" dirty="0">
                <a:solidFill>
                  <a:srgbClr val="FF0000"/>
                </a:solidFill>
                <a:latin typeface="Arial Rounded MT Bold" charset="0"/>
              </a:rPr>
              <a:t>error state</a:t>
            </a:r>
            <a:endParaRPr lang="en-US" sz="1600" dirty="0">
              <a:solidFill>
                <a:srgbClr val="996600"/>
              </a:solidFill>
              <a:latin typeface="Arial Rounded MT Bold" charset="0"/>
            </a:endParaRPr>
          </a:p>
        </p:txBody>
      </p:sp>
      <p:sp>
        <p:nvSpPr>
          <p:cNvPr id="35" name="Rectangle 28"/>
          <p:cNvSpPr>
            <a:spLocks noChangeArrowheads="1"/>
          </p:cNvSpPr>
          <p:nvPr/>
        </p:nvSpPr>
        <p:spPr bwMode="auto">
          <a:xfrm>
            <a:off x="2688348" y="5386386"/>
            <a:ext cx="1019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spcBef>
                <a:spcPct val="50000"/>
              </a:spcBef>
            </a:pPr>
            <a:r>
              <a:rPr lang="en-US" sz="1400" dirty="0">
                <a:latin typeface="Arial Rounded MT Bold" charset="0"/>
              </a:rPr>
              <a:t>(0|1|2| …|9)</a:t>
            </a:r>
          </a:p>
        </p:txBody>
      </p:sp>
      <p:sp>
        <p:nvSpPr>
          <p:cNvPr id="2" name="Rounded Rectangle 1"/>
          <p:cNvSpPr/>
          <p:nvPr/>
        </p:nvSpPr>
        <p:spPr>
          <a:xfrm>
            <a:off x="6741320" y="2650331"/>
            <a:ext cx="2271712" cy="1330326"/>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A recognizer tells whether a given string “belongs to” a grammar</a:t>
            </a:r>
          </a:p>
        </p:txBody>
      </p:sp>
    </p:spTree>
    <p:extLst>
      <p:ext uri="{BB962C8B-B14F-4D97-AF65-F5344CB8AC3E}">
        <p14:creationId xmlns:p14="http://schemas.microsoft.com/office/powerpoint/2010/main" val="1518026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2420287-9A64-45F0-848F-39353CC013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6653" y="1817353"/>
            <a:ext cx="3443306" cy="27546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71534AA-5DB3-4D8C-BD46-47789D98022F}"/>
              </a:ext>
            </a:extLst>
          </p:cNvPr>
          <p:cNvSpPr txBox="1"/>
          <p:nvPr/>
        </p:nvSpPr>
        <p:spPr>
          <a:xfrm>
            <a:off x="549797" y="1664273"/>
            <a:ext cx="4572000" cy="4093428"/>
          </a:xfrm>
          <a:prstGeom prst="rect">
            <a:avLst/>
          </a:prstGeom>
          <a:noFill/>
        </p:spPr>
        <p:txBody>
          <a:bodyPr wrap="square">
            <a:spAutoFit/>
          </a:bodyPr>
          <a:lstStyle/>
          <a:p>
            <a:pPr marL="285750" indent="-285750">
              <a:buFont typeface="Arial" panose="020B0604020202020204" pitchFamily="34" charset="0"/>
              <a:buChar char="•"/>
            </a:pPr>
            <a:r>
              <a:rPr lang="en-US" sz="2000" dirty="0"/>
              <a:t>Finite Automata(FA) is the simplest machine to recognize patterns. </a:t>
            </a:r>
          </a:p>
          <a:p>
            <a:pPr marL="285750" indent="-285750">
              <a:buFont typeface="Arial" panose="020B0604020202020204" pitchFamily="34" charset="0"/>
              <a:buChar char="•"/>
            </a:pPr>
            <a:r>
              <a:rPr lang="en-US" sz="2000" dirty="0"/>
              <a:t>The finite automata or finite state machine is an abstract machine that has five elements or tuples.</a:t>
            </a:r>
          </a:p>
          <a:p>
            <a:pPr marL="285750" indent="-285750">
              <a:buFont typeface="Arial" panose="020B0604020202020204" pitchFamily="34" charset="0"/>
              <a:buChar char="•"/>
            </a:pPr>
            <a:r>
              <a:rPr lang="en-US" sz="2000" dirty="0"/>
              <a:t>It has a set of states and rules for moving from one state to another but it depends upon the applied input symbol.</a:t>
            </a:r>
          </a:p>
          <a:p>
            <a:pPr marL="285750" indent="-285750">
              <a:buFont typeface="Arial" panose="020B0604020202020204" pitchFamily="34" charset="0"/>
              <a:buChar char="•"/>
            </a:pPr>
            <a:r>
              <a:rPr lang="en-US" sz="2000" b="0" i="0" dirty="0">
                <a:solidFill>
                  <a:srgbClr val="273239"/>
                </a:solidFill>
                <a:effectLst/>
                <a:latin typeface="urw-din"/>
              </a:rPr>
              <a:t>Basically, it is an abstract model of a digital computer. </a:t>
            </a:r>
          </a:p>
          <a:p>
            <a:pPr marL="285750" indent="-285750">
              <a:buFont typeface="Arial" panose="020B0604020202020204" pitchFamily="34" charset="0"/>
              <a:buChar char="•"/>
            </a:pPr>
            <a:r>
              <a:rPr lang="en-US" sz="2000" b="0" i="0" dirty="0">
                <a:solidFill>
                  <a:srgbClr val="273239"/>
                </a:solidFill>
                <a:effectLst/>
                <a:latin typeface="urw-din"/>
              </a:rPr>
              <a:t>The figure shows some essential features of general automation.</a:t>
            </a:r>
            <a:endParaRPr lang="en-US" sz="2000" dirty="0"/>
          </a:p>
        </p:txBody>
      </p:sp>
      <p:sp>
        <p:nvSpPr>
          <p:cNvPr id="7" name="Title 1">
            <a:extLst>
              <a:ext uri="{FF2B5EF4-FFF2-40B4-BE49-F238E27FC236}">
                <a16:creationId xmlns:a16="http://schemas.microsoft.com/office/drawing/2014/main" id="{A2A7EBC9-AE3A-4723-BB1E-E3DD1AA734F3}"/>
              </a:ext>
            </a:extLst>
          </p:cNvPr>
          <p:cNvSpPr>
            <a:spLocks noGrp="1"/>
          </p:cNvSpPr>
          <p:nvPr>
            <p:ph type="title"/>
          </p:nvPr>
        </p:nvSpPr>
        <p:spPr>
          <a:xfrm>
            <a:off x="1447800" y="263063"/>
            <a:ext cx="7565232" cy="1143000"/>
          </a:xfrm>
        </p:spPr>
        <p:txBody>
          <a:bodyPr>
            <a:normAutofit/>
          </a:bodyPr>
          <a:lstStyle/>
          <a:p>
            <a:pPr algn="l"/>
            <a:r>
              <a:rPr lang="en-US" sz="4000" dirty="0"/>
              <a:t>Finite Automata</a:t>
            </a:r>
            <a:endParaRPr lang="en-US" sz="4000" b="1" dirty="0">
              <a:latin typeface="Courier New"/>
              <a:cs typeface="Courier New"/>
            </a:endParaRPr>
          </a:p>
        </p:txBody>
      </p:sp>
      <p:cxnSp>
        <p:nvCxnSpPr>
          <p:cNvPr id="8" name="Straight Connector 7">
            <a:extLst>
              <a:ext uri="{FF2B5EF4-FFF2-40B4-BE49-F238E27FC236}">
                <a16:creationId xmlns:a16="http://schemas.microsoft.com/office/drawing/2014/main" id="{D577CAE5-1B09-4662-B18C-978B0038A84E}"/>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9" name="Picture 8" descr="trads-06-bg.jpg">
            <a:extLst>
              <a:ext uri="{FF2B5EF4-FFF2-40B4-BE49-F238E27FC236}">
                <a16:creationId xmlns:a16="http://schemas.microsoft.com/office/drawing/2014/main" id="{3B2A4ED5-399A-4E60-BBC3-3721B3EEA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1" name="TextBox 10">
            <a:extLst>
              <a:ext uri="{FF2B5EF4-FFF2-40B4-BE49-F238E27FC236}">
                <a16:creationId xmlns:a16="http://schemas.microsoft.com/office/drawing/2014/main" id="{5B3F9D00-3C04-4C83-B7A0-BBE34ABFAD95}"/>
              </a:ext>
            </a:extLst>
          </p:cNvPr>
          <p:cNvSpPr txBox="1"/>
          <p:nvPr/>
        </p:nvSpPr>
        <p:spPr>
          <a:xfrm>
            <a:off x="5336653" y="4840611"/>
            <a:ext cx="2291063" cy="1754326"/>
          </a:xfrm>
          <a:prstGeom prst="rect">
            <a:avLst/>
          </a:prstGeom>
          <a:noFill/>
        </p:spPr>
        <p:txBody>
          <a:bodyPr wrap="square">
            <a:spAutoFit/>
          </a:bodyPr>
          <a:lstStyle/>
          <a:p>
            <a:pPr algn="l" fontAlgn="base">
              <a:buFont typeface="+mj-lt"/>
              <a:buAutoNum type="arabicPeriod"/>
            </a:pPr>
            <a:r>
              <a:rPr lang="en-US" b="0" i="0" dirty="0">
                <a:solidFill>
                  <a:srgbClr val="273239"/>
                </a:solidFill>
                <a:effectLst/>
                <a:latin typeface="urw-din"/>
              </a:rPr>
              <a:t>Input</a:t>
            </a:r>
          </a:p>
          <a:p>
            <a:pPr algn="l" fontAlgn="base">
              <a:buFont typeface="+mj-lt"/>
              <a:buAutoNum type="arabicPeriod"/>
            </a:pPr>
            <a:r>
              <a:rPr lang="en-US" b="0" i="0" dirty="0">
                <a:solidFill>
                  <a:srgbClr val="273239"/>
                </a:solidFill>
                <a:effectLst/>
                <a:latin typeface="urw-din"/>
              </a:rPr>
              <a:t>Output</a:t>
            </a:r>
          </a:p>
          <a:p>
            <a:pPr algn="l" fontAlgn="base">
              <a:buFont typeface="+mj-lt"/>
              <a:buAutoNum type="arabicPeriod"/>
            </a:pPr>
            <a:r>
              <a:rPr lang="en-US" b="0" i="0" dirty="0">
                <a:solidFill>
                  <a:srgbClr val="273239"/>
                </a:solidFill>
                <a:effectLst/>
                <a:latin typeface="urw-din"/>
              </a:rPr>
              <a:t>States of automata</a:t>
            </a:r>
          </a:p>
          <a:p>
            <a:pPr algn="l" fontAlgn="base">
              <a:buFont typeface="+mj-lt"/>
              <a:buAutoNum type="arabicPeriod"/>
            </a:pPr>
            <a:r>
              <a:rPr lang="en-US" b="0" i="0" dirty="0">
                <a:solidFill>
                  <a:srgbClr val="273239"/>
                </a:solidFill>
                <a:effectLst/>
                <a:latin typeface="urw-din"/>
              </a:rPr>
              <a:t>State relation</a:t>
            </a:r>
          </a:p>
          <a:p>
            <a:pPr algn="l" fontAlgn="base">
              <a:buFont typeface="+mj-lt"/>
              <a:buAutoNum type="arabicPeriod"/>
            </a:pPr>
            <a:r>
              <a:rPr lang="en-US" b="0" i="0" dirty="0">
                <a:solidFill>
                  <a:srgbClr val="273239"/>
                </a:solidFill>
                <a:effectLst/>
                <a:latin typeface="urw-din"/>
              </a:rPr>
              <a:t>Output relation</a:t>
            </a:r>
            <a:br>
              <a:rPr lang="en-US" b="0" i="0" dirty="0">
                <a:solidFill>
                  <a:srgbClr val="273239"/>
                </a:solidFill>
                <a:effectLst/>
                <a:latin typeface="urw-din"/>
              </a:rPr>
            </a:br>
            <a:r>
              <a:rPr lang="en-US" b="0" i="0" dirty="0">
                <a:solidFill>
                  <a:srgbClr val="273239"/>
                </a:solidFill>
                <a:effectLst/>
                <a:latin typeface="urw-din"/>
              </a:rPr>
              <a:t> </a:t>
            </a:r>
          </a:p>
        </p:txBody>
      </p:sp>
    </p:spTree>
    <p:extLst>
      <p:ext uri="{BB962C8B-B14F-4D97-AF65-F5344CB8AC3E}">
        <p14:creationId xmlns:p14="http://schemas.microsoft.com/office/powerpoint/2010/main" val="30456537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1534AA-5DB3-4D8C-BD46-47789D98022F}"/>
              </a:ext>
            </a:extLst>
          </p:cNvPr>
          <p:cNvSpPr txBox="1"/>
          <p:nvPr/>
        </p:nvSpPr>
        <p:spPr>
          <a:xfrm>
            <a:off x="40509" y="1664273"/>
            <a:ext cx="4572000" cy="4708981"/>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73239"/>
                </a:solidFill>
                <a:effectLst/>
                <a:latin typeface="urw-din"/>
              </a:rPr>
              <a:t>A Finite Automata consists of the following : </a:t>
            </a:r>
          </a:p>
          <a:p>
            <a:pPr marL="285750" indent="-285750">
              <a:buFont typeface="Arial" panose="020B0604020202020204" pitchFamily="34" charset="0"/>
              <a:buChar char="•"/>
            </a:pPr>
            <a:endParaRPr lang="en-US" sz="2000" dirty="0">
              <a:solidFill>
                <a:srgbClr val="273239"/>
              </a:solidFill>
              <a:latin typeface="urw-din"/>
            </a:endParaRPr>
          </a:p>
          <a:p>
            <a:pPr marL="285750" indent="-285750">
              <a:buFont typeface="Arial" panose="020B0604020202020204" pitchFamily="34" charset="0"/>
              <a:buChar char="•"/>
            </a:pPr>
            <a:endParaRPr lang="en-US" sz="2000" dirty="0">
              <a:solidFill>
                <a:srgbClr val="273239"/>
              </a:solidFill>
              <a:latin typeface="urw-din"/>
            </a:endParaRPr>
          </a:p>
          <a:p>
            <a:pPr marL="285750" indent="-285750">
              <a:buFont typeface="Arial" panose="020B0604020202020204" pitchFamily="34" charset="0"/>
              <a:buChar char="•"/>
            </a:pPr>
            <a:endParaRPr lang="en-US" sz="2000" dirty="0">
              <a:solidFill>
                <a:srgbClr val="273239"/>
              </a:solidFill>
              <a:latin typeface="urw-din"/>
            </a:endParaRPr>
          </a:p>
          <a:p>
            <a:pPr marL="285750" indent="-285750">
              <a:buFont typeface="Arial" panose="020B0604020202020204" pitchFamily="34" charset="0"/>
              <a:buChar char="•"/>
            </a:pPr>
            <a:endParaRPr lang="en-US" sz="2000" dirty="0">
              <a:solidFill>
                <a:srgbClr val="273239"/>
              </a:solidFill>
              <a:latin typeface="urw-din"/>
            </a:endParaRPr>
          </a:p>
          <a:p>
            <a:pPr marL="285750" indent="-285750">
              <a:buFont typeface="Arial" panose="020B0604020202020204" pitchFamily="34" charset="0"/>
              <a:buChar char="•"/>
            </a:pPr>
            <a:endParaRPr lang="en-US" sz="2000" dirty="0">
              <a:solidFill>
                <a:srgbClr val="273239"/>
              </a:solidFill>
              <a:latin typeface="urw-din"/>
            </a:endParaRPr>
          </a:p>
          <a:p>
            <a:pPr marL="285750" indent="-285750">
              <a:buFont typeface="Arial" panose="020B0604020202020204" pitchFamily="34" charset="0"/>
              <a:buChar char="•"/>
            </a:pPr>
            <a:endParaRPr lang="en-US" sz="2000" dirty="0">
              <a:solidFill>
                <a:srgbClr val="273239"/>
              </a:solidFill>
              <a:latin typeface="urw-din"/>
            </a:endParaRPr>
          </a:p>
          <a:p>
            <a:pPr marL="342900" indent="-342900" algn="l" fontAlgn="base">
              <a:buFont typeface="Arial" panose="020B0604020202020204" pitchFamily="34" charset="0"/>
              <a:buChar char="•"/>
            </a:pPr>
            <a:r>
              <a:rPr lang="en-US" sz="2000" b="0" i="0" dirty="0">
                <a:solidFill>
                  <a:srgbClr val="273239"/>
                </a:solidFill>
                <a:effectLst/>
                <a:latin typeface="urw-din"/>
              </a:rPr>
              <a:t>Formal specification of machine is :</a:t>
            </a:r>
          </a:p>
          <a:p>
            <a:br>
              <a:rPr lang="en-US" sz="2000" dirty="0"/>
            </a:br>
            <a:br>
              <a:rPr lang="en-US" sz="2000" dirty="0"/>
            </a:br>
            <a:endParaRPr lang="en-US" sz="2000" dirty="0"/>
          </a:p>
          <a:p>
            <a:pPr marL="342900" indent="-342900">
              <a:buFont typeface="Arial" panose="020B0604020202020204" pitchFamily="34" charset="0"/>
              <a:buChar char="•"/>
            </a:pPr>
            <a:r>
              <a:rPr lang="en-US" sz="2000" b="0" i="0" dirty="0">
                <a:solidFill>
                  <a:srgbClr val="273239"/>
                </a:solidFill>
                <a:effectLst/>
                <a:latin typeface="urw-din"/>
              </a:rPr>
              <a:t>FA is characterized into : </a:t>
            </a:r>
            <a:br>
              <a:rPr lang="en-US" sz="2000" b="0" i="0" dirty="0">
                <a:solidFill>
                  <a:srgbClr val="273239"/>
                </a:solidFill>
                <a:effectLst/>
                <a:latin typeface="urw-din"/>
              </a:rPr>
            </a:br>
            <a:r>
              <a:rPr lang="en-US" sz="2000" b="0" i="0" dirty="0">
                <a:solidFill>
                  <a:srgbClr val="273239"/>
                </a:solidFill>
                <a:effectLst/>
                <a:highlight>
                  <a:srgbClr val="FFFF00"/>
                </a:highlight>
                <a:latin typeface="urw-din"/>
              </a:rPr>
              <a:t>DFA</a:t>
            </a:r>
            <a:br>
              <a:rPr lang="en-US" sz="2000" b="0" i="0" dirty="0">
                <a:solidFill>
                  <a:srgbClr val="273239"/>
                </a:solidFill>
                <a:effectLst/>
                <a:latin typeface="urw-din"/>
              </a:rPr>
            </a:br>
            <a:r>
              <a:rPr lang="en-US" sz="2000" b="0" i="0" dirty="0">
                <a:solidFill>
                  <a:srgbClr val="273239"/>
                </a:solidFill>
                <a:effectLst/>
                <a:latin typeface="urw-din"/>
              </a:rPr>
              <a:t>NFA</a:t>
            </a:r>
            <a:endParaRPr lang="en-US" sz="2000" dirty="0"/>
          </a:p>
        </p:txBody>
      </p:sp>
      <p:sp>
        <p:nvSpPr>
          <p:cNvPr id="7" name="Title 1">
            <a:extLst>
              <a:ext uri="{FF2B5EF4-FFF2-40B4-BE49-F238E27FC236}">
                <a16:creationId xmlns:a16="http://schemas.microsoft.com/office/drawing/2014/main" id="{A2A7EBC9-AE3A-4723-BB1E-E3DD1AA734F3}"/>
              </a:ext>
            </a:extLst>
          </p:cNvPr>
          <p:cNvSpPr>
            <a:spLocks noGrp="1"/>
          </p:cNvSpPr>
          <p:nvPr>
            <p:ph type="title"/>
          </p:nvPr>
        </p:nvSpPr>
        <p:spPr>
          <a:xfrm>
            <a:off x="1447800" y="263063"/>
            <a:ext cx="7565232" cy="1143000"/>
          </a:xfrm>
        </p:spPr>
        <p:txBody>
          <a:bodyPr>
            <a:normAutofit/>
          </a:bodyPr>
          <a:lstStyle/>
          <a:p>
            <a:pPr algn="l"/>
            <a:r>
              <a:rPr lang="en-US" sz="4000" dirty="0"/>
              <a:t>Finite Automata</a:t>
            </a:r>
            <a:endParaRPr lang="en-US" sz="4000" b="1" dirty="0">
              <a:latin typeface="Courier New"/>
              <a:cs typeface="Courier New"/>
            </a:endParaRPr>
          </a:p>
        </p:txBody>
      </p:sp>
      <p:cxnSp>
        <p:nvCxnSpPr>
          <p:cNvPr id="8" name="Straight Connector 7">
            <a:extLst>
              <a:ext uri="{FF2B5EF4-FFF2-40B4-BE49-F238E27FC236}">
                <a16:creationId xmlns:a16="http://schemas.microsoft.com/office/drawing/2014/main" id="{D577CAE5-1B09-4662-B18C-978B0038A84E}"/>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9" name="Picture 8" descr="trads-06-bg.jpg">
            <a:extLst>
              <a:ext uri="{FF2B5EF4-FFF2-40B4-BE49-F238E27FC236}">
                <a16:creationId xmlns:a16="http://schemas.microsoft.com/office/drawing/2014/main" id="{3B2A4ED5-399A-4E60-BBC3-3721B3EEA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1" name="TextBox 10">
            <a:extLst>
              <a:ext uri="{FF2B5EF4-FFF2-40B4-BE49-F238E27FC236}">
                <a16:creationId xmlns:a16="http://schemas.microsoft.com/office/drawing/2014/main" id="{5B3F9D00-3C04-4C83-B7A0-BBE34ABFAD95}"/>
              </a:ext>
            </a:extLst>
          </p:cNvPr>
          <p:cNvSpPr txBox="1"/>
          <p:nvPr/>
        </p:nvSpPr>
        <p:spPr>
          <a:xfrm>
            <a:off x="4155311" y="1664273"/>
            <a:ext cx="4948180" cy="4247317"/>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73239"/>
                </a:solidFill>
                <a:effectLst/>
                <a:latin typeface="urw-din"/>
              </a:rPr>
              <a:t>DFA consists of 5 tuples: </a:t>
            </a:r>
          </a:p>
          <a:p>
            <a:pPr algn="l" fontAlgn="base"/>
            <a:endParaRPr lang="en-US" dirty="0">
              <a:solidFill>
                <a:srgbClr val="273239"/>
              </a:solidFill>
              <a:latin typeface="urw-din"/>
            </a:endParaRPr>
          </a:p>
          <a:p>
            <a:pPr algn="l" fontAlgn="base"/>
            <a:endParaRPr lang="en-US" b="0" i="0" dirty="0">
              <a:solidFill>
                <a:srgbClr val="273239"/>
              </a:solidFill>
              <a:effectLst/>
              <a:latin typeface="urw-din"/>
            </a:endParaRPr>
          </a:p>
          <a:p>
            <a:pPr algn="l" fontAlgn="base"/>
            <a:endParaRPr lang="en-US" dirty="0">
              <a:solidFill>
                <a:srgbClr val="273239"/>
              </a:solidFill>
              <a:latin typeface="urw-din"/>
            </a:endParaRPr>
          </a:p>
          <a:p>
            <a:pPr algn="l" fontAlgn="base"/>
            <a:endParaRPr lang="en-US" b="0" i="0" dirty="0">
              <a:solidFill>
                <a:srgbClr val="273239"/>
              </a:solidFill>
              <a:effectLst/>
              <a:latin typeface="urw-din"/>
            </a:endParaRPr>
          </a:p>
          <a:p>
            <a:pPr algn="l" fontAlgn="base"/>
            <a:endParaRPr lang="en-US" dirty="0">
              <a:solidFill>
                <a:srgbClr val="273239"/>
              </a:solidFill>
              <a:latin typeface="urw-din"/>
            </a:endParaRPr>
          </a:p>
          <a:p>
            <a:pPr marL="285750" indent="-285750" algn="l" fontAlgn="base">
              <a:buFont typeface="Arial" panose="020B0604020202020204" pitchFamily="34" charset="0"/>
              <a:buChar char="•"/>
            </a:pPr>
            <a:r>
              <a:rPr lang="en-US" b="0" i="0" dirty="0">
                <a:solidFill>
                  <a:srgbClr val="273239"/>
                </a:solidFill>
                <a:effectLst/>
                <a:latin typeface="urw-din"/>
              </a:rPr>
              <a:t>In a DFA, for a particular input character, the machine goes to one state only. </a:t>
            </a:r>
          </a:p>
          <a:p>
            <a:pPr marL="285750" indent="-285750" algn="l" fontAlgn="base">
              <a:buFont typeface="Arial" panose="020B0604020202020204" pitchFamily="34" charset="0"/>
              <a:buChar char="•"/>
            </a:pPr>
            <a:r>
              <a:rPr lang="en-US" b="0" i="0" dirty="0">
                <a:solidFill>
                  <a:srgbClr val="273239"/>
                </a:solidFill>
                <a:effectLst/>
                <a:latin typeface="urw-din"/>
              </a:rPr>
              <a:t>A transition function is defined on every state for every input symbol. </a:t>
            </a:r>
          </a:p>
          <a:p>
            <a:pPr marL="285750" indent="-285750" algn="l" fontAlgn="base">
              <a:buFont typeface="Arial" panose="020B0604020202020204" pitchFamily="34" charset="0"/>
              <a:buChar char="•"/>
            </a:pPr>
            <a:r>
              <a:rPr lang="en-US" b="0" i="0" dirty="0">
                <a:solidFill>
                  <a:srgbClr val="273239"/>
                </a:solidFill>
                <a:effectLst/>
                <a:latin typeface="urw-din"/>
              </a:rPr>
              <a:t>Also in DFA null (or ε) move is not allowed, i.e., DFA cannot change state without any input character. </a:t>
            </a:r>
          </a:p>
          <a:p>
            <a:pPr marL="285750" indent="-285750" algn="l" fontAlgn="base">
              <a:buFont typeface="Arial" panose="020B0604020202020204" pitchFamily="34" charset="0"/>
              <a:buChar char="•"/>
            </a:pPr>
            <a:r>
              <a:rPr lang="en-US" b="0" i="0" dirty="0">
                <a:solidFill>
                  <a:srgbClr val="273239"/>
                </a:solidFill>
                <a:effectLst/>
                <a:latin typeface="urw-din"/>
              </a:rPr>
              <a:t>For example, below DFA with Σ = {0, 1} accepts all strings ending with 0. </a:t>
            </a:r>
          </a:p>
        </p:txBody>
      </p:sp>
      <p:pic>
        <p:nvPicPr>
          <p:cNvPr id="4" name="Picture 3">
            <a:extLst>
              <a:ext uri="{FF2B5EF4-FFF2-40B4-BE49-F238E27FC236}">
                <a16:creationId xmlns:a16="http://schemas.microsoft.com/office/drawing/2014/main" id="{A350E745-4DFD-47B7-AA75-46C99B5A3AE7}"/>
              </a:ext>
            </a:extLst>
          </p:cNvPr>
          <p:cNvPicPr>
            <a:picLocks noChangeAspect="1"/>
          </p:cNvPicPr>
          <p:nvPr/>
        </p:nvPicPr>
        <p:blipFill>
          <a:blip r:embed="rId4"/>
          <a:stretch>
            <a:fillRect/>
          </a:stretch>
        </p:blipFill>
        <p:spPr>
          <a:xfrm>
            <a:off x="419400" y="2389812"/>
            <a:ext cx="2867025" cy="1609725"/>
          </a:xfrm>
          <a:prstGeom prst="rect">
            <a:avLst/>
          </a:prstGeom>
        </p:spPr>
      </p:pic>
      <p:pic>
        <p:nvPicPr>
          <p:cNvPr id="10" name="Picture 9">
            <a:extLst>
              <a:ext uri="{FF2B5EF4-FFF2-40B4-BE49-F238E27FC236}">
                <a16:creationId xmlns:a16="http://schemas.microsoft.com/office/drawing/2014/main" id="{C77DED13-41C9-4781-90C8-6B732CE05105}"/>
              </a:ext>
            </a:extLst>
          </p:cNvPr>
          <p:cNvPicPr>
            <a:picLocks noChangeAspect="1"/>
          </p:cNvPicPr>
          <p:nvPr/>
        </p:nvPicPr>
        <p:blipFill>
          <a:blip r:embed="rId5"/>
          <a:stretch>
            <a:fillRect/>
          </a:stretch>
        </p:blipFill>
        <p:spPr>
          <a:xfrm>
            <a:off x="419400" y="4609616"/>
            <a:ext cx="2076450" cy="514350"/>
          </a:xfrm>
          <a:prstGeom prst="rect">
            <a:avLst/>
          </a:prstGeom>
        </p:spPr>
      </p:pic>
      <p:pic>
        <p:nvPicPr>
          <p:cNvPr id="14" name="Content Placeholder 13">
            <a:extLst>
              <a:ext uri="{FF2B5EF4-FFF2-40B4-BE49-F238E27FC236}">
                <a16:creationId xmlns:a16="http://schemas.microsoft.com/office/drawing/2014/main" id="{D68A570F-0521-4784-9EEF-BDE3F7552FA2}"/>
              </a:ext>
            </a:extLst>
          </p:cNvPr>
          <p:cNvPicPr>
            <a:picLocks noGrp="1" noChangeAspect="1"/>
          </p:cNvPicPr>
          <p:nvPr>
            <p:ph idx="1"/>
          </p:nvPr>
        </p:nvPicPr>
        <p:blipFill>
          <a:blip r:embed="rId6"/>
          <a:stretch>
            <a:fillRect/>
          </a:stretch>
        </p:blipFill>
        <p:spPr>
          <a:xfrm>
            <a:off x="4285635" y="2115308"/>
            <a:ext cx="4687532" cy="1079366"/>
          </a:xfrm>
        </p:spPr>
      </p:pic>
      <p:pic>
        <p:nvPicPr>
          <p:cNvPr id="16" name="Picture 15">
            <a:extLst>
              <a:ext uri="{FF2B5EF4-FFF2-40B4-BE49-F238E27FC236}">
                <a16:creationId xmlns:a16="http://schemas.microsoft.com/office/drawing/2014/main" id="{0A3DA81F-5416-4835-B1C1-41BDD1986397}"/>
              </a:ext>
            </a:extLst>
          </p:cNvPr>
          <p:cNvPicPr>
            <a:picLocks noChangeAspect="1"/>
          </p:cNvPicPr>
          <p:nvPr/>
        </p:nvPicPr>
        <p:blipFill>
          <a:blip r:embed="rId7"/>
          <a:stretch>
            <a:fillRect/>
          </a:stretch>
        </p:blipFill>
        <p:spPr>
          <a:xfrm>
            <a:off x="6910447" y="5741512"/>
            <a:ext cx="1816864" cy="1019024"/>
          </a:xfrm>
          <a:prstGeom prst="rect">
            <a:avLst/>
          </a:prstGeom>
        </p:spPr>
      </p:pic>
    </p:spTree>
    <p:extLst>
      <p:ext uri="{BB962C8B-B14F-4D97-AF65-F5344CB8AC3E}">
        <p14:creationId xmlns:p14="http://schemas.microsoft.com/office/powerpoint/2010/main" val="1643802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fontScale="90000"/>
          </a:bodyPr>
          <a:lstStyle/>
          <a:p>
            <a:pPr algn="l"/>
            <a:r>
              <a:rPr lang="en-US" sz="4000" dirty="0"/>
              <a:t>Deterministic Finite Automata (DFA)</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sz="1800" dirty="0"/>
              <a:t>A set of states</a:t>
            </a:r>
            <a:r>
              <a:rPr lang="en-US" sz="1800" i="1" dirty="0"/>
              <a:t> S</a:t>
            </a:r>
          </a:p>
          <a:p>
            <a:pPr lvl="1">
              <a:spcBef>
                <a:spcPts val="0"/>
              </a:spcBef>
              <a:spcAft>
                <a:spcPts val="600"/>
              </a:spcAft>
            </a:pPr>
            <a:r>
              <a:rPr lang="en-US" sz="1800" i="1" dirty="0"/>
              <a:t>S </a:t>
            </a:r>
            <a:r>
              <a:rPr lang="en-US" sz="1800" dirty="0"/>
              <a:t>= {</a:t>
            </a:r>
            <a:r>
              <a:rPr lang="en-US" sz="1800" i="1" dirty="0"/>
              <a:t> s</a:t>
            </a:r>
            <a:r>
              <a:rPr lang="en-US" sz="1800" i="1" baseline="-25000" dirty="0"/>
              <a:t>0 </a:t>
            </a:r>
            <a:r>
              <a:rPr lang="en-US" sz="1800" i="1" dirty="0"/>
              <a:t>, s</a:t>
            </a:r>
            <a:r>
              <a:rPr lang="en-US" sz="1800" i="1" baseline="-25000" dirty="0"/>
              <a:t>1 </a:t>
            </a:r>
            <a:r>
              <a:rPr lang="en-US" sz="1800" i="1" dirty="0"/>
              <a:t>, s</a:t>
            </a:r>
            <a:r>
              <a:rPr lang="en-US" sz="1800" i="1" baseline="-25000" dirty="0"/>
              <a:t>2 </a:t>
            </a:r>
            <a:r>
              <a:rPr lang="en-US" sz="1800" i="1" dirty="0"/>
              <a:t>, s</a:t>
            </a:r>
            <a:r>
              <a:rPr lang="en-US" sz="1800" i="1" baseline="-25000" dirty="0"/>
              <a:t>e</a:t>
            </a:r>
            <a:r>
              <a:rPr lang="en-US" sz="1800" dirty="0"/>
              <a:t>}</a:t>
            </a:r>
          </a:p>
          <a:p>
            <a:pPr>
              <a:spcBef>
                <a:spcPts val="0"/>
              </a:spcBef>
              <a:spcAft>
                <a:spcPts val="600"/>
              </a:spcAft>
            </a:pPr>
            <a:r>
              <a:rPr lang="en-US" sz="1800" dirty="0"/>
              <a:t>A set of input symbols (an alphabet) </a:t>
            </a:r>
            <a:r>
              <a:rPr lang="en-US" sz="1800" dirty="0">
                <a:sym typeface="Symbol" charset="0"/>
              </a:rPr>
              <a:t></a:t>
            </a:r>
          </a:p>
          <a:p>
            <a:pPr lvl="1">
              <a:spcBef>
                <a:spcPts val="0"/>
              </a:spcBef>
              <a:spcAft>
                <a:spcPts val="600"/>
              </a:spcAft>
            </a:pPr>
            <a:r>
              <a:rPr lang="en-US" sz="1800" dirty="0">
                <a:sym typeface="Symbol" charset="0"/>
              </a:rPr>
              <a:t> =  { R , 0 , 1 , 2 , 3 , 4 , 5 , 6 , 7 , 8 , 9 }</a:t>
            </a:r>
          </a:p>
          <a:p>
            <a:pPr>
              <a:spcBef>
                <a:spcPts val="0"/>
              </a:spcBef>
              <a:spcAft>
                <a:spcPts val="600"/>
              </a:spcAft>
            </a:pPr>
            <a:r>
              <a:rPr lang="en-US" sz="1800" dirty="0">
                <a:sym typeface="Symbol" charset="0"/>
              </a:rPr>
              <a:t>A transition function </a:t>
            </a:r>
            <a:r>
              <a:rPr lang="en-US" sz="1800" dirty="0">
                <a:latin typeface="Arial Rounded MT Bold" charset="0"/>
                <a:sym typeface="Symbol" charset="0"/>
              </a:rPr>
              <a:t> : </a:t>
            </a:r>
            <a:r>
              <a:rPr lang="en-US" sz="1800" i="1" dirty="0">
                <a:latin typeface="Arial Rounded MT Bold" charset="0"/>
                <a:sym typeface="Symbol" charset="0"/>
              </a:rPr>
              <a:t>S </a:t>
            </a:r>
            <a:r>
              <a:rPr lang="en-US" sz="1800" dirty="0">
                <a:latin typeface="Arial Rounded MT Bold" charset="0"/>
                <a:sym typeface="Symbol" charset="0"/>
              </a:rPr>
              <a:t> </a:t>
            </a:r>
            <a:r>
              <a:rPr lang="en-US" sz="1800" dirty="0">
                <a:sym typeface="Symbol" charset="0"/>
              </a:rPr>
              <a:t>  </a:t>
            </a:r>
            <a:r>
              <a:rPr lang="en-US" sz="1800" i="1" dirty="0"/>
              <a:t>S</a:t>
            </a:r>
          </a:p>
          <a:p>
            <a:pPr lvl="1">
              <a:spcBef>
                <a:spcPts val="0"/>
              </a:spcBef>
              <a:spcAft>
                <a:spcPts val="600"/>
              </a:spcAft>
            </a:pPr>
            <a:r>
              <a:rPr lang="en-US" sz="1800" dirty="0"/>
              <a:t>Maps (state, symbol) pairs to states</a:t>
            </a:r>
          </a:p>
          <a:p>
            <a:pPr lvl="1">
              <a:spcBef>
                <a:spcPts val="0"/>
              </a:spcBef>
              <a:spcAft>
                <a:spcPts val="600"/>
              </a:spcAft>
            </a:pPr>
            <a:r>
              <a:rPr lang="en-US" sz="1800" dirty="0">
                <a:latin typeface="Arial Rounded MT Bold" charset="0"/>
                <a:sym typeface="Symbol" charset="0"/>
              </a:rPr>
              <a:t> = { ( </a:t>
            </a:r>
            <a:r>
              <a:rPr lang="en-US" sz="1800" i="1" dirty="0">
                <a:latin typeface="Arial Rounded MT Bold" charset="0"/>
                <a:sym typeface="Symbol" charset="0"/>
              </a:rPr>
              <a:t>s</a:t>
            </a:r>
            <a:r>
              <a:rPr lang="en-US" sz="1800" i="1" baseline="-25000" dirty="0">
                <a:latin typeface="Arial Rounded MT Bold" charset="0"/>
                <a:sym typeface="Symbol" charset="0"/>
              </a:rPr>
              <a:t>0 </a:t>
            </a:r>
            <a:r>
              <a:rPr lang="en-US" sz="1800" dirty="0">
                <a:latin typeface="Arial Rounded MT Bold" charset="0"/>
                <a:sym typeface="Symbol" charset="0"/>
              </a:rPr>
              <a:t>,</a:t>
            </a:r>
            <a:r>
              <a:rPr lang="en-US" sz="1800" i="1" dirty="0">
                <a:latin typeface="Arial Rounded MT Bold" charset="0"/>
                <a:sym typeface="Symbol" charset="0"/>
              </a:rPr>
              <a:t> </a:t>
            </a:r>
            <a:r>
              <a:rPr lang="en-US" sz="1800" dirty="0">
                <a:latin typeface="Arial Rounded MT Bold" charset="0"/>
                <a:sym typeface="Symbol" charset="0"/>
              </a:rPr>
              <a:t>R) </a:t>
            </a:r>
            <a:r>
              <a:rPr lang="en-US" sz="1800" dirty="0">
                <a:sym typeface="Symbol" charset="0"/>
              </a:rPr>
              <a:t> </a:t>
            </a:r>
            <a:r>
              <a:rPr lang="en-US" sz="1800" i="1" dirty="0">
                <a:sym typeface="Symbol" charset="0"/>
              </a:rPr>
              <a:t>s</a:t>
            </a:r>
            <a:r>
              <a:rPr lang="en-US" sz="1800" i="1" baseline="-25000" dirty="0">
                <a:sym typeface="Symbol" charset="0"/>
              </a:rPr>
              <a:t>1</a:t>
            </a:r>
            <a:r>
              <a:rPr lang="en-US" sz="1800" dirty="0">
                <a:sym typeface="Symbol" charset="0"/>
              </a:rPr>
              <a:t>, </a:t>
            </a:r>
            <a:r>
              <a:rPr lang="en-US" sz="1800" dirty="0">
                <a:latin typeface="Arial Rounded MT Bold" charset="0"/>
                <a:sym typeface="Symbol" charset="0"/>
              </a:rPr>
              <a:t>( </a:t>
            </a:r>
            <a:r>
              <a:rPr lang="en-US" sz="1800" i="1" dirty="0">
                <a:latin typeface="Arial Rounded MT Bold" charset="0"/>
                <a:sym typeface="Symbol" charset="0"/>
              </a:rPr>
              <a:t>s</a:t>
            </a:r>
            <a:r>
              <a:rPr lang="en-US" sz="1800" i="1" baseline="-25000" dirty="0">
                <a:latin typeface="Arial Rounded MT Bold" charset="0"/>
                <a:sym typeface="Symbol" charset="0"/>
              </a:rPr>
              <a:t>0 </a:t>
            </a:r>
            <a:r>
              <a:rPr lang="en-US" sz="1800" dirty="0">
                <a:latin typeface="Arial Rounded MT Bold" charset="0"/>
                <a:sym typeface="Symbol" charset="0"/>
              </a:rPr>
              <a:t>,</a:t>
            </a:r>
            <a:r>
              <a:rPr lang="en-US" sz="1800" i="1" dirty="0">
                <a:latin typeface="Arial Rounded MT Bold" charset="0"/>
                <a:sym typeface="Symbol" charset="0"/>
              </a:rPr>
              <a:t> </a:t>
            </a:r>
            <a:r>
              <a:rPr lang="en-US" sz="1800" dirty="0">
                <a:latin typeface="Arial Rounded MT Bold" charset="0"/>
                <a:sym typeface="Symbol" charset="0"/>
              </a:rPr>
              <a:t>0-9) </a:t>
            </a:r>
            <a:r>
              <a:rPr lang="en-US" sz="1800" dirty="0">
                <a:sym typeface="Symbol" charset="0"/>
              </a:rPr>
              <a:t> </a:t>
            </a:r>
            <a:r>
              <a:rPr lang="en-US" sz="1800" i="1" dirty="0">
                <a:sym typeface="Symbol" charset="0"/>
              </a:rPr>
              <a:t>s</a:t>
            </a:r>
            <a:r>
              <a:rPr lang="en-US" sz="1800" i="1" baseline="-25000" dirty="0">
                <a:sym typeface="Symbol" charset="0"/>
              </a:rPr>
              <a:t>e </a:t>
            </a:r>
            <a:r>
              <a:rPr lang="en-US" sz="1800" i="1" dirty="0">
                <a:sym typeface="Symbol" charset="0"/>
              </a:rPr>
              <a:t>,</a:t>
            </a:r>
            <a:r>
              <a:rPr lang="en-US" sz="1800" dirty="0">
                <a:latin typeface="Arial Rounded MT Bold" charset="0"/>
                <a:sym typeface="Symbol" charset="0"/>
              </a:rPr>
              <a:t>( </a:t>
            </a:r>
            <a:r>
              <a:rPr lang="en-US" sz="1800" i="1" dirty="0">
                <a:latin typeface="Arial Rounded MT Bold" charset="0"/>
                <a:sym typeface="Symbol" charset="0"/>
              </a:rPr>
              <a:t>s</a:t>
            </a:r>
            <a:r>
              <a:rPr lang="en-US" sz="1800" i="1" baseline="-25000" dirty="0">
                <a:latin typeface="Arial Rounded MT Bold" charset="0"/>
                <a:sym typeface="Symbol" charset="0"/>
              </a:rPr>
              <a:t>1 </a:t>
            </a:r>
            <a:r>
              <a:rPr lang="en-US" sz="1800" dirty="0">
                <a:latin typeface="Arial Rounded MT Bold" charset="0"/>
                <a:sym typeface="Symbol" charset="0"/>
              </a:rPr>
              <a:t>,</a:t>
            </a:r>
            <a:r>
              <a:rPr lang="en-US" sz="1800" i="1" dirty="0">
                <a:latin typeface="Arial Rounded MT Bold" charset="0"/>
                <a:sym typeface="Symbol" charset="0"/>
              </a:rPr>
              <a:t> </a:t>
            </a:r>
            <a:r>
              <a:rPr lang="en-US" sz="1800" dirty="0">
                <a:latin typeface="Arial Rounded MT Bold" charset="0"/>
                <a:sym typeface="Symbol" charset="0"/>
              </a:rPr>
              <a:t>0-9 ) </a:t>
            </a:r>
            <a:r>
              <a:rPr lang="en-US" sz="1800" dirty="0">
                <a:sym typeface="Symbol" charset="0"/>
              </a:rPr>
              <a:t> </a:t>
            </a:r>
            <a:r>
              <a:rPr lang="en-US" sz="1800" i="1" dirty="0">
                <a:sym typeface="Symbol" charset="0"/>
              </a:rPr>
              <a:t>s</a:t>
            </a:r>
            <a:r>
              <a:rPr lang="en-US" sz="1800" i="1" baseline="-25000" dirty="0">
                <a:sym typeface="Symbol" charset="0"/>
              </a:rPr>
              <a:t>2</a:t>
            </a:r>
            <a:r>
              <a:rPr lang="en-US" sz="1800" i="1" dirty="0">
                <a:sym typeface="Symbol" charset="0"/>
              </a:rPr>
              <a:t> ,</a:t>
            </a:r>
            <a:r>
              <a:rPr lang="en-US" sz="1800" dirty="0">
                <a:latin typeface="Arial Rounded MT Bold" charset="0"/>
                <a:sym typeface="Symbol" charset="0"/>
              </a:rPr>
              <a:t>( </a:t>
            </a:r>
            <a:r>
              <a:rPr lang="en-US" sz="1800" i="1" dirty="0">
                <a:latin typeface="Arial Rounded MT Bold" charset="0"/>
                <a:sym typeface="Symbol" charset="0"/>
              </a:rPr>
              <a:t>s</a:t>
            </a:r>
            <a:r>
              <a:rPr lang="en-US" sz="1800" i="1" baseline="-25000" dirty="0">
                <a:latin typeface="Arial Rounded MT Bold" charset="0"/>
                <a:sym typeface="Symbol" charset="0"/>
              </a:rPr>
              <a:t>1 </a:t>
            </a:r>
            <a:r>
              <a:rPr lang="en-US" sz="1800" dirty="0">
                <a:latin typeface="Arial Rounded MT Bold" charset="0"/>
                <a:sym typeface="Symbol" charset="0"/>
              </a:rPr>
              <a:t>,</a:t>
            </a:r>
            <a:r>
              <a:rPr lang="en-US" sz="1800" i="1" dirty="0">
                <a:latin typeface="Arial Rounded MT Bold" charset="0"/>
                <a:sym typeface="Symbol" charset="0"/>
              </a:rPr>
              <a:t> </a:t>
            </a:r>
            <a:r>
              <a:rPr lang="en-US" sz="1800" dirty="0">
                <a:latin typeface="Arial Rounded MT Bold" charset="0"/>
                <a:sym typeface="Symbol" charset="0"/>
              </a:rPr>
              <a:t>R ) </a:t>
            </a:r>
            <a:r>
              <a:rPr lang="en-US" sz="1800" dirty="0">
                <a:sym typeface="Symbol" charset="0"/>
              </a:rPr>
              <a:t> </a:t>
            </a:r>
            <a:r>
              <a:rPr lang="en-US" sz="1800" i="1" dirty="0">
                <a:sym typeface="Symbol" charset="0"/>
              </a:rPr>
              <a:t>s</a:t>
            </a:r>
            <a:r>
              <a:rPr lang="en-US" sz="1800" i="1" baseline="-25000" dirty="0">
                <a:sym typeface="Symbol" charset="0"/>
              </a:rPr>
              <a:t>e</a:t>
            </a:r>
            <a:r>
              <a:rPr lang="en-US" sz="1800" dirty="0">
                <a:sym typeface="Symbol" charset="0"/>
              </a:rPr>
              <a:t> ,</a:t>
            </a:r>
            <a:r>
              <a:rPr lang="en-US" sz="1800" i="1" dirty="0">
                <a:sym typeface="Symbol" charset="0"/>
              </a:rPr>
              <a:t> </a:t>
            </a:r>
          </a:p>
          <a:p>
            <a:pPr lvl="1">
              <a:spcBef>
                <a:spcPts val="0"/>
              </a:spcBef>
              <a:spcAft>
                <a:spcPts val="600"/>
              </a:spcAft>
              <a:buFontTx/>
              <a:buNone/>
            </a:pPr>
            <a:r>
              <a:rPr lang="en-US" sz="1800" dirty="0">
                <a:latin typeface="Arial Rounded MT Bold" charset="0"/>
                <a:sym typeface="Symbol" charset="0"/>
              </a:rPr>
              <a:t>              ( </a:t>
            </a:r>
            <a:r>
              <a:rPr lang="en-US" sz="1800" i="1" dirty="0">
                <a:latin typeface="Arial Rounded MT Bold" charset="0"/>
                <a:sym typeface="Symbol" charset="0"/>
              </a:rPr>
              <a:t>s</a:t>
            </a:r>
            <a:r>
              <a:rPr lang="en-US" sz="1800" i="1" baseline="-25000" dirty="0">
                <a:latin typeface="Arial Rounded MT Bold" charset="0"/>
                <a:sym typeface="Symbol" charset="0"/>
              </a:rPr>
              <a:t>2 </a:t>
            </a:r>
            <a:r>
              <a:rPr lang="en-US" sz="1800" i="1" dirty="0">
                <a:latin typeface="Arial Rounded MT Bold" charset="0"/>
                <a:sym typeface="Symbol" charset="0"/>
              </a:rPr>
              <a:t>, </a:t>
            </a:r>
            <a:r>
              <a:rPr lang="en-US" sz="1800" dirty="0">
                <a:latin typeface="Arial Rounded MT Bold" charset="0"/>
                <a:sym typeface="Symbol" charset="0"/>
              </a:rPr>
              <a:t>0-9 ) </a:t>
            </a:r>
            <a:r>
              <a:rPr lang="en-US" sz="1800" dirty="0">
                <a:sym typeface="Symbol" charset="0"/>
              </a:rPr>
              <a:t> </a:t>
            </a:r>
            <a:r>
              <a:rPr lang="en-US" sz="1800" i="1" dirty="0">
                <a:sym typeface="Symbol" charset="0"/>
              </a:rPr>
              <a:t>s</a:t>
            </a:r>
            <a:r>
              <a:rPr lang="en-US" sz="1800" i="1" baseline="-25000" dirty="0">
                <a:sym typeface="Symbol" charset="0"/>
              </a:rPr>
              <a:t>2</a:t>
            </a:r>
            <a:r>
              <a:rPr lang="en-US" sz="1800" i="1" dirty="0">
                <a:sym typeface="Symbol" charset="0"/>
              </a:rPr>
              <a:t> , </a:t>
            </a:r>
            <a:r>
              <a:rPr lang="en-US" sz="1800" dirty="0">
                <a:latin typeface="Arial Rounded MT Bold" charset="0"/>
                <a:sym typeface="Symbol" charset="0"/>
              </a:rPr>
              <a:t>( </a:t>
            </a:r>
            <a:r>
              <a:rPr lang="en-US" sz="1800" i="1" dirty="0">
                <a:latin typeface="Arial Rounded MT Bold" charset="0"/>
                <a:sym typeface="Symbol" charset="0"/>
              </a:rPr>
              <a:t>s</a:t>
            </a:r>
            <a:r>
              <a:rPr lang="en-US" sz="1800" i="1" baseline="-25000" dirty="0">
                <a:latin typeface="Arial Rounded MT Bold" charset="0"/>
                <a:sym typeface="Symbol" charset="0"/>
              </a:rPr>
              <a:t>2 </a:t>
            </a:r>
            <a:r>
              <a:rPr lang="en-US" sz="1800" i="1" dirty="0">
                <a:latin typeface="Arial Rounded MT Bold" charset="0"/>
                <a:sym typeface="Symbol" charset="0"/>
              </a:rPr>
              <a:t>, </a:t>
            </a:r>
            <a:r>
              <a:rPr lang="en-US" sz="1800" dirty="0">
                <a:latin typeface="Arial Rounded MT Bold" charset="0"/>
                <a:sym typeface="Symbol" charset="0"/>
              </a:rPr>
              <a:t>R ) </a:t>
            </a:r>
            <a:r>
              <a:rPr lang="en-US" sz="1800" dirty="0">
                <a:sym typeface="Symbol" charset="0"/>
              </a:rPr>
              <a:t> </a:t>
            </a:r>
            <a:r>
              <a:rPr lang="en-US" sz="1800" i="1" dirty="0">
                <a:sym typeface="Symbol" charset="0"/>
              </a:rPr>
              <a:t>s</a:t>
            </a:r>
            <a:r>
              <a:rPr lang="en-US" sz="1800" i="1" baseline="-25000" dirty="0">
                <a:sym typeface="Symbol" charset="0"/>
              </a:rPr>
              <a:t>e</a:t>
            </a:r>
            <a:r>
              <a:rPr lang="en-US" sz="1800" i="1" dirty="0">
                <a:sym typeface="Symbol" charset="0"/>
              </a:rPr>
              <a:t>  , </a:t>
            </a:r>
            <a:r>
              <a:rPr lang="en-US" sz="1800" dirty="0">
                <a:latin typeface="Arial Rounded MT Bold" charset="0"/>
                <a:sym typeface="Symbol" charset="0"/>
              </a:rPr>
              <a:t>( </a:t>
            </a:r>
            <a:r>
              <a:rPr lang="en-US" sz="1800" i="1" dirty="0">
                <a:latin typeface="Arial Rounded MT Bold" charset="0"/>
                <a:sym typeface="Symbol" charset="0"/>
              </a:rPr>
              <a:t>s</a:t>
            </a:r>
            <a:r>
              <a:rPr lang="en-US" sz="1800" i="1" baseline="-25000" dirty="0">
                <a:latin typeface="Arial Rounded MT Bold" charset="0"/>
                <a:sym typeface="Symbol" charset="0"/>
              </a:rPr>
              <a:t>e </a:t>
            </a:r>
            <a:r>
              <a:rPr lang="en-US" sz="1800" dirty="0">
                <a:latin typeface="Arial Rounded MT Bold" charset="0"/>
                <a:sym typeface="Symbol" charset="0"/>
              </a:rPr>
              <a:t>,</a:t>
            </a:r>
            <a:r>
              <a:rPr lang="en-US" sz="1800" i="1" dirty="0">
                <a:latin typeface="Arial Rounded MT Bold" charset="0"/>
                <a:sym typeface="Symbol" charset="0"/>
              </a:rPr>
              <a:t> </a:t>
            </a:r>
            <a:r>
              <a:rPr lang="en-US" sz="1800" dirty="0">
                <a:latin typeface="Arial Rounded MT Bold" charset="0"/>
                <a:sym typeface="Symbol" charset="0"/>
              </a:rPr>
              <a:t>R | 0-9</a:t>
            </a:r>
            <a:r>
              <a:rPr lang="en-US" sz="1800" i="1" dirty="0">
                <a:latin typeface="Arial Rounded MT Bold" charset="0"/>
                <a:sym typeface="Symbol" charset="0"/>
              </a:rPr>
              <a:t> </a:t>
            </a:r>
            <a:r>
              <a:rPr lang="en-US" sz="1800" dirty="0">
                <a:latin typeface="Arial Rounded MT Bold" charset="0"/>
                <a:sym typeface="Symbol" charset="0"/>
              </a:rPr>
              <a:t>) </a:t>
            </a:r>
            <a:r>
              <a:rPr lang="en-US" sz="1800" dirty="0">
                <a:sym typeface="Symbol" charset="0"/>
              </a:rPr>
              <a:t> </a:t>
            </a:r>
            <a:r>
              <a:rPr lang="en-US" sz="1800" i="1" dirty="0">
                <a:sym typeface="Symbol" charset="0"/>
              </a:rPr>
              <a:t>s</a:t>
            </a:r>
            <a:r>
              <a:rPr lang="en-US" sz="1800" i="1" baseline="-25000" dirty="0">
                <a:sym typeface="Symbol" charset="0"/>
              </a:rPr>
              <a:t>e</a:t>
            </a:r>
            <a:r>
              <a:rPr lang="en-US" sz="1800" dirty="0">
                <a:sym typeface="Symbol" charset="0"/>
              </a:rPr>
              <a:t> }</a:t>
            </a:r>
          </a:p>
          <a:p>
            <a:pPr>
              <a:spcBef>
                <a:spcPts val="0"/>
              </a:spcBef>
              <a:spcAft>
                <a:spcPts val="600"/>
              </a:spcAft>
            </a:pPr>
            <a:r>
              <a:rPr lang="en-US" sz="1800" dirty="0">
                <a:sym typeface="Symbol" charset="0"/>
              </a:rPr>
              <a:t>A start state </a:t>
            </a:r>
          </a:p>
          <a:p>
            <a:pPr lvl="1">
              <a:spcBef>
                <a:spcPts val="0"/>
              </a:spcBef>
              <a:spcAft>
                <a:spcPts val="600"/>
              </a:spcAft>
            </a:pPr>
            <a:r>
              <a:rPr lang="en-US" sz="1800" i="1" dirty="0">
                <a:sym typeface="Symbol" charset="0"/>
              </a:rPr>
              <a:t>s</a:t>
            </a:r>
            <a:r>
              <a:rPr lang="en-US" sz="1800" i="1" baseline="-25000" dirty="0">
                <a:sym typeface="Symbol" charset="0"/>
              </a:rPr>
              <a:t>0</a:t>
            </a:r>
          </a:p>
          <a:p>
            <a:pPr>
              <a:spcBef>
                <a:spcPts val="0"/>
              </a:spcBef>
              <a:spcAft>
                <a:spcPts val="600"/>
              </a:spcAft>
            </a:pPr>
            <a:r>
              <a:rPr lang="en-US" sz="1800" dirty="0">
                <a:sym typeface="Symbol" charset="0"/>
              </a:rPr>
              <a:t>A set of final (or accepting) states</a:t>
            </a:r>
          </a:p>
          <a:p>
            <a:pPr lvl="1">
              <a:spcBef>
                <a:spcPts val="0"/>
              </a:spcBef>
              <a:spcAft>
                <a:spcPts val="600"/>
              </a:spcAft>
            </a:pPr>
            <a:r>
              <a:rPr lang="en-US" sz="1800" i="1" dirty="0">
                <a:sym typeface="Symbol" charset="0"/>
              </a:rPr>
              <a:t>Final </a:t>
            </a:r>
            <a:r>
              <a:rPr lang="en-US" sz="1800" dirty="0">
                <a:sym typeface="Symbol" charset="0"/>
              </a:rPr>
              <a:t>= { </a:t>
            </a:r>
            <a:r>
              <a:rPr lang="en-US" sz="1800" i="1" dirty="0">
                <a:sym typeface="Symbol" charset="0"/>
              </a:rPr>
              <a:t>s</a:t>
            </a:r>
            <a:r>
              <a:rPr lang="en-US" sz="1800" i="1" baseline="-25000" dirty="0">
                <a:sym typeface="Symbol" charset="0"/>
              </a:rPr>
              <a:t>2</a:t>
            </a:r>
            <a:r>
              <a:rPr lang="en-US" sz="1800" baseline="-25000" dirty="0">
                <a:sym typeface="Symbol" charset="0"/>
              </a:rPr>
              <a:t> </a:t>
            </a:r>
            <a:r>
              <a:rPr lang="en-US" sz="1800" dirty="0">
                <a:sym typeface="Symbol" charset="0"/>
              </a:rPr>
              <a:t>}</a:t>
            </a:r>
          </a:p>
        </p:txBody>
      </p:sp>
      <p:sp>
        <p:nvSpPr>
          <p:cNvPr id="36" name="Rounded Rectangle 35"/>
          <p:cNvSpPr/>
          <p:nvPr/>
        </p:nvSpPr>
        <p:spPr>
          <a:xfrm>
            <a:off x="205290" y="5980400"/>
            <a:ext cx="8481510" cy="603592"/>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lnSpc>
                <a:spcPct val="90000"/>
              </a:lnSpc>
              <a:spcBef>
                <a:spcPct val="30000"/>
              </a:spcBef>
              <a:buFontTx/>
              <a:buNone/>
            </a:pPr>
            <a:r>
              <a:rPr lang="en-US" sz="2000" i="1" dirty="0">
                <a:sym typeface="Symbol" charset="0"/>
              </a:rPr>
              <a:t>A DFA accepts a word x iff there exists a path in the transition graph from start state to a final state such that the edge labels along the path spell out x</a:t>
            </a:r>
          </a:p>
        </p:txBody>
      </p:sp>
      <p:pic>
        <p:nvPicPr>
          <p:cNvPr id="2" name="Picture 1"/>
          <p:cNvPicPr>
            <a:picLocks noChangeAspect="1"/>
          </p:cNvPicPr>
          <p:nvPr/>
        </p:nvPicPr>
        <p:blipFill>
          <a:blip r:embed="rId4"/>
          <a:stretch>
            <a:fillRect/>
          </a:stretch>
        </p:blipFill>
        <p:spPr>
          <a:xfrm>
            <a:off x="5043148" y="1600200"/>
            <a:ext cx="3895562" cy="2104971"/>
          </a:xfrm>
          <a:prstGeom prst="rect">
            <a:avLst/>
          </a:prstGeom>
        </p:spPr>
      </p:pic>
    </p:spTree>
    <p:extLst>
      <p:ext uri="{BB962C8B-B14F-4D97-AF65-F5344CB8AC3E}">
        <p14:creationId xmlns:p14="http://schemas.microsoft.com/office/powerpoint/2010/main" val="230418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DFA Simulation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4"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sz="2000" dirty="0">
                <a:sym typeface="Symbol" charset="0"/>
              </a:rPr>
              <a:t>Start in state s</a:t>
            </a:r>
            <a:r>
              <a:rPr lang="en-US" sz="2000" i="1" baseline="-25000" dirty="0">
                <a:sym typeface="Symbol" charset="0"/>
              </a:rPr>
              <a:t>0</a:t>
            </a:r>
            <a:r>
              <a:rPr lang="en-US" sz="2000" dirty="0">
                <a:sym typeface="Symbol" charset="0"/>
              </a:rPr>
              <a:t>  and  follow transitions on each input character</a:t>
            </a:r>
          </a:p>
          <a:p>
            <a:pPr>
              <a:spcBef>
                <a:spcPts val="0"/>
              </a:spcBef>
              <a:spcAft>
                <a:spcPts val="600"/>
              </a:spcAft>
            </a:pPr>
            <a:r>
              <a:rPr lang="en-US" sz="2000" dirty="0">
                <a:sym typeface="Symbol" charset="0"/>
              </a:rPr>
              <a:t>DFA accepts a word </a:t>
            </a:r>
            <a:r>
              <a:rPr lang="en-US" sz="2000" i="1" dirty="0">
                <a:sym typeface="Symbol" charset="0"/>
              </a:rPr>
              <a:t>x </a:t>
            </a:r>
            <a:r>
              <a:rPr lang="en-US" sz="2000" i="1" dirty="0" err="1">
                <a:sym typeface="Symbol" charset="0"/>
              </a:rPr>
              <a:t>iff</a:t>
            </a:r>
            <a:r>
              <a:rPr lang="en-US" sz="2000" i="1" dirty="0">
                <a:sym typeface="Symbol" charset="0"/>
              </a:rPr>
              <a:t>  x</a:t>
            </a:r>
            <a:r>
              <a:rPr lang="en-US" sz="2000" dirty="0">
                <a:sym typeface="Symbol" charset="0"/>
              </a:rPr>
              <a:t> leaves it in a final state (s</a:t>
            </a:r>
            <a:r>
              <a:rPr lang="en-US" sz="2000" i="1" baseline="-25000" dirty="0">
                <a:sym typeface="Symbol" charset="0"/>
              </a:rPr>
              <a:t>2 </a:t>
            </a:r>
            <a:r>
              <a:rPr lang="en-US" sz="2000" dirty="0">
                <a:sym typeface="Symbol" charset="0"/>
              </a:rPr>
              <a:t>) alternately, </a:t>
            </a:r>
            <a:br>
              <a:rPr lang="en-US" sz="2000" dirty="0">
                <a:sym typeface="Symbol" charset="0"/>
              </a:rPr>
            </a:br>
            <a:r>
              <a:rPr lang="en-US" sz="1200" b="0" i="0" dirty="0">
                <a:solidFill>
                  <a:srgbClr val="4D5156"/>
                </a:solidFill>
                <a:effectLst/>
                <a:latin typeface="Roboto" panose="02000000000000000000" pitchFamily="2" charset="0"/>
              </a:rPr>
              <a:t>In general, a </a:t>
            </a:r>
            <a:r>
              <a:rPr lang="en-US" sz="1200" b="1" i="0" dirty="0">
                <a:solidFill>
                  <a:srgbClr val="5F6368"/>
                </a:solidFill>
                <a:effectLst/>
                <a:latin typeface="Roboto" panose="02000000000000000000" pitchFamily="2" charset="0"/>
              </a:rPr>
              <a:t>DFA accepts</a:t>
            </a:r>
            <a:r>
              <a:rPr lang="en-US" sz="1200" b="0" i="0" dirty="0">
                <a:solidFill>
                  <a:srgbClr val="4D5156"/>
                </a:solidFill>
                <a:effectLst/>
                <a:latin typeface="Roboto" panose="02000000000000000000" pitchFamily="2" charset="0"/>
              </a:rPr>
              <a:t> ε </a:t>
            </a:r>
            <a:r>
              <a:rPr lang="en-US" sz="1200" b="1" i="0" dirty="0">
                <a:solidFill>
                  <a:srgbClr val="5F6368"/>
                </a:solidFill>
                <a:effectLst/>
                <a:latin typeface="Roboto" panose="02000000000000000000" pitchFamily="2" charset="0"/>
              </a:rPr>
              <a:t>if and only if</a:t>
            </a:r>
            <a:r>
              <a:rPr lang="en-US" sz="1200" b="0" i="0" dirty="0">
                <a:solidFill>
                  <a:srgbClr val="4D5156"/>
                </a:solidFill>
                <a:effectLst/>
                <a:latin typeface="Roboto" panose="02000000000000000000" pitchFamily="2" charset="0"/>
              </a:rPr>
              <a:t> the start </a:t>
            </a:r>
            <a:r>
              <a:rPr lang="en-US" sz="1200" b="1" i="0" dirty="0">
                <a:solidFill>
                  <a:srgbClr val="5F6368"/>
                </a:solidFill>
                <a:effectLst/>
                <a:latin typeface="Roboto" panose="02000000000000000000" pitchFamily="2" charset="0"/>
              </a:rPr>
              <a:t>state</a:t>
            </a:r>
            <a:r>
              <a:rPr lang="en-US" sz="1200" b="0" i="0" dirty="0">
                <a:solidFill>
                  <a:srgbClr val="4D5156"/>
                </a:solidFill>
                <a:effectLst/>
                <a:latin typeface="Roboto" panose="02000000000000000000" pitchFamily="2" charset="0"/>
              </a:rPr>
              <a:t> is also an </a:t>
            </a:r>
            <a:r>
              <a:rPr lang="en-US" sz="1200" b="1" i="0" dirty="0">
                <a:solidFill>
                  <a:srgbClr val="5F6368"/>
                </a:solidFill>
                <a:effectLst/>
                <a:latin typeface="Roboto" panose="02000000000000000000" pitchFamily="2" charset="0"/>
              </a:rPr>
              <a:t>accept state</a:t>
            </a:r>
            <a:r>
              <a:rPr lang="en-US" sz="1200" b="0" i="0" dirty="0">
                <a:solidFill>
                  <a:srgbClr val="4D5156"/>
                </a:solidFill>
                <a:effectLst/>
                <a:latin typeface="Roboto" panose="02000000000000000000" pitchFamily="2" charset="0"/>
              </a:rPr>
              <a:t>. </a:t>
            </a:r>
            <a:endParaRPr lang="en-US" sz="2000" dirty="0">
              <a:sym typeface="Symbol" charset="0"/>
            </a:endParaRPr>
          </a:p>
          <a:p>
            <a:pPr>
              <a:spcBef>
                <a:spcPts val="0"/>
              </a:spcBef>
              <a:spcAft>
                <a:spcPts val="600"/>
              </a:spcAft>
            </a:pPr>
            <a:endParaRPr lang="en-US" sz="2000" dirty="0">
              <a:sym typeface="Symbol" charset="0"/>
            </a:endParaRPr>
          </a:p>
          <a:p>
            <a:pPr>
              <a:spcBef>
                <a:spcPts val="0"/>
              </a:spcBef>
              <a:spcAft>
                <a:spcPts val="600"/>
              </a:spcAft>
            </a:pPr>
            <a:endParaRPr lang="en-US" sz="2000" dirty="0">
              <a:sym typeface="Symbol" charset="0"/>
            </a:endParaRPr>
          </a:p>
          <a:p>
            <a:pPr>
              <a:spcBef>
                <a:spcPts val="0"/>
              </a:spcBef>
              <a:spcAft>
                <a:spcPts val="600"/>
              </a:spcAft>
            </a:pPr>
            <a:endParaRPr lang="en-US" sz="2000" dirty="0">
              <a:sym typeface="Symbol" charset="0"/>
            </a:endParaRPr>
          </a:p>
          <a:p>
            <a:pPr>
              <a:spcBef>
                <a:spcPts val="0"/>
              </a:spcBef>
              <a:spcAft>
                <a:spcPts val="600"/>
              </a:spcAft>
            </a:pPr>
            <a:endParaRPr lang="en-US" sz="2000" dirty="0">
              <a:sym typeface="Symbol" charset="0"/>
            </a:endParaRPr>
          </a:p>
          <a:p>
            <a:pPr>
              <a:spcBef>
                <a:spcPts val="0"/>
              </a:spcBef>
              <a:spcAft>
                <a:spcPts val="600"/>
              </a:spcAft>
            </a:pPr>
            <a:endParaRPr lang="en-US" sz="2000" dirty="0">
              <a:sym typeface="Symbol" charset="0"/>
            </a:endParaRPr>
          </a:p>
          <a:p>
            <a:pPr>
              <a:spcBef>
                <a:spcPts val="0"/>
              </a:spcBef>
              <a:spcAft>
                <a:spcPts val="600"/>
              </a:spcAft>
              <a:buFontTx/>
              <a:buNone/>
            </a:pPr>
            <a:r>
              <a:rPr lang="en-US" sz="2000" dirty="0">
                <a:sym typeface="Symbol" charset="0"/>
              </a:rPr>
              <a:t>So,</a:t>
            </a:r>
          </a:p>
          <a:p>
            <a:pPr>
              <a:spcBef>
                <a:spcPts val="0"/>
              </a:spcBef>
              <a:spcAft>
                <a:spcPts val="600"/>
              </a:spcAft>
            </a:pPr>
            <a:r>
              <a:rPr lang="ja-JP" altLang="en-US" sz="2000" dirty="0">
                <a:latin typeface="Arial"/>
                <a:sym typeface="Symbol" charset="0"/>
              </a:rPr>
              <a:t>“</a:t>
            </a:r>
            <a:r>
              <a:rPr lang="en-US" sz="2000" dirty="0">
                <a:sym typeface="Symbol" charset="0"/>
              </a:rPr>
              <a:t>R17</a:t>
            </a:r>
            <a:r>
              <a:rPr lang="ja-JP" altLang="en-US" sz="2000" dirty="0">
                <a:latin typeface="Arial"/>
                <a:sym typeface="Symbol" charset="0"/>
              </a:rPr>
              <a:t>”</a:t>
            </a:r>
            <a:r>
              <a:rPr lang="en-US" sz="2000" dirty="0">
                <a:sym typeface="Symbol" charset="0"/>
              </a:rPr>
              <a:t> takes it through </a:t>
            </a:r>
            <a:r>
              <a:rPr lang="en-US" sz="2000" i="1" dirty="0">
                <a:sym typeface="Symbol" charset="0"/>
              </a:rPr>
              <a:t>s</a:t>
            </a:r>
            <a:r>
              <a:rPr lang="en-US" sz="2000" i="1" baseline="-25000" dirty="0">
                <a:sym typeface="Symbol" charset="0"/>
              </a:rPr>
              <a:t>0 </a:t>
            </a:r>
            <a:r>
              <a:rPr lang="en-US" sz="2000" i="1" dirty="0">
                <a:sym typeface="Symbol" charset="0"/>
              </a:rPr>
              <a:t>, s</a:t>
            </a:r>
            <a:r>
              <a:rPr lang="en-US" sz="2000" i="1" baseline="-25000" dirty="0">
                <a:sym typeface="Symbol" charset="0"/>
              </a:rPr>
              <a:t>1 </a:t>
            </a:r>
            <a:r>
              <a:rPr lang="en-US" sz="2000" i="1" dirty="0">
                <a:sym typeface="Symbol" charset="0"/>
              </a:rPr>
              <a:t>, s</a:t>
            </a:r>
            <a:r>
              <a:rPr lang="en-US" sz="2000" i="1" baseline="-25000" dirty="0">
                <a:sym typeface="Symbol" charset="0"/>
              </a:rPr>
              <a:t>2</a:t>
            </a:r>
            <a:r>
              <a:rPr lang="en-US" sz="2000" i="1" dirty="0">
                <a:sym typeface="Symbol" charset="0"/>
              </a:rPr>
              <a:t> </a:t>
            </a:r>
            <a:r>
              <a:rPr lang="en-US" sz="2000" dirty="0">
                <a:sym typeface="Symbol" charset="0"/>
              </a:rPr>
              <a:t>and accepts</a:t>
            </a:r>
          </a:p>
          <a:p>
            <a:pPr>
              <a:spcBef>
                <a:spcPts val="0"/>
              </a:spcBef>
              <a:spcAft>
                <a:spcPts val="600"/>
              </a:spcAft>
            </a:pPr>
            <a:r>
              <a:rPr lang="ja-JP" altLang="en-US" sz="2000" dirty="0">
                <a:latin typeface="Arial"/>
                <a:sym typeface="Symbol" charset="0"/>
              </a:rPr>
              <a:t>“</a:t>
            </a:r>
            <a:r>
              <a:rPr lang="en-US" sz="2000" dirty="0">
                <a:sym typeface="Symbol" charset="0"/>
              </a:rPr>
              <a:t>R</a:t>
            </a:r>
            <a:r>
              <a:rPr lang="ja-JP" altLang="en-US" sz="2000" dirty="0">
                <a:latin typeface="Arial"/>
                <a:sym typeface="Symbol" charset="0"/>
              </a:rPr>
              <a:t>”</a:t>
            </a:r>
            <a:r>
              <a:rPr lang="en-US" sz="2000" dirty="0">
                <a:sym typeface="Symbol" charset="0"/>
              </a:rPr>
              <a:t> takes it through </a:t>
            </a:r>
            <a:r>
              <a:rPr lang="en-US" sz="2000" i="1" dirty="0">
                <a:sym typeface="Symbol" charset="0"/>
              </a:rPr>
              <a:t>s</a:t>
            </a:r>
            <a:r>
              <a:rPr lang="en-US" sz="2000" i="1" baseline="-25000" dirty="0">
                <a:sym typeface="Symbol" charset="0"/>
              </a:rPr>
              <a:t>0</a:t>
            </a:r>
            <a:r>
              <a:rPr lang="en-US" sz="2000" i="1" dirty="0">
                <a:sym typeface="Symbol" charset="0"/>
              </a:rPr>
              <a:t> , s</a:t>
            </a:r>
            <a:r>
              <a:rPr lang="en-US" sz="2000" i="1" baseline="-25000" dirty="0">
                <a:sym typeface="Symbol" charset="0"/>
              </a:rPr>
              <a:t>1</a:t>
            </a:r>
            <a:r>
              <a:rPr lang="en-US" sz="2000" dirty="0">
                <a:sym typeface="Symbol" charset="0"/>
              </a:rPr>
              <a:t> and fails</a:t>
            </a:r>
          </a:p>
          <a:p>
            <a:pPr>
              <a:spcBef>
                <a:spcPts val="0"/>
              </a:spcBef>
              <a:spcAft>
                <a:spcPts val="600"/>
              </a:spcAft>
            </a:pPr>
            <a:r>
              <a:rPr lang="ja-JP" altLang="en-US" sz="2000" dirty="0">
                <a:latin typeface="Arial"/>
                <a:sym typeface="Symbol" charset="0"/>
              </a:rPr>
              <a:t>“</a:t>
            </a:r>
            <a:r>
              <a:rPr lang="en-US" sz="2000" dirty="0">
                <a:sym typeface="Symbol" charset="0"/>
              </a:rPr>
              <a:t>A</a:t>
            </a:r>
            <a:r>
              <a:rPr lang="ja-JP" altLang="en-US" sz="2000" dirty="0">
                <a:latin typeface="Arial"/>
                <a:sym typeface="Symbol" charset="0"/>
              </a:rPr>
              <a:t>”</a:t>
            </a:r>
            <a:r>
              <a:rPr lang="en-US" sz="2000" dirty="0">
                <a:sym typeface="Symbol" charset="0"/>
              </a:rPr>
              <a:t> takes it straight to </a:t>
            </a:r>
            <a:r>
              <a:rPr lang="en-US" sz="2000" i="1" dirty="0">
                <a:sym typeface="Symbol" charset="0"/>
              </a:rPr>
              <a:t>s</a:t>
            </a:r>
            <a:r>
              <a:rPr lang="en-US" sz="2000" i="1" baseline="-25000" dirty="0">
                <a:sym typeface="Symbol" charset="0"/>
              </a:rPr>
              <a:t>e</a:t>
            </a:r>
          </a:p>
          <a:p>
            <a:pPr>
              <a:spcBef>
                <a:spcPts val="0"/>
              </a:spcBef>
              <a:spcAft>
                <a:spcPts val="600"/>
              </a:spcAft>
            </a:pPr>
            <a:r>
              <a:rPr lang="ja-JP" altLang="en-US" sz="2000" dirty="0">
                <a:latin typeface="Arial"/>
                <a:sym typeface="Symbol" charset="0"/>
              </a:rPr>
              <a:t>“</a:t>
            </a:r>
            <a:r>
              <a:rPr lang="en-US" sz="2000" dirty="0">
                <a:sym typeface="Symbol" charset="0"/>
              </a:rPr>
              <a:t>R17R</a:t>
            </a:r>
            <a:r>
              <a:rPr lang="ja-JP" altLang="en-US" sz="2000" dirty="0">
                <a:latin typeface="Arial"/>
                <a:sym typeface="Symbol" charset="0"/>
              </a:rPr>
              <a:t>”</a:t>
            </a:r>
            <a:r>
              <a:rPr lang="en-US" sz="2000" dirty="0">
                <a:sym typeface="Symbol" charset="0"/>
              </a:rPr>
              <a:t> takes it through </a:t>
            </a:r>
            <a:r>
              <a:rPr lang="en-US" sz="2000" i="1" dirty="0">
                <a:sym typeface="Symbol" charset="0"/>
              </a:rPr>
              <a:t>s</a:t>
            </a:r>
            <a:r>
              <a:rPr lang="en-US" sz="2000" i="1" baseline="-25000" dirty="0">
                <a:sym typeface="Symbol" charset="0"/>
              </a:rPr>
              <a:t>0 </a:t>
            </a:r>
            <a:r>
              <a:rPr lang="en-US" sz="2000" i="1" dirty="0">
                <a:sym typeface="Symbol" charset="0"/>
              </a:rPr>
              <a:t>, s</a:t>
            </a:r>
            <a:r>
              <a:rPr lang="en-US" sz="2000" i="1" baseline="-25000" dirty="0">
                <a:sym typeface="Symbol" charset="0"/>
              </a:rPr>
              <a:t>1 </a:t>
            </a:r>
            <a:r>
              <a:rPr lang="en-US" sz="2000" i="1" dirty="0">
                <a:sym typeface="Symbol" charset="0"/>
              </a:rPr>
              <a:t>, s</a:t>
            </a:r>
            <a:r>
              <a:rPr lang="en-US" sz="2000" i="1" baseline="-25000" dirty="0">
                <a:sym typeface="Symbol" charset="0"/>
              </a:rPr>
              <a:t>2 </a:t>
            </a:r>
            <a:r>
              <a:rPr lang="en-US" sz="2000" i="1" dirty="0">
                <a:sym typeface="Symbol" charset="0"/>
              </a:rPr>
              <a:t>, s</a:t>
            </a:r>
            <a:r>
              <a:rPr lang="en-US" sz="2000" i="1" baseline="-25000" dirty="0">
                <a:sym typeface="Symbol" charset="0"/>
              </a:rPr>
              <a:t>e</a:t>
            </a:r>
            <a:r>
              <a:rPr lang="en-US" sz="2000" i="1" dirty="0">
                <a:sym typeface="Symbol" charset="0"/>
              </a:rPr>
              <a:t> </a:t>
            </a:r>
            <a:r>
              <a:rPr lang="en-US" sz="2000" dirty="0">
                <a:sym typeface="Symbol" charset="0"/>
              </a:rPr>
              <a:t>and rejects</a:t>
            </a:r>
            <a:endParaRPr lang="en-US" sz="2000" baseline="-25000" dirty="0">
              <a:sym typeface="Symbol" charset="0"/>
            </a:endParaRPr>
          </a:p>
        </p:txBody>
      </p:sp>
      <p:sp>
        <p:nvSpPr>
          <p:cNvPr id="9" name="Oval 4"/>
          <p:cNvSpPr>
            <a:spLocks noChangeArrowheads="1"/>
          </p:cNvSpPr>
          <p:nvPr/>
        </p:nvSpPr>
        <p:spPr bwMode="auto">
          <a:xfrm>
            <a:off x="2133600" y="3200400"/>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0 </a:t>
            </a:r>
            <a:endParaRPr lang="en-US" sz="1600" i="1" dirty="0">
              <a:latin typeface="Arial Rounded MT Bold" charset="0"/>
            </a:endParaRPr>
          </a:p>
        </p:txBody>
      </p:sp>
      <p:sp>
        <p:nvSpPr>
          <p:cNvPr id="10" name="Oval 5"/>
          <p:cNvSpPr>
            <a:spLocks noChangeArrowheads="1"/>
          </p:cNvSpPr>
          <p:nvPr/>
        </p:nvSpPr>
        <p:spPr bwMode="auto">
          <a:xfrm>
            <a:off x="5035555" y="3200400"/>
            <a:ext cx="457200" cy="457200"/>
          </a:xfrm>
          <a:prstGeom prst="ellipse">
            <a:avLst/>
          </a:prstGeom>
          <a:noFill/>
          <a:ln w="38100" cmpd="dbl">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2 </a:t>
            </a:r>
            <a:endParaRPr lang="en-US" sz="1600" i="1" dirty="0">
              <a:latin typeface="Arial Rounded MT Bold" charset="0"/>
            </a:endParaRPr>
          </a:p>
        </p:txBody>
      </p:sp>
      <p:sp>
        <p:nvSpPr>
          <p:cNvPr id="11" name="Oval 6"/>
          <p:cNvSpPr>
            <a:spLocks noChangeArrowheads="1"/>
          </p:cNvSpPr>
          <p:nvPr/>
        </p:nvSpPr>
        <p:spPr bwMode="auto">
          <a:xfrm>
            <a:off x="3505200" y="3200400"/>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sz="1400" i="1" dirty="0">
                <a:latin typeface="Arial Rounded MT Bold" charset="0"/>
              </a:rPr>
              <a:t>S</a:t>
            </a:r>
            <a:r>
              <a:rPr lang="en-US" sz="1400" i="1" baseline="-25000" dirty="0">
                <a:latin typeface="Arial Rounded MT Bold" charset="0"/>
              </a:rPr>
              <a:t>1 </a:t>
            </a:r>
            <a:endParaRPr lang="en-US" sz="1600" i="1" dirty="0">
              <a:latin typeface="Arial Rounded MT Bold" charset="0"/>
            </a:endParaRPr>
          </a:p>
        </p:txBody>
      </p:sp>
      <p:sp>
        <p:nvSpPr>
          <p:cNvPr id="12" name="Line 7"/>
          <p:cNvSpPr>
            <a:spLocks noChangeShapeType="1"/>
          </p:cNvSpPr>
          <p:nvPr/>
        </p:nvSpPr>
        <p:spPr bwMode="auto">
          <a:xfrm>
            <a:off x="2590800" y="3429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sp>
        <p:nvSpPr>
          <p:cNvPr id="16" name="Line 8"/>
          <p:cNvSpPr>
            <a:spLocks noChangeShapeType="1"/>
          </p:cNvSpPr>
          <p:nvPr/>
        </p:nvSpPr>
        <p:spPr bwMode="auto">
          <a:xfrm>
            <a:off x="3962399" y="3429000"/>
            <a:ext cx="107315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dirty="0"/>
          </a:p>
        </p:txBody>
      </p:sp>
      <p:cxnSp>
        <p:nvCxnSpPr>
          <p:cNvPr id="17" name="AutoShape 9"/>
          <p:cNvCxnSpPr>
            <a:cxnSpLocks noChangeShapeType="1"/>
          </p:cNvCxnSpPr>
          <p:nvPr/>
        </p:nvCxnSpPr>
        <p:spPr bwMode="auto">
          <a:xfrm rot="16200000" flipH="1" flipV="1">
            <a:off x="5272886" y="3115469"/>
            <a:ext cx="1588" cy="323850"/>
          </a:xfrm>
          <a:prstGeom prst="curvedConnector3">
            <a:avLst>
              <a:gd name="adj1" fmla="val -28900000"/>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9" name="Text Box 10"/>
          <p:cNvSpPr txBox="1">
            <a:spLocks noChangeArrowheads="1"/>
          </p:cNvSpPr>
          <p:nvPr/>
        </p:nvSpPr>
        <p:spPr bwMode="auto">
          <a:xfrm>
            <a:off x="2743200" y="3124200"/>
            <a:ext cx="3048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dirty="0">
                <a:latin typeface="Arial Rounded MT Bold" charset="0"/>
              </a:rPr>
              <a:t>R</a:t>
            </a:r>
            <a:endParaRPr lang="en-US" sz="1600" dirty="0">
              <a:latin typeface="Arial Rounded MT Bold" charset="0"/>
            </a:endParaRPr>
          </a:p>
        </p:txBody>
      </p:sp>
      <p:sp>
        <p:nvSpPr>
          <p:cNvPr id="20" name="Text Box 11"/>
          <p:cNvSpPr txBox="1">
            <a:spLocks noChangeArrowheads="1"/>
          </p:cNvSpPr>
          <p:nvPr/>
        </p:nvSpPr>
        <p:spPr bwMode="auto">
          <a:xfrm>
            <a:off x="5340355" y="27432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dirty="0">
                <a:latin typeface="Arial Rounded MT Bold" charset="0"/>
              </a:rPr>
              <a:t>(0|1|2| …|9)</a:t>
            </a:r>
          </a:p>
        </p:txBody>
      </p:sp>
      <p:sp>
        <p:nvSpPr>
          <p:cNvPr id="21" name="AutoShape 12"/>
          <p:cNvSpPr>
            <a:spLocks/>
          </p:cNvSpPr>
          <p:nvPr/>
        </p:nvSpPr>
        <p:spPr bwMode="auto">
          <a:xfrm>
            <a:off x="5970593" y="3594100"/>
            <a:ext cx="1579562" cy="314325"/>
          </a:xfrm>
          <a:prstGeom prst="accentBorderCallout1">
            <a:avLst>
              <a:gd name="adj1" fmla="val 35296"/>
              <a:gd name="adj2" fmla="val -4824"/>
              <a:gd name="adj3" fmla="val -10296"/>
              <a:gd name="adj4" fmla="val -30755"/>
            </a:avLst>
          </a:prstGeom>
          <a:noFill/>
          <a:ln w="9525">
            <a:solidFill>
              <a:srgbClr val="FF00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400" dirty="0">
                <a:solidFill>
                  <a:srgbClr val="FF0000"/>
                </a:solidFill>
                <a:latin typeface="Arial Rounded MT Bold" charset="0"/>
              </a:rPr>
              <a:t>accepting state</a:t>
            </a:r>
            <a:endParaRPr lang="en-US" sz="1600" dirty="0">
              <a:solidFill>
                <a:srgbClr val="996600"/>
              </a:solidFill>
              <a:latin typeface="Arial Rounded MT Bold" charset="0"/>
            </a:endParaRPr>
          </a:p>
        </p:txBody>
      </p:sp>
      <p:sp>
        <p:nvSpPr>
          <p:cNvPr id="22" name="Text Box 13"/>
          <p:cNvSpPr txBox="1">
            <a:spLocks noChangeArrowheads="1"/>
          </p:cNvSpPr>
          <p:nvPr/>
        </p:nvSpPr>
        <p:spPr bwMode="auto">
          <a:xfrm>
            <a:off x="3886200" y="3124200"/>
            <a:ext cx="129540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r>
              <a:rPr lang="en-US" sz="1400" dirty="0">
                <a:latin typeface="Arial Rounded MT Bold" charset="0"/>
              </a:rPr>
              <a:t>(0|1|2| …|9)</a:t>
            </a:r>
          </a:p>
        </p:txBody>
      </p:sp>
      <p:sp>
        <p:nvSpPr>
          <p:cNvPr id="23" name="Text Box 14"/>
          <p:cNvSpPr txBox="1">
            <a:spLocks noChangeArrowheads="1"/>
          </p:cNvSpPr>
          <p:nvPr/>
        </p:nvSpPr>
        <p:spPr bwMode="auto">
          <a:xfrm>
            <a:off x="3048000" y="4038600"/>
            <a:ext cx="28194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eaLnBrk="0" hangingPunct="0">
              <a:spcBef>
                <a:spcPct val="50000"/>
              </a:spcBef>
            </a:pPr>
            <a:r>
              <a:rPr lang="en-US" sz="1600" dirty="0">
                <a:latin typeface="Arial Rounded MT Bold" charset="0"/>
              </a:rPr>
              <a:t>Recognizer for </a:t>
            </a:r>
            <a:r>
              <a:rPr lang="en-US" sz="1600" i="1" dirty="0">
                <a:latin typeface="Arial Rounded MT Bold" charset="0"/>
              </a:rPr>
              <a:t>Register</a:t>
            </a:r>
            <a:endParaRPr lang="en-US" sz="1600" dirty="0">
              <a:latin typeface="Arial Rounded MT Bold" charset="0"/>
            </a:endParaRPr>
          </a:p>
        </p:txBody>
      </p:sp>
      <p:sp>
        <p:nvSpPr>
          <p:cNvPr id="24" name="AutoShape 15"/>
          <p:cNvSpPr>
            <a:spLocks/>
          </p:cNvSpPr>
          <p:nvPr/>
        </p:nvSpPr>
        <p:spPr bwMode="auto">
          <a:xfrm>
            <a:off x="723900" y="3962400"/>
            <a:ext cx="1236663" cy="314325"/>
          </a:xfrm>
          <a:prstGeom prst="accentBorderCallout1">
            <a:avLst>
              <a:gd name="adj1" fmla="val 36366"/>
              <a:gd name="adj2" fmla="val 106787"/>
              <a:gd name="adj3" fmla="val -105556"/>
              <a:gd name="adj4" fmla="val 137907"/>
            </a:avLst>
          </a:prstGeom>
          <a:noFill/>
          <a:ln w="9525">
            <a:solidFill>
              <a:srgbClr val="FF0000"/>
            </a:solidFill>
            <a:miter lim="800000"/>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r>
              <a:rPr lang="en-US" sz="1400" dirty="0">
                <a:solidFill>
                  <a:srgbClr val="FF0000"/>
                </a:solidFill>
                <a:latin typeface="Arial Rounded MT Bold" charset="0"/>
              </a:rPr>
              <a:t>initial state</a:t>
            </a:r>
            <a:endParaRPr lang="en-US" sz="1600" dirty="0">
              <a:solidFill>
                <a:srgbClr val="996600"/>
              </a:solidFill>
              <a:latin typeface="Arial Rounded MT Bold" charset="0"/>
            </a:endParaRPr>
          </a:p>
        </p:txBody>
      </p:sp>
      <p:sp>
        <p:nvSpPr>
          <p:cNvPr id="25" name="Line 16"/>
          <p:cNvSpPr>
            <a:spLocks noChangeShapeType="1"/>
          </p:cNvSpPr>
          <p:nvPr/>
        </p:nvSpPr>
        <p:spPr bwMode="auto">
          <a:xfrm>
            <a:off x="1981200" y="33528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26" name="Line 17"/>
          <p:cNvSpPr>
            <a:spLocks noChangeShapeType="1"/>
          </p:cNvSpPr>
          <p:nvPr/>
        </p:nvSpPr>
        <p:spPr bwMode="auto">
          <a:xfrm flipH="1">
            <a:off x="1981200" y="3429000"/>
            <a:ext cx="152400" cy="76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Tree>
    <p:extLst>
      <p:ext uri="{BB962C8B-B14F-4D97-AF65-F5344CB8AC3E}">
        <p14:creationId xmlns:p14="http://schemas.microsoft.com/office/powerpoint/2010/main" val="2797819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DFA Simulation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27" name="Text Box 3"/>
          <p:cNvSpPr txBox="1">
            <a:spLocks noChangeArrowheads="1"/>
          </p:cNvSpPr>
          <p:nvPr/>
        </p:nvSpPr>
        <p:spPr bwMode="auto">
          <a:xfrm>
            <a:off x="6397625" y="2178050"/>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endParaRPr lang="en-US" sz="1600" dirty="0">
              <a:latin typeface="Arial Rounded MT Bold" charset="0"/>
            </a:endParaRPr>
          </a:p>
        </p:txBody>
      </p:sp>
      <p:sp>
        <p:nvSpPr>
          <p:cNvPr id="28" name="Text Box 4"/>
          <p:cNvSpPr txBox="1">
            <a:spLocks noChangeArrowheads="1"/>
          </p:cNvSpPr>
          <p:nvPr/>
        </p:nvSpPr>
        <p:spPr bwMode="auto">
          <a:xfrm>
            <a:off x="911225" y="1873250"/>
            <a:ext cx="2743200" cy="254635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600" i="1" dirty="0">
                <a:latin typeface="Arial Rounded MT Bold" charset="0"/>
              </a:rPr>
              <a:t>state </a:t>
            </a:r>
            <a:r>
              <a:rPr lang="en-US" sz="1600" i="1" dirty="0">
                <a:latin typeface="Arial Rounded MT Bold" charset="0"/>
                <a:sym typeface="Symbol" charset="0"/>
              </a:rPr>
              <a:t>=  s</a:t>
            </a:r>
            <a:r>
              <a:rPr lang="en-US" sz="1600" i="1" baseline="-25000" dirty="0">
                <a:latin typeface="Arial Rounded MT Bold" charset="0"/>
                <a:sym typeface="Symbol" charset="0"/>
              </a:rPr>
              <a:t>0 </a:t>
            </a:r>
            <a:r>
              <a:rPr lang="en-US" sz="1600" i="1" dirty="0">
                <a:latin typeface="Arial Rounded MT Bold" charset="0"/>
                <a:sym typeface="Symbol" charset="0"/>
              </a:rPr>
              <a:t>;</a:t>
            </a:r>
          </a:p>
          <a:p>
            <a:pPr eaLnBrk="0" hangingPunct="0"/>
            <a:r>
              <a:rPr lang="en-US" sz="1600" i="1" dirty="0">
                <a:latin typeface="Arial Rounded MT Bold" charset="0"/>
              </a:rPr>
              <a:t>char </a:t>
            </a:r>
            <a:r>
              <a:rPr lang="en-US" sz="1600" i="1" dirty="0">
                <a:latin typeface="Arial Rounded MT Bold" charset="0"/>
                <a:sym typeface="Symbol" charset="0"/>
              </a:rPr>
              <a:t>= get_next_char();</a:t>
            </a:r>
          </a:p>
          <a:p>
            <a:pPr eaLnBrk="0" hangingPunct="0"/>
            <a:r>
              <a:rPr lang="en-US" sz="1600" i="1" dirty="0">
                <a:latin typeface="Arial Rounded MT Bold" charset="0"/>
                <a:sym typeface="Symbol" charset="0"/>
              </a:rPr>
              <a:t>while (char != EOF)  {</a:t>
            </a:r>
          </a:p>
          <a:p>
            <a:pPr eaLnBrk="0" hangingPunct="0"/>
            <a:r>
              <a:rPr lang="en-US" sz="1600" i="1" dirty="0">
                <a:latin typeface="Arial Rounded MT Bold" charset="0"/>
                <a:sym typeface="Symbol" charset="0"/>
              </a:rPr>
              <a:t>   state = (state,char);</a:t>
            </a:r>
          </a:p>
          <a:p>
            <a:pPr eaLnBrk="0" hangingPunct="0"/>
            <a:r>
              <a:rPr lang="en-US" sz="1600" i="1" dirty="0">
                <a:latin typeface="Arial Rounded MT Bold" charset="0"/>
                <a:sym typeface="Symbol" charset="0"/>
              </a:rPr>
              <a:t>   char =get_next_char();</a:t>
            </a:r>
          </a:p>
          <a:p>
            <a:pPr eaLnBrk="0" hangingPunct="0"/>
            <a:r>
              <a:rPr lang="en-US" sz="1600" i="1" dirty="0">
                <a:latin typeface="Arial Rounded MT Bold" charset="0"/>
                <a:sym typeface="Symbol" charset="0"/>
              </a:rPr>
              <a:t>}</a:t>
            </a:r>
          </a:p>
          <a:p>
            <a:pPr eaLnBrk="0" hangingPunct="0"/>
            <a:r>
              <a:rPr lang="en-US" sz="1600" i="1" dirty="0">
                <a:latin typeface="Arial Rounded MT Bold" charset="0"/>
                <a:sym typeface="Symbol" charset="0"/>
              </a:rPr>
              <a:t>if (state  Final) </a:t>
            </a:r>
          </a:p>
          <a:p>
            <a:pPr eaLnBrk="0" hangingPunct="0"/>
            <a:r>
              <a:rPr lang="en-US" sz="1600" i="1" dirty="0">
                <a:latin typeface="Arial Rounded MT Bold" charset="0"/>
                <a:sym typeface="Symbol" charset="0"/>
              </a:rPr>
              <a:t>   report acceptance;</a:t>
            </a:r>
          </a:p>
          <a:p>
            <a:pPr eaLnBrk="0" hangingPunct="0"/>
            <a:r>
              <a:rPr lang="en-US" sz="1600" i="1" dirty="0">
                <a:latin typeface="Arial Rounded MT Bold" charset="0"/>
                <a:sym typeface="Symbol" charset="0"/>
              </a:rPr>
              <a:t>else</a:t>
            </a:r>
          </a:p>
          <a:p>
            <a:pPr eaLnBrk="0" hangingPunct="0"/>
            <a:r>
              <a:rPr lang="en-US" sz="1600" i="1" dirty="0">
                <a:latin typeface="Arial Rounded MT Bold" charset="0"/>
                <a:sym typeface="Symbol" charset="0"/>
              </a:rPr>
              <a:t>    report failure;</a:t>
            </a:r>
          </a:p>
        </p:txBody>
      </p:sp>
      <p:sp>
        <p:nvSpPr>
          <p:cNvPr id="29" name="Rectangle 9"/>
          <p:cNvSpPr>
            <a:spLocks noChangeArrowheads="1"/>
          </p:cNvSpPr>
          <p:nvPr/>
        </p:nvSpPr>
        <p:spPr bwMode="auto">
          <a:xfrm>
            <a:off x="4665663" y="2530475"/>
            <a:ext cx="21907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000000"/>
                </a:solidFill>
                <a:latin typeface="Symbol" charset="0"/>
              </a:rPr>
              <a:t>d</a:t>
            </a:r>
            <a:endParaRPr lang="en-US" dirty="0"/>
          </a:p>
        </p:txBody>
      </p:sp>
      <p:sp>
        <p:nvSpPr>
          <p:cNvPr id="30" name="Rectangle 10"/>
          <p:cNvSpPr>
            <a:spLocks noChangeArrowheads="1"/>
          </p:cNvSpPr>
          <p:nvPr/>
        </p:nvSpPr>
        <p:spPr bwMode="auto">
          <a:xfrm>
            <a:off x="5110163" y="2574925"/>
            <a:ext cx="101600"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R</a:t>
            </a:r>
            <a:endParaRPr lang="en-US" dirty="0"/>
          </a:p>
        </p:txBody>
      </p:sp>
      <p:sp>
        <p:nvSpPr>
          <p:cNvPr id="31" name="Rectangle 11"/>
          <p:cNvSpPr>
            <a:spLocks noChangeArrowheads="1"/>
          </p:cNvSpPr>
          <p:nvPr/>
        </p:nvSpPr>
        <p:spPr bwMode="auto">
          <a:xfrm>
            <a:off x="5491163" y="2346325"/>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0</a:t>
            </a:r>
            <a:endParaRPr lang="en-US" dirty="0"/>
          </a:p>
        </p:txBody>
      </p:sp>
      <p:sp>
        <p:nvSpPr>
          <p:cNvPr id="32" name="Rectangle 12"/>
          <p:cNvSpPr>
            <a:spLocks noChangeArrowheads="1"/>
          </p:cNvSpPr>
          <p:nvPr/>
        </p:nvSpPr>
        <p:spPr bwMode="auto">
          <a:xfrm>
            <a:off x="5583238" y="2346325"/>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,1,</a:t>
            </a:r>
            <a:endParaRPr lang="en-US" dirty="0"/>
          </a:p>
        </p:txBody>
      </p:sp>
      <p:sp>
        <p:nvSpPr>
          <p:cNvPr id="33" name="Rectangle 13"/>
          <p:cNvSpPr>
            <a:spLocks noChangeArrowheads="1"/>
          </p:cNvSpPr>
          <p:nvPr/>
        </p:nvSpPr>
        <p:spPr bwMode="auto">
          <a:xfrm>
            <a:off x="5768975" y="2346325"/>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2</a:t>
            </a:r>
            <a:endParaRPr lang="en-US" dirty="0"/>
          </a:p>
        </p:txBody>
      </p:sp>
      <p:sp>
        <p:nvSpPr>
          <p:cNvPr id="34" name="Rectangle 14"/>
          <p:cNvSpPr>
            <a:spLocks noChangeArrowheads="1"/>
          </p:cNvSpPr>
          <p:nvPr/>
        </p:nvSpPr>
        <p:spPr bwMode="auto">
          <a:xfrm>
            <a:off x="5861050" y="2346325"/>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,3,</a:t>
            </a:r>
            <a:endParaRPr lang="en-US" dirty="0"/>
          </a:p>
        </p:txBody>
      </p:sp>
      <p:sp>
        <p:nvSpPr>
          <p:cNvPr id="35" name="Rectangle 15"/>
          <p:cNvSpPr>
            <a:spLocks noChangeArrowheads="1"/>
          </p:cNvSpPr>
          <p:nvPr/>
        </p:nvSpPr>
        <p:spPr bwMode="auto">
          <a:xfrm>
            <a:off x="5557838" y="252095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4</a:t>
            </a:r>
            <a:endParaRPr lang="en-US" dirty="0"/>
          </a:p>
        </p:txBody>
      </p:sp>
      <p:sp>
        <p:nvSpPr>
          <p:cNvPr id="36" name="Rectangle 16"/>
          <p:cNvSpPr>
            <a:spLocks noChangeArrowheads="1"/>
          </p:cNvSpPr>
          <p:nvPr/>
        </p:nvSpPr>
        <p:spPr bwMode="auto">
          <a:xfrm>
            <a:off x="5649913" y="2520950"/>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,5,</a:t>
            </a:r>
            <a:endParaRPr lang="en-US" dirty="0"/>
          </a:p>
        </p:txBody>
      </p:sp>
      <p:sp>
        <p:nvSpPr>
          <p:cNvPr id="37" name="Rectangle 17"/>
          <p:cNvSpPr>
            <a:spLocks noChangeArrowheads="1"/>
          </p:cNvSpPr>
          <p:nvPr/>
        </p:nvSpPr>
        <p:spPr bwMode="auto">
          <a:xfrm>
            <a:off x="5835650" y="252095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6</a:t>
            </a:r>
            <a:endParaRPr lang="en-US" dirty="0"/>
          </a:p>
        </p:txBody>
      </p:sp>
      <p:sp>
        <p:nvSpPr>
          <p:cNvPr id="38" name="Rectangle 18"/>
          <p:cNvSpPr>
            <a:spLocks noChangeArrowheads="1"/>
          </p:cNvSpPr>
          <p:nvPr/>
        </p:nvSpPr>
        <p:spPr bwMode="auto">
          <a:xfrm>
            <a:off x="5927725" y="2520950"/>
            <a:ext cx="952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a:t>
            </a:r>
            <a:endParaRPr lang="en-US" dirty="0"/>
          </a:p>
        </p:txBody>
      </p:sp>
      <p:sp>
        <p:nvSpPr>
          <p:cNvPr id="39" name="Rectangle 19"/>
          <p:cNvSpPr>
            <a:spLocks noChangeArrowheads="1"/>
          </p:cNvSpPr>
          <p:nvPr/>
        </p:nvSpPr>
        <p:spPr bwMode="auto">
          <a:xfrm>
            <a:off x="5583238" y="269875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7</a:t>
            </a:r>
            <a:endParaRPr lang="en-US" dirty="0"/>
          </a:p>
        </p:txBody>
      </p:sp>
      <p:sp>
        <p:nvSpPr>
          <p:cNvPr id="40" name="Rectangle 20"/>
          <p:cNvSpPr>
            <a:spLocks noChangeArrowheads="1"/>
          </p:cNvSpPr>
          <p:nvPr/>
        </p:nvSpPr>
        <p:spPr bwMode="auto">
          <a:xfrm>
            <a:off x="5675313" y="2698750"/>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,8,</a:t>
            </a:r>
            <a:endParaRPr lang="en-US" dirty="0"/>
          </a:p>
        </p:txBody>
      </p:sp>
      <p:sp>
        <p:nvSpPr>
          <p:cNvPr id="41" name="Rectangle 21"/>
          <p:cNvSpPr>
            <a:spLocks noChangeArrowheads="1"/>
          </p:cNvSpPr>
          <p:nvPr/>
        </p:nvSpPr>
        <p:spPr bwMode="auto">
          <a:xfrm>
            <a:off x="5861050" y="269875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9</a:t>
            </a:r>
            <a:endParaRPr lang="en-US" dirty="0"/>
          </a:p>
        </p:txBody>
      </p:sp>
      <p:sp>
        <p:nvSpPr>
          <p:cNvPr id="42" name="Rectangle 22"/>
          <p:cNvSpPr>
            <a:spLocks noChangeArrowheads="1"/>
          </p:cNvSpPr>
          <p:nvPr/>
        </p:nvSpPr>
        <p:spPr bwMode="auto">
          <a:xfrm>
            <a:off x="6299200" y="2571750"/>
            <a:ext cx="21907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ot</a:t>
            </a:r>
            <a:endParaRPr lang="en-US" dirty="0"/>
          </a:p>
        </p:txBody>
      </p:sp>
      <p:sp>
        <p:nvSpPr>
          <p:cNvPr id="43" name="Rectangle 23"/>
          <p:cNvSpPr>
            <a:spLocks noChangeArrowheads="1"/>
          </p:cNvSpPr>
          <p:nvPr/>
        </p:nvSpPr>
        <p:spPr bwMode="auto">
          <a:xfrm>
            <a:off x="6480175" y="2571750"/>
            <a:ext cx="1714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h</a:t>
            </a:r>
            <a:endParaRPr lang="en-US" dirty="0"/>
          </a:p>
        </p:txBody>
      </p:sp>
      <p:sp>
        <p:nvSpPr>
          <p:cNvPr id="44" name="Rectangle 24"/>
          <p:cNvSpPr>
            <a:spLocks noChangeArrowheads="1"/>
          </p:cNvSpPr>
          <p:nvPr/>
        </p:nvSpPr>
        <p:spPr bwMode="auto">
          <a:xfrm>
            <a:off x="6597650" y="2571750"/>
            <a:ext cx="1587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e</a:t>
            </a:r>
            <a:endParaRPr lang="en-US" dirty="0"/>
          </a:p>
        </p:txBody>
      </p:sp>
      <p:sp>
        <p:nvSpPr>
          <p:cNvPr id="45" name="Rectangle 25"/>
          <p:cNvSpPr>
            <a:spLocks noChangeArrowheads="1"/>
          </p:cNvSpPr>
          <p:nvPr/>
        </p:nvSpPr>
        <p:spPr bwMode="auto">
          <a:xfrm>
            <a:off x="6708775" y="2571750"/>
            <a:ext cx="14922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r</a:t>
            </a:r>
            <a:endParaRPr lang="en-US" dirty="0"/>
          </a:p>
        </p:txBody>
      </p:sp>
      <p:sp>
        <p:nvSpPr>
          <p:cNvPr id="46" name="Rectangle 26"/>
          <p:cNvSpPr>
            <a:spLocks noChangeArrowheads="1"/>
          </p:cNvSpPr>
          <p:nvPr/>
        </p:nvSpPr>
        <p:spPr bwMode="auto">
          <a:xfrm>
            <a:off x="4513263"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47" name="Line 27"/>
          <p:cNvSpPr>
            <a:spLocks noChangeShapeType="1"/>
          </p:cNvSpPr>
          <p:nvPr/>
        </p:nvSpPr>
        <p:spPr bwMode="auto">
          <a:xfrm>
            <a:off x="4513263" y="233045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8" name="Line 28"/>
          <p:cNvSpPr>
            <a:spLocks noChangeShapeType="1"/>
          </p:cNvSpPr>
          <p:nvPr/>
        </p:nvSpPr>
        <p:spPr bwMode="auto">
          <a:xfrm>
            <a:off x="4513263" y="2330450"/>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49" name="Rectangle 29"/>
          <p:cNvSpPr>
            <a:spLocks noChangeArrowheads="1"/>
          </p:cNvSpPr>
          <p:nvPr/>
        </p:nvSpPr>
        <p:spPr bwMode="auto">
          <a:xfrm>
            <a:off x="4513263"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0" name="Rectangle 34"/>
          <p:cNvSpPr>
            <a:spLocks noChangeArrowheads="1"/>
          </p:cNvSpPr>
          <p:nvPr/>
        </p:nvSpPr>
        <p:spPr bwMode="auto">
          <a:xfrm>
            <a:off x="4919663"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1" name="Line 35"/>
          <p:cNvSpPr>
            <a:spLocks noChangeShapeType="1"/>
          </p:cNvSpPr>
          <p:nvPr/>
        </p:nvSpPr>
        <p:spPr bwMode="auto">
          <a:xfrm>
            <a:off x="4919663" y="233045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2" name="Rectangle 39"/>
          <p:cNvSpPr>
            <a:spLocks noChangeArrowheads="1"/>
          </p:cNvSpPr>
          <p:nvPr/>
        </p:nvSpPr>
        <p:spPr bwMode="auto">
          <a:xfrm>
            <a:off x="5364163"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3" name="Rectangle 44"/>
          <p:cNvSpPr>
            <a:spLocks noChangeArrowheads="1"/>
          </p:cNvSpPr>
          <p:nvPr/>
        </p:nvSpPr>
        <p:spPr bwMode="auto">
          <a:xfrm>
            <a:off x="6169025"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4" name="Line 45"/>
          <p:cNvSpPr>
            <a:spLocks noChangeShapeType="1"/>
          </p:cNvSpPr>
          <p:nvPr/>
        </p:nvSpPr>
        <p:spPr bwMode="auto">
          <a:xfrm>
            <a:off x="6169025" y="233045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5" name="Line 46"/>
          <p:cNvSpPr>
            <a:spLocks noChangeShapeType="1"/>
          </p:cNvSpPr>
          <p:nvPr/>
        </p:nvSpPr>
        <p:spPr bwMode="auto">
          <a:xfrm>
            <a:off x="6169025" y="2330450"/>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6" name="Rectangle 49"/>
          <p:cNvSpPr>
            <a:spLocks noChangeArrowheads="1"/>
          </p:cNvSpPr>
          <p:nvPr/>
        </p:nvSpPr>
        <p:spPr bwMode="auto">
          <a:xfrm>
            <a:off x="6915150"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57" name="Line 50"/>
          <p:cNvSpPr>
            <a:spLocks noChangeShapeType="1"/>
          </p:cNvSpPr>
          <p:nvPr/>
        </p:nvSpPr>
        <p:spPr bwMode="auto">
          <a:xfrm>
            <a:off x="6915150" y="233045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8" name="Line 51"/>
          <p:cNvSpPr>
            <a:spLocks noChangeShapeType="1"/>
          </p:cNvSpPr>
          <p:nvPr/>
        </p:nvSpPr>
        <p:spPr bwMode="auto">
          <a:xfrm>
            <a:off x="6915150" y="2330450"/>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59" name="Rectangle 52"/>
          <p:cNvSpPr>
            <a:spLocks noChangeArrowheads="1"/>
          </p:cNvSpPr>
          <p:nvPr/>
        </p:nvSpPr>
        <p:spPr bwMode="auto">
          <a:xfrm>
            <a:off x="6915150" y="233045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60" name="Line 53"/>
          <p:cNvSpPr>
            <a:spLocks noChangeShapeType="1"/>
          </p:cNvSpPr>
          <p:nvPr/>
        </p:nvSpPr>
        <p:spPr bwMode="auto">
          <a:xfrm>
            <a:off x="6915150" y="233045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61" name="Rectangle 55"/>
          <p:cNvSpPr>
            <a:spLocks noChangeArrowheads="1"/>
          </p:cNvSpPr>
          <p:nvPr/>
        </p:nvSpPr>
        <p:spPr bwMode="auto">
          <a:xfrm>
            <a:off x="4513263" y="233680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62" name="Rectangle 57"/>
          <p:cNvSpPr>
            <a:spLocks noChangeArrowheads="1"/>
          </p:cNvSpPr>
          <p:nvPr/>
        </p:nvSpPr>
        <p:spPr bwMode="auto">
          <a:xfrm>
            <a:off x="4919663" y="233680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63" name="Rectangle 63"/>
          <p:cNvSpPr>
            <a:spLocks noChangeArrowheads="1"/>
          </p:cNvSpPr>
          <p:nvPr/>
        </p:nvSpPr>
        <p:spPr bwMode="auto">
          <a:xfrm>
            <a:off x="6915150" y="233680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64" name="Rectangle 65"/>
          <p:cNvSpPr>
            <a:spLocks noChangeArrowheads="1"/>
          </p:cNvSpPr>
          <p:nvPr/>
        </p:nvSpPr>
        <p:spPr bwMode="auto">
          <a:xfrm>
            <a:off x="4640263" y="29559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65" name="Rectangle 66"/>
          <p:cNvSpPr>
            <a:spLocks noChangeArrowheads="1"/>
          </p:cNvSpPr>
          <p:nvPr/>
        </p:nvSpPr>
        <p:spPr bwMode="auto">
          <a:xfrm>
            <a:off x="4741863" y="304165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0</a:t>
            </a:r>
            <a:endParaRPr lang="en-US" dirty="0"/>
          </a:p>
        </p:txBody>
      </p:sp>
      <p:sp>
        <p:nvSpPr>
          <p:cNvPr id="66" name="Rectangle 67"/>
          <p:cNvSpPr>
            <a:spLocks noChangeArrowheads="1"/>
          </p:cNvSpPr>
          <p:nvPr/>
        </p:nvSpPr>
        <p:spPr bwMode="auto">
          <a:xfrm>
            <a:off x="5065713" y="29559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67" name="Rectangle 68"/>
          <p:cNvSpPr>
            <a:spLocks noChangeArrowheads="1"/>
          </p:cNvSpPr>
          <p:nvPr/>
        </p:nvSpPr>
        <p:spPr bwMode="auto">
          <a:xfrm>
            <a:off x="5167313" y="304165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1</a:t>
            </a:r>
            <a:endParaRPr lang="en-US" dirty="0"/>
          </a:p>
        </p:txBody>
      </p:sp>
      <p:sp>
        <p:nvSpPr>
          <p:cNvPr id="68" name="Rectangle 69"/>
          <p:cNvSpPr>
            <a:spLocks noChangeArrowheads="1"/>
          </p:cNvSpPr>
          <p:nvPr/>
        </p:nvSpPr>
        <p:spPr bwMode="auto">
          <a:xfrm>
            <a:off x="5688013" y="29559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69" name="Rectangle 70"/>
          <p:cNvSpPr>
            <a:spLocks noChangeArrowheads="1"/>
          </p:cNvSpPr>
          <p:nvPr/>
        </p:nvSpPr>
        <p:spPr bwMode="auto">
          <a:xfrm>
            <a:off x="5791200" y="304165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70" name="Rectangle 71"/>
          <p:cNvSpPr>
            <a:spLocks noChangeArrowheads="1"/>
          </p:cNvSpPr>
          <p:nvPr/>
        </p:nvSpPr>
        <p:spPr bwMode="auto">
          <a:xfrm>
            <a:off x="6454775" y="295592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71" name="Rectangle 72"/>
          <p:cNvSpPr>
            <a:spLocks noChangeArrowheads="1"/>
          </p:cNvSpPr>
          <p:nvPr/>
        </p:nvSpPr>
        <p:spPr bwMode="auto">
          <a:xfrm>
            <a:off x="6572250" y="305117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72" name="Rectangle 73"/>
          <p:cNvSpPr>
            <a:spLocks noChangeArrowheads="1"/>
          </p:cNvSpPr>
          <p:nvPr/>
        </p:nvSpPr>
        <p:spPr bwMode="auto">
          <a:xfrm>
            <a:off x="4513263" y="28670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73" name="Line 74"/>
          <p:cNvSpPr>
            <a:spLocks noChangeShapeType="1"/>
          </p:cNvSpPr>
          <p:nvPr/>
        </p:nvSpPr>
        <p:spPr bwMode="auto">
          <a:xfrm>
            <a:off x="4513263" y="28670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4" name="Line 75"/>
          <p:cNvSpPr>
            <a:spLocks noChangeShapeType="1"/>
          </p:cNvSpPr>
          <p:nvPr/>
        </p:nvSpPr>
        <p:spPr bwMode="auto">
          <a:xfrm>
            <a:off x="4513263" y="286702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5" name="Rectangle 76"/>
          <p:cNvSpPr>
            <a:spLocks noChangeArrowheads="1"/>
          </p:cNvSpPr>
          <p:nvPr/>
        </p:nvSpPr>
        <p:spPr bwMode="auto">
          <a:xfrm>
            <a:off x="4519613" y="2867025"/>
            <a:ext cx="4000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76" name="Rectangle 78"/>
          <p:cNvSpPr>
            <a:spLocks noChangeArrowheads="1"/>
          </p:cNvSpPr>
          <p:nvPr/>
        </p:nvSpPr>
        <p:spPr bwMode="auto">
          <a:xfrm>
            <a:off x="4919663" y="28670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77" name="Line 79"/>
          <p:cNvSpPr>
            <a:spLocks noChangeShapeType="1"/>
          </p:cNvSpPr>
          <p:nvPr/>
        </p:nvSpPr>
        <p:spPr bwMode="auto">
          <a:xfrm>
            <a:off x="4919663" y="28670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8" name="Line 80"/>
          <p:cNvSpPr>
            <a:spLocks noChangeShapeType="1"/>
          </p:cNvSpPr>
          <p:nvPr/>
        </p:nvSpPr>
        <p:spPr bwMode="auto">
          <a:xfrm>
            <a:off x="4919663" y="286702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79" name="Rectangle 81"/>
          <p:cNvSpPr>
            <a:spLocks noChangeArrowheads="1"/>
          </p:cNvSpPr>
          <p:nvPr/>
        </p:nvSpPr>
        <p:spPr bwMode="auto">
          <a:xfrm>
            <a:off x="4926013" y="2867025"/>
            <a:ext cx="4381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80" name="Rectangle 83"/>
          <p:cNvSpPr>
            <a:spLocks noChangeArrowheads="1"/>
          </p:cNvSpPr>
          <p:nvPr/>
        </p:nvSpPr>
        <p:spPr bwMode="auto">
          <a:xfrm>
            <a:off x="5364163" y="28670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81" name="Rectangle 86"/>
          <p:cNvSpPr>
            <a:spLocks noChangeArrowheads="1"/>
          </p:cNvSpPr>
          <p:nvPr/>
        </p:nvSpPr>
        <p:spPr bwMode="auto">
          <a:xfrm>
            <a:off x="5370513" y="2867025"/>
            <a:ext cx="798512"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82" name="Rectangle 88"/>
          <p:cNvSpPr>
            <a:spLocks noChangeArrowheads="1"/>
          </p:cNvSpPr>
          <p:nvPr/>
        </p:nvSpPr>
        <p:spPr bwMode="auto">
          <a:xfrm>
            <a:off x="6169025" y="28670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83" name="Line 89"/>
          <p:cNvSpPr>
            <a:spLocks noChangeShapeType="1"/>
          </p:cNvSpPr>
          <p:nvPr/>
        </p:nvSpPr>
        <p:spPr bwMode="auto">
          <a:xfrm>
            <a:off x="6169025" y="28670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4" name="Line 90"/>
          <p:cNvSpPr>
            <a:spLocks noChangeShapeType="1"/>
          </p:cNvSpPr>
          <p:nvPr/>
        </p:nvSpPr>
        <p:spPr bwMode="auto">
          <a:xfrm>
            <a:off x="6169025" y="286702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5" name="Rectangle 93"/>
          <p:cNvSpPr>
            <a:spLocks noChangeArrowheads="1"/>
          </p:cNvSpPr>
          <p:nvPr/>
        </p:nvSpPr>
        <p:spPr bwMode="auto">
          <a:xfrm>
            <a:off x="6915150" y="28670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86" name="Line 94"/>
          <p:cNvSpPr>
            <a:spLocks noChangeShapeType="1"/>
          </p:cNvSpPr>
          <p:nvPr/>
        </p:nvSpPr>
        <p:spPr bwMode="auto">
          <a:xfrm>
            <a:off x="6915150" y="28670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7" name="Line 95"/>
          <p:cNvSpPr>
            <a:spLocks noChangeShapeType="1"/>
          </p:cNvSpPr>
          <p:nvPr/>
        </p:nvSpPr>
        <p:spPr bwMode="auto">
          <a:xfrm>
            <a:off x="6915150" y="286702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88" name="Rectangle 96"/>
          <p:cNvSpPr>
            <a:spLocks noChangeArrowheads="1"/>
          </p:cNvSpPr>
          <p:nvPr/>
        </p:nvSpPr>
        <p:spPr bwMode="auto">
          <a:xfrm>
            <a:off x="4513263" y="28733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89" name="Rectangle 98"/>
          <p:cNvSpPr>
            <a:spLocks noChangeArrowheads="1"/>
          </p:cNvSpPr>
          <p:nvPr/>
        </p:nvSpPr>
        <p:spPr bwMode="auto">
          <a:xfrm>
            <a:off x="4919663" y="28733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90" name="Rectangle 104"/>
          <p:cNvSpPr>
            <a:spLocks noChangeArrowheads="1"/>
          </p:cNvSpPr>
          <p:nvPr/>
        </p:nvSpPr>
        <p:spPr bwMode="auto">
          <a:xfrm>
            <a:off x="6915150" y="28733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91" name="Rectangle 106"/>
          <p:cNvSpPr>
            <a:spLocks noChangeArrowheads="1"/>
          </p:cNvSpPr>
          <p:nvPr/>
        </p:nvSpPr>
        <p:spPr bwMode="auto">
          <a:xfrm>
            <a:off x="4640263" y="32607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92" name="Rectangle 107"/>
          <p:cNvSpPr>
            <a:spLocks noChangeArrowheads="1"/>
          </p:cNvSpPr>
          <p:nvPr/>
        </p:nvSpPr>
        <p:spPr bwMode="auto">
          <a:xfrm>
            <a:off x="4741863" y="334645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1</a:t>
            </a:r>
            <a:endParaRPr lang="en-US" dirty="0"/>
          </a:p>
        </p:txBody>
      </p:sp>
      <p:sp>
        <p:nvSpPr>
          <p:cNvPr id="93" name="Rectangle 108"/>
          <p:cNvSpPr>
            <a:spLocks noChangeArrowheads="1"/>
          </p:cNvSpPr>
          <p:nvPr/>
        </p:nvSpPr>
        <p:spPr bwMode="auto">
          <a:xfrm>
            <a:off x="5065713" y="32607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94" name="Rectangle 109"/>
          <p:cNvSpPr>
            <a:spLocks noChangeArrowheads="1"/>
          </p:cNvSpPr>
          <p:nvPr/>
        </p:nvSpPr>
        <p:spPr bwMode="auto">
          <a:xfrm>
            <a:off x="5167313" y="334645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95" name="Rectangle 110"/>
          <p:cNvSpPr>
            <a:spLocks noChangeArrowheads="1"/>
          </p:cNvSpPr>
          <p:nvPr/>
        </p:nvSpPr>
        <p:spPr bwMode="auto">
          <a:xfrm>
            <a:off x="5688013" y="32607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96" name="Rectangle 111"/>
          <p:cNvSpPr>
            <a:spLocks noChangeArrowheads="1"/>
          </p:cNvSpPr>
          <p:nvPr/>
        </p:nvSpPr>
        <p:spPr bwMode="auto">
          <a:xfrm>
            <a:off x="5791200" y="334645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2</a:t>
            </a:r>
            <a:endParaRPr lang="en-US" dirty="0"/>
          </a:p>
        </p:txBody>
      </p:sp>
      <p:sp>
        <p:nvSpPr>
          <p:cNvPr id="97" name="Rectangle 112"/>
          <p:cNvSpPr>
            <a:spLocks noChangeArrowheads="1"/>
          </p:cNvSpPr>
          <p:nvPr/>
        </p:nvSpPr>
        <p:spPr bwMode="auto">
          <a:xfrm>
            <a:off x="6454775" y="326072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98" name="Rectangle 113"/>
          <p:cNvSpPr>
            <a:spLocks noChangeArrowheads="1"/>
          </p:cNvSpPr>
          <p:nvPr/>
        </p:nvSpPr>
        <p:spPr bwMode="auto">
          <a:xfrm>
            <a:off x="6572250" y="335597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99" name="Rectangle 114"/>
          <p:cNvSpPr>
            <a:spLocks noChangeArrowheads="1"/>
          </p:cNvSpPr>
          <p:nvPr/>
        </p:nvSpPr>
        <p:spPr bwMode="auto">
          <a:xfrm>
            <a:off x="4513263" y="31781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0" name="Rectangle 116"/>
          <p:cNvSpPr>
            <a:spLocks noChangeArrowheads="1"/>
          </p:cNvSpPr>
          <p:nvPr/>
        </p:nvSpPr>
        <p:spPr bwMode="auto">
          <a:xfrm>
            <a:off x="4919663" y="31781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1" name="Rectangle 122"/>
          <p:cNvSpPr>
            <a:spLocks noChangeArrowheads="1"/>
          </p:cNvSpPr>
          <p:nvPr/>
        </p:nvSpPr>
        <p:spPr bwMode="auto">
          <a:xfrm>
            <a:off x="6915150" y="31781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02" name="Rectangle 124"/>
          <p:cNvSpPr>
            <a:spLocks noChangeArrowheads="1"/>
          </p:cNvSpPr>
          <p:nvPr/>
        </p:nvSpPr>
        <p:spPr bwMode="auto">
          <a:xfrm>
            <a:off x="4640263" y="35655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103" name="Rectangle 125"/>
          <p:cNvSpPr>
            <a:spLocks noChangeArrowheads="1"/>
          </p:cNvSpPr>
          <p:nvPr/>
        </p:nvSpPr>
        <p:spPr bwMode="auto">
          <a:xfrm>
            <a:off x="4741863" y="365125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2</a:t>
            </a:r>
            <a:endParaRPr lang="en-US" dirty="0"/>
          </a:p>
        </p:txBody>
      </p:sp>
      <p:sp>
        <p:nvSpPr>
          <p:cNvPr id="104" name="Rectangle 126"/>
          <p:cNvSpPr>
            <a:spLocks noChangeArrowheads="1"/>
          </p:cNvSpPr>
          <p:nvPr/>
        </p:nvSpPr>
        <p:spPr bwMode="auto">
          <a:xfrm>
            <a:off x="5065713" y="35655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105" name="Rectangle 127"/>
          <p:cNvSpPr>
            <a:spLocks noChangeArrowheads="1"/>
          </p:cNvSpPr>
          <p:nvPr/>
        </p:nvSpPr>
        <p:spPr bwMode="auto">
          <a:xfrm>
            <a:off x="5167313" y="365125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106" name="Rectangle 128"/>
          <p:cNvSpPr>
            <a:spLocks noChangeArrowheads="1"/>
          </p:cNvSpPr>
          <p:nvPr/>
        </p:nvSpPr>
        <p:spPr bwMode="auto">
          <a:xfrm>
            <a:off x="5688013" y="35655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107" name="Rectangle 129"/>
          <p:cNvSpPr>
            <a:spLocks noChangeArrowheads="1"/>
          </p:cNvSpPr>
          <p:nvPr/>
        </p:nvSpPr>
        <p:spPr bwMode="auto">
          <a:xfrm>
            <a:off x="5791200" y="365125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2</a:t>
            </a:r>
            <a:endParaRPr lang="en-US" dirty="0"/>
          </a:p>
        </p:txBody>
      </p:sp>
      <p:sp>
        <p:nvSpPr>
          <p:cNvPr id="108" name="Rectangle 130"/>
          <p:cNvSpPr>
            <a:spLocks noChangeArrowheads="1"/>
          </p:cNvSpPr>
          <p:nvPr/>
        </p:nvSpPr>
        <p:spPr bwMode="auto">
          <a:xfrm>
            <a:off x="6454775" y="356552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109" name="Rectangle 131"/>
          <p:cNvSpPr>
            <a:spLocks noChangeArrowheads="1"/>
          </p:cNvSpPr>
          <p:nvPr/>
        </p:nvSpPr>
        <p:spPr bwMode="auto">
          <a:xfrm>
            <a:off x="6572250" y="366077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110" name="Rectangle 132"/>
          <p:cNvSpPr>
            <a:spLocks noChangeArrowheads="1"/>
          </p:cNvSpPr>
          <p:nvPr/>
        </p:nvSpPr>
        <p:spPr bwMode="auto">
          <a:xfrm>
            <a:off x="4513263" y="34829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1" name="Rectangle 134"/>
          <p:cNvSpPr>
            <a:spLocks noChangeArrowheads="1"/>
          </p:cNvSpPr>
          <p:nvPr/>
        </p:nvSpPr>
        <p:spPr bwMode="auto">
          <a:xfrm>
            <a:off x="4919663" y="34829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2" name="Rectangle 140"/>
          <p:cNvSpPr>
            <a:spLocks noChangeArrowheads="1"/>
          </p:cNvSpPr>
          <p:nvPr/>
        </p:nvSpPr>
        <p:spPr bwMode="auto">
          <a:xfrm>
            <a:off x="6915150" y="34829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13" name="Rectangle 142"/>
          <p:cNvSpPr>
            <a:spLocks noChangeArrowheads="1"/>
          </p:cNvSpPr>
          <p:nvPr/>
        </p:nvSpPr>
        <p:spPr bwMode="auto">
          <a:xfrm>
            <a:off x="4640263" y="38703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114" name="Rectangle 143"/>
          <p:cNvSpPr>
            <a:spLocks noChangeArrowheads="1"/>
          </p:cNvSpPr>
          <p:nvPr/>
        </p:nvSpPr>
        <p:spPr bwMode="auto">
          <a:xfrm>
            <a:off x="4741863" y="395605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115" name="Rectangle 144"/>
          <p:cNvSpPr>
            <a:spLocks noChangeArrowheads="1"/>
          </p:cNvSpPr>
          <p:nvPr/>
        </p:nvSpPr>
        <p:spPr bwMode="auto">
          <a:xfrm>
            <a:off x="5065713" y="38703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116" name="Rectangle 145"/>
          <p:cNvSpPr>
            <a:spLocks noChangeArrowheads="1"/>
          </p:cNvSpPr>
          <p:nvPr/>
        </p:nvSpPr>
        <p:spPr bwMode="auto">
          <a:xfrm>
            <a:off x="5167313" y="395605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117" name="Rectangle 146"/>
          <p:cNvSpPr>
            <a:spLocks noChangeArrowheads="1"/>
          </p:cNvSpPr>
          <p:nvPr/>
        </p:nvSpPr>
        <p:spPr bwMode="auto">
          <a:xfrm>
            <a:off x="5688013" y="387032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118" name="Rectangle 147"/>
          <p:cNvSpPr>
            <a:spLocks noChangeArrowheads="1"/>
          </p:cNvSpPr>
          <p:nvPr/>
        </p:nvSpPr>
        <p:spPr bwMode="auto">
          <a:xfrm>
            <a:off x="5791200" y="395605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119" name="Rectangle 148"/>
          <p:cNvSpPr>
            <a:spLocks noChangeArrowheads="1"/>
          </p:cNvSpPr>
          <p:nvPr/>
        </p:nvSpPr>
        <p:spPr bwMode="auto">
          <a:xfrm>
            <a:off x="6454775" y="387032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120" name="Rectangle 149"/>
          <p:cNvSpPr>
            <a:spLocks noChangeArrowheads="1"/>
          </p:cNvSpPr>
          <p:nvPr/>
        </p:nvSpPr>
        <p:spPr bwMode="auto">
          <a:xfrm>
            <a:off x="6572250" y="396557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121" name="Rectangle 150"/>
          <p:cNvSpPr>
            <a:spLocks noChangeArrowheads="1"/>
          </p:cNvSpPr>
          <p:nvPr/>
        </p:nvSpPr>
        <p:spPr bwMode="auto">
          <a:xfrm>
            <a:off x="4513263" y="37877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22" name="Rectangle 152"/>
          <p:cNvSpPr>
            <a:spLocks noChangeArrowheads="1"/>
          </p:cNvSpPr>
          <p:nvPr/>
        </p:nvSpPr>
        <p:spPr bwMode="auto">
          <a:xfrm>
            <a:off x="4513263"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23" name="Line 153"/>
          <p:cNvSpPr>
            <a:spLocks noChangeShapeType="1"/>
          </p:cNvSpPr>
          <p:nvPr/>
        </p:nvSpPr>
        <p:spPr bwMode="auto">
          <a:xfrm>
            <a:off x="4513263"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24" name="Line 154"/>
          <p:cNvSpPr>
            <a:spLocks noChangeShapeType="1"/>
          </p:cNvSpPr>
          <p:nvPr/>
        </p:nvSpPr>
        <p:spPr bwMode="auto">
          <a:xfrm>
            <a:off x="4513263" y="409257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25" name="Rectangle 155"/>
          <p:cNvSpPr>
            <a:spLocks noChangeArrowheads="1"/>
          </p:cNvSpPr>
          <p:nvPr/>
        </p:nvSpPr>
        <p:spPr bwMode="auto">
          <a:xfrm>
            <a:off x="4513263"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26" name="Line 156"/>
          <p:cNvSpPr>
            <a:spLocks noChangeShapeType="1"/>
          </p:cNvSpPr>
          <p:nvPr/>
        </p:nvSpPr>
        <p:spPr bwMode="auto">
          <a:xfrm>
            <a:off x="4513263"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27" name="Line 157"/>
          <p:cNvSpPr>
            <a:spLocks noChangeShapeType="1"/>
          </p:cNvSpPr>
          <p:nvPr/>
        </p:nvSpPr>
        <p:spPr bwMode="auto">
          <a:xfrm>
            <a:off x="4513263" y="409257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28" name="Rectangle 158"/>
          <p:cNvSpPr>
            <a:spLocks noChangeArrowheads="1"/>
          </p:cNvSpPr>
          <p:nvPr/>
        </p:nvSpPr>
        <p:spPr bwMode="auto">
          <a:xfrm>
            <a:off x="4519613" y="4092575"/>
            <a:ext cx="4000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29" name="Rectangle 160"/>
          <p:cNvSpPr>
            <a:spLocks noChangeArrowheads="1"/>
          </p:cNvSpPr>
          <p:nvPr/>
        </p:nvSpPr>
        <p:spPr bwMode="auto">
          <a:xfrm>
            <a:off x="4919663" y="37877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30" name="Rectangle 162"/>
          <p:cNvSpPr>
            <a:spLocks noChangeArrowheads="1"/>
          </p:cNvSpPr>
          <p:nvPr/>
        </p:nvSpPr>
        <p:spPr bwMode="auto">
          <a:xfrm>
            <a:off x="4919663"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31" name="Line 163"/>
          <p:cNvSpPr>
            <a:spLocks noChangeShapeType="1"/>
          </p:cNvSpPr>
          <p:nvPr/>
        </p:nvSpPr>
        <p:spPr bwMode="auto">
          <a:xfrm>
            <a:off x="4919663"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2" name="Line 164"/>
          <p:cNvSpPr>
            <a:spLocks noChangeShapeType="1"/>
          </p:cNvSpPr>
          <p:nvPr/>
        </p:nvSpPr>
        <p:spPr bwMode="auto">
          <a:xfrm>
            <a:off x="4919663" y="409257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3" name="Rectangle 165"/>
          <p:cNvSpPr>
            <a:spLocks noChangeArrowheads="1"/>
          </p:cNvSpPr>
          <p:nvPr/>
        </p:nvSpPr>
        <p:spPr bwMode="auto">
          <a:xfrm>
            <a:off x="4926013" y="4092575"/>
            <a:ext cx="4381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34" name="Rectangle 169"/>
          <p:cNvSpPr>
            <a:spLocks noChangeArrowheads="1"/>
          </p:cNvSpPr>
          <p:nvPr/>
        </p:nvSpPr>
        <p:spPr bwMode="auto">
          <a:xfrm>
            <a:off x="5364163"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35" name="Line 170"/>
          <p:cNvSpPr>
            <a:spLocks noChangeShapeType="1"/>
          </p:cNvSpPr>
          <p:nvPr/>
        </p:nvSpPr>
        <p:spPr bwMode="auto">
          <a:xfrm>
            <a:off x="5364163"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6" name="Line 171"/>
          <p:cNvSpPr>
            <a:spLocks noChangeShapeType="1"/>
          </p:cNvSpPr>
          <p:nvPr/>
        </p:nvSpPr>
        <p:spPr bwMode="auto">
          <a:xfrm>
            <a:off x="5364163" y="409257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37" name="Rectangle 172"/>
          <p:cNvSpPr>
            <a:spLocks noChangeArrowheads="1"/>
          </p:cNvSpPr>
          <p:nvPr/>
        </p:nvSpPr>
        <p:spPr bwMode="auto">
          <a:xfrm>
            <a:off x="5370513" y="4092575"/>
            <a:ext cx="798512"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38" name="Rectangle 176"/>
          <p:cNvSpPr>
            <a:spLocks noChangeArrowheads="1"/>
          </p:cNvSpPr>
          <p:nvPr/>
        </p:nvSpPr>
        <p:spPr bwMode="auto">
          <a:xfrm>
            <a:off x="6169025"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39" name="Line 177"/>
          <p:cNvSpPr>
            <a:spLocks noChangeShapeType="1"/>
          </p:cNvSpPr>
          <p:nvPr/>
        </p:nvSpPr>
        <p:spPr bwMode="auto">
          <a:xfrm>
            <a:off x="6169025"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0" name="Line 178"/>
          <p:cNvSpPr>
            <a:spLocks noChangeShapeType="1"/>
          </p:cNvSpPr>
          <p:nvPr/>
        </p:nvSpPr>
        <p:spPr bwMode="auto">
          <a:xfrm>
            <a:off x="6169025" y="409257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1" name="Rectangle 179"/>
          <p:cNvSpPr>
            <a:spLocks noChangeArrowheads="1"/>
          </p:cNvSpPr>
          <p:nvPr/>
        </p:nvSpPr>
        <p:spPr bwMode="auto">
          <a:xfrm>
            <a:off x="6175375" y="4092575"/>
            <a:ext cx="73977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42" name="Rectangle 181"/>
          <p:cNvSpPr>
            <a:spLocks noChangeArrowheads="1"/>
          </p:cNvSpPr>
          <p:nvPr/>
        </p:nvSpPr>
        <p:spPr bwMode="auto">
          <a:xfrm>
            <a:off x="6915150" y="378777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43" name="Rectangle 183"/>
          <p:cNvSpPr>
            <a:spLocks noChangeArrowheads="1"/>
          </p:cNvSpPr>
          <p:nvPr/>
        </p:nvSpPr>
        <p:spPr bwMode="auto">
          <a:xfrm>
            <a:off x="6915150"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44" name="Line 184"/>
          <p:cNvSpPr>
            <a:spLocks noChangeShapeType="1"/>
          </p:cNvSpPr>
          <p:nvPr/>
        </p:nvSpPr>
        <p:spPr bwMode="auto">
          <a:xfrm>
            <a:off x="6915150"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5" name="Line 185"/>
          <p:cNvSpPr>
            <a:spLocks noChangeShapeType="1"/>
          </p:cNvSpPr>
          <p:nvPr/>
        </p:nvSpPr>
        <p:spPr bwMode="auto">
          <a:xfrm>
            <a:off x="6915150" y="409257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6" name="Rectangle 186"/>
          <p:cNvSpPr>
            <a:spLocks noChangeArrowheads="1"/>
          </p:cNvSpPr>
          <p:nvPr/>
        </p:nvSpPr>
        <p:spPr bwMode="auto">
          <a:xfrm>
            <a:off x="6915150" y="40925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47" name="Line 187"/>
          <p:cNvSpPr>
            <a:spLocks noChangeShapeType="1"/>
          </p:cNvSpPr>
          <p:nvPr/>
        </p:nvSpPr>
        <p:spPr bwMode="auto">
          <a:xfrm>
            <a:off x="6915150" y="40925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8" name="Line 188"/>
          <p:cNvSpPr>
            <a:spLocks noChangeShapeType="1"/>
          </p:cNvSpPr>
          <p:nvPr/>
        </p:nvSpPr>
        <p:spPr bwMode="auto">
          <a:xfrm>
            <a:off x="6915150" y="409257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49" name="Text Box 6"/>
          <p:cNvSpPr txBox="1">
            <a:spLocks noChangeArrowheads="1"/>
          </p:cNvSpPr>
          <p:nvPr/>
        </p:nvSpPr>
        <p:spPr bwMode="auto">
          <a:xfrm>
            <a:off x="606425" y="5302250"/>
            <a:ext cx="4560888" cy="954107"/>
          </a:xfrm>
          <a:prstGeom prst="rect">
            <a:avLst/>
          </a:prstGeom>
          <a:noFill/>
          <a:ln w="9525">
            <a:solidFill>
              <a:srgbClr val="0000CC"/>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eaLnBrk="0" hangingPunct="0">
              <a:spcBef>
                <a:spcPct val="50000"/>
              </a:spcBef>
              <a:buClr>
                <a:srgbClr val="0000CC"/>
              </a:buClr>
              <a:buSzPct val="120000"/>
              <a:buFontTx/>
              <a:buChar char="•"/>
            </a:pPr>
            <a:r>
              <a:rPr lang="en-US" sz="1600" i="1" dirty="0">
                <a:latin typeface="Arial Rounded MT Bold" charset="0"/>
              </a:rPr>
              <a:t>The recognizer translates directly into code</a:t>
            </a:r>
          </a:p>
          <a:p>
            <a:pPr eaLnBrk="0" hangingPunct="0">
              <a:spcBef>
                <a:spcPct val="25000"/>
              </a:spcBef>
              <a:buClr>
                <a:srgbClr val="0000CC"/>
              </a:buClr>
              <a:buSzPct val="120000"/>
              <a:buFontTx/>
              <a:buChar char="•"/>
            </a:pPr>
            <a:r>
              <a:rPr lang="en-US" sz="1600" i="1" dirty="0">
                <a:latin typeface="Arial Rounded MT Bold" charset="0"/>
              </a:rPr>
              <a:t>To change </a:t>
            </a:r>
            <a:r>
              <a:rPr lang="en-US" sz="1400" i="1" dirty="0">
                <a:latin typeface="Arial Rounded MT Bold" charset="0"/>
              </a:rPr>
              <a:t>DFA</a:t>
            </a:r>
            <a:r>
              <a:rPr lang="en-US" sz="1600" i="1" dirty="0">
                <a:latin typeface="Arial Rounded MT Bold" charset="0"/>
              </a:rPr>
              <a:t>s, just change the arrays</a:t>
            </a:r>
          </a:p>
          <a:p>
            <a:pPr eaLnBrk="0" hangingPunct="0">
              <a:spcBef>
                <a:spcPct val="25000"/>
              </a:spcBef>
              <a:buClr>
                <a:srgbClr val="0000CC"/>
              </a:buClr>
              <a:buSzPct val="120000"/>
              <a:buFontTx/>
              <a:buChar char="•"/>
            </a:pPr>
            <a:r>
              <a:rPr lang="en-US" sz="1600" i="1" dirty="0">
                <a:latin typeface="Arial Rounded MT Bold" charset="0"/>
              </a:rPr>
              <a:t>Takes O(|x|) time for input string x</a:t>
            </a:r>
            <a:endParaRPr lang="en-US" sz="1600" dirty="0">
              <a:latin typeface="Arial Rounded MT Bold" charset="0"/>
            </a:endParaRPr>
          </a:p>
        </p:txBody>
      </p:sp>
      <p:sp>
        <p:nvSpPr>
          <p:cNvPr id="150" name="Text Box 7"/>
          <p:cNvSpPr txBox="1">
            <a:spLocks noChangeArrowheads="1"/>
          </p:cNvSpPr>
          <p:nvPr/>
        </p:nvSpPr>
        <p:spPr bwMode="auto">
          <a:xfrm>
            <a:off x="4264025" y="4311650"/>
            <a:ext cx="42164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i="1" dirty="0"/>
              <a:t>Final </a:t>
            </a:r>
            <a:r>
              <a:rPr lang="en-US" dirty="0"/>
              <a:t>= { </a:t>
            </a:r>
            <a:r>
              <a:rPr lang="en-US" i="1" dirty="0"/>
              <a:t>s</a:t>
            </a:r>
            <a:r>
              <a:rPr lang="en-US" i="1" baseline="-25000" dirty="0"/>
              <a:t>2</a:t>
            </a:r>
            <a:r>
              <a:rPr lang="en-US" baseline="-25000" dirty="0"/>
              <a:t> </a:t>
            </a:r>
            <a:r>
              <a:rPr lang="en-US" dirty="0"/>
              <a:t>}</a:t>
            </a:r>
          </a:p>
          <a:p>
            <a:r>
              <a:rPr lang="en-US" dirty="0"/>
              <a:t>We can also store the final states in an array</a:t>
            </a:r>
          </a:p>
        </p:txBody>
      </p:sp>
      <p:sp>
        <p:nvSpPr>
          <p:cNvPr id="151" name="Text Box 8"/>
          <p:cNvSpPr txBox="1">
            <a:spLocks noChangeArrowheads="1"/>
          </p:cNvSpPr>
          <p:nvPr/>
        </p:nvSpPr>
        <p:spPr bwMode="auto">
          <a:xfrm>
            <a:off x="4264025" y="1644650"/>
            <a:ext cx="35306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We can store the transition table in a</a:t>
            </a:r>
          </a:p>
          <a:p>
            <a:r>
              <a:rPr lang="en-US" dirty="0"/>
              <a:t>two-dimensional array:</a:t>
            </a:r>
          </a:p>
        </p:txBody>
      </p:sp>
      <p:sp>
        <p:nvSpPr>
          <p:cNvPr id="152" name="Line 189"/>
          <p:cNvSpPr>
            <a:spLocks noChangeShapeType="1"/>
          </p:cNvSpPr>
          <p:nvPr/>
        </p:nvSpPr>
        <p:spPr bwMode="auto">
          <a:xfrm>
            <a:off x="4492625" y="2863850"/>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3" name="Line 190"/>
          <p:cNvSpPr>
            <a:spLocks noChangeShapeType="1"/>
          </p:cNvSpPr>
          <p:nvPr/>
        </p:nvSpPr>
        <p:spPr bwMode="auto">
          <a:xfrm>
            <a:off x="4492625" y="2330450"/>
            <a:ext cx="0" cy="1828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4" name="Line 191"/>
          <p:cNvSpPr>
            <a:spLocks noChangeShapeType="1"/>
          </p:cNvSpPr>
          <p:nvPr/>
        </p:nvSpPr>
        <p:spPr bwMode="auto">
          <a:xfrm>
            <a:off x="6169025" y="2330450"/>
            <a:ext cx="0" cy="1828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5" name="Line 192"/>
          <p:cNvSpPr>
            <a:spLocks noChangeShapeType="1"/>
          </p:cNvSpPr>
          <p:nvPr/>
        </p:nvSpPr>
        <p:spPr bwMode="auto">
          <a:xfrm>
            <a:off x="5330825" y="2330450"/>
            <a:ext cx="0" cy="1828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6" name="Line 193"/>
          <p:cNvSpPr>
            <a:spLocks noChangeShapeType="1"/>
          </p:cNvSpPr>
          <p:nvPr/>
        </p:nvSpPr>
        <p:spPr bwMode="auto">
          <a:xfrm>
            <a:off x="6931025" y="2330450"/>
            <a:ext cx="0" cy="1828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7" name="Line 194"/>
          <p:cNvSpPr>
            <a:spLocks noChangeShapeType="1"/>
          </p:cNvSpPr>
          <p:nvPr/>
        </p:nvSpPr>
        <p:spPr bwMode="auto">
          <a:xfrm>
            <a:off x="4949825" y="2330450"/>
            <a:ext cx="0" cy="1828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8" name="Line 195"/>
          <p:cNvSpPr>
            <a:spLocks noChangeShapeType="1"/>
          </p:cNvSpPr>
          <p:nvPr/>
        </p:nvSpPr>
        <p:spPr bwMode="auto">
          <a:xfrm>
            <a:off x="4492625" y="4159250"/>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
        <p:nvSpPr>
          <p:cNvPr id="159" name="Line 196"/>
          <p:cNvSpPr>
            <a:spLocks noChangeShapeType="1"/>
          </p:cNvSpPr>
          <p:nvPr/>
        </p:nvSpPr>
        <p:spPr bwMode="auto">
          <a:xfrm>
            <a:off x="4492625" y="2330450"/>
            <a:ext cx="24384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dirty="0"/>
          </a:p>
        </p:txBody>
      </p:sp>
    </p:spTree>
    <p:extLst>
      <p:ext uri="{BB962C8B-B14F-4D97-AF65-F5344CB8AC3E}">
        <p14:creationId xmlns:p14="http://schemas.microsoft.com/office/powerpoint/2010/main" val="39510812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Recognize Longest Accepted Prefix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60" name="Text Box 3"/>
          <p:cNvSpPr txBox="1">
            <a:spLocks noChangeArrowheads="1"/>
          </p:cNvSpPr>
          <p:nvPr/>
        </p:nvSpPr>
        <p:spPr bwMode="auto">
          <a:xfrm>
            <a:off x="6438900" y="1981200"/>
            <a:ext cx="19050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pPr>
            <a:endParaRPr lang="en-US" sz="1600" dirty="0">
              <a:latin typeface="Arial Rounded MT Bold" charset="0"/>
            </a:endParaRPr>
          </a:p>
        </p:txBody>
      </p:sp>
      <p:sp>
        <p:nvSpPr>
          <p:cNvPr id="161" name="Text Box 4"/>
          <p:cNvSpPr txBox="1">
            <a:spLocks noChangeArrowheads="1"/>
          </p:cNvSpPr>
          <p:nvPr/>
        </p:nvSpPr>
        <p:spPr bwMode="auto">
          <a:xfrm>
            <a:off x="342900" y="1447800"/>
            <a:ext cx="4191000" cy="5295900"/>
          </a:xfrm>
          <a:prstGeom prst="rect">
            <a:avLst/>
          </a:prstGeom>
          <a:noFill/>
          <a:ln w="9525">
            <a:solidFill>
              <a:srgbClr val="FF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1600" i="1" dirty="0">
                <a:latin typeface="Arial Rounded MT Bold" charset="0"/>
                <a:sym typeface="Symbol" charset="0"/>
              </a:rPr>
              <a:t>accepted = false;</a:t>
            </a:r>
          </a:p>
          <a:p>
            <a:pPr eaLnBrk="0" hangingPunct="0"/>
            <a:r>
              <a:rPr lang="en-US" sz="1600" i="1" dirty="0">
                <a:latin typeface="Arial Rounded MT Bold" charset="0"/>
                <a:sym typeface="Symbol" charset="0"/>
              </a:rPr>
              <a:t>current_string = </a:t>
            </a:r>
            <a:r>
              <a:rPr lang="en-US" sz="2000" dirty="0">
                <a:sym typeface="Symbol" charset="0"/>
              </a:rPr>
              <a:t></a:t>
            </a:r>
            <a:r>
              <a:rPr lang="en-US" sz="1600" i="1" dirty="0">
                <a:latin typeface="Arial Rounded MT Bold" charset="0"/>
                <a:sym typeface="Symbol" charset="0"/>
              </a:rPr>
              <a:t>; 	 // empty string</a:t>
            </a:r>
          </a:p>
          <a:p>
            <a:pPr eaLnBrk="0" hangingPunct="0"/>
            <a:r>
              <a:rPr lang="en-US" sz="1600" i="1" dirty="0">
                <a:latin typeface="Arial Rounded MT Bold" charset="0"/>
              </a:rPr>
              <a:t>state </a:t>
            </a:r>
            <a:r>
              <a:rPr lang="en-US" sz="1600" i="1" dirty="0">
                <a:latin typeface="Arial Rounded MT Bold" charset="0"/>
                <a:sym typeface="Symbol" charset="0"/>
              </a:rPr>
              <a:t> = s</a:t>
            </a:r>
            <a:r>
              <a:rPr lang="en-US" sz="1600" i="1" baseline="-25000" dirty="0">
                <a:latin typeface="Arial Rounded MT Bold" charset="0"/>
                <a:sym typeface="Symbol" charset="0"/>
              </a:rPr>
              <a:t>0 </a:t>
            </a:r>
            <a:r>
              <a:rPr lang="en-US" sz="1600" i="1" dirty="0">
                <a:latin typeface="Arial Rounded MT Bold" charset="0"/>
                <a:sym typeface="Symbol" charset="0"/>
              </a:rPr>
              <a:t>; 	 // initial state</a:t>
            </a:r>
          </a:p>
          <a:p>
            <a:pPr eaLnBrk="0" hangingPunct="0"/>
            <a:r>
              <a:rPr lang="en-US" sz="1600" i="1" dirty="0">
                <a:latin typeface="Arial Rounded MT Bold" charset="0"/>
                <a:sym typeface="Symbol" charset="0"/>
              </a:rPr>
              <a:t>if  (state  Final) {</a:t>
            </a:r>
          </a:p>
          <a:p>
            <a:pPr eaLnBrk="0" hangingPunct="0"/>
            <a:r>
              <a:rPr lang="en-US" sz="1600" i="1" dirty="0">
                <a:latin typeface="Arial Rounded MT Bold" charset="0"/>
                <a:sym typeface="Symbol" charset="0"/>
              </a:rPr>
              <a:t>  accepted_string = current_string;</a:t>
            </a:r>
          </a:p>
          <a:p>
            <a:pPr eaLnBrk="0" hangingPunct="0"/>
            <a:r>
              <a:rPr lang="en-US" sz="1600" i="1" dirty="0">
                <a:latin typeface="Arial Rounded MT Bold" charset="0"/>
                <a:sym typeface="Symbol" charset="0"/>
              </a:rPr>
              <a:t>  accepted = true;</a:t>
            </a:r>
          </a:p>
          <a:p>
            <a:pPr eaLnBrk="0" hangingPunct="0"/>
            <a:r>
              <a:rPr lang="en-US" sz="1600" i="1" dirty="0">
                <a:latin typeface="Arial Rounded MT Bold" charset="0"/>
                <a:sym typeface="Symbol" charset="0"/>
              </a:rPr>
              <a:t>}</a:t>
            </a:r>
          </a:p>
          <a:p>
            <a:pPr eaLnBrk="0" hangingPunct="0"/>
            <a:r>
              <a:rPr lang="en-US" sz="1600" i="1" dirty="0">
                <a:latin typeface="Arial Rounded MT Bold" charset="0"/>
              </a:rPr>
              <a:t>char </a:t>
            </a:r>
            <a:r>
              <a:rPr lang="en-US" sz="1600" i="1" dirty="0">
                <a:latin typeface="Arial Rounded MT Bold" charset="0"/>
                <a:sym typeface="Symbol" charset="0"/>
              </a:rPr>
              <a:t>=get_next_char();</a:t>
            </a:r>
          </a:p>
          <a:p>
            <a:pPr eaLnBrk="0" hangingPunct="0"/>
            <a:r>
              <a:rPr lang="en-US" sz="1600" i="1" dirty="0">
                <a:latin typeface="Arial Rounded MT Bold" charset="0"/>
                <a:sym typeface="Symbol" charset="0"/>
              </a:rPr>
              <a:t>while (char </a:t>
            </a:r>
            <a:r>
              <a:rPr lang="en-US" sz="1600" dirty="0">
                <a:latin typeface="Arial Rounded MT Bold" charset="0"/>
                <a:sym typeface="Symbol" charset="0"/>
              </a:rPr>
              <a:t>!=</a:t>
            </a:r>
            <a:r>
              <a:rPr lang="en-US" sz="1600" i="1" dirty="0">
                <a:latin typeface="Arial Rounded MT Bold" charset="0"/>
                <a:sym typeface="Symbol" charset="0"/>
              </a:rPr>
              <a:t> EOF) {</a:t>
            </a:r>
          </a:p>
          <a:p>
            <a:pPr eaLnBrk="0" hangingPunct="0"/>
            <a:r>
              <a:rPr lang="en-US" sz="1600" i="1" dirty="0">
                <a:latin typeface="Arial Rounded MT Bold" charset="0"/>
                <a:sym typeface="Symbol" charset="0"/>
              </a:rPr>
              <a:t>   state = (state,char);</a:t>
            </a:r>
          </a:p>
          <a:p>
            <a:pPr eaLnBrk="0" hangingPunct="0"/>
            <a:r>
              <a:rPr lang="en-US" sz="1600" i="1" dirty="0">
                <a:latin typeface="Arial Rounded MT Bold" charset="0"/>
                <a:sym typeface="Symbol" charset="0"/>
              </a:rPr>
              <a:t>   current_string = current_string + char;</a:t>
            </a:r>
          </a:p>
          <a:p>
            <a:pPr eaLnBrk="0" hangingPunct="0"/>
            <a:r>
              <a:rPr lang="en-US" sz="1600" i="1" dirty="0">
                <a:latin typeface="Arial Rounded MT Bold" charset="0"/>
                <a:sym typeface="Symbol" charset="0"/>
              </a:rPr>
              <a:t>   if  (state  Final) {</a:t>
            </a:r>
          </a:p>
          <a:p>
            <a:pPr eaLnBrk="0" hangingPunct="0"/>
            <a:r>
              <a:rPr lang="en-US" sz="1600" i="1" dirty="0">
                <a:latin typeface="Arial Rounded MT Bold" charset="0"/>
                <a:sym typeface="Symbol" charset="0"/>
              </a:rPr>
              <a:t>      accepted_string = current_string;</a:t>
            </a:r>
          </a:p>
          <a:p>
            <a:pPr eaLnBrk="0" hangingPunct="0"/>
            <a:r>
              <a:rPr lang="en-US" sz="1600" i="1" dirty="0">
                <a:latin typeface="Arial Rounded MT Bold" charset="0"/>
                <a:sym typeface="Symbol" charset="0"/>
              </a:rPr>
              <a:t>      accepted = true;</a:t>
            </a:r>
          </a:p>
          <a:p>
            <a:pPr eaLnBrk="0" hangingPunct="0"/>
            <a:r>
              <a:rPr lang="en-US" sz="1600" i="1" dirty="0">
                <a:latin typeface="Arial Rounded MT Bold" charset="0"/>
                <a:sym typeface="Symbol" charset="0"/>
              </a:rPr>
              <a:t>   }</a:t>
            </a:r>
          </a:p>
          <a:p>
            <a:pPr eaLnBrk="0" hangingPunct="0"/>
            <a:r>
              <a:rPr lang="en-US" sz="1600" i="1" dirty="0">
                <a:latin typeface="Arial Rounded MT Bold" charset="0"/>
                <a:sym typeface="Symbol" charset="0"/>
              </a:rPr>
              <a:t>   char =get_next_char();</a:t>
            </a:r>
          </a:p>
          <a:p>
            <a:pPr eaLnBrk="0" hangingPunct="0"/>
            <a:r>
              <a:rPr lang="en-US" sz="1600" i="1" dirty="0">
                <a:latin typeface="Arial Rounded MT Bold" charset="0"/>
                <a:sym typeface="Symbol" charset="0"/>
              </a:rPr>
              <a:t>}</a:t>
            </a:r>
          </a:p>
          <a:p>
            <a:pPr eaLnBrk="0" hangingPunct="0"/>
            <a:r>
              <a:rPr lang="en-US" sz="1600" i="1" dirty="0">
                <a:latin typeface="Arial Rounded MT Bold" charset="0"/>
                <a:sym typeface="Symbol" charset="0"/>
              </a:rPr>
              <a:t>if  accepted  </a:t>
            </a:r>
          </a:p>
          <a:p>
            <a:pPr eaLnBrk="0" hangingPunct="0"/>
            <a:r>
              <a:rPr lang="en-US" sz="1600" i="1" dirty="0">
                <a:latin typeface="Arial Rounded MT Bold" charset="0"/>
                <a:sym typeface="Symbol" charset="0"/>
              </a:rPr>
              <a:t>  return accepted_string;</a:t>
            </a:r>
          </a:p>
          <a:p>
            <a:pPr eaLnBrk="0" hangingPunct="0"/>
            <a:r>
              <a:rPr lang="en-US" sz="1600" i="1" dirty="0">
                <a:latin typeface="Arial Rounded MT Bold" charset="0"/>
                <a:sym typeface="Symbol" charset="0"/>
              </a:rPr>
              <a:t>else</a:t>
            </a:r>
          </a:p>
          <a:p>
            <a:pPr eaLnBrk="0" hangingPunct="0"/>
            <a:r>
              <a:rPr lang="en-US" sz="1600" i="1" dirty="0">
                <a:latin typeface="Arial Rounded MT Bold" charset="0"/>
                <a:sym typeface="Symbol" charset="0"/>
              </a:rPr>
              <a:t>    report error;</a:t>
            </a:r>
          </a:p>
        </p:txBody>
      </p:sp>
      <p:sp>
        <p:nvSpPr>
          <p:cNvPr id="162" name="Rectangle 9"/>
          <p:cNvSpPr>
            <a:spLocks noChangeArrowheads="1"/>
          </p:cNvSpPr>
          <p:nvPr/>
        </p:nvSpPr>
        <p:spPr bwMode="auto">
          <a:xfrm>
            <a:off x="5308600" y="3019425"/>
            <a:ext cx="219075" cy="292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600" dirty="0">
                <a:solidFill>
                  <a:srgbClr val="000000"/>
                </a:solidFill>
                <a:latin typeface="Symbol" charset="0"/>
              </a:rPr>
              <a:t>d</a:t>
            </a:r>
            <a:endParaRPr lang="en-US" dirty="0"/>
          </a:p>
        </p:txBody>
      </p:sp>
      <p:sp>
        <p:nvSpPr>
          <p:cNvPr id="163" name="Rectangle 10"/>
          <p:cNvSpPr>
            <a:spLocks noChangeArrowheads="1"/>
          </p:cNvSpPr>
          <p:nvPr/>
        </p:nvSpPr>
        <p:spPr bwMode="auto">
          <a:xfrm>
            <a:off x="5753100" y="3063875"/>
            <a:ext cx="101600" cy="182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R</a:t>
            </a:r>
            <a:endParaRPr lang="en-US" dirty="0"/>
          </a:p>
        </p:txBody>
      </p:sp>
      <p:sp>
        <p:nvSpPr>
          <p:cNvPr id="164" name="Rectangle 11"/>
          <p:cNvSpPr>
            <a:spLocks noChangeArrowheads="1"/>
          </p:cNvSpPr>
          <p:nvPr/>
        </p:nvSpPr>
        <p:spPr bwMode="auto">
          <a:xfrm>
            <a:off x="6134100" y="2835275"/>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0</a:t>
            </a:r>
            <a:endParaRPr lang="en-US" dirty="0"/>
          </a:p>
        </p:txBody>
      </p:sp>
      <p:sp>
        <p:nvSpPr>
          <p:cNvPr id="165" name="Rectangle 12"/>
          <p:cNvSpPr>
            <a:spLocks noChangeArrowheads="1"/>
          </p:cNvSpPr>
          <p:nvPr/>
        </p:nvSpPr>
        <p:spPr bwMode="auto">
          <a:xfrm>
            <a:off x="6226175" y="2835275"/>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,1,</a:t>
            </a:r>
            <a:endParaRPr lang="en-US" dirty="0"/>
          </a:p>
        </p:txBody>
      </p:sp>
      <p:sp>
        <p:nvSpPr>
          <p:cNvPr id="166" name="Rectangle 13"/>
          <p:cNvSpPr>
            <a:spLocks noChangeArrowheads="1"/>
          </p:cNvSpPr>
          <p:nvPr/>
        </p:nvSpPr>
        <p:spPr bwMode="auto">
          <a:xfrm>
            <a:off x="6411913" y="2835275"/>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2</a:t>
            </a:r>
            <a:endParaRPr lang="en-US" dirty="0"/>
          </a:p>
        </p:txBody>
      </p:sp>
      <p:sp>
        <p:nvSpPr>
          <p:cNvPr id="167" name="Rectangle 14"/>
          <p:cNvSpPr>
            <a:spLocks noChangeArrowheads="1"/>
          </p:cNvSpPr>
          <p:nvPr/>
        </p:nvSpPr>
        <p:spPr bwMode="auto">
          <a:xfrm>
            <a:off x="6503988" y="2835275"/>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,3,</a:t>
            </a:r>
            <a:endParaRPr lang="en-US" dirty="0"/>
          </a:p>
        </p:txBody>
      </p:sp>
      <p:sp>
        <p:nvSpPr>
          <p:cNvPr id="168" name="Rectangle 15"/>
          <p:cNvSpPr>
            <a:spLocks noChangeArrowheads="1"/>
          </p:cNvSpPr>
          <p:nvPr/>
        </p:nvSpPr>
        <p:spPr bwMode="auto">
          <a:xfrm>
            <a:off x="6200775" y="300990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4</a:t>
            </a:r>
            <a:endParaRPr lang="en-US" dirty="0"/>
          </a:p>
        </p:txBody>
      </p:sp>
      <p:sp>
        <p:nvSpPr>
          <p:cNvPr id="169" name="Rectangle 16"/>
          <p:cNvSpPr>
            <a:spLocks noChangeArrowheads="1"/>
          </p:cNvSpPr>
          <p:nvPr/>
        </p:nvSpPr>
        <p:spPr bwMode="auto">
          <a:xfrm>
            <a:off x="6292850" y="3009900"/>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,5,</a:t>
            </a:r>
            <a:endParaRPr lang="en-US" dirty="0"/>
          </a:p>
        </p:txBody>
      </p:sp>
      <p:sp>
        <p:nvSpPr>
          <p:cNvPr id="170" name="Rectangle 17"/>
          <p:cNvSpPr>
            <a:spLocks noChangeArrowheads="1"/>
          </p:cNvSpPr>
          <p:nvPr/>
        </p:nvSpPr>
        <p:spPr bwMode="auto">
          <a:xfrm>
            <a:off x="6478588" y="300990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6</a:t>
            </a:r>
            <a:endParaRPr lang="en-US" dirty="0"/>
          </a:p>
        </p:txBody>
      </p:sp>
      <p:sp>
        <p:nvSpPr>
          <p:cNvPr id="171" name="Rectangle 18"/>
          <p:cNvSpPr>
            <a:spLocks noChangeArrowheads="1"/>
          </p:cNvSpPr>
          <p:nvPr/>
        </p:nvSpPr>
        <p:spPr bwMode="auto">
          <a:xfrm>
            <a:off x="6570663" y="3009900"/>
            <a:ext cx="952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a:t>
            </a:r>
            <a:endParaRPr lang="en-US" dirty="0"/>
          </a:p>
        </p:txBody>
      </p:sp>
      <p:sp>
        <p:nvSpPr>
          <p:cNvPr id="172" name="Rectangle 19"/>
          <p:cNvSpPr>
            <a:spLocks noChangeArrowheads="1"/>
          </p:cNvSpPr>
          <p:nvPr/>
        </p:nvSpPr>
        <p:spPr bwMode="auto">
          <a:xfrm>
            <a:off x="6226175" y="318770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7</a:t>
            </a:r>
            <a:endParaRPr lang="en-US" dirty="0"/>
          </a:p>
        </p:txBody>
      </p:sp>
      <p:sp>
        <p:nvSpPr>
          <p:cNvPr id="173" name="Rectangle 20"/>
          <p:cNvSpPr>
            <a:spLocks noChangeArrowheads="1"/>
          </p:cNvSpPr>
          <p:nvPr/>
        </p:nvSpPr>
        <p:spPr bwMode="auto">
          <a:xfrm>
            <a:off x="6318250" y="3187700"/>
            <a:ext cx="20320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,8,</a:t>
            </a:r>
            <a:endParaRPr lang="en-US" dirty="0"/>
          </a:p>
        </p:txBody>
      </p:sp>
      <p:sp>
        <p:nvSpPr>
          <p:cNvPr id="174" name="Rectangle 21"/>
          <p:cNvSpPr>
            <a:spLocks noChangeArrowheads="1"/>
          </p:cNvSpPr>
          <p:nvPr/>
        </p:nvSpPr>
        <p:spPr bwMode="auto">
          <a:xfrm>
            <a:off x="6503988" y="3187700"/>
            <a:ext cx="136525"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dirty="0">
                <a:solidFill>
                  <a:srgbClr val="000000"/>
                </a:solidFill>
                <a:latin typeface="Arial Rounded MT Bold" charset="0"/>
              </a:rPr>
              <a:t>9</a:t>
            </a:r>
            <a:endParaRPr lang="en-US" dirty="0"/>
          </a:p>
        </p:txBody>
      </p:sp>
      <p:sp>
        <p:nvSpPr>
          <p:cNvPr id="175" name="Rectangle 22"/>
          <p:cNvSpPr>
            <a:spLocks noChangeArrowheads="1"/>
          </p:cNvSpPr>
          <p:nvPr/>
        </p:nvSpPr>
        <p:spPr bwMode="auto">
          <a:xfrm>
            <a:off x="6942138" y="3060700"/>
            <a:ext cx="21907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ot</a:t>
            </a:r>
            <a:endParaRPr lang="en-US" dirty="0"/>
          </a:p>
        </p:txBody>
      </p:sp>
      <p:sp>
        <p:nvSpPr>
          <p:cNvPr id="176" name="Rectangle 23"/>
          <p:cNvSpPr>
            <a:spLocks noChangeArrowheads="1"/>
          </p:cNvSpPr>
          <p:nvPr/>
        </p:nvSpPr>
        <p:spPr bwMode="auto">
          <a:xfrm>
            <a:off x="7123113" y="3060700"/>
            <a:ext cx="1714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h</a:t>
            </a:r>
            <a:endParaRPr lang="en-US" dirty="0"/>
          </a:p>
        </p:txBody>
      </p:sp>
      <p:sp>
        <p:nvSpPr>
          <p:cNvPr id="177" name="Rectangle 24"/>
          <p:cNvSpPr>
            <a:spLocks noChangeArrowheads="1"/>
          </p:cNvSpPr>
          <p:nvPr/>
        </p:nvSpPr>
        <p:spPr bwMode="auto">
          <a:xfrm>
            <a:off x="7240588" y="3060700"/>
            <a:ext cx="158750"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e</a:t>
            </a:r>
            <a:endParaRPr lang="en-US" dirty="0"/>
          </a:p>
        </p:txBody>
      </p:sp>
      <p:sp>
        <p:nvSpPr>
          <p:cNvPr id="178" name="Rectangle 25"/>
          <p:cNvSpPr>
            <a:spLocks noChangeArrowheads="1"/>
          </p:cNvSpPr>
          <p:nvPr/>
        </p:nvSpPr>
        <p:spPr bwMode="auto">
          <a:xfrm>
            <a:off x="7351713" y="3060700"/>
            <a:ext cx="149225" cy="260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500" i="1" dirty="0">
                <a:solidFill>
                  <a:srgbClr val="000000"/>
                </a:solidFill>
                <a:latin typeface="Arial Rounded MT Bold" charset="0"/>
              </a:rPr>
              <a:t>r</a:t>
            </a:r>
            <a:endParaRPr lang="en-US" dirty="0"/>
          </a:p>
        </p:txBody>
      </p:sp>
      <p:sp>
        <p:nvSpPr>
          <p:cNvPr id="179" name="Rectangle 26"/>
          <p:cNvSpPr>
            <a:spLocks noChangeArrowheads="1"/>
          </p:cNvSpPr>
          <p:nvPr/>
        </p:nvSpPr>
        <p:spPr bwMode="auto">
          <a:xfrm>
            <a:off x="5156200"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80" name="Line 27"/>
          <p:cNvSpPr>
            <a:spLocks noChangeShapeType="1"/>
          </p:cNvSpPr>
          <p:nvPr/>
        </p:nvSpPr>
        <p:spPr bwMode="auto">
          <a:xfrm>
            <a:off x="5156200"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81" name="Line 28"/>
          <p:cNvSpPr>
            <a:spLocks noChangeShapeType="1"/>
          </p:cNvSpPr>
          <p:nvPr/>
        </p:nvSpPr>
        <p:spPr bwMode="auto">
          <a:xfrm>
            <a:off x="5156200" y="2819400"/>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82" name="Rectangle 29"/>
          <p:cNvSpPr>
            <a:spLocks noChangeArrowheads="1"/>
          </p:cNvSpPr>
          <p:nvPr/>
        </p:nvSpPr>
        <p:spPr bwMode="auto">
          <a:xfrm>
            <a:off x="5156200"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83" name="Line 30"/>
          <p:cNvSpPr>
            <a:spLocks noChangeShapeType="1"/>
          </p:cNvSpPr>
          <p:nvPr/>
        </p:nvSpPr>
        <p:spPr bwMode="auto">
          <a:xfrm>
            <a:off x="5156200"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84" name="Line 31"/>
          <p:cNvSpPr>
            <a:spLocks noChangeShapeType="1"/>
          </p:cNvSpPr>
          <p:nvPr/>
        </p:nvSpPr>
        <p:spPr bwMode="auto">
          <a:xfrm>
            <a:off x="5156200" y="2819400"/>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85" name="Rectangle 32"/>
          <p:cNvSpPr>
            <a:spLocks noChangeArrowheads="1"/>
          </p:cNvSpPr>
          <p:nvPr/>
        </p:nvSpPr>
        <p:spPr bwMode="auto">
          <a:xfrm>
            <a:off x="5162550" y="2819400"/>
            <a:ext cx="4000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86" name="Line 33"/>
          <p:cNvSpPr>
            <a:spLocks noChangeShapeType="1"/>
          </p:cNvSpPr>
          <p:nvPr/>
        </p:nvSpPr>
        <p:spPr bwMode="auto">
          <a:xfrm>
            <a:off x="5162550" y="2819400"/>
            <a:ext cx="4000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87" name="Rectangle 34"/>
          <p:cNvSpPr>
            <a:spLocks noChangeArrowheads="1"/>
          </p:cNvSpPr>
          <p:nvPr/>
        </p:nvSpPr>
        <p:spPr bwMode="auto">
          <a:xfrm>
            <a:off x="5562600"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88" name="Line 35"/>
          <p:cNvSpPr>
            <a:spLocks noChangeShapeType="1"/>
          </p:cNvSpPr>
          <p:nvPr/>
        </p:nvSpPr>
        <p:spPr bwMode="auto">
          <a:xfrm>
            <a:off x="5562600"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89" name="Line 36"/>
          <p:cNvSpPr>
            <a:spLocks noChangeShapeType="1"/>
          </p:cNvSpPr>
          <p:nvPr/>
        </p:nvSpPr>
        <p:spPr bwMode="auto">
          <a:xfrm>
            <a:off x="5562600" y="2819400"/>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0" name="Rectangle 37"/>
          <p:cNvSpPr>
            <a:spLocks noChangeArrowheads="1"/>
          </p:cNvSpPr>
          <p:nvPr/>
        </p:nvSpPr>
        <p:spPr bwMode="auto">
          <a:xfrm>
            <a:off x="5568950" y="2819400"/>
            <a:ext cx="4381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91" name="Line 38"/>
          <p:cNvSpPr>
            <a:spLocks noChangeShapeType="1"/>
          </p:cNvSpPr>
          <p:nvPr/>
        </p:nvSpPr>
        <p:spPr bwMode="auto">
          <a:xfrm>
            <a:off x="5568950" y="2819400"/>
            <a:ext cx="4381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2" name="Rectangle 39"/>
          <p:cNvSpPr>
            <a:spLocks noChangeArrowheads="1"/>
          </p:cNvSpPr>
          <p:nvPr/>
        </p:nvSpPr>
        <p:spPr bwMode="auto">
          <a:xfrm>
            <a:off x="6007100"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93" name="Line 40"/>
          <p:cNvSpPr>
            <a:spLocks noChangeShapeType="1"/>
          </p:cNvSpPr>
          <p:nvPr/>
        </p:nvSpPr>
        <p:spPr bwMode="auto">
          <a:xfrm>
            <a:off x="6007100"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4" name="Line 41"/>
          <p:cNvSpPr>
            <a:spLocks noChangeShapeType="1"/>
          </p:cNvSpPr>
          <p:nvPr/>
        </p:nvSpPr>
        <p:spPr bwMode="auto">
          <a:xfrm>
            <a:off x="6007100" y="2819400"/>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5" name="Rectangle 42"/>
          <p:cNvSpPr>
            <a:spLocks noChangeArrowheads="1"/>
          </p:cNvSpPr>
          <p:nvPr/>
        </p:nvSpPr>
        <p:spPr bwMode="auto">
          <a:xfrm>
            <a:off x="6013450" y="2819400"/>
            <a:ext cx="798513"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96" name="Line 43"/>
          <p:cNvSpPr>
            <a:spLocks noChangeShapeType="1"/>
          </p:cNvSpPr>
          <p:nvPr/>
        </p:nvSpPr>
        <p:spPr bwMode="auto">
          <a:xfrm>
            <a:off x="6013450" y="2819400"/>
            <a:ext cx="798513"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7" name="Rectangle 44"/>
          <p:cNvSpPr>
            <a:spLocks noChangeArrowheads="1"/>
          </p:cNvSpPr>
          <p:nvPr/>
        </p:nvSpPr>
        <p:spPr bwMode="auto">
          <a:xfrm>
            <a:off x="6811963"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198" name="Line 45"/>
          <p:cNvSpPr>
            <a:spLocks noChangeShapeType="1"/>
          </p:cNvSpPr>
          <p:nvPr/>
        </p:nvSpPr>
        <p:spPr bwMode="auto">
          <a:xfrm>
            <a:off x="6811963"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199" name="Line 46"/>
          <p:cNvSpPr>
            <a:spLocks noChangeShapeType="1"/>
          </p:cNvSpPr>
          <p:nvPr/>
        </p:nvSpPr>
        <p:spPr bwMode="auto">
          <a:xfrm>
            <a:off x="6811963" y="2819400"/>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0" name="Rectangle 47"/>
          <p:cNvSpPr>
            <a:spLocks noChangeArrowheads="1"/>
          </p:cNvSpPr>
          <p:nvPr/>
        </p:nvSpPr>
        <p:spPr bwMode="auto">
          <a:xfrm>
            <a:off x="6818313" y="2819400"/>
            <a:ext cx="73977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01" name="Line 48"/>
          <p:cNvSpPr>
            <a:spLocks noChangeShapeType="1"/>
          </p:cNvSpPr>
          <p:nvPr/>
        </p:nvSpPr>
        <p:spPr bwMode="auto">
          <a:xfrm>
            <a:off x="6818313" y="2819400"/>
            <a:ext cx="739775"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2" name="Rectangle 49"/>
          <p:cNvSpPr>
            <a:spLocks noChangeArrowheads="1"/>
          </p:cNvSpPr>
          <p:nvPr/>
        </p:nvSpPr>
        <p:spPr bwMode="auto">
          <a:xfrm>
            <a:off x="7558088"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03" name="Line 50"/>
          <p:cNvSpPr>
            <a:spLocks noChangeShapeType="1"/>
          </p:cNvSpPr>
          <p:nvPr/>
        </p:nvSpPr>
        <p:spPr bwMode="auto">
          <a:xfrm>
            <a:off x="7558088"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4" name="Line 51"/>
          <p:cNvSpPr>
            <a:spLocks noChangeShapeType="1"/>
          </p:cNvSpPr>
          <p:nvPr/>
        </p:nvSpPr>
        <p:spPr bwMode="auto">
          <a:xfrm>
            <a:off x="7558088" y="2819400"/>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5" name="Rectangle 52"/>
          <p:cNvSpPr>
            <a:spLocks noChangeArrowheads="1"/>
          </p:cNvSpPr>
          <p:nvPr/>
        </p:nvSpPr>
        <p:spPr bwMode="auto">
          <a:xfrm>
            <a:off x="7558088" y="2819400"/>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06" name="Line 53"/>
          <p:cNvSpPr>
            <a:spLocks noChangeShapeType="1"/>
          </p:cNvSpPr>
          <p:nvPr/>
        </p:nvSpPr>
        <p:spPr bwMode="auto">
          <a:xfrm>
            <a:off x="7558088" y="2819400"/>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7" name="Line 54"/>
          <p:cNvSpPr>
            <a:spLocks noChangeShapeType="1"/>
          </p:cNvSpPr>
          <p:nvPr/>
        </p:nvSpPr>
        <p:spPr bwMode="auto">
          <a:xfrm>
            <a:off x="7558088" y="2819400"/>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08" name="Rectangle 55"/>
          <p:cNvSpPr>
            <a:spLocks noChangeArrowheads="1"/>
          </p:cNvSpPr>
          <p:nvPr/>
        </p:nvSpPr>
        <p:spPr bwMode="auto">
          <a:xfrm>
            <a:off x="5156200" y="282575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09" name="Line 56"/>
          <p:cNvSpPr>
            <a:spLocks noChangeShapeType="1"/>
          </p:cNvSpPr>
          <p:nvPr/>
        </p:nvSpPr>
        <p:spPr bwMode="auto">
          <a:xfrm>
            <a:off x="5156200" y="2825750"/>
            <a:ext cx="1588" cy="5302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0" name="Rectangle 57"/>
          <p:cNvSpPr>
            <a:spLocks noChangeArrowheads="1"/>
          </p:cNvSpPr>
          <p:nvPr/>
        </p:nvSpPr>
        <p:spPr bwMode="auto">
          <a:xfrm>
            <a:off x="5562600" y="282575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11" name="Line 58"/>
          <p:cNvSpPr>
            <a:spLocks noChangeShapeType="1"/>
          </p:cNvSpPr>
          <p:nvPr/>
        </p:nvSpPr>
        <p:spPr bwMode="auto">
          <a:xfrm>
            <a:off x="5562600" y="2825750"/>
            <a:ext cx="1588" cy="5302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2" name="Rectangle 59"/>
          <p:cNvSpPr>
            <a:spLocks noChangeArrowheads="1"/>
          </p:cNvSpPr>
          <p:nvPr/>
        </p:nvSpPr>
        <p:spPr bwMode="auto">
          <a:xfrm>
            <a:off x="6007100" y="282575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13" name="Line 60"/>
          <p:cNvSpPr>
            <a:spLocks noChangeShapeType="1"/>
          </p:cNvSpPr>
          <p:nvPr/>
        </p:nvSpPr>
        <p:spPr bwMode="auto">
          <a:xfrm>
            <a:off x="6007100" y="2825750"/>
            <a:ext cx="1588" cy="5302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4" name="Rectangle 61"/>
          <p:cNvSpPr>
            <a:spLocks noChangeArrowheads="1"/>
          </p:cNvSpPr>
          <p:nvPr/>
        </p:nvSpPr>
        <p:spPr bwMode="auto">
          <a:xfrm>
            <a:off x="6811963" y="282575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15" name="Line 62"/>
          <p:cNvSpPr>
            <a:spLocks noChangeShapeType="1"/>
          </p:cNvSpPr>
          <p:nvPr/>
        </p:nvSpPr>
        <p:spPr bwMode="auto">
          <a:xfrm>
            <a:off x="6811963" y="2825750"/>
            <a:ext cx="1587" cy="5302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6" name="Rectangle 63"/>
          <p:cNvSpPr>
            <a:spLocks noChangeArrowheads="1"/>
          </p:cNvSpPr>
          <p:nvPr/>
        </p:nvSpPr>
        <p:spPr bwMode="auto">
          <a:xfrm>
            <a:off x="7558088" y="2825750"/>
            <a:ext cx="6350" cy="530225"/>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17" name="Line 64"/>
          <p:cNvSpPr>
            <a:spLocks noChangeShapeType="1"/>
          </p:cNvSpPr>
          <p:nvPr/>
        </p:nvSpPr>
        <p:spPr bwMode="auto">
          <a:xfrm>
            <a:off x="7558088" y="2825750"/>
            <a:ext cx="1587" cy="530225"/>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18" name="Rectangle 65"/>
          <p:cNvSpPr>
            <a:spLocks noChangeArrowheads="1"/>
          </p:cNvSpPr>
          <p:nvPr/>
        </p:nvSpPr>
        <p:spPr bwMode="auto">
          <a:xfrm>
            <a:off x="5283200" y="34448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19" name="Rectangle 66"/>
          <p:cNvSpPr>
            <a:spLocks noChangeArrowheads="1"/>
          </p:cNvSpPr>
          <p:nvPr/>
        </p:nvSpPr>
        <p:spPr bwMode="auto">
          <a:xfrm>
            <a:off x="5384800" y="353060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0</a:t>
            </a:r>
            <a:endParaRPr lang="en-US" dirty="0"/>
          </a:p>
        </p:txBody>
      </p:sp>
      <p:sp>
        <p:nvSpPr>
          <p:cNvPr id="220" name="Rectangle 67"/>
          <p:cNvSpPr>
            <a:spLocks noChangeArrowheads="1"/>
          </p:cNvSpPr>
          <p:nvPr/>
        </p:nvSpPr>
        <p:spPr bwMode="auto">
          <a:xfrm>
            <a:off x="5708650" y="34448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21" name="Rectangle 68"/>
          <p:cNvSpPr>
            <a:spLocks noChangeArrowheads="1"/>
          </p:cNvSpPr>
          <p:nvPr/>
        </p:nvSpPr>
        <p:spPr bwMode="auto">
          <a:xfrm>
            <a:off x="5810250" y="353060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1</a:t>
            </a:r>
            <a:endParaRPr lang="en-US" dirty="0"/>
          </a:p>
        </p:txBody>
      </p:sp>
      <p:sp>
        <p:nvSpPr>
          <p:cNvPr id="222" name="Rectangle 69"/>
          <p:cNvSpPr>
            <a:spLocks noChangeArrowheads="1"/>
          </p:cNvSpPr>
          <p:nvPr/>
        </p:nvSpPr>
        <p:spPr bwMode="auto">
          <a:xfrm>
            <a:off x="6330950" y="34448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23" name="Rectangle 70"/>
          <p:cNvSpPr>
            <a:spLocks noChangeArrowheads="1"/>
          </p:cNvSpPr>
          <p:nvPr/>
        </p:nvSpPr>
        <p:spPr bwMode="auto">
          <a:xfrm>
            <a:off x="6434138" y="353060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224" name="Rectangle 71"/>
          <p:cNvSpPr>
            <a:spLocks noChangeArrowheads="1"/>
          </p:cNvSpPr>
          <p:nvPr/>
        </p:nvSpPr>
        <p:spPr bwMode="auto">
          <a:xfrm>
            <a:off x="7097713" y="344487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225" name="Rectangle 72"/>
          <p:cNvSpPr>
            <a:spLocks noChangeArrowheads="1"/>
          </p:cNvSpPr>
          <p:nvPr/>
        </p:nvSpPr>
        <p:spPr bwMode="auto">
          <a:xfrm>
            <a:off x="7215188" y="354012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226" name="Rectangle 73"/>
          <p:cNvSpPr>
            <a:spLocks noChangeArrowheads="1"/>
          </p:cNvSpPr>
          <p:nvPr/>
        </p:nvSpPr>
        <p:spPr bwMode="auto">
          <a:xfrm>
            <a:off x="5156200" y="33559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27" name="Line 74"/>
          <p:cNvSpPr>
            <a:spLocks noChangeShapeType="1"/>
          </p:cNvSpPr>
          <p:nvPr/>
        </p:nvSpPr>
        <p:spPr bwMode="auto">
          <a:xfrm>
            <a:off x="5156200" y="33559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28" name="Line 75"/>
          <p:cNvSpPr>
            <a:spLocks noChangeShapeType="1"/>
          </p:cNvSpPr>
          <p:nvPr/>
        </p:nvSpPr>
        <p:spPr bwMode="auto">
          <a:xfrm>
            <a:off x="5156200" y="335597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29" name="Rectangle 76"/>
          <p:cNvSpPr>
            <a:spLocks noChangeArrowheads="1"/>
          </p:cNvSpPr>
          <p:nvPr/>
        </p:nvSpPr>
        <p:spPr bwMode="auto">
          <a:xfrm>
            <a:off x="5162550" y="3355975"/>
            <a:ext cx="4000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30" name="Line 77"/>
          <p:cNvSpPr>
            <a:spLocks noChangeShapeType="1"/>
          </p:cNvSpPr>
          <p:nvPr/>
        </p:nvSpPr>
        <p:spPr bwMode="auto">
          <a:xfrm>
            <a:off x="5162550" y="3355975"/>
            <a:ext cx="4000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1" name="Rectangle 78"/>
          <p:cNvSpPr>
            <a:spLocks noChangeArrowheads="1"/>
          </p:cNvSpPr>
          <p:nvPr/>
        </p:nvSpPr>
        <p:spPr bwMode="auto">
          <a:xfrm>
            <a:off x="5562600" y="33559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32" name="Line 79"/>
          <p:cNvSpPr>
            <a:spLocks noChangeShapeType="1"/>
          </p:cNvSpPr>
          <p:nvPr/>
        </p:nvSpPr>
        <p:spPr bwMode="auto">
          <a:xfrm>
            <a:off x="5562600" y="33559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3" name="Line 80"/>
          <p:cNvSpPr>
            <a:spLocks noChangeShapeType="1"/>
          </p:cNvSpPr>
          <p:nvPr/>
        </p:nvSpPr>
        <p:spPr bwMode="auto">
          <a:xfrm>
            <a:off x="5562600" y="335597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4" name="Rectangle 81"/>
          <p:cNvSpPr>
            <a:spLocks noChangeArrowheads="1"/>
          </p:cNvSpPr>
          <p:nvPr/>
        </p:nvSpPr>
        <p:spPr bwMode="auto">
          <a:xfrm>
            <a:off x="5568950" y="3355975"/>
            <a:ext cx="4381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35" name="Line 82"/>
          <p:cNvSpPr>
            <a:spLocks noChangeShapeType="1"/>
          </p:cNvSpPr>
          <p:nvPr/>
        </p:nvSpPr>
        <p:spPr bwMode="auto">
          <a:xfrm>
            <a:off x="5568950" y="3355975"/>
            <a:ext cx="4381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6" name="Rectangle 83"/>
          <p:cNvSpPr>
            <a:spLocks noChangeArrowheads="1"/>
          </p:cNvSpPr>
          <p:nvPr/>
        </p:nvSpPr>
        <p:spPr bwMode="auto">
          <a:xfrm>
            <a:off x="6007100" y="33559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37" name="Line 84"/>
          <p:cNvSpPr>
            <a:spLocks noChangeShapeType="1"/>
          </p:cNvSpPr>
          <p:nvPr/>
        </p:nvSpPr>
        <p:spPr bwMode="auto">
          <a:xfrm>
            <a:off x="6007100" y="33559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8" name="Line 85"/>
          <p:cNvSpPr>
            <a:spLocks noChangeShapeType="1"/>
          </p:cNvSpPr>
          <p:nvPr/>
        </p:nvSpPr>
        <p:spPr bwMode="auto">
          <a:xfrm>
            <a:off x="6007100" y="335597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39" name="Rectangle 86"/>
          <p:cNvSpPr>
            <a:spLocks noChangeArrowheads="1"/>
          </p:cNvSpPr>
          <p:nvPr/>
        </p:nvSpPr>
        <p:spPr bwMode="auto">
          <a:xfrm>
            <a:off x="6013450" y="3355975"/>
            <a:ext cx="798513"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40" name="Line 87"/>
          <p:cNvSpPr>
            <a:spLocks noChangeShapeType="1"/>
          </p:cNvSpPr>
          <p:nvPr/>
        </p:nvSpPr>
        <p:spPr bwMode="auto">
          <a:xfrm>
            <a:off x="6013450" y="3355975"/>
            <a:ext cx="798513"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1" name="Rectangle 88"/>
          <p:cNvSpPr>
            <a:spLocks noChangeArrowheads="1"/>
          </p:cNvSpPr>
          <p:nvPr/>
        </p:nvSpPr>
        <p:spPr bwMode="auto">
          <a:xfrm>
            <a:off x="6811963" y="33559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42" name="Line 89"/>
          <p:cNvSpPr>
            <a:spLocks noChangeShapeType="1"/>
          </p:cNvSpPr>
          <p:nvPr/>
        </p:nvSpPr>
        <p:spPr bwMode="auto">
          <a:xfrm>
            <a:off x="6811963" y="33559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3" name="Line 90"/>
          <p:cNvSpPr>
            <a:spLocks noChangeShapeType="1"/>
          </p:cNvSpPr>
          <p:nvPr/>
        </p:nvSpPr>
        <p:spPr bwMode="auto">
          <a:xfrm>
            <a:off x="6811963" y="335597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4" name="Rectangle 91"/>
          <p:cNvSpPr>
            <a:spLocks noChangeArrowheads="1"/>
          </p:cNvSpPr>
          <p:nvPr/>
        </p:nvSpPr>
        <p:spPr bwMode="auto">
          <a:xfrm>
            <a:off x="6818313" y="3355975"/>
            <a:ext cx="73977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45" name="Line 92"/>
          <p:cNvSpPr>
            <a:spLocks noChangeShapeType="1"/>
          </p:cNvSpPr>
          <p:nvPr/>
        </p:nvSpPr>
        <p:spPr bwMode="auto">
          <a:xfrm>
            <a:off x="6818313" y="3355975"/>
            <a:ext cx="739775"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6" name="Rectangle 93"/>
          <p:cNvSpPr>
            <a:spLocks noChangeArrowheads="1"/>
          </p:cNvSpPr>
          <p:nvPr/>
        </p:nvSpPr>
        <p:spPr bwMode="auto">
          <a:xfrm>
            <a:off x="7558088" y="335597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47" name="Line 94"/>
          <p:cNvSpPr>
            <a:spLocks noChangeShapeType="1"/>
          </p:cNvSpPr>
          <p:nvPr/>
        </p:nvSpPr>
        <p:spPr bwMode="auto">
          <a:xfrm>
            <a:off x="7558088" y="335597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8" name="Line 95"/>
          <p:cNvSpPr>
            <a:spLocks noChangeShapeType="1"/>
          </p:cNvSpPr>
          <p:nvPr/>
        </p:nvSpPr>
        <p:spPr bwMode="auto">
          <a:xfrm>
            <a:off x="7558088" y="335597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49" name="Rectangle 96"/>
          <p:cNvSpPr>
            <a:spLocks noChangeArrowheads="1"/>
          </p:cNvSpPr>
          <p:nvPr/>
        </p:nvSpPr>
        <p:spPr bwMode="auto">
          <a:xfrm>
            <a:off x="5156200" y="33623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0" name="Line 97"/>
          <p:cNvSpPr>
            <a:spLocks noChangeShapeType="1"/>
          </p:cNvSpPr>
          <p:nvPr/>
        </p:nvSpPr>
        <p:spPr bwMode="auto">
          <a:xfrm>
            <a:off x="5156200" y="33623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1" name="Rectangle 98"/>
          <p:cNvSpPr>
            <a:spLocks noChangeArrowheads="1"/>
          </p:cNvSpPr>
          <p:nvPr/>
        </p:nvSpPr>
        <p:spPr bwMode="auto">
          <a:xfrm>
            <a:off x="5562600" y="33623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2" name="Line 99"/>
          <p:cNvSpPr>
            <a:spLocks noChangeShapeType="1"/>
          </p:cNvSpPr>
          <p:nvPr/>
        </p:nvSpPr>
        <p:spPr bwMode="auto">
          <a:xfrm>
            <a:off x="5562600" y="33623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3" name="Rectangle 100"/>
          <p:cNvSpPr>
            <a:spLocks noChangeArrowheads="1"/>
          </p:cNvSpPr>
          <p:nvPr/>
        </p:nvSpPr>
        <p:spPr bwMode="auto">
          <a:xfrm>
            <a:off x="6007100" y="33623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4" name="Line 101"/>
          <p:cNvSpPr>
            <a:spLocks noChangeShapeType="1"/>
          </p:cNvSpPr>
          <p:nvPr/>
        </p:nvSpPr>
        <p:spPr bwMode="auto">
          <a:xfrm>
            <a:off x="6007100" y="33623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5" name="Rectangle 102"/>
          <p:cNvSpPr>
            <a:spLocks noChangeArrowheads="1"/>
          </p:cNvSpPr>
          <p:nvPr/>
        </p:nvSpPr>
        <p:spPr bwMode="auto">
          <a:xfrm>
            <a:off x="6811963" y="33623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6" name="Line 103"/>
          <p:cNvSpPr>
            <a:spLocks noChangeShapeType="1"/>
          </p:cNvSpPr>
          <p:nvPr/>
        </p:nvSpPr>
        <p:spPr bwMode="auto">
          <a:xfrm>
            <a:off x="6811963" y="33623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7" name="Rectangle 104"/>
          <p:cNvSpPr>
            <a:spLocks noChangeArrowheads="1"/>
          </p:cNvSpPr>
          <p:nvPr/>
        </p:nvSpPr>
        <p:spPr bwMode="auto">
          <a:xfrm>
            <a:off x="7558088" y="33623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58" name="Line 105"/>
          <p:cNvSpPr>
            <a:spLocks noChangeShapeType="1"/>
          </p:cNvSpPr>
          <p:nvPr/>
        </p:nvSpPr>
        <p:spPr bwMode="auto">
          <a:xfrm>
            <a:off x="7558088" y="33623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59" name="Rectangle 106"/>
          <p:cNvSpPr>
            <a:spLocks noChangeArrowheads="1"/>
          </p:cNvSpPr>
          <p:nvPr/>
        </p:nvSpPr>
        <p:spPr bwMode="auto">
          <a:xfrm>
            <a:off x="5283200" y="37496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60" name="Rectangle 107"/>
          <p:cNvSpPr>
            <a:spLocks noChangeArrowheads="1"/>
          </p:cNvSpPr>
          <p:nvPr/>
        </p:nvSpPr>
        <p:spPr bwMode="auto">
          <a:xfrm>
            <a:off x="5384800" y="383540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1</a:t>
            </a:r>
            <a:endParaRPr lang="en-US" dirty="0"/>
          </a:p>
        </p:txBody>
      </p:sp>
      <p:sp>
        <p:nvSpPr>
          <p:cNvPr id="261" name="Rectangle 108"/>
          <p:cNvSpPr>
            <a:spLocks noChangeArrowheads="1"/>
          </p:cNvSpPr>
          <p:nvPr/>
        </p:nvSpPr>
        <p:spPr bwMode="auto">
          <a:xfrm>
            <a:off x="5708650" y="37496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62" name="Rectangle 109"/>
          <p:cNvSpPr>
            <a:spLocks noChangeArrowheads="1"/>
          </p:cNvSpPr>
          <p:nvPr/>
        </p:nvSpPr>
        <p:spPr bwMode="auto">
          <a:xfrm>
            <a:off x="5810250" y="383540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263" name="Rectangle 110"/>
          <p:cNvSpPr>
            <a:spLocks noChangeArrowheads="1"/>
          </p:cNvSpPr>
          <p:nvPr/>
        </p:nvSpPr>
        <p:spPr bwMode="auto">
          <a:xfrm>
            <a:off x="6330950" y="37496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64" name="Rectangle 111"/>
          <p:cNvSpPr>
            <a:spLocks noChangeArrowheads="1"/>
          </p:cNvSpPr>
          <p:nvPr/>
        </p:nvSpPr>
        <p:spPr bwMode="auto">
          <a:xfrm>
            <a:off x="6434138" y="383540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2</a:t>
            </a:r>
            <a:endParaRPr lang="en-US" dirty="0"/>
          </a:p>
        </p:txBody>
      </p:sp>
      <p:sp>
        <p:nvSpPr>
          <p:cNvPr id="265" name="Rectangle 112"/>
          <p:cNvSpPr>
            <a:spLocks noChangeArrowheads="1"/>
          </p:cNvSpPr>
          <p:nvPr/>
        </p:nvSpPr>
        <p:spPr bwMode="auto">
          <a:xfrm>
            <a:off x="7097713" y="374967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266" name="Rectangle 113"/>
          <p:cNvSpPr>
            <a:spLocks noChangeArrowheads="1"/>
          </p:cNvSpPr>
          <p:nvPr/>
        </p:nvSpPr>
        <p:spPr bwMode="auto">
          <a:xfrm>
            <a:off x="7215188" y="384492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267" name="Rectangle 114"/>
          <p:cNvSpPr>
            <a:spLocks noChangeArrowheads="1"/>
          </p:cNvSpPr>
          <p:nvPr/>
        </p:nvSpPr>
        <p:spPr bwMode="auto">
          <a:xfrm>
            <a:off x="5156200" y="36671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68" name="Line 115"/>
          <p:cNvSpPr>
            <a:spLocks noChangeShapeType="1"/>
          </p:cNvSpPr>
          <p:nvPr/>
        </p:nvSpPr>
        <p:spPr bwMode="auto">
          <a:xfrm>
            <a:off x="5156200" y="36671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69" name="Rectangle 116"/>
          <p:cNvSpPr>
            <a:spLocks noChangeArrowheads="1"/>
          </p:cNvSpPr>
          <p:nvPr/>
        </p:nvSpPr>
        <p:spPr bwMode="auto">
          <a:xfrm>
            <a:off x="5562600" y="36671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0" name="Line 117"/>
          <p:cNvSpPr>
            <a:spLocks noChangeShapeType="1"/>
          </p:cNvSpPr>
          <p:nvPr/>
        </p:nvSpPr>
        <p:spPr bwMode="auto">
          <a:xfrm>
            <a:off x="5562600" y="36671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1" name="Rectangle 118"/>
          <p:cNvSpPr>
            <a:spLocks noChangeArrowheads="1"/>
          </p:cNvSpPr>
          <p:nvPr/>
        </p:nvSpPr>
        <p:spPr bwMode="auto">
          <a:xfrm>
            <a:off x="6007100" y="36671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2" name="Line 119"/>
          <p:cNvSpPr>
            <a:spLocks noChangeShapeType="1"/>
          </p:cNvSpPr>
          <p:nvPr/>
        </p:nvSpPr>
        <p:spPr bwMode="auto">
          <a:xfrm>
            <a:off x="6007100" y="36671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3" name="Rectangle 120"/>
          <p:cNvSpPr>
            <a:spLocks noChangeArrowheads="1"/>
          </p:cNvSpPr>
          <p:nvPr/>
        </p:nvSpPr>
        <p:spPr bwMode="auto">
          <a:xfrm>
            <a:off x="6811963" y="36671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4" name="Line 121"/>
          <p:cNvSpPr>
            <a:spLocks noChangeShapeType="1"/>
          </p:cNvSpPr>
          <p:nvPr/>
        </p:nvSpPr>
        <p:spPr bwMode="auto">
          <a:xfrm>
            <a:off x="6811963" y="36671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5" name="Rectangle 122"/>
          <p:cNvSpPr>
            <a:spLocks noChangeArrowheads="1"/>
          </p:cNvSpPr>
          <p:nvPr/>
        </p:nvSpPr>
        <p:spPr bwMode="auto">
          <a:xfrm>
            <a:off x="7558088" y="36671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76" name="Line 123"/>
          <p:cNvSpPr>
            <a:spLocks noChangeShapeType="1"/>
          </p:cNvSpPr>
          <p:nvPr/>
        </p:nvSpPr>
        <p:spPr bwMode="auto">
          <a:xfrm>
            <a:off x="7558088" y="36671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77" name="Rectangle 124"/>
          <p:cNvSpPr>
            <a:spLocks noChangeArrowheads="1"/>
          </p:cNvSpPr>
          <p:nvPr/>
        </p:nvSpPr>
        <p:spPr bwMode="auto">
          <a:xfrm>
            <a:off x="5283200" y="40544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78" name="Rectangle 125"/>
          <p:cNvSpPr>
            <a:spLocks noChangeArrowheads="1"/>
          </p:cNvSpPr>
          <p:nvPr/>
        </p:nvSpPr>
        <p:spPr bwMode="auto">
          <a:xfrm>
            <a:off x="5384800" y="414020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2</a:t>
            </a:r>
            <a:endParaRPr lang="en-US" dirty="0"/>
          </a:p>
        </p:txBody>
      </p:sp>
      <p:sp>
        <p:nvSpPr>
          <p:cNvPr id="279" name="Rectangle 126"/>
          <p:cNvSpPr>
            <a:spLocks noChangeArrowheads="1"/>
          </p:cNvSpPr>
          <p:nvPr/>
        </p:nvSpPr>
        <p:spPr bwMode="auto">
          <a:xfrm>
            <a:off x="5708650" y="40544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80" name="Rectangle 127"/>
          <p:cNvSpPr>
            <a:spLocks noChangeArrowheads="1"/>
          </p:cNvSpPr>
          <p:nvPr/>
        </p:nvSpPr>
        <p:spPr bwMode="auto">
          <a:xfrm>
            <a:off x="5810250" y="414020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281" name="Rectangle 128"/>
          <p:cNvSpPr>
            <a:spLocks noChangeArrowheads="1"/>
          </p:cNvSpPr>
          <p:nvPr/>
        </p:nvSpPr>
        <p:spPr bwMode="auto">
          <a:xfrm>
            <a:off x="6330950" y="40544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82" name="Rectangle 129"/>
          <p:cNvSpPr>
            <a:spLocks noChangeArrowheads="1"/>
          </p:cNvSpPr>
          <p:nvPr/>
        </p:nvSpPr>
        <p:spPr bwMode="auto">
          <a:xfrm>
            <a:off x="6434138" y="4140200"/>
            <a:ext cx="7937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2</a:t>
            </a:r>
            <a:endParaRPr lang="en-US" dirty="0"/>
          </a:p>
        </p:txBody>
      </p:sp>
      <p:sp>
        <p:nvSpPr>
          <p:cNvPr id="283" name="Rectangle 130"/>
          <p:cNvSpPr>
            <a:spLocks noChangeArrowheads="1"/>
          </p:cNvSpPr>
          <p:nvPr/>
        </p:nvSpPr>
        <p:spPr bwMode="auto">
          <a:xfrm>
            <a:off x="7097713" y="405447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284" name="Rectangle 131"/>
          <p:cNvSpPr>
            <a:spLocks noChangeArrowheads="1"/>
          </p:cNvSpPr>
          <p:nvPr/>
        </p:nvSpPr>
        <p:spPr bwMode="auto">
          <a:xfrm>
            <a:off x="7215188" y="414972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285" name="Rectangle 132"/>
          <p:cNvSpPr>
            <a:spLocks noChangeArrowheads="1"/>
          </p:cNvSpPr>
          <p:nvPr/>
        </p:nvSpPr>
        <p:spPr bwMode="auto">
          <a:xfrm>
            <a:off x="5156200" y="39719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86" name="Line 133"/>
          <p:cNvSpPr>
            <a:spLocks noChangeShapeType="1"/>
          </p:cNvSpPr>
          <p:nvPr/>
        </p:nvSpPr>
        <p:spPr bwMode="auto">
          <a:xfrm>
            <a:off x="5156200" y="39719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7" name="Rectangle 134"/>
          <p:cNvSpPr>
            <a:spLocks noChangeArrowheads="1"/>
          </p:cNvSpPr>
          <p:nvPr/>
        </p:nvSpPr>
        <p:spPr bwMode="auto">
          <a:xfrm>
            <a:off x="5562600" y="39719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88" name="Line 135"/>
          <p:cNvSpPr>
            <a:spLocks noChangeShapeType="1"/>
          </p:cNvSpPr>
          <p:nvPr/>
        </p:nvSpPr>
        <p:spPr bwMode="auto">
          <a:xfrm>
            <a:off x="5562600" y="39719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89" name="Rectangle 136"/>
          <p:cNvSpPr>
            <a:spLocks noChangeArrowheads="1"/>
          </p:cNvSpPr>
          <p:nvPr/>
        </p:nvSpPr>
        <p:spPr bwMode="auto">
          <a:xfrm>
            <a:off x="6007100" y="39719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90" name="Line 137"/>
          <p:cNvSpPr>
            <a:spLocks noChangeShapeType="1"/>
          </p:cNvSpPr>
          <p:nvPr/>
        </p:nvSpPr>
        <p:spPr bwMode="auto">
          <a:xfrm>
            <a:off x="6007100" y="39719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1" name="Rectangle 138"/>
          <p:cNvSpPr>
            <a:spLocks noChangeArrowheads="1"/>
          </p:cNvSpPr>
          <p:nvPr/>
        </p:nvSpPr>
        <p:spPr bwMode="auto">
          <a:xfrm>
            <a:off x="6811963" y="39719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92" name="Line 139"/>
          <p:cNvSpPr>
            <a:spLocks noChangeShapeType="1"/>
          </p:cNvSpPr>
          <p:nvPr/>
        </p:nvSpPr>
        <p:spPr bwMode="auto">
          <a:xfrm>
            <a:off x="6811963" y="39719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3" name="Rectangle 140"/>
          <p:cNvSpPr>
            <a:spLocks noChangeArrowheads="1"/>
          </p:cNvSpPr>
          <p:nvPr/>
        </p:nvSpPr>
        <p:spPr bwMode="auto">
          <a:xfrm>
            <a:off x="7558088" y="39719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294" name="Line 141"/>
          <p:cNvSpPr>
            <a:spLocks noChangeShapeType="1"/>
          </p:cNvSpPr>
          <p:nvPr/>
        </p:nvSpPr>
        <p:spPr bwMode="auto">
          <a:xfrm>
            <a:off x="7558088" y="39719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295" name="Rectangle 142"/>
          <p:cNvSpPr>
            <a:spLocks noChangeArrowheads="1"/>
          </p:cNvSpPr>
          <p:nvPr/>
        </p:nvSpPr>
        <p:spPr bwMode="auto">
          <a:xfrm>
            <a:off x="5283200" y="43592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96" name="Rectangle 143"/>
          <p:cNvSpPr>
            <a:spLocks noChangeArrowheads="1"/>
          </p:cNvSpPr>
          <p:nvPr/>
        </p:nvSpPr>
        <p:spPr bwMode="auto">
          <a:xfrm>
            <a:off x="5384800" y="444500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297" name="Rectangle 144"/>
          <p:cNvSpPr>
            <a:spLocks noChangeArrowheads="1"/>
          </p:cNvSpPr>
          <p:nvPr/>
        </p:nvSpPr>
        <p:spPr bwMode="auto">
          <a:xfrm>
            <a:off x="5708650" y="43592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298" name="Rectangle 145"/>
          <p:cNvSpPr>
            <a:spLocks noChangeArrowheads="1"/>
          </p:cNvSpPr>
          <p:nvPr/>
        </p:nvSpPr>
        <p:spPr bwMode="auto">
          <a:xfrm>
            <a:off x="5810250" y="444500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299" name="Rectangle 146"/>
          <p:cNvSpPr>
            <a:spLocks noChangeArrowheads="1"/>
          </p:cNvSpPr>
          <p:nvPr/>
        </p:nvSpPr>
        <p:spPr bwMode="auto">
          <a:xfrm>
            <a:off x="6330950" y="4359275"/>
            <a:ext cx="133350" cy="21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200" i="1" dirty="0">
                <a:solidFill>
                  <a:srgbClr val="000000"/>
                </a:solidFill>
                <a:latin typeface="Arial Rounded MT Bold" charset="0"/>
              </a:rPr>
              <a:t>S</a:t>
            </a:r>
            <a:endParaRPr lang="en-US" dirty="0"/>
          </a:p>
        </p:txBody>
      </p:sp>
      <p:sp>
        <p:nvSpPr>
          <p:cNvPr id="300" name="Rectangle 147"/>
          <p:cNvSpPr>
            <a:spLocks noChangeArrowheads="1"/>
          </p:cNvSpPr>
          <p:nvPr/>
        </p:nvSpPr>
        <p:spPr bwMode="auto">
          <a:xfrm>
            <a:off x="6434138" y="4445000"/>
            <a:ext cx="73025" cy="12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700" i="1" dirty="0">
                <a:solidFill>
                  <a:srgbClr val="000000"/>
                </a:solidFill>
                <a:latin typeface="Arial Rounded MT Bold" charset="0"/>
              </a:rPr>
              <a:t>e</a:t>
            </a:r>
            <a:endParaRPr lang="en-US" dirty="0"/>
          </a:p>
        </p:txBody>
      </p:sp>
      <p:sp>
        <p:nvSpPr>
          <p:cNvPr id="301" name="Rectangle 148"/>
          <p:cNvSpPr>
            <a:spLocks noChangeArrowheads="1"/>
          </p:cNvSpPr>
          <p:nvPr/>
        </p:nvSpPr>
        <p:spPr bwMode="auto">
          <a:xfrm>
            <a:off x="7097713" y="4359275"/>
            <a:ext cx="158750"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1400" i="1" dirty="0">
                <a:solidFill>
                  <a:srgbClr val="000000"/>
                </a:solidFill>
                <a:latin typeface="Arial Rounded MT Bold" charset="0"/>
              </a:rPr>
              <a:t>S</a:t>
            </a:r>
            <a:endParaRPr lang="en-US" dirty="0"/>
          </a:p>
        </p:txBody>
      </p:sp>
      <p:sp>
        <p:nvSpPr>
          <p:cNvPr id="302" name="Rectangle 149"/>
          <p:cNvSpPr>
            <a:spLocks noChangeArrowheads="1"/>
          </p:cNvSpPr>
          <p:nvPr/>
        </p:nvSpPr>
        <p:spPr bwMode="auto">
          <a:xfrm>
            <a:off x="7215188" y="4454525"/>
            <a:ext cx="92075" cy="16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r>
              <a:rPr lang="en-US" sz="900" i="1" dirty="0">
                <a:solidFill>
                  <a:srgbClr val="000000"/>
                </a:solidFill>
                <a:latin typeface="Arial Rounded MT Bold" charset="0"/>
              </a:rPr>
              <a:t>e</a:t>
            </a:r>
            <a:endParaRPr lang="en-US" dirty="0"/>
          </a:p>
        </p:txBody>
      </p:sp>
      <p:sp>
        <p:nvSpPr>
          <p:cNvPr id="303" name="Rectangle 150"/>
          <p:cNvSpPr>
            <a:spLocks noChangeArrowheads="1"/>
          </p:cNvSpPr>
          <p:nvPr/>
        </p:nvSpPr>
        <p:spPr bwMode="auto">
          <a:xfrm>
            <a:off x="5156200" y="42767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04" name="Line 151"/>
          <p:cNvSpPr>
            <a:spLocks noChangeShapeType="1"/>
          </p:cNvSpPr>
          <p:nvPr/>
        </p:nvSpPr>
        <p:spPr bwMode="auto">
          <a:xfrm>
            <a:off x="5156200" y="42767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05" name="Rectangle 152"/>
          <p:cNvSpPr>
            <a:spLocks noChangeArrowheads="1"/>
          </p:cNvSpPr>
          <p:nvPr/>
        </p:nvSpPr>
        <p:spPr bwMode="auto">
          <a:xfrm>
            <a:off x="5156200"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06" name="Line 153"/>
          <p:cNvSpPr>
            <a:spLocks noChangeShapeType="1"/>
          </p:cNvSpPr>
          <p:nvPr/>
        </p:nvSpPr>
        <p:spPr bwMode="auto">
          <a:xfrm>
            <a:off x="5156200"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07" name="Line 154"/>
          <p:cNvSpPr>
            <a:spLocks noChangeShapeType="1"/>
          </p:cNvSpPr>
          <p:nvPr/>
        </p:nvSpPr>
        <p:spPr bwMode="auto">
          <a:xfrm>
            <a:off x="5156200" y="458152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08" name="Rectangle 155"/>
          <p:cNvSpPr>
            <a:spLocks noChangeArrowheads="1"/>
          </p:cNvSpPr>
          <p:nvPr/>
        </p:nvSpPr>
        <p:spPr bwMode="auto">
          <a:xfrm>
            <a:off x="5156200"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09" name="Line 156"/>
          <p:cNvSpPr>
            <a:spLocks noChangeShapeType="1"/>
          </p:cNvSpPr>
          <p:nvPr/>
        </p:nvSpPr>
        <p:spPr bwMode="auto">
          <a:xfrm>
            <a:off x="5156200"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0" name="Line 157"/>
          <p:cNvSpPr>
            <a:spLocks noChangeShapeType="1"/>
          </p:cNvSpPr>
          <p:nvPr/>
        </p:nvSpPr>
        <p:spPr bwMode="auto">
          <a:xfrm>
            <a:off x="5156200" y="458152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1" name="Rectangle 158"/>
          <p:cNvSpPr>
            <a:spLocks noChangeArrowheads="1"/>
          </p:cNvSpPr>
          <p:nvPr/>
        </p:nvSpPr>
        <p:spPr bwMode="auto">
          <a:xfrm>
            <a:off x="5162550" y="4581525"/>
            <a:ext cx="4000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12" name="Line 159"/>
          <p:cNvSpPr>
            <a:spLocks noChangeShapeType="1"/>
          </p:cNvSpPr>
          <p:nvPr/>
        </p:nvSpPr>
        <p:spPr bwMode="auto">
          <a:xfrm>
            <a:off x="5162550" y="4581525"/>
            <a:ext cx="4000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3" name="Rectangle 160"/>
          <p:cNvSpPr>
            <a:spLocks noChangeArrowheads="1"/>
          </p:cNvSpPr>
          <p:nvPr/>
        </p:nvSpPr>
        <p:spPr bwMode="auto">
          <a:xfrm>
            <a:off x="5562600" y="42767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14" name="Line 161"/>
          <p:cNvSpPr>
            <a:spLocks noChangeShapeType="1"/>
          </p:cNvSpPr>
          <p:nvPr/>
        </p:nvSpPr>
        <p:spPr bwMode="auto">
          <a:xfrm>
            <a:off x="5562600" y="42767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5" name="Rectangle 162"/>
          <p:cNvSpPr>
            <a:spLocks noChangeArrowheads="1"/>
          </p:cNvSpPr>
          <p:nvPr/>
        </p:nvSpPr>
        <p:spPr bwMode="auto">
          <a:xfrm>
            <a:off x="5562600"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16" name="Line 163"/>
          <p:cNvSpPr>
            <a:spLocks noChangeShapeType="1"/>
          </p:cNvSpPr>
          <p:nvPr/>
        </p:nvSpPr>
        <p:spPr bwMode="auto">
          <a:xfrm>
            <a:off x="5562600"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7" name="Line 164"/>
          <p:cNvSpPr>
            <a:spLocks noChangeShapeType="1"/>
          </p:cNvSpPr>
          <p:nvPr/>
        </p:nvSpPr>
        <p:spPr bwMode="auto">
          <a:xfrm>
            <a:off x="5562600" y="458152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18" name="Rectangle 165"/>
          <p:cNvSpPr>
            <a:spLocks noChangeArrowheads="1"/>
          </p:cNvSpPr>
          <p:nvPr/>
        </p:nvSpPr>
        <p:spPr bwMode="auto">
          <a:xfrm>
            <a:off x="5568950" y="4581525"/>
            <a:ext cx="4381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19" name="Line 166"/>
          <p:cNvSpPr>
            <a:spLocks noChangeShapeType="1"/>
          </p:cNvSpPr>
          <p:nvPr/>
        </p:nvSpPr>
        <p:spPr bwMode="auto">
          <a:xfrm>
            <a:off x="5568950" y="4581525"/>
            <a:ext cx="4381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0" name="Rectangle 167"/>
          <p:cNvSpPr>
            <a:spLocks noChangeArrowheads="1"/>
          </p:cNvSpPr>
          <p:nvPr/>
        </p:nvSpPr>
        <p:spPr bwMode="auto">
          <a:xfrm>
            <a:off x="6007100" y="42767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21" name="Line 168"/>
          <p:cNvSpPr>
            <a:spLocks noChangeShapeType="1"/>
          </p:cNvSpPr>
          <p:nvPr/>
        </p:nvSpPr>
        <p:spPr bwMode="auto">
          <a:xfrm>
            <a:off x="6007100" y="4276725"/>
            <a:ext cx="1588"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2" name="Rectangle 169"/>
          <p:cNvSpPr>
            <a:spLocks noChangeArrowheads="1"/>
          </p:cNvSpPr>
          <p:nvPr/>
        </p:nvSpPr>
        <p:spPr bwMode="auto">
          <a:xfrm>
            <a:off x="6007100"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23" name="Line 170"/>
          <p:cNvSpPr>
            <a:spLocks noChangeShapeType="1"/>
          </p:cNvSpPr>
          <p:nvPr/>
        </p:nvSpPr>
        <p:spPr bwMode="auto">
          <a:xfrm>
            <a:off x="6007100"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4" name="Line 171"/>
          <p:cNvSpPr>
            <a:spLocks noChangeShapeType="1"/>
          </p:cNvSpPr>
          <p:nvPr/>
        </p:nvSpPr>
        <p:spPr bwMode="auto">
          <a:xfrm>
            <a:off x="6007100" y="4581525"/>
            <a:ext cx="1588"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5" name="Rectangle 172"/>
          <p:cNvSpPr>
            <a:spLocks noChangeArrowheads="1"/>
          </p:cNvSpPr>
          <p:nvPr/>
        </p:nvSpPr>
        <p:spPr bwMode="auto">
          <a:xfrm>
            <a:off x="6013450" y="4581525"/>
            <a:ext cx="798513"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26" name="Line 173"/>
          <p:cNvSpPr>
            <a:spLocks noChangeShapeType="1"/>
          </p:cNvSpPr>
          <p:nvPr/>
        </p:nvSpPr>
        <p:spPr bwMode="auto">
          <a:xfrm>
            <a:off x="6013450" y="4581525"/>
            <a:ext cx="798513"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7" name="Rectangle 174"/>
          <p:cNvSpPr>
            <a:spLocks noChangeArrowheads="1"/>
          </p:cNvSpPr>
          <p:nvPr/>
        </p:nvSpPr>
        <p:spPr bwMode="auto">
          <a:xfrm>
            <a:off x="6811963" y="42767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28" name="Line 175"/>
          <p:cNvSpPr>
            <a:spLocks noChangeShapeType="1"/>
          </p:cNvSpPr>
          <p:nvPr/>
        </p:nvSpPr>
        <p:spPr bwMode="auto">
          <a:xfrm>
            <a:off x="6811963" y="42767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29" name="Rectangle 176"/>
          <p:cNvSpPr>
            <a:spLocks noChangeArrowheads="1"/>
          </p:cNvSpPr>
          <p:nvPr/>
        </p:nvSpPr>
        <p:spPr bwMode="auto">
          <a:xfrm>
            <a:off x="6811963"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30" name="Line 177"/>
          <p:cNvSpPr>
            <a:spLocks noChangeShapeType="1"/>
          </p:cNvSpPr>
          <p:nvPr/>
        </p:nvSpPr>
        <p:spPr bwMode="auto">
          <a:xfrm>
            <a:off x="6811963"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1" name="Line 178"/>
          <p:cNvSpPr>
            <a:spLocks noChangeShapeType="1"/>
          </p:cNvSpPr>
          <p:nvPr/>
        </p:nvSpPr>
        <p:spPr bwMode="auto">
          <a:xfrm>
            <a:off x="6811963" y="458152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2" name="Rectangle 179"/>
          <p:cNvSpPr>
            <a:spLocks noChangeArrowheads="1"/>
          </p:cNvSpPr>
          <p:nvPr/>
        </p:nvSpPr>
        <p:spPr bwMode="auto">
          <a:xfrm>
            <a:off x="6818313" y="4581525"/>
            <a:ext cx="739775"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33" name="Line 180"/>
          <p:cNvSpPr>
            <a:spLocks noChangeShapeType="1"/>
          </p:cNvSpPr>
          <p:nvPr/>
        </p:nvSpPr>
        <p:spPr bwMode="auto">
          <a:xfrm>
            <a:off x="6818313" y="4581525"/>
            <a:ext cx="739775"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4" name="Rectangle 181"/>
          <p:cNvSpPr>
            <a:spLocks noChangeArrowheads="1"/>
          </p:cNvSpPr>
          <p:nvPr/>
        </p:nvSpPr>
        <p:spPr bwMode="auto">
          <a:xfrm>
            <a:off x="7558088" y="4276725"/>
            <a:ext cx="6350" cy="30480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35" name="Line 182"/>
          <p:cNvSpPr>
            <a:spLocks noChangeShapeType="1"/>
          </p:cNvSpPr>
          <p:nvPr/>
        </p:nvSpPr>
        <p:spPr bwMode="auto">
          <a:xfrm>
            <a:off x="7558088" y="4276725"/>
            <a:ext cx="1587" cy="30480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6" name="Rectangle 183"/>
          <p:cNvSpPr>
            <a:spLocks noChangeArrowheads="1"/>
          </p:cNvSpPr>
          <p:nvPr/>
        </p:nvSpPr>
        <p:spPr bwMode="auto">
          <a:xfrm>
            <a:off x="7558088"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37" name="Line 184"/>
          <p:cNvSpPr>
            <a:spLocks noChangeShapeType="1"/>
          </p:cNvSpPr>
          <p:nvPr/>
        </p:nvSpPr>
        <p:spPr bwMode="auto">
          <a:xfrm>
            <a:off x="7558088"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8" name="Line 185"/>
          <p:cNvSpPr>
            <a:spLocks noChangeShapeType="1"/>
          </p:cNvSpPr>
          <p:nvPr/>
        </p:nvSpPr>
        <p:spPr bwMode="auto">
          <a:xfrm>
            <a:off x="7558088" y="458152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39" name="Rectangle 186"/>
          <p:cNvSpPr>
            <a:spLocks noChangeArrowheads="1"/>
          </p:cNvSpPr>
          <p:nvPr/>
        </p:nvSpPr>
        <p:spPr bwMode="auto">
          <a:xfrm>
            <a:off x="7558088" y="4581525"/>
            <a:ext cx="6350" cy="6350"/>
          </a:xfrm>
          <a:prstGeom prst="rect">
            <a:avLst/>
          </a:prstGeom>
          <a:solidFill>
            <a:srgbClr val="0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sp>
        <p:nvSpPr>
          <p:cNvPr id="340" name="Line 187"/>
          <p:cNvSpPr>
            <a:spLocks noChangeShapeType="1"/>
          </p:cNvSpPr>
          <p:nvPr/>
        </p:nvSpPr>
        <p:spPr bwMode="auto">
          <a:xfrm>
            <a:off x="7558088" y="4581525"/>
            <a:ext cx="6350" cy="1588"/>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41" name="Line 188"/>
          <p:cNvSpPr>
            <a:spLocks noChangeShapeType="1"/>
          </p:cNvSpPr>
          <p:nvPr/>
        </p:nvSpPr>
        <p:spPr bwMode="auto">
          <a:xfrm>
            <a:off x="7558088" y="4581525"/>
            <a:ext cx="1587" cy="6350"/>
          </a:xfrm>
          <a:prstGeom prst="line">
            <a:avLst/>
          </a:prstGeom>
          <a:noFill/>
          <a:ln w="317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p>
        </p:txBody>
      </p:sp>
      <p:sp>
        <p:nvSpPr>
          <p:cNvPr id="342" name="Text Box 6"/>
          <p:cNvSpPr txBox="1">
            <a:spLocks noChangeArrowheads="1"/>
          </p:cNvSpPr>
          <p:nvPr/>
        </p:nvSpPr>
        <p:spPr bwMode="auto">
          <a:xfrm>
            <a:off x="4686300" y="1600200"/>
            <a:ext cx="3810000" cy="915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Given an input string, this simulation </a:t>
            </a:r>
          </a:p>
          <a:p>
            <a:r>
              <a:rPr lang="en-US" dirty="0"/>
              <a:t>algorithm returns the </a:t>
            </a:r>
            <a:r>
              <a:rPr lang="en-US" b="1" dirty="0"/>
              <a:t>longest accepted </a:t>
            </a:r>
          </a:p>
          <a:p>
            <a:r>
              <a:rPr lang="en-US" b="1" dirty="0"/>
              <a:t>prefix</a:t>
            </a:r>
          </a:p>
        </p:txBody>
      </p:sp>
      <p:sp>
        <p:nvSpPr>
          <p:cNvPr id="343" name="Text Box 7"/>
          <p:cNvSpPr txBox="1">
            <a:spLocks noChangeArrowheads="1"/>
          </p:cNvSpPr>
          <p:nvPr/>
        </p:nvSpPr>
        <p:spPr bwMode="auto">
          <a:xfrm>
            <a:off x="4686300" y="5486400"/>
            <a:ext cx="3924300" cy="641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sym typeface="Symbol" charset="0"/>
              </a:rPr>
              <a:t>Given the input </a:t>
            </a:r>
            <a:r>
              <a:rPr lang="ja-JP" altLang="en-US">
                <a:latin typeface="Arial"/>
                <a:sym typeface="Symbol" charset="0"/>
              </a:rPr>
              <a:t>“</a:t>
            </a:r>
            <a:r>
              <a:rPr lang="en-US" dirty="0">
                <a:sym typeface="Symbol" charset="0"/>
              </a:rPr>
              <a:t>R17R</a:t>
            </a:r>
            <a:r>
              <a:rPr lang="ja-JP" altLang="en-US">
                <a:latin typeface="Arial"/>
                <a:sym typeface="Symbol" charset="0"/>
              </a:rPr>
              <a:t>”</a:t>
            </a:r>
            <a:r>
              <a:rPr lang="en-US" dirty="0">
                <a:sym typeface="Symbol" charset="0"/>
              </a:rPr>
              <a:t> , this simulation</a:t>
            </a:r>
          </a:p>
          <a:p>
            <a:r>
              <a:rPr lang="en-US" dirty="0">
                <a:sym typeface="Symbol" charset="0"/>
              </a:rPr>
              <a:t>algorithm returns </a:t>
            </a:r>
            <a:r>
              <a:rPr lang="ja-JP" altLang="en-US">
                <a:latin typeface="Arial"/>
                <a:sym typeface="Symbol" charset="0"/>
              </a:rPr>
              <a:t>“</a:t>
            </a:r>
            <a:r>
              <a:rPr lang="en-US" dirty="0">
                <a:sym typeface="Symbol" charset="0"/>
              </a:rPr>
              <a:t>R17</a:t>
            </a:r>
            <a:r>
              <a:rPr lang="ja-JP" altLang="en-US">
                <a:latin typeface="Arial"/>
                <a:sym typeface="Symbol" charset="0"/>
              </a:rPr>
              <a:t>”</a:t>
            </a:r>
            <a:endParaRPr lang="en-US" dirty="0">
              <a:sym typeface="Symbol" charset="0"/>
            </a:endParaRPr>
          </a:p>
        </p:txBody>
      </p:sp>
      <p:sp>
        <p:nvSpPr>
          <p:cNvPr id="344" name="Text Box 8"/>
          <p:cNvSpPr txBox="1">
            <a:spLocks noChangeArrowheads="1"/>
          </p:cNvSpPr>
          <p:nvPr/>
        </p:nvSpPr>
        <p:spPr bwMode="auto">
          <a:xfrm>
            <a:off x="5143500" y="4800600"/>
            <a:ext cx="1401763"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i="1" dirty="0"/>
              <a:t>Final </a:t>
            </a:r>
            <a:r>
              <a:rPr lang="en-US" dirty="0"/>
              <a:t>= { </a:t>
            </a:r>
            <a:r>
              <a:rPr lang="en-US" i="1" dirty="0"/>
              <a:t>s</a:t>
            </a:r>
            <a:r>
              <a:rPr lang="en-US" i="1" baseline="-25000" dirty="0"/>
              <a:t>2</a:t>
            </a:r>
            <a:r>
              <a:rPr lang="en-US" baseline="-25000" dirty="0"/>
              <a:t> </a:t>
            </a:r>
            <a:r>
              <a:rPr lang="en-US" dirty="0"/>
              <a:t>}</a:t>
            </a:r>
          </a:p>
        </p:txBody>
      </p:sp>
    </p:spTree>
    <p:extLst>
      <p:ext uri="{BB962C8B-B14F-4D97-AF65-F5344CB8AC3E}">
        <p14:creationId xmlns:p14="http://schemas.microsoft.com/office/powerpoint/2010/main" val="3270603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Syntax Analysis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8000"/>
                </a:solidFill>
                <a:cs typeface="Courier New"/>
              </a:rPr>
              <a:t>Syntax analyzer</a:t>
            </a:r>
            <a:r>
              <a:rPr lang="en-US" sz="2400" dirty="0">
                <a:cs typeface="Courier New"/>
              </a:rPr>
              <a:t>, or </a:t>
            </a:r>
            <a:r>
              <a:rPr lang="en-US" sz="2400" dirty="0">
                <a:solidFill>
                  <a:srgbClr val="008000"/>
                </a:solidFill>
                <a:cs typeface="Courier New"/>
              </a:rPr>
              <a:t>parser</a:t>
            </a:r>
            <a:r>
              <a:rPr lang="en-US" sz="2400" dirty="0">
                <a:cs typeface="Courier New"/>
              </a:rPr>
              <a:t>, groups sequences of tokens from the lexical analysis phase into </a:t>
            </a:r>
            <a:r>
              <a:rPr lang="en-US" sz="2400" dirty="0">
                <a:solidFill>
                  <a:srgbClr val="008000"/>
                </a:solidFill>
                <a:cs typeface="Courier New"/>
              </a:rPr>
              <a:t>phrases</a:t>
            </a:r>
            <a:r>
              <a:rPr lang="en-US" sz="2400" dirty="0">
                <a:cs typeface="Courier New"/>
              </a:rPr>
              <a:t>, each with an associated </a:t>
            </a:r>
            <a:r>
              <a:rPr lang="en-US" sz="2400" i="1" dirty="0">
                <a:cs typeface="Courier New"/>
              </a:rPr>
              <a:t>phrase type</a:t>
            </a:r>
            <a:r>
              <a:rPr lang="en-US" sz="2400" dirty="0">
                <a:cs typeface="Courier New"/>
              </a:rPr>
              <a:t> (i.e., a logical unit with respect to the rules of the source language)</a:t>
            </a:r>
          </a:p>
          <a:p>
            <a:pPr algn="just">
              <a:spcBef>
                <a:spcPts val="0"/>
              </a:spcBef>
              <a:spcAft>
                <a:spcPts val="600"/>
              </a:spcAft>
            </a:pPr>
            <a:r>
              <a:rPr lang="en-US" sz="2400" dirty="0"/>
              <a:t>The following operations are performed in this phase</a:t>
            </a:r>
          </a:p>
          <a:p>
            <a:pPr lvl="1" algn="just">
              <a:spcBef>
                <a:spcPts val="0"/>
              </a:spcBef>
              <a:spcAft>
                <a:spcPts val="600"/>
              </a:spcAft>
            </a:pPr>
            <a:r>
              <a:rPr lang="en-US" sz="2000" dirty="0">
                <a:cs typeface="Courier New"/>
              </a:rPr>
              <a:t>Obtain tokens from lexical analyzer</a:t>
            </a:r>
          </a:p>
          <a:p>
            <a:pPr lvl="1" algn="just">
              <a:spcBef>
                <a:spcPts val="0"/>
              </a:spcBef>
              <a:spcAft>
                <a:spcPts val="600"/>
              </a:spcAft>
            </a:pPr>
            <a:r>
              <a:rPr lang="en-US" sz="2000" dirty="0">
                <a:cs typeface="Courier New"/>
              </a:rPr>
              <a:t>Check whether the expression is syntactically correct</a:t>
            </a:r>
          </a:p>
          <a:p>
            <a:pPr lvl="1" algn="just">
              <a:spcBef>
                <a:spcPts val="0"/>
              </a:spcBef>
              <a:spcAft>
                <a:spcPts val="600"/>
              </a:spcAft>
            </a:pPr>
            <a:r>
              <a:rPr lang="en-US" sz="2000" dirty="0">
                <a:cs typeface="Courier New"/>
              </a:rPr>
              <a:t>Report syntax errors, if any</a:t>
            </a:r>
          </a:p>
          <a:p>
            <a:pPr lvl="1" algn="just">
              <a:spcBef>
                <a:spcPts val="0"/>
              </a:spcBef>
              <a:spcAft>
                <a:spcPts val="600"/>
              </a:spcAft>
            </a:pPr>
            <a:r>
              <a:rPr lang="en-US" sz="2000" dirty="0">
                <a:cs typeface="Courier New"/>
              </a:rPr>
              <a:t>Determine the statement class</a:t>
            </a:r>
          </a:p>
          <a:p>
            <a:pPr lvl="2" algn="just">
              <a:spcBef>
                <a:spcPts val="0"/>
              </a:spcBef>
              <a:spcAft>
                <a:spcPts val="600"/>
              </a:spcAft>
            </a:pPr>
            <a:r>
              <a:rPr lang="en-US" sz="2000" dirty="0">
                <a:cs typeface="Courier New"/>
              </a:rPr>
              <a:t>An assignment statement, a condition (e.g., </a:t>
            </a:r>
            <a:r>
              <a:rPr lang="en-US" sz="2000" dirty="0">
                <a:latin typeface="Courier New"/>
                <a:cs typeface="Courier New"/>
              </a:rPr>
              <a:t>if</a:t>
            </a:r>
            <a:r>
              <a:rPr lang="en-US" sz="2000" dirty="0">
                <a:cs typeface="Courier New"/>
              </a:rPr>
              <a:t>) statement, etc.</a:t>
            </a:r>
          </a:p>
          <a:p>
            <a:pPr lvl="1" algn="just">
              <a:spcBef>
                <a:spcPts val="0"/>
              </a:spcBef>
              <a:spcAft>
                <a:spcPts val="600"/>
              </a:spcAft>
            </a:pPr>
            <a:r>
              <a:rPr lang="en-US" sz="2000" dirty="0">
                <a:cs typeface="Courier New"/>
              </a:rPr>
              <a:t>Group tokens into statements</a:t>
            </a:r>
          </a:p>
          <a:p>
            <a:pPr lvl="1" algn="just">
              <a:spcBef>
                <a:spcPts val="0"/>
              </a:spcBef>
              <a:spcAft>
                <a:spcPts val="600"/>
              </a:spcAft>
            </a:pPr>
            <a:r>
              <a:rPr lang="en-US" sz="2000" dirty="0">
                <a:cs typeface="Courier New"/>
              </a:rPr>
              <a:t>Construct hierarchical structures called </a:t>
            </a:r>
            <a:r>
              <a:rPr lang="en-US" sz="2000" dirty="0">
                <a:solidFill>
                  <a:srgbClr val="008000"/>
                </a:solidFill>
                <a:cs typeface="Courier New"/>
              </a:rPr>
              <a:t>parse trees</a:t>
            </a:r>
          </a:p>
          <a:p>
            <a:pPr lvl="2" algn="just">
              <a:spcBef>
                <a:spcPts val="0"/>
              </a:spcBef>
              <a:spcAft>
                <a:spcPts val="600"/>
              </a:spcAft>
            </a:pPr>
            <a:r>
              <a:rPr lang="en-US" sz="2000" dirty="0">
                <a:cs typeface="Courier New"/>
              </a:rPr>
              <a:t>Parse trees represent the syntactic structure of the program</a:t>
            </a:r>
          </a:p>
        </p:txBody>
      </p:sp>
    </p:spTree>
    <p:extLst>
      <p:ext uri="{BB962C8B-B14F-4D97-AF65-F5344CB8AC3E}">
        <p14:creationId xmlns:p14="http://schemas.microsoft.com/office/powerpoint/2010/main" val="2864457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Grammars and Parse Trees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defRPr/>
            </a:pPr>
            <a:r>
              <a:rPr lang="en-US" sz="2400" dirty="0"/>
              <a:t>The grammar </a:t>
            </a:r>
            <a:r>
              <a:rPr lang="en-US" sz="2400" i="1" dirty="0">
                <a:solidFill>
                  <a:srgbClr val="008000"/>
                </a:solidFill>
              </a:rPr>
              <a:t>S</a:t>
            </a:r>
            <a:r>
              <a:rPr lang="en-US" sz="2400" dirty="0">
                <a:solidFill>
                  <a:srgbClr val="008000"/>
                </a:solidFill>
              </a:rPr>
              <a:t> </a:t>
            </a:r>
            <a:r>
              <a:rPr lang="en-US" sz="2400" dirty="0">
                <a:solidFill>
                  <a:srgbClr val="008000"/>
                </a:solidFill>
                <a:cs typeface="Arial" charset="0"/>
              </a:rPr>
              <a:t>→ </a:t>
            </a:r>
            <a:r>
              <a:rPr lang="en-US" sz="2400" i="1" dirty="0" err="1">
                <a:solidFill>
                  <a:srgbClr val="008000"/>
                </a:solidFill>
                <a:cs typeface="Arial" charset="0"/>
              </a:rPr>
              <a:t>aSbS</a:t>
            </a:r>
            <a:r>
              <a:rPr lang="en-US" sz="2400" dirty="0">
                <a:solidFill>
                  <a:srgbClr val="008000"/>
                </a:solidFill>
                <a:cs typeface="Arial" charset="0"/>
              </a:rPr>
              <a:t> | </a:t>
            </a:r>
            <a:r>
              <a:rPr lang="en-US" sz="2400" i="1" dirty="0" err="1">
                <a:solidFill>
                  <a:srgbClr val="008000"/>
                </a:solidFill>
                <a:cs typeface="Arial" charset="0"/>
              </a:rPr>
              <a:t>bSaS</a:t>
            </a:r>
            <a:r>
              <a:rPr lang="en-US" sz="2400" dirty="0">
                <a:solidFill>
                  <a:srgbClr val="008000"/>
                </a:solidFill>
                <a:cs typeface="Arial" charset="0"/>
              </a:rPr>
              <a:t> | </a:t>
            </a:r>
            <a:r>
              <a:rPr lang="el-GR" sz="2400" i="1" dirty="0">
                <a:solidFill>
                  <a:srgbClr val="008000"/>
                </a:solidFill>
                <a:cs typeface="Arial" charset="0"/>
              </a:rPr>
              <a:t>ε</a:t>
            </a:r>
            <a:r>
              <a:rPr lang="en-US" sz="2400" i="1" dirty="0">
                <a:solidFill>
                  <a:srgbClr val="008000"/>
                </a:solidFill>
                <a:cs typeface="Arial" charset="0"/>
              </a:rPr>
              <a:t>   </a:t>
            </a:r>
            <a:r>
              <a:rPr lang="en-US" sz="2400" dirty="0">
                <a:cs typeface="Arial" charset="0"/>
              </a:rPr>
              <a:t>generates </a:t>
            </a:r>
            <a:r>
              <a:rPr lang="en-US" sz="2400" dirty="0">
                <a:solidFill>
                  <a:schemeClr val="tx2"/>
                </a:solidFill>
                <a:cs typeface="Arial" charset="0"/>
              </a:rPr>
              <a:t>all strings of </a:t>
            </a:r>
            <a:r>
              <a:rPr lang="en-US" sz="2400" i="1" dirty="0">
                <a:solidFill>
                  <a:schemeClr val="tx2"/>
                </a:solidFill>
                <a:cs typeface="Arial" charset="0"/>
              </a:rPr>
              <a:t>a</a:t>
            </a:r>
            <a:r>
              <a:rPr lang="en-US" sz="2400" dirty="0">
                <a:solidFill>
                  <a:schemeClr val="tx2"/>
                </a:solidFill>
                <a:cs typeface="Arial" charset="0"/>
              </a:rPr>
              <a:t>’s and </a:t>
            </a:r>
            <a:r>
              <a:rPr lang="en-US" sz="2400" i="1" dirty="0">
                <a:solidFill>
                  <a:schemeClr val="tx2"/>
                </a:solidFill>
                <a:cs typeface="Arial" charset="0"/>
              </a:rPr>
              <a:t>b</a:t>
            </a:r>
            <a:r>
              <a:rPr lang="en-US" sz="2400" dirty="0">
                <a:solidFill>
                  <a:schemeClr val="tx2"/>
                </a:solidFill>
                <a:cs typeface="Arial" charset="0"/>
              </a:rPr>
              <a:t>’s with the same number of </a:t>
            </a:r>
            <a:r>
              <a:rPr lang="en-US" sz="2400" i="1" dirty="0">
                <a:solidFill>
                  <a:schemeClr val="tx2"/>
                </a:solidFill>
                <a:cs typeface="Arial" charset="0"/>
              </a:rPr>
              <a:t>a</a:t>
            </a:r>
            <a:r>
              <a:rPr lang="en-US" sz="2400" dirty="0">
                <a:solidFill>
                  <a:schemeClr val="tx2"/>
                </a:solidFill>
                <a:cs typeface="Arial" charset="0"/>
              </a:rPr>
              <a:t>’s as </a:t>
            </a:r>
            <a:r>
              <a:rPr lang="en-US" sz="2400" i="1" dirty="0">
                <a:solidFill>
                  <a:schemeClr val="tx2"/>
                </a:solidFill>
                <a:cs typeface="Arial" charset="0"/>
              </a:rPr>
              <a:t>b</a:t>
            </a:r>
            <a:r>
              <a:rPr lang="en-US" sz="2400" dirty="0">
                <a:solidFill>
                  <a:schemeClr val="tx2"/>
                </a:solidFill>
                <a:cs typeface="Arial" charset="0"/>
              </a:rPr>
              <a:t>’s</a:t>
            </a:r>
            <a:endParaRPr lang="en-US" sz="2400" dirty="0">
              <a:cs typeface="Arial" charset="0"/>
            </a:endParaRPr>
          </a:p>
          <a:p>
            <a:pPr>
              <a:spcBef>
                <a:spcPts val="0"/>
              </a:spcBef>
              <a:spcAft>
                <a:spcPts val="600"/>
              </a:spcAft>
              <a:defRPr/>
            </a:pPr>
            <a:r>
              <a:rPr lang="en-US" sz="2400" dirty="0">
                <a:cs typeface="Arial" charset="0"/>
              </a:rPr>
              <a:t>This grammar is </a:t>
            </a:r>
            <a:r>
              <a:rPr lang="en-US" sz="2400" dirty="0">
                <a:solidFill>
                  <a:schemeClr val="tx2"/>
                </a:solidFill>
                <a:cs typeface="Arial" charset="0"/>
              </a:rPr>
              <a:t>ambiguous</a:t>
            </a:r>
            <a:r>
              <a:rPr lang="en-US" sz="2400" dirty="0">
                <a:cs typeface="Arial" charset="0"/>
              </a:rPr>
              <a:t>: </a:t>
            </a:r>
            <a:r>
              <a:rPr lang="en-US" sz="2400" dirty="0" err="1">
                <a:solidFill>
                  <a:srgbClr val="008000"/>
                </a:solidFill>
                <a:cs typeface="Arial" charset="0"/>
              </a:rPr>
              <a:t>abab</a:t>
            </a:r>
            <a:r>
              <a:rPr lang="en-US" sz="2400" dirty="0">
                <a:solidFill>
                  <a:srgbClr val="008000"/>
                </a:solidFill>
                <a:cs typeface="Arial" charset="0"/>
              </a:rPr>
              <a:t> </a:t>
            </a:r>
            <a:r>
              <a:rPr lang="en-US" sz="2400" dirty="0">
                <a:cs typeface="Arial" charset="0"/>
              </a:rPr>
              <a:t>has two parse trees</a:t>
            </a:r>
            <a:endParaRPr lang="en-US" sz="2000" dirty="0">
              <a:cs typeface="Courier New"/>
            </a:endParaRPr>
          </a:p>
        </p:txBody>
      </p:sp>
      <p:sp>
        <p:nvSpPr>
          <p:cNvPr id="61" name="Rectangle 4"/>
          <p:cNvSpPr>
            <a:spLocks noChangeArrowheads="1"/>
          </p:cNvSpPr>
          <p:nvPr/>
        </p:nvSpPr>
        <p:spPr bwMode="auto">
          <a:xfrm>
            <a:off x="2150980" y="2879728"/>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62" name="Rectangle 5"/>
          <p:cNvSpPr>
            <a:spLocks noChangeArrowheads="1"/>
          </p:cNvSpPr>
          <p:nvPr/>
        </p:nvSpPr>
        <p:spPr bwMode="auto">
          <a:xfrm>
            <a:off x="1165763" y="3702052"/>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63" name="Rectangle 6"/>
          <p:cNvSpPr>
            <a:spLocks noChangeArrowheads="1"/>
          </p:cNvSpPr>
          <p:nvPr/>
        </p:nvSpPr>
        <p:spPr bwMode="auto">
          <a:xfrm>
            <a:off x="538523" y="4525966"/>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b</a:t>
            </a:r>
          </a:p>
        </p:txBody>
      </p:sp>
      <p:sp>
        <p:nvSpPr>
          <p:cNvPr id="64" name="Rectangle 7"/>
          <p:cNvSpPr>
            <a:spLocks noChangeArrowheads="1"/>
          </p:cNvSpPr>
          <p:nvPr/>
        </p:nvSpPr>
        <p:spPr bwMode="auto">
          <a:xfrm>
            <a:off x="1165763" y="4525966"/>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65" name="Rectangle 8"/>
          <p:cNvSpPr>
            <a:spLocks noChangeArrowheads="1"/>
          </p:cNvSpPr>
          <p:nvPr/>
        </p:nvSpPr>
        <p:spPr bwMode="auto">
          <a:xfrm>
            <a:off x="1883275" y="4525966"/>
            <a:ext cx="35953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66" name="Rectangle 9"/>
          <p:cNvSpPr>
            <a:spLocks noChangeArrowheads="1"/>
          </p:cNvSpPr>
          <p:nvPr/>
        </p:nvSpPr>
        <p:spPr bwMode="auto">
          <a:xfrm>
            <a:off x="2510515" y="4525966"/>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67" name="Rectangle 10"/>
          <p:cNvSpPr>
            <a:spLocks noChangeArrowheads="1"/>
          </p:cNvSpPr>
          <p:nvPr/>
        </p:nvSpPr>
        <p:spPr bwMode="auto">
          <a:xfrm>
            <a:off x="3228026" y="4525966"/>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a:cs typeface="+mn-cs"/>
              </a:rPr>
              <a:t>ε</a:t>
            </a:r>
            <a:endParaRPr lang="en-US" sz="2400" b="1" i="1">
              <a:cs typeface="+mn-cs"/>
            </a:endParaRPr>
          </a:p>
        </p:txBody>
      </p:sp>
      <p:sp>
        <p:nvSpPr>
          <p:cNvPr id="68" name="Rectangle 11"/>
          <p:cNvSpPr>
            <a:spLocks noChangeArrowheads="1"/>
          </p:cNvSpPr>
          <p:nvPr/>
        </p:nvSpPr>
        <p:spPr bwMode="auto">
          <a:xfrm>
            <a:off x="1883275" y="3702052"/>
            <a:ext cx="359535"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69" name="Rectangle 12"/>
          <p:cNvSpPr>
            <a:spLocks noChangeArrowheads="1"/>
          </p:cNvSpPr>
          <p:nvPr/>
        </p:nvSpPr>
        <p:spPr bwMode="auto">
          <a:xfrm>
            <a:off x="2510515" y="3702052"/>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b</a:t>
            </a:r>
          </a:p>
        </p:txBody>
      </p:sp>
      <p:sp>
        <p:nvSpPr>
          <p:cNvPr id="70" name="Rectangle 13"/>
          <p:cNvSpPr>
            <a:spLocks noChangeArrowheads="1"/>
          </p:cNvSpPr>
          <p:nvPr/>
        </p:nvSpPr>
        <p:spPr bwMode="auto">
          <a:xfrm>
            <a:off x="3228026" y="3702052"/>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71" name="Rectangle 14"/>
          <p:cNvSpPr>
            <a:spLocks noChangeArrowheads="1"/>
          </p:cNvSpPr>
          <p:nvPr/>
        </p:nvSpPr>
        <p:spPr bwMode="auto">
          <a:xfrm>
            <a:off x="1154865" y="5348291"/>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dirty="0">
                <a:cs typeface="+mn-cs"/>
              </a:rPr>
              <a:t>ε</a:t>
            </a:r>
            <a:endParaRPr lang="en-US" sz="2400" b="1" i="1" dirty="0">
              <a:cs typeface="+mn-cs"/>
            </a:endParaRPr>
          </a:p>
        </p:txBody>
      </p:sp>
      <p:sp>
        <p:nvSpPr>
          <p:cNvPr id="72" name="Rectangle 15"/>
          <p:cNvSpPr>
            <a:spLocks noChangeArrowheads="1"/>
          </p:cNvSpPr>
          <p:nvPr/>
        </p:nvSpPr>
        <p:spPr bwMode="auto">
          <a:xfrm>
            <a:off x="2510515" y="5348291"/>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a:cs typeface="+mn-cs"/>
              </a:rPr>
              <a:t>ε</a:t>
            </a:r>
            <a:endParaRPr lang="en-US" sz="2400" b="1" i="1">
              <a:cs typeface="+mn-cs"/>
            </a:endParaRPr>
          </a:p>
        </p:txBody>
      </p:sp>
      <p:sp>
        <p:nvSpPr>
          <p:cNvPr id="73" name="Line 18"/>
          <p:cNvSpPr>
            <a:spLocks noChangeShapeType="1"/>
          </p:cNvSpPr>
          <p:nvPr/>
        </p:nvSpPr>
        <p:spPr bwMode="auto">
          <a:xfrm flipH="1">
            <a:off x="1614014" y="3244852"/>
            <a:ext cx="536966"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4" name="Line 19"/>
          <p:cNvSpPr>
            <a:spLocks noChangeShapeType="1"/>
          </p:cNvSpPr>
          <p:nvPr/>
        </p:nvSpPr>
        <p:spPr bwMode="auto">
          <a:xfrm flipH="1">
            <a:off x="2150980" y="3244852"/>
            <a:ext cx="180545"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5" name="Line 20"/>
          <p:cNvSpPr>
            <a:spLocks noChangeShapeType="1"/>
          </p:cNvSpPr>
          <p:nvPr/>
        </p:nvSpPr>
        <p:spPr bwMode="auto">
          <a:xfrm>
            <a:off x="2420243" y="3244852"/>
            <a:ext cx="269261"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6" name="Line 21"/>
          <p:cNvSpPr>
            <a:spLocks noChangeShapeType="1"/>
          </p:cNvSpPr>
          <p:nvPr/>
        </p:nvSpPr>
        <p:spPr bwMode="auto">
          <a:xfrm>
            <a:off x="2599230" y="3244852"/>
            <a:ext cx="628796"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7" name="Line 22"/>
          <p:cNvSpPr>
            <a:spLocks noChangeShapeType="1"/>
          </p:cNvSpPr>
          <p:nvPr/>
        </p:nvSpPr>
        <p:spPr bwMode="auto">
          <a:xfrm flipH="1">
            <a:off x="986774" y="4067177"/>
            <a:ext cx="896501" cy="458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8" name="Line 23"/>
          <p:cNvSpPr>
            <a:spLocks noChangeShapeType="1"/>
          </p:cNvSpPr>
          <p:nvPr/>
        </p:nvSpPr>
        <p:spPr bwMode="auto">
          <a:xfrm>
            <a:off x="2242810" y="4067177"/>
            <a:ext cx="356421" cy="458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79" name="Line 24"/>
          <p:cNvSpPr>
            <a:spLocks noChangeShapeType="1"/>
          </p:cNvSpPr>
          <p:nvPr/>
        </p:nvSpPr>
        <p:spPr bwMode="auto">
          <a:xfrm flipH="1">
            <a:off x="1435024" y="4067177"/>
            <a:ext cx="536967" cy="458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0" name="Line 25"/>
          <p:cNvSpPr>
            <a:spLocks noChangeShapeType="1"/>
          </p:cNvSpPr>
          <p:nvPr/>
        </p:nvSpPr>
        <p:spPr bwMode="auto">
          <a:xfrm>
            <a:off x="2062264" y="4067177"/>
            <a:ext cx="0" cy="458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1" name="Line 26"/>
          <p:cNvSpPr>
            <a:spLocks noChangeShapeType="1"/>
          </p:cNvSpPr>
          <p:nvPr/>
        </p:nvSpPr>
        <p:spPr bwMode="auto">
          <a:xfrm>
            <a:off x="3400482" y="4067177"/>
            <a:ext cx="0" cy="4587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2" name="Line 27"/>
          <p:cNvSpPr>
            <a:spLocks noChangeShapeType="1"/>
          </p:cNvSpPr>
          <p:nvPr/>
        </p:nvSpPr>
        <p:spPr bwMode="auto">
          <a:xfrm>
            <a:off x="1328877" y="4891090"/>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83" name="Line 28"/>
          <p:cNvSpPr>
            <a:spLocks noChangeShapeType="1"/>
          </p:cNvSpPr>
          <p:nvPr/>
        </p:nvSpPr>
        <p:spPr bwMode="auto">
          <a:xfrm>
            <a:off x="2684526" y="4891090"/>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nvGrpSpPr>
          <p:cNvPr id="84" name="Group 29"/>
          <p:cNvGrpSpPr>
            <a:grpSpLocks/>
          </p:cNvGrpSpPr>
          <p:nvPr/>
        </p:nvGrpSpPr>
        <p:grpSpPr bwMode="auto">
          <a:xfrm>
            <a:off x="4460097" y="2879727"/>
            <a:ext cx="4034255" cy="2833688"/>
            <a:chOff x="2937" y="1584"/>
            <a:chExt cx="2592" cy="1785"/>
          </a:xfrm>
        </p:grpSpPr>
        <p:sp>
          <p:nvSpPr>
            <p:cNvPr id="85" name="Rectangle 30"/>
            <p:cNvSpPr>
              <a:spLocks noChangeArrowheads="1"/>
            </p:cNvSpPr>
            <p:nvPr/>
          </p:nvSpPr>
          <p:spPr bwMode="auto">
            <a:xfrm>
              <a:off x="3686" y="1584"/>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86" name="Rectangle 31"/>
            <p:cNvSpPr>
              <a:spLocks noChangeArrowheads="1"/>
            </p:cNvSpPr>
            <p:nvPr/>
          </p:nvSpPr>
          <p:spPr bwMode="auto">
            <a:xfrm>
              <a:off x="5241" y="2621"/>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87" name="Rectangle 32"/>
            <p:cNvSpPr>
              <a:spLocks noChangeArrowheads="1"/>
            </p:cNvSpPr>
            <p:nvPr/>
          </p:nvSpPr>
          <p:spPr bwMode="auto">
            <a:xfrm>
              <a:off x="4781" y="2621"/>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b</a:t>
              </a:r>
            </a:p>
          </p:txBody>
        </p:sp>
        <p:sp>
          <p:nvSpPr>
            <p:cNvPr id="88" name="Rectangle 33"/>
            <p:cNvSpPr>
              <a:spLocks noChangeArrowheads="1"/>
            </p:cNvSpPr>
            <p:nvPr/>
          </p:nvSpPr>
          <p:spPr bwMode="auto">
            <a:xfrm>
              <a:off x="4322" y="2621"/>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dirty="0">
                  <a:cs typeface="+mn-cs"/>
                </a:rPr>
                <a:t>S</a:t>
              </a:r>
            </a:p>
          </p:txBody>
        </p:sp>
        <p:sp>
          <p:nvSpPr>
            <p:cNvPr id="89" name="Rectangle 34"/>
            <p:cNvSpPr>
              <a:spLocks noChangeArrowheads="1"/>
            </p:cNvSpPr>
            <p:nvPr/>
          </p:nvSpPr>
          <p:spPr bwMode="auto">
            <a:xfrm>
              <a:off x="3860" y="2621"/>
              <a:ext cx="287"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90" name="Rectangle 35"/>
            <p:cNvSpPr>
              <a:spLocks noChangeArrowheads="1"/>
            </p:cNvSpPr>
            <p:nvPr/>
          </p:nvSpPr>
          <p:spPr bwMode="auto">
            <a:xfrm>
              <a:off x="3341" y="2621"/>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a:cs typeface="+mn-cs"/>
                </a:rPr>
                <a:t>ε</a:t>
              </a:r>
              <a:endParaRPr lang="en-US" sz="2400" b="1" i="1">
                <a:cs typeface="+mn-cs"/>
              </a:endParaRPr>
            </a:p>
          </p:txBody>
        </p:sp>
        <p:sp>
          <p:nvSpPr>
            <p:cNvPr id="91" name="Rectangle 36"/>
            <p:cNvSpPr>
              <a:spLocks noChangeArrowheads="1"/>
            </p:cNvSpPr>
            <p:nvPr/>
          </p:nvSpPr>
          <p:spPr bwMode="auto">
            <a:xfrm>
              <a:off x="2937" y="2102"/>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92" name="Rectangle 37"/>
            <p:cNvSpPr>
              <a:spLocks noChangeArrowheads="1"/>
            </p:cNvSpPr>
            <p:nvPr/>
          </p:nvSpPr>
          <p:spPr bwMode="auto">
            <a:xfrm>
              <a:off x="3341" y="2102"/>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93" name="Rectangle 38"/>
            <p:cNvSpPr>
              <a:spLocks noChangeArrowheads="1"/>
            </p:cNvSpPr>
            <p:nvPr/>
          </p:nvSpPr>
          <p:spPr bwMode="auto">
            <a:xfrm>
              <a:off x="3859" y="2102"/>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b</a:t>
              </a:r>
            </a:p>
          </p:txBody>
        </p:sp>
        <p:sp>
          <p:nvSpPr>
            <p:cNvPr id="94" name="Rectangle 39"/>
            <p:cNvSpPr>
              <a:spLocks noChangeArrowheads="1"/>
            </p:cNvSpPr>
            <p:nvPr/>
          </p:nvSpPr>
          <p:spPr bwMode="auto">
            <a:xfrm>
              <a:off x="4320" y="2102"/>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95" name="Rectangle 40"/>
            <p:cNvSpPr>
              <a:spLocks noChangeArrowheads="1"/>
            </p:cNvSpPr>
            <p:nvPr/>
          </p:nvSpPr>
          <p:spPr bwMode="auto">
            <a:xfrm>
              <a:off x="4322" y="3139"/>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dirty="0">
                  <a:cs typeface="+mn-cs"/>
                </a:rPr>
                <a:t>ε</a:t>
              </a:r>
              <a:endParaRPr lang="en-US" sz="2400" b="1" i="1" dirty="0">
                <a:cs typeface="+mn-cs"/>
              </a:endParaRPr>
            </a:p>
          </p:txBody>
        </p:sp>
        <p:sp>
          <p:nvSpPr>
            <p:cNvPr id="96" name="Rectangle 41"/>
            <p:cNvSpPr>
              <a:spLocks noChangeArrowheads="1"/>
            </p:cNvSpPr>
            <p:nvPr/>
          </p:nvSpPr>
          <p:spPr bwMode="auto">
            <a:xfrm>
              <a:off x="5241" y="3139"/>
              <a:ext cx="288" cy="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a:cs typeface="+mn-cs"/>
                </a:rPr>
                <a:t>ε</a:t>
              </a:r>
              <a:endParaRPr lang="en-US" sz="2400" b="1" i="1">
                <a:cs typeface="+mn-cs"/>
              </a:endParaRPr>
            </a:p>
          </p:txBody>
        </p:sp>
        <p:sp>
          <p:nvSpPr>
            <p:cNvPr id="97" name="Line 42"/>
            <p:cNvSpPr>
              <a:spLocks noChangeShapeType="1"/>
            </p:cNvSpPr>
            <p:nvPr/>
          </p:nvSpPr>
          <p:spPr bwMode="auto">
            <a:xfrm flipH="1">
              <a:off x="3225" y="1814"/>
              <a:ext cx="461"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8" name="Line 43"/>
            <p:cNvSpPr>
              <a:spLocks noChangeShapeType="1"/>
            </p:cNvSpPr>
            <p:nvPr/>
          </p:nvSpPr>
          <p:spPr bwMode="auto">
            <a:xfrm>
              <a:off x="3974" y="1814"/>
              <a:ext cx="346"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99" name="Line 44"/>
            <p:cNvSpPr>
              <a:spLocks noChangeShapeType="1"/>
            </p:cNvSpPr>
            <p:nvPr/>
          </p:nvSpPr>
          <p:spPr bwMode="auto">
            <a:xfrm flipH="1">
              <a:off x="3513" y="1814"/>
              <a:ext cx="288"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0" name="Line 45"/>
            <p:cNvSpPr>
              <a:spLocks noChangeShapeType="1"/>
            </p:cNvSpPr>
            <p:nvPr/>
          </p:nvSpPr>
          <p:spPr bwMode="auto">
            <a:xfrm>
              <a:off x="3859" y="1814"/>
              <a:ext cx="115"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1" name="Line 46"/>
            <p:cNvSpPr>
              <a:spLocks noChangeShapeType="1"/>
            </p:cNvSpPr>
            <p:nvPr/>
          </p:nvSpPr>
          <p:spPr bwMode="auto">
            <a:xfrm>
              <a:off x="3453" y="2332"/>
              <a:ext cx="0" cy="2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2" name="Line 47"/>
            <p:cNvSpPr>
              <a:spLocks noChangeShapeType="1"/>
            </p:cNvSpPr>
            <p:nvPr/>
          </p:nvSpPr>
          <p:spPr bwMode="auto">
            <a:xfrm flipH="1">
              <a:off x="4032" y="2332"/>
              <a:ext cx="288" cy="2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3" name="Line 48"/>
            <p:cNvSpPr>
              <a:spLocks noChangeShapeType="1"/>
            </p:cNvSpPr>
            <p:nvPr/>
          </p:nvSpPr>
          <p:spPr bwMode="auto">
            <a:xfrm>
              <a:off x="4435" y="2332"/>
              <a:ext cx="0" cy="2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4" name="Line 49"/>
            <p:cNvSpPr>
              <a:spLocks noChangeShapeType="1"/>
            </p:cNvSpPr>
            <p:nvPr/>
          </p:nvSpPr>
          <p:spPr bwMode="auto">
            <a:xfrm>
              <a:off x="4666" y="2332"/>
              <a:ext cx="633" cy="2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5" name="Line 50"/>
            <p:cNvSpPr>
              <a:spLocks noChangeShapeType="1"/>
            </p:cNvSpPr>
            <p:nvPr/>
          </p:nvSpPr>
          <p:spPr bwMode="auto">
            <a:xfrm>
              <a:off x="4550" y="2332"/>
              <a:ext cx="346" cy="289"/>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6" name="Line 51"/>
            <p:cNvSpPr>
              <a:spLocks noChangeShapeType="1"/>
            </p:cNvSpPr>
            <p:nvPr/>
          </p:nvSpPr>
          <p:spPr bwMode="auto">
            <a:xfrm>
              <a:off x="4425" y="2851"/>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07" name="Line 52"/>
            <p:cNvSpPr>
              <a:spLocks noChangeShapeType="1"/>
            </p:cNvSpPr>
            <p:nvPr/>
          </p:nvSpPr>
          <p:spPr bwMode="auto">
            <a:xfrm>
              <a:off x="5354" y="2851"/>
              <a:ext cx="0" cy="288"/>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108" name="Text Box 16"/>
          <p:cNvSpPr txBox="1">
            <a:spLocks noChangeArrowheads="1"/>
          </p:cNvSpPr>
          <p:nvPr/>
        </p:nvSpPr>
        <p:spPr bwMode="auto">
          <a:xfrm>
            <a:off x="2188400" y="5950744"/>
            <a:ext cx="4331891"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l">
              <a:spcBef>
                <a:spcPct val="50000"/>
              </a:spcBef>
              <a:defRPr/>
            </a:pPr>
            <a:r>
              <a:rPr lang="en-US" sz="2400" dirty="0">
                <a:solidFill>
                  <a:srgbClr val="008000"/>
                </a:solidFill>
                <a:cs typeface="+mn-cs"/>
              </a:rPr>
              <a:t>(</a:t>
            </a:r>
            <a:r>
              <a:rPr lang="en-US" sz="2400" i="1" dirty="0" err="1">
                <a:solidFill>
                  <a:srgbClr val="008000"/>
                </a:solidFill>
                <a:cs typeface="+mn-cs"/>
              </a:rPr>
              <a:t>ab</a:t>
            </a:r>
            <a:r>
              <a:rPr lang="en-US" sz="2400" dirty="0">
                <a:solidFill>
                  <a:srgbClr val="008000"/>
                </a:solidFill>
                <a:cs typeface="+mn-cs"/>
              </a:rPr>
              <a:t>)</a:t>
            </a:r>
            <a:r>
              <a:rPr lang="en-US" sz="2400" i="1" baseline="30000" dirty="0">
                <a:solidFill>
                  <a:srgbClr val="008000"/>
                </a:solidFill>
                <a:cs typeface="+mn-cs"/>
              </a:rPr>
              <a:t>n</a:t>
            </a:r>
            <a:r>
              <a:rPr lang="en-US" sz="2400" dirty="0">
                <a:solidFill>
                  <a:srgbClr val="008000"/>
                </a:solidFill>
                <a:cs typeface="+mn-cs"/>
              </a:rPr>
              <a:t> </a:t>
            </a:r>
            <a:r>
              <a:rPr lang="en-US" sz="2400" dirty="0">
                <a:cs typeface="+mn-cs"/>
              </a:rPr>
              <a:t>has</a:t>
            </a:r>
            <a:r>
              <a:rPr lang="en-US" sz="2400" b="1" dirty="0">
                <a:cs typeface="+mn-cs"/>
              </a:rPr>
              <a:t>                     </a:t>
            </a:r>
            <a:r>
              <a:rPr lang="en-US" sz="2400" dirty="0">
                <a:cs typeface="+mn-cs"/>
              </a:rPr>
              <a:t>parse trees</a:t>
            </a:r>
          </a:p>
        </p:txBody>
      </p:sp>
      <p:graphicFrame>
        <p:nvGraphicFramePr>
          <p:cNvPr id="109" name="Object 17"/>
          <p:cNvGraphicFramePr>
            <a:graphicFrameLocks noChangeAspect="1"/>
          </p:cNvGraphicFramePr>
          <p:nvPr>
            <p:extLst>
              <p:ext uri="{D42A27DB-BD31-4B8C-83A1-F6EECF244321}">
                <p14:modId xmlns:p14="http://schemas.microsoft.com/office/powerpoint/2010/main" val="2085695019"/>
              </p:ext>
            </p:extLst>
          </p:nvPr>
        </p:nvGraphicFramePr>
        <p:xfrm>
          <a:off x="3465288" y="5758656"/>
          <a:ext cx="1263817" cy="909638"/>
        </p:xfrm>
        <a:graphic>
          <a:graphicData uri="http://schemas.openxmlformats.org/presentationml/2006/ole">
            <mc:AlternateContent xmlns:mc="http://schemas.openxmlformats.org/markup-compatibility/2006">
              <mc:Choice xmlns:v="urn:schemas-microsoft-com:vml" Requires="v">
                <p:oleObj name="Equation" r:id="rId3" imgW="647700" imgH="457200" progId="Equation.3">
                  <p:embed/>
                </p:oleObj>
              </mc:Choice>
              <mc:Fallback>
                <p:oleObj name="Equation" r:id="rId3" imgW="647700" imgH="457200" progId="Equation.3">
                  <p:embed/>
                  <p:pic>
                    <p:nvPicPr>
                      <p:cNvPr id="109"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5288" y="5758656"/>
                        <a:ext cx="1263817" cy="90963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177961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checkerboard(across)">
                                      <p:cBhvr>
                                        <p:cTn id="7" dur="500"/>
                                        <p:tgtEl>
                                          <p:spTgt spid="108"/>
                                        </p:tgtEl>
                                      </p:cBhvr>
                                    </p:animEffect>
                                  </p:childTnLst>
                                </p:cTn>
                              </p:par>
                              <p:par>
                                <p:cTn id="8" presetID="5" presetClass="entr" presetSubtype="10" fill="hold"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checkerboard(across)">
                                      <p:cBhvr>
                                        <p:cTn id="10"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Program Compilation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2" name="Picture 1">
            <a:extLst>
              <a:ext uri="{FF2B5EF4-FFF2-40B4-BE49-F238E27FC236}">
                <a16:creationId xmlns:a16="http://schemas.microsoft.com/office/drawing/2014/main" id="{C8B87784-5202-4167-83E9-2729BB215D94}"/>
              </a:ext>
            </a:extLst>
          </p:cNvPr>
          <p:cNvPicPr>
            <a:picLocks noChangeAspect="1"/>
          </p:cNvPicPr>
          <p:nvPr/>
        </p:nvPicPr>
        <p:blipFill>
          <a:blip r:embed="rId3"/>
          <a:stretch>
            <a:fillRect/>
          </a:stretch>
        </p:blipFill>
        <p:spPr>
          <a:xfrm>
            <a:off x="457200" y="2049329"/>
            <a:ext cx="8230226" cy="4223814"/>
          </a:xfrm>
          <a:prstGeom prst="rect">
            <a:avLst/>
          </a:prstGeom>
        </p:spPr>
      </p:pic>
    </p:spTree>
    <p:extLst>
      <p:ext uri="{BB962C8B-B14F-4D97-AF65-F5344CB8AC3E}">
        <p14:creationId xmlns:p14="http://schemas.microsoft.com/office/powerpoint/2010/main" val="1178750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Grammars and Parse Trees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Natural languages are inherently ambiguous</a:t>
            </a:r>
          </a:p>
          <a:p>
            <a:pPr lvl="1" algn="just">
              <a:spcBef>
                <a:spcPts val="0"/>
              </a:spcBef>
              <a:spcAft>
                <a:spcPts val="600"/>
              </a:spcAft>
              <a:defRPr/>
            </a:pPr>
            <a:r>
              <a:rPr lang="en-US" sz="2000" dirty="0">
                <a:cs typeface="Courier New"/>
              </a:rPr>
              <a:t>But programming languages should not be!</a:t>
            </a:r>
          </a:p>
          <a:p>
            <a:pPr algn="just">
              <a:spcBef>
                <a:spcPts val="0"/>
              </a:spcBef>
              <a:spcAft>
                <a:spcPts val="600"/>
              </a:spcAft>
              <a:defRPr/>
            </a:pPr>
            <a:r>
              <a:rPr lang="en-US" sz="2400" dirty="0">
                <a:cs typeface="Courier New"/>
              </a:rPr>
              <a:t>This grammar G generates the same language</a:t>
            </a:r>
          </a:p>
          <a:p>
            <a:pPr algn="just">
              <a:spcBef>
                <a:spcPts val="0"/>
              </a:spcBef>
              <a:spcAft>
                <a:spcPts val="600"/>
              </a:spcAft>
              <a:defRPr/>
            </a:pPr>
            <a:endParaRPr lang="en-US" sz="2400" dirty="0">
              <a:cs typeface="Courier New"/>
            </a:endParaRPr>
          </a:p>
          <a:p>
            <a:pPr lvl="2" algn="just">
              <a:buFontTx/>
              <a:buNone/>
              <a:defRPr/>
            </a:pPr>
            <a:r>
              <a:rPr lang="en-US" i="1" dirty="0">
                <a:solidFill>
                  <a:srgbClr val="008000"/>
                </a:solidFill>
              </a:rPr>
              <a:t>S</a:t>
            </a:r>
            <a:r>
              <a:rPr lang="en-US" dirty="0">
                <a:solidFill>
                  <a:srgbClr val="008000"/>
                </a:solidFill>
              </a:rPr>
              <a:t> </a:t>
            </a:r>
            <a:r>
              <a:rPr lang="en-US" dirty="0">
                <a:solidFill>
                  <a:srgbClr val="008000"/>
                </a:solidFill>
                <a:cs typeface="Arial" charset="0"/>
              </a:rPr>
              <a:t>→ </a:t>
            </a:r>
            <a:r>
              <a:rPr lang="en-US" i="1" dirty="0" err="1">
                <a:solidFill>
                  <a:srgbClr val="008000"/>
                </a:solidFill>
                <a:cs typeface="Arial" charset="0"/>
              </a:rPr>
              <a:t>aAbS</a:t>
            </a:r>
            <a:r>
              <a:rPr lang="en-US" dirty="0">
                <a:solidFill>
                  <a:srgbClr val="008000"/>
                </a:solidFill>
                <a:cs typeface="Arial" charset="0"/>
              </a:rPr>
              <a:t> | </a:t>
            </a:r>
            <a:r>
              <a:rPr lang="en-US" i="1" dirty="0" err="1">
                <a:solidFill>
                  <a:srgbClr val="008000"/>
                </a:solidFill>
                <a:cs typeface="Arial" charset="0"/>
              </a:rPr>
              <a:t>bBaS</a:t>
            </a:r>
            <a:r>
              <a:rPr lang="en-US" dirty="0">
                <a:solidFill>
                  <a:srgbClr val="008000"/>
                </a:solidFill>
                <a:cs typeface="Arial" charset="0"/>
              </a:rPr>
              <a:t> | </a:t>
            </a:r>
            <a:r>
              <a:rPr lang="el-GR" i="1" dirty="0">
                <a:solidFill>
                  <a:srgbClr val="008000"/>
                </a:solidFill>
                <a:cs typeface="Arial" charset="0"/>
              </a:rPr>
              <a:t>ε</a:t>
            </a:r>
            <a:endParaRPr lang="en-US" i="1" dirty="0">
              <a:solidFill>
                <a:srgbClr val="008000"/>
              </a:solidFill>
              <a:cs typeface="Arial" charset="0"/>
            </a:endParaRPr>
          </a:p>
          <a:p>
            <a:pPr lvl="2" algn="just">
              <a:buFontTx/>
              <a:buNone/>
              <a:defRPr/>
            </a:pPr>
            <a:r>
              <a:rPr lang="en-US" i="1" dirty="0">
                <a:solidFill>
                  <a:srgbClr val="008000"/>
                </a:solidFill>
              </a:rPr>
              <a:t>A</a:t>
            </a:r>
            <a:r>
              <a:rPr lang="en-US" dirty="0">
                <a:solidFill>
                  <a:srgbClr val="008000"/>
                </a:solidFill>
              </a:rPr>
              <a:t> </a:t>
            </a:r>
            <a:r>
              <a:rPr lang="en-US" dirty="0">
                <a:solidFill>
                  <a:srgbClr val="008000"/>
                </a:solidFill>
                <a:cs typeface="Arial" charset="0"/>
              </a:rPr>
              <a:t>→ </a:t>
            </a:r>
            <a:r>
              <a:rPr lang="en-US" i="1" dirty="0" err="1">
                <a:solidFill>
                  <a:srgbClr val="008000"/>
                </a:solidFill>
                <a:cs typeface="Arial" charset="0"/>
              </a:rPr>
              <a:t>aAbA</a:t>
            </a:r>
            <a:r>
              <a:rPr lang="en-US" dirty="0">
                <a:solidFill>
                  <a:srgbClr val="008000"/>
                </a:solidFill>
                <a:cs typeface="Arial" charset="0"/>
              </a:rPr>
              <a:t> | </a:t>
            </a:r>
            <a:r>
              <a:rPr lang="el-GR" i="1" dirty="0">
                <a:solidFill>
                  <a:srgbClr val="008000"/>
                </a:solidFill>
                <a:cs typeface="Arial" charset="0"/>
              </a:rPr>
              <a:t>ε</a:t>
            </a:r>
            <a:endParaRPr lang="en-US" i="1" dirty="0">
              <a:solidFill>
                <a:srgbClr val="008000"/>
              </a:solidFill>
              <a:cs typeface="Arial" charset="0"/>
            </a:endParaRPr>
          </a:p>
          <a:p>
            <a:pPr lvl="2" algn="just">
              <a:buFontTx/>
              <a:buNone/>
              <a:defRPr/>
            </a:pPr>
            <a:r>
              <a:rPr lang="en-US" i="1" dirty="0">
                <a:solidFill>
                  <a:srgbClr val="008000"/>
                </a:solidFill>
              </a:rPr>
              <a:t>B</a:t>
            </a:r>
            <a:r>
              <a:rPr lang="en-US" dirty="0">
                <a:solidFill>
                  <a:srgbClr val="008000"/>
                </a:solidFill>
              </a:rPr>
              <a:t> </a:t>
            </a:r>
            <a:r>
              <a:rPr lang="en-US" dirty="0">
                <a:solidFill>
                  <a:srgbClr val="008000"/>
                </a:solidFill>
                <a:cs typeface="Arial" charset="0"/>
              </a:rPr>
              <a:t>→ </a:t>
            </a:r>
            <a:r>
              <a:rPr lang="en-US" i="1" dirty="0" err="1">
                <a:solidFill>
                  <a:srgbClr val="008000"/>
                </a:solidFill>
                <a:cs typeface="Arial" charset="0"/>
              </a:rPr>
              <a:t>bBaB</a:t>
            </a:r>
            <a:r>
              <a:rPr lang="en-US" dirty="0">
                <a:solidFill>
                  <a:srgbClr val="008000"/>
                </a:solidFill>
                <a:cs typeface="Arial" charset="0"/>
              </a:rPr>
              <a:t> | </a:t>
            </a:r>
            <a:r>
              <a:rPr lang="el-GR" i="1" dirty="0">
                <a:solidFill>
                  <a:srgbClr val="008000"/>
                </a:solidFill>
                <a:cs typeface="Arial" charset="0"/>
              </a:rPr>
              <a:t>ε</a:t>
            </a:r>
            <a:endParaRPr lang="en-US" i="1" dirty="0">
              <a:solidFill>
                <a:srgbClr val="008000"/>
              </a:solidFill>
              <a:cs typeface="Arial" charset="0"/>
            </a:endParaRPr>
          </a:p>
          <a:p>
            <a:pPr marL="400050" lvl="1" indent="0" algn="just">
              <a:spcBef>
                <a:spcPts val="0"/>
              </a:spcBef>
              <a:spcAft>
                <a:spcPts val="600"/>
              </a:spcAft>
              <a:buNone/>
              <a:defRPr/>
            </a:pPr>
            <a:endParaRPr lang="en-US" sz="2000" dirty="0">
              <a:cs typeface="Courier New"/>
            </a:endParaRPr>
          </a:p>
          <a:p>
            <a:pPr marL="400050" lvl="1" indent="0" algn="just">
              <a:spcBef>
                <a:spcPts val="0"/>
              </a:spcBef>
              <a:spcAft>
                <a:spcPts val="600"/>
              </a:spcAft>
              <a:buNone/>
              <a:defRPr/>
            </a:pPr>
            <a:endParaRPr lang="en-US" sz="2000" dirty="0">
              <a:cs typeface="Courier New"/>
            </a:endParaRPr>
          </a:p>
          <a:p>
            <a:pPr marL="400050" lvl="1" indent="0" algn="just">
              <a:spcBef>
                <a:spcPts val="0"/>
              </a:spcBef>
              <a:spcAft>
                <a:spcPts val="600"/>
              </a:spcAft>
              <a:buNone/>
              <a:defRPr/>
            </a:pPr>
            <a:endParaRPr lang="en-US" sz="2000" dirty="0">
              <a:cs typeface="Courier New"/>
            </a:endParaRPr>
          </a:p>
          <a:p>
            <a:pPr algn="just">
              <a:spcBef>
                <a:spcPct val="0"/>
              </a:spcBef>
              <a:defRPr/>
            </a:pPr>
            <a:r>
              <a:rPr lang="en-US" sz="2400" i="1" dirty="0">
                <a:solidFill>
                  <a:schemeClr val="tx2"/>
                </a:solidFill>
                <a:cs typeface="Arial" charset="0"/>
              </a:rPr>
              <a:t>G </a:t>
            </a:r>
            <a:r>
              <a:rPr lang="en-US" sz="2400" dirty="0">
                <a:solidFill>
                  <a:schemeClr val="tx2"/>
                </a:solidFill>
                <a:cs typeface="Arial" charset="0"/>
              </a:rPr>
              <a:t>is unambiguous and has only one parse tree for </a:t>
            </a:r>
            <a:r>
              <a:rPr lang="en-US" sz="2400" dirty="0">
                <a:solidFill>
                  <a:schemeClr val="tx2"/>
                </a:solidFill>
              </a:rPr>
              <a:t>every sentence</a:t>
            </a:r>
            <a:r>
              <a:rPr lang="en-US" sz="2400" dirty="0">
                <a:solidFill>
                  <a:schemeClr val="tx2"/>
                </a:solidFill>
                <a:cs typeface="Arial" charset="0"/>
              </a:rPr>
              <a:t> in </a:t>
            </a:r>
            <a:r>
              <a:rPr lang="en-US" sz="2400" i="1" dirty="0">
                <a:solidFill>
                  <a:schemeClr val="tx2"/>
                </a:solidFill>
                <a:cs typeface="Arial" charset="0"/>
              </a:rPr>
              <a:t>L</a:t>
            </a:r>
            <a:r>
              <a:rPr lang="en-US" sz="2400" dirty="0">
                <a:solidFill>
                  <a:schemeClr val="tx2"/>
                </a:solidFill>
                <a:cs typeface="Arial" charset="0"/>
              </a:rPr>
              <a:t>(</a:t>
            </a:r>
            <a:r>
              <a:rPr lang="en-US" sz="2400" i="1" dirty="0">
                <a:solidFill>
                  <a:schemeClr val="tx2"/>
                </a:solidFill>
                <a:cs typeface="Arial" charset="0"/>
              </a:rPr>
              <a:t>G</a:t>
            </a:r>
            <a:r>
              <a:rPr lang="en-US" sz="2400" dirty="0">
                <a:solidFill>
                  <a:schemeClr val="tx2"/>
                </a:solidFill>
                <a:cs typeface="Arial" charset="0"/>
              </a:rPr>
              <a:t>)</a:t>
            </a:r>
            <a:endParaRPr lang="en-US" sz="2000" dirty="0">
              <a:cs typeface="Courier New"/>
            </a:endParaRPr>
          </a:p>
          <a:p>
            <a:pPr marL="400050" lvl="1" indent="0" algn="just">
              <a:spcBef>
                <a:spcPts val="0"/>
              </a:spcBef>
              <a:spcAft>
                <a:spcPts val="600"/>
              </a:spcAft>
              <a:buNone/>
              <a:defRPr/>
            </a:pPr>
            <a:endParaRPr lang="en-US" sz="2000" dirty="0">
              <a:cs typeface="Courier New"/>
            </a:endParaRPr>
          </a:p>
        </p:txBody>
      </p:sp>
      <p:sp>
        <p:nvSpPr>
          <p:cNvPr id="57" name="Rectangle 4"/>
          <p:cNvSpPr>
            <a:spLocks noChangeArrowheads="1"/>
          </p:cNvSpPr>
          <p:nvPr/>
        </p:nvSpPr>
        <p:spPr bwMode="auto">
          <a:xfrm>
            <a:off x="5648268" y="2878933"/>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58" name="Rectangle 5"/>
          <p:cNvSpPr>
            <a:spLocks noChangeArrowheads="1"/>
          </p:cNvSpPr>
          <p:nvPr/>
        </p:nvSpPr>
        <p:spPr bwMode="auto">
          <a:xfrm>
            <a:off x="8068509" y="4525170"/>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59" name="Rectangle 6"/>
          <p:cNvSpPr>
            <a:spLocks noChangeArrowheads="1"/>
          </p:cNvSpPr>
          <p:nvPr/>
        </p:nvSpPr>
        <p:spPr bwMode="auto">
          <a:xfrm>
            <a:off x="7352554" y="4525170"/>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b</a:t>
            </a:r>
          </a:p>
        </p:txBody>
      </p:sp>
      <p:sp>
        <p:nvSpPr>
          <p:cNvPr id="60" name="Rectangle 7"/>
          <p:cNvSpPr>
            <a:spLocks noChangeArrowheads="1"/>
          </p:cNvSpPr>
          <p:nvPr/>
        </p:nvSpPr>
        <p:spPr bwMode="auto">
          <a:xfrm>
            <a:off x="6592394" y="4525170"/>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dirty="0">
                <a:cs typeface="+mn-cs"/>
              </a:rPr>
              <a:t>A</a:t>
            </a:r>
          </a:p>
        </p:txBody>
      </p:sp>
      <p:sp>
        <p:nvSpPr>
          <p:cNvPr id="110" name="Rectangle 8"/>
          <p:cNvSpPr>
            <a:spLocks noChangeArrowheads="1"/>
          </p:cNvSpPr>
          <p:nvPr/>
        </p:nvSpPr>
        <p:spPr bwMode="auto">
          <a:xfrm>
            <a:off x="5919086" y="4525170"/>
            <a:ext cx="446694"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111" name="Rectangle 9"/>
          <p:cNvSpPr>
            <a:spLocks noChangeArrowheads="1"/>
          </p:cNvSpPr>
          <p:nvPr/>
        </p:nvSpPr>
        <p:spPr bwMode="auto">
          <a:xfrm>
            <a:off x="5111301" y="4525170"/>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a:cs typeface="+mn-cs"/>
              </a:rPr>
              <a:t>ε</a:t>
            </a:r>
            <a:endParaRPr lang="en-US" sz="2400" b="1" i="1">
              <a:cs typeface="+mn-cs"/>
            </a:endParaRPr>
          </a:p>
        </p:txBody>
      </p:sp>
      <p:sp>
        <p:nvSpPr>
          <p:cNvPr id="112" name="Rectangle 10"/>
          <p:cNvSpPr>
            <a:spLocks noChangeArrowheads="1"/>
          </p:cNvSpPr>
          <p:nvPr/>
        </p:nvSpPr>
        <p:spPr bwMode="auto">
          <a:xfrm>
            <a:off x="4482505" y="3701257"/>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113" name="Rectangle 11"/>
          <p:cNvSpPr>
            <a:spLocks noChangeArrowheads="1"/>
          </p:cNvSpPr>
          <p:nvPr/>
        </p:nvSpPr>
        <p:spPr bwMode="auto">
          <a:xfrm>
            <a:off x="5111301" y="3701257"/>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A</a:t>
            </a:r>
          </a:p>
        </p:txBody>
      </p:sp>
      <p:sp>
        <p:nvSpPr>
          <p:cNvPr id="114" name="Rectangle 12"/>
          <p:cNvSpPr>
            <a:spLocks noChangeArrowheads="1"/>
          </p:cNvSpPr>
          <p:nvPr/>
        </p:nvSpPr>
        <p:spPr bwMode="auto">
          <a:xfrm>
            <a:off x="5917529" y="3701257"/>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b</a:t>
            </a:r>
          </a:p>
        </p:txBody>
      </p:sp>
      <p:sp>
        <p:nvSpPr>
          <p:cNvPr id="115" name="Rectangle 13"/>
          <p:cNvSpPr>
            <a:spLocks noChangeArrowheads="1"/>
          </p:cNvSpPr>
          <p:nvPr/>
        </p:nvSpPr>
        <p:spPr bwMode="auto">
          <a:xfrm>
            <a:off x="6635042" y="3701257"/>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n-US" sz="2400" b="1" i="1">
                <a:cs typeface="+mn-cs"/>
              </a:rPr>
              <a:t>S</a:t>
            </a:r>
          </a:p>
        </p:txBody>
      </p:sp>
      <p:sp>
        <p:nvSpPr>
          <p:cNvPr id="116" name="Rectangle 14"/>
          <p:cNvSpPr>
            <a:spLocks noChangeArrowheads="1"/>
          </p:cNvSpPr>
          <p:nvPr/>
        </p:nvSpPr>
        <p:spPr bwMode="auto">
          <a:xfrm>
            <a:off x="6608269" y="5347495"/>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dirty="0">
                <a:cs typeface="+mn-cs"/>
              </a:rPr>
              <a:t>ε</a:t>
            </a:r>
            <a:endParaRPr lang="en-US" sz="2400" b="1" i="1" dirty="0">
              <a:cs typeface="+mn-cs"/>
            </a:endParaRPr>
          </a:p>
        </p:txBody>
      </p:sp>
      <p:sp>
        <p:nvSpPr>
          <p:cNvPr id="117" name="Rectangle 15"/>
          <p:cNvSpPr>
            <a:spLocks noChangeArrowheads="1"/>
          </p:cNvSpPr>
          <p:nvPr/>
        </p:nvSpPr>
        <p:spPr bwMode="auto">
          <a:xfrm>
            <a:off x="8068509" y="5347495"/>
            <a:ext cx="448251"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r>
              <a:rPr lang="el-GR" sz="2400" b="1" i="1">
                <a:cs typeface="+mn-cs"/>
              </a:rPr>
              <a:t>ε</a:t>
            </a:r>
            <a:endParaRPr lang="en-US" sz="2400" b="1" i="1">
              <a:cs typeface="+mn-cs"/>
            </a:endParaRPr>
          </a:p>
        </p:txBody>
      </p:sp>
      <p:sp>
        <p:nvSpPr>
          <p:cNvPr id="118" name="Line 16"/>
          <p:cNvSpPr>
            <a:spLocks noChangeShapeType="1"/>
          </p:cNvSpPr>
          <p:nvPr/>
        </p:nvSpPr>
        <p:spPr bwMode="auto">
          <a:xfrm flipH="1">
            <a:off x="4930756" y="3244057"/>
            <a:ext cx="717513"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19" name="Line 17"/>
          <p:cNvSpPr>
            <a:spLocks noChangeShapeType="1"/>
          </p:cNvSpPr>
          <p:nvPr/>
        </p:nvSpPr>
        <p:spPr bwMode="auto">
          <a:xfrm>
            <a:off x="6096520" y="3244057"/>
            <a:ext cx="538523"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0" name="Line 18"/>
          <p:cNvSpPr>
            <a:spLocks noChangeShapeType="1"/>
          </p:cNvSpPr>
          <p:nvPr/>
        </p:nvSpPr>
        <p:spPr bwMode="auto">
          <a:xfrm flipH="1">
            <a:off x="5379006" y="3244057"/>
            <a:ext cx="448251"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1" name="Line 19"/>
          <p:cNvSpPr>
            <a:spLocks noChangeShapeType="1"/>
          </p:cNvSpPr>
          <p:nvPr/>
        </p:nvSpPr>
        <p:spPr bwMode="auto">
          <a:xfrm>
            <a:off x="5917530" y="3244057"/>
            <a:ext cx="178989"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2" name="Line 20"/>
          <p:cNvSpPr>
            <a:spLocks noChangeShapeType="1"/>
          </p:cNvSpPr>
          <p:nvPr/>
        </p:nvSpPr>
        <p:spPr bwMode="auto">
          <a:xfrm>
            <a:off x="5283756" y="4066382"/>
            <a:ext cx="0" cy="4587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3" name="Line 21"/>
          <p:cNvSpPr>
            <a:spLocks noChangeShapeType="1"/>
          </p:cNvSpPr>
          <p:nvPr/>
        </p:nvSpPr>
        <p:spPr bwMode="auto">
          <a:xfrm flipH="1">
            <a:off x="6186791" y="4066382"/>
            <a:ext cx="448251" cy="4587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4" name="Line 22"/>
          <p:cNvSpPr>
            <a:spLocks noChangeShapeType="1"/>
          </p:cNvSpPr>
          <p:nvPr/>
        </p:nvSpPr>
        <p:spPr bwMode="auto">
          <a:xfrm>
            <a:off x="6798156" y="4066382"/>
            <a:ext cx="0" cy="4587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5" name="Line 23"/>
          <p:cNvSpPr>
            <a:spLocks noChangeShapeType="1"/>
          </p:cNvSpPr>
          <p:nvPr/>
        </p:nvSpPr>
        <p:spPr bwMode="auto">
          <a:xfrm>
            <a:off x="7173566" y="4066382"/>
            <a:ext cx="985217" cy="4587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6" name="Line 24"/>
          <p:cNvSpPr>
            <a:spLocks noChangeShapeType="1"/>
          </p:cNvSpPr>
          <p:nvPr/>
        </p:nvSpPr>
        <p:spPr bwMode="auto">
          <a:xfrm>
            <a:off x="6993021" y="4066382"/>
            <a:ext cx="538523" cy="45878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7" name="Line 25"/>
          <p:cNvSpPr>
            <a:spLocks noChangeShapeType="1"/>
          </p:cNvSpPr>
          <p:nvPr/>
        </p:nvSpPr>
        <p:spPr bwMode="auto">
          <a:xfrm>
            <a:off x="6782281" y="4890294"/>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128" name="Line 26"/>
          <p:cNvSpPr>
            <a:spLocks noChangeShapeType="1"/>
          </p:cNvSpPr>
          <p:nvPr/>
        </p:nvSpPr>
        <p:spPr bwMode="auto">
          <a:xfrm>
            <a:off x="8258397" y="4890294"/>
            <a:ext cx="0" cy="45720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1576888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Parse Trees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statement </a:t>
            </a:r>
            <a:r>
              <a:rPr lang="en-US" sz="2400" dirty="0">
                <a:latin typeface="Courier New"/>
                <a:cs typeface="Courier New"/>
              </a:rPr>
              <a:t>b = a + 7</a:t>
            </a:r>
            <a:r>
              <a:rPr lang="en-US" sz="2400" dirty="0"/>
              <a:t> can be represented by the following </a:t>
            </a:r>
            <a:r>
              <a:rPr lang="en-US" sz="2400" dirty="0">
                <a:solidFill>
                  <a:srgbClr val="008000"/>
                </a:solidFill>
              </a:rPr>
              <a:t>parse tree</a:t>
            </a:r>
          </a:p>
          <a:p>
            <a:pPr lvl="1" algn="just">
              <a:spcBef>
                <a:spcPts val="0"/>
              </a:spcBef>
              <a:spcAft>
                <a:spcPts val="600"/>
              </a:spcAft>
            </a:pPr>
            <a:r>
              <a:rPr lang="en-US" sz="2000" dirty="0">
                <a:cs typeface="Courier New"/>
              </a:rPr>
              <a:t>Parse tree illustrates the grouping of tokens into phrases</a:t>
            </a:r>
          </a:p>
          <a:p>
            <a:pPr algn="just">
              <a:spcBef>
                <a:spcPts val="0"/>
              </a:spcBef>
              <a:spcAft>
                <a:spcPts val="600"/>
              </a:spcAft>
            </a:pPr>
            <a:r>
              <a:rPr lang="en-US" sz="2400" dirty="0">
                <a:cs typeface="Courier New"/>
              </a:rPr>
              <a:t>Successful construction of a parse tree is proof that the statement is correctly formed</a:t>
            </a:r>
          </a:p>
        </p:txBody>
      </p:sp>
      <p:pic>
        <p:nvPicPr>
          <p:cNvPr id="3" name="Picture 2" descr="Screen Shot 2018-08-23 at 3.30.1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763" y="4057257"/>
            <a:ext cx="2413000" cy="2120900"/>
          </a:xfrm>
          <a:prstGeom prst="rect">
            <a:avLst/>
          </a:prstGeom>
        </p:spPr>
      </p:pic>
      <p:pic>
        <p:nvPicPr>
          <p:cNvPr id="4" name="Picture 3" descr="Screen Shot 2018-08-23 at 3.30.28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972" y="4006457"/>
            <a:ext cx="4559300" cy="2171700"/>
          </a:xfrm>
          <a:prstGeom prst="rect">
            <a:avLst/>
          </a:prstGeom>
        </p:spPr>
      </p:pic>
    </p:spTree>
    <p:extLst>
      <p:ext uri="{BB962C8B-B14F-4D97-AF65-F5344CB8AC3E}">
        <p14:creationId xmlns:p14="http://schemas.microsoft.com/office/powerpoint/2010/main" val="168131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Parse Trees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Every construct (statement, expression, etc.) in a programming language can be represented as a parse tree</a:t>
            </a:r>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algn="just">
              <a:spcBef>
                <a:spcPts val="0"/>
              </a:spcBef>
              <a:spcAft>
                <a:spcPts val="600"/>
              </a:spcAft>
            </a:pPr>
            <a:endParaRPr lang="en-US" sz="2400" dirty="0"/>
          </a:p>
          <a:p>
            <a:pPr marL="0" indent="0" algn="just">
              <a:spcBef>
                <a:spcPts val="0"/>
              </a:spcBef>
              <a:spcAft>
                <a:spcPts val="600"/>
              </a:spcAft>
              <a:buNone/>
            </a:pPr>
            <a:endParaRPr lang="en-US" sz="2400" dirty="0"/>
          </a:p>
          <a:p>
            <a:pPr algn="just">
              <a:spcBef>
                <a:spcPts val="0"/>
              </a:spcBef>
              <a:spcAft>
                <a:spcPts val="600"/>
              </a:spcAft>
            </a:pPr>
            <a:r>
              <a:rPr lang="en-US" sz="2400" dirty="0">
                <a:solidFill>
                  <a:srgbClr val="008000"/>
                </a:solidFill>
              </a:rPr>
              <a:t>Terminals</a:t>
            </a:r>
          </a:p>
          <a:p>
            <a:pPr lvl="1" algn="just">
              <a:spcBef>
                <a:spcPts val="0"/>
              </a:spcBef>
              <a:spcAft>
                <a:spcPts val="600"/>
              </a:spcAft>
            </a:pPr>
            <a:r>
              <a:rPr lang="en-US" sz="2000" dirty="0"/>
              <a:t>The actual tokens of the language</a:t>
            </a:r>
          </a:p>
          <a:p>
            <a:pPr algn="just">
              <a:spcBef>
                <a:spcPts val="0"/>
              </a:spcBef>
              <a:spcAft>
                <a:spcPts val="600"/>
              </a:spcAft>
            </a:pPr>
            <a:r>
              <a:rPr lang="en-US" sz="2400" dirty="0">
                <a:solidFill>
                  <a:srgbClr val="008000"/>
                </a:solidFill>
              </a:rPr>
              <a:t>Non-Terminals</a:t>
            </a:r>
          </a:p>
          <a:p>
            <a:pPr lvl="1" algn="just">
              <a:spcBef>
                <a:spcPts val="0"/>
              </a:spcBef>
              <a:spcAft>
                <a:spcPts val="600"/>
              </a:spcAft>
            </a:pPr>
            <a:r>
              <a:rPr lang="en-US" sz="2000" dirty="0"/>
              <a:t>Intermediate grammatical categories used to help explain and organize the language</a:t>
            </a:r>
          </a:p>
        </p:txBody>
      </p:sp>
      <p:pic>
        <p:nvPicPr>
          <p:cNvPr id="11" name="Picture 10" descr="C:\Teaching\cit594-2005\Images\bloc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0632" y="2508815"/>
            <a:ext cx="2179116" cy="2532288"/>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C:\Teaching\cit594-2005\Images\whi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535" y="2625789"/>
            <a:ext cx="2381939" cy="197644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C:\Teaching\cit594-2005\Images\if.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564" y="2625789"/>
            <a:ext cx="3139594" cy="201640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946189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1F9702A-AFCB-4B9D-A67C-12DC0AB77999}"/>
              </a:ext>
            </a:extLst>
          </p:cNvPr>
          <p:cNvSpPr txBox="1"/>
          <p:nvPr/>
        </p:nvSpPr>
        <p:spPr>
          <a:xfrm>
            <a:off x="4353045" y="1716080"/>
            <a:ext cx="4572000" cy="4862870"/>
          </a:xfrm>
          <a:prstGeom prst="rect">
            <a:avLst/>
          </a:prstGeom>
          <a:noFill/>
        </p:spPr>
        <p:txBody>
          <a:bodyPr wrap="square">
            <a:spAutoFit/>
          </a:bodyPr>
          <a:lstStyle/>
          <a:p>
            <a:r>
              <a:rPr lang="en-US" sz="1600" dirty="0"/>
              <a:t>Using the information from above we can define four rules as follows:</a:t>
            </a:r>
          </a:p>
          <a:p>
            <a:endParaRPr lang="en-US" sz="1600" dirty="0"/>
          </a:p>
          <a:p>
            <a:r>
              <a:rPr lang="en-US" sz="1600" dirty="0"/>
              <a:t>If the current token is a '(', add a new node as the left child of the current node, and descend to the left child.</a:t>
            </a:r>
          </a:p>
          <a:p>
            <a:endParaRPr lang="en-US" sz="1600" dirty="0"/>
          </a:p>
          <a:p>
            <a:r>
              <a:rPr lang="en-US" sz="1600" dirty="0"/>
              <a:t>If the current token is in the list ['+','-','/','*'], set the root value of the current node to the operator represented by the current token. Add a new node as the right child of the current node and descend to the right child.</a:t>
            </a:r>
          </a:p>
          <a:p>
            <a:endParaRPr lang="en-US" sz="1600" dirty="0"/>
          </a:p>
          <a:p>
            <a:r>
              <a:rPr lang="en-US" sz="1600" dirty="0"/>
              <a:t>If the current token is a number, set the root value of the current node to the number and return to the parent.</a:t>
            </a:r>
          </a:p>
          <a:p>
            <a:endParaRPr lang="en-US" sz="1600" dirty="0"/>
          </a:p>
          <a:p>
            <a:r>
              <a:rPr lang="en-US" sz="1600" dirty="0"/>
              <a:t>If the current token is a ')', go to the parent of the current node.</a:t>
            </a:r>
          </a:p>
        </p:txBody>
      </p:sp>
      <p:pic>
        <p:nvPicPr>
          <p:cNvPr id="5124" name="Picture 4" descr="image">
            <a:extLst>
              <a:ext uri="{FF2B5EF4-FFF2-40B4-BE49-F238E27FC236}">
                <a16:creationId xmlns:a16="http://schemas.microsoft.com/office/drawing/2014/main" id="{8B1F03F7-702E-40B7-8FC1-0AEE3583C5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257" y="2413516"/>
            <a:ext cx="3590925" cy="24003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1D6CBF2-3605-49BE-997C-FECAEFAF2837}"/>
              </a:ext>
            </a:extLst>
          </p:cNvPr>
          <p:cNvSpPr txBox="1"/>
          <p:nvPr/>
        </p:nvSpPr>
        <p:spPr>
          <a:xfrm>
            <a:off x="613458" y="5326586"/>
            <a:ext cx="2694199" cy="369332"/>
          </a:xfrm>
          <a:prstGeom prst="rect">
            <a:avLst/>
          </a:prstGeom>
          <a:noFill/>
        </p:spPr>
        <p:txBody>
          <a:bodyPr wrap="none" rtlCol="0">
            <a:spAutoFit/>
          </a:bodyPr>
          <a:lstStyle/>
          <a:p>
            <a:r>
              <a:rPr lang="en-US" dirty="0"/>
              <a:t>Parse tree for ((7+3)*(5-2))</a:t>
            </a:r>
          </a:p>
        </p:txBody>
      </p:sp>
      <p:sp>
        <p:nvSpPr>
          <p:cNvPr id="13" name="Title 1">
            <a:extLst>
              <a:ext uri="{FF2B5EF4-FFF2-40B4-BE49-F238E27FC236}">
                <a16:creationId xmlns:a16="http://schemas.microsoft.com/office/drawing/2014/main" id="{B78993AC-BABC-40F3-A592-29B194ADF032}"/>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Example: Expression evaluation</a:t>
            </a:r>
            <a:endParaRPr lang="en-US" sz="4000" b="1" dirty="0">
              <a:latin typeface="Courier New"/>
              <a:cs typeface="Courier New"/>
            </a:endParaRPr>
          </a:p>
        </p:txBody>
      </p:sp>
      <p:cxnSp>
        <p:nvCxnSpPr>
          <p:cNvPr id="14" name="Straight Connector 13">
            <a:extLst>
              <a:ext uri="{FF2B5EF4-FFF2-40B4-BE49-F238E27FC236}">
                <a16:creationId xmlns:a16="http://schemas.microsoft.com/office/drawing/2014/main" id="{BF857019-1308-4A8A-9B77-36046759725B}"/>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5" name="Picture 14" descr="trads-06-bg.jpg">
            <a:extLst>
              <a:ext uri="{FF2B5EF4-FFF2-40B4-BE49-F238E27FC236}">
                <a16:creationId xmlns:a16="http://schemas.microsoft.com/office/drawing/2014/main" id="{4F6E1985-1750-42ED-B8F7-C4810A41F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1" name="TextBox 10">
            <a:extLst>
              <a:ext uri="{FF2B5EF4-FFF2-40B4-BE49-F238E27FC236}">
                <a16:creationId xmlns:a16="http://schemas.microsoft.com/office/drawing/2014/main" id="{850008BC-8A4F-435D-B8BE-2FABA54D2666}"/>
              </a:ext>
            </a:extLst>
          </p:cNvPr>
          <p:cNvSpPr txBox="1"/>
          <p:nvPr/>
        </p:nvSpPr>
        <p:spPr>
          <a:xfrm>
            <a:off x="1586203" y="4751575"/>
            <a:ext cx="1084271" cy="369332"/>
          </a:xfrm>
          <a:prstGeom prst="rect">
            <a:avLst/>
          </a:prstGeom>
          <a:noFill/>
        </p:spPr>
        <p:txBody>
          <a:bodyPr wrap="none" rtlCol="0">
            <a:spAutoFit/>
          </a:bodyPr>
          <a:lstStyle/>
          <a:p>
            <a:r>
              <a:rPr lang="en-US" dirty="0"/>
              <a:t>Terminals</a:t>
            </a:r>
          </a:p>
        </p:txBody>
      </p:sp>
      <p:sp>
        <p:nvSpPr>
          <p:cNvPr id="17" name="TextBox 16">
            <a:extLst>
              <a:ext uri="{FF2B5EF4-FFF2-40B4-BE49-F238E27FC236}">
                <a16:creationId xmlns:a16="http://schemas.microsoft.com/office/drawing/2014/main" id="{EA977149-2728-42D7-98F7-E3BEADA4270D}"/>
              </a:ext>
            </a:extLst>
          </p:cNvPr>
          <p:cNvSpPr txBox="1"/>
          <p:nvPr/>
        </p:nvSpPr>
        <p:spPr>
          <a:xfrm>
            <a:off x="2818044" y="3429000"/>
            <a:ext cx="1547540" cy="369332"/>
          </a:xfrm>
          <a:prstGeom prst="rect">
            <a:avLst/>
          </a:prstGeom>
          <a:noFill/>
        </p:spPr>
        <p:txBody>
          <a:bodyPr wrap="none" rtlCol="0">
            <a:spAutoFit/>
          </a:bodyPr>
          <a:lstStyle/>
          <a:p>
            <a:r>
              <a:rPr lang="en-US" dirty="0"/>
              <a:t>Non-Terminals</a:t>
            </a:r>
          </a:p>
        </p:txBody>
      </p:sp>
    </p:spTree>
    <p:extLst>
      <p:ext uri="{BB962C8B-B14F-4D97-AF65-F5344CB8AC3E}">
        <p14:creationId xmlns:p14="http://schemas.microsoft.com/office/powerpoint/2010/main" val="1064108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Recursive Descent Parser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Simplest idea for creating a parser for a grammar is to construct a </a:t>
            </a:r>
            <a:r>
              <a:rPr lang="en-US" sz="2400" dirty="0">
                <a:solidFill>
                  <a:srgbClr val="008000"/>
                </a:solidFill>
              </a:rPr>
              <a:t>recursive descent parser</a:t>
            </a:r>
          </a:p>
          <a:p>
            <a:pPr lvl="1" algn="just">
              <a:spcBef>
                <a:spcPts val="0"/>
              </a:spcBef>
              <a:spcAft>
                <a:spcPts val="600"/>
              </a:spcAft>
            </a:pPr>
            <a:r>
              <a:rPr lang="en-US" sz="2000" dirty="0">
                <a:latin typeface="Calibri" charset="0"/>
              </a:rPr>
              <a:t>Built from a context-free grammar</a:t>
            </a:r>
          </a:p>
          <a:p>
            <a:pPr algn="just">
              <a:spcBef>
                <a:spcPts val="0"/>
              </a:spcBef>
              <a:spcAft>
                <a:spcPts val="600"/>
              </a:spcAft>
            </a:pPr>
            <a:r>
              <a:rPr lang="en-US" sz="2400" dirty="0">
                <a:latin typeface="Calibri" charset="0"/>
              </a:rPr>
              <a:t>Simple rules used to build the recursive program</a:t>
            </a:r>
          </a:p>
          <a:p>
            <a:pPr lvl="1" algn="just">
              <a:spcBef>
                <a:spcPts val="0"/>
              </a:spcBef>
              <a:spcAft>
                <a:spcPts val="600"/>
              </a:spcAft>
            </a:pPr>
            <a:r>
              <a:rPr lang="en-US" sz="2000" dirty="0">
                <a:latin typeface="Calibri" charset="0"/>
              </a:rPr>
              <a:t>Implement a function for each non-terminal</a:t>
            </a:r>
          </a:p>
          <a:p>
            <a:pPr lvl="1" algn="just">
              <a:spcBef>
                <a:spcPts val="0"/>
              </a:spcBef>
              <a:spcAft>
                <a:spcPts val="600"/>
              </a:spcAft>
            </a:pPr>
            <a:r>
              <a:rPr lang="en-US" sz="2000" dirty="0">
                <a:latin typeface="Calibri" charset="0"/>
              </a:rPr>
              <a:t>Generate code for each rule</a:t>
            </a:r>
          </a:p>
          <a:p>
            <a:pPr lvl="2" algn="just">
              <a:spcBef>
                <a:spcPts val="0"/>
              </a:spcBef>
              <a:spcAft>
                <a:spcPts val="600"/>
              </a:spcAft>
            </a:pPr>
            <a:r>
              <a:rPr lang="en-US" altLang="ja-JP" sz="2000" dirty="0">
                <a:latin typeface="Calibri" charset="0"/>
              </a:rPr>
              <a:t>“Call” non-terminals</a:t>
            </a:r>
          </a:p>
          <a:p>
            <a:pPr lvl="2" algn="just">
              <a:spcBef>
                <a:spcPts val="0"/>
              </a:spcBef>
              <a:spcAft>
                <a:spcPts val="600"/>
              </a:spcAft>
            </a:pPr>
            <a:r>
              <a:rPr lang="en-US" altLang="ja-JP" sz="2000" dirty="0">
                <a:latin typeface="Calibri" charset="0"/>
              </a:rPr>
              <a:t>“Match” terminals</a:t>
            </a:r>
          </a:p>
          <a:p>
            <a:pPr lvl="2" algn="just">
              <a:spcBef>
                <a:spcPts val="0"/>
              </a:spcBef>
              <a:spcAft>
                <a:spcPts val="600"/>
              </a:spcAft>
            </a:pPr>
            <a:r>
              <a:rPr lang="en-US" sz="2000" dirty="0">
                <a:latin typeface="Calibri" charset="0"/>
              </a:rPr>
              <a:t>Use </a:t>
            </a:r>
            <a:r>
              <a:rPr lang="en-US" sz="2000" dirty="0">
                <a:latin typeface="Courier New"/>
                <a:cs typeface="Courier New"/>
              </a:rPr>
              <a:t>if</a:t>
            </a:r>
            <a:r>
              <a:rPr lang="en-US" sz="2000" dirty="0">
                <a:latin typeface="Calibri" charset="0"/>
              </a:rPr>
              <a:t> statement to choose between multiple rules with the same (non-terminal) symbol</a:t>
            </a:r>
          </a:p>
        </p:txBody>
      </p:sp>
    </p:spTree>
    <p:extLst>
      <p:ext uri="{BB962C8B-B14F-4D97-AF65-F5344CB8AC3E}">
        <p14:creationId xmlns:p14="http://schemas.microsoft.com/office/powerpoint/2010/main" val="1916558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Recursive Descent Parser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Advantages</a:t>
            </a:r>
          </a:p>
          <a:p>
            <a:pPr lvl="1" algn="just">
              <a:spcBef>
                <a:spcPts val="0"/>
              </a:spcBef>
              <a:spcAft>
                <a:spcPts val="600"/>
              </a:spcAft>
            </a:pPr>
            <a:r>
              <a:rPr lang="en-US" sz="2000" dirty="0"/>
              <a:t>They are exceptionally simple</a:t>
            </a:r>
          </a:p>
          <a:p>
            <a:pPr lvl="1" algn="just">
              <a:spcBef>
                <a:spcPts val="0"/>
              </a:spcBef>
              <a:spcAft>
                <a:spcPts val="600"/>
              </a:spcAft>
            </a:pPr>
            <a:r>
              <a:rPr lang="en-US" sz="2000" dirty="0"/>
              <a:t>They can be constructed from recognizers simply by doing some extra work – specifically, building a parse tree</a:t>
            </a:r>
          </a:p>
          <a:p>
            <a:pPr algn="just">
              <a:spcBef>
                <a:spcPts val="0"/>
              </a:spcBef>
              <a:spcAft>
                <a:spcPts val="600"/>
              </a:spcAft>
            </a:pPr>
            <a:r>
              <a:rPr lang="en-US" sz="2400" dirty="0">
                <a:latin typeface="Calibri" charset="0"/>
              </a:rPr>
              <a:t>Disadvantages</a:t>
            </a:r>
            <a:endParaRPr lang="en-US" sz="2800" dirty="0">
              <a:latin typeface="Calibri" charset="0"/>
            </a:endParaRPr>
          </a:p>
          <a:p>
            <a:pPr lvl="1" algn="just">
              <a:spcBef>
                <a:spcPts val="0"/>
              </a:spcBef>
              <a:spcAft>
                <a:spcPts val="600"/>
              </a:spcAft>
            </a:pPr>
            <a:r>
              <a:rPr lang="en-US" sz="2000" dirty="0">
                <a:latin typeface="Calibri" charset="0"/>
              </a:rPr>
              <a:t>They are not as fast as some other methods</a:t>
            </a:r>
          </a:p>
          <a:p>
            <a:pPr lvl="1" algn="just">
              <a:spcBef>
                <a:spcPts val="0"/>
              </a:spcBef>
              <a:spcAft>
                <a:spcPts val="600"/>
              </a:spcAft>
            </a:pPr>
            <a:r>
              <a:rPr lang="en-US" sz="2000" dirty="0">
                <a:latin typeface="Calibri" charset="0"/>
              </a:rPr>
              <a:t>It is difficult to provide really good error messages</a:t>
            </a:r>
          </a:p>
          <a:p>
            <a:pPr lvl="1" algn="just">
              <a:spcBef>
                <a:spcPts val="0"/>
              </a:spcBef>
              <a:spcAft>
                <a:spcPts val="600"/>
              </a:spcAft>
            </a:pPr>
            <a:r>
              <a:rPr lang="en-US" sz="2000" dirty="0">
                <a:latin typeface="Calibri" charset="0"/>
              </a:rPr>
              <a:t>They cannot do parses that require arbitrarily long look-</a:t>
            </a:r>
            <a:r>
              <a:rPr lang="en-US" sz="2000" dirty="0" err="1">
                <a:latin typeface="Calibri" charset="0"/>
              </a:rPr>
              <a:t>aheads</a:t>
            </a:r>
            <a:endParaRPr lang="en-US" sz="2000" dirty="0">
              <a:latin typeface="Calibri" charset="0"/>
            </a:endParaRPr>
          </a:p>
        </p:txBody>
      </p:sp>
      <p:sp>
        <p:nvSpPr>
          <p:cNvPr id="2" name="Rounded Rectangle 1"/>
          <p:cNvSpPr/>
          <p:nvPr/>
        </p:nvSpPr>
        <p:spPr>
          <a:xfrm>
            <a:off x="1793081" y="5207794"/>
            <a:ext cx="5557838" cy="928687"/>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t>Recursive descent parsers are great for “quick and dirty” parsing jobs</a:t>
            </a:r>
          </a:p>
        </p:txBody>
      </p:sp>
    </p:spTree>
    <p:extLst>
      <p:ext uri="{BB962C8B-B14F-4D97-AF65-F5344CB8AC3E}">
        <p14:creationId xmlns:p14="http://schemas.microsoft.com/office/powerpoint/2010/main" val="7329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Recursive Descent Parser Stack</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altLang="en-US" sz="2400" dirty="0"/>
              <a:t>One easy way to do </a:t>
            </a:r>
            <a:r>
              <a:rPr lang="en-US" altLang="en-US" sz="2400" dirty="0">
                <a:solidFill>
                  <a:srgbClr val="008000"/>
                </a:solidFill>
              </a:rPr>
              <a:t>recursive descent parsing </a:t>
            </a:r>
            <a:r>
              <a:rPr lang="en-US" altLang="en-US" sz="2400" dirty="0"/>
              <a:t>is to have each parse method take the tokens it needs, build a </a:t>
            </a:r>
            <a:r>
              <a:rPr lang="en-US" altLang="en-US" sz="2400" dirty="0">
                <a:solidFill>
                  <a:schemeClr val="tx2"/>
                </a:solidFill>
              </a:rPr>
              <a:t>parse tree</a:t>
            </a:r>
            <a:r>
              <a:rPr lang="en-US" altLang="en-US" sz="2400" dirty="0"/>
              <a:t>, and put the </a:t>
            </a:r>
            <a:r>
              <a:rPr lang="en-US" altLang="en-US" sz="2400" dirty="0">
                <a:solidFill>
                  <a:srgbClr val="008000"/>
                </a:solidFill>
              </a:rPr>
              <a:t>parse tree </a:t>
            </a:r>
            <a:r>
              <a:rPr lang="en-US" altLang="en-US" sz="2400" dirty="0"/>
              <a:t>on a global </a:t>
            </a:r>
            <a:r>
              <a:rPr lang="en-US" altLang="en-US" sz="2400" dirty="0">
                <a:solidFill>
                  <a:srgbClr val="008000"/>
                </a:solidFill>
              </a:rPr>
              <a:t>stack</a:t>
            </a:r>
          </a:p>
          <a:p>
            <a:pPr lvl="1" algn="just">
              <a:spcBef>
                <a:spcPts val="0"/>
              </a:spcBef>
              <a:spcAft>
                <a:spcPts val="600"/>
              </a:spcAft>
            </a:pPr>
            <a:r>
              <a:rPr lang="en-US" altLang="en-US" sz="2000" dirty="0"/>
              <a:t>Write a parse method for each non-terminal in the grammar</a:t>
            </a:r>
          </a:p>
          <a:p>
            <a:pPr lvl="2" algn="just">
              <a:spcBef>
                <a:spcPts val="0"/>
              </a:spcBef>
              <a:spcAft>
                <a:spcPts val="600"/>
              </a:spcAft>
            </a:pPr>
            <a:r>
              <a:rPr lang="en-US" altLang="en-US" sz="2000" dirty="0"/>
              <a:t>Each parse method should get the tokens it needs, and </a:t>
            </a:r>
            <a:r>
              <a:rPr lang="en-US" altLang="en-US" sz="2000" i="1" dirty="0"/>
              <a:t>only</a:t>
            </a:r>
            <a:r>
              <a:rPr lang="en-US" altLang="en-US" sz="2000" dirty="0"/>
              <a:t> those tokens</a:t>
            </a:r>
          </a:p>
          <a:p>
            <a:pPr lvl="3" algn="just">
              <a:spcBef>
                <a:spcPts val="0"/>
              </a:spcBef>
              <a:spcAft>
                <a:spcPts val="600"/>
              </a:spcAft>
            </a:pPr>
            <a:r>
              <a:rPr lang="en-US" altLang="en-US" dirty="0"/>
              <a:t>Those tokens (usually) go on the stack</a:t>
            </a:r>
          </a:p>
          <a:p>
            <a:pPr lvl="2" algn="just">
              <a:spcBef>
                <a:spcPts val="0"/>
              </a:spcBef>
              <a:spcAft>
                <a:spcPts val="600"/>
              </a:spcAft>
            </a:pPr>
            <a:r>
              <a:rPr lang="en-US" altLang="en-US" sz="2000" dirty="0"/>
              <a:t>Each parse method may call other parse methods, and expect those methods to leave their results on the stack</a:t>
            </a:r>
          </a:p>
          <a:p>
            <a:pPr lvl="2" algn="just">
              <a:spcBef>
                <a:spcPts val="0"/>
              </a:spcBef>
              <a:spcAft>
                <a:spcPts val="600"/>
              </a:spcAft>
            </a:pPr>
            <a:r>
              <a:rPr lang="en-US" altLang="en-US" sz="2000" dirty="0"/>
              <a:t>Each (successful) parse method should leave </a:t>
            </a:r>
            <a:r>
              <a:rPr lang="en-US" altLang="en-US" sz="2000" i="1" dirty="0"/>
              <a:t>one</a:t>
            </a:r>
            <a:r>
              <a:rPr lang="en-US" altLang="en-US" sz="2000" dirty="0"/>
              <a:t> result on the stack</a:t>
            </a:r>
          </a:p>
        </p:txBody>
      </p:sp>
    </p:spTree>
    <p:extLst>
      <p:ext uri="{BB962C8B-B14F-4D97-AF65-F5344CB8AC3E}">
        <p14:creationId xmlns:p14="http://schemas.microsoft.com/office/powerpoint/2010/main" val="366999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Example: while Statement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altLang="en-US" sz="2400" dirty="0">
                <a:solidFill>
                  <a:srgbClr val="2F02F0"/>
                </a:solidFill>
              </a:rPr>
              <a:t>&lt;while statement&gt; ::= "while" &lt;condition&gt; &lt;block&gt;</a:t>
            </a:r>
          </a:p>
          <a:p>
            <a:pPr>
              <a:spcBef>
                <a:spcPts val="0"/>
              </a:spcBef>
              <a:spcAft>
                <a:spcPts val="600"/>
              </a:spcAft>
            </a:pPr>
            <a:r>
              <a:rPr lang="en-US" altLang="en-US" sz="2400" dirty="0"/>
              <a:t>The parse method for a </a:t>
            </a:r>
            <a:r>
              <a:rPr lang="en-US" altLang="en-US" sz="2400" dirty="0">
                <a:solidFill>
                  <a:srgbClr val="2F02F0"/>
                </a:solidFill>
              </a:rPr>
              <a:t>while </a:t>
            </a:r>
            <a:r>
              <a:rPr lang="en-US" altLang="en-US" sz="2400" dirty="0"/>
              <a:t>statement:</a:t>
            </a:r>
          </a:p>
          <a:p>
            <a:pPr lvl="1">
              <a:spcBef>
                <a:spcPts val="0"/>
              </a:spcBef>
              <a:spcAft>
                <a:spcPts val="600"/>
              </a:spcAft>
            </a:pPr>
            <a:r>
              <a:rPr lang="en-US" altLang="en-US" sz="2000" dirty="0"/>
              <a:t>Calls the Tokenizer, which returns a "while" token</a:t>
            </a:r>
          </a:p>
          <a:p>
            <a:pPr lvl="1">
              <a:spcBef>
                <a:spcPts val="0"/>
              </a:spcBef>
              <a:spcAft>
                <a:spcPts val="600"/>
              </a:spcAft>
            </a:pPr>
            <a:r>
              <a:rPr lang="en-US" altLang="en-US" sz="2000" dirty="0"/>
              <a:t>Makes "while" into a tree node, which it puts on the stack</a:t>
            </a:r>
          </a:p>
          <a:p>
            <a:pPr lvl="1">
              <a:spcBef>
                <a:spcPts val="0"/>
              </a:spcBef>
              <a:spcAft>
                <a:spcPts val="600"/>
              </a:spcAft>
            </a:pPr>
            <a:r>
              <a:rPr lang="en-US" altLang="en-US" sz="2000" dirty="0"/>
              <a:t>Calls the parser for </a:t>
            </a:r>
            <a:r>
              <a:rPr lang="en-US" altLang="en-US" sz="2000" dirty="0">
                <a:solidFill>
                  <a:srgbClr val="2F02F0"/>
                </a:solidFill>
              </a:rPr>
              <a:t>&lt;condition&gt;</a:t>
            </a:r>
            <a:r>
              <a:rPr lang="en-US" altLang="en-US" sz="2000" dirty="0"/>
              <a:t>, which parses a condition and puts it on the stack</a:t>
            </a:r>
          </a:p>
          <a:p>
            <a:pPr lvl="2">
              <a:spcBef>
                <a:spcPts val="0"/>
              </a:spcBef>
              <a:spcAft>
                <a:spcPts val="600"/>
              </a:spcAft>
            </a:pPr>
            <a:r>
              <a:rPr lang="en-US" altLang="en-US" sz="2000" dirty="0"/>
              <a:t>Stack contains:</a:t>
            </a:r>
            <a:r>
              <a:rPr lang="en-US" altLang="en-US" sz="2000" dirty="0">
                <a:solidFill>
                  <a:schemeClr val="accent2"/>
                </a:solidFill>
              </a:rPr>
              <a:t> </a:t>
            </a:r>
            <a:r>
              <a:rPr lang="en-US" altLang="en-US" sz="2000" dirty="0">
                <a:solidFill>
                  <a:srgbClr val="2F02F0"/>
                </a:solidFill>
              </a:rPr>
              <a:t>"while" &lt;condition&gt;</a:t>
            </a:r>
            <a:r>
              <a:rPr lang="en-US" altLang="en-US" sz="2000" dirty="0"/>
              <a:t> ("top" is on right)</a:t>
            </a:r>
          </a:p>
          <a:p>
            <a:pPr lvl="1">
              <a:spcBef>
                <a:spcPts val="0"/>
              </a:spcBef>
              <a:spcAft>
                <a:spcPts val="600"/>
              </a:spcAft>
            </a:pPr>
            <a:r>
              <a:rPr lang="en-US" altLang="en-US" sz="2000" dirty="0"/>
              <a:t>Calls the parser for </a:t>
            </a:r>
            <a:r>
              <a:rPr lang="en-US" altLang="en-US" sz="2000" dirty="0">
                <a:solidFill>
                  <a:srgbClr val="2F02F0"/>
                </a:solidFill>
              </a:rPr>
              <a:t>&lt;block&gt;</a:t>
            </a:r>
            <a:r>
              <a:rPr lang="en-US" altLang="en-US" sz="2000" dirty="0"/>
              <a:t>, which parses a block and puts it on the stack</a:t>
            </a:r>
          </a:p>
          <a:p>
            <a:pPr lvl="2">
              <a:spcBef>
                <a:spcPts val="0"/>
              </a:spcBef>
              <a:spcAft>
                <a:spcPts val="600"/>
              </a:spcAft>
            </a:pPr>
            <a:r>
              <a:rPr lang="en-US" altLang="en-US" sz="2000" dirty="0"/>
              <a:t>Stack now contains:</a:t>
            </a:r>
            <a:r>
              <a:rPr lang="en-US" altLang="en-US" sz="2000" dirty="0">
                <a:solidFill>
                  <a:schemeClr val="accent2"/>
                </a:solidFill>
              </a:rPr>
              <a:t> </a:t>
            </a:r>
            <a:r>
              <a:rPr lang="en-US" altLang="en-US" sz="2000" dirty="0">
                <a:solidFill>
                  <a:srgbClr val="2F02F0"/>
                </a:solidFill>
              </a:rPr>
              <a:t>"while" &lt;condition&gt; &lt;block&gt;</a:t>
            </a:r>
          </a:p>
          <a:p>
            <a:pPr lvl="1">
              <a:spcBef>
                <a:spcPts val="0"/>
              </a:spcBef>
              <a:spcAft>
                <a:spcPts val="600"/>
              </a:spcAft>
            </a:pPr>
            <a:r>
              <a:rPr lang="en-US" altLang="en-US" sz="2000" dirty="0"/>
              <a:t>Pops the top three things from the stack, assembles them into a tree, and pushes this tree onto the stack</a:t>
            </a:r>
          </a:p>
        </p:txBody>
      </p:sp>
    </p:spTree>
    <p:extLst>
      <p:ext uri="{BB962C8B-B14F-4D97-AF65-F5344CB8AC3E}">
        <p14:creationId xmlns:p14="http://schemas.microsoft.com/office/powerpoint/2010/main" val="27447325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highlight>
                  <a:srgbClr val="FFFF00"/>
                </a:highlight>
              </a:rPr>
              <a:t>Recognizing</a:t>
            </a:r>
            <a:r>
              <a:rPr lang="en-US" sz="4000" dirty="0"/>
              <a:t> a while Statement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buNone/>
              <a:tabLst>
                <a:tab pos="514350" algn="l"/>
                <a:tab pos="914400" algn="l"/>
                <a:tab pos="1371600" algn="l"/>
                <a:tab pos="1828800" algn="l"/>
                <a:tab pos="2286000" algn="l"/>
              </a:tabLst>
            </a:pPr>
            <a:r>
              <a:rPr lang="en-US" altLang="en-US" sz="2400" dirty="0">
                <a:solidFill>
                  <a:srgbClr val="008000"/>
                </a:solidFill>
              </a:rPr>
              <a:t>// &lt;while statement&gt; ::= "while" &lt;condition&gt; &lt;block&gt;</a:t>
            </a:r>
            <a:br>
              <a:rPr lang="en-US" altLang="en-US" sz="2400" dirty="0">
                <a:solidFill>
                  <a:srgbClr val="008000"/>
                </a:solidFill>
              </a:rPr>
            </a:br>
            <a:r>
              <a:rPr lang="en-US" altLang="en-US" sz="2400" dirty="0" err="1">
                <a:solidFill>
                  <a:srgbClr val="2F02F0"/>
                </a:solidFill>
              </a:rPr>
              <a:t>int</a:t>
            </a:r>
            <a:r>
              <a:rPr lang="en-US" altLang="en-US" sz="2400" dirty="0">
                <a:solidFill>
                  <a:srgbClr val="2F02F0"/>
                </a:solidFill>
              </a:rPr>
              <a:t> </a:t>
            </a:r>
            <a:r>
              <a:rPr lang="en-US" altLang="en-US" sz="2400" dirty="0" err="1">
                <a:solidFill>
                  <a:srgbClr val="2F02F0"/>
                </a:solidFill>
              </a:rPr>
              <a:t>whileStatement</a:t>
            </a:r>
            <a:r>
              <a:rPr lang="en-US" altLang="en-US" sz="2400" dirty="0">
                <a:solidFill>
                  <a:srgbClr val="2F02F0"/>
                </a:solidFill>
              </a:rPr>
              <a:t>()</a:t>
            </a:r>
          </a:p>
          <a:p>
            <a:pPr marL="0" lvl="1" indent="0">
              <a:buNone/>
              <a:tabLst>
                <a:tab pos="514350" algn="l"/>
                <a:tab pos="914400" algn="l"/>
                <a:tab pos="1371600" algn="l"/>
                <a:tab pos="1828800" algn="l"/>
                <a:tab pos="2286000" algn="l"/>
              </a:tabLst>
            </a:pPr>
            <a:r>
              <a:rPr lang="en-US" altLang="en-US" sz="2400" dirty="0">
                <a:solidFill>
                  <a:srgbClr val="2F02F0"/>
                </a:solidFill>
              </a:rPr>
              <a:t>{</a:t>
            </a:r>
            <a:br>
              <a:rPr lang="en-US" altLang="en-US" sz="2400" dirty="0">
                <a:solidFill>
                  <a:srgbClr val="2F02F0"/>
                </a:solidFill>
              </a:rPr>
            </a:br>
            <a:r>
              <a:rPr lang="en-US" altLang="en-US" sz="2400" dirty="0">
                <a:solidFill>
                  <a:srgbClr val="2F02F0"/>
                </a:solidFill>
              </a:rPr>
              <a:t>	if (keyword("while"))  {</a:t>
            </a:r>
            <a:br>
              <a:rPr lang="en-US" altLang="en-US" sz="2400" dirty="0">
                <a:solidFill>
                  <a:srgbClr val="2F02F0"/>
                </a:solidFill>
              </a:rPr>
            </a:br>
            <a:r>
              <a:rPr lang="en-US" altLang="en-US" sz="2400" dirty="0">
                <a:solidFill>
                  <a:srgbClr val="2F02F0"/>
                </a:solidFill>
              </a:rPr>
              <a:t>		if (condition())  {</a:t>
            </a:r>
            <a:br>
              <a:rPr lang="en-US" altLang="en-US" sz="2400" dirty="0">
                <a:solidFill>
                  <a:srgbClr val="2F02F0"/>
                </a:solidFill>
              </a:rPr>
            </a:br>
            <a:r>
              <a:rPr lang="en-US" altLang="en-US" sz="2400" dirty="0">
                <a:solidFill>
                  <a:srgbClr val="2F02F0"/>
                </a:solidFill>
              </a:rPr>
              <a:t>			if (block())  {</a:t>
            </a:r>
            <a:br>
              <a:rPr lang="en-US" altLang="en-US" sz="2400" dirty="0">
                <a:solidFill>
                  <a:srgbClr val="2F02F0"/>
                </a:solidFill>
              </a:rPr>
            </a:br>
            <a:r>
              <a:rPr lang="en-US" altLang="en-US" sz="2400" dirty="0">
                <a:solidFill>
                  <a:srgbClr val="2F02F0"/>
                </a:solidFill>
              </a:rPr>
              <a:t>				return 1;  // true</a:t>
            </a:r>
            <a:br>
              <a:rPr lang="en-US" altLang="en-US" sz="2400" dirty="0">
                <a:solidFill>
                  <a:srgbClr val="2F02F0"/>
                </a:solidFill>
              </a:rPr>
            </a:br>
            <a:r>
              <a:rPr lang="en-US" altLang="en-US" sz="2400" dirty="0">
                <a:solidFill>
                  <a:srgbClr val="2F02F0"/>
                </a:solidFill>
              </a:rPr>
              <a:t>            		} else error("Missing '{' ");</a:t>
            </a:r>
            <a:br>
              <a:rPr lang="en-US" altLang="en-US" sz="2400" dirty="0">
                <a:solidFill>
                  <a:srgbClr val="2F02F0"/>
                </a:solidFill>
              </a:rPr>
            </a:br>
            <a:r>
              <a:rPr lang="en-US" altLang="en-US" sz="2400" dirty="0">
                <a:solidFill>
                  <a:srgbClr val="2F02F0"/>
                </a:solidFill>
              </a:rPr>
              <a:t>        	} else  error("Missing &lt;condition&gt;");</a:t>
            </a:r>
            <a:br>
              <a:rPr lang="en-US" altLang="en-US" sz="2400" dirty="0">
                <a:solidFill>
                  <a:srgbClr val="2F02F0"/>
                </a:solidFill>
              </a:rPr>
            </a:br>
            <a:r>
              <a:rPr lang="en-US" altLang="en-US" sz="2400" dirty="0">
                <a:solidFill>
                  <a:srgbClr val="2F02F0"/>
                </a:solidFill>
              </a:rPr>
              <a:t>    	}</a:t>
            </a:r>
            <a:br>
              <a:rPr lang="en-US" altLang="en-US" sz="2400" dirty="0">
                <a:solidFill>
                  <a:srgbClr val="2F02F0"/>
                </a:solidFill>
              </a:rPr>
            </a:br>
            <a:r>
              <a:rPr lang="en-US" altLang="en-US" sz="2400" dirty="0">
                <a:solidFill>
                  <a:srgbClr val="2F02F0"/>
                </a:solidFill>
              </a:rPr>
              <a:t>   	return 0;  // false</a:t>
            </a:r>
            <a:br>
              <a:rPr lang="en-US" altLang="en-US" sz="2400" dirty="0">
                <a:solidFill>
                  <a:srgbClr val="2F02F0"/>
                </a:solidFill>
              </a:rPr>
            </a:br>
            <a:r>
              <a:rPr lang="en-US" altLang="en-US" sz="2400" dirty="0">
                <a:solidFill>
                  <a:srgbClr val="2F02F0"/>
                </a:solidFill>
              </a:rPr>
              <a:t>}</a:t>
            </a:r>
          </a:p>
        </p:txBody>
      </p:sp>
    </p:spTree>
    <p:extLst>
      <p:ext uri="{BB962C8B-B14F-4D97-AF65-F5344CB8AC3E}">
        <p14:creationId xmlns:p14="http://schemas.microsoft.com/office/powerpoint/2010/main" val="21676291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highlight>
                  <a:srgbClr val="FFFF00"/>
                </a:highlight>
              </a:rPr>
              <a:t>Parsing</a:t>
            </a:r>
            <a:r>
              <a:rPr lang="en-US" sz="4000" dirty="0"/>
              <a:t> a while Statement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lnSpc>
                <a:spcPct val="90000"/>
              </a:lnSpc>
              <a:spcBef>
                <a:spcPts val="0"/>
              </a:spcBef>
              <a:buNone/>
              <a:tabLst>
                <a:tab pos="457200" algn="l"/>
                <a:tab pos="914400" algn="l"/>
                <a:tab pos="1371600" algn="l"/>
                <a:tab pos="1828800" algn="l"/>
                <a:tab pos="2286000" algn="l"/>
              </a:tabLst>
            </a:pPr>
            <a:r>
              <a:rPr lang="en-US" altLang="en-US" sz="2400" dirty="0">
                <a:solidFill>
                  <a:srgbClr val="008000"/>
                </a:solidFill>
                <a:latin typeface="+mj-lt"/>
              </a:rPr>
              <a:t>// &lt;while statement&gt; ::= "while" &lt;condition&gt; &lt;block&gt;</a:t>
            </a:r>
            <a:br>
              <a:rPr lang="en-US" altLang="en-US" sz="2400" dirty="0">
                <a:solidFill>
                  <a:srgbClr val="008000"/>
                </a:solidFill>
                <a:latin typeface="+mj-lt"/>
              </a:rPr>
            </a:br>
            <a:r>
              <a:rPr lang="en-US" altLang="en-US" sz="2400" dirty="0" err="1">
                <a:solidFill>
                  <a:srgbClr val="2F02F0"/>
                </a:solidFill>
                <a:latin typeface="+mj-lt"/>
              </a:rPr>
              <a:t>int</a:t>
            </a:r>
            <a:r>
              <a:rPr lang="en-US" altLang="en-US" sz="2400" dirty="0">
                <a:solidFill>
                  <a:srgbClr val="2F02F0"/>
                </a:solidFill>
                <a:latin typeface="+mj-lt"/>
              </a:rPr>
              <a:t> </a:t>
            </a:r>
            <a:r>
              <a:rPr lang="en-US" altLang="en-US" sz="2400" dirty="0" err="1">
                <a:solidFill>
                  <a:srgbClr val="2F02F0"/>
                </a:solidFill>
                <a:latin typeface="+mj-lt"/>
              </a:rPr>
              <a:t>whileStatement</a:t>
            </a:r>
            <a:r>
              <a:rPr lang="en-US" altLang="en-US" sz="2400" dirty="0">
                <a:solidFill>
                  <a:srgbClr val="2F02F0"/>
                </a:solidFill>
                <a:latin typeface="+mj-lt"/>
              </a:rPr>
              <a:t>() {</a:t>
            </a:r>
            <a:br>
              <a:rPr lang="en-US" altLang="en-US" sz="2400" dirty="0">
                <a:solidFill>
                  <a:srgbClr val="2F02F0"/>
                </a:solidFill>
                <a:latin typeface="+mj-lt"/>
              </a:rPr>
            </a:br>
            <a:r>
              <a:rPr lang="en-US" altLang="en-US" sz="2400" dirty="0">
                <a:solidFill>
                  <a:srgbClr val="2F02F0"/>
                </a:solidFill>
                <a:latin typeface="+mj-lt"/>
              </a:rPr>
              <a:t>	if (keyword("while"))  {</a:t>
            </a:r>
            <a:br>
              <a:rPr lang="en-US" altLang="en-US" sz="2400" dirty="0">
                <a:solidFill>
                  <a:srgbClr val="2F02F0"/>
                </a:solidFill>
                <a:latin typeface="+mj-lt"/>
              </a:rPr>
            </a:br>
            <a:r>
              <a:rPr lang="en-US" altLang="en-US" sz="2400" dirty="0">
                <a:solidFill>
                  <a:srgbClr val="2F02F0"/>
                </a:solidFill>
                <a:latin typeface="+mj-lt"/>
              </a:rPr>
              <a:t>		if (condition()) {</a:t>
            </a:r>
            <a:br>
              <a:rPr lang="en-US" altLang="en-US" sz="2400" dirty="0">
                <a:solidFill>
                  <a:srgbClr val="2F02F0"/>
                </a:solidFill>
                <a:latin typeface="+mj-lt"/>
              </a:rPr>
            </a:br>
            <a:r>
              <a:rPr lang="en-US" altLang="en-US" sz="2400" dirty="0">
                <a:solidFill>
                  <a:srgbClr val="2F02F0"/>
                </a:solidFill>
                <a:latin typeface="+mj-lt"/>
              </a:rPr>
              <a:t>			if (block()) {</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FF0000"/>
                </a:solidFill>
                <a:latin typeface="+mj-lt"/>
              </a:rPr>
              <a:t>makeTree</a:t>
            </a:r>
            <a:r>
              <a:rPr lang="en-US" altLang="en-US" sz="2400" dirty="0">
                <a:solidFill>
                  <a:srgbClr val="FF0000"/>
                </a:solidFill>
                <a:latin typeface="+mj-lt"/>
              </a:rPr>
              <a:t>(3, 2, 1);</a:t>
            </a:r>
            <a:br>
              <a:rPr lang="en-US" altLang="en-US" sz="2400" dirty="0">
                <a:solidFill>
                  <a:srgbClr val="2F02F0"/>
                </a:solidFill>
                <a:latin typeface="+mj-lt"/>
              </a:rPr>
            </a:br>
            <a:r>
              <a:rPr lang="en-US" altLang="en-US" sz="2400" dirty="0">
                <a:solidFill>
                  <a:srgbClr val="2F02F0"/>
                </a:solidFill>
                <a:latin typeface="+mj-lt"/>
              </a:rPr>
              <a:t>				return 1;  // true</a:t>
            </a:r>
            <a:br>
              <a:rPr lang="en-US" altLang="en-US" sz="2400" dirty="0">
                <a:solidFill>
                  <a:srgbClr val="2F02F0"/>
                </a:solidFill>
                <a:latin typeface="+mj-lt"/>
              </a:rPr>
            </a:br>
            <a:r>
              <a:rPr lang="en-US" altLang="en-US" sz="2400" dirty="0">
                <a:solidFill>
                  <a:srgbClr val="2F02F0"/>
                </a:solidFill>
                <a:latin typeface="+mj-lt"/>
              </a:rPr>
              <a:t>			} else error("Missing '{' ");</a:t>
            </a:r>
            <a:br>
              <a:rPr lang="en-US" altLang="en-US" sz="2400" dirty="0">
                <a:solidFill>
                  <a:srgbClr val="2F02F0"/>
                </a:solidFill>
                <a:latin typeface="+mj-lt"/>
              </a:rPr>
            </a:br>
            <a:r>
              <a:rPr lang="en-US" altLang="en-US" sz="2400" dirty="0">
                <a:solidFill>
                  <a:srgbClr val="2F02F0"/>
                </a:solidFill>
                <a:latin typeface="+mj-lt"/>
              </a:rPr>
              <a:t>		} else  error("Missing &lt;condition&gt;");</a:t>
            </a:r>
            <a:br>
              <a:rPr lang="en-US" altLang="en-US" sz="2400" dirty="0">
                <a:solidFill>
                  <a:srgbClr val="2F02F0"/>
                </a:solidFill>
                <a:latin typeface="+mj-lt"/>
              </a:rPr>
            </a:br>
            <a:r>
              <a:rPr lang="en-US" altLang="en-US" sz="2400" dirty="0">
                <a:solidFill>
                  <a:srgbClr val="2F02F0"/>
                </a:solidFill>
                <a:latin typeface="+mj-lt"/>
              </a:rPr>
              <a:t>	}</a:t>
            </a:r>
            <a:br>
              <a:rPr lang="en-US" altLang="en-US" sz="2400" dirty="0">
                <a:solidFill>
                  <a:srgbClr val="2F02F0"/>
                </a:solidFill>
                <a:latin typeface="+mj-lt"/>
              </a:rPr>
            </a:br>
            <a:r>
              <a:rPr lang="en-US" altLang="en-US" sz="2400" dirty="0">
                <a:solidFill>
                  <a:srgbClr val="2F02F0"/>
                </a:solidFill>
                <a:latin typeface="+mj-lt"/>
              </a:rPr>
              <a:t>	return 0;  // false</a:t>
            </a:r>
            <a:br>
              <a:rPr lang="en-US" altLang="en-US" sz="2400" dirty="0">
                <a:solidFill>
                  <a:srgbClr val="2F02F0"/>
                </a:solidFill>
                <a:latin typeface="+mj-lt"/>
              </a:rPr>
            </a:br>
            <a:r>
              <a:rPr lang="en-US" altLang="en-US" sz="2400" dirty="0">
                <a:solidFill>
                  <a:srgbClr val="2F02F0"/>
                </a:solidFill>
                <a:latin typeface="+mj-lt"/>
              </a:rPr>
              <a:t>}</a:t>
            </a:r>
          </a:p>
          <a:p>
            <a:pPr algn="just">
              <a:lnSpc>
                <a:spcPct val="90000"/>
              </a:lnSpc>
              <a:spcBef>
                <a:spcPts val="0"/>
              </a:spcBef>
            </a:pPr>
            <a:r>
              <a:rPr lang="en-US" altLang="en-US" sz="2400" dirty="0"/>
              <a:t>This code assumes that </a:t>
            </a:r>
            <a:r>
              <a:rPr lang="en-US" altLang="en-US" sz="2400" dirty="0">
                <a:solidFill>
                  <a:srgbClr val="2F02F0"/>
                </a:solidFill>
              </a:rPr>
              <a:t>keyword(String)</a:t>
            </a:r>
            <a:r>
              <a:rPr lang="en-US" altLang="en-US" sz="2400" dirty="0"/>
              <a:t>, </a:t>
            </a:r>
            <a:r>
              <a:rPr lang="en-US" altLang="en-US" sz="2400" dirty="0">
                <a:solidFill>
                  <a:srgbClr val="2F02F0"/>
                </a:solidFill>
              </a:rPr>
              <a:t>condition()</a:t>
            </a:r>
            <a:r>
              <a:rPr lang="en-US" altLang="en-US" sz="2400" dirty="0"/>
              <a:t>, and </a:t>
            </a:r>
            <a:r>
              <a:rPr lang="en-US" altLang="en-US" sz="2400" dirty="0">
                <a:solidFill>
                  <a:srgbClr val="2F02F0"/>
                </a:solidFill>
              </a:rPr>
              <a:t>block()</a:t>
            </a:r>
            <a:r>
              <a:rPr lang="en-US" altLang="en-US" sz="2400" dirty="0"/>
              <a:t> all leave their results on a stack</a:t>
            </a:r>
          </a:p>
          <a:p>
            <a:pPr>
              <a:lnSpc>
                <a:spcPct val="90000"/>
              </a:lnSpc>
              <a:spcBef>
                <a:spcPts val="0"/>
              </a:spcBef>
            </a:pPr>
            <a:r>
              <a:rPr lang="en-US" altLang="en-US" sz="2400" dirty="0"/>
              <a:t>On the stack, </a:t>
            </a:r>
            <a:r>
              <a:rPr lang="en-US" altLang="en-US" sz="2400" dirty="0">
                <a:solidFill>
                  <a:srgbClr val="2F02F0"/>
                </a:solidFill>
              </a:rPr>
              <a:t>while</a:t>
            </a:r>
            <a:r>
              <a:rPr lang="en-US" altLang="en-US" sz="2400" dirty="0"/>
              <a:t> = 3, </a:t>
            </a:r>
            <a:r>
              <a:rPr lang="en-US" altLang="en-US" sz="2400" dirty="0">
                <a:solidFill>
                  <a:srgbClr val="2F02F0"/>
                </a:solidFill>
              </a:rPr>
              <a:t>&lt;condition&gt;</a:t>
            </a:r>
            <a:r>
              <a:rPr lang="en-US" altLang="en-US" sz="2400" dirty="0"/>
              <a:t> = 2, </a:t>
            </a:r>
            <a:r>
              <a:rPr lang="en-US" altLang="en-US" sz="2400" dirty="0">
                <a:solidFill>
                  <a:srgbClr val="2F02F0"/>
                </a:solidFill>
              </a:rPr>
              <a:t>&lt;block&gt;</a:t>
            </a:r>
            <a:r>
              <a:rPr lang="en-US" altLang="en-US" sz="2400" dirty="0"/>
              <a:t> = 1</a:t>
            </a:r>
          </a:p>
        </p:txBody>
      </p:sp>
    </p:spTree>
    <p:extLst>
      <p:ext uri="{BB962C8B-B14F-4D97-AF65-F5344CB8AC3E}">
        <p14:creationId xmlns:p14="http://schemas.microsoft.com/office/powerpoint/2010/main" val="2599019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 Preprocessor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altLang="en-US" sz="2400" dirty="0"/>
              <a:t>Preprocessing</a:t>
            </a:r>
          </a:p>
          <a:p>
            <a:pPr lvl="1">
              <a:spcBef>
                <a:spcPts val="0"/>
              </a:spcBef>
              <a:spcAft>
                <a:spcPts val="600"/>
              </a:spcAft>
            </a:pPr>
            <a:r>
              <a:rPr lang="en-US" altLang="en-US" sz="2000" dirty="0"/>
              <a:t>Occurs before a program is compiled</a:t>
            </a:r>
          </a:p>
          <a:p>
            <a:pPr lvl="1">
              <a:spcBef>
                <a:spcPts val="0"/>
              </a:spcBef>
              <a:spcAft>
                <a:spcPts val="600"/>
              </a:spcAft>
            </a:pPr>
            <a:r>
              <a:rPr lang="en-US" altLang="en-US" sz="2000" dirty="0"/>
              <a:t>Inclusion of other files </a:t>
            </a:r>
          </a:p>
          <a:p>
            <a:pPr lvl="1">
              <a:spcBef>
                <a:spcPts val="0"/>
              </a:spcBef>
              <a:spcAft>
                <a:spcPts val="600"/>
              </a:spcAft>
            </a:pPr>
            <a:r>
              <a:rPr lang="en-US" altLang="en-US" sz="2000" dirty="0"/>
              <a:t>Definition of symbolic constants and macros</a:t>
            </a:r>
          </a:p>
          <a:p>
            <a:pPr lvl="1">
              <a:spcBef>
                <a:spcPts val="0"/>
              </a:spcBef>
              <a:spcAft>
                <a:spcPts val="600"/>
              </a:spcAft>
            </a:pPr>
            <a:r>
              <a:rPr lang="en-US" altLang="en-US" sz="2000" dirty="0"/>
              <a:t>Conditional compilation of program code</a:t>
            </a:r>
          </a:p>
          <a:p>
            <a:pPr lvl="1">
              <a:spcBef>
                <a:spcPts val="0"/>
              </a:spcBef>
              <a:spcAft>
                <a:spcPts val="600"/>
              </a:spcAft>
            </a:pPr>
            <a:r>
              <a:rPr lang="en-US" altLang="en-US" sz="2000" dirty="0"/>
              <a:t>Conditional execution of preprocessor directives</a:t>
            </a:r>
          </a:p>
          <a:p>
            <a:pPr>
              <a:spcBef>
                <a:spcPts val="0"/>
              </a:spcBef>
              <a:spcAft>
                <a:spcPts val="600"/>
              </a:spcAft>
            </a:pPr>
            <a:r>
              <a:rPr lang="en-US" altLang="en-US" sz="2400" dirty="0"/>
              <a:t>Format of preprocessor directives</a:t>
            </a:r>
          </a:p>
          <a:p>
            <a:pPr lvl="1">
              <a:spcBef>
                <a:spcPts val="0"/>
              </a:spcBef>
              <a:spcAft>
                <a:spcPts val="600"/>
              </a:spcAft>
            </a:pPr>
            <a:r>
              <a:rPr lang="en-US" altLang="en-US" sz="2000" dirty="0"/>
              <a:t>Lines begin with </a:t>
            </a:r>
            <a:r>
              <a:rPr lang="en-US" altLang="en-US" sz="2000" b="1" dirty="0">
                <a:latin typeface="Courier New" panose="02070309020205020404" pitchFamily="49" charset="0"/>
              </a:rPr>
              <a:t>#</a:t>
            </a:r>
            <a:r>
              <a:rPr lang="en-US" altLang="en-US" sz="2000" dirty="0"/>
              <a:t>  (E.g. …… ? ) </a:t>
            </a:r>
          </a:p>
          <a:p>
            <a:pPr lvl="1">
              <a:spcBef>
                <a:spcPts val="0"/>
              </a:spcBef>
              <a:spcAft>
                <a:spcPts val="600"/>
              </a:spcAft>
            </a:pPr>
            <a:r>
              <a:rPr lang="en-US" altLang="en-US" sz="2000" dirty="0"/>
              <a:t>Only whitespace characters before directives on a line </a:t>
            </a:r>
          </a:p>
          <a:p>
            <a:pPr marL="341313" indent="-341313" algn="just">
              <a:spcBef>
                <a:spcPts val="0"/>
              </a:spcBef>
              <a:spcAft>
                <a:spcPts val="600"/>
              </a:spcAft>
            </a:pPr>
            <a:r>
              <a:rPr lang="en-US" sz="2400" dirty="0">
                <a:cs typeface="ＭＳ Ｐゴシック" pitchFamily="-111" charset="-128"/>
              </a:rPr>
              <a:t>Example</a:t>
            </a:r>
            <a:endParaRPr lang="en-US" sz="2400" dirty="0">
              <a:cs typeface="Courier New"/>
            </a:endParaRPr>
          </a:p>
          <a:p>
            <a:pPr marL="457200" lvl="1" indent="0" algn="just">
              <a:spcBef>
                <a:spcPts val="0"/>
              </a:spcBef>
              <a:spcAft>
                <a:spcPts val="600"/>
              </a:spcAft>
              <a:buNone/>
            </a:pPr>
            <a:r>
              <a:rPr lang="en-US" sz="2000" b="1" dirty="0" err="1">
                <a:solidFill>
                  <a:srgbClr val="2F02F0"/>
                </a:solidFill>
                <a:latin typeface="Courier New"/>
                <a:cs typeface="Courier New"/>
              </a:rPr>
              <a:t>gcc</a:t>
            </a:r>
            <a:r>
              <a:rPr lang="en-US" sz="2000" b="1" dirty="0">
                <a:solidFill>
                  <a:srgbClr val="2F02F0"/>
                </a:solidFill>
                <a:latin typeface="Courier New"/>
                <a:cs typeface="Courier New"/>
              </a:rPr>
              <a:t> –E </a:t>
            </a:r>
            <a:r>
              <a:rPr lang="en-US" sz="2000" b="1" dirty="0" err="1">
                <a:solidFill>
                  <a:srgbClr val="2F02F0"/>
                </a:solidFill>
                <a:latin typeface="Courier New"/>
                <a:cs typeface="Courier New"/>
              </a:rPr>
              <a:t>helloworld.c</a:t>
            </a:r>
            <a:endParaRPr lang="en-US" sz="2000" b="1" dirty="0">
              <a:solidFill>
                <a:srgbClr val="2F02F0"/>
              </a:solidFill>
              <a:latin typeface="Courier New"/>
              <a:cs typeface="Courier New"/>
            </a:endParaRPr>
          </a:p>
          <a:p>
            <a:pPr lvl="1" algn="just">
              <a:spcBef>
                <a:spcPts val="0"/>
              </a:spcBef>
              <a:spcAft>
                <a:spcPts val="600"/>
              </a:spcAft>
            </a:pPr>
            <a:r>
              <a:rPr lang="en-US" sz="2000" dirty="0">
                <a:cs typeface="Courier New"/>
              </a:rPr>
              <a:t>Stop after preprocessing and send output to </a:t>
            </a:r>
            <a:r>
              <a:rPr lang="en-US" sz="2000" dirty="0" err="1">
                <a:latin typeface="Courier New" panose="02070309020205020404" pitchFamily="49" charset="0"/>
                <a:cs typeface="Courier New" panose="02070309020205020404" pitchFamily="49" charset="0"/>
              </a:rPr>
              <a:t>stdout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104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animEffect transition="in" filter="blinds(horizontal)">
                                      <p:cBhvr>
                                        <p:cTn id="7" dur="500"/>
                                        <p:tgtEl>
                                          <p:spTgt spid="9">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11" end="11"/>
                                            </p:txEl>
                                          </p:spTgt>
                                        </p:tgtEl>
                                        <p:attrNameLst>
                                          <p:attrName>style.visibility</p:attrName>
                                        </p:attrNameLst>
                                      </p:cBhvr>
                                      <p:to>
                                        <p:strVal val="visible"/>
                                      </p:to>
                                    </p:set>
                                    <p:animEffect transition="in" filter="blinds(horizontal)">
                                      <p:cBhvr>
                                        <p:cTn id="10" dur="500"/>
                                        <p:tgtEl>
                                          <p:spTgt spid="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Parsing a while Statement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nSpc>
                <a:spcPct val="90000"/>
              </a:lnSpc>
              <a:spcBef>
                <a:spcPts val="0"/>
              </a:spcBef>
            </a:pPr>
            <a:r>
              <a:rPr lang="en-US" altLang="en-US" sz="2400" dirty="0"/>
              <a:t>After recognizing a while loop, the stack looks</a:t>
            </a:r>
          </a:p>
          <a:p>
            <a:pPr marL="0" indent="0">
              <a:lnSpc>
                <a:spcPct val="90000"/>
              </a:lnSpc>
              <a:spcBef>
                <a:spcPts val="0"/>
              </a:spcBef>
              <a:buNone/>
              <a:tabLst>
                <a:tab pos="342900" algn="l"/>
              </a:tabLst>
            </a:pPr>
            <a:r>
              <a:rPr lang="en-US" altLang="en-US" sz="2400" dirty="0"/>
              <a:t> 	like this:</a:t>
            </a:r>
          </a:p>
          <a:p>
            <a:pPr marL="0" indent="0">
              <a:lnSpc>
                <a:spcPct val="90000"/>
              </a:lnSpc>
              <a:spcBef>
                <a:spcPts val="0"/>
              </a:spcBef>
              <a:buNone/>
            </a:pPr>
            <a:endParaRPr lang="en-US" altLang="en-US" sz="2400" dirty="0"/>
          </a:p>
          <a:p>
            <a:pPr>
              <a:lnSpc>
                <a:spcPct val="90000"/>
              </a:lnSpc>
              <a:spcBef>
                <a:spcPts val="0"/>
              </a:spcBef>
            </a:pPr>
            <a:endParaRPr lang="en-US" altLang="en-US" sz="2400" dirty="0"/>
          </a:p>
          <a:p>
            <a:pPr marL="0" indent="0">
              <a:lnSpc>
                <a:spcPct val="90000"/>
              </a:lnSpc>
              <a:spcBef>
                <a:spcPts val="0"/>
              </a:spcBef>
              <a:buNone/>
              <a:tabLst>
                <a:tab pos="342900" algn="l"/>
              </a:tabLst>
            </a:pPr>
            <a:r>
              <a:rPr lang="en-US" altLang="en-US" sz="2400" dirty="0">
                <a:solidFill>
                  <a:srgbClr val="2F02F0"/>
                </a:solidFill>
                <a:latin typeface="+mj-lt"/>
              </a:rPr>
              <a:t>void </a:t>
            </a:r>
            <a:r>
              <a:rPr lang="en-US" altLang="en-US" sz="2400" b="1" dirty="0" err="1">
                <a:solidFill>
                  <a:srgbClr val="2F02F0"/>
                </a:solidFill>
                <a:latin typeface="+mj-lt"/>
              </a:rPr>
              <a:t>makeTree</a:t>
            </a:r>
            <a:r>
              <a:rPr lang="en-US" altLang="en-US" sz="2400" dirty="0">
                <a:solidFill>
                  <a:srgbClr val="2F02F0"/>
                </a:solidFill>
                <a:latin typeface="+mj-lt"/>
              </a:rPr>
              <a:t>(int keyword, int left, int right) {</a:t>
            </a:r>
            <a:br>
              <a:rPr lang="en-US" altLang="en-US" sz="2400" dirty="0">
                <a:solidFill>
                  <a:srgbClr val="2F02F0"/>
                </a:solidFill>
                <a:latin typeface="+mj-lt"/>
              </a:rPr>
            </a:br>
            <a:r>
              <a:rPr lang="en-US" altLang="en-US" sz="2400" dirty="0">
                <a:solidFill>
                  <a:srgbClr val="2F02F0"/>
                </a:solidFill>
                <a:latin typeface="+mj-lt"/>
              </a:rPr>
              <a:t>    Tree root = </a:t>
            </a:r>
            <a:r>
              <a:rPr lang="en-US" altLang="en-US" sz="2400" dirty="0" err="1">
                <a:solidFill>
                  <a:srgbClr val="2F02F0"/>
                </a:solidFill>
                <a:latin typeface="+mj-lt"/>
              </a:rPr>
              <a:t>getStackItem</a:t>
            </a:r>
            <a:r>
              <a:rPr lang="en-US" altLang="en-US" sz="2400" dirty="0">
                <a:solidFill>
                  <a:srgbClr val="2F02F0"/>
                </a:solidFill>
                <a:latin typeface="+mj-lt"/>
              </a:rPr>
              <a:t>(keyword);</a:t>
            </a:r>
            <a:br>
              <a:rPr lang="en-US" altLang="en-US" sz="2400" dirty="0">
                <a:solidFill>
                  <a:srgbClr val="2F02F0"/>
                </a:solidFill>
                <a:latin typeface="+mj-lt"/>
              </a:rPr>
            </a:br>
            <a:r>
              <a:rPr lang="en-US" altLang="en-US" sz="2400" dirty="0">
                <a:solidFill>
                  <a:srgbClr val="2F02F0"/>
                </a:solidFill>
                <a:latin typeface="+mj-lt"/>
              </a:rPr>
              <a:t>    Tree </a:t>
            </a:r>
            <a:r>
              <a:rPr lang="en-US" altLang="en-US" sz="2400" dirty="0" err="1">
                <a:solidFill>
                  <a:srgbClr val="2F02F0"/>
                </a:solidFill>
                <a:latin typeface="+mj-lt"/>
              </a:rPr>
              <a:t>leftChild</a:t>
            </a:r>
            <a:r>
              <a:rPr lang="en-US" altLang="en-US" sz="2400" dirty="0">
                <a:solidFill>
                  <a:srgbClr val="2F02F0"/>
                </a:solidFill>
                <a:latin typeface="+mj-lt"/>
              </a:rPr>
              <a:t> = </a:t>
            </a:r>
            <a:r>
              <a:rPr lang="en-US" altLang="en-US" sz="2400" dirty="0" err="1">
                <a:solidFill>
                  <a:srgbClr val="2F02F0"/>
                </a:solidFill>
                <a:latin typeface="+mj-lt"/>
              </a:rPr>
              <a:t>getStackItem</a:t>
            </a:r>
            <a:r>
              <a:rPr lang="en-US" altLang="en-US" sz="2400" dirty="0">
                <a:solidFill>
                  <a:srgbClr val="2F02F0"/>
                </a:solidFill>
                <a:latin typeface="+mj-lt"/>
              </a:rPr>
              <a:t>(left);</a:t>
            </a:r>
            <a:br>
              <a:rPr lang="en-US" altLang="en-US" sz="2400" dirty="0">
                <a:solidFill>
                  <a:srgbClr val="2F02F0"/>
                </a:solidFill>
                <a:latin typeface="+mj-lt"/>
              </a:rPr>
            </a:br>
            <a:r>
              <a:rPr lang="en-US" altLang="en-US" sz="2400" dirty="0">
                <a:solidFill>
                  <a:srgbClr val="2F02F0"/>
                </a:solidFill>
                <a:latin typeface="+mj-lt"/>
              </a:rPr>
              <a:t>    Tree </a:t>
            </a:r>
            <a:r>
              <a:rPr lang="en-US" altLang="en-US" sz="2400" dirty="0" err="1">
                <a:solidFill>
                  <a:srgbClr val="2F02F0"/>
                </a:solidFill>
                <a:latin typeface="+mj-lt"/>
              </a:rPr>
              <a:t>rightChild</a:t>
            </a:r>
            <a:r>
              <a:rPr lang="en-US" altLang="en-US" sz="2400" dirty="0">
                <a:solidFill>
                  <a:srgbClr val="2F02F0"/>
                </a:solidFill>
                <a:latin typeface="+mj-lt"/>
              </a:rPr>
              <a:t> = </a:t>
            </a:r>
            <a:r>
              <a:rPr lang="en-US" altLang="en-US" sz="2400" dirty="0" err="1">
                <a:solidFill>
                  <a:srgbClr val="2F02F0"/>
                </a:solidFill>
                <a:latin typeface="+mj-lt"/>
              </a:rPr>
              <a:t>getStackItem</a:t>
            </a:r>
            <a:r>
              <a:rPr lang="en-US" altLang="en-US" sz="2400" dirty="0">
                <a:solidFill>
                  <a:srgbClr val="2F02F0"/>
                </a:solidFill>
                <a:latin typeface="+mj-lt"/>
              </a:rPr>
              <a:t>(right);</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2F02F0"/>
                </a:solidFill>
                <a:latin typeface="+mj-lt"/>
              </a:rPr>
              <a:t>stack.pop</a:t>
            </a:r>
            <a:r>
              <a:rPr lang="en-US" altLang="en-US" sz="2400" dirty="0">
                <a:solidFill>
                  <a:srgbClr val="2F02F0"/>
                </a:solidFill>
                <a:latin typeface="+mj-lt"/>
              </a:rPr>
              <a:t>();</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2F02F0"/>
                </a:solidFill>
                <a:latin typeface="+mj-lt"/>
              </a:rPr>
              <a:t>stack.pop</a:t>
            </a:r>
            <a:r>
              <a:rPr lang="en-US" altLang="en-US" sz="2400" dirty="0">
                <a:solidFill>
                  <a:srgbClr val="2F02F0"/>
                </a:solidFill>
                <a:latin typeface="+mj-lt"/>
              </a:rPr>
              <a:t>();</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2F02F0"/>
                </a:solidFill>
                <a:latin typeface="+mj-lt"/>
              </a:rPr>
              <a:t>stack.pop</a:t>
            </a:r>
            <a:r>
              <a:rPr lang="en-US" altLang="en-US" sz="2400" dirty="0">
                <a:solidFill>
                  <a:srgbClr val="2F02F0"/>
                </a:solidFill>
                <a:latin typeface="+mj-lt"/>
              </a:rPr>
              <a:t>();</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2F02F0"/>
                </a:solidFill>
                <a:latin typeface="+mj-lt"/>
              </a:rPr>
              <a:t>root.addChild</a:t>
            </a:r>
            <a:r>
              <a:rPr lang="en-US" altLang="en-US" sz="2400" dirty="0">
                <a:solidFill>
                  <a:srgbClr val="2F02F0"/>
                </a:solidFill>
                <a:latin typeface="+mj-lt"/>
              </a:rPr>
              <a:t>(</a:t>
            </a:r>
            <a:r>
              <a:rPr lang="en-US" altLang="en-US" sz="2400" dirty="0" err="1">
                <a:solidFill>
                  <a:srgbClr val="2F02F0"/>
                </a:solidFill>
                <a:latin typeface="+mj-lt"/>
              </a:rPr>
              <a:t>leftChild</a:t>
            </a:r>
            <a:r>
              <a:rPr lang="en-US" altLang="en-US" sz="2400" dirty="0">
                <a:solidFill>
                  <a:srgbClr val="2F02F0"/>
                </a:solidFill>
                <a:latin typeface="+mj-lt"/>
              </a:rPr>
              <a:t>);</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2F02F0"/>
                </a:solidFill>
                <a:latin typeface="+mj-lt"/>
              </a:rPr>
              <a:t>root.addChild</a:t>
            </a:r>
            <a:r>
              <a:rPr lang="en-US" altLang="en-US" sz="2400" dirty="0">
                <a:solidFill>
                  <a:srgbClr val="2F02F0"/>
                </a:solidFill>
                <a:latin typeface="+mj-lt"/>
              </a:rPr>
              <a:t>(</a:t>
            </a:r>
            <a:r>
              <a:rPr lang="en-US" altLang="en-US" sz="2400" dirty="0" err="1">
                <a:solidFill>
                  <a:srgbClr val="2F02F0"/>
                </a:solidFill>
                <a:latin typeface="+mj-lt"/>
              </a:rPr>
              <a:t>rightChild</a:t>
            </a:r>
            <a:r>
              <a:rPr lang="en-US" altLang="en-US" sz="2400" dirty="0">
                <a:solidFill>
                  <a:srgbClr val="2F02F0"/>
                </a:solidFill>
                <a:latin typeface="+mj-lt"/>
              </a:rPr>
              <a:t>);</a:t>
            </a:r>
            <a:br>
              <a:rPr lang="en-US" altLang="en-US" sz="2400" dirty="0">
                <a:solidFill>
                  <a:srgbClr val="2F02F0"/>
                </a:solidFill>
                <a:latin typeface="+mj-lt"/>
              </a:rPr>
            </a:br>
            <a:r>
              <a:rPr lang="en-US" altLang="en-US" sz="2400" dirty="0">
                <a:solidFill>
                  <a:srgbClr val="2F02F0"/>
                </a:solidFill>
                <a:latin typeface="+mj-lt"/>
              </a:rPr>
              <a:t>    </a:t>
            </a:r>
            <a:r>
              <a:rPr lang="en-US" altLang="en-US" sz="2400" dirty="0" err="1">
                <a:solidFill>
                  <a:srgbClr val="2F02F0"/>
                </a:solidFill>
                <a:latin typeface="+mj-lt"/>
              </a:rPr>
              <a:t>stack.push</a:t>
            </a:r>
            <a:r>
              <a:rPr lang="en-US" altLang="en-US" sz="2400" dirty="0">
                <a:solidFill>
                  <a:srgbClr val="2F02F0"/>
                </a:solidFill>
                <a:latin typeface="+mj-lt"/>
              </a:rPr>
              <a:t>(root);</a:t>
            </a:r>
            <a:br>
              <a:rPr lang="en-US" altLang="en-US" sz="2400" dirty="0">
                <a:solidFill>
                  <a:srgbClr val="2F02F0"/>
                </a:solidFill>
                <a:latin typeface="+mj-lt"/>
              </a:rPr>
            </a:br>
            <a:r>
              <a:rPr lang="en-US" altLang="en-US" sz="2400" dirty="0">
                <a:solidFill>
                  <a:srgbClr val="2F02F0"/>
                </a:solidFill>
                <a:latin typeface="+mj-lt"/>
              </a:rPr>
              <a:t>}</a:t>
            </a:r>
          </a:p>
        </p:txBody>
      </p:sp>
      <p:grpSp>
        <p:nvGrpSpPr>
          <p:cNvPr id="8" name="Group 21"/>
          <p:cNvGrpSpPr>
            <a:grpSpLocks/>
          </p:cNvGrpSpPr>
          <p:nvPr/>
        </p:nvGrpSpPr>
        <p:grpSpPr bwMode="auto">
          <a:xfrm>
            <a:off x="6928262" y="1664891"/>
            <a:ext cx="1896732" cy="1623774"/>
            <a:chOff x="4316" y="816"/>
            <a:chExt cx="964" cy="865"/>
          </a:xfrm>
        </p:grpSpPr>
        <p:sp>
          <p:nvSpPr>
            <p:cNvPr id="10" name="AutoShape 6"/>
            <p:cNvSpPr>
              <a:spLocks noChangeArrowheads="1"/>
            </p:cNvSpPr>
            <p:nvPr/>
          </p:nvSpPr>
          <p:spPr bwMode="auto">
            <a:xfrm>
              <a:off x="4364" y="1200"/>
              <a:ext cx="864" cy="192"/>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dirty="0">
                  <a:solidFill>
                    <a:srgbClr val="2F02F0"/>
                  </a:solidFill>
                  <a:latin typeface="Trebuchet MS" panose="020B0603020202020204" pitchFamily="34" charset="0"/>
                </a:rPr>
                <a:t>&lt;condition&gt;</a:t>
              </a:r>
            </a:p>
          </p:txBody>
        </p:sp>
        <p:sp>
          <p:nvSpPr>
            <p:cNvPr id="11" name="AutoShape 7"/>
            <p:cNvSpPr>
              <a:spLocks noChangeArrowheads="1"/>
            </p:cNvSpPr>
            <p:nvPr/>
          </p:nvSpPr>
          <p:spPr bwMode="auto">
            <a:xfrm>
              <a:off x="4364" y="960"/>
              <a:ext cx="864" cy="192"/>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dirty="0">
                  <a:solidFill>
                    <a:srgbClr val="2F02F0"/>
                  </a:solidFill>
                  <a:latin typeface="Trebuchet MS" panose="020B0603020202020204" pitchFamily="34" charset="0"/>
                </a:rPr>
                <a:t>&lt;block&gt;</a:t>
              </a:r>
            </a:p>
          </p:txBody>
        </p:sp>
        <p:sp>
          <p:nvSpPr>
            <p:cNvPr id="12" name="AutoShape 8"/>
            <p:cNvSpPr>
              <a:spLocks noChangeArrowheads="1"/>
            </p:cNvSpPr>
            <p:nvPr/>
          </p:nvSpPr>
          <p:spPr bwMode="auto">
            <a:xfrm>
              <a:off x="4364" y="1440"/>
              <a:ext cx="864" cy="192"/>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dirty="0">
                  <a:solidFill>
                    <a:srgbClr val="2F02F0"/>
                  </a:solidFill>
                  <a:latin typeface="Trebuchet MS" panose="020B0603020202020204" pitchFamily="34" charset="0"/>
                </a:rPr>
                <a:t>while</a:t>
              </a:r>
            </a:p>
          </p:txBody>
        </p:sp>
        <p:sp>
          <p:nvSpPr>
            <p:cNvPr id="14" name="Line 9"/>
            <p:cNvSpPr>
              <a:spLocks noChangeShapeType="1"/>
            </p:cNvSpPr>
            <p:nvPr/>
          </p:nvSpPr>
          <p:spPr bwMode="auto">
            <a:xfrm>
              <a:off x="4316" y="816"/>
              <a:ext cx="0" cy="8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6" name="Line 10"/>
            <p:cNvSpPr>
              <a:spLocks noChangeShapeType="1"/>
            </p:cNvSpPr>
            <p:nvPr/>
          </p:nvSpPr>
          <p:spPr bwMode="auto">
            <a:xfrm>
              <a:off x="4318" y="1681"/>
              <a:ext cx="96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sp>
          <p:nvSpPr>
            <p:cNvPr id="17" name="Line 11"/>
            <p:cNvSpPr>
              <a:spLocks noChangeShapeType="1"/>
            </p:cNvSpPr>
            <p:nvPr/>
          </p:nvSpPr>
          <p:spPr bwMode="auto">
            <a:xfrm flipV="1">
              <a:off x="5276" y="816"/>
              <a:ext cx="0" cy="8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a:p>
          </p:txBody>
        </p:sp>
      </p:grpSp>
      <p:grpSp>
        <p:nvGrpSpPr>
          <p:cNvPr id="19" name="Group 22"/>
          <p:cNvGrpSpPr>
            <a:grpSpLocks/>
          </p:cNvGrpSpPr>
          <p:nvPr/>
        </p:nvGrpSpPr>
        <p:grpSpPr bwMode="auto">
          <a:xfrm>
            <a:off x="5037931" y="4536089"/>
            <a:ext cx="3364739" cy="1444818"/>
            <a:chOff x="2928" y="2112"/>
            <a:chExt cx="1968" cy="768"/>
          </a:xfrm>
        </p:grpSpPr>
        <p:sp>
          <p:nvSpPr>
            <p:cNvPr id="20" name="AutoShape 15"/>
            <p:cNvSpPr>
              <a:spLocks noChangeArrowheads="1"/>
            </p:cNvSpPr>
            <p:nvPr/>
          </p:nvSpPr>
          <p:spPr bwMode="auto">
            <a:xfrm>
              <a:off x="2928" y="2688"/>
              <a:ext cx="864" cy="192"/>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dirty="0">
                  <a:solidFill>
                    <a:srgbClr val="2F02F0"/>
                  </a:solidFill>
                  <a:latin typeface="Trebuchet MS" panose="020B0603020202020204" pitchFamily="34" charset="0"/>
                </a:rPr>
                <a:t>&lt;condition&gt;</a:t>
              </a:r>
            </a:p>
          </p:txBody>
        </p:sp>
        <p:sp>
          <p:nvSpPr>
            <p:cNvPr id="21" name="AutoShape 16"/>
            <p:cNvSpPr>
              <a:spLocks noChangeArrowheads="1"/>
            </p:cNvSpPr>
            <p:nvPr/>
          </p:nvSpPr>
          <p:spPr bwMode="auto">
            <a:xfrm>
              <a:off x="4032" y="2688"/>
              <a:ext cx="864" cy="192"/>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dirty="0">
                  <a:solidFill>
                    <a:srgbClr val="2F02F0"/>
                  </a:solidFill>
                  <a:latin typeface="Trebuchet MS" panose="020B0603020202020204" pitchFamily="34" charset="0"/>
                </a:rPr>
                <a:t>&lt;block&gt;</a:t>
              </a:r>
            </a:p>
          </p:txBody>
        </p:sp>
        <p:sp>
          <p:nvSpPr>
            <p:cNvPr id="22" name="AutoShape 17"/>
            <p:cNvSpPr>
              <a:spLocks noChangeArrowheads="1"/>
            </p:cNvSpPr>
            <p:nvPr/>
          </p:nvSpPr>
          <p:spPr bwMode="auto">
            <a:xfrm>
              <a:off x="3504" y="2112"/>
              <a:ext cx="864" cy="192"/>
            </a:xfrm>
            <a:prstGeom prst="flowChartProcess">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r>
                <a:rPr lang="en-US" altLang="en-US" sz="2000" dirty="0">
                  <a:solidFill>
                    <a:srgbClr val="2F02F0"/>
                  </a:solidFill>
                  <a:latin typeface="Trebuchet MS" panose="020B0603020202020204" pitchFamily="34" charset="0"/>
                </a:rPr>
                <a:t>while</a:t>
              </a:r>
            </a:p>
          </p:txBody>
        </p:sp>
        <p:cxnSp>
          <p:nvCxnSpPr>
            <p:cNvPr id="23" name="AutoShape 19"/>
            <p:cNvCxnSpPr>
              <a:cxnSpLocks noChangeShapeType="1"/>
              <a:stCxn id="22" idx="2"/>
              <a:endCxn id="20" idx="0"/>
            </p:cNvCxnSpPr>
            <p:nvPr/>
          </p:nvCxnSpPr>
          <p:spPr bwMode="auto">
            <a:xfrm flipH="1">
              <a:off x="3360" y="2310"/>
              <a:ext cx="576" cy="372"/>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4" name="AutoShape 20"/>
            <p:cNvCxnSpPr>
              <a:cxnSpLocks noChangeShapeType="1"/>
              <a:stCxn id="21" idx="0"/>
              <a:endCxn id="22" idx="2"/>
            </p:cNvCxnSpPr>
            <p:nvPr/>
          </p:nvCxnSpPr>
          <p:spPr bwMode="auto">
            <a:xfrm flipH="1" flipV="1">
              <a:off x="3936" y="2310"/>
              <a:ext cx="528" cy="372"/>
            </a:xfrm>
            <a:prstGeom prst="straightConnector1">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cxnSp>
      </p:grpSp>
      <p:sp>
        <p:nvSpPr>
          <p:cNvPr id="2" name="TextBox 1">
            <a:extLst>
              <a:ext uri="{FF2B5EF4-FFF2-40B4-BE49-F238E27FC236}">
                <a16:creationId xmlns:a16="http://schemas.microsoft.com/office/drawing/2014/main" id="{6318C850-EF11-4587-80ED-5DF27B59CB7B}"/>
              </a:ext>
            </a:extLst>
          </p:cNvPr>
          <p:cNvSpPr txBox="1"/>
          <p:nvPr/>
        </p:nvSpPr>
        <p:spPr>
          <a:xfrm>
            <a:off x="7536288" y="3394276"/>
            <a:ext cx="1123000" cy="369332"/>
          </a:xfrm>
          <a:prstGeom prst="rect">
            <a:avLst/>
          </a:prstGeom>
          <a:noFill/>
        </p:spPr>
        <p:txBody>
          <a:bodyPr wrap="none" rtlCol="0">
            <a:spAutoFit/>
          </a:bodyPr>
          <a:lstStyle/>
          <a:p>
            <a:r>
              <a:rPr lang="en-US" dirty="0"/>
              <a:t>LIFO stack</a:t>
            </a:r>
          </a:p>
        </p:txBody>
      </p:sp>
      <p:sp>
        <p:nvSpPr>
          <p:cNvPr id="3" name="TextBox 2">
            <a:extLst>
              <a:ext uri="{FF2B5EF4-FFF2-40B4-BE49-F238E27FC236}">
                <a16:creationId xmlns:a16="http://schemas.microsoft.com/office/drawing/2014/main" id="{559450D6-14B4-4CB1-BB17-979AF7400DC3}"/>
              </a:ext>
            </a:extLst>
          </p:cNvPr>
          <p:cNvSpPr txBox="1"/>
          <p:nvPr/>
        </p:nvSpPr>
        <p:spPr>
          <a:xfrm>
            <a:off x="7605730" y="4504241"/>
            <a:ext cx="984116" cy="369332"/>
          </a:xfrm>
          <a:prstGeom prst="rect">
            <a:avLst/>
          </a:prstGeom>
          <a:noFill/>
        </p:spPr>
        <p:txBody>
          <a:bodyPr wrap="none" rtlCol="0">
            <a:spAutoFit/>
          </a:bodyPr>
          <a:lstStyle/>
          <a:p>
            <a:r>
              <a:rPr lang="en-US" dirty="0"/>
              <a:t>keyword</a:t>
            </a:r>
          </a:p>
        </p:txBody>
      </p:sp>
      <p:sp>
        <p:nvSpPr>
          <p:cNvPr id="25" name="TextBox 24">
            <a:extLst>
              <a:ext uri="{FF2B5EF4-FFF2-40B4-BE49-F238E27FC236}">
                <a16:creationId xmlns:a16="http://schemas.microsoft.com/office/drawing/2014/main" id="{64734163-0DFC-4060-80B3-DD57596EAD3B}"/>
              </a:ext>
            </a:extLst>
          </p:cNvPr>
          <p:cNvSpPr txBox="1"/>
          <p:nvPr/>
        </p:nvSpPr>
        <p:spPr>
          <a:xfrm>
            <a:off x="5284817" y="6067464"/>
            <a:ext cx="498406" cy="369332"/>
          </a:xfrm>
          <a:prstGeom prst="rect">
            <a:avLst/>
          </a:prstGeom>
          <a:noFill/>
        </p:spPr>
        <p:txBody>
          <a:bodyPr wrap="none" rtlCol="0">
            <a:spAutoFit/>
          </a:bodyPr>
          <a:lstStyle/>
          <a:p>
            <a:r>
              <a:rPr lang="en-US" dirty="0"/>
              <a:t>left</a:t>
            </a:r>
          </a:p>
        </p:txBody>
      </p:sp>
      <p:sp>
        <p:nvSpPr>
          <p:cNvPr id="26" name="TextBox 25">
            <a:extLst>
              <a:ext uri="{FF2B5EF4-FFF2-40B4-BE49-F238E27FC236}">
                <a16:creationId xmlns:a16="http://schemas.microsoft.com/office/drawing/2014/main" id="{E7692482-2BA0-4076-92B4-10B01FFB37F1}"/>
              </a:ext>
            </a:extLst>
          </p:cNvPr>
          <p:cNvSpPr txBox="1"/>
          <p:nvPr/>
        </p:nvSpPr>
        <p:spPr>
          <a:xfrm>
            <a:off x="7352381" y="6091417"/>
            <a:ext cx="623376" cy="369332"/>
          </a:xfrm>
          <a:prstGeom prst="rect">
            <a:avLst/>
          </a:prstGeom>
          <a:noFill/>
        </p:spPr>
        <p:txBody>
          <a:bodyPr wrap="none" rtlCol="0">
            <a:spAutoFit/>
          </a:bodyPr>
          <a:lstStyle/>
          <a:p>
            <a:r>
              <a:rPr lang="en-US" dirty="0"/>
              <a:t>right</a:t>
            </a:r>
          </a:p>
        </p:txBody>
      </p:sp>
    </p:spTree>
    <p:extLst>
      <p:ext uri="{BB962C8B-B14F-4D97-AF65-F5344CB8AC3E}">
        <p14:creationId xmlns:p14="http://schemas.microsoft.com/office/powerpoint/2010/main" val="119316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wipe(down)">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up)">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Compiler Component Generators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0" name="Rectangle 6"/>
          <p:cNvSpPr>
            <a:spLocks noChangeArrowheads="1"/>
          </p:cNvSpPr>
          <p:nvPr/>
        </p:nvSpPr>
        <p:spPr bwMode="auto">
          <a:xfrm>
            <a:off x="5440874" y="4819683"/>
            <a:ext cx="1614014" cy="1096963"/>
          </a:xfrm>
          <a:prstGeom prst="rect">
            <a:avLst/>
          </a:prstGeom>
          <a:solidFill>
            <a:srgbClr val="D4F0E1"/>
          </a:solidFill>
          <a:ln w="12700">
            <a:solidFill>
              <a:schemeClr val="tx1"/>
            </a:solidFill>
            <a:miter lim="800000"/>
            <a:headEnd/>
            <a:tailEnd/>
          </a:ln>
          <a:effectLst/>
        </p:spPr>
        <p:txBody>
          <a:bodyPr wrap="none" anchor="ctr"/>
          <a:lstStyle/>
          <a:p>
            <a:pPr algn="ctr">
              <a:defRPr/>
            </a:pPr>
            <a:r>
              <a:rPr lang="en-US" b="1">
                <a:cs typeface="+mn-cs"/>
              </a:rPr>
              <a:t>Syntax</a:t>
            </a:r>
          </a:p>
          <a:p>
            <a:pPr algn="ctr">
              <a:defRPr/>
            </a:pPr>
            <a:r>
              <a:rPr lang="en-US" b="1">
                <a:cs typeface="+mn-cs"/>
              </a:rPr>
              <a:t>Analyzer</a:t>
            </a:r>
          </a:p>
        </p:txBody>
      </p:sp>
      <p:sp>
        <p:nvSpPr>
          <p:cNvPr id="11" name="Rectangle 7"/>
          <p:cNvSpPr>
            <a:spLocks noChangeArrowheads="1"/>
          </p:cNvSpPr>
          <p:nvPr/>
        </p:nvSpPr>
        <p:spPr bwMode="auto">
          <a:xfrm>
            <a:off x="2124132" y="4819683"/>
            <a:ext cx="1614013" cy="1096963"/>
          </a:xfrm>
          <a:prstGeom prst="rect">
            <a:avLst/>
          </a:prstGeom>
          <a:solidFill>
            <a:srgbClr val="D4F0E1"/>
          </a:solidFill>
          <a:ln w="12700">
            <a:solidFill>
              <a:schemeClr val="tx1"/>
            </a:solidFill>
            <a:miter lim="800000"/>
            <a:headEnd/>
            <a:tailEnd/>
          </a:ln>
          <a:effectLst/>
        </p:spPr>
        <p:txBody>
          <a:bodyPr wrap="none" anchor="ctr"/>
          <a:lstStyle/>
          <a:p>
            <a:pPr algn="ctr">
              <a:defRPr/>
            </a:pPr>
            <a:r>
              <a:rPr lang="en-US" b="1">
                <a:cs typeface="+mn-cs"/>
              </a:rPr>
              <a:t>Lexical</a:t>
            </a:r>
          </a:p>
          <a:p>
            <a:pPr algn="ctr">
              <a:defRPr/>
            </a:pPr>
            <a:r>
              <a:rPr lang="en-US" b="1">
                <a:cs typeface="+mn-cs"/>
              </a:rPr>
              <a:t>Analyzer</a:t>
            </a:r>
          </a:p>
        </p:txBody>
      </p:sp>
      <p:cxnSp>
        <p:nvCxnSpPr>
          <p:cNvPr id="12" name="AutoShape 10"/>
          <p:cNvCxnSpPr>
            <a:cxnSpLocks noChangeShapeType="1"/>
            <a:stCxn id="11" idx="3"/>
            <a:endCxn id="10" idx="1"/>
          </p:cNvCxnSpPr>
          <p:nvPr/>
        </p:nvCxnSpPr>
        <p:spPr bwMode="auto">
          <a:xfrm>
            <a:off x="3738145" y="5368957"/>
            <a:ext cx="1702729"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14" name="AutoShape 11"/>
          <p:cNvCxnSpPr>
            <a:cxnSpLocks noChangeShapeType="1"/>
          </p:cNvCxnSpPr>
          <p:nvPr/>
        </p:nvCxnSpPr>
        <p:spPr bwMode="auto">
          <a:xfrm>
            <a:off x="7054888" y="5357845"/>
            <a:ext cx="35797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6" name="Rectangle 15"/>
          <p:cNvSpPr>
            <a:spLocks noChangeArrowheads="1"/>
          </p:cNvSpPr>
          <p:nvPr/>
        </p:nvSpPr>
        <p:spPr bwMode="auto">
          <a:xfrm>
            <a:off x="690664" y="5002246"/>
            <a:ext cx="1075490" cy="731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dirty="0">
                <a:solidFill>
                  <a:srgbClr val="008000"/>
                </a:solidFill>
                <a:cs typeface="+mn-cs"/>
              </a:rPr>
              <a:t>source</a:t>
            </a:r>
          </a:p>
          <a:p>
            <a:pPr algn="ctr">
              <a:defRPr/>
            </a:pPr>
            <a:r>
              <a:rPr lang="en-US" b="1" dirty="0">
                <a:solidFill>
                  <a:srgbClr val="008000"/>
                </a:solidFill>
                <a:cs typeface="+mn-cs"/>
              </a:rPr>
              <a:t>program</a:t>
            </a:r>
          </a:p>
        </p:txBody>
      </p:sp>
      <p:sp>
        <p:nvSpPr>
          <p:cNvPr id="17" name="Rectangle 17"/>
          <p:cNvSpPr>
            <a:spLocks noChangeArrowheads="1"/>
          </p:cNvSpPr>
          <p:nvPr/>
        </p:nvSpPr>
        <p:spPr bwMode="auto">
          <a:xfrm>
            <a:off x="4096122" y="5002246"/>
            <a:ext cx="896501" cy="731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solidFill>
                  <a:srgbClr val="008000"/>
                </a:solidFill>
                <a:cs typeface="+mn-cs"/>
              </a:rPr>
              <a:t>token</a:t>
            </a:r>
          </a:p>
          <a:p>
            <a:pPr algn="ctr">
              <a:defRPr/>
            </a:pPr>
            <a:r>
              <a:rPr lang="en-US" b="1">
                <a:solidFill>
                  <a:srgbClr val="008000"/>
                </a:solidFill>
                <a:cs typeface="+mn-cs"/>
              </a:rPr>
              <a:t>stream</a:t>
            </a:r>
          </a:p>
        </p:txBody>
      </p:sp>
      <p:sp>
        <p:nvSpPr>
          <p:cNvPr id="19" name="Rectangle 18"/>
          <p:cNvSpPr>
            <a:spLocks noChangeArrowheads="1"/>
          </p:cNvSpPr>
          <p:nvPr/>
        </p:nvSpPr>
        <p:spPr bwMode="auto">
          <a:xfrm>
            <a:off x="7412865" y="4991132"/>
            <a:ext cx="896501" cy="731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solidFill>
                  <a:srgbClr val="008000"/>
                </a:solidFill>
                <a:cs typeface="+mn-cs"/>
              </a:rPr>
              <a:t>syntax</a:t>
            </a:r>
          </a:p>
          <a:p>
            <a:pPr algn="ctr">
              <a:defRPr/>
            </a:pPr>
            <a:r>
              <a:rPr lang="en-US" b="1">
                <a:solidFill>
                  <a:srgbClr val="008000"/>
                </a:solidFill>
                <a:cs typeface="+mn-cs"/>
              </a:rPr>
              <a:t>tree</a:t>
            </a:r>
          </a:p>
        </p:txBody>
      </p:sp>
      <p:cxnSp>
        <p:nvCxnSpPr>
          <p:cNvPr id="20" name="AutoShape 25"/>
          <p:cNvCxnSpPr>
            <a:cxnSpLocks noChangeShapeType="1"/>
          </p:cNvCxnSpPr>
          <p:nvPr/>
        </p:nvCxnSpPr>
        <p:spPr bwMode="auto">
          <a:xfrm>
            <a:off x="1766154" y="5353082"/>
            <a:ext cx="357978"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1" name="Rectangle 26"/>
          <p:cNvSpPr>
            <a:spLocks noChangeArrowheads="1"/>
          </p:cNvSpPr>
          <p:nvPr/>
        </p:nvSpPr>
        <p:spPr bwMode="auto">
          <a:xfrm>
            <a:off x="2124132" y="2808321"/>
            <a:ext cx="1614013" cy="12795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a:defRPr/>
            </a:pPr>
            <a:r>
              <a:rPr lang="en-US" b="1" dirty="0">
                <a:cs typeface="+mn-cs"/>
              </a:rPr>
              <a:t>Lexical</a:t>
            </a:r>
          </a:p>
          <a:p>
            <a:pPr algn="ctr">
              <a:defRPr/>
            </a:pPr>
            <a:r>
              <a:rPr lang="en-US" b="1" dirty="0">
                <a:cs typeface="+mn-cs"/>
              </a:rPr>
              <a:t>Analyzer</a:t>
            </a:r>
          </a:p>
          <a:p>
            <a:pPr algn="ctr">
              <a:defRPr/>
            </a:pPr>
            <a:r>
              <a:rPr lang="en-US" b="1" dirty="0">
                <a:cs typeface="+mn-cs"/>
              </a:rPr>
              <a:t>Generator</a:t>
            </a:r>
          </a:p>
          <a:p>
            <a:pPr algn="ctr">
              <a:defRPr/>
            </a:pPr>
            <a:r>
              <a:rPr lang="en-US" b="1" dirty="0">
                <a:cs typeface="+mn-cs"/>
              </a:rPr>
              <a:t>(flex)</a:t>
            </a:r>
          </a:p>
        </p:txBody>
      </p:sp>
      <p:sp>
        <p:nvSpPr>
          <p:cNvPr id="22" name="Rectangle 28"/>
          <p:cNvSpPr>
            <a:spLocks noChangeArrowheads="1"/>
          </p:cNvSpPr>
          <p:nvPr/>
        </p:nvSpPr>
        <p:spPr bwMode="auto">
          <a:xfrm>
            <a:off x="5440874" y="2808321"/>
            <a:ext cx="1614014" cy="127952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lgn="ctr">
              <a:defRPr/>
            </a:pPr>
            <a:r>
              <a:rPr lang="en-US" b="1">
                <a:cs typeface="+mn-cs"/>
              </a:rPr>
              <a:t>Syntax</a:t>
            </a:r>
          </a:p>
          <a:p>
            <a:pPr algn="ctr">
              <a:defRPr/>
            </a:pPr>
            <a:r>
              <a:rPr lang="en-US" b="1">
                <a:cs typeface="+mn-cs"/>
              </a:rPr>
              <a:t>Analyzer</a:t>
            </a:r>
          </a:p>
          <a:p>
            <a:pPr algn="ctr">
              <a:defRPr/>
            </a:pPr>
            <a:r>
              <a:rPr lang="en-US" b="1">
                <a:cs typeface="+mn-cs"/>
              </a:rPr>
              <a:t>Generator</a:t>
            </a:r>
          </a:p>
          <a:p>
            <a:pPr algn="ctr">
              <a:defRPr/>
            </a:pPr>
            <a:r>
              <a:rPr lang="en-US" b="1">
                <a:cs typeface="+mn-cs"/>
              </a:rPr>
              <a:t>(yacc)</a:t>
            </a:r>
          </a:p>
        </p:txBody>
      </p:sp>
      <p:sp>
        <p:nvSpPr>
          <p:cNvPr id="23" name="Line 29"/>
          <p:cNvSpPr>
            <a:spLocks noChangeShapeType="1"/>
          </p:cNvSpPr>
          <p:nvPr/>
        </p:nvSpPr>
        <p:spPr bwMode="auto">
          <a:xfrm>
            <a:off x="2931916" y="4087846"/>
            <a:ext cx="0" cy="7318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4" name="Line 30"/>
          <p:cNvSpPr>
            <a:spLocks noChangeShapeType="1"/>
          </p:cNvSpPr>
          <p:nvPr/>
        </p:nvSpPr>
        <p:spPr bwMode="auto">
          <a:xfrm>
            <a:off x="6248659" y="4087846"/>
            <a:ext cx="0" cy="7318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5" name="Rectangle 31"/>
          <p:cNvSpPr>
            <a:spLocks noChangeArrowheads="1"/>
          </p:cNvSpPr>
          <p:nvPr/>
        </p:nvSpPr>
        <p:spPr bwMode="auto">
          <a:xfrm>
            <a:off x="2124132" y="1784382"/>
            <a:ext cx="1614013" cy="7318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dirty="0">
                <a:solidFill>
                  <a:srgbClr val="008000"/>
                </a:solidFill>
                <a:cs typeface="+mn-cs"/>
              </a:rPr>
              <a:t>flex</a:t>
            </a:r>
          </a:p>
          <a:p>
            <a:pPr algn="ctr">
              <a:defRPr/>
            </a:pPr>
            <a:r>
              <a:rPr lang="en-US" b="1" dirty="0">
                <a:solidFill>
                  <a:srgbClr val="008000"/>
                </a:solidFill>
                <a:cs typeface="+mn-cs"/>
              </a:rPr>
              <a:t>specification</a:t>
            </a:r>
          </a:p>
        </p:txBody>
      </p:sp>
      <p:sp>
        <p:nvSpPr>
          <p:cNvPr id="26" name="Rectangle 33"/>
          <p:cNvSpPr>
            <a:spLocks noChangeArrowheads="1"/>
          </p:cNvSpPr>
          <p:nvPr/>
        </p:nvSpPr>
        <p:spPr bwMode="auto">
          <a:xfrm>
            <a:off x="5440874" y="1801846"/>
            <a:ext cx="1614014" cy="7318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b="1">
                <a:solidFill>
                  <a:srgbClr val="008000"/>
                </a:solidFill>
                <a:cs typeface="+mn-cs"/>
              </a:rPr>
              <a:t>yacc</a:t>
            </a:r>
          </a:p>
          <a:p>
            <a:pPr algn="ctr">
              <a:defRPr/>
            </a:pPr>
            <a:r>
              <a:rPr lang="en-US" b="1">
                <a:solidFill>
                  <a:srgbClr val="008000"/>
                </a:solidFill>
                <a:cs typeface="+mn-cs"/>
              </a:rPr>
              <a:t>specification</a:t>
            </a:r>
          </a:p>
        </p:txBody>
      </p:sp>
      <p:sp>
        <p:nvSpPr>
          <p:cNvPr id="27" name="Line 34"/>
          <p:cNvSpPr>
            <a:spLocks noChangeShapeType="1"/>
          </p:cNvSpPr>
          <p:nvPr/>
        </p:nvSpPr>
        <p:spPr bwMode="auto">
          <a:xfrm>
            <a:off x="2931916" y="2533682"/>
            <a:ext cx="0" cy="2746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8" name="Line 36"/>
          <p:cNvSpPr>
            <a:spLocks noChangeShapeType="1"/>
          </p:cNvSpPr>
          <p:nvPr/>
        </p:nvSpPr>
        <p:spPr bwMode="auto">
          <a:xfrm>
            <a:off x="6248659" y="2533682"/>
            <a:ext cx="0" cy="27463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Tree>
    <p:extLst>
      <p:ext uri="{BB962C8B-B14F-4D97-AF65-F5344CB8AC3E}">
        <p14:creationId xmlns:p14="http://schemas.microsoft.com/office/powerpoint/2010/main" val="18390215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5" name="Title 1"/>
          <p:cNvSpPr>
            <a:spLocks noGrp="1"/>
          </p:cNvSpPr>
          <p:nvPr>
            <p:ph type="title"/>
          </p:nvPr>
        </p:nvSpPr>
        <p:spPr>
          <a:xfrm>
            <a:off x="1447800" y="274638"/>
            <a:ext cx="7565232" cy="1143000"/>
          </a:xfrm>
        </p:spPr>
        <p:txBody>
          <a:bodyPr>
            <a:normAutofit/>
          </a:bodyPr>
          <a:lstStyle/>
          <a:p>
            <a:pPr algn="l"/>
            <a:r>
              <a:rPr lang="en-US" sz="4000" dirty="0"/>
              <a:t>flex and </a:t>
            </a:r>
            <a:r>
              <a:rPr lang="en-US" sz="4000" dirty="0" err="1"/>
              <a:t>yacc</a:t>
            </a:r>
            <a:r>
              <a:rPr lang="en-US" sz="4000"/>
              <a:t> – Compiler tools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29" name="TextBox 28">
            <a:extLst>
              <a:ext uri="{FF2B5EF4-FFF2-40B4-BE49-F238E27FC236}">
                <a16:creationId xmlns:a16="http://schemas.microsoft.com/office/drawing/2014/main" id="{1B6C6597-E99D-482C-B87D-8C19C4023196}"/>
              </a:ext>
            </a:extLst>
          </p:cNvPr>
          <p:cNvSpPr txBox="1"/>
          <p:nvPr/>
        </p:nvSpPr>
        <p:spPr>
          <a:xfrm>
            <a:off x="318304" y="1701774"/>
            <a:ext cx="8694728" cy="5016758"/>
          </a:xfrm>
          <a:prstGeom prst="rect">
            <a:avLst/>
          </a:prstGeom>
          <a:noFill/>
        </p:spPr>
        <p:txBody>
          <a:bodyPr wrap="square">
            <a:spAutoFit/>
          </a:bodyPr>
          <a:lstStyle/>
          <a:p>
            <a:r>
              <a:rPr lang="en-US" sz="1600" b="1" dirty="0"/>
              <a:t>flex </a:t>
            </a:r>
            <a:r>
              <a:rPr lang="en-US" sz="1600" dirty="0"/>
              <a:t>is a </a:t>
            </a:r>
            <a:r>
              <a:rPr lang="en-US" sz="1600" b="1" dirty="0"/>
              <a:t>tool for generating scanners</a:t>
            </a:r>
            <a:r>
              <a:rPr lang="en-US" sz="1600" dirty="0"/>
              <a:t>: programs which recognized lexical patterns in text. flex reads the given input files, or its standard input if no file names are given, for a description of a scanner to generate. </a:t>
            </a:r>
          </a:p>
          <a:p>
            <a:endParaRPr lang="en-US" sz="1600" dirty="0"/>
          </a:p>
          <a:p>
            <a:r>
              <a:rPr lang="en-US" sz="1600" dirty="0"/>
              <a:t>The description is in the form of </a:t>
            </a:r>
            <a:r>
              <a:rPr lang="en-US" sz="1600" b="1" dirty="0"/>
              <a:t>pairs of regular expressions and C code</a:t>
            </a:r>
            <a:r>
              <a:rPr lang="en-US" sz="1600" dirty="0"/>
              <a:t>, called rules. </a:t>
            </a:r>
          </a:p>
          <a:p>
            <a:r>
              <a:rPr lang="en-US" sz="1600" b="1" dirty="0"/>
              <a:t>flex generates as output a C source file</a:t>
            </a:r>
            <a:r>
              <a:rPr lang="en-US" sz="1600" dirty="0"/>
              <a:t>, `</a:t>
            </a:r>
            <a:r>
              <a:rPr lang="en-US" sz="1600" dirty="0" err="1"/>
              <a:t>lex.yy.c</a:t>
            </a:r>
            <a:r>
              <a:rPr lang="en-US" sz="1600" dirty="0"/>
              <a:t>', </a:t>
            </a:r>
            <a:r>
              <a:rPr lang="en-US" sz="1600" b="1" dirty="0"/>
              <a:t>which defines a routine </a:t>
            </a:r>
            <a:r>
              <a:rPr lang="en-US" sz="1600" dirty="0"/>
              <a:t>`</a:t>
            </a:r>
            <a:r>
              <a:rPr lang="en-US" sz="1600" dirty="0" err="1"/>
              <a:t>yylex</a:t>
            </a:r>
            <a:r>
              <a:rPr lang="en-US" sz="1600" dirty="0"/>
              <a:t>()'. This file is compiled and linked with the `-</a:t>
            </a:r>
            <a:r>
              <a:rPr lang="en-US" sz="1600" dirty="0" err="1"/>
              <a:t>lfl</a:t>
            </a:r>
            <a:r>
              <a:rPr lang="en-US" sz="1600" dirty="0"/>
              <a:t>' library to produce an executable. When the executable is run, it analyzes its input for occurrences of the regular expressions. Whenever it finds one, it executes the corresponding C code.</a:t>
            </a:r>
          </a:p>
          <a:p>
            <a:endParaRPr lang="en-US" sz="1600" dirty="0"/>
          </a:p>
          <a:p>
            <a:r>
              <a:rPr lang="en-US" sz="1600" dirty="0"/>
              <a:t>Computer program input generally has some structure; in fact, every computer program that does input can be thought of as defining an ``input language'' which it accepts. An input language may be as complex as a programming language, or as simple as a sequence of numbers. Unfortunately, usual input facilities are limited, difficult to use, and often are lax about checking their inputs for validity.</a:t>
            </a:r>
          </a:p>
          <a:p>
            <a:endParaRPr lang="en-US" sz="1600" dirty="0"/>
          </a:p>
          <a:p>
            <a:r>
              <a:rPr lang="en-US" sz="1600" b="1" dirty="0" err="1"/>
              <a:t>Yacc</a:t>
            </a:r>
            <a:r>
              <a:rPr lang="en-US" sz="1600" b="1" dirty="0"/>
              <a:t> </a:t>
            </a:r>
            <a:r>
              <a:rPr lang="en-US" sz="1600" dirty="0"/>
              <a:t>provides a general </a:t>
            </a:r>
            <a:r>
              <a:rPr lang="en-US" sz="1600" b="1" dirty="0"/>
              <a:t>tool for describing the input to a computer program</a:t>
            </a:r>
            <a:r>
              <a:rPr lang="en-US" sz="1600" dirty="0"/>
              <a:t>. The </a:t>
            </a:r>
            <a:r>
              <a:rPr lang="en-US" sz="1600" dirty="0" err="1"/>
              <a:t>Yacc</a:t>
            </a:r>
            <a:r>
              <a:rPr lang="en-US" sz="1600" dirty="0"/>
              <a:t> user specifies the structures of this input, together with code to be invoked as each such structure is recognized. </a:t>
            </a:r>
          </a:p>
          <a:p>
            <a:r>
              <a:rPr lang="en-US" sz="1600" b="1" dirty="0" err="1"/>
              <a:t>Yacc</a:t>
            </a:r>
            <a:r>
              <a:rPr lang="en-US" sz="1600" b="1" dirty="0"/>
              <a:t> turns such a specification into a subroutine </a:t>
            </a:r>
            <a:r>
              <a:rPr lang="en-US" sz="1600" dirty="0"/>
              <a:t>that handles the input process; frequently, it is convenient and appropriate to have most of the flow of control in the user's application handled by this subroutine.</a:t>
            </a:r>
          </a:p>
        </p:txBody>
      </p:sp>
    </p:spTree>
    <p:extLst>
      <p:ext uri="{BB962C8B-B14F-4D97-AF65-F5344CB8AC3E}">
        <p14:creationId xmlns:p14="http://schemas.microsoft.com/office/powerpoint/2010/main" val="1690485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Desk Calculator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latin typeface="Courier New"/>
                <a:cs typeface="Courier New"/>
              </a:rPr>
              <a:t>flex</a:t>
            </a:r>
            <a:r>
              <a:rPr lang="en-US" sz="2400" dirty="0"/>
              <a:t> specification for a desk calculator: </a:t>
            </a:r>
            <a:r>
              <a:rPr lang="en-US" sz="2400" b="1" dirty="0" err="1">
                <a:latin typeface="Courier New"/>
                <a:cs typeface="Courier New"/>
              </a:rPr>
              <a:t>desk.l</a:t>
            </a:r>
            <a:endParaRPr lang="en-US" sz="2400" b="1" dirty="0">
              <a:latin typeface="Courier New"/>
              <a:cs typeface="Courier New"/>
            </a:endParaRPr>
          </a:p>
          <a:p>
            <a:pPr marL="400050" lvl="1" indent="0" algn="just">
              <a:spcBef>
                <a:spcPts val="0"/>
              </a:spcBef>
              <a:spcAft>
                <a:spcPts val="600"/>
              </a:spcAft>
              <a:buNone/>
              <a:defRPr/>
            </a:pPr>
            <a:r>
              <a:rPr lang="en-US" sz="2000" b="1" dirty="0">
                <a:latin typeface="Courier New"/>
                <a:cs typeface="Courier New"/>
              </a:rPr>
              <a:t>$ </a:t>
            </a:r>
            <a:r>
              <a:rPr lang="en-US" sz="2000" b="1" dirty="0">
                <a:solidFill>
                  <a:srgbClr val="2F02F0"/>
                </a:solidFill>
                <a:latin typeface="Courier New"/>
                <a:cs typeface="Courier New"/>
              </a:rPr>
              <a:t>flex </a:t>
            </a:r>
            <a:r>
              <a:rPr lang="en-US" sz="2000" b="1" dirty="0" err="1">
                <a:solidFill>
                  <a:srgbClr val="2F02F0"/>
                </a:solidFill>
                <a:latin typeface="Courier New"/>
                <a:cs typeface="Courier New"/>
              </a:rPr>
              <a:t>desk.l</a:t>
            </a:r>
            <a:endParaRPr lang="en-US" sz="2000" b="1" dirty="0">
              <a:solidFill>
                <a:srgbClr val="2F02F0"/>
              </a:solidFill>
              <a:latin typeface="Courier New"/>
              <a:cs typeface="Courier New"/>
            </a:endParaRPr>
          </a:p>
          <a:p>
            <a:pPr algn="just">
              <a:spcBef>
                <a:spcPts val="0"/>
              </a:spcBef>
              <a:spcAft>
                <a:spcPts val="600"/>
              </a:spcAft>
              <a:defRPr/>
            </a:pPr>
            <a:r>
              <a:rPr lang="en-US" sz="2400" dirty="0" err="1">
                <a:latin typeface="Courier New"/>
                <a:cs typeface="Courier New"/>
              </a:rPr>
              <a:t>yacc</a:t>
            </a:r>
            <a:r>
              <a:rPr lang="en-US" sz="2400" dirty="0"/>
              <a:t> specification for a desk calculator: </a:t>
            </a:r>
            <a:r>
              <a:rPr lang="en-US" sz="2400" b="1" dirty="0" err="1">
                <a:latin typeface="Courier New"/>
                <a:cs typeface="Courier New"/>
              </a:rPr>
              <a:t>desk.y</a:t>
            </a:r>
            <a:endParaRPr lang="en-US" sz="2400" b="1" dirty="0">
              <a:latin typeface="Courier New"/>
              <a:cs typeface="Courier New"/>
            </a:endParaRPr>
          </a:p>
          <a:p>
            <a:pPr marL="400050" lvl="1" indent="0" algn="just">
              <a:spcBef>
                <a:spcPts val="0"/>
              </a:spcBef>
              <a:spcAft>
                <a:spcPts val="600"/>
              </a:spcAft>
              <a:buNone/>
              <a:defRPr/>
            </a:pPr>
            <a:r>
              <a:rPr lang="en-US" sz="2000" b="1" dirty="0">
                <a:latin typeface="Courier New"/>
                <a:cs typeface="Courier New"/>
              </a:rPr>
              <a:t>$ </a:t>
            </a:r>
            <a:r>
              <a:rPr lang="en-US" sz="2000" b="1" dirty="0" err="1">
                <a:solidFill>
                  <a:srgbClr val="2F02F0"/>
                </a:solidFill>
                <a:latin typeface="Courier New"/>
                <a:cs typeface="Courier New"/>
              </a:rPr>
              <a:t>yacc</a:t>
            </a:r>
            <a:r>
              <a:rPr lang="en-US" sz="2000" b="1" dirty="0">
                <a:solidFill>
                  <a:srgbClr val="2F02F0"/>
                </a:solidFill>
                <a:latin typeface="Courier New"/>
                <a:cs typeface="Courier New"/>
              </a:rPr>
              <a:t> </a:t>
            </a:r>
            <a:r>
              <a:rPr lang="en-US" sz="2000" b="1" dirty="0" err="1">
                <a:solidFill>
                  <a:srgbClr val="2F02F0"/>
                </a:solidFill>
                <a:latin typeface="Courier New"/>
                <a:cs typeface="Courier New"/>
              </a:rPr>
              <a:t>desk.y</a:t>
            </a:r>
            <a:endParaRPr lang="en-US" sz="2000" b="1" dirty="0">
              <a:solidFill>
                <a:srgbClr val="2F02F0"/>
              </a:solidFill>
              <a:latin typeface="Courier New"/>
              <a:cs typeface="Courier New"/>
            </a:endParaRPr>
          </a:p>
          <a:p>
            <a:pPr lvl="1" indent="-342900" algn="just">
              <a:spcBef>
                <a:spcPts val="0"/>
              </a:spcBef>
              <a:spcAft>
                <a:spcPts val="600"/>
              </a:spcAft>
              <a:defRPr/>
            </a:pPr>
            <a:r>
              <a:rPr lang="en-US" sz="2000" dirty="0">
                <a:cs typeface="Courier New"/>
              </a:rPr>
              <a:t>This generates a file called </a:t>
            </a:r>
            <a:r>
              <a:rPr lang="en-US" sz="2000" dirty="0" err="1">
                <a:latin typeface="Courier New"/>
                <a:cs typeface="Courier New"/>
              </a:rPr>
              <a:t>y.tab.c</a:t>
            </a:r>
            <a:r>
              <a:rPr lang="en-US" sz="2000" dirty="0">
                <a:cs typeface="Courier New"/>
              </a:rPr>
              <a:t>, but before compiling this resulting file, you must add the following function prototypes near the top of the file:</a:t>
            </a:r>
          </a:p>
          <a:p>
            <a:pPr marL="800100" lvl="2" indent="0">
              <a:spcBef>
                <a:spcPts val="0"/>
              </a:spcBef>
              <a:spcAft>
                <a:spcPts val="600"/>
              </a:spcAft>
              <a:buNone/>
            </a:pPr>
            <a:r>
              <a:rPr lang="en-US" sz="2000" b="1" dirty="0" err="1">
                <a:latin typeface="Courier New"/>
                <a:cs typeface="Courier New"/>
              </a:rPr>
              <a:t>int</a:t>
            </a:r>
            <a:r>
              <a:rPr lang="en-US" sz="2000" b="1" dirty="0">
                <a:latin typeface="Courier New"/>
                <a:cs typeface="Courier New"/>
              </a:rPr>
              <a:t> </a:t>
            </a:r>
            <a:r>
              <a:rPr lang="en-US" sz="2000" b="1" dirty="0" err="1">
                <a:latin typeface="Courier New"/>
                <a:cs typeface="Courier New"/>
              </a:rPr>
              <a:t>yylex</a:t>
            </a:r>
            <a:r>
              <a:rPr lang="en-US" sz="2000" b="1" dirty="0">
                <a:latin typeface="Courier New"/>
                <a:cs typeface="Courier New"/>
              </a:rPr>
              <a:t>(void);</a:t>
            </a:r>
          </a:p>
          <a:p>
            <a:pPr marL="800100" lvl="2" indent="0">
              <a:spcBef>
                <a:spcPts val="0"/>
              </a:spcBef>
              <a:spcAft>
                <a:spcPts val="600"/>
              </a:spcAft>
              <a:buNone/>
            </a:pPr>
            <a:r>
              <a:rPr lang="en-US" sz="2000" b="1" dirty="0">
                <a:latin typeface="Courier New"/>
                <a:cs typeface="Courier New"/>
              </a:rPr>
              <a:t>void </a:t>
            </a:r>
            <a:r>
              <a:rPr lang="en-US" sz="2000" b="1" dirty="0" err="1">
                <a:latin typeface="Courier New"/>
                <a:cs typeface="Courier New"/>
              </a:rPr>
              <a:t>yyerror</a:t>
            </a:r>
            <a:r>
              <a:rPr lang="en-US" sz="2000" b="1" dirty="0">
                <a:latin typeface="Courier New"/>
                <a:cs typeface="Courier New"/>
              </a:rPr>
              <a:t>(</a:t>
            </a:r>
            <a:r>
              <a:rPr lang="en-US" sz="2000" b="1" dirty="0" err="1">
                <a:latin typeface="Courier New"/>
                <a:cs typeface="Courier New"/>
              </a:rPr>
              <a:t>const</a:t>
            </a:r>
            <a:r>
              <a:rPr lang="en-US" sz="2000" b="1" dirty="0">
                <a:latin typeface="Courier New"/>
                <a:cs typeface="Courier New"/>
              </a:rPr>
              <a:t> char *);</a:t>
            </a:r>
          </a:p>
          <a:p>
            <a:pPr algn="just">
              <a:spcBef>
                <a:spcPts val="0"/>
              </a:spcBef>
              <a:spcAft>
                <a:spcPts val="600"/>
              </a:spcAft>
              <a:defRPr/>
            </a:pPr>
            <a:r>
              <a:rPr lang="en-US" sz="2400" dirty="0"/>
              <a:t>Now compile this file with the </a:t>
            </a:r>
            <a:r>
              <a:rPr lang="en-US" sz="2400" dirty="0">
                <a:latin typeface="Courier New"/>
                <a:cs typeface="Courier New"/>
              </a:rPr>
              <a:t>flex</a:t>
            </a:r>
            <a:r>
              <a:rPr lang="en-US" sz="2400" dirty="0"/>
              <a:t> and </a:t>
            </a:r>
            <a:r>
              <a:rPr lang="en-US" sz="2400" dirty="0" err="1">
                <a:latin typeface="Courier New"/>
                <a:cs typeface="Courier New"/>
              </a:rPr>
              <a:t>yacc</a:t>
            </a:r>
            <a:r>
              <a:rPr lang="en-US" sz="2400" dirty="0"/>
              <a:t> libraries</a:t>
            </a:r>
          </a:p>
          <a:p>
            <a:pPr marL="457200" lvl="1" indent="0" algn="just">
              <a:spcBef>
                <a:spcPts val="0"/>
              </a:spcBef>
              <a:spcAft>
                <a:spcPts val="600"/>
              </a:spcAft>
              <a:buNone/>
              <a:defRPr/>
            </a:pPr>
            <a:r>
              <a:rPr lang="en-US" sz="2000" b="1" dirty="0">
                <a:latin typeface="Courier New"/>
                <a:cs typeface="Courier New"/>
              </a:rPr>
              <a:t>$ </a:t>
            </a:r>
            <a:r>
              <a:rPr lang="en-US" sz="2000" b="1" dirty="0" err="1">
                <a:solidFill>
                  <a:srgbClr val="2F02F0"/>
                </a:solidFill>
                <a:latin typeface="Courier New"/>
                <a:cs typeface="Courier New"/>
              </a:rPr>
              <a:t>gcc</a:t>
            </a:r>
            <a:r>
              <a:rPr lang="en-US" sz="2000" b="1" dirty="0">
                <a:solidFill>
                  <a:srgbClr val="2F02F0"/>
                </a:solidFill>
                <a:latin typeface="Courier New"/>
                <a:cs typeface="Courier New"/>
              </a:rPr>
              <a:t> </a:t>
            </a:r>
            <a:r>
              <a:rPr lang="en-US" sz="2000" b="1" dirty="0" err="1">
                <a:solidFill>
                  <a:srgbClr val="2F02F0"/>
                </a:solidFill>
                <a:latin typeface="Courier New"/>
                <a:cs typeface="Courier New"/>
              </a:rPr>
              <a:t>y.tab.c</a:t>
            </a:r>
            <a:r>
              <a:rPr lang="en-US" sz="2000" b="1" dirty="0">
                <a:solidFill>
                  <a:srgbClr val="2F02F0"/>
                </a:solidFill>
                <a:latin typeface="Courier New"/>
                <a:cs typeface="Courier New"/>
              </a:rPr>
              <a:t> -</a:t>
            </a:r>
            <a:r>
              <a:rPr lang="en-US" sz="2000" b="1" dirty="0" err="1">
                <a:solidFill>
                  <a:srgbClr val="2F02F0"/>
                </a:solidFill>
                <a:latin typeface="Courier New"/>
                <a:cs typeface="Courier New"/>
              </a:rPr>
              <a:t>ly</a:t>
            </a:r>
            <a:r>
              <a:rPr lang="en-US" sz="2000" b="1" dirty="0">
                <a:solidFill>
                  <a:srgbClr val="2F02F0"/>
                </a:solidFill>
                <a:latin typeface="Courier New"/>
                <a:cs typeface="Courier New"/>
              </a:rPr>
              <a:t> -</a:t>
            </a:r>
            <a:r>
              <a:rPr lang="en-US" sz="2000" b="1" dirty="0" err="1">
                <a:solidFill>
                  <a:srgbClr val="2F02F0"/>
                </a:solidFill>
                <a:latin typeface="Courier New"/>
                <a:cs typeface="Courier New"/>
              </a:rPr>
              <a:t>lfl</a:t>
            </a:r>
            <a:endParaRPr lang="en-US" sz="2000" b="1" dirty="0">
              <a:solidFill>
                <a:srgbClr val="2F02F0"/>
              </a:solidFill>
              <a:latin typeface="Courier New"/>
              <a:cs typeface="Courier New"/>
            </a:endParaRPr>
          </a:p>
        </p:txBody>
      </p:sp>
      <p:sp>
        <p:nvSpPr>
          <p:cNvPr id="7" name="TextBox 6"/>
          <p:cNvSpPr txBox="1"/>
          <p:nvPr/>
        </p:nvSpPr>
        <p:spPr>
          <a:xfrm>
            <a:off x="7602049" y="1939178"/>
            <a:ext cx="1133644" cy="707886"/>
          </a:xfrm>
          <a:prstGeom prst="rect">
            <a:avLst/>
          </a:prstGeom>
          <a:noFill/>
        </p:spPr>
        <p:txBody>
          <a:bodyPr wrap="none" rtlCol="0">
            <a:spAutoFit/>
          </a:bodyPr>
          <a:lstStyle/>
          <a:p>
            <a:pPr algn="ctr"/>
            <a:r>
              <a:rPr lang="en-US" sz="2000" dirty="0"/>
              <a:t>in public</a:t>
            </a:r>
          </a:p>
          <a:p>
            <a:pPr algn="ctr"/>
            <a:r>
              <a:rPr lang="en-US" sz="2000" dirty="0"/>
              <a:t>directory</a:t>
            </a:r>
          </a:p>
        </p:txBody>
      </p:sp>
      <p:sp>
        <p:nvSpPr>
          <p:cNvPr id="8" name="Right Brace 7"/>
          <p:cNvSpPr/>
          <p:nvPr/>
        </p:nvSpPr>
        <p:spPr>
          <a:xfrm>
            <a:off x="7325405" y="1712374"/>
            <a:ext cx="272151" cy="1122682"/>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98028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Desk Calculator Example</a:t>
            </a:r>
            <a:r>
              <a:rPr lang="en-US" sz="3200" dirty="0"/>
              <a:t> (cont’d)</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0" indent="0">
              <a:spcBef>
                <a:spcPts val="0"/>
              </a:spcBef>
              <a:buNone/>
            </a:pPr>
            <a:r>
              <a:rPr lang="en-US" sz="1800" dirty="0">
                <a:latin typeface="Courier New"/>
                <a:cs typeface="Courier New"/>
              </a:rPr>
              <a:t>$ </a:t>
            </a:r>
            <a:r>
              <a:rPr lang="en-US" sz="1800" b="1" dirty="0">
                <a:latin typeface="Courier New"/>
                <a:cs typeface="Courier New"/>
              </a:rPr>
              <a:t>./</a:t>
            </a:r>
            <a:r>
              <a:rPr lang="en-US" sz="1800" b="1" dirty="0" err="1">
                <a:latin typeface="Courier New"/>
                <a:cs typeface="Courier New"/>
              </a:rPr>
              <a:t>a.out</a:t>
            </a:r>
            <a:endParaRPr lang="en-US" sz="1800" b="1" dirty="0">
              <a:latin typeface="Courier New"/>
              <a:cs typeface="Courier New"/>
            </a:endParaRPr>
          </a:p>
          <a:p>
            <a:pPr marL="0" indent="0">
              <a:spcBef>
                <a:spcPts val="0"/>
              </a:spcBef>
              <a:buNone/>
            </a:pPr>
            <a:r>
              <a:rPr lang="en-US" sz="1800" dirty="0">
                <a:latin typeface="Courier New"/>
                <a:cs typeface="Courier New"/>
              </a:rPr>
              <a:t>Enter the expression: </a:t>
            </a:r>
            <a:r>
              <a:rPr lang="en-US" sz="1800" b="1" dirty="0">
                <a:latin typeface="Courier New"/>
                <a:cs typeface="Courier New"/>
              </a:rPr>
              <a:t>1.8+2.8</a:t>
            </a:r>
          </a:p>
          <a:p>
            <a:pPr marL="0" indent="0">
              <a:spcBef>
                <a:spcPts val="0"/>
              </a:spcBef>
              <a:buNone/>
            </a:pPr>
            <a:r>
              <a:rPr lang="de-DE" sz="1800" dirty="0" err="1">
                <a:latin typeface="Courier New"/>
                <a:cs typeface="Courier New"/>
              </a:rPr>
              <a:t>Answer</a:t>
            </a:r>
            <a:r>
              <a:rPr lang="de-DE" sz="1800" dirty="0">
                <a:latin typeface="Courier New"/>
                <a:cs typeface="Courier New"/>
              </a:rPr>
              <a:t>: 4.6 </a:t>
            </a:r>
          </a:p>
          <a:p>
            <a:pPr marL="0" indent="0">
              <a:spcBef>
                <a:spcPts val="0"/>
              </a:spcBef>
              <a:buNone/>
            </a:pPr>
            <a:r>
              <a:rPr lang="de-DE" sz="1800" dirty="0" err="1">
                <a:latin typeface="Courier New"/>
                <a:cs typeface="Courier New"/>
              </a:rPr>
              <a:t>Enter</a:t>
            </a:r>
            <a:r>
              <a:rPr lang="de-DE" sz="1800" dirty="0">
                <a:latin typeface="Courier New"/>
                <a:cs typeface="Courier New"/>
              </a:rPr>
              <a:t>:</a:t>
            </a:r>
          </a:p>
          <a:p>
            <a:pPr marL="0" indent="0">
              <a:spcBef>
                <a:spcPts val="0"/>
              </a:spcBef>
              <a:buNone/>
            </a:pPr>
            <a:r>
              <a:rPr lang="nb-NO" sz="1800" b="1" dirty="0">
                <a:latin typeface="Courier New"/>
                <a:cs typeface="Courier New"/>
              </a:rPr>
              <a:t>1.8*10</a:t>
            </a:r>
          </a:p>
          <a:p>
            <a:pPr marL="0" indent="0">
              <a:spcBef>
                <a:spcPts val="0"/>
              </a:spcBef>
              <a:buNone/>
            </a:pPr>
            <a:r>
              <a:rPr lang="de-DE" sz="1800" dirty="0" err="1">
                <a:latin typeface="Courier New"/>
                <a:cs typeface="Courier New"/>
              </a:rPr>
              <a:t>Answer</a:t>
            </a:r>
            <a:r>
              <a:rPr lang="de-DE" sz="1800" dirty="0">
                <a:latin typeface="Courier New"/>
                <a:cs typeface="Courier New"/>
              </a:rPr>
              <a:t>: 18 </a:t>
            </a:r>
          </a:p>
          <a:p>
            <a:pPr marL="0" indent="0">
              <a:spcBef>
                <a:spcPts val="0"/>
              </a:spcBef>
              <a:buNone/>
            </a:pPr>
            <a:r>
              <a:rPr lang="de-DE" sz="1800" dirty="0" err="1">
                <a:latin typeface="Courier New"/>
                <a:cs typeface="Courier New"/>
              </a:rPr>
              <a:t>Enter</a:t>
            </a:r>
            <a:r>
              <a:rPr lang="de-DE" sz="1800" dirty="0">
                <a:latin typeface="Courier New"/>
                <a:cs typeface="Courier New"/>
              </a:rPr>
              <a:t>:</a:t>
            </a:r>
          </a:p>
          <a:p>
            <a:pPr marL="0" indent="0">
              <a:spcBef>
                <a:spcPts val="0"/>
              </a:spcBef>
              <a:buNone/>
            </a:pPr>
            <a:r>
              <a:rPr lang="nb-NO" sz="1800" b="1" dirty="0">
                <a:latin typeface="Courier New"/>
                <a:cs typeface="Courier New"/>
              </a:rPr>
              <a:t>20.34/.2</a:t>
            </a:r>
          </a:p>
          <a:p>
            <a:pPr marL="0" indent="0">
              <a:spcBef>
                <a:spcPts val="0"/>
              </a:spcBef>
              <a:buNone/>
            </a:pPr>
            <a:r>
              <a:rPr lang="de-DE" sz="1800" dirty="0" err="1">
                <a:latin typeface="Courier New"/>
                <a:cs typeface="Courier New"/>
              </a:rPr>
              <a:t>Answer</a:t>
            </a:r>
            <a:r>
              <a:rPr lang="de-DE" sz="1800" dirty="0">
                <a:latin typeface="Courier New"/>
                <a:cs typeface="Courier New"/>
              </a:rPr>
              <a:t>: 101.7 </a:t>
            </a:r>
          </a:p>
          <a:p>
            <a:pPr marL="0" indent="0">
              <a:spcBef>
                <a:spcPts val="0"/>
              </a:spcBef>
              <a:buNone/>
            </a:pPr>
            <a:r>
              <a:rPr lang="de-DE" sz="1800" dirty="0" err="1">
                <a:latin typeface="Courier New"/>
                <a:cs typeface="Courier New"/>
              </a:rPr>
              <a:t>Enter</a:t>
            </a:r>
            <a:r>
              <a:rPr lang="de-DE" sz="1800" dirty="0">
                <a:latin typeface="Courier New"/>
                <a:cs typeface="Courier New"/>
              </a:rPr>
              <a:t>:</a:t>
            </a:r>
          </a:p>
          <a:p>
            <a:pPr marL="0" indent="0">
              <a:spcBef>
                <a:spcPts val="0"/>
              </a:spcBef>
              <a:buNone/>
            </a:pPr>
            <a:r>
              <a:rPr lang="fi-FI" sz="1800" b="1" dirty="0">
                <a:latin typeface="Courier New"/>
                <a:cs typeface="Courier New"/>
              </a:rPr>
              <a:t>101.7*.2</a:t>
            </a:r>
          </a:p>
          <a:p>
            <a:pPr marL="0" indent="0">
              <a:spcBef>
                <a:spcPts val="0"/>
              </a:spcBef>
              <a:buNone/>
            </a:pPr>
            <a:r>
              <a:rPr lang="de-DE" sz="1800" dirty="0" err="1">
                <a:latin typeface="Courier New"/>
                <a:cs typeface="Courier New"/>
              </a:rPr>
              <a:t>Answer</a:t>
            </a:r>
            <a:r>
              <a:rPr lang="de-DE" sz="1800" dirty="0">
                <a:latin typeface="Courier New"/>
                <a:cs typeface="Courier New"/>
              </a:rPr>
              <a:t>: 20.34 </a:t>
            </a:r>
          </a:p>
          <a:p>
            <a:pPr marL="0" indent="0">
              <a:spcBef>
                <a:spcPts val="0"/>
              </a:spcBef>
              <a:buNone/>
            </a:pPr>
            <a:r>
              <a:rPr lang="de-DE" sz="1800" dirty="0" err="1">
                <a:latin typeface="Courier New"/>
                <a:cs typeface="Courier New"/>
              </a:rPr>
              <a:t>Enter</a:t>
            </a:r>
            <a:r>
              <a:rPr lang="de-DE" sz="1800" dirty="0">
                <a:latin typeface="Courier New"/>
                <a:cs typeface="Courier New"/>
              </a:rPr>
              <a:t>:</a:t>
            </a:r>
          </a:p>
          <a:p>
            <a:pPr marL="0" indent="0">
              <a:buNone/>
            </a:pPr>
            <a:r>
              <a:rPr lang="hr-HR" sz="1800" b="1" dirty="0">
                <a:latin typeface="Courier New"/>
                <a:cs typeface="Courier New"/>
              </a:rPr>
              <a:t>1.2*(3.4+5.6)</a:t>
            </a:r>
          </a:p>
          <a:p>
            <a:pPr marL="0" indent="0">
              <a:buNone/>
            </a:pPr>
            <a:r>
              <a:rPr lang="de-DE" sz="1800" dirty="0" err="1">
                <a:latin typeface="Courier New"/>
                <a:cs typeface="Courier New"/>
              </a:rPr>
              <a:t>Answer</a:t>
            </a:r>
            <a:r>
              <a:rPr lang="de-DE" sz="1800" dirty="0">
                <a:latin typeface="Courier New"/>
                <a:cs typeface="Courier New"/>
              </a:rPr>
              <a:t>: 10.8 </a:t>
            </a:r>
          </a:p>
          <a:p>
            <a:pPr marL="0" indent="0">
              <a:spcBef>
                <a:spcPts val="0"/>
              </a:spcBef>
              <a:buNone/>
            </a:pPr>
            <a:r>
              <a:rPr lang="de-DE" sz="1800" dirty="0" err="1">
                <a:latin typeface="Courier New"/>
                <a:cs typeface="Courier New"/>
              </a:rPr>
              <a:t>Enter</a:t>
            </a:r>
            <a:r>
              <a:rPr lang="de-DE" sz="1800" dirty="0">
                <a:latin typeface="Courier New"/>
                <a:cs typeface="Courier New"/>
              </a:rPr>
              <a:t>:</a:t>
            </a:r>
          </a:p>
          <a:p>
            <a:pPr marL="0" indent="0">
              <a:spcBef>
                <a:spcPts val="0"/>
              </a:spcBef>
              <a:buNone/>
            </a:pPr>
            <a:r>
              <a:rPr lang="de-DE" sz="1800" b="1" dirty="0">
                <a:latin typeface="Courier New"/>
                <a:cs typeface="Courier New"/>
              </a:rPr>
              <a:t>^C</a:t>
            </a:r>
          </a:p>
          <a:p>
            <a:pPr marL="0" indent="0" algn="just">
              <a:spcBef>
                <a:spcPts val="0"/>
              </a:spcBef>
              <a:spcAft>
                <a:spcPts val="600"/>
              </a:spcAft>
              <a:buNone/>
              <a:defRPr/>
            </a:pPr>
            <a:endParaRPr lang="en-US" sz="1800" b="1" dirty="0">
              <a:solidFill>
                <a:srgbClr val="2F02F0"/>
              </a:solidFill>
              <a:latin typeface="Courier New"/>
              <a:cs typeface="Courier New"/>
            </a:endParaRPr>
          </a:p>
        </p:txBody>
      </p:sp>
    </p:spTree>
    <p:extLst>
      <p:ext uri="{BB962C8B-B14F-4D97-AF65-F5344CB8AC3E}">
        <p14:creationId xmlns:p14="http://schemas.microsoft.com/office/powerpoint/2010/main" val="315074240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Intermediate Code Generation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The intermediate code produces a program in a different language, at an intermediate level between the source code and the machine code</a:t>
            </a:r>
          </a:p>
          <a:p>
            <a:pPr lvl="1" algn="just">
              <a:spcBef>
                <a:spcPts val="0"/>
              </a:spcBef>
              <a:spcAft>
                <a:spcPts val="600"/>
              </a:spcAft>
              <a:defRPr/>
            </a:pPr>
            <a:r>
              <a:rPr lang="en-US" sz="2000" dirty="0"/>
              <a:t>This allows part of the compiler to be machine independent!</a:t>
            </a:r>
          </a:p>
          <a:p>
            <a:pPr lvl="1" algn="just">
              <a:spcBef>
                <a:spcPts val="0"/>
              </a:spcBef>
              <a:spcAft>
                <a:spcPts val="600"/>
              </a:spcAft>
              <a:defRPr/>
            </a:pPr>
            <a:r>
              <a:rPr lang="en-US" sz="2000" dirty="0"/>
              <a:t>Intermediate languages are sometimes assembly languages</a:t>
            </a:r>
          </a:p>
          <a:p>
            <a:pPr algn="just">
              <a:spcBef>
                <a:spcPts val="0"/>
              </a:spcBef>
              <a:spcAft>
                <a:spcPts val="600"/>
              </a:spcAft>
              <a:defRPr/>
            </a:pPr>
            <a:r>
              <a:rPr lang="en-US" sz="2400" dirty="0"/>
              <a:t>Generation of intermediate code offers following advantages</a:t>
            </a:r>
          </a:p>
          <a:p>
            <a:pPr lvl="1" algn="just">
              <a:spcBef>
                <a:spcPts val="0"/>
              </a:spcBef>
              <a:spcAft>
                <a:spcPts val="600"/>
              </a:spcAft>
              <a:defRPr/>
            </a:pPr>
            <a:r>
              <a:rPr lang="en-US" sz="2000" dirty="0"/>
              <a:t>Flexibility</a:t>
            </a:r>
          </a:p>
          <a:p>
            <a:pPr lvl="2" algn="just">
              <a:spcBef>
                <a:spcPts val="0"/>
              </a:spcBef>
              <a:spcAft>
                <a:spcPts val="600"/>
              </a:spcAft>
              <a:defRPr/>
            </a:pPr>
            <a:r>
              <a:rPr lang="en-US" sz="2000" dirty="0"/>
              <a:t>A single lexical analyzer/parser can be used to generate code for several different machines by providing separate back-ends that translate a common intermediate language to a machine-specific assembly language</a:t>
            </a:r>
          </a:p>
          <a:p>
            <a:pPr lvl="1" algn="just">
              <a:spcBef>
                <a:spcPts val="0"/>
              </a:spcBef>
              <a:spcAft>
                <a:spcPts val="600"/>
              </a:spcAft>
              <a:defRPr/>
            </a:pPr>
            <a:r>
              <a:rPr lang="en-US" sz="2000" dirty="0"/>
              <a:t>Intermediate code is used in interpretation</a:t>
            </a:r>
          </a:p>
          <a:p>
            <a:pPr lvl="2" algn="just">
              <a:spcBef>
                <a:spcPts val="0"/>
              </a:spcBef>
              <a:spcAft>
                <a:spcPts val="600"/>
              </a:spcAft>
              <a:defRPr/>
            </a:pPr>
            <a:r>
              <a:rPr lang="en-US" sz="2000" dirty="0"/>
              <a:t>Executed directly rather than translating it into binary code and storing it</a:t>
            </a:r>
          </a:p>
        </p:txBody>
      </p:sp>
    </p:spTree>
    <p:extLst>
      <p:ext uri="{BB962C8B-B14F-4D97-AF65-F5344CB8AC3E}">
        <p14:creationId xmlns:p14="http://schemas.microsoft.com/office/powerpoint/2010/main" val="1666385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Intermediate Code Generation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3" name="Content Placeholder 2">
            <a:extLst>
              <a:ext uri="{FF2B5EF4-FFF2-40B4-BE49-F238E27FC236}">
                <a16:creationId xmlns:a16="http://schemas.microsoft.com/office/drawing/2014/main" id="{8479DA9E-6BFA-45D8-9699-B4961B577901}"/>
              </a:ext>
            </a:extLst>
          </p:cNvPr>
          <p:cNvSpPr>
            <a:spLocks noGrp="1"/>
          </p:cNvSpPr>
          <p:nvPr>
            <p:ph idx="1"/>
          </p:nvPr>
        </p:nvSpPr>
        <p:spPr>
          <a:xfrm>
            <a:off x="86811" y="1600200"/>
            <a:ext cx="8229600" cy="4525963"/>
          </a:xfrm>
        </p:spPr>
        <p:txBody>
          <a:bodyPr>
            <a:normAutofit/>
          </a:bodyPr>
          <a:lstStyle/>
          <a:p>
            <a:r>
              <a:rPr lang="en-US" sz="1800" dirty="0"/>
              <a:t>Intermediate representations </a:t>
            </a:r>
            <a:r>
              <a:rPr lang="en-US" sz="1800" dirty="0">
                <a:highlight>
                  <a:srgbClr val="FFFF00"/>
                </a:highlight>
              </a:rPr>
              <a:t>(IR) </a:t>
            </a:r>
            <a:r>
              <a:rPr lang="en-US" sz="1800" dirty="0"/>
              <a:t>are usually:</a:t>
            </a:r>
          </a:p>
          <a:p>
            <a:pPr lvl="1"/>
            <a:r>
              <a:rPr lang="en-US" sz="1600" dirty="0"/>
              <a:t>Structured (graph or tree-based)</a:t>
            </a:r>
          </a:p>
          <a:p>
            <a:pPr lvl="1"/>
            <a:r>
              <a:rPr lang="en-US" sz="1600" dirty="0"/>
              <a:t>Flat, tuple-based, generally three-address code (quadruples)</a:t>
            </a:r>
          </a:p>
          <a:p>
            <a:pPr lvl="1"/>
            <a:r>
              <a:rPr lang="en-US" sz="1600" dirty="0"/>
              <a:t>Flat, stack-based</a:t>
            </a:r>
          </a:p>
          <a:p>
            <a:pPr lvl="1"/>
            <a:r>
              <a:rPr lang="en-US" sz="1600" dirty="0"/>
              <a:t>Or any combination of the above three</a:t>
            </a:r>
          </a:p>
        </p:txBody>
      </p:sp>
      <p:pic>
        <p:nvPicPr>
          <p:cNvPr id="7" name="Picture 6">
            <a:extLst>
              <a:ext uri="{FF2B5EF4-FFF2-40B4-BE49-F238E27FC236}">
                <a16:creationId xmlns:a16="http://schemas.microsoft.com/office/drawing/2014/main" id="{B8D58AA7-591F-43ED-9A25-386D0D3146E6}"/>
              </a:ext>
            </a:extLst>
          </p:cNvPr>
          <p:cNvPicPr>
            <a:picLocks noChangeAspect="1"/>
          </p:cNvPicPr>
          <p:nvPr/>
        </p:nvPicPr>
        <p:blipFill>
          <a:blip r:embed="rId3"/>
          <a:stretch>
            <a:fillRect/>
          </a:stretch>
        </p:blipFill>
        <p:spPr>
          <a:xfrm>
            <a:off x="6052956" y="1876638"/>
            <a:ext cx="2847975" cy="1162050"/>
          </a:xfrm>
          <a:prstGeom prst="rect">
            <a:avLst/>
          </a:prstGeom>
        </p:spPr>
      </p:pic>
      <p:sp>
        <p:nvSpPr>
          <p:cNvPr id="8" name="TextBox 7">
            <a:extLst>
              <a:ext uri="{FF2B5EF4-FFF2-40B4-BE49-F238E27FC236}">
                <a16:creationId xmlns:a16="http://schemas.microsoft.com/office/drawing/2014/main" id="{E0CCBC7E-FB0B-4C94-8EDF-F3B5F41DB02F}"/>
              </a:ext>
            </a:extLst>
          </p:cNvPr>
          <p:cNvSpPr txBox="1"/>
          <p:nvPr/>
        </p:nvSpPr>
        <p:spPr>
          <a:xfrm>
            <a:off x="6052956" y="1561776"/>
            <a:ext cx="1547540" cy="369332"/>
          </a:xfrm>
          <a:prstGeom prst="rect">
            <a:avLst/>
          </a:prstGeom>
          <a:noFill/>
        </p:spPr>
        <p:txBody>
          <a:bodyPr wrap="none" rtlCol="0">
            <a:spAutoFit/>
          </a:bodyPr>
          <a:lstStyle/>
          <a:p>
            <a:r>
              <a:rPr lang="en-US" dirty="0"/>
              <a:t>Example code:</a:t>
            </a:r>
          </a:p>
        </p:txBody>
      </p:sp>
      <p:sp>
        <p:nvSpPr>
          <p:cNvPr id="14" name="TextBox 13">
            <a:extLst>
              <a:ext uri="{FF2B5EF4-FFF2-40B4-BE49-F238E27FC236}">
                <a16:creationId xmlns:a16="http://schemas.microsoft.com/office/drawing/2014/main" id="{0A0BBD2E-A29C-4E52-A1F4-68CED531F46A}"/>
              </a:ext>
            </a:extLst>
          </p:cNvPr>
          <p:cNvSpPr txBox="1"/>
          <p:nvPr/>
        </p:nvSpPr>
        <p:spPr>
          <a:xfrm>
            <a:off x="209519" y="3407438"/>
            <a:ext cx="1639744" cy="369332"/>
          </a:xfrm>
          <a:prstGeom prst="rect">
            <a:avLst/>
          </a:prstGeom>
          <a:noFill/>
        </p:spPr>
        <p:txBody>
          <a:bodyPr wrap="none" rtlCol="0">
            <a:spAutoFit/>
          </a:bodyPr>
          <a:lstStyle/>
          <a:p>
            <a:r>
              <a:rPr lang="en-US" dirty="0"/>
              <a:t>Semantic graph</a:t>
            </a:r>
          </a:p>
        </p:txBody>
      </p:sp>
      <p:pic>
        <p:nvPicPr>
          <p:cNvPr id="11" name="Picture 10">
            <a:extLst>
              <a:ext uri="{FF2B5EF4-FFF2-40B4-BE49-F238E27FC236}">
                <a16:creationId xmlns:a16="http://schemas.microsoft.com/office/drawing/2014/main" id="{0543D696-5868-45A4-A0A2-0E056524F7FA}"/>
              </a:ext>
            </a:extLst>
          </p:cNvPr>
          <p:cNvPicPr>
            <a:picLocks noChangeAspect="1"/>
          </p:cNvPicPr>
          <p:nvPr/>
        </p:nvPicPr>
        <p:blipFill>
          <a:blip r:embed="rId4"/>
          <a:stretch>
            <a:fillRect/>
          </a:stretch>
        </p:blipFill>
        <p:spPr>
          <a:xfrm>
            <a:off x="86811" y="3812552"/>
            <a:ext cx="2373944" cy="2089883"/>
          </a:xfrm>
          <a:prstGeom prst="rect">
            <a:avLst/>
          </a:prstGeom>
        </p:spPr>
      </p:pic>
      <p:sp>
        <p:nvSpPr>
          <p:cNvPr id="16" name="TextBox 15">
            <a:extLst>
              <a:ext uri="{FF2B5EF4-FFF2-40B4-BE49-F238E27FC236}">
                <a16:creationId xmlns:a16="http://schemas.microsoft.com/office/drawing/2014/main" id="{6A7DA526-3621-497E-9C4F-E154B8DCB87B}"/>
              </a:ext>
            </a:extLst>
          </p:cNvPr>
          <p:cNvSpPr txBox="1"/>
          <p:nvPr/>
        </p:nvSpPr>
        <p:spPr>
          <a:xfrm>
            <a:off x="3271889" y="3416212"/>
            <a:ext cx="784317" cy="369332"/>
          </a:xfrm>
          <a:prstGeom prst="rect">
            <a:avLst/>
          </a:prstGeom>
          <a:noFill/>
        </p:spPr>
        <p:txBody>
          <a:bodyPr wrap="none" rtlCol="0">
            <a:spAutoFit/>
          </a:bodyPr>
          <a:lstStyle/>
          <a:p>
            <a:r>
              <a:rPr lang="en-US" dirty="0"/>
              <a:t>Tuples</a:t>
            </a:r>
          </a:p>
        </p:txBody>
      </p:sp>
      <p:pic>
        <p:nvPicPr>
          <p:cNvPr id="19" name="Picture 18">
            <a:extLst>
              <a:ext uri="{FF2B5EF4-FFF2-40B4-BE49-F238E27FC236}">
                <a16:creationId xmlns:a16="http://schemas.microsoft.com/office/drawing/2014/main" id="{4FEE767B-0A3F-449E-9E2D-20EE5B5FD424}"/>
              </a:ext>
            </a:extLst>
          </p:cNvPr>
          <p:cNvPicPr>
            <a:picLocks noChangeAspect="1"/>
          </p:cNvPicPr>
          <p:nvPr/>
        </p:nvPicPr>
        <p:blipFill>
          <a:blip r:embed="rId5"/>
          <a:stretch>
            <a:fillRect/>
          </a:stretch>
        </p:blipFill>
        <p:spPr>
          <a:xfrm>
            <a:off x="2686988" y="3896904"/>
            <a:ext cx="3230388" cy="1921178"/>
          </a:xfrm>
          <a:prstGeom prst="rect">
            <a:avLst/>
          </a:prstGeom>
        </p:spPr>
      </p:pic>
      <p:pic>
        <p:nvPicPr>
          <p:cNvPr id="21" name="Picture 20">
            <a:extLst>
              <a:ext uri="{FF2B5EF4-FFF2-40B4-BE49-F238E27FC236}">
                <a16:creationId xmlns:a16="http://schemas.microsoft.com/office/drawing/2014/main" id="{2CA8E4A6-D7D0-414C-A8A2-FEDFA147A86B}"/>
              </a:ext>
            </a:extLst>
          </p:cNvPr>
          <p:cNvPicPr>
            <a:picLocks noChangeAspect="1"/>
          </p:cNvPicPr>
          <p:nvPr/>
        </p:nvPicPr>
        <p:blipFill>
          <a:blip r:embed="rId6"/>
          <a:stretch>
            <a:fillRect/>
          </a:stretch>
        </p:blipFill>
        <p:spPr>
          <a:xfrm>
            <a:off x="6833688" y="3863181"/>
            <a:ext cx="1286510" cy="2668779"/>
          </a:xfrm>
          <a:prstGeom prst="rect">
            <a:avLst/>
          </a:prstGeom>
        </p:spPr>
      </p:pic>
      <p:sp>
        <p:nvSpPr>
          <p:cNvPr id="22" name="TextBox 21">
            <a:extLst>
              <a:ext uri="{FF2B5EF4-FFF2-40B4-BE49-F238E27FC236}">
                <a16:creationId xmlns:a16="http://schemas.microsoft.com/office/drawing/2014/main" id="{28D6F441-8A39-4F80-83FC-FFB3693D0C7B}"/>
              </a:ext>
            </a:extLst>
          </p:cNvPr>
          <p:cNvSpPr txBox="1"/>
          <p:nvPr/>
        </p:nvSpPr>
        <p:spPr>
          <a:xfrm>
            <a:off x="6849125" y="3372632"/>
            <a:ext cx="1185004" cy="369332"/>
          </a:xfrm>
          <a:prstGeom prst="rect">
            <a:avLst/>
          </a:prstGeom>
          <a:noFill/>
        </p:spPr>
        <p:txBody>
          <a:bodyPr wrap="none" rtlCol="0">
            <a:spAutoFit/>
          </a:bodyPr>
          <a:lstStyle/>
          <a:p>
            <a:r>
              <a:rPr lang="en-US" dirty="0"/>
              <a:t>Stack code</a:t>
            </a:r>
          </a:p>
        </p:txBody>
      </p:sp>
      <p:sp>
        <p:nvSpPr>
          <p:cNvPr id="24" name="TextBox 23">
            <a:extLst>
              <a:ext uri="{FF2B5EF4-FFF2-40B4-BE49-F238E27FC236}">
                <a16:creationId xmlns:a16="http://schemas.microsoft.com/office/drawing/2014/main" id="{7746EEC4-3982-4D6B-AFAC-9E1C7D97C87E}"/>
              </a:ext>
            </a:extLst>
          </p:cNvPr>
          <p:cNvSpPr txBox="1"/>
          <p:nvPr/>
        </p:nvSpPr>
        <p:spPr>
          <a:xfrm>
            <a:off x="457200" y="6276303"/>
            <a:ext cx="4572000" cy="369332"/>
          </a:xfrm>
          <a:prstGeom prst="rect">
            <a:avLst/>
          </a:prstGeom>
          <a:noFill/>
        </p:spPr>
        <p:txBody>
          <a:bodyPr wrap="square">
            <a:spAutoFit/>
          </a:bodyPr>
          <a:lstStyle/>
          <a:p>
            <a:r>
              <a:rPr lang="en-US" dirty="0"/>
              <a:t>https://cs.lmu.edu/~ray/notes/ir/</a:t>
            </a:r>
          </a:p>
        </p:txBody>
      </p:sp>
    </p:spTree>
    <p:extLst>
      <p:ext uri="{BB962C8B-B14F-4D97-AF65-F5344CB8AC3E}">
        <p14:creationId xmlns:p14="http://schemas.microsoft.com/office/powerpoint/2010/main" val="7201228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Semantic Analysis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000" dirty="0"/>
              <a:t>A </a:t>
            </a:r>
            <a:r>
              <a:rPr lang="en-US" sz="2000" dirty="0">
                <a:solidFill>
                  <a:srgbClr val="008000"/>
                </a:solidFill>
              </a:rPr>
              <a:t>semantic analyzer </a:t>
            </a:r>
            <a:r>
              <a:rPr lang="en-US" sz="2000" dirty="0"/>
              <a:t>takes its input from the syntax analysis phase in the form of a parse tree and a symbol table</a:t>
            </a:r>
          </a:p>
          <a:p>
            <a:pPr algn="just">
              <a:spcBef>
                <a:spcPts val="0"/>
              </a:spcBef>
              <a:spcAft>
                <a:spcPts val="600"/>
              </a:spcAft>
            </a:pPr>
            <a:r>
              <a:rPr lang="en-US" sz="2000" dirty="0"/>
              <a:t>Its purpose is to determine if the input has a well-defined meaning</a:t>
            </a:r>
          </a:p>
          <a:p>
            <a:pPr lvl="1" algn="just">
              <a:spcBef>
                <a:spcPts val="0"/>
              </a:spcBef>
              <a:spcAft>
                <a:spcPts val="600"/>
              </a:spcAft>
            </a:pPr>
            <a:r>
              <a:rPr lang="en-US" sz="1800" dirty="0"/>
              <a:t>In practice, semantic analyzers are mainly concerned with </a:t>
            </a:r>
            <a:r>
              <a:rPr lang="en-US" sz="1800" dirty="0">
                <a:solidFill>
                  <a:srgbClr val="008000"/>
                </a:solidFill>
              </a:rPr>
              <a:t>type checking </a:t>
            </a:r>
            <a:r>
              <a:rPr lang="en-US" sz="1800" dirty="0"/>
              <a:t>and </a:t>
            </a:r>
            <a:r>
              <a:rPr lang="en-US" sz="1800" dirty="0">
                <a:solidFill>
                  <a:srgbClr val="008000"/>
                </a:solidFill>
              </a:rPr>
              <a:t>type coercion </a:t>
            </a:r>
            <a:r>
              <a:rPr lang="en-US" sz="1800" dirty="0"/>
              <a:t>based on </a:t>
            </a:r>
            <a:r>
              <a:rPr lang="en-US" sz="1800" dirty="0">
                <a:solidFill>
                  <a:srgbClr val="008000"/>
                </a:solidFill>
              </a:rPr>
              <a:t>type rules</a:t>
            </a:r>
          </a:p>
        </p:txBody>
      </p:sp>
      <p:pic>
        <p:nvPicPr>
          <p:cNvPr id="3" name="Picture 2">
            <a:extLst>
              <a:ext uri="{FF2B5EF4-FFF2-40B4-BE49-F238E27FC236}">
                <a16:creationId xmlns:a16="http://schemas.microsoft.com/office/drawing/2014/main" id="{CB62A816-0160-4697-B905-189398A05BDD}"/>
              </a:ext>
            </a:extLst>
          </p:cNvPr>
          <p:cNvPicPr>
            <a:picLocks noChangeAspect="1"/>
          </p:cNvPicPr>
          <p:nvPr/>
        </p:nvPicPr>
        <p:blipFill>
          <a:blip r:embed="rId4"/>
          <a:stretch>
            <a:fillRect/>
          </a:stretch>
        </p:blipFill>
        <p:spPr>
          <a:xfrm>
            <a:off x="557393" y="4338034"/>
            <a:ext cx="6686550" cy="876300"/>
          </a:xfrm>
          <a:prstGeom prst="rect">
            <a:avLst/>
          </a:prstGeom>
        </p:spPr>
      </p:pic>
      <p:sp>
        <p:nvSpPr>
          <p:cNvPr id="11" name="TextBox 10">
            <a:extLst>
              <a:ext uri="{FF2B5EF4-FFF2-40B4-BE49-F238E27FC236}">
                <a16:creationId xmlns:a16="http://schemas.microsoft.com/office/drawing/2014/main" id="{DAEE0E66-D40E-428B-B3EC-30AD03D2C99A}"/>
              </a:ext>
            </a:extLst>
          </p:cNvPr>
          <p:cNvSpPr txBox="1"/>
          <p:nvPr/>
        </p:nvSpPr>
        <p:spPr>
          <a:xfrm>
            <a:off x="457200" y="3321484"/>
            <a:ext cx="8229600" cy="923330"/>
          </a:xfrm>
          <a:prstGeom prst="rect">
            <a:avLst/>
          </a:prstGeom>
          <a:noFill/>
        </p:spPr>
        <p:txBody>
          <a:bodyPr wrap="square">
            <a:spAutoFit/>
          </a:bodyPr>
          <a:lstStyle/>
          <a:p>
            <a:r>
              <a:rPr lang="en-US" dirty="0">
                <a:solidFill>
                  <a:srgbClr val="00B050"/>
                </a:solidFill>
              </a:rPr>
              <a:t>Type coercion </a:t>
            </a:r>
            <a:r>
              <a:rPr lang="en-US" dirty="0"/>
              <a:t>is the </a:t>
            </a:r>
            <a:r>
              <a:rPr lang="en-US" b="1" dirty="0"/>
              <a:t>automatic conversion </a:t>
            </a:r>
            <a:r>
              <a:rPr lang="en-US" dirty="0"/>
              <a:t>of a datum from one data type to another within an expression. Coercion occurs because the datum is stored as one data type but its context requires a different data type.</a:t>
            </a:r>
          </a:p>
        </p:txBody>
      </p:sp>
      <p:pic>
        <p:nvPicPr>
          <p:cNvPr id="8" name="Picture 7">
            <a:extLst>
              <a:ext uri="{FF2B5EF4-FFF2-40B4-BE49-F238E27FC236}">
                <a16:creationId xmlns:a16="http://schemas.microsoft.com/office/drawing/2014/main" id="{6F6FF78C-53B6-41C4-8545-73C8095C0983}"/>
              </a:ext>
            </a:extLst>
          </p:cNvPr>
          <p:cNvPicPr>
            <a:picLocks noChangeAspect="1"/>
          </p:cNvPicPr>
          <p:nvPr/>
        </p:nvPicPr>
        <p:blipFill>
          <a:blip r:embed="rId5"/>
          <a:stretch>
            <a:fillRect/>
          </a:stretch>
        </p:blipFill>
        <p:spPr>
          <a:xfrm>
            <a:off x="557393" y="5362765"/>
            <a:ext cx="5895492" cy="1383475"/>
          </a:xfrm>
          <a:prstGeom prst="rect">
            <a:avLst/>
          </a:prstGeom>
        </p:spPr>
      </p:pic>
    </p:spTree>
    <p:extLst>
      <p:ext uri="{BB962C8B-B14F-4D97-AF65-F5344CB8AC3E}">
        <p14:creationId xmlns:p14="http://schemas.microsoft.com/office/powerpoint/2010/main" val="40412653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Semantic Analysis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semantic phase has the following functions:</a:t>
            </a:r>
          </a:p>
          <a:p>
            <a:pPr lvl="1" algn="just">
              <a:spcBef>
                <a:spcPts val="0"/>
              </a:spcBef>
              <a:spcAft>
                <a:spcPts val="600"/>
              </a:spcAft>
            </a:pPr>
            <a:r>
              <a:rPr lang="en-US" sz="2000" dirty="0"/>
              <a:t>Check phrases for semantic errors (e.g., </a:t>
            </a:r>
            <a:r>
              <a:rPr lang="en-US" sz="2000" dirty="0">
                <a:solidFill>
                  <a:srgbClr val="008000"/>
                </a:solidFill>
              </a:rPr>
              <a:t>type checking</a:t>
            </a:r>
            <a:r>
              <a:rPr lang="en-US" sz="2000" dirty="0"/>
              <a:t>)</a:t>
            </a:r>
          </a:p>
          <a:p>
            <a:pPr lvl="2" algn="just">
              <a:spcBef>
                <a:spcPts val="0"/>
              </a:spcBef>
              <a:spcAft>
                <a:spcPts val="600"/>
              </a:spcAft>
            </a:pPr>
            <a:r>
              <a:rPr lang="en-US" sz="2000" dirty="0"/>
              <a:t>In a C program, </a:t>
            </a:r>
            <a:r>
              <a:rPr lang="en-US" sz="2000" dirty="0">
                <a:latin typeface="Courier New"/>
                <a:cs typeface="Courier New"/>
              </a:rPr>
              <a:t>int x = 10.5;</a:t>
            </a:r>
            <a:r>
              <a:rPr lang="en-US" sz="2000" dirty="0"/>
              <a:t> should be detected as a semantic error</a:t>
            </a:r>
          </a:p>
          <a:p>
            <a:pPr lvl="1" algn="just">
              <a:spcBef>
                <a:spcPts val="0"/>
              </a:spcBef>
              <a:spcAft>
                <a:spcPts val="600"/>
              </a:spcAft>
            </a:pPr>
            <a:r>
              <a:rPr lang="en-US" sz="2000" dirty="0"/>
              <a:t>Keeps track of types of identifiers and expressions to verify their consistent usage</a:t>
            </a:r>
          </a:p>
          <a:p>
            <a:pPr lvl="1" algn="just">
              <a:spcBef>
                <a:spcPts val="0"/>
              </a:spcBef>
              <a:spcAft>
                <a:spcPts val="600"/>
              </a:spcAft>
            </a:pPr>
            <a:r>
              <a:rPr lang="en-US" sz="2000" dirty="0"/>
              <a:t>Maintains the </a:t>
            </a:r>
            <a:r>
              <a:rPr lang="en-US" sz="2000" dirty="0">
                <a:solidFill>
                  <a:srgbClr val="008000"/>
                </a:solidFill>
              </a:rPr>
              <a:t>symbol table</a:t>
            </a:r>
          </a:p>
          <a:p>
            <a:pPr lvl="2" algn="just">
              <a:spcBef>
                <a:spcPts val="0"/>
              </a:spcBef>
              <a:spcAft>
                <a:spcPts val="600"/>
              </a:spcAft>
            </a:pPr>
            <a:r>
              <a:rPr lang="en-US" sz="2000" dirty="0"/>
              <a:t>Symbol table contains information about each identifier in a program, such as identifier type, scope of identifier, etc.</a:t>
            </a:r>
          </a:p>
        </p:txBody>
      </p:sp>
    </p:spTree>
    <p:extLst>
      <p:ext uri="{BB962C8B-B14F-4D97-AF65-F5344CB8AC3E}">
        <p14:creationId xmlns:p14="http://schemas.microsoft.com/office/powerpoint/2010/main" val="382980873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Semantic Analysis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semantic phase has the following functions:</a:t>
            </a:r>
          </a:p>
          <a:p>
            <a:pPr lvl="1" algn="just">
              <a:spcBef>
                <a:spcPts val="0"/>
              </a:spcBef>
              <a:spcAft>
                <a:spcPts val="600"/>
              </a:spcAft>
            </a:pPr>
            <a:r>
              <a:rPr lang="en-US" sz="2000" dirty="0"/>
              <a:t>Enforces a large number of </a:t>
            </a:r>
            <a:r>
              <a:rPr lang="en-US" sz="2000" b="1" dirty="0"/>
              <a:t>rules</a:t>
            </a:r>
            <a:r>
              <a:rPr lang="en-US" sz="2000" dirty="0"/>
              <a:t> using the </a:t>
            </a:r>
            <a:r>
              <a:rPr lang="en-US" sz="2000" b="1" dirty="0"/>
              <a:t>symbol table</a:t>
            </a:r>
          </a:p>
          <a:p>
            <a:pPr lvl="2" algn="just">
              <a:spcBef>
                <a:spcPts val="0"/>
              </a:spcBef>
              <a:spcAft>
                <a:spcPts val="600"/>
              </a:spcAft>
            </a:pPr>
            <a:r>
              <a:rPr lang="en-US" sz="2000" dirty="0"/>
              <a:t>Every identifier is declared before it is used</a:t>
            </a:r>
          </a:p>
          <a:p>
            <a:pPr lvl="2" algn="just">
              <a:spcBef>
                <a:spcPts val="0"/>
              </a:spcBef>
              <a:spcAft>
                <a:spcPts val="600"/>
              </a:spcAft>
            </a:pPr>
            <a:r>
              <a:rPr lang="en-US" sz="2000" dirty="0"/>
              <a:t>No identifier is used in an inappropriate context (e.g., adding a string to an integer)</a:t>
            </a:r>
          </a:p>
          <a:p>
            <a:pPr lvl="2" algn="just">
              <a:spcBef>
                <a:spcPts val="0"/>
              </a:spcBef>
              <a:spcAft>
                <a:spcPts val="600"/>
              </a:spcAft>
            </a:pPr>
            <a:r>
              <a:rPr lang="en-US" sz="2000" dirty="0"/>
              <a:t>Function calls have a correct number and type of arguments</a:t>
            </a:r>
          </a:p>
          <a:p>
            <a:pPr lvl="1" algn="just">
              <a:spcBef>
                <a:spcPts val="0"/>
              </a:spcBef>
              <a:spcAft>
                <a:spcPts val="600"/>
              </a:spcAft>
            </a:pPr>
            <a:r>
              <a:rPr lang="en-US" sz="2000" dirty="0"/>
              <a:t>Checks certain semantic </a:t>
            </a:r>
            <a:r>
              <a:rPr lang="en-US" sz="2000" b="1" dirty="0"/>
              <a:t>rules</a:t>
            </a:r>
            <a:r>
              <a:rPr lang="en-US" sz="2000" dirty="0"/>
              <a:t>, called </a:t>
            </a:r>
            <a:r>
              <a:rPr lang="en-US" sz="2000" b="1" i="1" dirty="0"/>
              <a:t>dynamic semantics</a:t>
            </a:r>
            <a:r>
              <a:rPr lang="en-US" sz="2000" dirty="0"/>
              <a:t>, at run time</a:t>
            </a:r>
          </a:p>
          <a:p>
            <a:pPr lvl="2" algn="just">
              <a:spcBef>
                <a:spcPts val="0"/>
              </a:spcBef>
              <a:spcAft>
                <a:spcPts val="600"/>
              </a:spcAft>
            </a:pPr>
            <a:r>
              <a:rPr lang="en-US" sz="2000" dirty="0" err="1"/>
              <a:t>E.g.:Array</a:t>
            </a:r>
            <a:r>
              <a:rPr lang="en-US" sz="2000" dirty="0"/>
              <a:t> subscript expression lies within the bounds of the array</a:t>
            </a:r>
          </a:p>
          <a:p>
            <a:pPr lvl="2" algn="just">
              <a:spcBef>
                <a:spcPts val="0"/>
              </a:spcBef>
              <a:spcAft>
                <a:spcPts val="600"/>
              </a:spcAft>
            </a:pPr>
            <a:r>
              <a:rPr lang="en-US" sz="2000" dirty="0" err="1"/>
              <a:t>E.g.:Variables</a:t>
            </a:r>
            <a:r>
              <a:rPr lang="en-US" sz="2000" dirty="0"/>
              <a:t> are never used in an expression unless they have been given a value</a:t>
            </a:r>
          </a:p>
        </p:txBody>
      </p:sp>
    </p:spTree>
    <p:extLst>
      <p:ext uri="{BB962C8B-B14F-4D97-AF65-F5344CB8AC3E}">
        <p14:creationId xmlns:p14="http://schemas.microsoft.com/office/powerpoint/2010/main" val="1739072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#include Preprocessor Directive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altLang="en-US" sz="2400" dirty="0"/>
              <a:t>Copy of a specified file included in place of directive </a:t>
            </a:r>
          </a:p>
          <a:p>
            <a:pPr marL="400050" lvl="1" indent="0">
              <a:spcBef>
                <a:spcPts val="0"/>
              </a:spcBef>
              <a:spcAft>
                <a:spcPts val="600"/>
              </a:spcAft>
              <a:buNone/>
            </a:pPr>
            <a:r>
              <a:rPr lang="en-US" altLang="en-US" sz="2000" b="1" dirty="0">
                <a:latin typeface="Courier New" panose="02070309020205020404" pitchFamily="49" charset="0"/>
              </a:rPr>
              <a:t>#include</a:t>
            </a:r>
            <a:r>
              <a:rPr lang="en-US" altLang="en-US" sz="2000" b="1" dirty="0"/>
              <a:t> </a:t>
            </a:r>
            <a:r>
              <a:rPr lang="en-US" altLang="en-US" sz="2000" b="1" dirty="0">
                <a:latin typeface="Courier New" panose="02070309020205020404" pitchFamily="49" charset="0"/>
              </a:rPr>
              <a:t>&lt;filename&gt;</a:t>
            </a:r>
          </a:p>
          <a:p>
            <a:pPr lvl="1">
              <a:spcBef>
                <a:spcPts val="0"/>
              </a:spcBef>
              <a:spcAft>
                <a:spcPts val="600"/>
              </a:spcAft>
            </a:pPr>
            <a:r>
              <a:rPr lang="en-US" altLang="en-US" sz="2000" dirty="0"/>
              <a:t>Searches standard library for file </a:t>
            </a:r>
          </a:p>
          <a:p>
            <a:pPr lvl="1">
              <a:spcBef>
                <a:spcPts val="0"/>
              </a:spcBef>
              <a:spcAft>
                <a:spcPts val="600"/>
              </a:spcAft>
            </a:pPr>
            <a:r>
              <a:rPr lang="en-US" altLang="en-US" sz="2000" dirty="0"/>
              <a:t>Use for standard library files</a:t>
            </a:r>
          </a:p>
          <a:p>
            <a:pPr marL="400050" lvl="1" indent="0">
              <a:spcBef>
                <a:spcPts val="0"/>
              </a:spcBef>
              <a:spcAft>
                <a:spcPts val="600"/>
              </a:spcAft>
              <a:buNone/>
            </a:pPr>
            <a:r>
              <a:rPr lang="en-US" altLang="en-US" sz="2000" b="1" dirty="0">
                <a:latin typeface="Courier New" panose="02070309020205020404" pitchFamily="49" charset="0"/>
              </a:rPr>
              <a:t>#include</a:t>
            </a:r>
            <a:r>
              <a:rPr lang="en-US" altLang="en-US" sz="2000" b="1" dirty="0"/>
              <a:t> </a:t>
            </a:r>
            <a:r>
              <a:rPr lang="en-US" altLang="en-US" sz="2000" b="1" dirty="0">
                <a:latin typeface="Courier New" panose="02070309020205020404" pitchFamily="49" charset="0"/>
              </a:rPr>
              <a:t>"filename" </a:t>
            </a:r>
          </a:p>
          <a:p>
            <a:pPr lvl="1">
              <a:spcBef>
                <a:spcPts val="0"/>
              </a:spcBef>
              <a:spcAft>
                <a:spcPts val="600"/>
              </a:spcAft>
            </a:pPr>
            <a:r>
              <a:rPr lang="en-US" altLang="en-US" sz="2000" dirty="0"/>
              <a:t>Searches current directory, then standard library </a:t>
            </a:r>
          </a:p>
          <a:p>
            <a:pPr lvl="1">
              <a:spcBef>
                <a:spcPts val="0"/>
              </a:spcBef>
              <a:spcAft>
                <a:spcPts val="600"/>
              </a:spcAft>
            </a:pPr>
            <a:r>
              <a:rPr lang="en-US" altLang="en-US" sz="2000" dirty="0"/>
              <a:t>Use for user-defined files</a:t>
            </a:r>
          </a:p>
          <a:p>
            <a:pPr>
              <a:spcBef>
                <a:spcPts val="0"/>
              </a:spcBef>
              <a:spcAft>
                <a:spcPts val="600"/>
              </a:spcAft>
            </a:pPr>
            <a:r>
              <a:rPr lang="en-US" altLang="en-US" sz="2400" dirty="0"/>
              <a:t>Used for</a:t>
            </a:r>
          </a:p>
          <a:p>
            <a:pPr lvl="1">
              <a:spcBef>
                <a:spcPts val="0"/>
              </a:spcBef>
              <a:spcAft>
                <a:spcPts val="600"/>
              </a:spcAft>
            </a:pPr>
            <a:r>
              <a:rPr lang="en-US" altLang="en-US" sz="2000" dirty="0"/>
              <a:t>Programs with multiple source files compiled together</a:t>
            </a:r>
          </a:p>
          <a:p>
            <a:pPr lvl="1">
              <a:spcBef>
                <a:spcPts val="0"/>
              </a:spcBef>
              <a:spcAft>
                <a:spcPts val="600"/>
              </a:spcAft>
            </a:pPr>
            <a:r>
              <a:rPr lang="en-US" altLang="en-US" sz="2000" dirty="0"/>
              <a:t>Header file has common declarations and definitions (classes, structures, function prototypes)</a:t>
            </a:r>
          </a:p>
          <a:p>
            <a:pPr lvl="2">
              <a:spcBef>
                <a:spcPts val="0"/>
              </a:spcBef>
              <a:spcAft>
                <a:spcPts val="600"/>
              </a:spcAft>
            </a:pPr>
            <a:r>
              <a:rPr lang="en-US" altLang="en-US" sz="2000" b="1" dirty="0">
                <a:latin typeface="Courier New" panose="02070309020205020404" pitchFamily="49" charset="0"/>
              </a:rPr>
              <a:t>#include</a:t>
            </a:r>
            <a:r>
              <a:rPr lang="en-US" altLang="en-US" sz="2000" dirty="0"/>
              <a:t> statement in each file</a:t>
            </a:r>
            <a:endParaRPr 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468219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Symbol Table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Built and maintained by the semantic analyzer</a:t>
            </a:r>
          </a:p>
          <a:p>
            <a:pPr algn="just">
              <a:spcBef>
                <a:spcPts val="0"/>
              </a:spcBef>
              <a:spcAft>
                <a:spcPts val="600"/>
              </a:spcAft>
              <a:defRPr/>
            </a:pPr>
            <a:r>
              <a:rPr lang="en-US" sz="2400" dirty="0"/>
              <a:t>Maps each identifier to information known about it</a:t>
            </a:r>
          </a:p>
          <a:p>
            <a:pPr lvl="1" algn="just">
              <a:spcBef>
                <a:spcPts val="0"/>
              </a:spcBef>
              <a:spcAft>
                <a:spcPts val="600"/>
              </a:spcAft>
              <a:defRPr/>
            </a:pPr>
            <a:r>
              <a:rPr lang="en-US" sz="2000" dirty="0"/>
              <a:t>Identifier’s type (e.g., </a:t>
            </a:r>
            <a:r>
              <a:rPr lang="en-US" sz="2000" dirty="0">
                <a:latin typeface="Courier New"/>
                <a:cs typeface="Courier New"/>
              </a:rPr>
              <a:t>int</a:t>
            </a:r>
            <a:r>
              <a:rPr lang="en-US" sz="2000" dirty="0"/>
              <a:t>, </a:t>
            </a:r>
            <a:r>
              <a:rPr lang="en-US" sz="2000" dirty="0">
                <a:latin typeface="Courier New"/>
                <a:cs typeface="Courier New"/>
              </a:rPr>
              <a:t>char</a:t>
            </a:r>
            <a:r>
              <a:rPr lang="en-US" sz="2000" dirty="0"/>
              <a:t>, </a:t>
            </a:r>
            <a:r>
              <a:rPr lang="en-US" sz="2000" dirty="0">
                <a:latin typeface="Courier New"/>
                <a:cs typeface="Courier New"/>
              </a:rPr>
              <a:t>float</a:t>
            </a:r>
            <a:r>
              <a:rPr lang="en-US" sz="2000" dirty="0"/>
              <a:t>, etc.)</a:t>
            </a:r>
          </a:p>
          <a:p>
            <a:pPr lvl="1" algn="just">
              <a:spcBef>
                <a:spcPts val="0"/>
              </a:spcBef>
              <a:spcAft>
                <a:spcPts val="600"/>
              </a:spcAft>
              <a:defRPr/>
            </a:pPr>
            <a:r>
              <a:rPr lang="en-US" sz="2000" dirty="0"/>
              <a:t>Internal structure (if any)</a:t>
            </a:r>
          </a:p>
          <a:p>
            <a:pPr lvl="1" algn="just">
              <a:spcBef>
                <a:spcPts val="0"/>
              </a:spcBef>
              <a:spcAft>
                <a:spcPts val="600"/>
              </a:spcAft>
              <a:defRPr/>
            </a:pPr>
            <a:r>
              <a:rPr lang="en-US" sz="2000" dirty="0"/>
              <a:t>Scope (the portion of the program in which it is valid)</a:t>
            </a:r>
          </a:p>
          <a:p>
            <a:pPr algn="just">
              <a:spcBef>
                <a:spcPts val="0"/>
              </a:spcBef>
              <a:spcAft>
                <a:spcPts val="600"/>
              </a:spcAft>
              <a:defRPr/>
            </a:pPr>
            <a:r>
              <a:rPr lang="en-US" sz="2400" dirty="0"/>
              <a:t>Using the symbol table, the semantic analyzer enforces a large variety of rules</a:t>
            </a:r>
          </a:p>
          <a:p>
            <a:pPr algn="just">
              <a:spcBef>
                <a:spcPts val="0"/>
              </a:spcBef>
              <a:spcAft>
                <a:spcPts val="600"/>
              </a:spcAft>
              <a:defRPr/>
            </a:pPr>
            <a:r>
              <a:rPr lang="en-US" sz="2400" dirty="0"/>
              <a:t>Purpose of symbol table is to provide quick and uniform access to identifier attributes throughout compilation process</a:t>
            </a:r>
          </a:p>
        </p:txBody>
      </p:sp>
    </p:spTree>
    <p:extLst>
      <p:ext uri="{BB962C8B-B14F-4D97-AF65-F5344CB8AC3E}">
        <p14:creationId xmlns:p14="http://schemas.microsoft.com/office/powerpoint/2010/main" val="40124839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Semantics Analysis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Syntactically correct, but semantically incorrect</a:t>
            </a:r>
          </a:p>
          <a:p>
            <a:pPr algn="just">
              <a:spcBef>
                <a:spcPts val="0"/>
              </a:spcBef>
              <a:spcAft>
                <a:spcPts val="600"/>
              </a:spcAft>
              <a:defRPr/>
            </a:pPr>
            <a:r>
              <a:rPr lang="en-US" sz="2400" dirty="0"/>
              <a:t>Example</a:t>
            </a:r>
          </a:p>
          <a:p>
            <a:pPr marL="400050" lvl="1" indent="0" algn="just">
              <a:spcBef>
                <a:spcPts val="0"/>
              </a:spcBef>
              <a:spcAft>
                <a:spcPts val="600"/>
              </a:spcAft>
              <a:buNone/>
              <a:defRPr/>
            </a:pPr>
            <a:r>
              <a:rPr lang="en-US" sz="2400" b="1" dirty="0">
                <a:latin typeface="Courier New"/>
                <a:cs typeface="Courier New"/>
              </a:rPr>
              <a:t>sum = a + b;</a:t>
            </a:r>
          </a:p>
        </p:txBody>
      </p:sp>
      <p:sp>
        <p:nvSpPr>
          <p:cNvPr id="8" name="Rectangle 5"/>
          <p:cNvSpPr>
            <a:spLocks noChangeArrowheads="1"/>
          </p:cNvSpPr>
          <p:nvPr/>
        </p:nvSpPr>
        <p:spPr bwMode="auto">
          <a:xfrm>
            <a:off x="3475789" y="2167021"/>
            <a:ext cx="2419686" cy="1569660"/>
          </a:xfrm>
          <a:prstGeom prst="rect">
            <a:avLst/>
          </a:prstGeom>
          <a:solidFill>
            <a:schemeClr val="bg1"/>
          </a:solidFill>
          <a:ln w="9525">
            <a:solidFill>
              <a:schemeClr val="tx1"/>
            </a:solidFill>
            <a:miter lim="800000"/>
            <a:headEnd/>
            <a:tailEnd/>
          </a:ln>
          <a:effectLst/>
        </p:spPr>
        <p:txBody>
          <a:bodyPr wrap="square">
            <a:spAutoFit/>
          </a:bodyPr>
          <a:lstStyle/>
          <a:p>
            <a:r>
              <a:rPr lang="en-US" sz="2400" u="sng" dirty="0"/>
              <a:t>Semantic records</a:t>
            </a:r>
            <a:endParaRPr lang="en-US" sz="2400" dirty="0"/>
          </a:p>
          <a:p>
            <a:pPr>
              <a:tabLst>
                <a:tab pos="681038" algn="l"/>
              </a:tabLst>
            </a:pPr>
            <a:r>
              <a:rPr lang="en-US" sz="2400" dirty="0"/>
              <a:t>a	integer</a:t>
            </a:r>
          </a:p>
          <a:p>
            <a:pPr>
              <a:tabLst>
                <a:tab pos="681038" algn="l"/>
              </a:tabLst>
            </a:pPr>
            <a:r>
              <a:rPr lang="en-US" sz="2400" dirty="0"/>
              <a:t>sum	double</a:t>
            </a:r>
          </a:p>
          <a:p>
            <a:pPr>
              <a:tabLst>
                <a:tab pos="681038" algn="l"/>
              </a:tabLst>
            </a:pPr>
            <a:r>
              <a:rPr lang="en-US" sz="2400" dirty="0"/>
              <a:t>b	char</a:t>
            </a:r>
          </a:p>
        </p:txBody>
      </p:sp>
      <p:sp>
        <p:nvSpPr>
          <p:cNvPr id="10" name="Rectangle 4"/>
          <p:cNvSpPr>
            <a:spLocks noChangeArrowheads="1"/>
          </p:cNvSpPr>
          <p:nvPr/>
        </p:nvSpPr>
        <p:spPr bwMode="auto">
          <a:xfrm>
            <a:off x="1383850" y="5889959"/>
            <a:ext cx="1371600" cy="533400"/>
          </a:xfrm>
          <a:prstGeom prst="rect">
            <a:avLst/>
          </a:prstGeom>
          <a:solidFill>
            <a:srgbClr val="FFFFFF"/>
          </a:solidFill>
          <a:ln w="9525">
            <a:solidFill>
              <a:schemeClr val="tx1"/>
            </a:solidFill>
            <a:miter lim="800000"/>
            <a:headEnd/>
            <a:tailEnd/>
          </a:ln>
          <a:effectLst/>
        </p:spPr>
        <p:txBody>
          <a:bodyPr wrap="none" anchor="ctr"/>
          <a:lstStyle/>
          <a:p>
            <a:pPr algn="ctr"/>
            <a:r>
              <a:rPr lang="en-US"/>
              <a:t>a       integer</a:t>
            </a:r>
          </a:p>
        </p:txBody>
      </p:sp>
      <p:sp>
        <p:nvSpPr>
          <p:cNvPr id="12" name="Rectangle 8"/>
          <p:cNvSpPr>
            <a:spLocks noChangeArrowheads="1"/>
          </p:cNvSpPr>
          <p:nvPr/>
        </p:nvSpPr>
        <p:spPr bwMode="auto">
          <a:xfrm>
            <a:off x="5165725" y="4260266"/>
            <a:ext cx="1676400" cy="533400"/>
          </a:xfrm>
          <a:prstGeom prst="rect">
            <a:avLst/>
          </a:prstGeom>
          <a:solidFill>
            <a:schemeClr val="bg1"/>
          </a:solidFill>
          <a:ln w="9525">
            <a:solidFill>
              <a:schemeClr val="tx1"/>
            </a:solidFill>
            <a:miter lim="800000"/>
            <a:headEnd/>
            <a:tailEnd/>
          </a:ln>
          <a:effectLst/>
        </p:spPr>
        <p:txBody>
          <a:bodyPr wrap="none" anchor="ctr"/>
          <a:lstStyle/>
          <a:p>
            <a:pPr algn="ctr"/>
            <a:r>
              <a:rPr lang="en-US" dirty="0"/>
              <a:t>temp             ?</a:t>
            </a:r>
          </a:p>
        </p:txBody>
      </p:sp>
      <p:sp>
        <p:nvSpPr>
          <p:cNvPr id="14" name="Text Box 10"/>
          <p:cNvSpPr txBox="1">
            <a:spLocks noChangeArrowheads="1"/>
          </p:cNvSpPr>
          <p:nvPr/>
        </p:nvSpPr>
        <p:spPr bwMode="auto">
          <a:xfrm>
            <a:off x="2849562" y="5961606"/>
            <a:ext cx="33162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&lt;expression&gt;  +  &lt;expression&gt;</a:t>
            </a:r>
          </a:p>
        </p:txBody>
      </p:sp>
      <p:sp>
        <p:nvSpPr>
          <p:cNvPr id="16" name="Text Box 11"/>
          <p:cNvSpPr txBox="1">
            <a:spLocks noChangeArrowheads="1"/>
          </p:cNvSpPr>
          <p:nvPr/>
        </p:nvSpPr>
        <p:spPr bwMode="auto">
          <a:xfrm>
            <a:off x="3534568" y="4551906"/>
            <a:ext cx="15573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dirty="0"/>
              <a:t>&lt;expression&gt;</a:t>
            </a:r>
          </a:p>
        </p:txBody>
      </p:sp>
      <p:sp>
        <p:nvSpPr>
          <p:cNvPr id="17" name="Line 12"/>
          <p:cNvSpPr>
            <a:spLocks noChangeShapeType="1"/>
          </p:cNvSpPr>
          <p:nvPr/>
        </p:nvSpPr>
        <p:spPr bwMode="auto">
          <a:xfrm flipH="1">
            <a:off x="3534568" y="5112544"/>
            <a:ext cx="4572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3"/>
          <p:cNvSpPr>
            <a:spLocks noChangeShapeType="1"/>
          </p:cNvSpPr>
          <p:nvPr/>
        </p:nvSpPr>
        <p:spPr bwMode="auto">
          <a:xfrm>
            <a:off x="4632325" y="5112544"/>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Line 14"/>
          <p:cNvSpPr>
            <a:spLocks noChangeShapeType="1"/>
          </p:cNvSpPr>
          <p:nvPr/>
        </p:nvSpPr>
        <p:spPr bwMode="auto">
          <a:xfrm>
            <a:off x="4313237" y="5123406"/>
            <a:ext cx="0" cy="838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Text Box 19"/>
          <p:cNvSpPr txBox="1">
            <a:spLocks noChangeArrowheads="1"/>
          </p:cNvSpPr>
          <p:nvPr/>
        </p:nvSpPr>
        <p:spPr bwMode="auto">
          <a:xfrm>
            <a:off x="1383850" y="6407944"/>
            <a:ext cx="14779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dirty="0"/>
              <a:t>Semantic record</a:t>
            </a:r>
          </a:p>
        </p:txBody>
      </p:sp>
      <p:sp>
        <p:nvSpPr>
          <p:cNvPr id="23" name="Text Box 20"/>
          <p:cNvSpPr txBox="1">
            <a:spLocks noChangeArrowheads="1"/>
          </p:cNvSpPr>
          <p:nvPr/>
        </p:nvSpPr>
        <p:spPr bwMode="auto">
          <a:xfrm>
            <a:off x="5971675" y="6407944"/>
            <a:ext cx="14779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dirty="0"/>
              <a:t>Semantic record</a:t>
            </a:r>
          </a:p>
        </p:txBody>
      </p:sp>
      <p:sp>
        <p:nvSpPr>
          <p:cNvPr id="24" name="Text Box 21"/>
          <p:cNvSpPr txBox="1">
            <a:spLocks noChangeArrowheads="1"/>
          </p:cNvSpPr>
          <p:nvPr/>
        </p:nvSpPr>
        <p:spPr bwMode="auto">
          <a:xfrm>
            <a:off x="5364162" y="4793666"/>
            <a:ext cx="147796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400" dirty="0"/>
              <a:t>Semantic record</a:t>
            </a:r>
          </a:p>
        </p:txBody>
      </p:sp>
      <p:sp>
        <p:nvSpPr>
          <p:cNvPr id="25" name="Line 14"/>
          <p:cNvSpPr>
            <a:spLocks noChangeShapeType="1"/>
          </p:cNvSpPr>
          <p:nvPr/>
        </p:nvSpPr>
        <p:spPr bwMode="auto">
          <a:xfrm>
            <a:off x="5988051" y="4260266"/>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Line 14"/>
          <p:cNvSpPr>
            <a:spLocks noChangeShapeType="1"/>
          </p:cNvSpPr>
          <p:nvPr/>
        </p:nvSpPr>
        <p:spPr bwMode="auto">
          <a:xfrm>
            <a:off x="1829385" y="5889959"/>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Rectangle 4"/>
          <p:cNvSpPr>
            <a:spLocks noChangeArrowheads="1"/>
          </p:cNvSpPr>
          <p:nvPr/>
        </p:nvSpPr>
        <p:spPr bwMode="auto">
          <a:xfrm>
            <a:off x="5971675" y="5889959"/>
            <a:ext cx="1371600" cy="533400"/>
          </a:xfrm>
          <a:prstGeom prst="rect">
            <a:avLst/>
          </a:prstGeom>
          <a:solidFill>
            <a:srgbClr val="FFFFFF"/>
          </a:solidFill>
          <a:ln w="9525">
            <a:solidFill>
              <a:schemeClr val="tx1"/>
            </a:solidFill>
            <a:miter lim="800000"/>
            <a:headEnd/>
            <a:tailEnd/>
          </a:ln>
          <a:effectLst/>
        </p:spPr>
        <p:txBody>
          <a:bodyPr wrap="none" anchor="ctr"/>
          <a:lstStyle/>
          <a:p>
            <a:pPr algn="ctr"/>
            <a:r>
              <a:rPr lang="en-US" dirty="0"/>
              <a:t>b         char</a:t>
            </a:r>
          </a:p>
        </p:txBody>
      </p:sp>
      <p:sp>
        <p:nvSpPr>
          <p:cNvPr id="29" name="Line 14"/>
          <p:cNvSpPr>
            <a:spLocks noChangeShapeType="1"/>
          </p:cNvSpPr>
          <p:nvPr/>
        </p:nvSpPr>
        <p:spPr bwMode="auto">
          <a:xfrm>
            <a:off x="6417210" y="5889959"/>
            <a:ext cx="0" cy="533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 name="Rectangle 2"/>
          <p:cNvSpPr/>
          <p:nvPr/>
        </p:nvSpPr>
        <p:spPr>
          <a:xfrm>
            <a:off x="6417210" y="5889959"/>
            <a:ext cx="926065" cy="533400"/>
          </a:xfrm>
          <a:prstGeom prst="rect">
            <a:avLst/>
          </a:prstGeom>
          <a:solidFill>
            <a:srgbClr val="FFFF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integer</a:t>
            </a:r>
          </a:p>
        </p:txBody>
      </p:sp>
      <p:sp>
        <p:nvSpPr>
          <p:cNvPr id="4" name="Rectangle 3"/>
          <p:cNvSpPr/>
          <p:nvPr/>
        </p:nvSpPr>
        <p:spPr>
          <a:xfrm>
            <a:off x="5988051" y="4260266"/>
            <a:ext cx="854074" cy="533400"/>
          </a:xfrm>
          <a:prstGeom prst="rect">
            <a:avLst/>
          </a:prstGeom>
          <a:solidFill>
            <a:srgbClr val="FFFFFF"/>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0000"/>
                </a:solidFill>
              </a:rPr>
              <a:t>integer</a:t>
            </a:r>
          </a:p>
        </p:txBody>
      </p:sp>
    </p:spTree>
    <p:extLst>
      <p:ext uri="{BB962C8B-B14F-4D97-AF65-F5344CB8AC3E}">
        <p14:creationId xmlns:p14="http://schemas.microsoft.com/office/powerpoint/2010/main" val="86922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Code Generation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484450"/>
            <a:ext cx="8229600" cy="4807744"/>
          </a:xfrm>
        </p:spPr>
        <p:txBody>
          <a:bodyPr>
            <a:noAutofit/>
          </a:bodyPr>
          <a:lstStyle/>
          <a:p>
            <a:pPr algn="just">
              <a:spcBef>
                <a:spcPts val="0"/>
              </a:spcBef>
              <a:spcAft>
                <a:spcPts val="600"/>
              </a:spcAft>
              <a:defRPr/>
            </a:pPr>
            <a:r>
              <a:rPr lang="en-US" sz="2400" dirty="0"/>
              <a:t>The code generated depends upon the architecture of the target machine</a:t>
            </a:r>
          </a:p>
          <a:p>
            <a:pPr lvl="1" algn="just">
              <a:spcBef>
                <a:spcPts val="0"/>
              </a:spcBef>
              <a:spcAft>
                <a:spcPts val="600"/>
              </a:spcAft>
              <a:defRPr/>
            </a:pPr>
            <a:r>
              <a:rPr lang="en-US" sz="2000" dirty="0"/>
              <a:t>Knowledge of the instructions and addressing modes in a target computer is necessary for the code generation process</a:t>
            </a:r>
          </a:p>
          <a:p>
            <a:pPr algn="just">
              <a:spcBef>
                <a:spcPts val="0"/>
              </a:spcBef>
              <a:spcAft>
                <a:spcPts val="600"/>
              </a:spcAft>
              <a:defRPr/>
            </a:pPr>
            <a:r>
              <a:rPr lang="en-US" sz="2000" dirty="0"/>
              <a:t>One of the important aspects of code generation is the efficient initialization of machine resources using assumptions such as</a:t>
            </a:r>
          </a:p>
          <a:p>
            <a:pPr lvl="1" algn="just">
              <a:spcBef>
                <a:spcPts val="0"/>
              </a:spcBef>
              <a:spcAft>
                <a:spcPts val="600"/>
              </a:spcAft>
              <a:defRPr/>
            </a:pPr>
            <a:r>
              <a:rPr lang="en-US" sz="2000" dirty="0"/>
              <a:t>Instruction types in target machines</a:t>
            </a:r>
          </a:p>
          <a:p>
            <a:pPr lvl="1" algn="just">
              <a:spcBef>
                <a:spcPts val="0"/>
              </a:spcBef>
              <a:spcAft>
                <a:spcPts val="600"/>
              </a:spcAft>
              <a:defRPr/>
            </a:pPr>
            <a:r>
              <a:rPr lang="en-US" sz="2000" dirty="0"/>
              <a:t>Commutative properties of operators in an expression</a:t>
            </a:r>
          </a:p>
          <a:p>
            <a:pPr lvl="1" algn="just">
              <a:spcBef>
                <a:spcPts val="0"/>
              </a:spcBef>
              <a:spcAft>
                <a:spcPts val="600"/>
              </a:spcAft>
              <a:defRPr/>
            </a:pPr>
            <a:r>
              <a:rPr lang="en-US" sz="2000" dirty="0"/>
              <a:t>Proper usage of syntax for syntax directed translation</a:t>
            </a:r>
          </a:p>
        </p:txBody>
      </p:sp>
      <p:sp>
        <p:nvSpPr>
          <p:cNvPr id="2" name="Rectangle 1">
            <a:extLst>
              <a:ext uri="{FF2B5EF4-FFF2-40B4-BE49-F238E27FC236}">
                <a16:creationId xmlns:a16="http://schemas.microsoft.com/office/drawing/2014/main" id="{8960D055-C5A4-41D2-B10D-13968EE8C066}"/>
              </a:ext>
            </a:extLst>
          </p:cNvPr>
          <p:cNvSpPr/>
          <p:nvPr/>
        </p:nvSpPr>
        <p:spPr>
          <a:xfrm>
            <a:off x="3426106" y="5440101"/>
            <a:ext cx="1620456" cy="967843"/>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0949FAA-1114-430A-AB9E-1EAA74CDD21E}"/>
              </a:ext>
            </a:extLst>
          </p:cNvPr>
          <p:cNvSpPr txBox="1"/>
          <p:nvPr/>
        </p:nvSpPr>
        <p:spPr>
          <a:xfrm>
            <a:off x="3452477" y="5715364"/>
            <a:ext cx="1640385" cy="369332"/>
          </a:xfrm>
          <a:prstGeom prst="rect">
            <a:avLst/>
          </a:prstGeom>
          <a:noFill/>
        </p:spPr>
        <p:txBody>
          <a:bodyPr wrap="none" rtlCol="0">
            <a:spAutoFit/>
          </a:bodyPr>
          <a:lstStyle/>
          <a:p>
            <a:r>
              <a:rPr lang="en-US" dirty="0"/>
              <a:t>Code generator</a:t>
            </a:r>
          </a:p>
        </p:txBody>
      </p:sp>
      <p:cxnSp>
        <p:nvCxnSpPr>
          <p:cNvPr id="7" name="Straight Arrow Connector 6">
            <a:extLst>
              <a:ext uri="{FF2B5EF4-FFF2-40B4-BE49-F238E27FC236}">
                <a16:creationId xmlns:a16="http://schemas.microsoft.com/office/drawing/2014/main" id="{9C5E7630-5A17-4551-832F-515E5885FC23}"/>
              </a:ext>
            </a:extLst>
          </p:cNvPr>
          <p:cNvCxnSpPr>
            <a:cxnSpLocks/>
          </p:cNvCxnSpPr>
          <p:nvPr/>
        </p:nvCxnSpPr>
        <p:spPr>
          <a:xfrm>
            <a:off x="2804099" y="5289088"/>
            <a:ext cx="622007" cy="4502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AE7F78E-46CD-4E55-9C06-12B8637AA626}"/>
              </a:ext>
            </a:extLst>
          </p:cNvPr>
          <p:cNvCxnSpPr/>
          <p:nvPr/>
        </p:nvCxnSpPr>
        <p:spPr>
          <a:xfrm flipV="1">
            <a:off x="2858947" y="6108688"/>
            <a:ext cx="567159" cy="299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122C65E-A948-40F7-9802-7ABAC0AD51B9}"/>
              </a:ext>
            </a:extLst>
          </p:cNvPr>
          <p:cNvSpPr txBox="1"/>
          <p:nvPr/>
        </p:nvSpPr>
        <p:spPr>
          <a:xfrm>
            <a:off x="1011794" y="4943397"/>
            <a:ext cx="1912768" cy="1292662"/>
          </a:xfrm>
          <a:prstGeom prst="rect">
            <a:avLst/>
          </a:prstGeom>
          <a:noFill/>
          <a:ln>
            <a:solidFill>
              <a:schemeClr val="tx2"/>
            </a:solidFill>
          </a:ln>
        </p:spPr>
        <p:txBody>
          <a:bodyPr wrap="none" rtlCol="0">
            <a:spAutoFit/>
          </a:bodyPr>
          <a:lstStyle/>
          <a:p>
            <a:r>
              <a:rPr lang="en-US" dirty="0"/>
              <a:t>Intermediate code</a:t>
            </a:r>
            <a:br>
              <a:rPr lang="en-US" sz="1200" dirty="0"/>
            </a:br>
            <a:r>
              <a:rPr lang="en-US" sz="1200" dirty="0"/>
              <a:t>E.g. tuples</a:t>
            </a:r>
            <a:br>
              <a:rPr lang="en-US" sz="1200" dirty="0"/>
            </a:br>
            <a:r>
              <a:rPr lang="fr-FR" sz="1200" b="0" i="0" dirty="0">
                <a:solidFill>
                  <a:srgbClr val="273239"/>
                </a:solidFill>
                <a:effectLst/>
                <a:latin typeface="urw-din"/>
              </a:rPr>
              <a:t>quadruples</a:t>
            </a:r>
            <a:br>
              <a:rPr lang="fr-FR" sz="1200" b="0" i="0" dirty="0">
                <a:solidFill>
                  <a:srgbClr val="273239"/>
                </a:solidFill>
                <a:effectLst/>
                <a:latin typeface="urw-din"/>
              </a:rPr>
            </a:br>
            <a:r>
              <a:rPr lang="fr-FR" sz="1200" b="0" i="0" dirty="0">
                <a:solidFill>
                  <a:srgbClr val="273239"/>
                </a:solidFill>
                <a:effectLst/>
                <a:latin typeface="urw-din"/>
              </a:rPr>
              <a:t>triples</a:t>
            </a:r>
            <a:br>
              <a:rPr lang="fr-FR" sz="1200" dirty="0">
                <a:solidFill>
                  <a:srgbClr val="273239"/>
                </a:solidFill>
                <a:latin typeface="urw-din"/>
              </a:rPr>
            </a:br>
            <a:r>
              <a:rPr lang="fr-FR" sz="1200" b="0" i="0" dirty="0" err="1">
                <a:solidFill>
                  <a:srgbClr val="273239"/>
                </a:solidFill>
                <a:effectLst/>
                <a:latin typeface="urw-din"/>
              </a:rPr>
              <a:t>Postfix</a:t>
            </a:r>
            <a:r>
              <a:rPr lang="fr-FR" sz="1200" b="0" i="0" dirty="0">
                <a:solidFill>
                  <a:srgbClr val="273239"/>
                </a:solidFill>
                <a:effectLst/>
                <a:latin typeface="urw-din"/>
              </a:rPr>
              <a:t> notation</a:t>
            </a:r>
            <a:br>
              <a:rPr lang="fr-FR" sz="1200" b="0" i="0" dirty="0">
                <a:solidFill>
                  <a:srgbClr val="273239"/>
                </a:solidFill>
                <a:effectLst/>
                <a:latin typeface="urw-din"/>
              </a:rPr>
            </a:br>
            <a:r>
              <a:rPr lang="fr-FR" sz="1200" b="0" i="0" dirty="0" err="1">
                <a:solidFill>
                  <a:srgbClr val="273239"/>
                </a:solidFill>
                <a:effectLst/>
                <a:latin typeface="urw-din"/>
              </a:rPr>
              <a:t>syntax</a:t>
            </a:r>
            <a:r>
              <a:rPr lang="fr-FR" sz="1200" b="0" i="0" dirty="0">
                <a:solidFill>
                  <a:srgbClr val="273239"/>
                </a:solidFill>
                <a:effectLst/>
                <a:latin typeface="urw-din"/>
              </a:rPr>
              <a:t> </a:t>
            </a:r>
            <a:r>
              <a:rPr lang="fr-FR" sz="1200" b="0" i="0" dirty="0" err="1">
                <a:solidFill>
                  <a:srgbClr val="273239"/>
                </a:solidFill>
                <a:effectLst/>
                <a:latin typeface="urw-din"/>
              </a:rPr>
              <a:t>trees</a:t>
            </a:r>
            <a:r>
              <a:rPr lang="fr-FR" sz="1200" b="0" i="0" dirty="0">
                <a:solidFill>
                  <a:srgbClr val="273239"/>
                </a:solidFill>
                <a:effectLst/>
                <a:latin typeface="urw-din"/>
              </a:rPr>
              <a:t> etc.</a:t>
            </a:r>
            <a:endParaRPr lang="en-US" dirty="0"/>
          </a:p>
        </p:txBody>
      </p:sp>
      <p:sp>
        <p:nvSpPr>
          <p:cNvPr id="16" name="TextBox 15">
            <a:extLst>
              <a:ext uri="{FF2B5EF4-FFF2-40B4-BE49-F238E27FC236}">
                <a16:creationId xmlns:a16="http://schemas.microsoft.com/office/drawing/2014/main" id="{A2406918-CD62-47F3-9EE5-E74C6CD86C19}"/>
              </a:ext>
            </a:extLst>
          </p:cNvPr>
          <p:cNvSpPr txBox="1"/>
          <p:nvPr/>
        </p:nvSpPr>
        <p:spPr>
          <a:xfrm>
            <a:off x="1458435" y="6357618"/>
            <a:ext cx="1400512" cy="369332"/>
          </a:xfrm>
          <a:prstGeom prst="rect">
            <a:avLst/>
          </a:prstGeom>
          <a:noFill/>
          <a:ln>
            <a:solidFill>
              <a:schemeClr val="tx2"/>
            </a:solidFill>
          </a:ln>
        </p:spPr>
        <p:txBody>
          <a:bodyPr wrap="none" rtlCol="0">
            <a:spAutoFit/>
          </a:bodyPr>
          <a:lstStyle/>
          <a:p>
            <a:r>
              <a:rPr lang="en-US" dirty="0"/>
              <a:t>Symbol table</a:t>
            </a:r>
          </a:p>
        </p:txBody>
      </p:sp>
    </p:spTree>
    <p:extLst>
      <p:ext uri="{BB962C8B-B14F-4D97-AF65-F5344CB8AC3E}">
        <p14:creationId xmlns:p14="http://schemas.microsoft.com/office/powerpoint/2010/main" val="303094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Error Handling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In each phase, a compiler can encounter errors</a:t>
            </a:r>
          </a:p>
          <a:p>
            <a:pPr algn="just">
              <a:spcBef>
                <a:spcPts val="0"/>
              </a:spcBef>
              <a:spcAft>
                <a:spcPts val="600"/>
              </a:spcAft>
              <a:defRPr/>
            </a:pPr>
            <a:r>
              <a:rPr lang="en-US" sz="2400" dirty="0"/>
              <a:t>On detecting an error, the compiler must</a:t>
            </a:r>
          </a:p>
          <a:p>
            <a:pPr lvl="1" algn="just">
              <a:spcBef>
                <a:spcPts val="0"/>
              </a:spcBef>
              <a:spcAft>
                <a:spcPts val="600"/>
              </a:spcAft>
              <a:defRPr/>
            </a:pPr>
            <a:r>
              <a:rPr lang="en-US" sz="2400" dirty="0"/>
              <a:t>Report the error in a helpful way</a:t>
            </a:r>
          </a:p>
          <a:p>
            <a:pPr lvl="1" algn="just">
              <a:spcBef>
                <a:spcPts val="0"/>
              </a:spcBef>
              <a:spcAft>
                <a:spcPts val="600"/>
              </a:spcAft>
              <a:defRPr/>
            </a:pPr>
            <a:r>
              <a:rPr lang="en-US" sz="2400" dirty="0"/>
              <a:t>Correct the error, if possible</a:t>
            </a:r>
          </a:p>
          <a:p>
            <a:pPr lvl="1" algn="just">
              <a:spcBef>
                <a:spcPts val="0"/>
              </a:spcBef>
              <a:spcAft>
                <a:spcPts val="600"/>
              </a:spcAft>
              <a:defRPr/>
            </a:pPr>
            <a:r>
              <a:rPr lang="en-US" sz="2400" dirty="0"/>
              <a:t>Continue processing (if possible) after the error to look for further errors</a:t>
            </a:r>
          </a:p>
        </p:txBody>
      </p:sp>
    </p:spTree>
    <p:extLst>
      <p:ext uri="{BB962C8B-B14F-4D97-AF65-F5344CB8AC3E}">
        <p14:creationId xmlns:p14="http://schemas.microsoft.com/office/powerpoint/2010/main" val="29257164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Error Types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Syntax errors are errors in the program text</a:t>
            </a:r>
          </a:p>
          <a:p>
            <a:pPr lvl="1" algn="just">
              <a:spcBef>
                <a:spcPts val="0"/>
              </a:spcBef>
              <a:spcAft>
                <a:spcPts val="600"/>
              </a:spcAft>
              <a:defRPr/>
            </a:pPr>
            <a:r>
              <a:rPr lang="en-US" sz="2000" dirty="0"/>
              <a:t>A </a:t>
            </a:r>
            <a:r>
              <a:rPr lang="en-US" sz="2000" dirty="0">
                <a:solidFill>
                  <a:srgbClr val="008000"/>
                </a:solidFill>
              </a:rPr>
              <a:t>lexical error </a:t>
            </a:r>
            <a:r>
              <a:rPr lang="en-US" sz="2000" dirty="0"/>
              <a:t>is a mistake in lexeme (e.g., typing “</a:t>
            </a:r>
            <a:r>
              <a:rPr lang="en-US" sz="2000" dirty="0">
                <a:highlight>
                  <a:srgbClr val="FFFF00"/>
                </a:highlight>
              </a:rPr>
              <a:t>esle</a:t>
            </a:r>
            <a:r>
              <a:rPr lang="en-US" sz="2000" dirty="0"/>
              <a:t>” instead of “</a:t>
            </a:r>
            <a:r>
              <a:rPr lang="en-US" sz="2000" dirty="0">
                <a:highlight>
                  <a:srgbClr val="FFFF00"/>
                </a:highlight>
              </a:rPr>
              <a:t>else</a:t>
            </a:r>
            <a:r>
              <a:rPr lang="en-US" sz="2000" dirty="0"/>
              <a:t>” or missing off one of the quotes in a literal string)</a:t>
            </a:r>
          </a:p>
          <a:p>
            <a:pPr lvl="1" algn="just">
              <a:spcBef>
                <a:spcPts val="0"/>
              </a:spcBef>
              <a:spcAft>
                <a:spcPts val="600"/>
              </a:spcAft>
              <a:defRPr/>
            </a:pPr>
            <a:r>
              <a:rPr lang="en-US" sz="2000" dirty="0"/>
              <a:t>A </a:t>
            </a:r>
            <a:r>
              <a:rPr lang="en-US" sz="2000" dirty="0">
                <a:solidFill>
                  <a:srgbClr val="008000"/>
                </a:solidFill>
              </a:rPr>
              <a:t>grammatical error </a:t>
            </a:r>
            <a:r>
              <a:rPr lang="en-US" sz="2000" dirty="0"/>
              <a:t>is one that violates the rules of the language</a:t>
            </a:r>
          </a:p>
          <a:p>
            <a:pPr algn="just">
              <a:spcBef>
                <a:spcPts val="0"/>
              </a:spcBef>
              <a:spcAft>
                <a:spcPts val="600"/>
              </a:spcAft>
              <a:defRPr/>
            </a:pPr>
            <a:r>
              <a:rPr lang="en-US" sz="2400" dirty="0"/>
              <a:t>Semantic errors are mistakes concerning the meaning of a program construct</a:t>
            </a:r>
          </a:p>
          <a:p>
            <a:pPr lvl="1" algn="just">
              <a:spcBef>
                <a:spcPts val="0"/>
              </a:spcBef>
              <a:spcAft>
                <a:spcPts val="600"/>
              </a:spcAft>
              <a:defRPr/>
            </a:pPr>
            <a:r>
              <a:rPr lang="en-US" sz="2000" dirty="0">
                <a:solidFill>
                  <a:srgbClr val="008000"/>
                </a:solidFill>
              </a:rPr>
              <a:t>Type errors </a:t>
            </a:r>
            <a:r>
              <a:rPr lang="en-US" sz="2000" dirty="0"/>
              <a:t>occur when an operator is applied to an argument of the wrong type or to the wrong number of arguments</a:t>
            </a:r>
          </a:p>
          <a:p>
            <a:pPr lvl="1" algn="just">
              <a:spcBef>
                <a:spcPts val="0"/>
              </a:spcBef>
              <a:spcAft>
                <a:spcPts val="600"/>
              </a:spcAft>
              <a:defRPr/>
            </a:pPr>
            <a:r>
              <a:rPr lang="en-US" sz="2000" dirty="0">
                <a:solidFill>
                  <a:srgbClr val="008000"/>
                </a:solidFill>
              </a:rPr>
              <a:t>Logical errors </a:t>
            </a:r>
            <a:r>
              <a:rPr lang="en-US" sz="2000" dirty="0"/>
              <a:t>occur when a badly conceived program is executed</a:t>
            </a:r>
          </a:p>
          <a:p>
            <a:pPr lvl="1" algn="just">
              <a:spcBef>
                <a:spcPts val="0"/>
              </a:spcBef>
              <a:spcAft>
                <a:spcPts val="600"/>
              </a:spcAft>
              <a:defRPr/>
            </a:pPr>
            <a:r>
              <a:rPr lang="en-US" sz="2000" dirty="0">
                <a:solidFill>
                  <a:srgbClr val="008000"/>
                </a:solidFill>
              </a:rPr>
              <a:t>Run-time errors </a:t>
            </a:r>
            <a:r>
              <a:rPr lang="en-US" sz="2000" dirty="0"/>
              <a:t>are errors that can be detected only when the program is executed</a:t>
            </a:r>
            <a:endParaRPr lang="en-US" sz="2400" dirty="0"/>
          </a:p>
        </p:txBody>
      </p:sp>
    </p:spTree>
    <p:extLst>
      <p:ext uri="{BB962C8B-B14F-4D97-AF65-F5344CB8AC3E}">
        <p14:creationId xmlns:p14="http://schemas.microsoft.com/office/powerpoint/2010/main" val="4091808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85</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Compiler Optimization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664133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Inside a Basic Compiler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0" name="AutoShape 13"/>
          <p:cNvSpPr>
            <a:spLocks noChangeArrowheads="1"/>
          </p:cNvSpPr>
          <p:nvPr/>
        </p:nvSpPr>
        <p:spPr bwMode="auto">
          <a:xfrm>
            <a:off x="2851331" y="1625600"/>
            <a:ext cx="1219200" cy="1066800"/>
          </a:xfrm>
          <a:prstGeom prst="roundRect">
            <a:avLst>
              <a:gd name="adj" fmla="val 24037"/>
            </a:avLst>
          </a:pr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82058" tIns="41029" rIns="82058" bIns="41029" anchor="ctr"/>
          <a:lstStyle/>
          <a:p>
            <a:pPr algn="ctr"/>
            <a:r>
              <a:rPr lang="en-US" sz="1600" dirty="0"/>
              <a:t>Front End</a:t>
            </a:r>
          </a:p>
        </p:txBody>
      </p:sp>
      <p:sp>
        <p:nvSpPr>
          <p:cNvPr id="11" name="Line 15"/>
          <p:cNvSpPr>
            <a:spLocks noChangeShapeType="1"/>
          </p:cNvSpPr>
          <p:nvPr/>
        </p:nvSpPr>
        <p:spPr bwMode="auto">
          <a:xfrm>
            <a:off x="2317931" y="2159000"/>
            <a:ext cx="5334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12" name="Text Box 16"/>
          <p:cNvSpPr txBox="1">
            <a:spLocks noChangeArrowheads="1"/>
          </p:cNvSpPr>
          <p:nvPr/>
        </p:nvSpPr>
        <p:spPr bwMode="auto">
          <a:xfrm>
            <a:off x="584133" y="1722838"/>
            <a:ext cx="2343646" cy="821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squar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a:r>
              <a:rPr lang="en-US" sz="1600" b="0" dirty="0">
                <a:solidFill>
                  <a:srgbClr val="008000"/>
                </a:solidFill>
                <a:latin typeface="+mn-lt"/>
                <a:cs typeface="Comic Sans MS" charset="0"/>
              </a:rPr>
              <a:t>High-level </a:t>
            </a:r>
          </a:p>
          <a:p>
            <a:pPr algn="ctr"/>
            <a:r>
              <a:rPr lang="en-US" sz="1600" b="0" dirty="0">
                <a:solidFill>
                  <a:srgbClr val="008000"/>
                </a:solidFill>
                <a:latin typeface="+mn-lt"/>
                <a:cs typeface="Comic Sans MS" charset="0"/>
              </a:rPr>
              <a:t>language</a:t>
            </a:r>
          </a:p>
          <a:p>
            <a:pPr algn="ctr"/>
            <a:r>
              <a:rPr lang="en-US" sz="1600" b="0" dirty="0">
                <a:solidFill>
                  <a:srgbClr val="008000"/>
                </a:solidFill>
                <a:latin typeface="+mn-lt"/>
                <a:cs typeface="Comic Sans MS" charset="0"/>
              </a:rPr>
              <a:t>(C, C++, Java)</a:t>
            </a:r>
          </a:p>
        </p:txBody>
      </p:sp>
      <p:sp>
        <p:nvSpPr>
          <p:cNvPr id="14" name="Text Box 17"/>
          <p:cNvSpPr txBox="1">
            <a:spLocks noChangeArrowheads="1"/>
          </p:cNvSpPr>
          <p:nvPr/>
        </p:nvSpPr>
        <p:spPr bwMode="auto">
          <a:xfrm>
            <a:off x="6031345" y="1724886"/>
            <a:ext cx="2123572" cy="821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squar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a:r>
              <a:rPr lang="en-US" sz="1600" b="0" dirty="0">
                <a:solidFill>
                  <a:srgbClr val="008000"/>
                </a:solidFill>
                <a:latin typeface="+mn-lt"/>
                <a:cs typeface="Comic Sans MS" charset="0"/>
              </a:rPr>
              <a:t>Low-level</a:t>
            </a:r>
          </a:p>
          <a:p>
            <a:pPr algn="ctr"/>
            <a:r>
              <a:rPr lang="en-US" sz="1600" b="0" dirty="0">
                <a:solidFill>
                  <a:srgbClr val="008000"/>
                </a:solidFill>
                <a:latin typeface="+mn-lt"/>
                <a:cs typeface="Comic Sans MS" charset="0"/>
              </a:rPr>
              <a:t>language</a:t>
            </a:r>
          </a:p>
          <a:p>
            <a:pPr algn="ctr"/>
            <a:r>
              <a:rPr lang="en-US" sz="1600" b="0" dirty="0">
                <a:solidFill>
                  <a:srgbClr val="008000"/>
                </a:solidFill>
                <a:latin typeface="+mn-lt"/>
                <a:cs typeface="Comic Sans MS" charset="0"/>
              </a:rPr>
              <a:t>(IA-64)</a:t>
            </a:r>
          </a:p>
        </p:txBody>
      </p:sp>
      <p:sp>
        <p:nvSpPr>
          <p:cNvPr id="16" name="Line 19"/>
          <p:cNvSpPr>
            <a:spLocks noChangeShapeType="1"/>
          </p:cNvSpPr>
          <p:nvPr/>
        </p:nvSpPr>
        <p:spPr bwMode="auto">
          <a:xfrm>
            <a:off x="2546531" y="2159000"/>
            <a:ext cx="0" cy="812138"/>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17" name="Text Box 20"/>
          <p:cNvSpPr txBox="1">
            <a:spLocks noChangeArrowheads="1"/>
          </p:cNvSpPr>
          <p:nvPr/>
        </p:nvSpPr>
        <p:spPr bwMode="auto">
          <a:xfrm>
            <a:off x="2341744" y="3009587"/>
            <a:ext cx="5619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t>HLL</a:t>
            </a:r>
          </a:p>
        </p:txBody>
      </p:sp>
      <p:sp>
        <p:nvSpPr>
          <p:cNvPr id="19" name="Line 23"/>
          <p:cNvSpPr>
            <a:spLocks noChangeShapeType="1"/>
          </p:cNvSpPr>
          <p:nvPr/>
        </p:nvSpPr>
        <p:spPr bwMode="auto">
          <a:xfrm>
            <a:off x="4083231" y="2133600"/>
            <a:ext cx="6096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20" name="Line 24"/>
          <p:cNvSpPr>
            <a:spLocks noChangeShapeType="1"/>
          </p:cNvSpPr>
          <p:nvPr/>
        </p:nvSpPr>
        <p:spPr bwMode="auto">
          <a:xfrm>
            <a:off x="4311831" y="2133600"/>
            <a:ext cx="0" cy="837538"/>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21" name="Text Box 25"/>
          <p:cNvSpPr txBox="1">
            <a:spLocks noChangeArrowheads="1"/>
          </p:cNvSpPr>
          <p:nvPr/>
        </p:nvSpPr>
        <p:spPr bwMode="auto">
          <a:xfrm>
            <a:off x="4156256" y="2984187"/>
            <a:ext cx="371475"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t>IR</a:t>
            </a:r>
          </a:p>
        </p:txBody>
      </p:sp>
      <p:sp>
        <p:nvSpPr>
          <p:cNvPr id="22" name="AutoShape 26"/>
          <p:cNvSpPr>
            <a:spLocks noChangeArrowheads="1"/>
          </p:cNvSpPr>
          <p:nvPr/>
        </p:nvSpPr>
        <p:spPr bwMode="auto">
          <a:xfrm>
            <a:off x="4692831" y="1600200"/>
            <a:ext cx="1295400" cy="1066800"/>
          </a:xfrm>
          <a:prstGeom prst="roundRect">
            <a:avLst>
              <a:gd name="adj" fmla="val 24037"/>
            </a:avLst>
          </a:pr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82058" tIns="41029" rIns="82058" bIns="41029" anchor="ctr"/>
          <a:lstStyle/>
          <a:p>
            <a:pPr algn="ctr"/>
            <a:r>
              <a:rPr lang="en-US" sz="1600" dirty="0"/>
              <a:t>Code</a:t>
            </a:r>
          </a:p>
          <a:p>
            <a:pPr algn="ctr"/>
            <a:r>
              <a:rPr lang="en-US" sz="1600" dirty="0"/>
              <a:t>Generator</a:t>
            </a:r>
          </a:p>
        </p:txBody>
      </p:sp>
      <p:sp>
        <p:nvSpPr>
          <p:cNvPr id="23" name="Line 27"/>
          <p:cNvSpPr>
            <a:spLocks noChangeShapeType="1"/>
          </p:cNvSpPr>
          <p:nvPr/>
        </p:nvSpPr>
        <p:spPr bwMode="auto">
          <a:xfrm>
            <a:off x="5988231" y="2133600"/>
            <a:ext cx="6096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24" name="Line 28"/>
          <p:cNvSpPr>
            <a:spLocks noChangeShapeType="1"/>
          </p:cNvSpPr>
          <p:nvPr/>
        </p:nvSpPr>
        <p:spPr bwMode="auto">
          <a:xfrm>
            <a:off x="6216831" y="2133600"/>
            <a:ext cx="0" cy="837538"/>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25" name="Text Box 29"/>
          <p:cNvSpPr txBox="1">
            <a:spLocks noChangeArrowheads="1"/>
          </p:cNvSpPr>
          <p:nvPr/>
        </p:nvSpPr>
        <p:spPr bwMode="auto">
          <a:xfrm>
            <a:off x="6023156" y="2984187"/>
            <a:ext cx="541338" cy="303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t>LLL</a:t>
            </a:r>
          </a:p>
        </p:txBody>
      </p:sp>
      <p:sp>
        <p:nvSpPr>
          <p:cNvPr id="26" name="Text Box 30"/>
          <p:cNvSpPr txBox="1">
            <a:spLocks noChangeArrowheads="1"/>
          </p:cNvSpPr>
          <p:nvPr/>
        </p:nvSpPr>
        <p:spPr bwMode="auto">
          <a:xfrm>
            <a:off x="3108911" y="3287399"/>
            <a:ext cx="2586353" cy="575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a:r>
              <a:rPr lang="en-US" sz="1600" b="0" dirty="0">
                <a:solidFill>
                  <a:srgbClr val="008000"/>
                </a:solidFill>
                <a:latin typeface="+mn-lt"/>
                <a:cs typeface="Comic Sans MS" charset="0"/>
              </a:rPr>
              <a:t>Intermediate Representation</a:t>
            </a:r>
          </a:p>
          <a:p>
            <a:pPr algn="ctr"/>
            <a:r>
              <a:rPr lang="en-US" sz="1600" b="0" dirty="0">
                <a:solidFill>
                  <a:srgbClr val="008000"/>
                </a:solidFill>
                <a:latin typeface="+mn-lt"/>
                <a:cs typeface="Comic Sans MS" charset="0"/>
              </a:rPr>
              <a:t>(similar to assembly)</a:t>
            </a:r>
          </a:p>
        </p:txBody>
      </p:sp>
      <p:sp>
        <p:nvSpPr>
          <p:cNvPr id="44" name="AutoShape 5"/>
          <p:cNvSpPr>
            <a:spLocks noChangeArrowheads="1"/>
          </p:cNvSpPr>
          <p:nvPr/>
        </p:nvSpPr>
        <p:spPr bwMode="auto">
          <a:xfrm>
            <a:off x="2130425" y="4513845"/>
            <a:ext cx="1219200" cy="1066800"/>
          </a:xfrm>
          <a:prstGeom prst="roundRect">
            <a:avLst>
              <a:gd name="adj" fmla="val 24037"/>
            </a:avLst>
          </a:pr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82058" tIns="41029" rIns="82058" bIns="41029" anchor="ctr"/>
          <a:lstStyle/>
          <a:p>
            <a:pPr algn="ctr"/>
            <a:r>
              <a:rPr lang="en-US" sz="1600" dirty="0"/>
              <a:t>Front End</a:t>
            </a:r>
          </a:p>
        </p:txBody>
      </p:sp>
      <p:sp>
        <p:nvSpPr>
          <p:cNvPr id="45" name="AutoShape 6"/>
          <p:cNvSpPr>
            <a:spLocks noChangeArrowheads="1"/>
          </p:cNvSpPr>
          <p:nvPr/>
        </p:nvSpPr>
        <p:spPr bwMode="auto">
          <a:xfrm>
            <a:off x="3883025" y="4513845"/>
            <a:ext cx="1295400" cy="1066800"/>
          </a:xfrm>
          <a:prstGeom prst="roundRect">
            <a:avLst>
              <a:gd name="adj" fmla="val 24037"/>
            </a:avLst>
          </a:prstGeom>
          <a:solidFill>
            <a:srgbClr val="FFFF00"/>
          </a:solidFill>
          <a:ln w="19050">
            <a:solidFill>
              <a:schemeClr val="tx1"/>
            </a:solidFill>
            <a:round/>
            <a:headEnd type="none" w="sm" len="sm"/>
            <a:tailEnd type="none" w="sm" len="sm"/>
          </a:ln>
        </p:spPr>
        <p:txBody>
          <a:bodyPr wrap="none" lIns="82058" tIns="41029" rIns="82058" bIns="41029" anchor="ctr"/>
          <a:lstStyle/>
          <a:p>
            <a:pPr algn="ctr"/>
            <a:r>
              <a:rPr lang="en-US" sz="1600" dirty="0"/>
              <a:t>Optimizer</a:t>
            </a:r>
          </a:p>
        </p:txBody>
      </p:sp>
      <p:sp>
        <p:nvSpPr>
          <p:cNvPr id="46" name="Line 10"/>
          <p:cNvSpPr>
            <a:spLocks noChangeShapeType="1"/>
          </p:cNvSpPr>
          <p:nvPr/>
        </p:nvSpPr>
        <p:spPr bwMode="auto">
          <a:xfrm>
            <a:off x="1597025" y="5047245"/>
            <a:ext cx="5334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47" name="Text Box 11"/>
          <p:cNvSpPr txBox="1">
            <a:spLocks noChangeArrowheads="1"/>
          </p:cNvSpPr>
          <p:nvPr/>
        </p:nvSpPr>
        <p:spPr bwMode="auto">
          <a:xfrm>
            <a:off x="315716" y="4636483"/>
            <a:ext cx="1281309" cy="821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a:r>
              <a:rPr lang="en-US" sz="1600" b="0" dirty="0">
                <a:solidFill>
                  <a:srgbClr val="008000"/>
                </a:solidFill>
                <a:latin typeface="+mn-lt"/>
                <a:cs typeface="Comic Sans MS" charset="0"/>
              </a:rPr>
              <a:t>High-level </a:t>
            </a:r>
          </a:p>
          <a:p>
            <a:pPr algn="ctr"/>
            <a:r>
              <a:rPr lang="en-US" sz="1600" b="0" dirty="0">
                <a:solidFill>
                  <a:srgbClr val="008000"/>
                </a:solidFill>
                <a:latin typeface="+mn-lt"/>
                <a:cs typeface="Comic Sans MS" charset="0"/>
              </a:rPr>
              <a:t>language</a:t>
            </a:r>
          </a:p>
          <a:p>
            <a:pPr algn="ctr"/>
            <a:r>
              <a:rPr lang="en-US" sz="1600" b="0" dirty="0">
                <a:solidFill>
                  <a:srgbClr val="008000"/>
                </a:solidFill>
                <a:latin typeface="+mn-lt"/>
                <a:cs typeface="Comic Sans MS" charset="0"/>
              </a:rPr>
              <a:t>(C, C++, Java)</a:t>
            </a:r>
          </a:p>
        </p:txBody>
      </p:sp>
      <p:sp>
        <p:nvSpPr>
          <p:cNvPr id="48" name="Text Box 12"/>
          <p:cNvSpPr txBox="1">
            <a:spLocks noChangeArrowheads="1"/>
          </p:cNvSpPr>
          <p:nvPr/>
        </p:nvSpPr>
        <p:spPr bwMode="auto">
          <a:xfrm>
            <a:off x="7720021" y="4636483"/>
            <a:ext cx="960708" cy="8215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a:r>
              <a:rPr lang="en-US" sz="1600" b="0" dirty="0">
                <a:solidFill>
                  <a:srgbClr val="008000"/>
                </a:solidFill>
                <a:latin typeface="+mn-lt"/>
                <a:cs typeface="Comic Sans MS" charset="0"/>
              </a:rPr>
              <a:t>Low-level </a:t>
            </a:r>
          </a:p>
          <a:p>
            <a:pPr algn="ctr"/>
            <a:r>
              <a:rPr lang="en-US" sz="1600" b="0" dirty="0">
                <a:solidFill>
                  <a:srgbClr val="008000"/>
                </a:solidFill>
                <a:latin typeface="+mn-lt"/>
                <a:cs typeface="Comic Sans MS" charset="0"/>
              </a:rPr>
              <a:t>language</a:t>
            </a:r>
          </a:p>
          <a:p>
            <a:pPr algn="ctr"/>
            <a:r>
              <a:rPr lang="en-US" sz="1600" b="0" dirty="0">
                <a:solidFill>
                  <a:srgbClr val="008000"/>
                </a:solidFill>
                <a:latin typeface="+mn-lt"/>
                <a:cs typeface="Comic Sans MS" charset="0"/>
              </a:rPr>
              <a:t>(IA32)</a:t>
            </a:r>
          </a:p>
        </p:txBody>
      </p:sp>
      <p:sp>
        <p:nvSpPr>
          <p:cNvPr id="49" name="Line 13"/>
          <p:cNvSpPr>
            <a:spLocks noChangeShapeType="1"/>
          </p:cNvSpPr>
          <p:nvPr/>
        </p:nvSpPr>
        <p:spPr bwMode="auto">
          <a:xfrm>
            <a:off x="3349625" y="5047245"/>
            <a:ext cx="5334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50" name="Line 14"/>
          <p:cNvSpPr>
            <a:spLocks noChangeShapeType="1"/>
          </p:cNvSpPr>
          <p:nvPr/>
        </p:nvSpPr>
        <p:spPr bwMode="auto">
          <a:xfrm>
            <a:off x="1825625" y="5047245"/>
            <a:ext cx="0" cy="1143000"/>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51" name="Text Box 16"/>
          <p:cNvSpPr txBox="1">
            <a:spLocks noChangeArrowheads="1"/>
          </p:cNvSpPr>
          <p:nvPr/>
        </p:nvSpPr>
        <p:spPr bwMode="auto">
          <a:xfrm>
            <a:off x="1620838" y="6185483"/>
            <a:ext cx="5619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t>HLL</a:t>
            </a:r>
          </a:p>
        </p:txBody>
      </p:sp>
      <p:sp>
        <p:nvSpPr>
          <p:cNvPr id="52" name="Line 17"/>
          <p:cNvSpPr>
            <a:spLocks noChangeShapeType="1"/>
          </p:cNvSpPr>
          <p:nvPr/>
        </p:nvSpPr>
        <p:spPr bwMode="auto">
          <a:xfrm>
            <a:off x="3578225" y="5047245"/>
            <a:ext cx="0" cy="1143000"/>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53" name="Text Box 18"/>
          <p:cNvSpPr txBox="1">
            <a:spLocks noChangeArrowheads="1"/>
          </p:cNvSpPr>
          <p:nvPr/>
        </p:nvSpPr>
        <p:spPr bwMode="auto">
          <a:xfrm>
            <a:off x="3419475" y="6185483"/>
            <a:ext cx="371475"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t>IR</a:t>
            </a:r>
          </a:p>
        </p:txBody>
      </p:sp>
      <p:sp>
        <p:nvSpPr>
          <p:cNvPr id="54" name="Line 19"/>
          <p:cNvSpPr>
            <a:spLocks noChangeShapeType="1"/>
          </p:cNvSpPr>
          <p:nvPr/>
        </p:nvSpPr>
        <p:spPr bwMode="auto">
          <a:xfrm>
            <a:off x="5178425" y="5047245"/>
            <a:ext cx="6096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55" name="Line 21"/>
          <p:cNvSpPr>
            <a:spLocks noChangeShapeType="1"/>
          </p:cNvSpPr>
          <p:nvPr/>
        </p:nvSpPr>
        <p:spPr bwMode="auto">
          <a:xfrm>
            <a:off x="5407025" y="5047245"/>
            <a:ext cx="0" cy="1143000"/>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56" name="Text Box 22"/>
          <p:cNvSpPr txBox="1">
            <a:spLocks noChangeArrowheads="1"/>
          </p:cNvSpPr>
          <p:nvPr/>
        </p:nvSpPr>
        <p:spPr bwMode="auto">
          <a:xfrm>
            <a:off x="4832170" y="6198183"/>
            <a:ext cx="1156061" cy="5753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ctr"/>
            <a:r>
              <a:rPr lang="en-US" sz="1600" b="0" dirty="0">
                <a:latin typeface="+mn-lt"/>
              </a:rPr>
              <a:t>IR</a:t>
            </a:r>
          </a:p>
          <a:p>
            <a:pPr algn="ctr"/>
            <a:r>
              <a:rPr lang="en-US" sz="1600" b="0" i="1" dirty="0">
                <a:latin typeface="+mn-lt"/>
              </a:rPr>
              <a:t>(Improved)</a:t>
            </a:r>
          </a:p>
        </p:txBody>
      </p:sp>
      <p:sp>
        <p:nvSpPr>
          <p:cNvPr id="57" name="AutoShape 23"/>
          <p:cNvSpPr>
            <a:spLocks noChangeArrowheads="1"/>
          </p:cNvSpPr>
          <p:nvPr/>
        </p:nvSpPr>
        <p:spPr bwMode="auto">
          <a:xfrm>
            <a:off x="5788025" y="4513845"/>
            <a:ext cx="1295400" cy="1066800"/>
          </a:xfrm>
          <a:prstGeom prst="roundRect">
            <a:avLst>
              <a:gd name="adj" fmla="val 24037"/>
            </a:avLst>
          </a:prstGeom>
          <a:noFill/>
          <a:ln w="19050">
            <a:solidFill>
              <a:schemeClr val="tx1"/>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lIns="82058" tIns="41029" rIns="82058" bIns="41029" anchor="ctr"/>
          <a:lstStyle/>
          <a:p>
            <a:pPr algn="ctr"/>
            <a:r>
              <a:rPr lang="en-US" sz="1600" dirty="0"/>
              <a:t>Code</a:t>
            </a:r>
          </a:p>
          <a:p>
            <a:pPr algn="ctr"/>
            <a:r>
              <a:rPr lang="en-US" sz="1600" dirty="0"/>
              <a:t>Generator</a:t>
            </a:r>
          </a:p>
        </p:txBody>
      </p:sp>
      <p:sp>
        <p:nvSpPr>
          <p:cNvPr id="58" name="Line 24"/>
          <p:cNvSpPr>
            <a:spLocks noChangeShapeType="1"/>
          </p:cNvSpPr>
          <p:nvPr/>
        </p:nvSpPr>
        <p:spPr bwMode="auto">
          <a:xfrm>
            <a:off x="7083425" y="5047245"/>
            <a:ext cx="609600" cy="0"/>
          </a:xfrm>
          <a:prstGeom prst="line">
            <a:avLst/>
          </a:prstGeom>
          <a:noFill/>
          <a:ln w="19050">
            <a:solidFill>
              <a:schemeClr val="tx1"/>
            </a:solidFill>
            <a:round/>
            <a:headEnd type="none" w="sm" len="sm"/>
            <a:tailEnd type="triangle" w="med" len="lg"/>
          </a:ln>
          <a:extLst>
            <a:ext uri="{909E8E84-426E-40dd-AFC4-6F175D3DCCD1}">
              <a14:hiddenFill xmlns:a14="http://schemas.microsoft.com/office/drawing/2010/main" xmlns="">
                <a:noFill/>
              </a14:hiddenFill>
            </a:ext>
          </a:extLst>
        </p:spPr>
        <p:txBody>
          <a:bodyPr wrap="none" lIns="82058" tIns="41029" rIns="82058" bIns="41029" anchor="ctr"/>
          <a:lstStyle/>
          <a:p>
            <a:endParaRPr lang="en-US"/>
          </a:p>
        </p:txBody>
      </p:sp>
      <p:sp>
        <p:nvSpPr>
          <p:cNvPr id="59" name="Line 25"/>
          <p:cNvSpPr>
            <a:spLocks noChangeShapeType="1"/>
          </p:cNvSpPr>
          <p:nvPr/>
        </p:nvSpPr>
        <p:spPr bwMode="auto">
          <a:xfrm>
            <a:off x="7312025" y="5047245"/>
            <a:ext cx="0" cy="1143000"/>
          </a:xfrm>
          <a:prstGeom prst="line">
            <a:avLst/>
          </a:prstGeom>
          <a:noFill/>
          <a:ln w="25400" cap="rnd">
            <a:solidFill>
              <a:schemeClr val="tx1"/>
            </a:solidFill>
            <a:prstDash val="sysDot"/>
            <a:round/>
            <a:headEnd type="triangle" w="med" len="med"/>
            <a:tailEnd/>
          </a:ln>
          <a:extLst>
            <a:ext uri="{909E8E84-426E-40dd-AFC4-6F175D3DCCD1}">
              <a14:hiddenFill xmlns:a14="http://schemas.microsoft.com/office/drawing/2010/main" xmlns="">
                <a:noFill/>
              </a14:hiddenFill>
            </a:ext>
          </a:extLst>
        </p:spPr>
        <p:txBody>
          <a:bodyPr lIns="82058" tIns="41029" rIns="82058" bIns="41029"/>
          <a:lstStyle/>
          <a:p>
            <a:endParaRPr lang="en-US"/>
          </a:p>
        </p:txBody>
      </p:sp>
      <p:sp>
        <p:nvSpPr>
          <p:cNvPr id="60" name="Text Box 26"/>
          <p:cNvSpPr txBox="1">
            <a:spLocks noChangeArrowheads="1"/>
          </p:cNvSpPr>
          <p:nvPr/>
        </p:nvSpPr>
        <p:spPr bwMode="auto">
          <a:xfrm>
            <a:off x="7119938" y="6185483"/>
            <a:ext cx="54133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type="none" w="sm" len="sm"/>
                <a:tailEnd type="none" w="med" len="lg"/>
              </a14:hiddenLine>
            </a:ext>
          </a:extLst>
        </p:spPr>
        <p:txBody>
          <a:bodyPr wrap="none" lIns="82058" tIns="41029" rIns="82058" bIns="41029">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US" sz="1600"/>
              <a:t>LLL</a:t>
            </a:r>
          </a:p>
        </p:txBody>
      </p:sp>
      <p:cxnSp>
        <p:nvCxnSpPr>
          <p:cNvPr id="4" name="Straight Connector 3"/>
          <p:cNvCxnSpPr/>
          <p:nvPr/>
        </p:nvCxnSpPr>
        <p:spPr>
          <a:xfrm flipV="1">
            <a:off x="451129" y="4105160"/>
            <a:ext cx="8229600" cy="34022"/>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332658" y="3920494"/>
            <a:ext cx="2997823" cy="369332"/>
          </a:xfrm>
          <a:prstGeom prst="rect">
            <a:avLst/>
          </a:prstGeom>
          <a:solidFill>
            <a:schemeClr val="bg1"/>
          </a:solidFill>
        </p:spPr>
        <p:txBody>
          <a:bodyPr wrap="none" rtlCol="0">
            <a:spAutoFit/>
          </a:bodyPr>
          <a:lstStyle/>
          <a:p>
            <a:r>
              <a:rPr lang="en-US" dirty="0"/>
              <a:t>Inside an Optimizing Compiler</a:t>
            </a:r>
          </a:p>
        </p:txBody>
      </p:sp>
    </p:spTree>
    <p:extLst>
      <p:ext uri="{BB962C8B-B14F-4D97-AF65-F5344CB8AC3E}">
        <p14:creationId xmlns:p14="http://schemas.microsoft.com/office/powerpoint/2010/main" val="63696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heckerboard(across)">
                                      <p:cBhvr>
                                        <p:cTn id="7" dur="500"/>
                                        <p:tgtEl>
                                          <p:spTgt spid="4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checkerboard(across)">
                                      <p:cBhvr>
                                        <p:cTn id="10" dur="500"/>
                                        <p:tgtEl>
                                          <p:spTgt spid="4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checkerboard(across)">
                                      <p:cBhvr>
                                        <p:cTn id="13" dur="500"/>
                                        <p:tgtEl>
                                          <p:spTgt spid="4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checkerboard(across)">
                                      <p:cBhvr>
                                        <p:cTn id="16" dur="500"/>
                                        <p:tgtEl>
                                          <p:spTgt spid="4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checkerboard(across)">
                                      <p:cBhvr>
                                        <p:cTn id="19" dur="500"/>
                                        <p:tgtEl>
                                          <p:spTgt spid="4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heckerboard(across)">
                                      <p:cBhvr>
                                        <p:cTn id="22" dur="500"/>
                                        <p:tgtEl>
                                          <p:spTgt spid="4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checkerboard(across)">
                                      <p:cBhvr>
                                        <p:cTn id="25" dur="500"/>
                                        <p:tgtEl>
                                          <p:spTgt spid="50"/>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checkerboard(across)">
                                      <p:cBhvr>
                                        <p:cTn id="28" dur="500"/>
                                        <p:tgtEl>
                                          <p:spTgt spid="51"/>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checkerboard(across)">
                                      <p:cBhvr>
                                        <p:cTn id="31" dur="500"/>
                                        <p:tgtEl>
                                          <p:spTgt spid="52"/>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checkerboard(across)">
                                      <p:cBhvr>
                                        <p:cTn id="34" dur="500"/>
                                        <p:tgtEl>
                                          <p:spTgt spid="53"/>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checkerboard(across)">
                                      <p:cBhvr>
                                        <p:cTn id="37" dur="500"/>
                                        <p:tgtEl>
                                          <p:spTgt spid="54"/>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55"/>
                                        </p:tgtEl>
                                        <p:attrNameLst>
                                          <p:attrName>style.visibility</p:attrName>
                                        </p:attrNameLst>
                                      </p:cBhvr>
                                      <p:to>
                                        <p:strVal val="visible"/>
                                      </p:to>
                                    </p:set>
                                    <p:animEffect transition="in" filter="checkerboard(across)">
                                      <p:cBhvr>
                                        <p:cTn id="40" dur="500"/>
                                        <p:tgtEl>
                                          <p:spTgt spid="55"/>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checkerboard(across)">
                                      <p:cBhvr>
                                        <p:cTn id="43" dur="500"/>
                                        <p:tgtEl>
                                          <p:spTgt spid="56"/>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checkerboard(across)">
                                      <p:cBhvr>
                                        <p:cTn id="46" dur="500"/>
                                        <p:tgtEl>
                                          <p:spTgt spid="57"/>
                                        </p:tgtEl>
                                      </p:cBhvr>
                                    </p:animEffect>
                                  </p:childTnLst>
                                </p:cTn>
                              </p:par>
                              <p:par>
                                <p:cTn id="47" presetID="5" presetClass="entr" presetSubtype="1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animEffect transition="in" filter="checkerboard(across)">
                                      <p:cBhvr>
                                        <p:cTn id="49" dur="500"/>
                                        <p:tgtEl>
                                          <p:spTgt spid="58"/>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checkerboard(across)">
                                      <p:cBhvr>
                                        <p:cTn id="52" dur="500"/>
                                        <p:tgtEl>
                                          <p:spTgt spid="59"/>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checkerboard(across)">
                                      <p:cBhvr>
                                        <p:cTn id="55" dur="500"/>
                                        <p:tgtEl>
                                          <p:spTgt spid="60"/>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61"/>
                                        </p:tgtEl>
                                        <p:attrNameLst>
                                          <p:attrName>style.visibility</p:attrName>
                                        </p:attrNameLst>
                                      </p:cBhvr>
                                      <p:to>
                                        <p:strVal val="visible"/>
                                      </p:to>
                                    </p:set>
                                    <p:animEffect transition="in" filter="checkerboard(across)">
                                      <p:cBhvr>
                                        <p:cTn id="5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p:bldP spid="48" grpId="0"/>
      <p:bldP spid="49" grpId="0" animBg="1"/>
      <p:bldP spid="50" grpId="0" animBg="1"/>
      <p:bldP spid="51" grpId="0"/>
      <p:bldP spid="52" grpId="0" animBg="1"/>
      <p:bldP spid="53" grpId="0"/>
      <p:bldP spid="54" grpId="0" animBg="1"/>
      <p:bldP spid="55" grpId="0" animBg="1"/>
      <p:bldP spid="56" grpId="0"/>
      <p:bldP spid="57" grpId="0" animBg="1"/>
      <p:bldP spid="58" grpId="0" animBg="1"/>
      <p:bldP spid="59" grpId="0" animBg="1"/>
      <p:bldP spid="60" grpId="0"/>
      <p:bldP spid="6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a:ln>
            <a:noFill/>
          </a:ln>
        </p:spPr>
        <p:txBody>
          <a:bodyPr/>
          <a:lstStyle>
            <a:lvl1pPr>
              <a:defRPr>
                <a:solidFill>
                  <a:srgbClr val="FFFFFF"/>
                </a:solidFill>
              </a:defRPr>
            </a:lvl1pPr>
          </a:lstStyle>
          <a:p>
            <a:fld id="{2CA9C0B6-C1A8-4960-BC9D-8C2AED1DE749}" type="slidenum">
              <a:rPr lang="en-US" smtClean="0">
                <a:solidFill>
                  <a:schemeClr val="tx1"/>
                </a:solidFill>
              </a:rPr>
              <a:pPr/>
              <a:t>87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Control Flow Graph</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How a compiler sees your program</a:t>
            </a:r>
            <a:endParaRPr lang="en-US" sz="1800" dirty="0"/>
          </a:p>
        </p:txBody>
      </p:sp>
      <p:sp>
        <p:nvSpPr>
          <p:cNvPr id="8" name="Text Box 3"/>
          <p:cNvSpPr txBox="1">
            <a:spLocks noChangeArrowheads="1"/>
          </p:cNvSpPr>
          <p:nvPr/>
        </p:nvSpPr>
        <p:spPr bwMode="auto">
          <a:xfrm>
            <a:off x="1568021" y="2552690"/>
            <a:ext cx="2017713" cy="2554288"/>
          </a:xfrm>
          <a:prstGeom prst="rect">
            <a:avLst/>
          </a:prstGeom>
          <a:noFill/>
          <a:ln w="2857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2000" dirty="0">
                <a:latin typeface="Consolas" charset="0"/>
                <a:cs typeface="Consolas" charset="0"/>
              </a:rPr>
              <a:t>    add …</a:t>
            </a:r>
          </a:p>
          <a:p>
            <a:pPr algn="l"/>
            <a:r>
              <a:rPr lang="en-CA" sz="2000" dirty="0">
                <a:solidFill>
                  <a:srgbClr val="0000FF"/>
                </a:solidFill>
                <a:latin typeface="Consolas" charset="0"/>
                <a:cs typeface="Consolas" charset="0"/>
              </a:rPr>
              <a:t>L1</a:t>
            </a:r>
            <a:r>
              <a:rPr lang="en-CA" sz="2000" dirty="0">
                <a:latin typeface="Consolas" charset="0"/>
                <a:cs typeface="Consolas" charset="0"/>
              </a:rPr>
              <a:t>: add …</a:t>
            </a:r>
          </a:p>
          <a:p>
            <a:pPr algn="l"/>
            <a:r>
              <a:rPr lang="en-CA" sz="2000" dirty="0">
                <a:latin typeface="Consolas" charset="0"/>
                <a:cs typeface="Consolas" charset="0"/>
              </a:rPr>
              <a:t>    add …</a:t>
            </a:r>
          </a:p>
          <a:p>
            <a:pPr algn="l"/>
            <a:r>
              <a:rPr lang="en-CA" sz="2000" dirty="0">
                <a:latin typeface="Consolas" charset="0"/>
                <a:cs typeface="Consolas" charset="0"/>
              </a:rPr>
              <a:t>    branch L2</a:t>
            </a:r>
          </a:p>
          <a:p>
            <a:pPr algn="l"/>
            <a:r>
              <a:rPr lang="en-CA" sz="2000" dirty="0">
                <a:latin typeface="Consolas" charset="0"/>
                <a:cs typeface="Consolas" charset="0"/>
              </a:rPr>
              <a:t>    add …</a:t>
            </a:r>
          </a:p>
          <a:p>
            <a:pPr algn="l"/>
            <a:r>
              <a:rPr lang="en-CA" sz="2000" dirty="0">
                <a:solidFill>
                  <a:srgbClr val="0000FF"/>
                </a:solidFill>
                <a:latin typeface="Consolas" charset="0"/>
                <a:cs typeface="Consolas" charset="0"/>
              </a:rPr>
              <a:t>L2</a:t>
            </a:r>
            <a:r>
              <a:rPr lang="en-CA" sz="2000" dirty="0">
                <a:latin typeface="Consolas" charset="0"/>
                <a:cs typeface="Consolas" charset="0"/>
              </a:rPr>
              <a:t>: add …</a:t>
            </a:r>
          </a:p>
          <a:p>
            <a:pPr algn="l"/>
            <a:r>
              <a:rPr lang="en-CA" sz="2000" dirty="0">
                <a:latin typeface="Consolas" charset="0"/>
                <a:cs typeface="Consolas" charset="0"/>
              </a:rPr>
              <a:t>    branch L1</a:t>
            </a:r>
          </a:p>
          <a:p>
            <a:pPr algn="l"/>
            <a:r>
              <a:rPr lang="en-CA" sz="2000" dirty="0">
                <a:latin typeface="Consolas" charset="0"/>
                <a:cs typeface="Consolas" charset="0"/>
              </a:rPr>
              <a:t>    return …</a:t>
            </a:r>
          </a:p>
        </p:txBody>
      </p:sp>
      <p:sp>
        <p:nvSpPr>
          <p:cNvPr id="10" name="Text Box 15"/>
          <p:cNvSpPr txBox="1">
            <a:spLocks noChangeArrowheads="1"/>
          </p:cNvSpPr>
          <p:nvPr/>
        </p:nvSpPr>
        <p:spPr bwMode="auto">
          <a:xfrm>
            <a:off x="1845611" y="2147878"/>
            <a:ext cx="14004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CA" sz="2000" b="0" dirty="0">
                <a:solidFill>
                  <a:srgbClr val="008000"/>
                </a:solidFill>
                <a:latin typeface="+mn-lt"/>
              </a:rPr>
              <a:t>Example IR:</a:t>
            </a:r>
          </a:p>
        </p:txBody>
      </p:sp>
      <p:sp>
        <p:nvSpPr>
          <p:cNvPr id="11" name="Text Box 16"/>
          <p:cNvSpPr txBox="1">
            <a:spLocks noChangeArrowheads="1"/>
          </p:cNvSpPr>
          <p:nvPr/>
        </p:nvSpPr>
        <p:spPr bwMode="auto">
          <a:xfrm>
            <a:off x="6521870" y="1860480"/>
            <a:ext cx="150025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8575">
                <a:solidFill>
                  <a:srgbClr val="000000"/>
                </a:solidFill>
                <a:miter lim="800000"/>
                <a:headEnd/>
                <a:tailEnd/>
              </a14:hiddenLine>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r>
              <a:rPr lang="en-CA" sz="2000" b="0" dirty="0">
                <a:solidFill>
                  <a:srgbClr val="008000"/>
                </a:solidFill>
                <a:latin typeface="+mn-lt"/>
              </a:rPr>
              <a:t>Basic Blocks:</a:t>
            </a:r>
          </a:p>
        </p:txBody>
      </p:sp>
      <p:sp>
        <p:nvSpPr>
          <p:cNvPr id="12" name="AutoShape 17"/>
          <p:cNvSpPr>
            <a:spLocks noChangeArrowheads="1"/>
          </p:cNvSpPr>
          <p:nvPr/>
        </p:nvSpPr>
        <p:spPr bwMode="auto">
          <a:xfrm>
            <a:off x="3854021" y="3121015"/>
            <a:ext cx="981075" cy="930275"/>
          </a:xfrm>
          <a:prstGeom prst="rightArrow">
            <a:avLst>
              <a:gd name="adj1" fmla="val 50000"/>
              <a:gd name="adj2" fmla="val 24998"/>
            </a:avLst>
          </a:prstGeom>
          <a:noFill/>
          <a:ln w="28575">
            <a:solidFill>
              <a:srgbClr val="008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nvGrpSpPr>
          <p:cNvPr id="14" name="Group 13"/>
          <p:cNvGrpSpPr>
            <a:grpSpLocks/>
          </p:cNvGrpSpPr>
          <p:nvPr/>
        </p:nvGrpSpPr>
        <p:grpSpPr bwMode="auto">
          <a:xfrm>
            <a:off x="6057900" y="2260590"/>
            <a:ext cx="2298700" cy="4438650"/>
            <a:chOff x="5422900" y="1600200"/>
            <a:chExt cx="2298564" cy="4438710"/>
          </a:xfrm>
        </p:grpSpPr>
        <p:sp>
          <p:nvSpPr>
            <p:cNvPr id="16" name="Text Box 4"/>
            <p:cNvSpPr txBox="1">
              <a:spLocks noChangeArrowheads="1"/>
            </p:cNvSpPr>
            <p:nvPr/>
          </p:nvSpPr>
          <p:spPr bwMode="auto">
            <a:xfrm>
              <a:off x="6121400" y="1600200"/>
              <a:ext cx="1031051" cy="40011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2000" dirty="0">
                  <a:latin typeface="Consolas" charset="0"/>
                  <a:cs typeface="Consolas" charset="0"/>
                </a:rPr>
                <a:t> add …</a:t>
              </a:r>
            </a:p>
          </p:txBody>
        </p:sp>
        <p:sp>
          <p:nvSpPr>
            <p:cNvPr id="17" name="Text Box 5"/>
            <p:cNvSpPr txBox="1">
              <a:spLocks noChangeArrowheads="1"/>
            </p:cNvSpPr>
            <p:nvPr/>
          </p:nvSpPr>
          <p:spPr bwMode="auto">
            <a:xfrm>
              <a:off x="5562600" y="2362200"/>
              <a:ext cx="2158864" cy="1015663"/>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2000" dirty="0">
                  <a:latin typeface="Consolas" charset="0"/>
                  <a:cs typeface="Consolas" charset="0"/>
                </a:rPr>
                <a:t> </a:t>
              </a:r>
              <a:r>
                <a:rPr lang="en-CA" sz="2000" dirty="0">
                  <a:solidFill>
                    <a:srgbClr val="2F02F0"/>
                  </a:solidFill>
                  <a:latin typeface="Consolas" charset="0"/>
                  <a:cs typeface="Consolas" charset="0"/>
                </a:rPr>
                <a:t>L1</a:t>
              </a:r>
              <a:r>
                <a:rPr lang="en-CA" sz="2000" dirty="0">
                  <a:latin typeface="Consolas" charset="0"/>
                  <a:cs typeface="Consolas" charset="0"/>
                </a:rPr>
                <a:t>: add …</a:t>
              </a:r>
            </a:p>
            <a:p>
              <a:pPr algn="l"/>
              <a:r>
                <a:rPr lang="en-CA" sz="2000" dirty="0">
                  <a:latin typeface="Consolas" charset="0"/>
                  <a:cs typeface="Consolas" charset="0"/>
                </a:rPr>
                <a:t>     add …</a:t>
              </a:r>
            </a:p>
            <a:p>
              <a:pPr algn="l"/>
              <a:r>
                <a:rPr lang="en-CA" sz="2000" dirty="0">
                  <a:latin typeface="Consolas" charset="0"/>
                  <a:cs typeface="Consolas" charset="0"/>
                </a:rPr>
                <a:t>     branch L2</a:t>
              </a:r>
            </a:p>
          </p:txBody>
        </p:sp>
        <p:sp>
          <p:nvSpPr>
            <p:cNvPr id="19" name="Text Box 6"/>
            <p:cNvSpPr txBox="1">
              <a:spLocks noChangeArrowheads="1"/>
            </p:cNvSpPr>
            <p:nvPr/>
          </p:nvSpPr>
          <p:spPr bwMode="auto">
            <a:xfrm>
              <a:off x="6057900" y="3810000"/>
              <a:ext cx="1172116" cy="40011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2000">
                  <a:latin typeface="Consolas" charset="0"/>
                  <a:cs typeface="Consolas" charset="0"/>
                </a:rPr>
                <a:t>  add …</a:t>
              </a:r>
            </a:p>
          </p:txBody>
        </p:sp>
        <p:sp>
          <p:nvSpPr>
            <p:cNvPr id="20" name="Text Box 7"/>
            <p:cNvSpPr txBox="1">
              <a:spLocks noChangeArrowheads="1"/>
            </p:cNvSpPr>
            <p:nvPr/>
          </p:nvSpPr>
          <p:spPr bwMode="auto">
            <a:xfrm>
              <a:off x="5651500" y="4495800"/>
              <a:ext cx="2017850" cy="70788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2000" dirty="0">
                  <a:solidFill>
                    <a:srgbClr val="2F02F0"/>
                  </a:solidFill>
                  <a:latin typeface="Consolas" charset="0"/>
                  <a:cs typeface="Consolas" charset="0"/>
                </a:rPr>
                <a:t>L2</a:t>
              </a:r>
              <a:r>
                <a:rPr lang="en-CA" sz="2000" dirty="0">
                  <a:latin typeface="Consolas" charset="0"/>
                  <a:cs typeface="Consolas" charset="0"/>
                </a:rPr>
                <a:t>: add …</a:t>
              </a:r>
            </a:p>
            <a:p>
              <a:pPr algn="l"/>
              <a:r>
                <a:rPr lang="en-CA" sz="2000" dirty="0">
                  <a:latin typeface="Consolas" charset="0"/>
                  <a:cs typeface="Consolas" charset="0"/>
                </a:rPr>
                <a:t>    branch L1</a:t>
              </a:r>
            </a:p>
          </p:txBody>
        </p:sp>
        <p:sp>
          <p:nvSpPr>
            <p:cNvPr id="21" name="Text Box 8"/>
            <p:cNvSpPr txBox="1">
              <a:spLocks noChangeArrowheads="1"/>
            </p:cNvSpPr>
            <p:nvPr/>
          </p:nvSpPr>
          <p:spPr bwMode="auto">
            <a:xfrm>
              <a:off x="5791200" y="5638800"/>
              <a:ext cx="1736373" cy="400110"/>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a:defRPr sz="2400" b="1">
                  <a:solidFill>
                    <a:schemeClr val="tx1"/>
                  </a:solidFill>
                  <a:latin typeface="Helvetica" charset="0"/>
                  <a:ea typeface="ＭＳ Ｐゴシック" charset="0"/>
                  <a:cs typeface="ＭＳ Ｐゴシック" charset="0"/>
                </a:defRPr>
              </a:lvl1pPr>
              <a:lvl2pPr marL="742950" indent="-285750">
                <a:defRPr sz="2400" b="1">
                  <a:solidFill>
                    <a:schemeClr val="tx1"/>
                  </a:solidFill>
                  <a:latin typeface="Helvetica" charset="0"/>
                  <a:ea typeface="ＭＳ Ｐゴシック" charset="0"/>
                </a:defRPr>
              </a:lvl2pPr>
              <a:lvl3pPr marL="1143000" indent="-228600">
                <a:defRPr sz="2400" b="1">
                  <a:solidFill>
                    <a:schemeClr val="tx1"/>
                  </a:solidFill>
                  <a:latin typeface="Helvetica" charset="0"/>
                  <a:ea typeface="ＭＳ Ｐゴシック" charset="0"/>
                </a:defRPr>
              </a:lvl3pPr>
              <a:lvl4pPr marL="1600200" indent="-228600">
                <a:defRPr sz="2400" b="1">
                  <a:solidFill>
                    <a:schemeClr val="tx1"/>
                  </a:solidFill>
                  <a:latin typeface="Helvetica" charset="0"/>
                  <a:ea typeface="ＭＳ Ｐゴシック" charset="0"/>
                </a:defRPr>
              </a:lvl4pPr>
              <a:lvl5pPr marL="2057400" indent="-228600">
                <a:defRPr sz="2400" b="1">
                  <a:solidFill>
                    <a:schemeClr val="tx1"/>
                  </a:solidFill>
                  <a:latin typeface="Helvetica" charset="0"/>
                  <a:ea typeface="ＭＳ Ｐゴシック" charset="0"/>
                </a:defRPr>
              </a:lvl5pPr>
              <a:lvl6pPr marL="25146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6pPr>
              <a:lvl7pPr marL="29718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7pPr>
              <a:lvl8pPr marL="34290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8pPr>
              <a:lvl9pPr marL="3886200" indent="-228600" algn="ctr" eaLnBrk="0" fontAlgn="base" hangingPunct="0">
                <a:lnSpc>
                  <a:spcPct val="90000"/>
                </a:lnSpc>
                <a:spcBef>
                  <a:spcPct val="0"/>
                </a:spcBef>
                <a:spcAft>
                  <a:spcPct val="0"/>
                </a:spcAft>
                <a:defRPr sz="2400" b="1">
                  <a:solidFill>
                    <a:schemeClr val="tx1"/>
                  </a:solidFill>
                  <a:latin typeface="Helvetica" charset="0"/>
                  <a:ea typeface="ＭＳ Ｐゴシック" charset="0"/>
                </a:defRPr>
              </a:lvl9pPr>
            </a:lstStyle>
            <a:p>
              <a:pPr algn="l"/>
              <a:r>
                <a:rPr lang="en-CA" sz="2000">
                  <a:latin typeface="Consolas" charset="0"/>
                  <a:cs typeface="Consolas" charset="0"/>
                </a:rPr>
                <a:t>   return …</a:t>
              </a:r>
            </a:p>
          </p:txBody>
        </p:sp>
        <p:cxnSp>
          <p:nvCxnSpPr>
            <p:cNvPr id="22" name="AutoShape 9"/>
            <p:cNvCxnSpPr>
              <a:cxnSpLocks noChangeShapeType="1"/>
              <a:stCxn id="16" idx="2"/>
              <a:endCxn id="17" idx="0"/>
            </p:cNvCxnSpPr>
            <p:nvPr/>
          </p:nvCxnSpPr>
          <p:spPr bwMode="auto">
            <a:xfrm>
              <a:off x="6636926" y="2000310"/>
              <a:ext cx="5106" cy="36189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AutoShape 10"/>
            <p:cNvCxnSpPr>
              <a:cxnSpLocks noChangeShapeType="1"/>
              <a:stCxn id="17" idx="2"/>
              <a:endCxn id="19" idx="0"/>
            </p:cNvCxnSpPr>
            <p:nvPr/>
          </p:nvCxnSpPr>
          <p:spPr bwMode="auto">
            <a:xfrm>
              <a:off x="6642032" y="3377863"/>
              <a:ext cx="1926" cy="432137"/>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 name="AutoShape 11"/>
            <p:cNvCxnSpPr>
              <a:cxnSpLocks noChangeShapeType="1"/>
              <a:stCxn id="19" idx="2"/>
              <a:endCxn id="20" idx="0"/>
            </p:cNvCxnSpPr>
            <p:nvPr/>
          </p:nvCxnSpPr>
          <p:spPr bwMode="auto">
            <a:xfrm>
              <a:off x="6643958" y="4210110"/>
              <a:ext cx="16467" cy="28569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5" name="AutoShape 12"/>
            <p:cNvCxnSpPr>
              <a:cxnSpLocks noChangeShapeType="1"/>
              <a:stCxn id="20" idx="2"/>
              <a:endCxn id="17" idx="0"/>
            </p:cNvCxnSpPr>
            <p:nvPr/>
          </p:nvCxnSpPr>
          <p:spPr bwMode="auto">
            <a:xfrm rot="5400000" flipH="1">
              <a:off x="5230486" y="3773747"/>
              <a:ext cx="2841486" cy="18393"/>
            </a:xfrm>
            <a:prstGeom prst="curvedConnector5">
              <a:avLst>
                <a:gd name="adj1" fmla="val -8046"/>
                <a:gd name="adj2" fmla="val 11354454"/>
                <a:gd name="adj3" fmla="val 108046"/>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AutoShape 13"/>
            <p:cNvCxnSpPr>
              <a:cxnSpLocks noChangeShapeType="1"/>
              <a:stCxn id="20" idx="2"/>
              <a:endCxn id="21" idx="0"/>
            </p:cNvCxnSpPr>
            <p:nvPr/>
          </p:nvCxnSpPr>
          <p:spPr bwMode="auto">
            <a:xfrm flipH="1">
              <a:off x="6659387" y="5203686"/>
              <a:ext cx="1038" cy="435114"/>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27" name="Freeform 14"/>
            <p:cNvSpPr>
              <a:spLocks/>
            </p:cNvSpPr>
            <p:nvPr/>
          </p:nvSpPr>
          <p:spPr bwMode="auto">
            <a:xfrm>
              <a:off x="5422900" y="3352800"/>
              <a:ext cx="1282700" cy="1069975"/>
            </a:xfrm>
            <a:custGeom>
              <a:avLst/>
              <a:gdLst>
                <a:gd name="T0" fmla="*/ 2147483647 w 1362"/>
                <a:gd name="T1" fmla="*/ 0 h 566"/>
                <a:gd name="T2" fmla="*/ 0 w 1362"/>
                <a:gd name="T3" fmla="*/ 2147483647 h 566"/>
                <a:gd name="T4" fmla="*/ 2147483647 w 1362"/>
                <a:gd name="T5" fmla="*/ 2147483647 h 566"/>
                <a:gd name="T6" fmla="*/ 0 60000 65536"/>
                <a:gd name="T7" fmla="*/ 0 60000 65536"/>
                <a:gd name="T8" fmla="*/ 0 60000 65536"/>
                <a:gd name="T9" fmla="*/ 0 w 1362"/>
                <a:gd name="T10" fmla="*/ 0 h 566"/>
                <a:gd name="T11" fmla="*/ 1362 w 1362"/>
                <a:gd name="T12" fmla="*/ 566 h 566"/>
              </a:gdLst>
              <a:ahLst/>
              <a:cxnLst>
                <a:cxn ang="T6">
                  <a:pos x="T0" y="T1"/>
                </a:cxn>
                <a:cxn ang="T7">
                  <a:pos x="T2" y="T3"/>
                </a:cxn>
                <a:cxn ang="T8">
                  <a:pos x="T4" y="T5"/>
                </a:cxn>
              </a:cxnLst>
              <a:rect l="T9" t="T10" r="T11" b="T12"/>
              <a:pathLst>
                <a:path w="1362" h="566">
                  <a:moveTo>
                    <a:pt x="1362" y="0"/>
                  </a:moveTo>
                  <a:cubicBezTo>
                    <a:pt x="681" y="84"/>
                    <a:pt x="0" y="168"/>
                    <a:pt x="0" y="262"/>
                  </a:cubicBezTo>
                  <a:cubicBezTo>
                    <a:pt x="0" y="356"/>
                    <a:pt x="681" y="461"/>
                    <a:pt x="1362" y="566"/>
                  </a:cubicBez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lstStyle/>
            <a:p>
              <a:endParaRPr lang="en-US"/>
            </a:p>
          </p:txBody>
        </p:sp>
      </p:grpSp>
      <p:sp>
        <p:nvSpPr>
          <p:cNvPr id="2" name="TextBox 1"/>
          <p:cNvSpPr txBox="1"/>
          <p:nvPr/>
        </p:nvSpPr>
        <p:spPr>
          <a:xfrm>
            <a:off x="884491" y="5534029"/>
            <a:ext cx="4098020" cy="1015663"/>
          </a:xfrm>
          <a:prstGeom prst="rect">
            <a:avLst/>
          </a:prstGeom>
          <a:solidFill>
            <a:srgbClr val="D4F0E1"/>
          </a:solidFill>
        </p:spPr>
        <p:txBody>
          <a:bodyPr wrap="square" rtlCol="0">
            <a:spAutoFit/>
          </a:bodyPr>
          <a:lstStyle/>
          <a:p>
            <a:pPr algn="just"/>
            <a:r>
              <a:rPr lang="en-US" sz="2000" dirty="0">
                <a:solidFill>
                  <a:srgbClr val="008000"/>
                </a:solidFill>
              </a:rPr>
              <a:t>Basic Block</a:t>
            </a:r>
            <a:r>
              <a:rPr lang="en-US" sz="2000" dirty="0"/>
              <a:t>: A group of consecutive instructions with a single entry point and a single exit point</a:t>
            </a:r>
          </a:p>
        </p:txBody>
      </p:sp>
    </p:spTree>
    <p:extLst>
      <p:ext uri="{BB962C8B-B14F-4D97-AF65-F5344CB8AC3E}">
        <p14:creationId xmlns:p14="http://schemas.microsoft.com/office/powerpoint/2010/main" val="227276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Code Optimization Requirements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57200" indent="-457200" algn="just">
              <a:spcBef>
                <a:spcPts val="0"/>
              </a:spcBef>
              <a:spcAft>
                <a:spcPts val="600"/>
              </a:spcAft>
              <a:buFont typeface="+mj-lt"/>
              <a:buAutoNum type="arabicPeriod"/>
              <a:defRPr/>
            </a:pPr>
            <a:r>
              <a:rPr lang="en-US" sz="2400" dirty="0">
                <a:solidFill>
                  <a:srgbClr val="008000"/>
                </a:solidFill>
              </a:rPr>
              <a:t>Preserve correctness</a:t>
            </a:r>
          </a:p>
          <a:p>
            <a:pPr marL="747713" lvl="1" indent="-293688" algn="just">
              <a:spcBef>
                <a:spcPts val="0"/>
              </a:spcBef>
              <a:spcAft>
                <a:spcPts val="600"/>
              </a:spcAft>
              <a:defRPr/>
            </a:pPr>
            <a:r>
              <a:rPr lang="en-US" sz="2000" dirty="0"/>
              <a:t>The speed of an incorrect program is irrelevant</a:t>
            </a:r>
          </a:p>
          <a:p>
            <a:pPr marL="457200" indent="-457200" algn="just">
              <a:spcBef>
                <a:spcPts val="0"/>
              </a:spcBef>
              <a:spcAft>
                <a:spcPts val="600"/>
              </a:spcAft>
              <a:buFont typeface="+mj-lt"/>
              <a:buAutoNum type="arabicPeriod"/>
              <a:defRPr/>
            </a:pPr>
            <a:r>
              <a:rPr lang="en-US" sz="2400" dirty="0">
                <a:solidFill>
                  <a:srgbClr val="008000"/>
                </a:solidFill>
              </a:rPr>
              <a:t>On average, improve performance</a:t>
            </a:r>
          </a:p>
          <a:p>
            <a:pPr marL="747713" lvl="1" indent="-293688" algn="just">
              <a:spcBef>
                <a:spcPts val="0"/>
              </a:spcBef>
              <a:spcAft>
                <a:spcPts val="600"/>
              </a:spcAft>
              <a:defRPr/>
            </a:pPr>
            <a:r>
              <a:rPr lang="en-US" sz="2000" dirty="0"/>
              <a:t>Optimized code may be worse than original if unlucky</a:t>
            </a:r>
          </a:p>
          <a:p>
            <a:pPr marL="457200" indent="-457200" algn="just">
              <a:spcBef>
                <a:spcPts val="0"/>
              </a:spcBef>
              <a:spcAft>
                <a:spcPts val="600"/>
              </a:spcAft>
              <a:buFont typeface="+mj-lt"/>
              <a:buAutoNum type="arabicPeriod"/>
              <a:defRPr/>
            </a:pPr>
            <a:r>
              <a:rPr lang="en-US" sz="2400" dirty="0">
                <a:solidFill>
                  <a:srgbClr val="008000"/>
                </a:solidFill>
              </a:rPr>
              <a:t>Be “worth the effort”</a:t>
            </a:r>
          </a:p>
          <a:p>
            <a:pPr marL="747713" lvl="1" indent="-293688" algn="just">
              <a:spcBef>
                <a:spcPts val="0"/>
              </a:spcBef>
              <a:spcAft>
                <a:spcPts val="600"/>
              </a:spcAft>
              <a:defRPr/>
            </a:pPr>
            <a:r>
              <a:rPr lang="en-US" sz="2000" dirty="0"/>
              <a:t>Is this example worth it?</a:t>
            </a:r>
          </a:p>
          <a:p>
            <a:pPr marL="1196975" lvl="2" indent="-342900" algn="just">
              <a:spcBef>
                <a:spcPts val="0"/>
              </a:spcBef>
              <a:spcAft>
                <a:spcPts val="600"/>
              </a:spcAft>
              <a:defRPr/>
            </a:pPr>
            <a:r>
              <a:rPr lang="en-US" sz="2000" dirty="0"/>
              <a:t>1 person-year of work to implement compiler optimization</a:t>
            </a:r>
          </a:p>
          <a:p>
            <a:pPr marL="1196975" lvl="2" indent="-342900" algn="just">
              <a:spcBef>
                <a:spcPts val="0"/>
              </a:spcBef>
              <a:spcAft>
                <a:spcPts val="600"/>
              </a:spcAft>
              <a:defRPr/>
            </a:pPr>
            <a:r>
              <a:rPr lang="en-US" sz="2000" dirty="0"/>
              <a:t>2 times increase in compilation time</a:t>
            </a:r>
          </a:p>
          <a:p>
            <a:pPr marL="1196975" lvl="2" indent="-342900" algn="just">
              <a:spcBef>
                <a:spcPts val="0"/>
              </a:spcBef>
              <a:spcAft>
                <a:spcPts val="600"/>
              </a:spcAft>
              <a:defRPr/>
            </a:pPr>
            <a:r>
              <a:rPr lang="en-US" sz="2000" dirty="0"/>
              <a:t>0.1% improvement in speed</a:t>
            </a:r>
          </a:p>
        </p:txBody>
      </p:sp>
    </p:spTree>
    <p:extLst>
      <p:ext uri="{BB962C8B-B14F-4D97-AF65-F5344CB8AC3E}">
        <p14:creationId xmlns:p14="http://schemas.microsoft.com/office/powerpoint/2010/main" val="18306980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89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Code Optimization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Optimization improves programs by making them smaller or faster or both</a:t>
            </a:r>
          </a:p>
          <a:p>
            <a:pPr lvl="1" algn="just">
              <a:spcBef>
                <a:spcPts val="0"/>
              </a:spcBef>
              <a:spcAft>
                <a:spcPts val="600"/>
              </a:spcAft>
              <a:defRPr/>
            </a:pPr>
            <a:r>
              <a:rPr lang="en-US" sz="2000" dirty="0"/>
              <a:t>They can be optimized for </a:t>
            </a:r>
            <a:r>
              <a:rPr lang="en-US" sz="2000" dirty="0">
                <a:solidFill>
                  <a:srgbClr val="008000"/>
                </a:solidFill>
              </a:rPr>
              <a:t>speed</a:t>
            </a:r>
            <a:r>
              <a:rPr lang="en-US" sz="2000" dirty="0"/>
              <a:t>, </a:t>
            </a:r>
            <a:r>
              <a:rPr lang="en-US" sz="2000" dirty="0">
                <a:solidFill>
                  <a:srgbClr val="008000"/>
                </a:solidFill>
              </a:rPr>
              <a:t>memory usage</a:t>
            </a:r>
            <a:r>
              <a:rPr lang="en-US" sz="2000" dirty="0"/>
              <a:t>, or </a:t>
            </a:r>
            <a:r>
              <a:rPr lang="en-US" sz="2000" dirty="0">
                <a:solidFill>
                  <a:srgbClr val="008000"/>
                </a:solidFill>
              </a:rPr>
              <a:t>program footprint</a:t>
            </a:r>
          </a:p>
          <a:p>
            <a:pPr algn="just">
              <a:spcBef>
                <a:spcPts val="0"/>
              </a:spcBef>
              <a:spcAft>
                <a:spcPts val="600"/>
              </a:spcAft>
              <a:defRPr/>
            </a:pPr>
            <a:r>
              <a:rPr lang="en-US" sz="2400" dirty="0"/>
              <a:t>Goal of code optimization is to translate a program into a new version that computes the same result more efficiently – by taking less time, memory, and other system resources</a:t>
            </a:r>
          </a:p>
          <a:p>
            <a:pPr algn="just">
              <a:spcBef>
                <a:spcPts val="0"/>
              </a:spcBef>
              <a:spcAft>
                <a:spcPts val="600"/>
              </a:spcAft>
              <a:defRPr/>
            </a:pPr>
            <a:r>
              <a:rPr lang="en-US" sz="2400" dirty="0"/>
              <a:t>Code optimization is achieved in two ways</a:t>
            </a:r>
          </a:p>
          <a:p>
            <a:pPr lvl="1" algn="just">
              <a:spcBef>
                <a:spcPts val="0"/>
              </a:spcBef>
              <a:spcAft>
                <a:spcPts val="600"/>
              </a:spcAft>
              <a:defRPr/>
            </a:pPr>
            <a:r>
              <a:rPr lang="en-US" sz="2000" dirty="0"/>
              <a:t>Rearranging computations in a program to make them execute more efficiently</a:t>
            </a:r>
          </a:p>
          <a:p>
            <a:pPr lvl="1" algn="just">
              <a:spcBef>
                <a:spcPts val="0"/>
              </a:spcBef>
              <a:spcAft>
                <a:spcPts val="600"/>
              </a:spcAft>
              <a:defRPr/>
            </a:pPr>
            <a:r>
              <a:rPr lang="en-US" sz="2000" dirty="0"/>
              <a:t>Eliminating redundancies in a program</a:t>
            </a:r>
            <a:endParaRPr lang="en-US" sz="1800" dirty="0"/>
          </a:p>
        </p:txBody>
      </p:sp>
    </p:spTree>
    <p:extLst>
      <p:ext uri="{BB962C8B-B14F-4D97-AF65-F5344CB8AC3E}">
        <p14:creationId xmlns:p14="http://schemas.microsoft.com/office/powerpoint/2010/main" val="1185877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#define Preprocessor Directive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altLang="en-US" sz="2400" dirty="0"/>
              <a:t>Symbolic constants</a:t>
            </a:r>
          </a:p>
          <a:p>
            <a:pPr lvl="1" algn="just">
              <a:spcBef>
                <a:spcPts val="0"/>
              </a:spcBef>
              <a:spcAft>
                <a:spcPts val="600"/>
              </a:spcAft>
            </a:pPr>
            <a:r>
              <a:rPr lang="en-US" altLang="en-US" sz="2000" dirty="0"/>
              <a:t>When program compiled, all occurrences of symbolic constant replaced with replacement text</a:t>
            </a:r>
          </a:p>
          <a:p>
            <a:pPr lvl="1" algn="just">
              <a:spcBef>
                <a:spcPts val="0"/>
              </a:spcBef>
              <a:spcAft>
                <a:spcPts val="600"/>
              </a:spcAft>
            </a:pPr>
            <a:r>
              <a:rPr lang="en-US" altLang="en-US" sz="2000" dirty="0"/>
              <a:t>Format</a:t>
            </a:r>
          </a:p>
          <a:p>
            <a:pPr lvl="3" algn="just">
              <a:spcBef>
                <a:spcPts val="0"/>
              </a:spcBef>
              <a:spcAft>
                <a:spcPts val="600"/>
              </a:spcAft>
              <a:buFontTx/>
              <a:buNone/>
            </a:pPr>
            <a:r>
              <a:rPr lang="en-US" altLang="en-US" b="1" dirty="0">
                <a:latin typeface="Courier New" panose="02070309020205020404" pitchFamily="49" charset="0"/>
              </a:rPr>
              <a:t>#define</a:t>
            </a:r>
            <a:r>
              <a:rPr lang="en-US" altLang="en-US" dirty="0"/>
              <a:t> </a:t>
            </a:r>
            <a:r>
              <a:rPr lang="en-US" altLang="en-US" i="1" dirty="0"/>
              <a:t>identifier replacement-text </a:t>
            </a:r>
          </a:p>
          <a:p>
            <a:pPr lvl="1" algn="just">
              <a:spcBef>
                <a:spcPts val="0"/>
              </a:spcBef>
              <a:spcAft>
                <a:spcPts val="600"/>
              </a:spcAft>
            </a:pPr>
            <a:r>
              <a:rPr lang="en-US" altLang="en-US" sz="2000" dirty="0"/>
              <a:t>Example:</a:t>
            </a:r>
          </a:p>
          <a:p>
            <a:pPr lvl="3" algn="just">
              <a:spcBef>
                <a:spcPts val="0"/>
              </a:spcBef>
              <a:spcAft>
                <a:spcPts val="600"/>
              </a:spcAft>
              <a:buFontTx/>
              <a:buNone/>
            </a:pPr>
            <a:r>
              <a:rPr lang="en-US" altLang="en-US" b="1" dirty="0">
                <a:latin typeface="Courier New" panose="02070309020205020404" pitchFamily="49" charset="0"/>
              </a:rPr>
              <a:t>#define PI 3.14159 </a:t>
            </a:r>
          </a:p>
          <a:p>
            <a:pPr lvl="1" algn="just">
              <a:spcBef>
                <a:spcPts val="0"/>
              </a:spcBef>
              <a:spcAft>
                <a:spcPts val="600"/>
              </a:spcAft>
            </a:pPr>
            <a:r>
              <a:rPr lang="en-US" altLang="en-US" sz="2000" dirty="0">
                <a:solidFill>
                  <a:srgbClr val="008000"/>
                </a:solidFill>
              </a:rPr>
              <a:t>Everything</a:t>
            </a:r>
            <a:r>
              <a:rPr lang="en-US" altLang="en-US" sz="2000" dirty="0">
                <a:solidFill>
                  <a:srgbClr val="008040"/>
                </a:solidFill>
              </a:rPr>
              <a:t> </a:t>
            </a:r>
            <a:r>
              <a:rPr lang="en-US" altLang="en-US" sz="2000" dirty="0"/>
              <a:t>to right of identifier replaces text</a:t>
            </a:r>
          </a:p>
          <a:p>
            <a:pPr lvl="3" algn="just">
              <a:spcBef>
                <a:spcPts val="0"/>
              </a:spcBef>
              <a:spcAft>
                <a:spcPts val="600"/>
              </a:spcAft>
              <a:buFontTx/>
              <a:buNone/>
            </a:pPr>
            <a:r>
              <a:rPr lang="en-US" altLang="en-US" b="1" dirty="0">
                <a:latin typeface="Courier New" panose="02070309020205020404" pitchFamily="49" charset="0"/>
              </a:rPr>
              <a:t>#define PI = 3.14159 </a:t>
            </a:r>
          </a:p>
          <a:p>
            <a:pPr lvl="2" algn="just">
              <a:spcBef>
                <a:spcPts val="0"/>
              </a:spcBef>
              <a:spcAft>
                <a:spcPts val="600"/>
              </a:spcAft>
            </a:pPr>
            <a:r>
              <a:rPr lang="en-US" altLang="en-US" sz="2000" dirty="0"/>
              <a:t>Replaces "</a:t>
            </a:r>
            <a:r>
              <a:rPr lang="en-US" altLang="en-US" sz="2000" b="1" dirty="0">
                <a:latin typeface="Courier New" panose="02070309020205020404" pitchFamily="49" charset="0"/>
              </a:rPr>
              <a:t>PI</a:t>
            </a:r>
            <a:r>
              <a:rPr lang="en-US" altLang="en-US" sz="2000" dirty="0"/>
              <a:t>" with "</a:t>
            </a:r>
            <a:r>
              <a:rPr lang="en-US" altLang="en-US" sz="2000" b="1" dirty="0">
                <a:latin typeface="Courier New" panose="02070309020205020404" pitchFamily="49" charset="0"/>
              </a:rPr>
              <a:t>= 3.14159</a:t>
            </a:r>
            <a:r>
              <a:rPr lang="en-US" altLang="en-US" sz="2000" dirty="0"/>
              <a:t>"</a:t>
            </a:r>
          </a:p>
          <a:p>
            <a:pPr lvl="1" algn="just">
              <a:spcBef>
                <a:spcPts val="0"/>
              </a:spcBef>
              <a:spcAft>
                <a:spcPts val="600"/>
              </a:spcAft>
            </a:pPr>
            <a:r>
              <a:rPr lang="en-US" altLang="en-US" sz="2000" dirty="0"/>
              <a:t>Cannot redefine symbolic constants once created</a:t>
            </a:r>
          </a:p>
        </p:txBody>
      </p:sp>
    </p:spTree>
    <p:extLst>
      <p:ext uri="{BB962C8B-B14F-4D97-AF65-F5344CB8AC3E}">
        <p14:creationId xmlns:p14="http://schemas.microsoft.com/office/powerpoint/2010/main" val="172114087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Code Optimization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Should not change the meaning of the program</a:t>
            </a:r>
          </a:p>
          <a:p>
            <a:pPr lvl="1" algn="just">
              <a:spcBef>
                <a:spcPts val="0"/>
              </a:spcBef>
              <a:spcAft>
                <a:spcPts val="600"/>
              </a:spcAft>
              <a:defRPr/>
            </a:pPr>
            <a:r>
              <a:rPr lang="en-US" sz="2000" dirty="0"/>
              <a:t>Tries to improve the program, but the underlying algorithm is not affected</a:t>
            </a:r>
          </a:p>
          <a:p>
            <a:pPr algn="just">
              <a:spcBef>
                <a:spcPts val="0"/>
              </a:spcBef>
              <a:spcAft>
                <a:spcPts val="600"/>
              </a:spcAft>
              <a:defRPr/>
            </a:pPr>
            <a:r>
              <a:rPr lang="en-US" sz="2400" dirty="0"/>
              <a:t>Cannot replace an inefficient algorithm with an algorithm that is more efficient</a:t>
            </a:r>
          </a:p>
          <a:p>
            <a:pPr algn="just">
              <a:spcBef>
                <a:spcPts val="0"/>
              </a:spcBef>
              <a:spcAft>
                <a:spcPts val="600"/>
              </a:spcAft>
              <a:defRPr/>
            </a:pPr>
            <a:r>
              <a:rPr lang="en-US" sz="2400" dirty="0"/>
              <a:t>Also cannot fully utilize the instruction set of a particular architecture</a:t>
            </a:r>
          </a:p>
          <a:p>
            <a:pPr lvl="1" algn="just">
              <a:spcBef>
                <a:spcPts val="0"/>
              </a:spcBef>
              <a:spcAft>
                <a:spcPts val="600"/>
              </a:spcAft>
              <a:defRPr/>
            </a:pPr>
            <a:r>
              <a:rPr lang="en-US" sz="2000" dirty="0"/>
              <a:t>Therefore, is independent of the target machine and the programming language</a:t>
            </a:r>
          </a:p>
        </p:txBody>
      </p:sp>
    </p:spTree>
    <p:extLst>
      <p:ext uri="{BB962C8B-B14F-4D97-AF65-F5344CB8AC3E}">
        <p14:creationId xmlns:p14="http://schemas.microsoft.com/office/powerpoint/2010/main" val="25146097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Optimizing Transformations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Two types of optimizing transformations are</a:t>
            </a:r>
          </a:p>
          <a:p>
            <a:pPr lvl="1" algn="just">
              <a:spcBef>
                <a:spcPts val="0"/>
              </a:spcBef>
              <a:spcAft>
                <a:spcPts val="600"/>
              </a:spcAft>
              <a:defRPr/>
            </a:pPr>
            <a:r>
              <a:rPr lang="en-US" sz="2000" dirty="0">
                <a:solidFill>
                  <a:srgbClr val="008000"/>
                </a:solidFill>
              </a:rPr>
              <a:t>Local transformations</a:t>
            </a:r>
          </a:p>
          <a:p>
            <a:pPr lvl="2" algn="just">
              <a:spcBef>
                <a:spcPts val="0"/>
              </a:spcBef>
              <a:spcAft>
                <a:spcPts val="600"/>
              </a:spcAft>
              <a:defRPr/>
            </a:pPr>
            <a:r>
              <a:rPr lang="en-US" sz="2000" dirty="0"/>
              <a:t>Applied over small segments of a program</a:t>
            </a:r>
          </a:p>
          <a:p>
            <a:pPr lvl="2" algn="just">
              <a:spcBef>
                <a:spcPts val="0"/>
              </a:spcBef>
              <a:spcAft>
                <a:spcPts val="600"/>
              </a:spcAft>
              <a:defRPr/>
            </a:pPr>
            <a:r>
              <a:rPr lang="en-US" sz="2000" dirty="0"/>
              <a:t>Provides limited benefits at a low cost</a:t>
            </a:r>
          </a:p>
          <a:p>
            <a:pPr lvl="3" algn="just">
              <a:spcBef>
                <a:spcPts val="0"/>
              </a:spcBef>
              <a:spcAft>
                <a:spcPts val="600"/>
              </a:spcAft>
              <a:defRPr/>
            </a:pPr>
            <a:r>
              <a:rPr lang="en-US" dirty="0"/>
              <a:t>Scope is a basic block which is a sequential set of instructions</a:t>
            </a:r>
          </a:p>
          <a:p>
            <a:pPr lvl="1" algn="just">
              <a:spcBef>
                <a:spcPts val="0"/>
              </a:spcBef>
              <a:spcAft>
                <a:spcPts val="600"/>
              </a:spcAft>
              <a:defRPr/>
            </a:pPr>
            <a:r>
              <a:rPr lang="en-US" sz="2000" dirty="0">
                <a:solidFill>
                  <a:srgbClr val="008000"/>
                </a:solidFill>
              </a:rPr>
              <a:t>Global transformations</a:t>
            </a:r>
          </a:p>
          <a:p>
            <a:pPr lvl="2" algn="just">
              <a:spcBef>
                <a:spcPts val="0"/>
              </a:spcBef>
              <a:spcAft>
                <a:spcPts val="600"/>
              </a:spcAft>
              <a:defRPr/>
            </a:pPr>
            <a:r>
              <a:rPr lang="en-US" sz="2000" dirty="0"/>
              <a:t>Applied over larger segments consisting of loops or function bodies</a:t>
            </a:r>
          </a:p>
          <a:p>
            <a:pPr lvl="2" algn="just">
              <a:spcBef>
                <a:spcPts val="0"/>
              </a:spcBef>
              <a:spcAft>
                <a:spcPts val="600"/>
              </a:spcAft>
              <a:defRPr/>
            </a:pPr>
            <a:r>
              <a:rPr lang="en-US" sz="2000" dirty="0"/>
              <a:t>Requires more analysis efforts to determine feasibility of an optimization</a:t>
            </a:r>
          </a:p>
          <a:p>
            <a:pPr lvl="3" algn="just">
              <a:spcBef>
                <a:spcPts val="0"/>
              </a:spcBef>
              <a:spcAft>
                <a:spcPts val="600"/>
              </a:spcAft>
              <a:defRPr/>
            </a:pPr>
            <a:r>
              <a:rPr lang="en-US" dirty="0"/>
              <a:t>Control flow analysis and data flow analysis</a:t>
            </a:r>
          </a:p>
        </p:txBody>
      </p:sp>
    </p:spTree>
    <p:extLst>
      <p:ext uri="{BB962C8B-B14F-4D97-AF65-F5344CB8AC3E}">
        <p14:creationId xmlns:p14="http://schemas.microsoft.com/office/powerpoint/2010/main" val="2943801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5F6A9BB-223D-4838-933F-C296F8C33DE0}"/>
              </a:ext>
            </a:extLst>
          </p:cNvPr>
          <p:cNvPicPr>
            <a:picLocks noGrp="1" noChangeAspect="1"/>
          </p:cNvPicPr>
          <p:nvPr>
            <p:ph idx="1"/>
          </p:nvPr>
        </p:nvPicPr>
        <p:blipFill>
          <a:blip r:embed="rId2"/>
          <a:stretch>
            <a:fillRect/>
          </a:stretch>
        </p:blipFill>
        <p:spPr>
          <a:xfrm>
            <a:off x="953913" y="1600200"/>
            <a:ext cx="7236174" cy="4525963"/>
          </a:xfrm>
        </p:spPr>
      </p:pic>
      <p:sp>
        <p:nvSpPr>
          <p:cNvPr id="6" name="Title 1">
            <a:extLst>
              <a:ext uri="{FF2B5EF4-FFF2-40B4-BE49-F238E27FC236}">
                <a16:creationId xmlns:a16="http://schemas.microsoft.com/office/drawing/2014/main" id="{1086B255-1103-41C7-B9DC-6A0996B69FC4}"/>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3200" dirty="0"/>
              <a:t>Compiler Optimizations (not exhaustive)</a:t>
            </a:r>
            <a:endParaRPr lang="en-US" sz="3200" b="1" dirty="0">
              <a:latin typeface="Courier New"/>
              <a:cs typeface="Courier New"/>
            </a:endParaRPr>
          </a:p>
        </p:txBody>
      </p:sp>
      <p:cxnSp>
        <p:nvCxnSpPr>
          <p:cNvPr id="7" name="Straight Connector 6">
            <a:extLst>
              <a:ext uri="{FF2B5EF4-FFF2-40B4-BE49-F238E27FC236}">
                <a16:creationId xmlns:a16="http://schemas.microsoft.com/office/drawing/2014/main" id="{29B962E4-39BE-4A7F-A8BC-DA23C9682338}"/>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8" name="Picture 7" descr="trads-06-bg.jpg">
            <a:extLst>
              <a:ext uri="{FF2B5EF4-FFF2-40B4-BE49-F238E27FC236}">
                <a16:creationId xmlns:a16="http://schemas.microsoft.com/office/drawing/2014/main" id="{BEC1F637-33EA-49BD-9566-92CD1BAD8A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2775324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7F80-B133-4EE5-BBA4-756294654F7D}"/>
              </a:ext>
            </a:extLst>
          </p:cNvPr>
          <p:cNvSpPr>
            <a:spLocks noGrp="1"/>
          </p:cNvSpPr>
          <p:nvPr>
            <p:ph type="title"/>
          </p:nvPr>
        </p:nvSpPr>
        <p:spPr/>
        <p:txBody>
          <a:bodyPr>
            <a:noAutofit/>
          </a:bodyPr>
          <a:lstStyle/>
          <a:p>
            <a:r>
              <a:rPr lang="en-US" sz="3600" dirty="0"/>
              <a:t>Arithmetic ops: C lang Vs LLVM IR</a:t>
            </a:r>
          </a:p>
        </p:txBody>
      </p:sp>
      <p:pic>
        <p:nvPicPr>
          <p:cNvPr id="5" name="Content Placeholder 4">
            <a:extLst>
              <a:ext uri="{FF2B5EF4-FFF2-40B4-BE49-F238E27FC236}">
                <a16:creationId xmlns:a16="http://schemas.microsoft.com/office/drawing/2014/main" id="{929D4919-0F6C-446E-B7B6-67CED2C088A5}"/>
              </a:ext>
            </a:extLst>
          </p:cNvPr>
          <p:cNvPicPr>
            <a:picLocks noGrp="1" noChangeAspect="1"/>
          </p:cNvPicPr>
          <p:nvPr>
            <p:ph idx="1"/>
          </p:nvPr>
        </p:nvPicPr>
        <p:blipFill>
          <a:blip r:embed="rId2"/>
          <a:stretch>
            <a:fillRect/>
          </a:stretch>
        </p:blipFill>
        <p:spPr>
          <a:xfrm>
            <a:off x="960415" y="1600200"/>
            <a:ext cx="7223169" cy="4525963"/>
          </a:xfrm>
        </p:spPr>
      </p:pic>
      <p:cxnSp>
        <p:nvCxnSpPr>
          <p:cNvPr id="6" name="Straight Connector 5">
            <a:extLst>
              <a:ext uri="{FF2B5EF4-FFF2-40B4-BE49-F238E27FC236}">
                <a16:creationId xmlns:a16="http://schemas.microsoft.com/office/drawing/2014/main" id="{0DE1851C-E0CA-485A-9B47-3E37A35A4882}"/>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7" name="Picture 6" descr="trads-06-bg.jpg">
            <a:extLst>
              <a:ext uri="{FF2B5EF4-FFF2-40B4-BE49-F238E27FC236}">
                <a16:creationId xmlns:a16="http://schemas.microsoft.com/office/drawing/2014/main" id="{BA19F34E-A8F6-44B2-A3B0-AD2AAD4FA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5481868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5CC55F-46E8-4364-8F0B-34BF62AD61C2}"/>
              </a:ext>
            </a:extLst>
          </p:cNvPr>
          <p:cNvPicPr>
            <a:picLocks noGrp="1" noChangeAspect="1"/>
          </p:cNvPicPr>
          <p:nvPr>
            <p:ph idx="1"/>
          </p:nvPr>
        </p:nvPicPr>
        <p:blipFill>
          <a:blip r:embed="rId3"/>
          <a:stretch>
            <a:fillRect/>
          </a:stretch>
        </p:blipFill>
        <p:spPr>
          <a:xfrm>
            <a:off x="1057675" y="1600200"/>
            <a:ext cx="7028649" cy="4525963"/>
          </a:xfrm>
        </p:spPr>
      </p:pic>
      <p:sp>
        <p:nvSpPr>
          <p:cNvPr id="6" name="Title 1">
            <a:extLst>
              <a:ext uri="{FF2B5EF4-FFF2-40B4-BE49-F238E27FC236}">
                <a16:creationId xmlns:a16="http://schemas.microsoft.com/office/drawing/2014/main" id="{07362B9A-D4E3-4C73-B49A-0DFF20F0752F}"/>
              </a:ext>
            </a:extLst>
          </p:cNvPr>
          <p:cNvSpPr>
            <a:spLocks noGrp="1"/>
          </p:cNvSpPr>
          <p:nvPr>
            <p:ph type="title"/>
          </p:nvPr>
        </p:nvSpPr>
        <p:spPr>
          <a:xfrm>
            <a:off x="457200" y="274638"/>
            <a:ext cx="8229600" cy="1143000"/>
          </a:xfrm>
        </p:spPr>
        <p:txBody>
          <a:bodyPr>
            <a:noAutofit/>
          </a:bodyPr>
          <a:lstStyle/>
          <a:p>
            <a:r>
              <a:rPr lang="en-US" sz="3600"/>
              <a:t>     Arithmetic </a:t>
            </a:r>
            <a:r>
              <a:rPr lang="en-US" sz="3600" dirty="0"/>
              <a:t>ops: C lang Vs Assembly</a:t>
            </a:r>
          </a:p>
        </p:txBody>
      </p:sp>
      <p:cxnSp>
        <p:nvCxnSpPr>
          <p:cNvPr id="7" name="Straight Connector 6">
            <a:extLst>
              <a:ext uri="{FF2B5EF4-FFF2-40B4-BE49-F238E27FC236}">
                <a16:creationId xmlns:a16="http://schemas.microsoft.com/office/drawing/2014/main" id="{C3CA7982-2F97-44A8-89ED-04952998AA14}"/>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8" name="Picture 7" descr="trads-06-bg.jpg">
            <a:extLst>
              <a:ext uri="{FF2B5EF4-FFF2-40B4-BE49-F238E27FC236}">
                <a16:creationId xmlns:a16="http://schemas.microsoft.com/office/drawing/2014/main" id="{5C6C43B8-BB9E-4B77-A9A5-502BE916DA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27571180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7362B9A-D4E3-4C73-B49A-0DFF20F0752F}"/>
              </a:ext>
            </a:extLst>
          </p:cNvPr>
          <p:cNvSpPr>
            <a:spLocks noGrp="1"/>
          </p:cNvSpPr>
          <p:nvPr>
            <p:ph type="title"/>
          </p:nvPr>
        </p:nvSpPr>
        <p:spPr>
          <a:xfrm>
            <a:off x="457200" y="274638"/>
            <a:ext cx="8229600" cy="1143000"/>
          </a:xfrm>
        </p:spPr>
        <p:txBody>
          <a:bodyPr>
            <a:noAutofit/>
          </a:bodyPr>
          <a:lstStyle/>
          <a:p>
            <a:r>
              <a:rPr lang="en-US" sz="3600" dirty="0"/>
              <a:t>Comparison of different Assembly languages</a:t>
            </a:r>
          </a:p>
        </p:txBody>
      </p:sp>
      <p:cxnSp>
        <p:nvCxnSpPr>
          <p:cNvPr id="7" name="Straight Connector 6">
            <a:extLst>
              <a:ext uri="{FF2B5EF4-FFF2-40B4-BE49-F238E27FC236}">
                <a16:creationId xmlns:a16="http://schemas.microsoft.com/office/drawing/2014/main" id="{C3CA7982-2F97-44A8-89ED-04952998AA14}"/>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8" name="Picture 7" descr="trads-06-bg.jpg">
            <a:extLst>
              <a:ext uri="{FF2B5EF4-FFF2-40B4-BE49-F238E27FC236}">
                <a16:creationId xmlns:a16="http://schemas.microsoft.com/office/drawing/2014/main" id="{5C6C43B8-BB9E-4B77-A9A5-502BE916D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graphicFrame>
        <p:nvGraphicFramePr>
          <p:cNvPr id="4" name="Table 8">
            <a:extLst>
              <a:ext uri="{FF2B5EF4-FFF2-40B4-BE49-F238E27FC236}">
                <a16:creationId xmlns:a16="http://schemas.microsoft.com/office/drawing/2014/main" id="{0A8CE726-09BD-8089-2EC4-96373A471426}"/>
              </a:ext>
            </a:extLst>
          </p:cNvPr>
          <p:cNvGraphicFramePr>
            <a:graphicFrameLocks noGrp="1"/>
          </p:cNvGraphicFramePr>
          <p:nvPr>
            <p:ph idx="1"/>
            <p:extLst>
              <p:ext uri="{D42A27DB-BD31-4B8C-83A1-F6EECF244321}">
                <p14:modId xmlns:p14="http://schemas.microsoft.com/office/powerpoint/2010/main" val="2517695341"/>
              </p:ext>
            </p:extLst>
          </p:nvPr>
        </p:nvGraphicFramePr>
        <p:xfrm>
          <a:off x="457199" y="1945640"/>
          <a:ext cx="8229600" cy="2966720"/>
        </p:xfrm>
        <a:graphic>
          <a:graphicData uri="http://schemas.openxmlformats.org/drawingml/2006/table">
            <a:tbl>
              <a:tblPr firstRow="1" bandRow="1">
                <a:tableStyleId>{8EC20E35-A176-4012-BC5E-935CFFF8708E}</a:tableStyleId>
              </a:tblPr>
              <a:tblGrid>
                <a:gridCol w="3397046">
                  <a:extLst>
                    <a:ext uri="{9D8B030D-6E8A-4147-A177-3AD203B41FA5}">
                      <a16:colId xmlns:a16="http://schemas.microsoft.com/office/drawing/2014/main" val="1524163643"/>
                    </a:ext>
                  </a:extLst>
                </a:gridCol>
                <a:gridCol w="1406013">
                  <a:extLst>
                    <a:ext uri="{9D8B030D-6E8A-4147-A177-3AD203B41FA5}">
                      <a16:colId xmlns:a16="http://schemas.microsoft.com/office/drawing/2014/main" val="1793772513"/>
                    </a:ext>
                  </a:extLst>
                </a:gridCol>
                <a:gridCol w="3426541">
                  <a:extLst>
                    <a:ext uri="{9D8B030D-6E8A-4147-A177-3AD203B41FA5}">
                      <a16:colId xmlns:a16="http://schemas.microsoft.com/office/drawing/2014/main" val="460891263"/>
                    </a:ext>
                  </a:extLst>
                </a:gridCol>
              </a:tblGrid>
              <a:tr h="370840">
                <a:tc>
                  <a:txBody>
                    <a:bodyPr/>
                    <a:lstStyle/>
                    <a:p>
                      <a:r>
                        <a:rPr lang="en-US" dirty="0"/>
                        <a:t>Processor</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r>
                        <a:rPr lang="en-US" dirty="0"/>
                        <a:t>Instruction</a:t>
                      </a:r>
                    </a:p>
                  </a:txBody>
                  <a:tcPr>
                    <a:lnL>
                      <a:noFill/>
                    </a:lnL>
                    <a:lnR>
                      <a:noFill/>
                    </a:lnR>
                    <a:lnT w="25400" cmpd="sng">
                      <a:noFill/>
                    </a:lnT>
                    <a:lnB w="25400" cmpd="sng">
                      <a:noFill/>
                    </a:lnB>
                    <a:lnTlToBr w="12700" cmpd="sng">
                      <a:noFill/>
                      <a:prstDash val="solid"/>
                    </a:lnTlToBr>
                    <a:lnBlToTr w="12700" cmpd="sng">
                      <a:noFill/>
                      <a:prstDash val="solid"/>
                    </a:lnBlToTr>
                  </a:tcPr>
                </a:tc>
                <a:tc>
                  <a:txBody>
                    <a:bodyPr/>
                    <a:lstStyle/>
                    <a:p>
                      <a:endParaRPr lang="en-US" dirty="0"/>
                    </a:p>
                  </a:txBody>
                  <a:tcPr>
                    <a:lnL>
                      <a:noFill/>
                    </a:lnL>
                    <a:lnR>
                      <a:noFill/>
                    </a:lnR>
                    <a:lnT w="254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4168709451"/>
                  </a:ext>
                </a:extLst>
              </a:tr>
              <a:tr h="370840">
                <a:tc>
                  <a:txBody>
                    <a:bodyPr/>
                    <a:lstStyle/>
                    <a:p>
                      <a:r>
                        <a:rPr lang="en-US" dirty="0"/>
                        <a:t>Motorola 6800/68HC11</a:t>
                      </a:r>
                    </a:p>
                  </a:txBody>
                  <a:tcPr>
                    <a:lnL>
                      <a:noFill/>
                    </a:lnL>
                    <a:lnR>
                      <a:noFill/>
                    </a:lnR>
                    <a:lnT w="25400" cmpd="sng">
                      <a:noFill/>
                    </a:lnT>
                    <a:lnB>
                      <a:noFill/>
                    </a:lnB>
                    <a:lnTlToBr w="12700" cmpd="sng">
                      <a:noFill/>
                      <a:prstDash val="solid"/>
                    </a:lnTlToBr>
                    <a:lnBlToTr w="12700" cmpd="sng">
                      <a:noFill/>
                      <a:prstDash val="solid"/>
                    </a:lnBlToTr>
                  </a:tcPr>
                </a:tc>
                <a:tc>
                  <a:txBody>
                    <a:bodyPr/>
                    <a:lstStyle/>
                    <a:p>
                      <a:r>
                        <a:rPr lang="en-US" dirty="0"/>
                        <a:t>LDAA</a:t>
                      </a:r>
                    </a:p>
                  </a:txBody>
                  <a:tcPr>
                    <a:lnL>
                      <a:noFill/>
                    </a:lnL>
                    <a:lnR>
                      <a:noFill/>
                    </a:lnR>
                    <a:lnT w="25400" cmpd="sng">
                      <a:noFill/>
                    </a:lnT>
                    <a:lnB>
                      <a:noFill/>
                    </a:lnB>
                    <a:lnTlToBr w="12700" cmpd="sng">
                      <a:noFill/>
                      <a:prstDash val="solid"/>
                    </a:lnTlToBr>
                    <a:lnBlToTr w="12700" cmpd="sng">
                      <a:noFill/>
                      <a:prstDash val="solid"/>
                    </a:lnBlToTr>
                  </a:tcPr>
                </a:tc>
                <a:tc>
                  <a:txBody>
                    <a:bodyPr/>
                    <a:lstStyle/>
                    <a:p>
                      <a:r>
                        <a:rPr lang="en-US" dirty="0"/>
                        <a:t>#$41</a:t>
                      </a:r>
                    </a:p>
                  </a:txBody>
                  <a:tcPr>
                    <a:lnL>
                      <a:noFill/>
                    </a:lnL>
                    <a:lnR>
                      <a:noFill/>
                    </a:lnR>
                    <a:lnT w="254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826920981"/>
                  </a:ext>
                </a:extLst>
              </a:tr>
              <a:tr h="370840">
                <a:tc>
                  <a:txBody>
                    <a:bodyPr/>
                    <a:lstStyle/>
                    <a:p>
                      <a:r>
                        <a:rPr lang="en-US" dirty="0"/>
                        <a:t>Intel x86*</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mov</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al, 41h</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873874937"/>
                  </a:ext>
                </a:extLst>
              </a:tr>
              <a:tr h="370840">
                <a:tc>
                  <a:txBody>
                    <a:bodyPr/>
                    <a:lstStyle/>
                    <a:p>
                      <a:r>
                        <a:rPr lang="en-US" dirty="0"/>
                        <a:t>Motorola 680x0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err="1"/>
                        <a:t>move.b</a:t>
                      </a: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#$41, D0</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3020001"/>
                  </a:ext>
                </a:extLst>
              </a:tr>
              <a:tr h="370840">
                <a:tc>
                  <a:txBody>
                    <a:bodyPr/>
                    <a:lstStyle/>
                    <a:p>
                      <a:r>
                        <a:rPr lang="en-US" dirty="0"/>
                        <a:t>PIC16xx</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err="1"/>
                        <a:t>movlw</a:t>
                      </a: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0x41</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856170717"/>
                  </a:ext>
                </a:extLst>
              </a:tr>
              <a:tr h="370840">
                <a:tc>
                  <a:txBody>
                    <a:bodyPr/>
                    <a:lstStyle/>
                    <a:p>
                      <a:r>
                        <a:rPr lang="en-US" dirty="0"/>
                        <a:t>Motorola 56000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move</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#$0041, A</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038870337"/>
                  </a:ext>
                </a:extLst>
              </a:tr>
              <a:tr h="370840">
                <a:tc>
                  <a:txBody>
                    <a:bodyPr/>
                    <a:lstStyle/>
                    <a:p>
                      <a:r>
                        <a:rPr lang="en-US" dirty="0"/>
                        <a:t>Intel 80960</a:t>
                      </a:r>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err="1"/>
                        <a:t>lda</a:t>
                      </a:r>
                      <a:endParaRPr lang="en-US" dirty="0"/>
                    </a:p>
                  </a:txBody>
                  <a:tcPr>
                    <a:lnL>
                      <a:noFill/>
                    </a:lnL>
                    <a:lnR>
                      <a:noFill/>
                    </a:lnR>
                    <a:lnT>
                      <a:noFill/>
                    </a:lnT>
                    <a:lnB>
                      <a:noFill/>
                    </a:lnB>
                    <a:lnTlToBr w="12700" cmpd="sng">
                      <a:noFill/>
                      <a:prstDash val="solid"/>
                    </a:lnTlToBr>
                    <a:lnBlToTr w="12700" cmpd="sng">
                      <a:noFill/>
                      <a:prstDash val="solid"/>
                    </a:lnBlToTr>
                  </a:tcPr>
                </a:tc>
                <a:tc>
                  <a:txBody>
                    <a:bodyPr/>
                    <a:lstStyle/>
                    <a:p>
                      <a:r>
                        <a:rPr lang="en-US" dirty="0"/>
                        <a:t>0x41, r4</a:t>
                      </a:r>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9829881"/>
                  </a:ext>
                </a:extLst>
              </a:tr>
              <a:tr h="370840">
                <a:tc>
                  <a:txBody>
                    <a:bodyPr/>
                    <a:lstStyle/>
                    <a:p>
                      <a:endParaRPr lang="en-US" dirty="0"/>
                    </a:p>
                  </a:txBody>
                  <a:tcPr>
                    <a:lnL>
                      <a:noFill/>
                    </a:lnL>
                    <a:lnR>
                      <a:noFill/>
                    </a:lnR>
                    <a:lnT>
                      <a:noFill/>
                    </a:lnT>
                    <a:lnB w="25400" cmpd="sng">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w="25400" cmpd="sng">
                      <a:noFill/>
                    </a:lnB>
                    <a:lnTlToBr w="12700" cmpd="sng">
                      <a:noFill/>
                      <a:prstDash val="solid"/>
                    </a:lnTlToBr>
                    <a:lnBlToTr w="12700" cmpd="sng">
                      <a:noFill/>
                      <a:prstDash val="solid"/>
                    </a:lnBlToTr>
                  </a:tcPr>
                </a:tc>
                <a:tc>
                  <a:txBody>
                    <a:bodyPr/>
                    <a:lstStyle/>
                    <a:p>
                      <a:endParaRPr lang="en-US" dirty="0"/>
                    </a:p>
                  </a:txBody>
                  <a:tcPr>
                    <a:lnL>
                      <a:noFill/>
                    </a:lnL>
                    <a:lnR>
                      <a:noFill/>
                    </a:lnR>
                    <a:lnT>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16288783"/>
                  </a:ext>
                </a:extLst>
              </a:tr>
            </a:tbl>
          </a:graphicData>
        </a:graphic>
      </p:graphicFrame>
      <p:sp>
        <p:nvSpPr>
          <p:cNvPr id="10" name="TextBox 9">
            <a:extLst>
              <a:ext uri="{FF2B5EF4-FFF2-40B4-BE49-F238E27FC236}">
                <a16:creationId xmlns:a16="http://schemas.microsoft.com/office/drawing/2014/main" id="{840F9B7B-8AB9-177D-86DA-CA1A3FF94E3C}"/>
              </a:ext>
            </a:extLst>
          </p:cNvPr>
          <p:cNvSpPr txBox="1"/>
          <p:nvPr/>
        </p:nvSpPr>
        <p:spPr>
          <a:xfrm>
            <a:off x="457199" y="5297580"/>
            <a:ext cx="7369277" cy="646331"/>
          </a:xfrm>
          <a:prstGeom prst="rect">
            <a:avLst/>
          </a:prstGeom>
          <a:noFill/>
        </p:spPr>
        <p:txBody>
          <a:bodyPr wrap="square">
            <a:spAutoFit/>
          </a:bodyPr>
          <a:lstStyle/>
          <a:p>
            <a:r>
              <a:rPr lang="en-US" dirty="0"/>
              <a:t>*move the hexadecimal value 41h (which is equivalent to the decimal value 65) into the AL register.</a:t>
            </a:r>
          </a:p>
        </p:txBody>
      </p:sp>
    </p:spTree>
    <p:extLst>
      <p:ext uri="{BB962C8B-B14F-4D97-AF65-F5344CB8AC3E}">
        <p14:creationId xmlns:p14="http://schemas.microsoft.com/office/powerpoint/2010/main" val="28419034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Optimization and Performance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How do optimizations improve performance?</a:t>
            </a:r>
          </a:p>
          <a:p>
            <a:pPr algn="just">
              <a:spcBef>
                <a:spcPts val="0"/>
              </a:spcBef>
              <a:spcAft>
                <a:spcPts val="600"/>
              </a:spcAft>
              <a:defRPr/>
            </a:pPr>
            <a:endParaRPr lang="en-US" sz="2400" dirty="0"/>
          </a:p>
          <a:p>
            <a:pPr marL="0" indent="0" algn="ctr">
              <a:spcBef>
                <a:spcPts val="0"/>
              </a:spcBef>
              <a:spcAft>
                <a:spcPts val="600"/>
              </a:spcAft>
              <a:buNone/>
              <a:defRPr/>
            </a:pPr>
            <a:r>
              <a:rPr lang="en-US" sz="2400" dirty="0" err="1">
                <a:solidFill>
                  <a:srgbClr val="2F02F0"/>
                </a:solidFill>
              </a:rPr>
              <a:t>Execution_time</a:t>
            </a:r>
            <a:r>
              <a:rPr lang="en-US" sz="2400" dirty="0">
                <a:solidFill>
                  <a:srgbClr val="2F02F0"/>
                </a:solidFill>
              </a:rPr>
              <a:t> = </a:t>
            </a:r>
            <a:r>
              <a:rPr lang="en-US" sz="2400" dirty="0" err="1">
                <a:solidFill>
                  <a:srgbClr val="2F02F0"/>
                </a:solidFill>
              </a:rPr>
              <a:t>num_instructions</a:t>
            </a:r>
            <a:r>
              <a:rPr lang="en-US" sz="2400" dirty="0">
                <a:solidFill>
                  <a:srgbClr val="2F02F0"/>
                </a:solidFill>
              </a:rPr>
              <a:t> * CPI</a:t>
            </a:r>
          </a:p>
          <a:p>
            <a:pPr marL="0" indent="0" algn="just">
              <a:spcBef>
                <a:spcPts val="0"/>
              </a:spcBef>
              <a:spcAft>
                <a:spcPts val="600"/>
              </a:spcAft>
              <a:buNone/>
              <a:defRPr/>
            </a:pPr>
            <a:endParaRPr lang="en-US" sz="2400" dirty="0"/>
          </a:p>
          <a:p>
            <a:pPr marL="0" indent="0" algn="just">
              <a:spcBef>
                <a:spcPts val="0"/>
              </a:spcBef>
              <a:spcAft>
                <a:spcPts val="600"/>
              </a:spcAft>
              <a:buNone/>
              <a:defRPr/>
            </a:pPr>
            <a:endParaRPr lang="en-US" sz="2400" dirty="0"/>
          </a:p>
          <a:p>
            <a:pPr algn="just">
              <a:spcBef>
                <a:spcPts val="0"/>
              </a:spcBef>
              <a:spcAft>
                <a:spcPts val="600"/>
              </a:spcAft>
              <a:defRPr/>
            </a:pPr>
            <a:r>
              <a:rPr lang="en-US" sz="2400" dirty="0"/>
              <a:t>Fewer cycles per instruction</a:t>
            </a:r>
          </a:p>
          <a:p>
            <a:pPr lvl="1" algn="just">
              <a:spcBef>
                <a:spcPts val="0"/>
              </a:spcBef>
              <a:spcAft>
                <a:spcPts val="600"/>
              </a:spcAft>
              <a:defRPr/>
            </a:pPr>
            <a:r>
              <a:rPr lang="en-US" sz="2000" dirty="0"/>
              <a:t>Schedule instructions to avoid dependencies</a:t>
            </a:r>
          </a:p>
          <a:p>
            <a:pPr lvl="1" algn="just">
              <a:spcBef>
                <a:spcPts val="0"/>
              </a:spcBef>
              <a:spcAft>
                <a:spcPts val="600"/>
              </a:spcAft>
              <a:defRPr/>
            </a:pPr>
            <a:r>
              <a:rPr lang="en-US" sz="2000" dirty="0"/>
              <a:t>Improve cache/memory behavior</a:t>
            </a:r>
          </a:p>
          <a:p>
            <a:pPr lvl="2" algn="just">
              <a:spcBef>
                <a:spcPts val="0"/>
              </a:spcBef>
              <a:spcAft>
                <a:spcPts val="600"/>
              </a:spcAft>
              <a:defRPr/>
            </a:pPr>
            <a:r>
              <a:rPr lang="en-US" sz="2000" dirty="0"/>
              <a:t>E.g., locality</a:t>
            </a:r>
          </a:p>
          <a:p>
            <a:pPr algn="just">
              <a:spcBef>
                <a:spcPts val="0"/>
              </a:spcBef>
              <a:spcAft>
                <a:spcPts val="600"/>
              </a:spcAft>
              <a:defRPr/>
            </a:pPr>
            <a:r>
              <a:rPr lang="en-US" sz="2400" dirty="0"/>
              <a:t>Fewer instructions</a:t>
            </a:r>
          </a:p>
          <a:p>
            <a:pPr lvl="1" algn="just">
              <a:spcBef>
                <a:spcPts val="0"/>
              </a:spcBef>
              <a:spcAft>
                <a:spcPts val="600"/>
              </a:spcAft>
              <a:defRPr/>
            </a:pPr>
            <a:r>
              <a:rPr lang="en-US" sz="2000" dirty="0"/>
              <a:t>E.g., target special/new instructions</a:t>
            </a:r>
          </a:p>
        </p:txBody>
      </p:sp>
      <p:sp>
        <p:nvSpPr>
          <p:cNvPr id="2" name="TextBox 1"/>
          <p:cNvSpPr txBox="1"/>
          <p:nvPr/>
        </p:nvSpPr>
        <p:spPr>
          <a:xfrm>
            <a:off x="5726517" y="3183377"/>
            <a:ext cx="2344888" cy="369332"/>
          </a:xfrm>
          <a:prstGeom prst="rect">
            <a:avLst/>
          </a:prstGeom>
          <a:noFill/>
        </p:spPr>
        <p:txBody>
          <a:bodyPr wrap="none" rtlCol="0">
            <a:spAutoFit/>
          </a:bodyPr>
          <a:lstStyle/>
          <a:p>
            <a:r>
              <a:rPr lang="en-US" dirty="0"/>
              <a:t>(Cycles Per Instruction)</a:t>
            </a:r>
          </a:p>
        </p:txBody>
      </p:sp>
      <p:sp>
        <p:nvSpPr>
          <p:cNvPr id="3" name="Right Brace 2"/>
          <p:cNvSpPr/>
          <p:nvPr/>
        </p:nvSpPr>
        <p:spPr>
          <a:xfrm rot="5400000">
            <a:off x="6792441" y="2752469"/>
            <a:ext cx="226795" cy="635021"/>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9464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Effect transition="in" filter="checkerboard(across)">
                                      <p:cBhvr>
                                        <p:cTn id="15" dur="500"/>
                                        <p:tgtEl>
                                          <p:spTgt spid="9">
                                            <p:txEl>
                                              <p:pRg st="5" end="5"/>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
                                            <p:txEl>
                                              <p:pRg st="6" end="6"/>
                                            </p:txEl>
                                          </p:spTgt>
                                        </p:tgtEl>
                                        <p:attrNameLst>
                                          <p:attrName>style.visibility</p:attrName>
                                        </p:attrNameLst>
                                      </p:cBhvr>
                                      <p:to>
                                        <p:strVal val="visible"/>
                                      </p:to>
                                    </p:set>
                                    <p:animEffect transition="in" filter="checkerboard(across)">
                                      <p:cBhvr>
                                        <p:cTn id="18" dur="500"/>
                                        <p:tgtEl>
                                          <p:spTgt spid="9">
                                            <p:txEl>
                                              <p:pRg st="6" end="6"/>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animEffect transition="in" filter="checkerboard(across)">
                                      <p:cBhvr>
                                        <p:cTn id="21" dur="500"/>
                                        <p:tgtEl>
                                          <p:spTgt spid="9">
                                            <p:txEl>
                                              <p:pRg st="7" end="7"/>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9">
                                            <p:txEl>
                                              <p:pRg st="8" end="8"/>
                                            </p:txEl>
                                          </p:spTgt>
                                        </p:tgtEl>
                                        <p:attrNameLst>
                                          <p:attrName>style.visibility</p:attrName>
                                        </p:attrNameLst>
                                      </p:cBhvr>
                                      <p:to>
                                        <p:strVal val="visible"/>
                                      </p:to>
                                    </p:set>
                                    <p:animEffect transition="in" filter="checkerboard(across)">
                                      <p:cBhvr>
                                        <p:cTn id="24" dur="500"/>
                                        <p:tgtEl>
                                          <p:spTgt spid="9">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animEffect transition="in" filter="blinds(horizontal)">
                                      <p:cBhvr>
                                        <p:cTn id="29" dur="500"/>
                                        <p:tgtEl>
                                          <p:spTgt spid="9">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9">
                                            <p:txEl>
                                              <p:pRg st="10" end="10"/>
                                            </p:txEl>
                                          </p:spTgt>
                                        </p:tgtEl>
                                        <p:attrNameLst>
                                          <p:attrName>style.visibility</p:attrName>
                                        </p:attrNameLst>
                                      </p:cBhvr>
                                      <p:to>
                                        <p:strVal val="visible"/>
                                      </p:to>
                                    </p:set>
                                    <p:animEffect transition="in" filter="blinds(horizontal)">
                                      <p:cBhvr>
                                        <p:cTn id="32" dur="500"/>
                                        <p:tgtEl>
                                          <p:spTgt spid="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Role of Optimizing Compilers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Provide </a:t>
            </a:r>
            <a:r>
              <a:rPr lang="en-US" sz="2400" dirty="0">
                <a:solidFill>
                  <a:srgbClr val="008000"/>
                </a:solidFill>
              </a:rPr>
              <a:t>efficient mapping </a:t>
            </a:r>
            <a:r>
              <a:rPr lang="en-US" sz="2400" dirty="0"/>
              <a:t>of program to machine</a:t>
            </a:r>
          </a:p>
          <a:p>
            <a:pPr lvl="1" algn="just">
              <a:spcBef>
                <a:spcPts val="0"/>
              </a:spcBef>
              <a:spcAft>
                <a:spcPts val="600"/>
              </a:spcAft>
              <a:defRPr/>
            </a:pPr>
            <a:r>
              <a:rPr lang="en-US" sz="2000" dirty="0"/>
              <a:t>Eliminating minor inefficiencies</a:t>
            </a:r>
          </a:p>
          <a:p>
            <a:pPr lvl="1" algn="just">
              <a:spcBef>
                <a:spcPts val="0"/>
              </a:spcBef>
              <a:spcAft>
                <a:spcPts val="600"/>
              </a:spcAft>
              <a:defRPr/>
            </a:pPr>
            <a:r>
              <a:rPr lang="en-US" sz="2000" dirty="0"/>
              <a:t>Code selection and ordering</a:t>
            </a:r>
          </a:p>
          <a:p>
            <a:pPr lvl="1" algn="just">
              <a:spcBef>
                <a:spcPts val="0"/>
              </a:spcBef>
              <a:spcAft>
                <a:spcPts val="600"/>
              </a:spcAft>
              <a:defRPr/>
            </a:pPr>
            <a:r>
              <a:rPr lang="en-US" sz="2000" dirty="0"/>
              <a:t>Register allocation</a:t>
            </a:r>
          </a:p>
          <a:p>
            <a:pPr algn="just">
              <a:spcBef>
                <a:spcPts val="0"/>
              </a:spcBef>
              <a:spcAft>
                <a:spcPts val="600"/>
              </a:spcAft>
              <a:defRPr/>
            </a:pPr>
            <a:r>
              <a:rPr lang="en-US" sz="2400" dirty="0"/>
              <a:t>Don’t (usually) improve asymptotic efficiency</a:t>
            </a:r>
          </a:p>
          <a:p>
            <a:pPr lvl="1" algn="just">
              <a:spcBef>
                <a:spcPts val="0"/>
              </a:spcBef>
              <a:spcAft>
                <a:spcPts val="600"/>
              </a:spcAft>
              <a:defRPr/>
            </a:pPr>
            <a:r>
              <a:rPr lang="en-US" sz="2000" dirty="0"/>
              <a:t>Up to programmer to select best overall algorithm</a:t>
            </a:r>
          </a:p>
          <a:p>
            <a:pPr lvl="1" algn="just">
              <a:spcBef>
                <a:spcPts val="0"/>
              </a:spcBef>
              <a:spcAft>
                <a:spcPts val="600"/>
              </a:spcAft>
              <a:defRPr/>
            </a:pPr>
            <a:r>
              <a:rPr lang="en-US" sz="2000" dirty="0"/>
              <a:t>Big-O savings are (often) more important than constant factors</a:t>
            </a:r>
          </a:p>
          <a:p>
            <a:pPr lvl="2" algn="just">
              <a:spcBef>
                <a:spcPts val="0"/>
              </a:spcBef>
              <a:spcAft>
                <a:spcPts val="600"/>
              </a:spcAft>
              <a:defRPr/>
            </a:pPr>
            <a:r>
              <a:rPr lang="en-US" sz="2000" dirty="0"/>
              <a:t>But constant factors also matter</a:t>
            </a:r>
          </a:p>
        </p:txBody>
      </p:sp>
    </p:spTree>
    <p:extLst>
      <p:ext uri="{BB962C8B-B14F-4D97-AF65-F5344CB8AC3E}">
        <p14:creationId xmlns:p14="http://schemas.microsoft.com/office/powerpoint/2010/main" val="238021244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Limits of Optimizing Compilers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Operate Under Fundamental Constraints</a:t>
            </a:r>
          </a:p>
          <a:p>
            <a:pPr lvl="1" algn="just">
              <a:spcBef>
                <a:spcPts val="0"/>
              </a:spcBef>
              <a:spcAft>
                <a:spcPts val="600"/>
              </a:spcAft>
              <a:defRPr/>
            </a:pPr>
            <a:r>
              <a:rPr lang="en-US" sz="2000" dirty="0"/>
              <a:t>Must not cause any change in program behavior under any possible condition</a:t>
            </a:r>
          </a:p>
          <a:p>
            <a:pPr algn="just">
              <a:spcBef>
                <a:spcPts val="0"/>
              </a:spcBef>
              <a:spcAft>
                <a:spcPts val="600"/>
              </a:spcAft>
              <a:defRPr/>
            </a:pPr>
            <a:r>
              <a:rPr lang="en-US" sz="2400" dirty="0"/>
              <a:t>Most analysis is performed only within procedures</a:t>
            </a:r>
          </a:p>
          <a:p>
            <a:pPr lvl="1" algn="just">
              <a:spcBef>
                <a:spcPts val="0"/>
              </a:spcBef>
              <a:spcAft>
                <a:spcPts val="600"/>
              </a:spcAft>
              <a:defRPr/>
            </a:pPr>
            <a:r>
              <a:rPr lang="en-US" sz="2000" dirty="0"/>
              <a:t>Inter-procedural analysis is too expensive in most cases</a:t>
            </a:r>
          </a:p>
          <a:p>
            <a:pPr algn="just">
              <a:spcBef>
                <a:spcPts val="0"/>
              </a:spcBef>
              <a:spcAft>
                <a:spcPts val="600"/>
              </a:spcAft>
              <a:defRPr/>
            </a:pPr>
            <a:r>
              <a:rPr lang="en-US" sz="2400" dirty="0"/>
              <a:t>Most analysis is based only on </a:t>
            </a:r>
            <a:r>
              <a:rPr lang="en-US" sz="2400" i="1" dirty="0">
                <a:solidFill>
                  <a:srgbClr val="008000"/>
                </a:solidFill>
              </a:rPr>
              <a:t>static</a:t>
            </a:r>
            <a:r>
              <a:rPr lang="en-US" sz="2400" dirty="0">
                <a:solidFill>
                  <a:srgbClr val="008000"/>
                </a:solidFill>
              </a:rPr>
              <a:t> </a:t>
            </a:r>
            <a:r>
              <a:rPr lang="en-US" sz="2400" dirty="0"/>
              <a:t>information</a:t>
            </a:r>
          </a:p>
          <a:p>
            <a:pPr lvl="1" algn="just">
              <a:spcBef>
                <a:spcPts val="0"/>
              </a:spcBef>
              <a:spcAft>
                <a:spcPts val="600"/>
              </a:spcAft>
              <a:defRPr/>
            </a:pPr>
            <a:r>
              <a:rPr lang="en-US" sz="2000" dirty="0"/>
              <a:t>Compiler has difficulty anticipating run-time inputs</a:t>
            </a:r>
          </a:p>
          <a:p>
            <a:pPr algn="just">
              <a:spcBef>
                <a:spcPts val="0"/>
              </a:spcBef>
              <a:spcAft>
                <a:spcPts val="600"/>
              </a:spcAft>
              <a:defRPr/>
            </a:pPr>
            <a:r>
              <a:rPr lang="en-US" sz="2400" dirty="0"/>
              <a:t>When in doubt, the compiler must be conservative</a:t>
            </a:r>
          </a:p>
        </p:txBody>
      </p:sp>
    </p:spTree>
    <p:extLst>
      <p:ext uri="{BB962C8B-B14F-4D97-AF65-F5344CB8AC3E}">
        <p14:creationId xmlns:p14="http://schemas.microsoft.com/office/powerpoint/2010/main" val="414348296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Role of the Programmer</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lvl="1" algn="ctr">
              <a:spcBef>
                <a:spcPts val="0"/>
              </a:spcBef>
              <a:spcAft>
                <a:spcPts val="300"/>
              </a:spcAft>
              <a:buNone/>
              <a:defRPr/>
            </a:pPr>
            <a:r>
              <a:rPr lang="en-US" sz="2400" i="1" dirty="0">
                <a:solidFill>
                  <a:srgbClr val="008000"/>
                </a:solidFill>
              </a:rPr>
              <a:t>“How to write programs, given a good, optimizing compiler?”</a:t>
            </a:r>
            <a:endParaRPr lang="en-US" i="1" dirty="0">
              <a:solidFill>
                <a:srgbClr val="008000"/>
              </a:solidFill>
            </a:endParaRPr>
          </a:p>
          <a:p>
            <a:pPr>
              <a:spcBef>
                <a:spcPts val="0"/>
              </a:spcBef>
              <a:spcAft>
                <a:spcPts val="300"/>
              </a:spcAft>
              <a:defRPr/>
            </a:pPr>
            <a:r>
              <a:rPr lang="en-US" sz="2400" dirty="0"/>
              <a:t>Don’t smash code into oblivion</a:t>
            </a:r>
          </a:p>
          <a:p>
            <a:pPr lvl="1">
              <a:spcBef>
                <a:spcPts val="0"/>
              </a:spcBef>
              <a:spcAft>
                <a:spcPts val="300"/>
              </a:spcAft>
              <a:defRPr/>
            </a:pPr>
            <a:r>
              <a:rPr lang="en-US" sz="2000" dirty="0"/>
              <a:t>Hard to read, maintain, and assure correctness</a:t>
            </a:r>
          </a:p>
          <a:p>
            <a:pPr>
              <a:spcBef>
                <a:spcPts val="0"/>
              </a:spcBef>
              <a:spcAft>
                <a:spcPts val="300"/>
              </a:spcAft>
              <a:defRPr/>
            </a:pPr>
            <a:r>
              <a:rPr lang="en-US" sz="2400" dirty="0"/>
              <a:t>Do</a:t>
            </a:r>
          </a:p>
          <a:p>
            <a:pPr lvl="1">
              <a:spcBef>
                <a:spcPts val="0"/>
              </a:spcBef>
              <a:spcAft>
                <a:spcPts val="300"/>
              </a:spcAft>
              <a:defRPr/>
            </a:pPr>
            <a:r>
              <a:rPr lang="en-US" sz="2000" dirty="0"/>
              <a:t>Select best algorithm</a:t>
            </a:r>
          </a:p>
          <a:p>
            <a:pPr lvl="1">
              <a:spcBef>
                <a:spcPts val="0"/>
              </a:spcBef>
              <a:spcAft>
                <a:spcPts val="300"/>
              </a:spcAft>
              <a:defRPr/>
            </a:pPr>
            <a:r>
              <a:rPr lang="en-US" sz="2000" dirty="0"/>
              <a:t>Write code that’s readable and maintainable</a:t>
            </a:r>
          </a:p>
          <a:p>
            <a:pPr lvl="2">
              <a:spcBef>
                <a:spcPts val="0"/>
              </a:spcBef>
              <a:spcAft>
                <a:spcPts val="300"/>
              </a:spcAft>
              <a:defRPr/>
            </a:pPr>
            <a:r>
              <a:rPr lang="en-US" sz="2000" dirty="0"/>
              <a:t>Procedures, recursion</a:t>
            </a:r>
          </a:p>
          <a:p>
            <a:pPr lvl="2">
              <a:spcBef>
                <a:spcPts val="0"/>
              </a:spcBef>
              <a:spcAft>
                <a:spcPts val="300"/>
              </a:spcAft>
              <a:defRPr/>
            </a:pPr>
            <a:r>
              <a:rPr lang="en-US" sz="2000" dirty="0"/>
              <a:t>Even though these factors can slow down code</a:t>
            </a:r>
          </a:p>
          <a:p>
            <a:pPr lvl="1">
              <a:spcBef>
                <a:spcPts val="0"/>
              </a:spcBef>
              <a:spcAft>
                <a:spcPts val="300"/>
              </a:spcAft>
              <a:defRPr/>
            </a:pPr>
            <a:r>
              <a:rPr lang="en-US" sz="2000" dirty="0">
                <a:solidFill>
                  <a:srgbClr val="008000"/>
                </a:solidFill>
              </a:rPr>
              <a:t>Eliminate optimization blockers </a:t>
            </a:r>
            <a:r>
              <a:rPr lang="en-US" sz="2000" dirty="0"/>
              <a:t>(memory aliasing, side-effects)</a:t>
            </a:r>
          </a:p>
          <a:p>
            <a:pPr lvl="2">
              <a:spcBef>
                <a:spcPts val="0"/>
              </a:spcBef>
              <a:spcAft>
                <a:spcPts val="300"/>
              </a:spcAft>
              <a:defRPr/>
            </a:pPr>
            <a:r>
              <a:rPr lang="en-US" sz="2000" dirty="0"/>
              <a:t>Allows compiler to do its job</a:t>
            </a:r>
          </a:p>
          <a:p>
            <a:pPr>
              <a:spcBef>
                <a:spcPts val="0"/>
              </a:spcBef>
              <a:spcAft>
                <a:spcPts val="300"/>
              </a:spcAft>
              <a:defRPr/>
            </a:pPr>
            <a:r>
              <a:rPr lang="en-US" sz="2400" dirty="0"/>
              <a:t>Focus on Inner Loops</a:t>
            </a:r>
          </a:p>
          <a:p>
            <a:pPr lvl="1">
              <a:spcBef>
                <a:spcPts val="0"/>
              </a:spcBef>
              <a:spcAft>
                <a:spcPts val="300"/>
              </a:spcAft>
              <a:defRPr/>
            </a:pPr>
            <a:r>
              <a:rPr lang="en-US" sz="2000" dirty="0"/>
              <a:t>Do detailed optimizations where code will be executed repeatedly</a:t>
            </a:r>
          </a:p>
          <a:p>
            <a:pPr lvl="1">
              <a:spcBef>
                <a:spcPts val="0"/>
              </a:spcBef>
              <a:spcAft>
                <a:spcPts val="300"/>
              </a:spcAft>
              <a:defRPr/>
            </a:pPr>
            <a:r>
              <a:rPr lang="en-US" sz="2000" dirty="0"/>
              <a:t>Will get most performance gain here</a:t>
            </a:r>
          </a:p>
        </p:txBody>
      </p:sp>
    </p:spTree>
    <p:extLst>
      <p:ext uri="{BB962C8B-B14F-4D97-AF65-F5344CB8AC3E}">
        <p14:creationId xmlns:p14="http://schemas.microsoft.com/office/powerpoint/2010/main" val="216204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checkerboard(across)">
                                      <p:cBhvr>
                                        <p:cTn id="7" dur="500"/>
                                        <p:tgtEl>
                                          <p:spTgt spid="9">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checkerboard(across)">
                                      <p:cBhvr>
                                        <p:cTn id="10" dur="500"/>
                                        <p:tgtEl>
                                          <p:spTgt spid="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blinds(horizontal)">
                                      <p:cBhvr>
                                        <p:cTn id="15" dur="500"/>
                                        <p:tgtEl>
                                          <p:spTgt spid="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blinds(horizontal)">
                                      <p:cBhvr>
                                        <p:cTn id="18" dur="500"/>
                                        <p:tgtEl>
                                          <p:spTgt spid="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blinds(horizontal)">
                                      <p:cBhvr>
                                        <p:cTn id="21" dur="500"/>
                                        <p:tgtEl>
                                          <p:spTgt spid="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
                                            <p:txEl>
                                              <p:pRg st="6" end="6"/>
                                            </p:txEl>
                                          </p:spTgt>
                                        </p:tgtEl>
                                        <p:attrNameLst>
                                          <p:attrName>style.visibility</p:attrName>
                                        </p:attrNameLst>
                                      </p:cBhvr>
                                      <p:to>
                                        <p:strVal val="visible"/>
                                      </p:to>
                                    </p:set>
                                    <p:animEffect transition="in" filter="blinds(horizontal)">
                                      <p:cBhvr>
                                        <p:cTn id="24" dur="500"/>
                                        <p:tgtEl>
                                          <p:spTgt spid="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animEffect transition="in" filter="blinds(horizontal)">
                                      <p:cBhvr>
                                        <p:cTn id="27" dur="500"/>
                                        <p:tgtEl>
                                          <p:spTgt spid="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
                                            <p:txEl>
                                              <p:pRg st="8" end="8"/>
                                            </p:txEl>
                                          </p:spTgt>
                                        </p:tgtEl>
                                        <p:attrNameLst>
                                          <p:attrName>style.visibility</p:attrName>
                                        </p:attrNameLst>
                                      </p:cBhvr>
                                      <p:to>
                                        <p:strVal val="visible"/>
                                      </p:to>
                                    </p:set>
                                    <p:animEffect transition="in" filter="blinds(horizontal)">
                                      <p:cBhvr>
                                        <p:cTn id="30" dur="500"/>
                                        <p:tgtEl>
                                          <p:spTgt spid="9">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
                                            <p:txEl>
                                              <p:pRg st="9" end="9"/>
                                            </p:txEl>
                                          </p:spTgt>
                                        </p:tgtEl>
                                        <p:attrNameLst>
                                          <p:attrName>style.visibility</p:attrName>
                                        </p:attrNameLst>
                                      </p:cBhvr>
                                      <p:to>
                                        <p:strVal val="visible"/>
                                      </p:to>
                                    </p:set>
                                    <p:animEffect transition="in" filter="blinds(horizontal)">
                                      <p:cBhvr>
                                        <p:cTn id="33" dur="500"/>
                                        <p:tgtEl>
                                          <p:spTgt spid="9">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10" end="10"/>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9">
                                            <p:txEl>
                                              <p:pRg st="11" end="11"/>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30380</TotalTime>
  <Words>10559</Words>
  <Application>Microsoft Office PowerPoint</Application>
  <PresentationFormat>On-screen Show (4:3)</PresentationFormat>
  <Paragraphs>1618</Paragraphs>
  <Slides>112</Slides>
  <Notes>24</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2</vt:i4>
      </vt:variant>
      <vt:variant>
        <vt:lpstr>Slide Titles</vt:lpstr>
      </vt:variant>
      <vt:variant>
        <vt:i4>112</vt:i4>
      </vt:variant>
    </vt:vector>
  </HeadingPairs>
  <TitlesOfParts>
    <vt:vector size="132" baseType="lpstr">
      <vt:lpstr>Arial</vt:lpstr>
      <vt:lpstr>Arial Rounded MT Bold</vt:lpstr>
      <vt:lpstr>Arial Unicode MS</vt:lpstr>
      <vt:lpstr>Calibri</vt:lpstr>
      <vt:lpstr>charter</vt:lpstr>
      <vt:lpstr>Consolas</vt:lpstr>
      <vt:lpstr>Courier New</vt:lpstr>
      <vt:lpstr>Helvetica</vt:lpstr>
      <vt:lpstr>Lucida Sans Unicode</vt:lpstr>
      <vt:lpstr>Monaco</vt:lpstr>
      <vt:lpstr>Roboto</vt:lpstr>
      <vt:lpstr>Symbol</vt:lpstr>
      <vt:lpstr>Times New Roman</vt:lpstr>
      <vt:lpstr>Trebuchet MS</vt:lpstr>
      <vt:lpstr>urw-din</vt:lpstr>
      <vt:lpstr>verdana</vt:lpstr>
      <vt:lpstr>Wingdings</vt:lpstr>
      <vt:lpstr>Office Theme</vt:lpstr>
      <vt:lpstr>Document</vt:lpstr>
      <vt:lpstr>Equation</vt:lpstr>
      <vt:lpstr>CSCE 3600 Principles of Systems Programming    Compilers and Compilation </vt:lpstr>
      <vt:lpstr>Compiler Execution</vt:lpstr>
      <vt:lpstr>Compilation</vt:lpstr>
      <vt:lpstr>Types of Translators</vt:lpstr>
      <vt:lpstr>Program Compilation Process</vt:lpstr>
      <vt:lpstr>Program Compilation Process</vt:lpstr>
      <vt:lpstr>C Preprocessor</vt:lpstr>
      <vt:lpstr>#include Preprocessor Directive</vt:lpstr>
      <vt:lpstr>#define Preprocessor Directive</vt:lpstr>
      <vt:lpstr>#define Preprocessor Directive</vt:lpstr>
      <vt:lpstr>#define Preprocessor Directive</vt:lpstr>
      <vt:lpstr>#undef Preprocessor Directive</vt:lpstr>
      <vt:lpstr>Conditional Compilation</vt:lpstr>
      <vt:lpstr>Conditional Compilation</vt:lpstr>
      <vt:lpstr>Compiler</vt:lpstr>
      <vt:lpstr>Assembler</vt:lpstr>
      <vt:lpstr>Linker</vt:lpstr>
      <vt:lpstr>Loader</vt:lpstr>
      <vt:lpstr>Compiling and Linking</vt:lpstr>
      <vt:lpstr>Compiler Construction</vt:lpstr>
      <vt:lpstr>What is a Compiler?</vt:lpstr>
      <vt:lpstr>What is a Compiler?</vt:lpstr>
      <vt:lpstr>Why Build Compilers?</vt:lpstr>
      <vt:lpstr>Assembler</vt:lpstr>
      <vt:lpstr>Compiler</vt:lpstr>
      <vt:lpstr>Compiler Properties</vt:lpstr>
      <vt:lpstr>Compiler Goals</vt:lpstr>
      <vt:lpstr>Compiler Goals</vt:lpstr>
      <vt:lpstr>Why Study Compilers?</vt:lpstr>
      <vt:lpstr>Syntax &amp; Semantics of Language</vt:lpstr>
      <vt:lpstr>Compilation</vt:lpstr>
      <vt:lpstr>Compilation Stages</vt:lpstr>
      <vt:lpstr>Lexical Analysis</vt:lpstr>
      <vt:lpstr>PowerPoint Presentation</vt:lpstr>
      <vt:lpstr>Lexical Analysis</vt:lpstr>
      <vt:lpstr>Lexical Analysis Example</vt:lpstr>
      <vt:lpstr>Lexical Analysis Process</vt:lpstr>
      <vt:lpstr>How Do We Specify Lexical Patterns?</vt:lpstr>
      <vt:lpstr>Language Definitions</vt:lpstr>
      <vt:lpstr>Lexical Analyzer: Regular Expression</vt:lpstr>
      <vt:lpstr>RegEx: Operations</vt:lpstr>
      <vt:lpstr>RegEx: Notations</vt:lpstr>
      <vt:lpstr>RegEx: Precedence &amp; Associativity</vt:lpstr>
      <vt:lpstr>RegEx: Representing valid tokens of a language in Regex</vt:lpstr>
      <vt:lpstr>RegEx: Representing symbols, language tokens using regex</vt:lpstr>
      <vt:lpstr>RegEx Examples</vt:lpstr>
      <vt:lpstr>Regular Expression Examples</vt:lpstr>
      <vt:lpstr>RegEx Extensions (Lex)</vt:lpstr>
      <vt:lpstr>Regular Definitions</vt:lpstr>
      <vt:lpstr>Regular Expression to Scanners</vt:lpstr>
      <vt:lpstr>RegEx to DFA Example</vt:lpstr>
      <vt:lpstr>Finite Automata</vt:lpstr>
      <vt:lpstr>Finite Automata</vt:lpstr>
      <vt:lpstr>Deterministic Finite Automata (DFA)</vt:lpstr>
      <vt:lpstr>DFA Simulation</vt:lpstr>
      <vt:lpstr>DFA Simulation</vt:lpstr>
      <vt:lpstr>Recognize Longest Accepted Prefix</vt:lpstr>
      <vt:lpstr>Syntax Analysis</vt:lpstr>
      <vt:lpstr>Grammars and Parse Trees</vt:lpstr>
      <vt:lpstr>Grammars and Parse Trees</vt:lpstr>
      <vt:lpstr>Parse Trees</vt:lpstr>
      <vt:lpstr>Parse Trees</vt:lpstr>
      <vt:lpstr>PowerPoint Presentation</vt:lpstr>
      <vt:lpstr>Recursive Descent Parser</vt:lpstr>
      <vt:lpstr>Recursive Descent Parser</vt:lpstr>
      <vt:lpstr>Recursive Descent Parser Stack</vt:lpstr>
      <vt:lpstr>Example: while Statement</vt:lpstr>
      <vt:lpstr>Recognizing a while Statement</vt:lpstr>
      <vt:lpstr>Parsing a while Statement</vt:lpstr>
      <vt:lpstr>Parsing a while Statement</vt:lpstr>
      <vt:lpstr>Compiler Component Generators</vt:lpstr>
      <vt:lpstr>flex and yacc – Compiler tools</vt:lpstr>
      <vt:lpstr>Desk Calculator Example</vt:lpstr>
      <vt:lpstr>Desk Calculator Example (cont’d)</vt:lpstr>
      <vt:lpstr>Intermediate Code Generation</vt:lpstr>
      <vt:lpstr>Intermediate Code Generation</vt:lpstr>
      <vt:lpstr>Semantic Analysis</vt:lpstr>
      <vt:lpstr>Semantic Analysis</vt:lpstr>
      <vt:lpstr>Semantic Analysis</vt:lpstr>
      <vt:lpstr>Symbol Table</vt:lpstr>
      <vt:lpstr>Semantics Analysis Example</vt:lpstr>
      <vt:lpstr>Code Generation</vt:lpstr>
      <vt:lpstr>Error Handling</vt:lpstr>
      <vt:lpstr>Error Types</vt:lpstr>
      <vt:lpstr>Compiler Optimization</vt:lpstr>
      <vt:lpstr>Inside a Basic Compiler</vt:lpstr>
      <vt:lpstr>Control Flow Graph</vt:lpstr>
      <vt:lpstr>Code Optimization Requirements</vt:lpstr>
      <vt:lpstr>Code Optimization</vt:lpstr>
      <vt:lpstr>Code Optimization</vt:lpstr>
      <vt:lpstr>Optimizing Transformations</vt:lpstr>
      <vt:lpstr>PowerPoint Presentation</vt:lpstr>
      <vt:lpstr>Arithmetic ops: C lang Vs LLVM IR</vt:lpstr>
      <vt:lpstr>     Arithmetic ops: C lang Vs Assembly</vt:lpstr>
      <vt:lpstr>Comparison of different Assembly languages</vt:lpstr>
      <vt:lpstr>Optimization and Performance</vt:lpstr>
      <vt:lpstr>Role of Optimizing Compilers</vt:lpstr>
      <vt:lpstr>Limits of Optimizing Compilers</vt:lpstr>
      <vt:lpstr>Role of the Programmer</vt:lpstr>
      <vt:lpstr>Compiler Optimizations</vt:lpstr>
      <vt:lpstr>Compiler Optimizations</vt:lpstr>
      <vt:lpstr>Compiler Optimizations</vt:lpstr>
      <vt:lpstr>Compiler Optimizations</vt:lpstr>
      <vt:lpstr>Compiler Optimizations</vt:lpstr>
      <vt:lpstr>Compiler Optimizations</vt:lpstr>
      <vt:lpstr>Compiler Optimizations</vt:lpstr>
      <vt:lpstr>Optimizing Transformations</vt:lpstr>
      <vt:lpstr>Compiler Example</vt:lpstr>
      <vt:lpstr>Compiler Optimization</vt:lpstr>
      <vt:lpstr>Using Optimizing Compilers</vt:lpstr>
      <vt:lpstr>gcc Compiler Optimization Levels</vt:lpstr>
      <vt:lpstr>Compiler Optimization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dc:creator>
  <cp:keywords/>
  <dc:description/>
  <cp:lastModifiedBy>Parupudi, Tejasvi</cp:lastModifiedBy>
  <cp:revision>1092</cp:revision>
  <cp:lastPrinted>2018-04-09T17:33:45Z</cp:lastPrinted>
  <dcterms:created xsi:type="dcterms:W3CDTF">2011-09-18T04:52:00Z</dcterms:created>
  <dcterms:modified xsi:type="dcterms:W3CDTF">2024-04-16T19:32:48Z</dcterms:modified>
  <cp:category/>
</cp:coreProperties>
</file>