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handoutMasterIdLst>
    <p:handoutMasterId r:id="rId77"/>
  </p:handoutMasterIdLst>
  <p:sldIdLst>
    <p:sldId id="256" r:id="rId2"/>
    <p:sldId id="1136" r:id="rId3"/>
    <p:sldId id="1116" r:id="rId4"/>
    <p:sldId id="1151" r:id="rId5"/>
    <p:sldId id="1118" r:id="rId6"/>
    <p:sldId id="1117" r:id="rId7"/>
    <p:sldId id="1115" r:id="rId8"/>
    <p:sldId id="1084" r:id="rId9"/>
    <p:sldId id="1097" r:id="rId10"/>
    <p:sldId id="1009" r:id="rId11"/>
    <p:sldId id="1010" r:id="rId12"/>
    <p:sldId id="1011" r:id="rId13"/>
    <p:sldId id="1083" r:id="rId14"/>
    <p:sldId id="1104" r:id="rId15"/>
    <p:sldId id="1113" r:id="rId16"/>
    <p:sldId id="1022" r:id="rId17"/>
    <p:sldId id="1098" r:id="rId18"/>
    <p:sldId id="1099" r:id="rId19"/>
    <p:sldId id="1100" r:id="rId20"/>
    <p:sldId id="1101" r:id="rId21"/>
    <p:sldId id="1102" r:id="rId22"/>
    <p:sldId id="1110" r:id="rId23"/>
    <p:sldId id="1103" r:id="rId24"/>
    <p:sldId id="1111" r:id="rId25"/>
    <p:sldId id="1105" r:id="rId26"/>
    <p:sldId id="1109" r:id="rId27"/>
    <p:sldId id="1112" r:id="rId28"/>
    <p:sldId id="1106" r:id="rId29"/>
    <p:sldId id="1150" r:id="rId30"/>
    <p:sldId id="1114" r:id="rId31"/>
    <p:sldId id="1121" r:id="rId32"/>
    <p:sldId id="1119" r:id="rId33"/>
    <p:sldId id="1120" r:id="rId34"/>
    <p:sldId id="1148" r:id="rId35"/>
    <p:sldId id="1149" r:id="rId36"/>
    <p:sldId id="1137" r:id="rId37"/>
    <p:sldId id="1129" r:id="rId38"/>
    <p:sldId id="1154" r:id="rId39"/>
    <p:sldId id="1155" r:id="rId40"/>
    <p:sldId id="1156" r:id="rId41"/>
    <p:sldId id="1157" r:id="rId42"/>
    <p:sldId id="1158" r:id="rId43"/>
    <p:sldId id="1159" r:id="rId44"/>
    <p:sldId id="1160" r:id="rId45"/>
    <p:sldId id="1161" r:id="rId46"/>
    <p:sldId id="1152" r:id="rId47"/>
    <p:sldId id="1162" r:id="rId48"/>
    <p:sldId id="1163" r:id="rId49"/>
    <p:sldId id="1164" r:id="rId50"/>
    <p:sldId id="1153" r:id="rId51"/>
    <p:sldId id="1165" r:id="rId52"/>
    <p:sldId id="1122" r:id="rId53"/>
    <p:sldId id="1123" r:id="rId54"/>
    <p:sldId id="1124" r:id="rId55"/>
    <p:sldId id="1125" r:id="rId56"/>
    <p:sldId id="1126" r:id="rId57"/>
    <p:sldId id="1127" r:id="rId58"/>
    <p:sldId id="1128" r:id="rId59"/>
    <p:sldId id="1130" r:id="rId60"/>
    <p:sldId id="1131" r:id="rId61"/>
    <p:sldId id="1132" r:id="rId62"/>
    <p:sldId id="1133" r:id="rId63"/>
    <p:sldId id="1134" r:id="rId64"/>
    <p:sldId id="1135" r:id="rId65"/>
    <p:sldId id="1138" r:id="rId66"/>
    <p:sldId id="1139" r:id="rId67"/>
    <p:sldId id="1140" r:id="rId68"/>
    <p:sldId id="1141" r:id="rId69"/>
    <p:sldId id="1142" r:id="rId70"/>
    <p:sldId id="1143" r:id="rId71"/>
    <p:sldId id="1144" r:id="rId72"/>
    <p:sldId id="1145" r:id="rId73"/>
    <p:sldId id="1146" r:id="rId74"/>
    <p:sldId id="1147" r:id="rId7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02F0"/>
    <a:srgbClr val="008000"/>
    <a:srgbClr val="D4F0E1"/>
    <a:srgbClr val="008040"/>
    <a:srgbClr val="FFFEBA"/>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82" autoAdjust="0"/>
    <p:restoredTop sz="99869" autoAdjust="0"/>
  </p:normalViewPr>
  <p:slideViewPr>
    <p:cSldViewPr snapToGrid="0" snapToObjects="1">
      <p:cViewPr varScale="1">
        <p:scale>
          <a:sx n="130" d="100"/>
          <a:sy n="130" d="100"/>
        </p:scale>
        <p:origin x="786"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195F823-FBE8-6048-B841-B3220ABD8363}" type="datetimeFigureOut">
              <a:rPr lang="en-US" smtClean="0"/>
              <a:t>11/18/2024</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3DB7497-E878-754A-8726-6E6A4B18C137}" type="slidenum">
              <a:rPr lang="en-US" smtClean="0"/>
              <a:t>‹#›</a:t>
            </a:fld>
            <a:endParaRPr lang="en-US" dirty="0"/>
          </a:p>
        </p:txBody>
      </p:sp>
    </p:spTree>
    <p:extLst>
      <p:ext uri="{BB962C8B-B14F-4D97-AF65-F5344CB8AC3E}">
        <p14:creationId xmlns:p14="http://schemas.microsoft.com/office/powerpoint/2010/main" val="727349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8E46FAF-C616-EA40-83A4-B2A0DDA83D16}" type="datetimeFigureOut">
              <a:rPr lang="en-US" smtClean="0"/>
              <a:pPr/>
              <a:t>11/18/2024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60E75C1-6578-9B4C-8589-654870D3F72C}" type="slidenum">
              <a:rPr lang="en-US" smtClean="0"/>
              <a:pPr/>
              <a:t>‹#›</a:t>
            </a:fld>
            <a:endParaRPr lang="en-US" dirty="0"/>
          </a:p>
        </p:txBody>
      </p:sp>
    </p:spTree>
    <p:extLst>
      <p:ext uri="{BB962C8B-B14F-4D97-AF65-F5344CB8AC3E}">
        <p14:creationId xmlns:p14="http://schemas.microsoft.com/office/powerpoint/2010/main" val="5520975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D32F47-8935-344A-90C8-F4A39DBE2C41}"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2F47-8935-344A-90C8-F4A39DBE2C41}"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D32F47-8935-344A-90C8-F4A39DBE2C41}" type="datetimeFigureOut">
              <a:rPr lang="en-US" smtClean="0"/>
              <a:pPr/>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D32F47-8935-344A-90C8-F4A39DBE2C41}" type="datetimeFigureOut">
              <a:rPr lang="en-US" smtClean="0"/>
              <a:pPr/>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D32F47-8935-344A-90C8-F4A39DBE2C41}" type="datetimeFigureOut">
              <a:rPr lang="en-US" smtClean="0"/>
              <a:pPr/>
              <a:t>11/18/2024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32F47-8935-344A-90C8-F4A39DBE2C41}" type="datetimeFigureOut">
              <a:rPr lang="en-US" smtClean="0"/>
              <a:pPr/>
              <a:t>11/18/2024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32F47-8935-344A-90C8-F4A39DBE2C41}" type="datetimeFigureOut">
              <a:rPr lang="en-US" smtClean="0"/>
              <a:pPr/>
              <a:t>11/18/2024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F475C-803D-AB42-B1C4-A4A968A5556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python.or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Triangle 23"/>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Title 8"/>
          <p:cNvSpPr>
            <a:spLocks noGrp="1"/>
          </p:cNvSpPr>
          <p:nvPr>
            <p:ph type="ctrTitle"/>
          </p:nvPr>
        </p:nvSpPr>
        <p:spPr>
          <a:xfrm>
            <a:off x="685800" y="1021085"/>
            <a:ext cx="7772400" cy="2561277"/>
          </a:xfrm>
        </p:spPr>
        <p:txBody>
          <a:bodyPr vert="horz" anchor="b">
            <a:normAutofit fontScale="90000"/>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z="4900" dirty="0">
                <a:solidFill>
                  <a:srgbClr val="008000"/>
                </a:solidFill>
              </a:rPr>
              <a:t>CSCE 3600</a:t>
            </a:r>
            <a:br>
              <a:rPr kumimoji="0" lang="en-US" sz="4000" dirty="0">
                <a:solidFill>
                  <a:srgbClr val="008000"/>
                </a:solidFill>
              </a:rPr>
            </a:br>
            <a:r>
              <a:rPr lang="en-US" sz="4000" dirty="0">
                <a:solidFill>
                  <a:srgbClr val="008000"/>
                </a:solidFill>
              </a:rPr>
              <a:t>Principles of Systems Programming</a:t>
            </a:r>
            <a:br>
              <a:rPr lang="en-US" sz="4000" dirty="0">
                <a:solidFill>
                  <a:srgbClr val="008000"/>
                </a:solidFill>
              </a:rPr>
            </a:br>
            <a:br>
              <a:rPr kumimoji="0" lang="en-US" sz="4000" dirty="0">
                <a:solidFill>
                  <a:srgbClr val="008000"/>
                </a:solidFill>
              </a:rPr>
            </a:br>
            <a:r>
              <a:rPr kumimoji="0" lang="en-US" sz="2700" dirty="0">
                <a:solidFill>
                  <a:srgbClr val="008000"/>
                </a:solidFill>
              </a:rPr>
              <a:t> </a:t>
            </a:r>
            <a:br>
              <a:rPr kumimoji="0" lang="en-US" sz="2700" dirty="0">
                <a:solidFill>
                  <a:srgbClr val="008000"/>
                </a:solidFill>
              </a:rPr>
            </a:br>
            <a:r>
              <a:rPr kumimoji="0" lang="en-US" sz="3100" dirty="0">
                <a:solidFill>
                  <a:srgbClr val="008000"/>
                </a:solidFill>
              </a:rPr>
              <a:t>Python</a:t>
            </a:r>
            <a:endParaRPr kumimoji="0" lang="en-US" sz="4000" dirty="0">
              <a:solidFill>
                <a:srgbClr val="008000"/>
              </a:solidFill>
            </a:endParaRPr>
          </a:p>
        </p:txBody>
      </p:sp>
      <p:grpSp>
        <p:nvGrpSpPr>
          <p:cNvPr id="27" name="Group 26"/>
          <p:cNvGrpSpPr/>
          <p:nvPr/>
        </p:nvGrpSpPr>
        <p:grpSpPr>
          <a:xfrm>
            <a:off x="-3765" y="4953000"/>
            <a:ext cx="9147765" cy="1912088"/>
            <a:chOff x="-3765" y="4832896"/>
            <a:chExt cx="9147765" cy="2032192"/>
          </a:xfrm>
          <a:solidFill>
            <a:srgbClr val="008000"/>
          </a:solidFill>
        </p:grpSpPr>
        <p:sp>
          <p:nvSpPr>
            <p:cNvPr id="28" name="Freeform 27"/>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Freeform 28"/>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0" name="Freeform 2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solidFill>
              <a:srgbClr val="008000"/>
            </a:solid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31" name="Straight Connector 30"/>
            <p:cNvCxnSpPr/>
            <p:nvPr/>
          </p:nvCxnSpPr>
          <p:spPr>
            <a:xfrm>
              <a:off x="-3765" y="4880373"/>
              <a:ext cx="9147765" cy="839943"/>
            </a:xfrm>
            <a:prstGeom prst="line">
              <a:avLst/>
            </a:prstGeom>
            <a:grp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348244" y="5787973"/>
            <a:ext cx="8109955" cy="461665"/>
          </a:xfrm>
          <a:prstGeom prst="rect">
            <a:avLst/>
          </a:prstGeom>
          <a:noFill/>
        </p:spPr>
        <p:txBody>
          <a:bodyPr wrap="square" rtlCol="0">
            <a:spAutoFit/>
          </a:bodyPr>
          <a:lstStyle/>
          <a:p>
            <a:pPr algn="r"/>
            <a:r>
              <a:rPr lang="en-US" sz="2400" dirty="0">
                <a:solidFill>
                  <a:schemeClr val="bg1"/>
                </a:solidFill>
              </a:rPr>
              <a:t>University of North Texas</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Variables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3"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Assignment statement</a:t>
            </a:r>
          </a:p>
          <a:p>
            <a:pPr algn="just">
              <a:spcBef>
                <a:spcPts val="0"/>
              </a:spcBef>
              <a:spcAft>
                <a:spcPts val="600"/>
              </a:spcAft>
            </a:pPr>
            <a:r>
              <a:rPr lang="en-US" sz="2400" dirty="0"/>
              <a:t>Syntax:	</a:t>
            </a:r>
            <a:r>
              <a:rPr lang="en-US" sz="2400" b="1" dirty="0">
                <a:solidFill>
                  <a:srgbClr val="2F02F0"/>
                </a:solidFill>
                <a:latin typeface="Courier New"/>
                <a:cs typeface="Courier New"/>
              </a:rPr>
              <a:t>name = value</a:t>
            </a:r>
          </a:p>
          <a:p>
            <a:pPr algn="just">
              <a:spcBef>
                <a:spcPts val="0"/>
              </a:spcBef>
              <a:spcAft>
                <a:spcPts val="600"/>
              </a:spcAft>
            </a:pPr>
            <a:r>
              <a:rPr lang="en-US" sz="2400" dirty="0"/>
              <a:t>Examples</a:t>
            </a:r>
          </a:p>
          <a:p>
            <a:pPr marL="400050" lvl="1" indent="0" algn="just">
              <a:spcBef>
                <a:spcPts val="0"/>
              </a:spcBef>
              <a:spcAft>
                <a:spcPts val="600"/>
              </a:spcAft>
              <a:buNone/>
            </a:pPr>
            <a:r>
              <a:rPr lang="en-US" sz="2400" b="1" dirty="0">
                <a:latin typeface="Courier New"/>
                <a:cs typeface="Courier New"/>
              </a:rPr>
              <a:t>x = 5</a:t>
            </a:r>
          </a:p>
          <a:p>
            <a:pPr marL="400050" lvl="1" indent="0" algn="just">
              <a:spcBef>
                <a:spcPts val="0"/>
              </a:spcBef>
              <a:spcAft>
                <a:spcPts val="600"/>
              </a:spcAft>
              <a:buNone/>
            </a:pPr>
            <a:r>
              <a:rPr lang="en-US" sz="2400" b="1" dirty="0" err="1">
                <a:latin typeface="Courier New"/>
                <a:cs typeface="Courier New"/>
              </a:rPr>
              <a:t>gpa</a:t>
            </a:r>
            <a:r>
              <a:rPr lang="en-US" sz="2400" b="1" dirty="0">
                <a:latin typeface="Courier New"/>
                <a:cs typeface="Courier New"/>
              </a:rPr>
              <a:t> = 3.14</a:t>
            </a:r>
          </a:p>
          <a:p>
            <a:pPr marL="400050" lvl="1" indent="0" algn="just">
              <a:spcBef>
                <a:spcPts val="0"/>
              </a:spcBef>
              <a:spcAft>
                <a:spcPts val="600"/>
              </a:spcAft>
              <a:buNone/>
            </a:pPr>
            <a:r>
              <a:rPr lang="en-US" sz="2400" b="1" dirty="0">
                <a:latin typeface="Courier New"/>
                <a:cs typeface="Courier New"/>
              </a:rPr>
              <a:t>y = 4 &lt;&lt; 3</a:t>
            </a:r>
          </a:p>
          <a:p>
            <a:pPr marL="400050" lvl="1" indent="0" algn="just">
              <a:spcBef>
                <a:spcPts val="0"/>
              </a:spcBef>
              <a:spcAft>
                <a:spcPts val="600"/>
              </a:spcAft>
              <a:buNone/>
            </a:pPr>
            <a:r>
              <a:rPr lang="en-US" sz="2400" b="1" dirty="0">
                <a:latin typeface="Courier New"/>
                <a:cs typeface="Courier New"/>
              </a:rPr>
              <a:t>z = y * 4.5</a:t>
            </a:r>
          </a:p>
          <a:p>
            <a:pPr marL="400050" lvl="1" indent="0" algn="just">
              <a:spcBef>
                <a:spcPts val="0"/>
              </a:spcBef>
              <a:spcAft>
                <a:spcPts val="600"/>
              </a:spcAft>
              <a:buNone/>
            </a:pPr>
            <a:r>
              <a:rPr lang="en-US" sz="2400" b="1" dirty="0">
                <a:latin typeface="Courier New"/>
                <a:cs typeface="Courier New"/>
              </a:rPr>
              <a:t>w = (</a:t>
            </a:r>
            <a:r>
              <a:rPr lang="en-US" sz="2400" b="1" dirty="0" err="1">
                <a:latin typeface="Courier New"/>
                <a:cs typeface="Courier New"/>
              </a:rPr>
              <a:t>y+z</a:t>
            </a:r>
            <a:r>
              <a:rPr lang="en-US" sz="2400" b="1" dirty="0">
                <a:latin typeface="Courier New"/>
                <a:cs typeface="Courier New"/>
              </a:rPr>
              <a:t>)/2.5</a:t>
            </a:r>
          </a:p>
          <a:p>
            <a:pPr marL="400050" lvl="1" indent="0" algn="just">
              <a:spcBef>
                <a:spcPts val="0"/>
              </a:spcBef>
              <a:spcAft>
                <a:spcPts val="600"/>
              </a:spcAft>
              <a:buNone/>
            </a:pPr>
            <a:r>
              <a:rPr lang="en-US" sz="2400" b="1" dirty="0">
                <a:latin typeface="Courier New"/>
                <a:cs typeface="Courier New"/>
              </a:rPr>
              <a:t>x = "Hello World"</a:t>
            </a:r>
          </a:p>
          <a:p>
            <a:pPr marL="400050" lvl="1" indent="0" algn="just">
              <a:spcBef>
                <a:spcPts val="0"/>
              </a:spcBef>
              <a:spcAft>
                <a:spcPts val="600"/>
              </a:spcAft>
              <a:buNone/>
            </a:pPr>
            <a:endParaRPr lang="en-US" sz="2400" b="1" dirty="0">
              <a:latin typeface="Courier New"/>
              <a:cs typeface="Courier New"/>
            </a:endParaRPr>
          </a:p>
          <a:p>
            <a:pPr marL="400050" lvl="1" indent="0" algn="just">
              <a:spcBef>
                <a:spcPts val="0"/>
              </a:spcBef>
              <a:spcAft>
                <a:spcPts val="600"/>
              </a:spcAft>
              <a:buNone/>
            </a:pPr>
            <a:endParaRPr lang="en-US" sz="2400" dirty="0"/>
          </a:p>
        </p:txBody>
      </p:sp>
      <p:sp>
        <p:nvSpPr>
          <p:cNvPr id="2" name="Rounded Rectangle 1"/>
          <p:cNvSpPr/>
          <p:nvPr/>
        </p:nvSpPr>
        <p:spPr>
          <a:xfrm>
            <a:off x="3576609" y="2993288"/>
            <a:ext cx="5209408" cy="1632703"/>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marL="285750" indent="-285750" algn="just">
              <a:spcAft>
                <a:spcPts val="600"/>
              </a:spcAft>
              <a:buFont typeface="Arial"/>
              <a:buChar char="•"/>
            </a:pPr>
            <a:r>
              <a:rPr lang="en-US" sz="2000" dirty="0"/>
              <a:t>Variables are dynamically typed (no explicit typing, types may change during execution)</a:t>
            </a:r>
          </a:p>
          <a:p>
            <a:pPr marL="285750" indent="-285750" algn="just">
              <a:spcAft>
                <a:spcPts val="600"/>
              </a:spcAft>
              <a:buFont typeface="Arial"/>
              <a:buChar char="•"/>
            </a:pPr>
            <a:r>
              <a:rPr lang="en-US" sz="2000" dirty="0"/>
              <a:t>Variables are just names for an object (not tied to a memory location like in C)</a:t>
            </a:r>
          </a:p>
        </p:txBody>
      </p:sp>
    </p:spTree>
    <p:extLst>
      <p:ext uri="{BB962C8B-B14F-4D97-AF65-F5344CB8AC3E}">
        <p14:creationId xmlns:p14="http://schemas.microsoft.com/office/powerpoint/2010/main" val="20404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Print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3"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latin typeface="Courier New"/>
                <a:cs typeface="Courier New"/>
              </a:rPr>
              <a:t>print</a:t>
            </a:r>
            <a:r>
              <a:rPr lang="en-US" sz="2400" dirty="0"/>
              <a:t> produces text output on the terminal</a:t>
            </a:r>
          </a:p>
          <a:p>
            <a:pPr marL="400050" lvl="1" indent="0" algn="just">
              <a:spcBef>
                <a:spcPts val="0"/>
              </a:spcBef>
              <a:spcAft>
                <a:spcPts val="600"/>
              </a:spcAft>
              <a:buNone/>
            </a:pPr>
            <a:r>
              <a:rPr lang="en-US" sz="2000" b="1" dirty="0">
                <a:solidFill>
                  <a:srgbClr val="2F02F0"/>
                </a:solidFill>
                <a:latin typeface="Courier New"/>
                <a:cs typeface="Courier New"/>
              </a:rPr>
              <a:t>print "Message"</a:t>
            </a:r>
          </a:p>
          <a:p>
            <a:pPr marL="400050" lvl="1" indent="0" algn="just">
              <a:spcBef>
                <a:spcPts val="0"/>
              </a:spcBef>
              <a:spcAft>
                <a:spcPts val="600"/>
              </a:spcAft>
              <a:buNone/>
            </a:pPr>
            <a:r>
              <a:rPr lang="en-US" sz="2000" b="1" dirty="0">
                <a:solidFill>
                  <a:srgbClr val="2F02F0"/>
                </a:solidFill>
                <a:latin typeface="Courier New"/>
                <a:cs typeface="Courier New"/>
              </a:rPr>
              <a:t>print Expression</a:t>
            </a:r>
          </a:p>
          <a:p>
            <a:pPr marL="400050" lvl="1" indent="0" algn="just">
              <a:spcBef>
                <a:spcPts val="0"/>
              </a:spcBef>
              <a:spcAft>
                <a:spcPts val="600"/>
              </a:spcAft>
              <a:buNone/>
            </a:pPr>
            <a:r>
              <a:rPr lang="en-US" sz="2000" b="1" dirty="0">
                <a:solidFill>
                  <a:srgbClr val="2F02F0"/>
                </a:solidFill>
                <a:latin typeface="Courier New"/>
                <a:cs typeface="Courier New"/>
              </a:rPr>
              <a:t>print Item1, Item2, </a:t>
            </a:r>
            <a:r>
              <a:rPr lang="is-IS" sz="2000" b="1" dirty="0">
                <a:solidFill>
                  <a:srgbClr val="2F02F0"/>
                </a:solidFill>
                <a:latin typeface="Courier New"/>
                <a:cs typeface="Courier New"/>
              </a:rPr>
              <a:t>…, ItemN</a:t>
            </a:r>
          </a:p>
          <a:p>
            <a:pPr lvl="1" indent="-342900" algn="just">
              <a:spcBef>
                <a:spcPts val="0"/>
              </a:spcBef>
              <a:spcAft>
                <a:spcPts val="600"/>
              </a:spcAft>
            </a:pPr>
            <a:r>
              <a:rPr lang="en-US" sz="2000" dirty="0"/>
              <a:t>Prints several messages and/or expressions on </a:t>
            </a:r>
            <a:r>
              <a:rPr lang="en-US" sz="2000" dirty="0">
                <a:solidFill>
                  <a:srgbClr val="008000"/>
                </a:solidFill>
              </a:rPr>
              <a:t>same line</a:t>
            </a:r>
          </a:p>
          <a:p>
            <a:pPr algn="just">
              <a:spcBef>
                <a:spcPts val="0"/>
              </a:spcBef>
              <a:spcAft>
                <a:spcPts val="600"/>
              </a:spcAft>
            </a:pPr>
            <a:r>
              <a:rPr lang="en-US" sz="2400" dirty="0">
                <a:cs typeface="Courier New"/>
              </a:rPr>
              <a:t>Examples</a:t>
            </a:r>
          </a:p>
          <a:p>
            <a:pPr marL="739775" lvl="1" indent="-282575" defTabSz="449263">
              <a:spcBef>
                <a:spcPts val="0"/>
              </a:spcBef>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latin typeface="Courier New" charset="0"/>
              </a:rPr>
              <a:t>print "Hello, world!”</a:t>
            </a:r>
          </a:p>
          <a:p>
            <a:pPr marL="739775" lvl="1" indent="-282575" defTabSz="449263">
              <a:spcBef>
                <a:spcPts val="0"/>
              </a:spcBef>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latin typeface="Courier New" charset="0"/>
              </a:rPr>
              <a:t>age = 20</a:t>
            </a:r>
          </a:p>
          <a:p>
            <a:pPr marL="739775" lvl="1" indent="-282575" defTabSz="449263">
              <a:spcBef>
                <a:spcPts val="0"/>
              </a:spcBef>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latin typeface="Courier New" charset="0"/>
              </a:rPr>
              <a:t>print "Only", 65 - age, ”years until retirement"</a:t>
            </a:r>
          </a:p>
          <a:p>
            <a:pPr marL="457200" lvl="1" indent="0" algn="just">
              <a:spcBef>
                <a:spcPts val="0"/>
              </a:spcBef>
              <a:spcAft>
                <a:spcPts val="600"/>
              </a:spcAft>
              <a:buNone/>
            </a:pPr>
            <a:endParaRPr lang="en-US" sz="2400" dirty="0">
              <a:cs typeface="Courier New"/>
            </a:endParaRPr>
          </a:p>
        </p:txBody>
      </p:sp>
      <p:sp>
        <p:nvSpPr>
          <p:cNvPr id="2" name="TextBox 1"/>
          <p:cNvSpPr txBox="1"/>
          <p:nvPr/>
        </p:nvSpPr>
        <p:spPr>
          <a:xfrm>
            <a:off x="3787751" y="2099189"/>
            <a:ext cx="4719891" cy="646331"/>
          </a:xfrm>
          <a:prstGeom prst="rect">
            <a:avLst/>
          </a:prstGeom>
          <a:noFill/>
        </p:spPr>
        <p:txBody>
          <a:bodyPr wrap="square" rtlCol="0">
            <a:spAutoFit/>
          </a:bodyPr>
          <a:lstStyle/>
          <a:p>
            <a:r>
              <a:rPr lang="en-US" dirty="0"/>
              <a:t>Prints given text message or expression value to terminal and moves cursor down to next line</a:t>
            </a:r>
          </a:p>
        </p:txBody>
      </p:sp>
      <p:sp>
        <p:nvSpPr>
          <p:cNvPr id="3" name="Right Brace 2"/>
          <p:cNvSpPr/>
          <p:nvPr/>
        </p:nvSpPr>
        <p:spPr>
          <a:xfrm>
            <a:off x="3628443" y="2099189"/>
            <a:ext cx="159308" cy="646331"/>
          </a:xfrm>
          <a:prstGeom prst="righ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648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Reading Input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1371600" algn="l"/>
              </a:tabLst>
            </a:pPr>
            <a:r>
              <a:rPr lang="en-US" sz="2400" dirty="0">
                <a:latin typeface="Courier New"/>
                <a:cs typeface="Courier New"/>
              </a:rPr>
              <a:t>input</a:t>
            </a:r>
            <a:r>
              <a:rPr lang="en-US" sz="2400" dirty="0">
                <a:cs typeface="Times New Roman" charset="0"/>
              </a:rPr>
              <a:t> reads a number from user input</a:t>
            </a:r>
          </a:p>
          <a:p>
            <a:pPr lvl="1" algn="just">
              <a:spcBef>
                <a:spcPts val="0"/>
              </a:spcBef>
              <a:spcAft>
                <a:spcPts val="600"/>
              </a:spcAft>
              <a:tabLst>
                <a:tab pos="1371600" algn="l"/>
              </a:tabLst>
            </a:pPr>
            <a:r>
              <a:rPr lang="en-US" sz="2000" dirty="0">
                <a:solidFill>
                  <a:srgbClr val="000000"/>
                </a:solidFill>
              </a:rPr>
              <a:t>You can assign/store the result of </a:t>
            </a:r>
            <a:r>
              <a:rPr lang="en-US" sz="2000" dirty="0">
                <a:solidFill>
                  <a:srgbClr val="000000"/>
                </a:solidFill>
                <a:latin typeface="Courier New"/>
                <a:cs typeface="Courier New"/>
              </a:rPr>
              <a:t>input</a:t>
            </a:r>
            <a:r>
              <a:rPr lang="en-US" sz="2000" dirty="0">
                <a:solidFill>
                  <a:srgbClr val="000000"/>
                </a:solidFill>
              </a:rPr>
              <a:t> into a variable</a:t>
            </a:r>
          </a:p>
          <a:p>
            <a:pPr algn="just">
              <a:spcBef>
                <a:spcPts val="0"/>
              </a:spcBef>
              <a:spcAft>
                <a:spcPts val="600"/>
              </a:spcAft>
              <a:tabLst>
                <a:tab pos="1371600" algn="l"/>
              </a:tabLst>
            </a:pPr>
            <a:r>
              <a:rPr lang="en-US" sz="2400" dirty="0">
                <a:solidFill>
                  <a:srgbClr val="000000"/>
                </a:solidFill>
              </a:rPr>
              <a:t>Example</a:t>
            </a:r>
          </a:p>
          <a:p>
            <a:pPr marL="339725" indent="-282575" defTabSz="449263">
              <a:spcBef>
                <a:spcPts val="0"/>
              </a:spcBef>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b="1" dirty="0">
                <a:latin typeface="Courier New" charset="0"/>
              </a:rPr>
              <a:t>	</a:t>
            </a:r>
            <a:r>
              <a:rPr lang="en-US" sz="2000" b="1" dirty="0">
                <a:solidFill>
                  <a:srgbClr val="000000"/>
                </a:solidFill>
                <a:latin typeface="Courier New" charset="0"/>
              </a:rPr>
              <a:t>age = input("How old are you? ")</a:t>
            </a:r>
          </a:p>
          <a:p>
            <a:pPr marL="339725" indent="-282575" defTabSz="449263">
              <a:spcBef>
                <a:spcPts val="0"/>
              </a:spcBef>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b="1" dirty="0">
                <a:solidFill>
                  <a:srgbClr val="000000"/>
                </a:solidFill>
                <a:latin typeface="Courier New" charset="0"/>
              </a:rPr>
              <a:t>	print "Your age is", age</a:t>
            </a:r>
          </a:p>
          <a:p>
            <a:pPr marL="339725" indent="-282575" defTabSz="449263">
              <a:spcBef>
                <a:spcPts val="0"/>
              </a:spcBef>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b="1" dirty="0">
                <a:solidFill>
                  <a:srgbClr val="000000"/>
                </a:solidFill>
                <a:latin typeface="Courier New" charset="0"/>
              </a:rPr>
              <a:t>	</a:t>
            </a:r>
            <a:r>
              <a:rPr lang="en-GB" sz="2000" b="1" dirty="0">
                <a:solidFill>
                  <a:srgbClr val="000000"/>
                </a:solidFill>
                <a:latin typeface="Courier New" charset="0"/>
              </a:rPr>
              <a:t>print "Only", 65 - age, "years until retirement"</a:t>
            </a:r>
          </a:p>
          <a:p>
            <a:pPr marL="339725" indent="-282575" defTabSz="449263">
              <a:spcBef>
                <a:spcPts val="0"/>
              </a:spcBef>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400" b="1" dirty="0">
              <a:solidFill>
                <a:srgbClr val="000000"/>
              </a:solidFill>
              <a:latin typeface="Courier New" charset="0"/>
            </a:endParaRPr>
          </a:p>
          <a:p>
            <a:pPr algn="just">
              <a:spcBef>
                <a:spcPts val="0"/>
              </a:spcBef>
              <a:spcAft>
                <a:spcPts val="600"/>
              </a:spcAft>
              <a:tabLst>
                <a:tab pos="1371600" algn="l"/>
              </a:tabLst>
            </a:pPr>
            <a:r>
              <a:rPr lang="en-US" sz="2400" dirty="0" err="1">
                <a:latin typeface="Courier New"/>
                <a:cs typeface="Courier New"/>
              </a:rPr>
              <a:t>raw_input</a:t>
            </a:r>
            <a:r>
              <a:rPr lang="en-US" sz="2400" dirty="0">
                <a:cs typeface="Times New Roman" charset="0"/>
              </a:rPr>
              <a:t> reads a string of text from user input</a:t>
            </a:r>
          </a:p>
          <a:p>
            <a:pPr algn="just">
              <a:spcBef>
                <a:spcPts val="0"/>
              </a:spcBef>
              <a:spcAft>
                <a:spcPts val="600"/>
              </a:spcAft>
              <a:tabLst>
                <a:tab pos="1371600" algn="l"/>
              </a:tabLst>
            </a:pPr>
            <a:r>
              <a:rPr lang="en-US" sz="2400" dirty="0">
                <a:solidFill>
                  <a:srgbClr val="000000"/>
                </a:solidFill>
              </a:rPr>
              <a:t>Example</a:t>
            </a:r>
          </a:p>
          <a:p>
            <a:pPr marL="339725" indent="-282575" defTabSz="449263">
              <a:spcBef>
                <a:spcPts val="0"/>
              </a:spcBef>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b="1" dirty="0">
                <a:latin typeface="Courier New" charset="0"/>
              </a:rPr>
              <a:t>	</a:t>
            </a:r>
            <a:r>
              <a:rPr lang="en-US" sz="2000" b="1" dirty="0">
                <a:solidFill>
                  <a:srgbClr val="000000"/>
                </a:solidFill>
                <a:latin typeface="Courier New" charset="0"/>
              </a:rPr>
              <a:t>name = </a:t>
            </a:r>
            <a:r>
              <a:rPr lang="en-US" sz="2000" b="1" dirty="0" err="1">
                <a:solidFill>
                  <a:srgbClr val="000000"/>
                </a:solidFill>
                <a:latin typeface="Courier New" charset="0"/>
              </a:rPr>
              <a:t>raw_input</a:t>
            </a:r>
            <a:r>
              <a:rPr lang="en-US" sz="2000" b="1" dirty="0">
                <a:solidFill>
                  <a:srgbClr val="000000"/>
                </a:solidFill>
                <a:latin typeface="Courier New" charset="0"/>
              </a:rPr>
              <a:t>("Hello, what is your name? ")</a:t>
            </a:r>
          </a:p>
          <a:p>
            <a:pPr marL="339725" indent="-282575" defTabSz="449263">
              <a:spcBef>
                <a:spcPts val="0"/>
              </a:spcBef>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b="1" dirty="0">
                <a:solidFill>
                  <a:srgbClr val="000000"/>
                </a:solidFill>
                <a:latin typeface="Courier New" charset="0"/>
              </a:rPr>
              <a:t>	print "Good afternoon,", name</a:t>
            </a:r>
            <a:endParaRPr lang="en-US" sz="2000" dirty="0">
              <a:solidFill>
                <a:srgbClr val="000000"/>
              </a:solidFill>
            </a:endParaRPr>
          </a:p>
        </p:txBody>
      </p:sp>
    </p:spTree>
    <p:extLst>
      <p:ext uri="{BB962C8B-B14F-4D97-AF65-F5344CB8AC3E}">
        <p14:creationId xmlns:p14="http://schemas.microsoft.com/office/powerpoint/2010/main" val="134907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for Loop</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solidFill>
                  <a:srgbClr val="000000"/>
                </a:solidFill>
              </a:rPr>
              <a:t>The </a:t>
            </a:r>
            <a:r>
              <a:rPr lang="en-US" sz="2400" dirty="0">
                <a:solidFill>
                  <a:srgbClr val="000000"/>
                </a:solidFill>
                <a:latin typeface="Courier New"/>
                <a:cs typeface="Courier New"/>
              </a:rPr>
              <a:t>for</a:t>
            </a:r>
            <a:r>
              <a:rPr lang="en-US" sz="2400" dirty="0">
                <a:solidFill>
                  <a:srgbClr val="000000"/>
                </a:solidFill>
              </a:rPr>
              <a:t> loop repeats set of statements over group of values</a:t>
            </a:r>
          </a:p>
          <a:p>
            <a:pPr algn="just">
              <a:spcBef>
                <a:spcPts val="0"/>
              </a:spcBef>
              <a:spcAft>
                <a:spcPts val="600"/>
              </a:spcAft>
            </a:pPr>
            <a:r>
              <a:rPr lang="en-US" sz="2400" dirty="0"/>
              <a:t>Syntax:	</a:t>
            </a:r>
            <a:r>
              <a:rPr lang="en-US" sz="2400" b="1" dirty="0">
                <a:solidFill>
                  <a:srgbClr val="2F02F0"/>
                </a:solidFill>
                <a:latin typeface="Courier New"/>
                <a:cs typeface="Courier New"/>
              </a:rPr>
              <a:t>for </a:t>
            </a:r>
            <a:r>
              <a:rPr lang="en-US" sz="2400" b="1" dirty="0" err="1">
                <a:solidFill>
                  <a:srgbClr val="2F02F0"/>
                </a:solidFill>
                <a:latin typeface="Courier New"/>
                <a:cs typeface="Courier New"/>
              </a:rPr>
              <a:t>varName</a:t>
            </a:r>
            <a:r>
              <a:rPr lang="en-US" sz="2400" b="1" dirty="0">
                <a:solidFill>
                  <a:srgbClr val="2F02F0"/>
                </a:solidFill>
                <a:latin typeface="Courier New"/>
                <a:cs typeface="Courier New"/>
              </a:rPr>
              <a:t> in </a:t>
            </a:r>
            <a:r>
              <a:rPr lang="en-US" sz="2400" b="1" dirty="0" err="1">
                <a:solidFill>
                  <a:srgbClr val="2F02F0"/>
                </a:solidFill>
                <a:latin typeface="Courier New"/>
                <a:cs typeface="Courier New"/>
              </a:rPr>
              <a:t>groupOfValues</a:t>
            </a:r>
            <a:r>
              <a:rPr lang="en-US" sz="2400" b="1" dirty="0">
                <a:solidFill>
                  <a:srgbClr val="2F02F0"/>
                </a:solidFill>
                <a:latin typeface="Courier New"/>
                <a:cs typeface="Courier New"/>
              </a:rPr>
              <a:t>:</a:t>
            </a:r>
          </a:p>
          <a:p>
            <a:pPr marL="457200" lvl="1" indent="0" algn="just" defTabSz="455613">
              <a:spcBef>
                <a:spcPts val="0"/>
              </a:spcBef>
              <a:spcAft>
                <a:spcPts val="600"/>
              </a:spcAft>
              <a:buNone/>
              <a:tabLst>
                <a:tab pos="1373188" algn="l"/>
                <a:tab pos="1827213" algn="l"/>
              </a:tabLst>
            </a:pPr>
            <a:r>
              <a:rPr lang="en-US" sz="2400" b="1" dirty="0">
                <a:solidFill>
                  <a:srgbClr val="2F02F0"/>
                </a:solidFill>
                <a:latin typeface="Courier New"/>
                <a:cs typeface="Courier New"/>
              </a:rPr>
              <a:t>		statements</a:t>
            </a:r>
          </a:p>
          <a:p>
            <a:pPr lvl="1" algn="just">
              <a:spcBef>
                <a:spcPts val="0"/>
              </a:spcBef>
              <a:spcAft>
                <a:spcPts val="600"/>
              </a:spcAft>
            </a:pPr>
            <a:r>
              <a:rPr lang="en-US" sz="2000" dirty="0"/>
              <a:t>Indent statements to be repeated with spaces/tabs</a:t>
            </a:r>
          </a:p>
          <a:p>
            <a:pPr lvl="1" algn="just">
              <a:spcBef>
                <a:spcPts val="0"/>
              </a:spcBef>
              <a:spcAft>
                <a:spcPts val="600"/>
              </a:spcAft>
            </a:pPr>
            <a:r>
              <a:rPr lang="en-US" sz="2000" dirty="0" err="1">
                <a:latin typeface="Courier New"/>
                <a:cs typeface="Courier New"/>
              </a:rPr>
              <a:t>varName</a:t>
            </a:r>
            <a:r>
              <a:rPr lang="en-US" sz="2000" dirty="0"/>
              <a:t> assigns name to each value, refer in </a:t>
            </a:r>
            <a:r>
              <a:rPr lang="en-US" sz="2000" dirty="0">
                <a:latin typeface="Courier New"/>
                <a:cs typeface="Courier New"/>
              </a:rPr>
              <a:t>statements</a:t>
            </a:r>
          </a:p>
          <a:p>
            <a:pPr lvl="1" algn="just">
              <a:spcBef>
                <a:spcPts val="0"/>
              </a:spcBef>
              <a:spcAft>
                <a:spcPts val="600"/>
              </a:spcAft>
            </a:pPr>
            <a:r>
              <a:rPr lang="en-US" sz="2000" dirty="0" err="1">
                <a:latin typeface="Courier New"/>
                <a:cs typeface="Courier New"/>
              </a:rPr>
              <a:t>groupOfValues</a:t>
            </a:r>
            <a:r>
              <a:rPr lang="en-US" sz="2000" dirty="0">
                <a:cs typeface="Courier New"/>
              </a:rPr>
              <a:t> can be range of integers, specified with </a:t>
            </a:r>
            <a:r>
              <a:rPr lang="en-US" sz="2000" dirty="0">
                <a:latin typeface="Courier New"/>
                <a:cs typeface="Courier New"/>
              </a:rPr>
              <a:t>range</a:t>
            </a:r>
            <a:r>
              <a:rPr lang="en-US" sz="2000" dirty="0">
                <a:cs typeface="Courier New"/>
              </a:rPr>
              <a:t> function</a:t>
            </a:r>
          </a:p>
          <a:p>
            <a:pPr lvl="1" algn="just">
              <a:spcBef>
                <a:spcPts val="0"/>
              </a:spcBef>
              <a:spcAft>
                <a:spcPts val="600"/>
              </a:spcAft>
            </a:pPr>
            <a:endParaRPr lang="en-US" sz="2000" dirty="0">
              <a:cs typeface="Courier New"/>
            </a:endParaRPr>
          </a:p>
          <a:p>
            <a:pPr algn="just">
              <a:spcBef>
                <a:spcPts val="0"/>
              </a:spcBef>
              <a:spcAft>
                <a:spcPts val="600"/>
              </a:spcAft>
            </a:pPr>
            <a:r>
              <a:rPr lang="en-US" sz="2400" dirty="0"/>
              <a:t>Example</a:t>
            </a:r>
          </a:p>
          <a:p>
            <a:pPr marL="400050" lvl="1" indent="0" algn="just">
              <a:spcBef>
                <a:spcPts val="0"/>
              </a:spcBef>
              <a:spcAft>
                <a:spcPts val="600"/>
              </a:spcAft>
              <a:buNone/>
            </a:pPr>
            <a:r>
              <a:rPr lang="en-US" sz="2000" b="1" dirty="0">
                <a:latin typeface="Courier New"/>
                <a:cs typeface="Courier New"/>
              </a:rPr>
              <a:t>for x in range(1, 6):</a:t>
            </a:r>
          </a:p>
          <a:p>
            <a:pPr marL="400050" lvl="1" indent="0" algn="just">
              <a:spcBef>
                <a:spcPts val="0"/>
              </a:spcBef>
              <a:spcAft>
                <a:spcPts val="600"/>
              </a:spcAft>
              <a:buNone/>
              <a:tabLst>
                <a:tab pos="920750" algn="l"/>
              </a:tabLst>
            </a:pPr>
            <a:r>
              <a:rPr lang="en-US" sz="2000" b="1" dirty="0">
                <a:latin typeface="Courier New"/>
                <a:cs typeface="Courier New"/>
              </a:rPr>
              <a:t>	print x, "squared is", x * x</a:t>
            </a:r>
          </a:p>
        </p:txBody>
      </p:sp>
      <p:sp>
        <p:nvSpPr>
          <p:cNvPr id="2" name="TextBox 1"/>
          <p:cNvSpPr txBox="1"/>
          <p:nvPr/>
        </p:nvSpPr>
        <p:spPr>
          <a:xfrm>
            <a:off x="4272917" y="4404040"/>
            <a:ext cx="4208153" cy="461665"/>
          </a:xfrm>
          <a:prstGeom prst="rect">
            <a:avLst/>
          </a:prstGeom>
          <a:solidFill>
            <a:srgbClr val="D4F0E1"/>
          </a:solidFill>
        </p:spPr>
        <p:txBody>
          <a:bodyPr wrap="none" rtlCol="0">
            <a:spAutoFit/>
          </a:bodyPr>
          <a:lstStyle/>
          <a:p>
            <a:r>
              <a:rPr lang="en-US" sz="2400" b="1" dirty="0">
                <a:solidFill>
                  <a:srgbClr val="2F02F0"/>
                </a:solidFill>
                <a:latin typeface="Courier New" charset="0"/>
              </a:rPr>
              <a:t>range(</a:t>
            </a:r>
            <a:r>
              <a:rPr lang="en-US" sz="2400" b="1" dirty="0">
                <a:solidFill>
                  <a:srgbClr val="2F02F0"/>
                </a:solidFill>
              </a:rPr>
              <a:t>start</a:t>
            </a:r>
            <a:r>
              <a:rPr lang="en-US" sz="2400" b="1" dirty="0">
                <a:solidFill>
                  <a:srgbClr val="2F02F0"/>
                </a:solidFill>
                <a:latin typeface="Courier New" charset="0"/>
              </a:rPr>
              <a:t>, </a:t>
            </a:r>
            <a:r>
              <a:rPr lang="en-US" sz="2400" b="1" dirty="0">
                <a:solidFill>
                  <a:srgbClr val="2F02F0"/>
                </a:solidFill>
              </a:rPr>
              <a:t>stop</a:t>
            </a:r>
            <a:r>
              <a:rPr lang="en-US" sz="2400" b="1" dirty="0">
                <a:solidFill>
                  <a:srgbClr val="2F02F0"/>
                </a:solidFill>
                <a:latin typeface="Courier New" charset="0"/>
              </a:rPr>
              <a:t>, [</a:t>
            </a:r>
            <a:r>
              <a:rPr lang="en-US" sz="2400" b="1" dirty="0">
                <a:solidFill>
                  <a:srgbClr val="2F02F0"/>
                </a:solidFill>
              </a:rPr>
              <a:t>step]</a:t>
            </a:r>
            <a:r>
              <a:rPr lang="en-US" sz="2400" b="1" dirty="0">
                <a:solidFill>
                  <a:srgbClr val="2F02F0"/>
                </a:solidFill>
                <a:latin typeface="Courier New" charset="0"/>
              </a:rPr>
              <a:t>)</a:t>
            </a:r>
            <a:endParaRPr lang="en-US" sz="2400" b="1" dirty="0">
              <a:solidFill>
                <a:srgbClr val="2F02F0"/>
              </a:solidFill>
            </a:endParaRPr>
          </a:p>
        </p:txBody>
      </p:sp>
      <p:sp>
        <p:nvSpPr>
          <p:cNvPr id="3" name="TextBox 2"/>
          <p:cNvSpPr txBox="1"/>
          <p:nvPr/>
        </p:nvSpPr>
        <p:spPr>
          <a:xfrm>
            <a:off x="5315338" y="5054369"/>
            <a:ext cx="993143" cy="369332"/>
          </a:xfrm>
          <a:prstGeom prst="rect">
            <a:avLst/>
          </a:prstGeom>
          <a:noFill/>
        </p:spPr>
        <p:txBody>
          <a:bodyPr wrap="none" rtlCol="0">
            <a:spAutoFit/>
          </a:bodyPr>
          <a:lstStyle/>
          <a:p>
            <a:r>
              <a:rPr lang="en-US" dirty="0"/>
              <a:t>inclusive</a:t>
            </a:r>
          </a:p>
        </p:txBody>
      </p:sp>
      <p:cxnSp>
        <p:nvCxnSpPr>
          <p:cNvPr id="7" name="Straight Arrow Connector 6"/>
          <p:cNvCxnSpPr>
            <a:stCxn id="3" idx="0"/>
          </p:cNvCxnSpPr>
          <p:nvPr/>
        </p:nvCxnSpPr>
        <p:spPr>
          <a:xfrm flipH="1" flipV="1">
            <a:off x="5794812" y="4865705"/>
            <a:ext cx="17098" cy="18866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308481" y="5054369"/>
            <a:ext cx="1033719" cy="369332"/>
          </a:xfrm>
          <a:prstGeom prst="rect">
            <a:avLst/>
          </a:prstGeom>
          <a:noFill/>
        </p:spPr>
        <p:txBody>
          <a:bodyPr wrap="none" rtlCol="0">
            <a:spAutoFit/>
          </a:bodyPr>
          <a:lstStyle/>
          <a:p>
            <a:r>
              <a:rPr lang="en-US" dirty="0"/>
              <a:t>exclusive</a:t>
            </a:r>
          </a:p>
        </p:txBody>
      </p:sp>
      <p:cxnSp>
        <p:nvCxnSpPr>
          <p:cNvPr id="16" name="Straight Arrow Connector 15"/>
          <p:cNvCxnSpPr/>
          <p:nvPr/>
        </p:nvCxnSpPr>
        <p:spPr>
          <a:xfrm flipH="1" flipV="1">
            <a:off x="6776571" y="4865705"/>
            <a:ext cx="17098" cy="18866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431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Text Processing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solidFill>
                  <a:srgbClr val="000000"/>
                </a:solidFill>
              </a:rPr>
              <a:t>The </a:t>
            </a:r>
            <a:r>
              <a:rPr lang="en-US" sz="2400" dirty="0">
                <a:solidFill>
                  <a:srgbClr val="000000"/>
                </a:solidFill>
                <a:latin typeface="Courier New"/>
                <a:cs typeface="Courier New"/>
              </a:rPr>
              <a:t>for</a:t>
            </a:r>
            <a:r>
              <a:rPr lang="en-US" sz="2400" dirty="0">
                <a:solidFill>
                  <a:srgbClr val="000000"/>
                </a:solidFill>
              </a:rPr>
              <a:t> loop can be used in text processing</a:t>
            </a:r>
          </a:p>
          <a:p>
            <a:pPr lvl="1" algn="just">
              <a:spcBef>
                <a:spcPts val="0"/>
              </a:spcBef>
              <a:spcAft>
                <a:spcPts val="600"/>
              </a:spcAft>
            </a:pPr>
            <a:r>
              <a:rPr lang="en-US" sz="2000" dirty="0">
                <a:solidFill>
                  <a:srgbClr val="000000"/>
                </a:solidFill>
              </a:rPr>
              <a:t>Examine each character in a string in sequence</a:t>
            </a:r>
          </a:p>
          <a:p>
            <a:pPr algn="just">
              <a:spcBef>
                <a:spcPts val="0"/>
              </a:spcBef>
              <a:spcAft>
                <a:spcPts val="600"/>
              </a:spcAft>
            </a:pPr>
            <a:r>
              <a:rPr lang="en-US" sz="2400" dirty="0"/>
              <a:t>Example</a:t>
            </a:r>
          </a:p>
          <a:p>
            <a:pPr marL="400050" lvl="1" indent="0" algn="just">
              <a:spcBef>
                <a:spcPts val="0"/>
              </a:spcBef>
              <a:spcAft>
                <a:spcPts val="600"/>
              </a:spcAft>
              <a:buNone/>
            </a:pPr>
            <a:r>
              <a:rPr lang="en-US" sz="2000" b="1" dirty="0">
                <a:latin typeface="Courier New"/>
                <a:cs typeface="Courier New"/>
              </a:rPr>
              <a:t># print characters one at a time</a:t>
            </a:r>
          </a:p>
          <a:p>
            <a:pPr marL="400050" lvl="1" indent="0" algn="just">
              <a:spcBef>
                <a:spcPts val="0"/>
              </a:spcBef>
              <a:spcAft>
                <a:spcPts val="600"/>
              </a:spcAft>
              <a:buNone/>
            </a:pPr>
            <a:r>
              <a:rPr lang="en-US" sz="2000" b="1" dirty="0">
                <a:latin typeface="Courier New"/>
                <a:cs typeface="Courier New"/>
              </a:rPr>
              <a:t>for c in "text":</a:t>
            </a:r>
          </a:p>
          <a:p>
            <a:pPr marL="400050" lvl="1" indent="0" algn="just">
              <a:spcBef>
                <a:spcPts val="0"/>
              </a:spcBef>
              <a:spcAft>
                <a:spcPts val="600"/>
              </a:spcAft>
              <a:buNone/>
              <a:tabLst>
                <a:tab pos="920750" algn="l"/>
              </a:tabLst>
            </a:pPr>
            <a:r>
              <a:rPr lang="en-US" sz="2000" b="1" dirty="0">
                <a:latin typeface="Courier New"/>
                <a:cs typeface="Courier New"/>
              </a:rPr>
              <a:t>	print c</a:t>
            </a:r>
          </a:p>
        </p:txBody>
      </p:sp>
      <p:cxnSp>
        <p:nvCxnSpPr>
          <p:cNvPr id="3" name="Straight Arrow Connector 2"/>
          <p:cNvCxnSpPr/>
          <p:nvPr/>
        </p:nvCxnSpPr>
        <p:spPr>
          <a:xfrm flipH="1" flipV="1">
            <a:off x="2190025" y="4106087"/>
            <a:ext cx="518348" cy="492402"/>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645758" y="4598489"/>
            <a:ext cx="5313649" cy="400110"/>
          </a:xfrm>
          <a:prstGeom prst="rect">
            <a:avLst/>
          </a:prstGeom>
          <a:solidFill>
            <a:srgbClr val="D4F0E1"/>
          </a:solidFill>
        </p:spPr>
        <p:txBody>
          <a:bodyPr wrap="none" rtlCol="0">
            <a:spAutoFit/>
          </a:bodyPr>
          <a:lstStyle/>
          <a:p>
            <a:r>
              <a:rPr lang="en-US" sz="2000" dirty="0"/>
              <a:t>Indentation is used to denote bodies (i.e., blocks)</a:t>
            </a:r>
          </a:p>
        </p:txBody>
      </p:sp>
    </p:spTree>
    <p:extLst>
      <p:ext uri="{BB962C8B-B14F-4D97-AF65-F5344CB8AC3E}">
        <p14:creationId xmlns:p14="http://schemas.microsoft.com/office/powerpoint/2010/main" val="12936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Control Flow</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199" y="1600200"/>
            <a:ext cx="8418167" cy="4807744"/>
          </a:xfrm>
        </p:spPr>
        <p:txBody>
          <a:bodyPr>
            <a:noAutofit/>
          </a:bodyPr>
          <a:lstStyle/>
          <a:p>
            <a:pPr>
              <a:spcBef>
                <a:spcPts val="0"/>
              </a:spcBef>
              <a:spcAft>
                <a:spcPts val="600"/>
              </a:spcAft>
              <a:defRPr/>
            </a:pPr>
            <a:r>
              <a:rPr lang="en-US" sz="2400" dirty="0">
                <a:effectLst>
                  <a:outerShdw blurRad="38100" dist="38100" dir="2700000" algn="tl">
                    <a:srgbClr val="FFFFFF"/>
                  </a:outerShdw>
                </a:effectLst>
              </a:rPr>
              <a:t>Things that are </a:t>
            </a:r>
            <a:r>
              <a:rPr lang="en-US" sz="2400" dirty="0">
                <a:effectLst>
                  <a:outerShdw blurRad="38100" dist="38100" dir="2700000" algn="tl">
                    <a:srgbClr val="FFFFFF"/>
                  </a:outerShdw>
                </a:effectLst>
                <a:latin typeface="Courier New"/>
                <a:cs typeface="Courier New"/>
              </a:rPr>
              <a:t>true</a:t>
            </a:r>
          </a:p>
          <a:p>
            <a:pPr lvl="1">
              <a:spcBef>
                <a:spcPts val="0"/>
              </a:spcBef>
              <a:spcAft>
                <a:spcPts val="600"/>
              </a:spcAft>
              <a:defRPr/>
            </a:pPr>
            <a:r>
              <a:rPr lang="en-US" sz="2000" dirty="0"/>
              <a:t>The Boolean value </a:t>
            </a:r>
            <a:r>
              <a:rPr lang="en-US" sz="2000" dirty="0">
                <a:latin typeface="Courier New"/>
                <a:cs typeface="Courier New"/>
              </a:rPr>
              <a:t>true</a:t>
            </a:r>
          </a:p>
          <a:p>
            <a:pPr lvl="1">
              <a:spcBef>
                <a:spcPts val="0"/>
              </a:spcBef>
              <a:spcAft>
                <a:spcPts val="600"/>
              </a:spcAft>
              <a:defRPr/>
            </a:pPr>
            <a:r>
              <a:rPr lang="en-US" sz="2000" dirty="0"/>
              <a:t>All non-zero numbers</a:t>
            </a:r>
          </a:p>
          <a:p>
            <a:pPr lvl="1">
              <a:spcBef>
                <a:spcPts val="0"/>
              </a:spcBef>
              <a:spcAft>
                <a:spcPts val="600"/>
              </a:spcAft>
              <a:defRPr/>
            </a:pPr>
            <a:r>
              <a:rPr lang="en-US" sz="2000" dirty="0"/>
              <a:t>Any string containing at least one character</a:t>
            </a:r>
          </a:p>
          <a:p>
            <a:pPr lvl="1">
              <a:spcBef>
                <a:spcPts val="0"/>
              </a:spcBef>
              <a:spcAft>
                <a:spcPts val="600"/>
              </a:spcAft>
              <a:defRPr/>
            </a:pPr>
            <a:r>
              <a:rPr lang="en-US" sz="2000" dirty="0"/>
              <a:t>A non-empty data structure</a:t>
            </a:r>
            <a:endParaRPr lang="en-US" sz="1800" dirty="0"/>
          </a:p>
          <a:p>
            <a:pPr>
              <a:spcBef>
                <a:spcPts val="0"/>
              </a:spcBef>
              <a:spcAft>
                <a:spcPts val="600"/>
              </a:spcAft>
              <a:defRPr/>
            </a:pPr>
            <a:r>
              <a:rPr lang="en-US" sz="2400" dirty="0">
                <a:effectLst>
                  <a:outerShdw blurRad="38100" dist="38100" dir="2700000" algn="tl">
                    <a:srgbClr val="FFFFFF"/>
                  </a:outerShdw>
                </a:effectLst>
              </a:rPr>
              <a:t>Things that are </a:t>
            </a:r>
            <a:r>
              <a:rPr lang="en-US" sz="2400" dirty="0">
                <a:effectLst>
                  <a:outerShdw blurRad="38100" dist="38100" dir="2700000" algn="tl">
                    <a:srgbClr val="FFFFFF"/>
                  </a:outerShdw>
                </a:effectLst>
                <a:latin typeface="Courier New"/>
                <a:cs typeface="Courier New"/>
              </a:rPr>
              <a:t>false</a:t>
            </a:r>
          </a:p>
          <a:p>
            <a:pPr lvl="1">
              <a:spcBef>
                <a:spcPts val="0"/>
              </a:spcBef>
              <a:spcAft>
                <a:spcPts val="600"/>
              </a:spcAft>
              <a:defRPr/>
            </a:pPr>
            <a:r>
              <a:rPr lang="en-US" sz="2000" dirty="0"/>
              <a:t>The Boolean value </a:t>
            </a:r>
            <a:r>
              <a:rPr lang="en-US" sz="2000" dirty="0">
                <a:latin typeface="Courier New"/>
                <a:cs typeface="Courier New"/>
              </a:rPr>
              <a:t>false</a:t>
            </a:r>
          </a:p>
          <a:p>
            <a:pPr lvl="1">
              <a:spcBef>
                <a:spcPts val="0"/>
              </a:spcBef>
              <a:spcAft>
                <a:spcPts val="600"/>
              </a:spcAft>
              <a:defRPr/>
            </a:pPr>
            <a:r>
              <a:rPr lang="en-US" sz="2000" dirty="0"/>
              <a:t>The numbers </a:t>
            </a:r>
            <a:r>
              <a:rPr lang="en-US" sz="2000" dirty="0">
                <a:latin typeface="Courier New"/>
                <a:cs typeface="Courier New"/>
              </a:rPr>
              <a:t>0</a:t>
            </a:r>
            <a:r>
              <a:rPr lang="en-US" sz="2000" dirty="0"/>
              <a:t> (integer), </a:t>
            </a:r>
            <a:r>
              <a:rPr lang="en-US" sz="2000" dirty="0">
                <a:latin typeface="Courier New"/>
                <a:cs typeface="Courier New"/>
              </a:rPr>
              <a:t>0.0</a:t>
            </a:r>
            <a:r>
              <a:rPr lang="en-US" sz="2000" dirty="0"/>
              <a:t> (float) and </a:t>
            </a:r>
            <a:r>
              <a:rPr lang="en-US" sz="2000" dirty="0">
                <a:latin typeface="Courier New"/>
                <a:cs typeface="Courier New"/>
              </a:rPr>
              <a:t>0j</a:t>
            </a:r>
            <a:r>
              <a:rPr lang="en-US" sz="2000" dirty="0"/>
              <a:t> (complex)</a:t>
            </a:r>
          </a:p>
          <a:p>
            <a:pPr lvl="1">
              <a:spcBef>
                <a:spcPts val="0"/>
              </a:spcBef>
              <a:spcAft>
                <a:spcPts val="600"/>
              </a:spcAft>
              <a:defRPr/>
            </a:pPr>
            <a:r>
              <a:rPr lang="en-US" sz="2000" dirty="0"/>
              <a:t>The empty string ""</a:t>
            </a:r>
          </a:p>
          <a:p>
            <a:pPr lvl="1">
              <a:spcBef>
                <a:spcPts val="0"/>
              </a:spcBef>
              <a:spcAft>
                <a:spcPts val="600"/>
              </a:spcAft>
              <a:defRPr/>
            </a:pPr>
            <a:r>
              <a:rPr lang="en-US" sz="2000" dirty="0"/>
              <a:t>The empty list [], empty dictionary {}, and empty set </a:t>
            </a:r>
            <a:r>
              <a:rPr lang="en-US" sz="2000" dirty="0">
                <a:latin typeface="Courier New"/>
                <a:cs typeface="Courier New"/>
              </a:rPr>
              <a:t>set()</a:t>
            </a:r>
          </a:p>
        </p:txBody>
      </p:sp>
      <p:sp>
        <p:nvSpPr>
          <p:cNvPr id="2" name="Rounded Rectangle 1"/>
          <p:cNvSpPr/>
          <p:nvPr/>
        </p:nvSpPr>
        <p:spPr>
          <a:xfrm>
            <a:off x="1014426" y="5753334"/>
            <a:ext cx="6903356" cy="747618"/>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You can terminate a Python script using the built-in functions </a:t>
            </a:r>
            <a:r>
              <a:rPr lang="en-US" sz="2000" dirty="0">
                <a:latin typeface="Courier New"/>
                <a:cs typeface="Courier New"/>
              </a:rPr>
              <a:t>quit()</a:t>
            </a:r>
            <a:r>
              <a:rPr lang="en-US" sz="2000" dirty="0"/>
              <a:t> or </a:t>
            </a:r>
            <a:r>
              <a:rPr lang="en-US" sz="2000" dirty="0">
                <a:latin typeface="Courier New"/>
                <a:cs typeface="Courier New"/>
              </a:rPr>
              <a:t>exit()</a:t>
            </a:r>
          </a:p>
        </p:txBody>
      </p:sp>
    </p:spTree>
    <p:extLst>
      <p:ext uri="{BB962C8B-B14F-4D97-AF65-F5344CB8AC3E}">
        <p14:creationId xmlns:p14="http://schemas.microsoft.com/office/powerpoint/2010/main" val="125145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if Statement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3"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cs typeface="Times New Roman" charset="0"/>
              </a:rPr>
              <a:t>The </a:t>
            </a:r>
            <a:r>
              <a:rPr lang="en-US" sz="2400" dirty="0">
                <a:latin typeface="Courier New"/>
                <a:cs typeface="Courier New"/>
              </a:rPr>
              <a:t>if</a:t>
            </a:r>
            <a:r>
              <a:rPr lang="en-US" sz="2400" dirty="0">
                <a:cs typeface="Times New Roman" charset="0"/>
              </a:rPr>
              <a:t> statement executes a group of statements only if a certain condition is true</a:t>
            </a:r>
          </a:p>
          <a:p>
            <a:pPr lvl="1" algn="just">
              <a:spcBef>
                <a:spcPts val="0"/>
              </a:spcBef>
              <a:spcAft>
                <a:spcPts val="600"/>
              </a:spcAft>
            </a:pPr>
            <a:r>
              <a:rPr lang="en-US" sz="2000" dirty="0">
                <a:cs typeface="Times New Roman" charset="0"/>
              </a:rPr>
              <a:t>Otherwise, the statements are skipped</a:t>
            </a:r>
          </a:p>
          <a:p>
            <a:pPr algn="just">
              <a:spcBef>
                <a:spcPts val="0"/>
              </a:spcBef>
              <a:spcAft>
                <a:spcPts val="600"/>
              </a:spcAft>
            </a:pPr>
            <a:r>
              <a:rPr lang="en-US" sz="2400" dirty="0"/>
              <a:t>Syntax:	</a:t>
            </a:r>
            <a:r>
              <a:rPr lang="en-US" sz="2400" b="1" dirty="0">
                <a:solidFill>
                  <a:srgbClr val="2F02F0"/>
                </a:solidFill>
                <a:latin typeface="Courier New"/>
                <a:cs typeface="Courier New"/>
              </a:rPr>
              <a:t>if condition:</a:t>
            </a:r>
          </a:p>
          <a:p>
            <a:pPr marL="457200" lvl="1" indent="0" algn="just" defTabSz="455613">
              <a:spcBef>
                <a:spcPts val="0"/>
              </a:spcBef>
              <a:spcAft>
                <a:spcPts val="600"/>
              </a:spcAft>
              <a:buNone/>
              <a:tabLst>
                <a:tab pos="1373188" algn="l"/>
                <a:tab pos="1827213" algn="l"/>
              </a:tabLst>
            </a:pPr>
            <a:r>
              <a:rPr lang="en-US" sz="2400" b="1" dirty="0">
                <a:solidFill>
                  <a:srgbClr val="2F02F0"/>
                </a:solidFill>
                <a:latin typeface="Courier New"/>
                <a:cs typeface="Courier New"/>
              </a:rPr>
              <a:t>		statements</a:t>
            </a:r>
          </a:p>
          <a:p>
            <a:pPr algn="just">
              <a:spcBef>
                <a:spcPts val="0"/>
              </a:spcBef>
              <a:spcAft>
                <a:spcPts val="600"/>
              </a:spcAft>
            </a:pPr>
            <a:r>
              <a:rPr lang="en-US" sz="2400" dirty="0"/>
              <a:t>Example</a:t>
            </a:r>
          </a:p>
          <a:p>
            <a:pPr marL="400050" lvl="1" indent="0" algn="just">
              <a:spcBef>
                <a:spcPts val="0"/>
              </a:spcBef>
              <a:spcAft>
                <a:spcPts val="600"/>
              </a:spcAft>
              <a:buNone/>
              <a:tabLst>
                <a:tab pos="920750" algn="l"/>
              </a:tabLst>
            </a:pPr>
            <a:r>
              <a:rPr lang="en-US" sz="2000" b="1" dirty="0" err="1">
                <a:latin typeface="Courier New"/>
                <a:cs typeface="Courier New"/>
              </a:rPr>
              <a:t>gpa</a:t>
            </a:r>
            <a:r>
              <a:rPr lang="en-US" sz="2000" b="1" dirty="0">
                <a:latin typeface="Courier New"/>
                <a:cs typeface="Courier New"/>
              </a:rPr>
              <a:t> = 3.4</a:t>
            </a:r>
          </a:p>
          <a:p>
            <a:pPr marL="400050" lvl="1" indent="0" algn="just">
              <a:spcBef>
                <a:spcPts val="0"/>
              </a:spcBef>
              <a:spcAft>
                <a:spcPts val="600"/>
              </a:spcAft>
              <a:buNone/>
              <a:tabLst>
                <a:tab pos="920750" algn="l"/>
              </a:tabLst>
            </a:pPr>
            <a:r>
              <a:rPr lang="en-US" sz="2000" b="1" dirty="0">
                <a:latin typeface="Courier New"/>
                <a:cs typeface="Courier New"/>
              </a:rPr>
              <a:t>if </a:t>
            </a:r>
            <a:r>
              <a:rPr lang="en-US" sz="2000" b="1" dirty="0" err="1">
                <a:latin typeface="Courier New"/>
                <a:cs typeface="Courier New"/>
              </a:rPr>
              <a:t>gpa</a:t>
            </a:r>
            <a:r>
              <a:rPr lang="en-US" sz="2000" b="1" dirty="0">
                <a:latin typeface="Courier New"/>
                <a:cs typeface="Courier New"/>
              </a:rPr>
              <a:t> &gt; 2.0:</a:t>
            </a:r>
          </a:p>
          <a:p>
            <a:pPr marL="400050" lvl="1" indent="0" algn="just">
              <a:spcBef>
                <a:spcPts val="0"/>
              </a:spcBef>
              <a:spcAft>
                <a:spcPts val="600"/>
              </a:spcAft>
              <a:buNone/>
              <a:tabLst>
                <a:tab pos="920750" algn="l"/>
              </a:tabLst>
            </a:pPr>
            <a:r>
              <a:rPr lang="en-US" sz="2000" b="1" dirty="0">
                <a:latin typeface="Courier New"/>
                <a:cs typeface="Courier New"/>
              </a:rPr>
              <a:t>	print "Your application is accepted."</a:t>
            </a:r>
          </a:p>
        </p:txBody>
      </p:sp>
    </p:spTree>
    <p:extLst>
      <p:ext uri="{BB962C8B-B14F-4D97-AF65-F5344CB8AC3E}">
        <p14:creationId xmlns:p14="http://schemas.microsoft.com/office/powerpoint/2010/main" val="426524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if-</a:t>
            </a:r>
            <a:r>
              <a:rPr lang="en-US" sz="4000" dirty="0" err="1"/>
              <a:t>elif</a:t>
            </a:r>
            <a:r>
              <a:rPr lang="en-US" sz="4000" dirty="0"/>
              <a:t>-else Statement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3"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Syntax:	</a:t>
            </a:r>
            <a:r>
              <a:rPr lang="en-US" sz="2400" b="1" dirty="0">
                <a:solidFill>
                  <a:srgbClr val="2F02F0"/>
                </a:solidFill>
                <a:latin typeface="Courier New"/>
                <a:cs typeface="Courier New"/>
              </a:rPr>
              <a:t>if condition:</a:t>
            </a:r>
          </a:p>
          <a:p>
            <a:pPr marL="457200" lvl="1" indent="0" algn="just" defTabSz="455613">
              <a:spcBef>
                <a:spcPts val="0"/>
              </a:spcBef>
              <a:spcAft>
                <a:spcPts val="600"/>
              </a:spcAft>
              <a:buNone/>
              <a:tabLst>
                <a:tab pos="1373188" algn="l"/>
                <a:tab pos="1827213" algn="l"/>
              </a:tabLst>
            </a:pPr>
            <a:r>
              <a:rPr lang="en-US" sz="2400" b="1" dirty="0">
                <a:solidFill>
                  <a:srgbClr val="2F02F0"/>
                </a:solidFill>
                <a:latin typeface="Courier New"/>
                <a:cs typeface="Courier New"/>
              </a:rPr>
              <a:t>		statements</a:t>
            </a:r>
          </a:p>
          <a:p>
            <a:pPr marL="457200" lvl="1" indent="0" algn="just" defTabSz="455613">
              <a:spcBef>
                <a:spcPts val="0"/>
              </a:spcBef>
              <a:spcAft>
                <a:spcPts val="600"/>
              </a:spcAft>
              <a:buNone/>
              <a:tabLst>
                <a:tab pos="1373188" algn="l"/>
                <a:tab pos="1827213" algn="l"/>
              </a:tabLst>
            </a:pPr>
            <a:r>
              <a:rPr lang="en-US" sz="2400" b="1" dirty="0">
                <a:solidFill>
                  <a:srgbClr val="2F02F0"/>
                </a:solidFill>
                <a:latin typeface="Courier New"/>
                <a:cs typeface="Courier New"/>
              </a:rPr>
              <a:t>	</a:t>
            </a:r>
            <a:r>
              <a:rPr lang="en-US" sz="2400" b="1" dirty="0" err="1">
                <a:solidFill>
                  <a:srgbClr val="2F02F0"/>
                </a:solidFill>
                <a:latin typeface="Courier New"/>
                <a:cs typeface="Courier New"/>
              </a:rPr>
              <a:t>elif</a:t>
            </a:r>
            <a:r>
              <a:rPr lang="en-US" sz="2400" b="1" dirty="0">
                <a:solidFill>
                  <a:srgbClr val="2F02F0"/>
                </a:solidFill>
                <a:latin typeface="Courier New"/>
                <a:cs typeface="Courier New"/>
              </a:rPr>
              <a:t> condition:</a:t>
            </a:r>
          </a:p>
          <a:p>
            <a:pPr marL="457200" lvl="1" indent="0" algn="just" defTabSz="455613">
              <a:spcBef>
                <a:spcPts val="0"/>
              </a:spcBef>
              <a:spcAft>
                <a:spcPts val="600"/>
              </a:spcAft>
              <a:buNone/>
              <a:tabLst>
                <a:tab pos="1373188" algn="l"/>
                <a:tab pos="1827213" algn="l"/>
              </a:tabLst>
            </a:pPr>
            <a:r>
              <a:rPr lang="en-US" sz="2400" b="1" dirty="0">
                <a:solidFill>
                  <a:srgbClr val="2F02F0"/>
                </a:solidFill>
                <a:latin typeface="Courier New"/>
                <a:cs typeface="Courier New"/>
              </a:rPr>
              <a:t>		statements</a:t>
            </a:r>
          </a:p>
          <a:p>
            <a:pPr marL="457200" lvl="1" indent="0" algn="just" defTabSz="455613">
              <a:spcBef>
                <a:spcPts val="0"/>
              </a:spcBef>
              <a:spcAft>
                <a:spcPts val="600"/>
              </a:spcAft>
              <a:buNone/>
              <a:tabLst>
                <a:tab pos="1373188" algn="l"/>
                <a:tab pos="1827213" algn="l"/>
              </a:tabLst>
            </a:pPr>
            <a:r>
              <a:rPr lang="en-US" sz="2400" b="1" dirty="0">
                <a:solidFill>
                  <a:srgbClr val="2F02F0"/>
                </a:solidFill>
                <a:latin typeface="Courier New"/>
                <a:cs typeface="Courier New"/>
              </a:rPr>
              <a:t>	else:</a:t>
            </a:r>
          </a:p>
          <a:p>
            <a:pPr marL="457200" lvl="1" indent="0" algn="just" defTabSz="455613">
              <a:spcBef>
                <a:spcPts val="0"/>
              </a:spcBef>
              <a:spcAft>
                <a:spcPts val="600"/>
              </a:spcAft>
              <a:buNone/>
              <a:tabLst>
                <a:tab pos="1373188" algn="l"/>
                <a:tab pos="1827213" algn="l"/>
              </a:tabLst>
            </a:pPr>
            <a:r>
              <a:rPr lang="en-US" sz="2400" b="1" dirty="0">
                <a:solidFill>
                  <a:srgbClr val="2F02F0"/>
                </a:solidFill>
                <a:latin typeface="Courier New"/>
                <a:cs typeface="Courier New"/>
              </a:rPr>
              <a:t>		statements</a:t>
            </a:r>
          </a:p>
          <a:p>
            <a:pPr algn="just">
              <a:spcBef>
                <a:spcPts val="0"/>
              </a:spcBef>
              <a:spcAft>
                <a:spcPts val="600"/>
              </a:spcAft>
            </a:pPr>
            <a:r>
              <a:rPr lang="en-US" sz="2400" dirty="0"/>
              <a:t>Example</a:t>
            </a:r>
          </a:p>
          <a:p>
            <a:pPr lvl="1" defTabSz="463550">
              <a:lnSpc>
                <a:spcPct val="80000"/>
              </a:lnSpc>
              <a:buNone/>
              <a:tabLst>
                <a:tab pos="920750" algn="l"/>
              </a:tabLst>
              <a:defRPr/>
            </a:pPr>
            <a:r>
              <a:rPr lang="en-US" sz="1600" b="1" dirty="0" err="1">
                <a:latin typeface="Courier New" charset="0"/>
              </a:rPr>
              <a:t>gpa</a:t>
            </a:r>
            <a:r>
              <a:rPr lang="en-US" sz="1600" b="1" dirty="0">
                <a:latin typeface="Courier New" charset="0"/>
              </a:rPr>
              <a:t> = 1.4</a:t>
            </a:r>
          </a:p>
          <a:p>
            <a:pPr lvl="1" defTabSz="463550">
              <a:lnSpc>
                <a:spcPct val="80000"/>
              </a:lnSpc>
              <a:buNone/>
              <a:tabLst>
                <a:tab pos="920750" algn="l"/>
              </a:tabLst>
              <a:defRPr/>
            </a:pPr>
            <a:r>
              <a:rPr lang="en-US" sz="1600" b="1" dirty="0">
                <a:highlight>
                  <a:srgbClr val="FFFF00"/>
                </a:highlight>
                <a:latin typeface="Courier New" charset="0"/>
              </a:rPr>
              <a:t>if</a:t>
            </a:r>
            <a:r>
              <a:rPr lang="en-US" sz="1600" b="1" dirty="0">
                <a:latin typeface="Courier New" charset="0"/>
              </a:rPr>
              <a:t> </a:t>
            </a:r>
            <a:r>
              <a:rPr lang="en-US" sz="1600" b="1" dirty="0" err="1">
                <a:latin typeface="Courier New" charset="0"/>
              </a:rPr>
              <a:t>gpa</a:t>
            </a:r>
            <a:r>
              <a:rPr lang="en-US" sz="1600" b="1" dirty="0">
                <a:latin typeface="Courier New" charset="0"/>
              </a:rPr>
              <a:t> &gt; 3.0:</a:t>
            </a:r>
          </a:p>
          <a:p>
            <a:pPr lvl="1" defTabSz="463550">
              <a:lnSpc>
                <a:spcPct val="80000"/>
              </a:lnSpc>
              <a:buNone/>
              <a:tabLst>
                <a:tab pos="920750" algn="l"/>
              </a:tabLst>
              <a:defRPr/>
            </a:pPr>
            <a:r>
              <a:rPr lang="en-US" sz="1600" b="1" dirty="0">
                <a:latin typeface="Courier New" charset="0"/>
              </a:rPr>
              <a:t>		print("Welcome to UNT!“)</a:t>
            </a:r>
          </a:p>
          <a:p>
            <a:pPr lvl="1" defTabSz="463550">
              <a:lnSpc>
                <a:spcPct val="80000"/>
              </a:lnSpc>
              <a:buNone/>
              <a:tabLst>
                <a:tab pos="920750" algn="l"/>
              </a:tabLst>
              <a:defRPr/>
            </a:pPr>
            <a:r>
              <a:rPr lang="en-US" sz="1600" b="1" dirty="0" err="1">
                <a:highlight>
                  <a:srgbClr val="FFFF00"/>
                </a:highlight>
                <a:latin typeface="Courier New" charset="0"/>
              </a:rPr>
              <a:t>elif</a:t>
            </a:r>
            <a:r>
              <a:rPr lang="en-US" sz="1600" b="1" dirty="0">
                <a:latin typeface="Courier New" charset="0"/>
              </a:rPr>
              <a:t> </a:t>
            </a:r>
            <a:r>
              <a:rPr lang="en-US" sz="1600" b="1" dirty="0" err="1">
                <a:latin typeface="Courier New" charset="0"/>
              </a:rPr>
              <a:t>gpa</a:t>
            </a:r>
            <a:r>
              <a:rPr lang="en-US" sz="1600" b="1" dirty="0">
                <a:latin typeface="Courier New" charset="0"/>
              </a:rPr>
              <a:t> &gt; 2.0 </a:t>
            </a:r>
            <a:r>
              <a:rPr lang="en-US" sz="1600" b="1" dirty="0">
                <a:highlight>
                  <a:srgbClr val="FFFF00"/>
                </a:highlight>
                <a:latin typeface="Courier New" charset="0"/>
              </a:rPr>
              <a:t>and</a:t>
            </a:r>
            <a:r>
              <a:rPr lang="en-US" sz="1600" b="1" dirty="0">
                <a:latin typeface="Courier New" charset="0"/>
              </a:rPr>
              <a:t> </a:t>
            </a:r>
            <a:r>
              <a:rPr lang="en-US" sz="1600" b="1" dirty="0" err="1">
                <a:latin typeface="Courier New" charset="0"/>
              </a:rPr>
              <a:t>gpa</a:t>
            </a:r>
            <a:r>
              <a:rPr lang="en-US" sz="1600" b="1" dirty="0">
                <a:latin typeface="Courier New" charset="0"/>
              </a:rPr>
              <a:t> &lt; 3.0:</a:t>
            </a:r>
          </a:p>
          <a:p>
            <a:pPr lvl="1" defTabSz="463550">
              <a:lnSpc>
                <a:spcPct val="80000"/>
              </a:lnSpc>
              <a:buNone/>
              <a:tabLst>
                <a:tab pos="920750" algn="l"/>
              </a:tabLst>
              <a:defRPr/>
            </a:pPr>
            <a:r>
              <a:rPr lang="en-US" sz="1600" b="1" dirty="0">
                <a:latin typeface="Courier New" charset="0"/>
              </a:rPr>
              <a:t>		print “Provisional welcome to UNT!"</a:t>
            </a:r>
          </a:p>
          <a:p>
            <a:pPr lvl="1" defTabSz="463550">
              <a:lnSpc>
                <a:spcPct val="80000"/>
              </a:lnSpc>
              <a:buNone/>
              <a:tabLst>
                <a:tab pos="920750" algn="l"/>
              </a:tabLst>
              <a:defRPr/>
            </a:pPr>
            <a:r>
              <a:rPr lang="en-US" sz="1600" b="1" dirty="0">
                <a:highlight>
                  <a:srgbClr val="FFFF00"/>
                </a:highlight>
                <a:latin typeface="Courier New" charset="0"/>
              </a:rPr>
              <a:t>else</a:t>
            </a:r>
            <a:r>
              <a:rPr lang="en-US" sz="1600" b="1" dirty="0">
                <a:latin typeface="Courier New" charset="0"/>
              </a:rPr>
              <a:t>:</a:t>
            </a:r>
          </a:p>
          <a:p>
            <a:pPr lvl="1" defTabSz="463550">
              <a:lnSpc>
                <a:spcPct val="80000"/>
              </a:lnSpc>
              <a:buNone/>
              <a:tabLst>
                <a:tab pos="920750" algn="l"/>
              </a:tabLst>
              <a:defRPr/>
            </a:pPr>
            <a:r>
              <a:rPr lang="en-US" sz="1600" b="1" dirty="0">
                <a:latin typeface="Courier New" charset="0"/>
              </a:rPr>
              <a:t>		print "Your application is denied."</a:t>
            </a:r>
          </a:p>
        </p:txBody>
      </p:sp>
      <p:sp>
        <p:nvSpPr>
          <p:cNvPr id="2" name="Right Brace 1"/>
          <p:cNvSpPr/>
          <p:nvPr/>
        </p:nvSpPr>
        <p:spPr>
          <a:xfrm>
            <a:off x="4768811" y="2565676"/>
            <a:ext cx="168463" cy="764520"/>
          </a:xfrm>
          <a:prstGeom prst="righ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p:cNvSpPr/>
          <p:nvPr/>
        </p:nvSpPr>
        <p:spPr>
          <a:xfrm>
            <a:off x="4752748" y="3482596"/>
            <a:ext cx="168463" cy="764520"/>
          </a:xfrm>
          <a:prstGeom prst="righ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 name="Straight Connector 3"/>
          <p:cNvCxnSpPr/>
          <p:nvPr/>
        </p:nvCxnSpPr>
        <p:spPr>
          <a:xfrm flipV="1">
            <a:off x="5079820" y="3482596"/>
            <a:ext cx="751606" cy="32704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079820" y="2928499"/>
            <a:ext cx="751606" cy="40169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935095" y="3200400"/>
            <a:ext cx="962824" cy="369332"/>
          </a:xfrm>
          <a:prstGeom prst="rect">
            <a:avLst/>
          </a:prstGeom>
          <a:noFill/>
        </p:spPr>
        <p:txBody>
          <a:bodyPr wrap="none" rtlCol="0">
            <a:spAutoFit/>
          </a:bodyPr>
          <a:lstStyle/>
          <a:p>
            <a:r>
              <a:rPr lang="en-US" dirty="0"/>
              <a:t>optional</a:t>
            </a:r>
          </a:p>
        </p:txBody>
      </p:sp>
      <p:sp>
        <p:nvSpPr>
          <p:cNvPr id="3" name="Rounded Rectangle 2"/>
          <p:cNvSpPr/>
          <p:nvPr/>
        </p:nvSpPr>
        <p:spPr>
          <a:xfrm>
            <a:off x="5672817" y="4415569"/>
            <a:ext cx="2682455" cy="829310"/>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highlight>
                  <a:srgbClr val="FFFF00"/>
                </a:highlight>
                <a:latin typeface="Courier New"/>
                <a:cs typeface="Courier New"/>
              </a:rPr>
              <a:t>pass</a:t>
            </a:r>
            <a:r>
              <a:rPr lang="en-US" sz="2000" dirty="0"/>
              <a:t> is used to denote an empty body</a:t>
            </a:r>
          </a:p>
        </p:txBody>
      </p:sp>
      <p:sp>
        <p:nvSpPr>
          <p:cNvPr id="14" name="Rounded Rectangle 13"/>
          <p:cNvSpPr/>
          <p:nvPr/>
        </p:nvSpPr>
        <p:spPr>
          <a:xfrm>
            <a:off x="5672817" y="1736366"/>
            <a:ext cx="2682455" cy="829310"/>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There is no </a:t>
            </a:r>
            <a:r>
              <a:rPr lang="en-US" sz="2000" dirty="0">
                <a:latin typeface="Courier New"/>
                <a:cs typeface="Courier New"/>
              </a:rPr>
              <a:t>switch</a:t>
            </a:r>
            <a:r>
              <a:rPr lang="en-US" sz="2000" dirty="0"/>
              <a:t> statement</a:t>
            </a:r>
          </a:p>
        </p:txBody>
      </p:sp>
    </p:spTree>
    <p:extLst>
      <p:ext uri="{BB962C8B-B14F-4D97-AF65-F5344CB8AC3E}">
        <p14:creationId xmlns:p14="http://schemas.microsoft.com/office/powerpoint/2010/main" val="384437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while Loop</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3"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solidFill>
                  <a:srgbClr val="000000"/>
                </a:solidFill>
              </a:rPr>
              <a:t>The </a:t>
            </a:r>
            <a:r>
              <a:rPr lang="en-US" sz="2400" dirty="0">
                <a:solidFill>
                  <a:srgbClr val="000000"/>
                </a:solidFill>
                <a:latin typeface="Courier New"/>
                <a:cs typeface="Courier New"/>
              </a:rPr>
              <a:t>while</a:t>
            </a:r>
            <a:r>
              <a:rPr lang="en-US" sz="2400" dirty="0">
                <a:solidFill>
                  <a:srgbClr val="000000"/>
                </a:solidFill>
              </a:rPr>
              <a:t> loop executes a group of statements as long as a condition is true</a:t>
            </a:r>
          </a:p>
          <a:p>
            <a:pPr lvl="1" algn="just">
              <a:spcBef>
                <a:spcPts val="0"/>
              </a:spcBef>
              <a:spcAft>
                <a:spcPts val="600"/>
              </a:spcAft>
            </a:pPr>
            <a:r>
              <a:rPr lang="en-US" sz="2000" dirty="0">
                <a:solidFill>
                  <a:srgbClr val="000000"/>
                </a:solidFill>
              </a:rPr>
              <a:t>Good for indefinite loops (repeat an unknown number of times)</a:t>
            </a:r>
          </a:p>
          <a:p>
            <a:pPr algn="just">
              <a:spcBef>
                <a:spcPts val="0"/>
              </a:spcBef>
              <a:spcAft>
                <a:spcPts val="600"/>
              </a:spcAft>
            </a:pPr>
            <a:r>
              <a:rPr lang="en-US" sz="2400" dirty="0"/>
              <a:t>Syntax:	</a:t>
            </a:r>
            <a:r>
              <a:rPr lang="en-US" sz="2400" b="1" dirty="0">
                <a:solidFill>
                  <a:srgbClr val="2F02F0"/>
                </a:solidFill>
                <a:latin typeface="Courier New"/>
                <a:cs typeface="Courier New"/>
              </a:rPr>
              <a:t>while condition:</a:t>
            </a:r>
          </a:p>
          <a:p>
            <a:pPr marL="457200" lvl="1" indent="0" algn="just" defTabSz="455613">
              <a:spcBef>
                <a:spcPts val="0"/>
              </a:spcBef>
              <a:spcAft>
                <a:spcPts val="600"/>
              </a:spcAft>
              <a:buNone/>
              <a:tabLst>
                <a:tab pos="1373188" algn="l"/>
                <a:tab pos="1827213" algn="l"/>
              </a:tabLst>
            </a:pPr>
            <a:r>
              <a:rPr lang="en-US" sz="2400" b="1" dirty="0">
                <a:solidFill>
                  <a:srgbClr val="2F02F0"/>
                </a:solidFill>
                <a:latin typeface="Courier New"/>
                <a:cs typeface="Courier New"/>
              </a:rPr>
              <a:t>		statements</a:t>
            </a:r>
          </a:p>
          <a:p>
            <a:pPr algn="just">
              <a:spcBef>
                <a:spcPts val="0"/>
              </a:spcBef>
              <a:spcAft>
                <a:spcPts val="600"/>
              </a:spcAft>
            </a:pPr>
            <a:r>
              <a:rPr lang="en-US" sz="2400" dirty="0"/>
              <a:t>Example</a:t>
            </a:r>
          </a:p>
          <a:p>
            <a:pPr marL="400050" lvl="1" indent="0" algn="just">
              <a:spcBef>
                <a:spcPts val="0"/>
              </a:spcBef>
              <a:spcAft>
                <a:spcPts val="600"/>
              </a:spcAft>
              <a:buNone/>
            </a:pPr>
            <a:r>
              <a:rPr lang="en-US" sz="2000" b="1" dirty="0" err="1">
                <a:latin typeface="Courier New"/>
                <a:cs typeface="Courier New"/>
              </a:rPr>
              <a:t>num</a:t>
            </a:r>
            <a:r>
              <a:rPr lang="en-US" sz="2000" b="1" dirty="0">
                <a:latin typeface="Courier New"/>
                <a:cs typeface="Courier New"/>
              </a:rPr>
              <a:t> = 1</a:t>
            </a:r>
          </a:p>
          <a:p>
            <a:pPr marL="400050" lvl="1" indent="0" algn="just">
              <a:spcBef>
                <a:spcPts val="0"/>
              </a:spcBef>
              <a:spcAft>
                <a:spcPts val="600"/>
              </a:spcAft>
              <a:buNone/>
            </a:pPr>
            <a:r>
              <a:rPr lang="en-US" sz="2000" b="1" dirty="0">
                <a:latin typeface="Courier New"/>
                <a:cs typeface="Courier New"/>
              </a:rPr>
              <a:t>while </a:t>
            </a:r>
            <a:r>
              <a:rPr lang="en-US" sz="2000" b="1" dirty="0" err="1">
                <a:latin typeface="Courier New"/>
                <a:cs typeface="Courier New"/>
              </a:rPr>
              <a:t>num</a:t>
            </a:r>
            <a:r>
              <a:rPr lang="en-US" sz="2000" b="1" dirty="0">
                <a:latin typeface="Courier New"/>
                <a:cs typeface="Courier New"/>
              </a:rPr>
              <a:t> &lt; 50:</a:t>
            </a:r>
          </a:p>
          <a:p>
            <a:pPr marL="400050" lvl="1" indent="0" algn="just">
              <a:spcBef>
                <a:spcPts val="0"/>
              </a:spcBef>
              <a:spcAft>
                <a:spcPts val="600"/>
              </a:spcAft>
              <a:buNone/>
              <a:tabLst>
                <a:tab pos="914400" algn="l"/>
              </a:tabLst>
            </a:pPr>
            <a:r>
              <a:rPr lang="en-US" sz="2000" b="1" dirty="0">
                <a:latin typeface="Courier New"/>
                <a:cs typeface="Courier New"/>
              </a:rPr>
              <a:t>	print </a:t>
            </a:r>
            <a:r>
              <a:rPr lang="en-US" sz="2000" b="1" dirty="0" err="1">
                <a:latin typeface="Courier New"/>
                <a:cs typeface="Courier New"/>
              </a:rPr>
              <a:t>num</a:t>
            </a:r>
            <a:r>
              <a:rPr lang="en-US" sz="2000" b="1" dirty="0">
                <a:latin typeface="Courier New"/>
                <a:cs typeface="Courier New"/>
              </a:rPr>
              <a:t>,</a:t>
            </a:r>
          </a:p>
          <a:p>
            <a:pPr marL="400050" lvl="1" indent="0" algn="just">
              <a:spcBef>
                <a:spcPts val="0"/>
              </a:spcBef>
              <a:spcAft>
                <a:spcPts val="600"/>
              </a:spcAft>
              <a:buNone/>
              <a:tabLst>
                <a:tab pos="914400" algn="l"/>
              </a:tabLst>
            </a:pPr>
            <a:r>
              <a:rPr lang="en-US" sz="2000" b="1" dirty="0">
                <a:latin typeface="Courier New"/>
                <a:cs typeface="Courier New"/>
              </a:rPr>
              <a:t>	</a:t>
            </a:r>
            <a:r>
              <a:rPr lang="en-US" sz="2000" b="1" dirty="0" err="1">
                <a:latin typeface="Courier New"/>
                <a:cs typeface="Courier New"/>
              </a:rPr>
              <a:t>num</a:t>
            </a:r>
            <a:r>
              <a:rPr lang="en-US" sz="2000" b="1" dirty="0">
                <a:latin typeface="Courier New"/>
                <a:cs typeface="Courier New"/>
              </a:rPr>
              <a:t> = </a:t>
            </a:r>
            <a:r>
              <a:rPr lang="en-US" sz="2000" b="1" dirty="0" err="1">
                <a:latin typeface="Courier New"/>
                <a:cs typeface="Courier New"/>
              </a:rPr>
              <a:t>num</a:t>
            </a:r>
            <a:r>
              <a:rPr lang="en-US" sz="2000" b="1" dirty="0">
                <a:latin typeface="Courier New"/>
                <a:cs typeface="Courier New"/>
              </a:rPr>
              <a:t> *2</a:t>
            </a:r>
          </a:p>
        </p:txBody>
      </p:sp>
      <p:sp>
        <p:nvSpPr>
          <p:cNvPr id="2" name="Rounded Rectangle 1"/>
          <p:cNvSpPr/>
          <p:nvPr/>
        </p:nvSpPr>
        <p:spPr>
          <a:xfrm>
            <a:off x="4772601" y="4187026"/>
            <a:ext cx="3265467" cy="914400"/>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latin typeface="Courier New"/>
                <a:cs typeface="Courier New"/>
              </a:rPr>
              <a:t>break</a:t>
            </a:r>
            <a:r>
              <a:rPr lang="en-US" sz="2000" dirty="0"/>
              <a:t> and </a:t>
            </a:r>
            <a:r>
              <a:rPr lang="en-US" sz="2000" dirty="0">
                <a:latin typeface="Courier New"/>
                <a:cs typeface="Courier New"/>
              </a:rPr>
              <a:t>continue</a:t>
            </a:r>
            <a:r>
              <a:rPr lang="en-US" sz="2000" dirty="0"/>
              <a:t> can be used just like in C/C++</a:t>
            </a:r>
          </a:p>
        </p:txBody>
      </p:sp>
    </p:spTree>
    <p:extLst>
      <p:ext uri="{BB962C8B-B14F-4D97-AF65-F5344CB8AC3E}">
        <p14:creationId xmlns:p14="http://schemas.microsoft.com/office/powerpoint/2010/main" val="137678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Logic</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Many logical expressions use relational operators</a:t>
            </a:r>
          </a:p>
          <a:p>
            <a:pPr algn="just">
              <a:spcBef>
                <a:spcPts val="0"/>
              </a:spcBef>
              <a:spcAft>
                <a:spcPts val="600"/>
              </a:spcAft>
              <a:defRPr/>
            </a:pPr>
            <a:endParaRPr lang="en-US" sz="2400" dirty="0"/>
          </a:p>
          <a:p>
            <a:pPr algn="just">
              <a:spcBef>
                <a:spcPts val="0"/>
              </a:spcBef>
              <a:spcAft>
                <a:spcPts val="600"/>
              </a:spcAft>
              <a:defRPr/>
            </a:pPr>
            <a:endParaRPr lang="en-US" sz="2400" dirty="0"/>
          </a:p>
          <a:p>
            <a:pPr algn="just">
              <a:spcBef>
                <a:spcPts val="0"/>
              </a:spcBef>
              <a:spcAft>
                <a:spcPts val="600"/>
              </a:spcAft>
              <a:defRPr/>
            </a:pPr>
            <a:endParaRPr lang="en-US" sz="2400" dirty="0"/>
          </a:p>
          <a:p>
            <a:pPr algn="just">
              <a:spcBef>
                <a:spcPts val="0"/>
              </a:spcBef>
              <a:spcAft>
                <a:spcPts val="600"/>
              </a:spcAft>
              <a:defRPr/>
            </a:pPr>
            <a:endParaRPr lang="en-US" sz="2400" dirty="0"/>
          </a:p>
          <a:p>
            <a:pPr algn="just">
              <a:spcBef>
                <a:spcPts val="0"/>
              </a:spcBef>
              <a:spcAft>
                <a:spcPts val="600"/>
              </a:spcAft>
              <a:defRPr/>
            </a:pPr>
            <a:endParaRPr lang="en-US" sz="2400" dirty="0"/>
          </a:p>
          <a:p>
            <a:pPr algn="just">
              <a:spcBef>
                <a:spcPts val="0"/>
              </a:spcBef>
              <a:spcAft>
                <a:spcPts val="600"/>
              </a:spcAft>
              <a:defRPr/>
            </a:pPr>
            <a:endParaRPr lang="en-US" sz="2400" dirty="0"/>
          </a:p>
          <a:p>
            <a:pPr algn="just">
              <a:spcBef>
                <a:spcPts val="0"/>
              </a:spcBef>
              <a:spcAft>
                <a:spcPts val="600"/>
              </a:spcAft>
              <a:defRPr/>
            </a:pPr>
            <a:r>
              <a:rPr lang="en-US" sz="2400" dirty="0"/>
              <a:t>Logical expressions can be combined with logical operators</a:t>
            </a:r>
          </a:p>
        </p:txBody>
      </p:sp>
      <p:graphicFrame>
        <p:nvGraphicFramePr>
          <p:cNvPr id="12" name="Group 119"/>
          <p:cNvGraphicFramePr>
            <a:graphicFrameLocks noGrp="1"/>
          </p:cNvGraphicFramePr>
          <p:nvPr>
            <p:extLst>
              <p:ext uri="{D42A27DB-BD31-4B8C-83A1-F6EECF244321}">
                <p14:modId xmlns:p14="http://schemas.microsoft.com/office/powerpoint/2010/main" val="1173092673"/>
              </p:ext>
            </p:extLst>
          </p:nvPr>
        </p:nvGraphicFramePr>
        <p:xfrm>
          <a:off x="950913" y="5181600"/>
          <a:ext cx="5245100" cy="1371600"/>
        </p:xfrm>
        <a:graphic>
          <a:graphicData uri="http://schemas.openxmlformats.org/drawingml/2006/table">
            <a:tbl>
              <a:tblPr/>
              <a:tblGrid>
                <a:gridCol w="1333500">
                  <a:extLst>
                    <a:ext uri="{9D8B030D-6E8A-4147-A177-3AD203B41FA5}">
                      <a16:colId xmlns:a16="http://schemas.microsoft.com/office/drawing/2014/main" val="20000"/>
                    </a:ext>
                  </a:extLst>
                </a:gridCol>
                <a:gridCol w="2914650">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1" i="0" u="none" strike="noStrike" cap="none" normalizeH="0" baseline="0">
                          <a:ln>
                            <a:noFill/>
                          </a:ln>
                          <a:solidFill>
                            <a:schemeClr val="tx1"/>
                          </a:solidFill>
                          <a:effectLst/>
                          <a:latin typeface="Verdana" charset="0"/>
                          <a:ea typeface="ＭＳ Ｐゴシック" charset="0"/>
                          <a:cs typeface="Times New Roman" charset="0"/>
                        </a:rPr>
                        <a:t>Operator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1" i="0" u="none" strike="noStrike" cap="none" normalizeH="0" baseline="0">
                          <a:ln>
                            <a:noFill/>
                          </a:ln>
                          <a:solidFill>
                            <a:schemeClr val="tx1"/>
                          </a:solidFill>
                          <a:effectLst/>
                          <a:latin typeface="Verdana" charset="0"/>
                          <a:ea typeface="ＭＳ Ｐゴシック" charset="0"/>
                          <a:cs typeface="Times New Roman" charset="0"/>
                        </a:rPr>
                        <a:t>Example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1" i="0" u="none" strike="noStrike" cap="none" normalizeH="0" baseline="0">
                          <a:ln>
                            <a:noFill/>
                          </a:ln>
                          <a:solidFill>
                            <a:schemeClr val="tx1"/>
                          </a:solidFill>
                          <a:effectLst/>
                          <a:latin typeface="Verdana" charset="0"/>
                          <a:ea typeface="ＭＳ Ｐゴシック" charset="0"/>
                          <a:cs typeface="Times New Roman" charset="0"/>
                        </a:rPr>
                        <a:t>Result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and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9 != 6 and 2 &lt; 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2 == 3 or -1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not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not 7 &gt;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77"/>
          <p:cNvGraphicFramePr>
            <a:graphicFrameLocks noGrp="1"/>
          </p:cNvGraphicFramePr>
          <p:nvPr>
            <p:extLst>
              <p:ext uri="{D42A27DB-BD31-4B8C-83A1-F6EECF244321}">
                <p14:modId xmlns:p14="http://schemas.microsoft.com/office/powerpoint/2010/main" val="1580908850"/>
              </p:ext>
            </p:extLst>
          </p:nvPr>
        </p:nvGraphicFramePr>
        <p:xfrm>
          <a:off x="762000" y="2227263"/>
          <a:ext cx="7585075" cy="2344734"/>
        </p:xfrm>
        <a:graphic>
          <a:graphicData uri="http://schemas.openxmlformats.org/drawingml/2006/table">
            <a:tbl>
              <a:tblPr/>
              <a:tblGrid>
                <a:gridCol w="15240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1895475">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34962">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Times New Roman" charset="0"/>
                        </a:rPr>
                        <a:t>Operator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1" i="0" u="none" strike="noStrike" cap="none" normalizeH="0" baseline="0">
                          <a:ln>
                            <a:noFill/>
                          </a:ln>
                          <a:solidFill>
                            <a:schemeClr val="tx1"/>
                          </a:solidFill>
                          <a:effectLst/>
                          <a:latin typeface="Verdana" charset="0"/>
                          <a:ea typeface="ＭＳ Ｐゴシック" charset="0"/>
                          <a:cs typeface="Times New Roman" charset="0"/>
                        </a:rPr>
                        <a:t>Meaning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1" i="0" u="none" strike="noStrike" cap="none" normalizeH="0" baseline="0">
                          <a:ln>
                            <a:noFill/>
                          </a:ln>
                          <a:solidFill>
                            <a:schemeClr val="tx1"/>
                          </a:solidFill>
                          <a:effectLst/>
                          <a:latin typeface="Verdana" charset="0"/>
                          <a:ea typeface="ＭＳ Ｐゴシック" charset="0"/>
                          <a:cs typeface="Times New Roman" charset="0"/>
                        </a:rPr>
                        <a:t>Example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1" i="0" u="none" strike="noStrike" cap="none" normalizeH="0" baseline="0">
                          <a:ln>
                            <a:noFill/>
                          </a:ln>
                          <a:solidFill>
                            <a:schemeClr val="tx1"/>
                          </a:solidFill>
                          <a:effectLst/>
                          <a:latin typeface="Verdana" charset="0"/>
                          <a:ea typeface="ＭＳ Ｐゴシック" charset="0"/>
                          <a:cs typeface="Times New Roman" charset="0"/>
                        </a:rPr>
                        <a:t>Result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2">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equals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dirty="0">
                          <a:ln>
                            <a:noFill/>
                          </a:ln>
                          <a:solidFill>
                            <a:schemeClr val="tx1"/>
                          </a:solidFill>
                          <a:effectLst/>
                          <a:latin typeface="Courier New" charset="0"/>
                          <a:ea typeface="ＭＳ Ｐゴシック" charset="0"/>
                          <a:cs typeface="Times New Roman" charset="0"/>
                        </a:rPr>
                        <a:t>1 + 1 ==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2">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does not equal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3.2 != 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2">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less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10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2">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dirty="0">
                          <a:ln>
                            <a:noFill/>
                          </a:ln>
                          <a:solidFill>
                            <a:schemeClr val="tx1"/>
                          </a:solidFill>
                          <a:effectLst/>
                          <a:latin typeface="Courier New" charset="0"/>
                          <a:ea typeface="ＭＳ Ｐゴシック" charset="0"/>
                          <a:cs typeface="Times New Roman"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greater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10 &gt;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2">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less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126 &lt;= 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2">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greater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5.0 &gt;= 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dirty="0">
                          <a:ln>
                            <a:noFill/>
                          </a:ln>
                          <a:solidFill>
                            <a:schemeClr val="tx1"/>
                          </a:solidFill>
                          <a:effectLst/>
                          <a:latin typeface="Courier New" charset="0"/>
                          <a:ea typeface="ＭＳ Ｐゴシック" charset="0"/>
                          <a:cs typeface="Times New Roman"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492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Python Basics</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515827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Strings </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300"/>
              </a:spcAft>
              <a:defRPr/>
            </a:pPr>
            <a:r>
              <a:rPr lang="en-US" sz="2400" dirty="0"/>
              <a:t>A sequence text characters in a program</a:t>
            </a:r>
          </a:p>
          <a:p>
            <a:pPr lvl="1" algn="just">
              <a:spcBef>
                <a:spcPts val="0"/>
              </a:spcBef>
              <a:spcAft>
                <a:spcPts val="300"/>
              </a:spcAft>
              <a:defRPr/>
            </a:pPr>
            <a:r>
              <a:rPr lang="en-US" sz="2000" dirty="0"/>
              <a:t>Strings start &amp; end with quotation mark </a:t>
            </a:r>
            <a:r>
              <a:rPr lang="en-US" sz="2000" dirty="0">
                <a:latin typeface="Courier New" panose="02070309020205020404" pitchFamily="49" charset="0"/>
                <a:cs typeface="Courier New" panose="02070309020205020404" pitchFamily="49" charset="0"/>
              </a:rPr>
              <a:t>"</a:t>
            </a:r>
            <a:r>
              <a:rPr lang="en-US" sz="2000" dirty="0"/>
              <a:t> or apostrophe </a:t>
            </a:r>
            <a:r>
              <a:rPr lang="en-US" sz="2000" dirty="0">
                <a:latin typeface="Courier New" panose="02070309020205020404" pitchFamily="49" charset="0"/>
                <a:cs typeface="Courier New" panose="02070309020205020404" pitchFamily="49" charset="0"/>
              </a:rPr>
              <a:t>'</a:t>
            </a:r>
            <a:r>
              <a:rPr lang="en-US" sz="2000" dirty="0"/>
              <a:t> characters</a:t>
            </a:r>
          </a:p>
          <a:p>
            <a:pPr algn="just">
              <a:spcBef>
                <a:spcPts val="0"/>
              </a:spcBef>
              <a:spcAft>
                <a:spcPts val="300"/>
              </a:spcAft>
            </a:pPr>
            <a:r>
              <a:rPr lang="en-US" sz="2400" dirty="0"/>
              <a:t>Examples</a:t>
            </a:r>
          </a:p>
          <a:p>
            <a:pPr marL="400050" lvl="1" indent="0" algn="just">
              <a:spcBef>
                <a:spcPts val="0"/>
              </a:spcBef>
              <a:spcAft>
                <a:spcPts val="300"/>
              </a:spcAft>
              <a:buNone/>
            </a:pPr>
            <a:r>
              <a:rPr lang="en-US" sz="2000" b="1" dirty="0">
                <a:latin typeface="Courier New" panose="02070309020205020404" pitchFamily="49" charset="0"/>
                <a:cs typeface="Courier New" panose="02070309020205020404" pitchFamily="49" charset="0"/>
              </a:rPr>
              <a:t>"hello"</a:t>
            </a:r>
          </a:p>
          <a:p>
            <a:pPr marL="400050" lvl="1" indent="0" algn="just">
              <a:spcBef>
                <a:spcPts val="0"/>
              </a:spcBef>
              <a:spcAft>
                <a:spcPts val="300"/>
              </a:spcAft>
              <a:buNone/>
            </a:pPr>
            <a:r>
              <a:rPr lang="en-US" sz="2000" b="1" dirty="0">
                <a:latin typeface="Courier New" panose="02070309020205020404" pitchFamily="49" charset="0"/>
                <a:cs typeface="Courier New" panose="02070309020205020404" pitchFamily="49" charset="0"/>
              </a:rPr>
              <a:t>"This is also a string"</a:t>
            </a:r>
          </a:p>
          <a:p>
            <a:pPr algn="just">
              <a:spcBef>
                <a:spcPts val="0"/>
              </a:spcBef>
              <a:spcAft>
                <a:spcPts val="300"/>
              </a:spcAft>
            </a:pPr>
            <a:r>
              <a:rPr lang="en-US" sz="2400" dirty="0"/>
              <a:t>May not span across multiple lines or contain a " character</a:t>
            </a:r>
          </a:p>
          <a:p>
            <a:pPr marL="400050" lvl="1" indent="0" algn="just">
              <a:spcBef>
                <a:spcPts val="0"/>
              </a:spcBef>
              <a:spcAft>
                <a:spcPts val="300"/>
              </a:spcAft>
              <a:buNone/>
            </a:pPr>
            <a:r>
              <a:rPr lang="en-US" sz="2000" b="1" dirty="0">
                <a:latin typeface="Courier New" panose="02070309020205020404" pitchFamily="49" charset="0"/>
                <a:cs typeface="Courier New" panose="02070309020205020404" pitchFamily="49" charset="0"/>
              </a:rPr>
              <a:t>"This is not</a:t>
            </a:r>
          </a:p>
          <a:p>
            <a:pPr marL="400050" lvl="1" indent="0" algn="just">
              <a:spcBef>
                <a:spcPts val="0"/>
              </a:spcBef>
              <a:spcAft>
                <a:spcPts val="300"/>
              </a:spcAft>
              <a:buNone/>
            </a:pPr>
            <a:r>
              <a:rPr lang="en-US" sz="2000" b="1" dirty="0">
                <a:latin typeface="Courier New" panose="02070309020205020404" pitchFamily="49" charset="0"/>
                <a:cs typeface="Courier New" panose="02070309020205020404" pitchFamily="49" charset="0"/>
              </a:rPr>
              <a:t>a legal string."</a:t>
            </a:r>
          </a:p>
          <a:p>
            <a:pPr algn="just">
              <a:spcBef>
                <a:spcPts val="0"/>
              </a:spcBef>
              <a:spcAft>
                <a:spcPts val="300"/>
              </a:spcAft>
            </a:pPr>
            <a:r>
              <a:rPr lang="en-US" sz="2400" dirty="0"/>
              <a:t>A string can represent characters by preceding them with a </a:t>
            </a:r>
            <a:r>
              <a:rPr lang="en-US" sz="2400" dirty="0">
                <a:latin typeface="Courier New" panose="02070309020205020404" pitchFamily="49" charset="0"/>
                <a:cs typeface="Courier New" panose="02070309020205020404" pitchFamily="49" charset="0"/>
              </a:rPr>
              <a:t>\</a:t>
            </a:r>
          </a:p>
          <a:p>
            <a:pPr marL="400050" lvl="1" indent="0" algn="just">
              <a:spcBef>
                <a:spcPts val="0"/>
              </a:spcBef>
              <a:spcAft>
                <a:spcPts val="300"/>
              </a:spcAft>
              <a:buNone/>
              <a:tabLst>
                <a:tab pos="852488" algn="l"/>
                <a:tab pos="4114800" algn="l"/>
                <a:tab pos="4572000" algn="l"/>
              </a:tabLst>
            </a:pPr>
            <a:r>
              <a:rPr lang="en-US" sz="2000" b="1" dirty="0">
                <a:latin typeface="Courier New" panose="02070309020205020404" pitchFamily="49" charset="0"/>
                <a:cs typeface="Courier New" panose="02070309020205020404" pitchFamily="49" charset="0"/>
              </a:rPr>
              <a:t>\t</a:t>
            </a:r>
            <a:r>
              <a:rPr lang="en-US" sz="2000" dirty="0"/>
              <a:t>	tab character	</a:t>
            </a:r>
            <a:r>
              <a:rPr lang="en-US" sz="2000" b="1" dirty="0">
                <a:latin typeface="Courier New" panose="02070309020205020404" pitchFamily="49" charset="0"/>
                <a:cs typeface="Courier New" panose="02070309020205020404" pitchFamily="49" charset="0"/>
              </a:rPr>
              <a:t>\n</a:t>
            </a:r>
            <a:r>
              <a:rPr lang="en-US" sz="2000" dirty="0"/>
              <a:t>	new line character</a:t>
            </a:r>
          </a:p>
          <a:p>
            <a:pPr marL="400050" lvl="1" indent="0" algn="just">
              <a:spcBef>
                <a:spcPts val="0"/>
              </a:spcBef>
              <a:spcAft>
                <a:spcPts val="300"/>
              </a:spcAft>
              <a:buNone/>
              <a:tabLst>
                <a:tab pos="852488" algn="l"/>
                <a:tab pos="4114800" algn="l"/>
                <a:tab pos="4572000" algn="l"/>
              </a:tabLst>
            </a:pPr>
            <a:r>
              <a:rPr lang="en-US" sz="2000" b="1" dirty="0">
                <a:latin typeface="Courier New" panose="02070309020205020404" pitchFamily="49" charset="0"/>
                <a:cs typeface="Courier New" panose="02070309020205020404" pitchFamily="49" charset="0"/>
              </a:rPr>
              <a:t>\"</a:t>
            </a:r>
            <a:r>
              <a:rPr lang="en-US" sz="2000" dirty="0"/>
              <a:t>	quotation mark character	</a:t>
            </a:r>
            <a:r>
              <a:rPr lang="en-US" sz="2000" b="1" dirty="0">
                <a:latin typeface="Courier New" panose="02070309020205020404" pitchFamily="49" charset="0"/>
                <a:cs typeface="Courier New" panose="02070309020205020404" pitchFamily="49" charset="0"/>
              </a:rPr>
              <a:t>\\</a:t>
            </a:r>
            <a:r>
              <a:rPr lang="en-US" sz="2000" dirty="0"/>
              <a:t>	backslash character</a:t>
            </a:r>
          </a:p>
          <a:p>
            <a:pPr algn="just">
              <a:spcBef>
                <a:spcPts val="0"/>
              </a:spcBef>
              <a:spcAft>
                <a:spcPts val="300"/>
              </a:spcAft>
            </a:pPr>
            <a:r>
              <a:rPr lang="en-US" sz="2400" dirty="0"/>
              <a:t>Example</a:t>
            </a:r>
          </a:p>
          <a:p>
            <a:pPr marL="400050" lvl="1" indent="0" algn="just">
              <a:spcBef>
                <a:spcPts val="0"/>
              </a:spcBef>
              <a:spcAft>
                <a:spcPts val="300"/>
              </a:spcAft>
              <a:buNone/>
            </a:pPr>
            <a:r>
              <a:rPr lang="en-US" sz="2000" b="1">
                <a:latin typeface="Courier New" panose="02070309020205020404" pitchFamily="49" charset="0"/>
                <a:cs typeface="Courier New" panose="02070309020205020404" pitchFamily="49" charset="0"/>
              </a:rPr>
              <a:t>print </a:t>
            </a:r>
            <a:r>
              <a:rPr lang="en-US" sz="2000" b="1" dirty="0">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tthere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nHow</a:t>
            </a:r>
            <a:r>
              <a:rPr lang="en-US" sz="2000" b="1" dirty="0">
                <a:latin typeface="Courier New" panose="02070309020205020404" pitchFamily="49" charset="0"/>
                <a:cs typeface="Courier New" panose="02070309020205020404" pitchFamily="49" charset="0"/>
              </a:rPr>
              <a:t> are you?"</a:t>
            </a:r>
          </a:p>
        </p:txBody>
      </p:sp>
    </p:spTree>
    <p:extLst>
      <p:ext uri="{BB962C8B-B14F-4D97-AF65-F5344CB8AC3E}">
        <p14:creationId xmlns:p14="http://schemas.microsoft.com/office/powerpoint/2010/main" val="236738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String Indexes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300"/>
              </a:spcAft>
              <a:defRPr/>
            </a:pPr>
            <a:r>
              <a:rPr lang="en-US" sz="2400" dirty="0"/>
              <a:t>Characters in a string are numbered with indices starting at 0</a:t>
            </a:r>
          </a:p>
          <a:p>
            <a:pPr algn="just">
              <a:spcBef>
                <a:spcPts val="0"/>
              </a:spcBef>
              <a:spcAft>
                <a:spcPts val="300"/>
              </a:spcAft>
            </a:pPr>
            <a:r>
              <a:rPr lang="en-US" sz="2400" dirty="0"/>
              <a:t>Example</a:t>
            </a:r>
          </a:p>
          <a:p>
            <a:pPr marL="400050" lvl="1" indent="0" algn="just">
              <a:spcBef>
                <a:spcPts val="0"/>
              </a:spcBef>
              <a:spcAft>
                <a:spcPts val="300"/>
              </a:spcAft>
              <a:buNone/>
            </a:pPr>
            <a:r>
              <a:rPr lang="en-US" sz="2000" b="1" dirty="0">
                <a:latin typeface="Courier New" panose="02070309020205020404" pitchFamily="49" charset="0"/>
                <a:cs typeface="Courier New" panose="02070309020205020404" pitchFamily="49" charset="0"/>
              </a:rPr>
              <a:t>"Mr. Hall"</a:t>
            </a:r>
          </a:p>
          <a:p>
            <a:pPr algn="just">
              <a:spcBef>
                <a:spcPts val="0"/>
              </a:spcBef>
              <a:spcAft>
                <a:spcPts val="300"/>
              </a:spcAft>
            </a:pPr>
            <a:endParaRPr lang="en-US" sz="2000" b="1" dirty="0">
              <a:latin typeface="Courier New" panose="02070309020205020404" pitchFamily="49" charset="0"/>
              <a:cs typeface="Courier New" panose="02070309020205020404" pitchFamily="49" charset="0"/>
            </a:endParaRPr>
          </a:p>
          <a:p>
            <a:pPr algn="just">
              <a:spcBef>
                <a:spcPts val="0"/>
              </a:spcBef>
              <a:spcAft>
                <a:spcPts val="300"/>
              </a:spcAft>
            </a:pPr>
            <a:endParaRPr lang="en-US" sz="2000" b="1" dirty="0">
              <a:latin typeface="Courier New" panose="02070309020205020404" pitchFamily="49" charset="0"/>
              <a:cs typeface="Courier New" panose="02070309020205020404" pitchFamily="49" charset="0"/>
            </a:endParaRPr>
          </a:p>
          <a:p>
            <a:pPr algn="just">
              <a:spcBef>
                <a:spcPts val="0"/>
              </a:spcBef>
              <a:spcAft>
                <a:spcPts val="300"/>
              </a:spcAft>
            </a:pPr>
            <a:endParaRPr lang="en-US" sz="2000" b="1" dirty="0">
              <a:latin typeface="Courier New" panose="02070309020205020404" pitchFamily="49" charset="0"/>
              <a:cs typeface="Courier New" panose="02070309020205020404" pitchFamily="49" charset="0"/>
            </a:endParaRPr>
          </a:p>
          <a:p>
            <a:pPr algn="just">
              <a:spcBef>
                <a:spcPts val="0"/>
              </a:spcBef>
              <a:spcAft>
                <a:spcPts val="300"/>
              </a:spcAft>
            </a:pPr>
            <a:endParaRPr lang="en-US" sz="2000" b="1" dirty="0">
              <a:latin typeface="Courier New" panose="02070309020205020404" pitchFamily="49" charset="0"/>
              <a:cs typeface="Courier New" panose="02070309020205020404" pitchFamily="49" charset="0"/>
            </a:endParaRPr>
          </a:p>
          <a:p>
            <a:pPr algn="just">
              <a:spcBef>
                <a:spcPts val="0"/>
              </a:spcBef>
              <a:spcAft>
                <a:spcPts val="300"/>
              </a:spcAft>
            </a:pPr>
            <a:r>
              <a:rPr lang="en-US" sz="2400" dirty="0"/>
              <a:t>Accessing an individual character of a string</a:t>
            </a:r>
            <a:endParaRPr lang="en-US" sz="2400" dirty="0">
              <a:latin typeface="Courier New" panose="02070309020205020404" pitchFamily="49" charset="0"/>
              <a:cs typeface="Courier New" panose="02070309020205020404" pitchFamily="49" charset="0"/>
            </a:endParaRPr>
          </a:p>
          <a:p>
            <a:pPr marL="400050" lvl="1" indent="0" algn="just">
              <a:spcBef>
                <a:spcPts val="0"/>
              </a:spcBef>
              <a:spcAft>
                <a:spcPts val="300"/>
              </a:spcAft>
              <a:buNone/>
              <a:tabLst>
                <a:tab pos="852488" algn="l"/>
                <a:tab pos="4114800" algn="l"/>
                <a:tab pos="4572000" algn="l"/>
              </a:tabLst>
            </a:pPr>
            <a:r>
              <a:rPr lang="en-US" sz="2400" b="1" dirty="0" err="1">
                <a:solidFill>
                  <a:srgbClr val="2F02F0"/>
                </a:solidFill>
                <a:latin typeface="Courier New" panose="02070309020205020404" pitchFamily="49" charset="0"/>
                <a:cs typeface="Courier New" panose="02070309020205020404" pitchFamily="49" charset="0"/>
              </a:rPr>
              <a:t>varName</a:t>
            </a:r>
            <a:r>
              <a:rPr lang="en-US" sz="2400" b="1" dirty="0">
                <a:solidFill>
                  <a:srgbClr val="2F02F0"/>
                </a:solidFill>
                <a:latin typeface="Courier New" panose="02070309020205020404" pitchFamily="49" charset="0"/>
                <a:cs typeface="Courier New" panose="02070309020205020404" pitchFamily="49" charset="0"/>
              </a:rPr>
              <a:t>[index]</a:t>
            </a:r>
            <a:r>
              <a:rPr lang="en-US" sz="2400" dirty="0"/>
              <a:t>	</a:t>
            </a:r>
          </a:p>
          <a:p>
            <a:pPr algn="just">
              <a:spcBef>
                <a:spcPts val="0"/>
              </a:spcBef>
              <a:spcAft>
                <a:spcPts val="300"/>
              </a:spcAft>
            </a:pPr>
            <a:r>
              <a:rPr lang="en-US" sz="2400" dirty="0"/>
              <a:t>Example</a:t>
            </a:r>
          </a:p>
          <a:p>
            <a:pPr marL="400050" lvl="1" indent="0" algn="just">
              <a:spcBef>
                <a:spcPts val="0"/>
              </a:spcBef>
              <a:spcAft>
                <a:spcPts val="300"/>
              </a:spcAft>
              <a:buNone/>
            </a:pPr>
            <a:r>
              <a:rPr lang="en-US" sz="2000" b="1" dirty="0">
                <a:latin typeface="Courier New" panose="02070309020205020404" pitchFamily="49" charset="0"/>
                <a:cs typeface="Courier New" panose="02070309020205020404" pitchFamily="49" charset="0"/>
              </a:rPr>
              <a:t>print name, "starts with", name[0]</a:t>
            </a:r>
          </a:p>
        </p:txBody>
      </p:sp>
      <p:graphicFrame>
        <p:nvGraphicFramePr>
          <p:cNvPr id="10" name="Group 37"/>
          <p:cNvGraphicFramePr>
            <a:graphicFrameLocks noGrp="1"/>
          </p:cNvGraphicFramePr>
          <p:nvPr>
            <p:extLst>
              <p:ext uri="{D42A27DB-BD31-4B8C-83A1-F6EECF244321}">
                <p14:modId xmlns:p14="http://schemas.microsoft.com/office/powerpoint/2010/main" val="3050585147"/>
              </p:ext>
            </p:extLst>
          </p:nvPr>
        </p:nvGraphicFramePr>
        <p:xfrm>
          <a:off x="1383743" y="3074591"/>
          <a:ext cx="5862638" cy="838200"/>
        </p:xfrm>
        <a:graphic>
          <a:graphicData uri="http://schemas.openxmlformats.org/drawingml/2006/table">
            <a:tbl>
              <a:tblPr/>
              <a:tblGrid>
                <a:gridCol w="1260475">
                  <a:extLst>
                    <a:ext uri="{9D8B030D-6E8A-4147-A177-3AD203B41FA5}">
                      <a16:colId xmlns:a16="http://schemas.microsoft.com/office/drawing/2014/main" val="20000"/>
                    </a:ext>
                  </a:extLst>
                </a:gridCol>
                <a:gridCol w="574675">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57467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gridCol w="574675">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gridCol w="574675">
                  <a:extLst>
                    <a:ext uri="{9D8B030D-6E8A-4147-A177-3AD203B41FA5}">
                      <a16:colId xmlns:a16="http://schemas.microsoft.com/office/drawing/2014/main" val="20008"/>
                    </a:ext>
                  </a:extLst>
                </a:gridCol>
              </a:tblGrid>
              <a:tr h="4191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dirty="0">
                          <a:ln>
                            <a:noFill/>
                          </a:ln>
                          <a:solidFill>
                            <a:srgbClr val="008000"/>
                          </a:solidFill>
                          <a:effectLst/>
                          <a:latin typeface="Verdana" charset="0"/>
                          <a:ea typeface="ＭＳ Ｐゴシック" charset="0"/>
                          <a:cs typeface="Times New Roman" charset="0"/>
                        </a:rPr>
                        <a:t>index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a:ln>
                            <a:noFill/>
                          </a:ln>
                          <a:solidFill>
                            <a:srgbClr val="008000"/>
                          </a:solidFill>
                          <a:effectLst/>
                          <a:latin typeface="Verdana" charset="0"/>
                          <a:ea typeface="ＭＳ Ｐゴシック" charset="0"/>
                          <a:cs typeface="Times New Roman"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a:ln>
                            <a:noFill/>
                          </a:ln>
                          <a:solidFill>
                            <a:srgbClr val="008000"/>
                          </a:solidFill>
                          <a:effectLst/>
                          <a:latin typeface="Verdana" charset="0"/>
                          <a:ea typeface="ＭＳ Ｐゴシック" charset="0"/>
                          <a:cs typeface="Times New Roman"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a:ln>
                            <a:noFill/>
                          </a:ln>
                          <a:solidFill>
                            <a:srgbClr val="008000"/>
                          </a:solidFill>
                          <a:effectLst/>
                          <a:latin typeface="Verdana" charset="0"/>
                          <a:ea typeface="ＭＳ Ｐゴシック" charset="0"/>
                          <a:cs typeface="Times New Roman"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a:ln>
                            <a:noFill/>
                          </a:ln>
                          <a:solidFill>
                            <a:srgbClr val="008000"/>
                          </a:solidFill>
                          <a:effectLst/>
                          <a:latin typeface="Verdana" charset="0"/>
                          <a:ea typeface="ＭＳ Ｐゴシック" charset="0"/>
                          <a:cs typeface="Times New Roman"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a:ln>
                            <a:noFill/>
                          </a:ln>
                          <a:solidFill>
                            <a:srgbClr val="008000"/>
                          </a:solidFill>
                          <a:effectLst/>
                          <a:latin typeface="Verdana" charset="0"/>
                          <a:ea typeface="ＭＳ Ｐゴシック" charset="0"/>
                          <a:cs typeface="Times New Roman"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a:ln>
                            <a:noFill/>
                          </a:ln>
                          <a:solidFill>
                            <a:srgbClr val="008000"/>
                          </a:solidFill>
                          <a:effectLst/>
                          <a:latin typeface="Verdana" charset="0"/>
                          <a:ea typeface="ＭＳ Ｐゴシック" charset="0"/>
                          <a:cs typeface="Times New Roman"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a:ln>
                            <a:noFill/>
                          </a:ln>
                          <a:solidFill>
                            <a:srgbClr val="008000"/>
                          </a:solidFill>
                          <a:effectLst/>
                          <a:latin typeface="Verdana" charset="0"/>
                          <a:ea typeface="ＭＳ Ｐゴシック" charset="0"/>
                          <a:cs typeface="Times New Roman"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dirty="0">
                          <a:ln>
                            <a:noFill/>
                          </a:ln>
                          <a:solidFill>
                            <a:srgbClr val="008000"/>
                          </a:solidFill>
                          <a:effectLst/>
                          <a:latin typeface="Verdana" charset="0"/>
                          <a:ea typeface="ＭＳ Ｐゴシック" charset="0"/>
                          <a:cs typeface="Times New Roman"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a:ln>
                            <a:noFill/>
                          </a:ln>
                          <a:solidFill>
                            <a:schemeClr val="tx1"/>
                          </a:solidFill>
                          <a:effectLst/>
                          <a:latin typeface="Verdana" charset="0"/>
                          <a:ea typeface="ＭＳ Ｐゴシック" charset="0"/>
                          <a:cs typeface="Times New Roman" charset="0"/>
                        </a:rPr>
                        <a:t>character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dirty="0">
                          <a:ln>
                            <a:noFill/>
                          </a:ln>
                          <a:solidFill>
                            <a:schemeClr val="tx1"/>
                          </a:solidFill>
                          <a:effectLst/>
                          <a:latin typeface="Courier New" charset="0"/>
                          <a:ea typeface="ＭＳ Ｐゴシック" charset="0"/>
                          <a:cs typeface="Times New Roman" charset="0"/>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dirty="0">
                          <a:ln>
                            <a:noFill/>
                          </a:ln>
                          <a:solidFill>
                            <a:schemeClr val="tx1"/>
                          </a:solidFill>
                          <a:effectLst/>
                          <a:latin typeface="Courier New" charset="0"/>
                          <a:ea typeface="ＭＳ Ｐゴシック" charset="0"/>
                          <a:cs typeface="Times New Roman" charset="0"/>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dirty="0">
                          <a:ln>
                            <a:noFill/>
                          </a:ln>
                          <a:solidFill>
                            <a:schemeClr val="tx1"/>
                          </a:solidFill>
                          <a:effectLst/>
                          <a:latin typeface="Courier New" charset="0"/>
                          <a:ea typeface="ＭＳ Ｐゴシック" charset="0"/>
                          <a:cs typeface="Times New Roman"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dirty="0">
                          <a:ln>
                            <a:noFill/>
                          </a:ln>
                          <a:solidFill>
                            <a:schemeClr val="tx1"/>
                          </a:solidFill>
                          <a:effectLst/>
                          <a:latin typeface="Courier New" charset="0"/>
                          <a:ea typeface="ＭＳ Ｐゴシック" charset="0"/>
                          <a:cs typeface="Times New Roman" charset="0"/>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dirty="0">
                          <a:ln>
                            <a:noFill/>
                          </a:ln>
                          <a:solidFill>
                            <a:schemeClr val="tx1"/>
                          </a:solidFill>
                          <a:effectLst/>
                          <a:latin typeface="Courier New" charset="0"/>
                          <a:ea typeface="ＭＳ Ｐゴシック" charset="0"/>
                          <a:cs typeface="Times New Roman" charset="0"/>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dirty="0">
                          <a:ln>
                            <a:noFill/>
                          </a:ln>
                          <a:solidFill>
                            <a:schemeClr val="tx1"/>
                          </a:solidFill>
                          <a:effectLst/>
                          <a:latin typeface="Courier New" charset="0"/>
                          <a:ea typeface="ＭＳ Ｐゴシック" charset="0"/>
                          <a:cs typeface="Times New Roman" charset="0"/>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dirty="0">
                          <a:ln>
                            <a:noFill/>
                          </a:ln>
                          <a:solidFill>
                            <a:schemeClr val="tx1"/>
                          </a:solidFill>
                          <a:effectLst/>
                          <a:latin typeface="Courier New" charset="0"/>
                          <a:ea typeface="ＭＳ Ｐゴシック" charset="0"/>
                          <a:cs typeface="Times New Roman"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800" b="0" i="0" u="none" strike="noStrike" cap="none" normalizeH="0" baseline="0" dirty="0">
                          <a:ln>
                            <a:noFill/>
                          </a:ln>
                          <a:solidFill>
                            <a:schemeClr val="tx1"/>
                          </a:solidFill>
                          <a:effectLst/>
                          <a:latin typeface="Courier New" charset="0"/>
                          <a:ea typeface="ＭＳ Ｐゴシック" charset="0"/>
                          <a:cs typeface="Times New Roman" charset="0"/>
                        </a:rPr>
                        <a:t>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06793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String Properties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3546475" algn="l"/>
              </a:tabLst>
              <a:defRPr/>
            </a:pPr>
            <a:r>
              <a:rPr lang="en-US" sz="2400" dirty="0" err="1">
                <a:latin typeface="Courier New" panose="02070309020205020404" pitchFamily="49" charset="0"/>
                <a:cs typeface="Courier New" panose="02070309020205020404" pitchFamily="49" charset="0"/>
              </a:rPr>
              <a:t>len</a:t>
            </a:r>
            <a:r>
              <a:rPr lang="en-US" sz="2400" dirty="0">
                <a:latin typeface="Courier New" panose="02070309020205020404" pitchFamily="49" charset="0"/>
                <a:cs typeface="Courier New" panose="02070309020205020404" pitchFamily="49" charset="0"/>
              </a:rPr>
              <a:t>(string)</a:t>
            </a:r>
            <a:r>
              <a:rPr lang="en-US" sz="2400" dirty="0"/>
              <a:t>	number of characters in a string</a:t>
            </a:r>
          </a:p>
          <a:p>
            <a:pPr algn="just">
              <a:spcBef>
                <a:spcPts val="0"/>
              </a:spcBef>
              <a:spcAft>
                <a:spcPts val="600"/>
              </a:spcAft>
              <a:tabLst>
                <a:tab pos="3546475" algn="l"/>
              </a:tabLst>
              <a:defRPr/>
            </a:pPr>
            <a:r>
              <a:rPr lang="en-US" sz="2400" dirty="0" err="1">
                <a:latin typeface="Courier New" panose="02070309020205020404" pitchFamily="49" charset="0"/>
                <a:cs typeface="Courier New" panose="02070309020205020404" pitchFamily="49" charset="0"/>
              </a:rPr>
              <a:t>str.lower</a:t>
            </a:r>
            <a:r>
              <a:rPr lang="en-US" sz="2400" dirty="0">
                <a:latin typeface="Courier New" panose="02070309020205020404" pitchFamily="49" charset="0"/>
                <a:cs typeface="Courier New" panose="02070309020205020404" pitchFamily="49" charset="0"/>
              </a:rPr>
              <a:t>(string)</a:t>
            </a:r>
            <a:r>
              <a:rPr lang="en-US" sz="2400" dirty="0">
                <a:cs typeface="Courier New" panose="02070309020205020404" pitchFamily="49" charset="0"/>
              </a:rPr>
              <a:t>	lowercase version of a string</a:t>
            </a:r>
          </a:p>
          <a:p>
            <a:pPr algn="just">
              <a:spcBef>
                <a:spcPts val="0"/>
              </a:spcBef>
              <a:spcAft>
                <a:spcPts val="600"/>
              </a:spcAft>
              <a:tabLst>
                <a:tab pos="3546475" algn="l"/>
              </a:tabLst>
              <a:defRPr/>
            </a:pPr>
            <a:r>
              <a:rPr lang="en-US" sz="2400" dirty="0" err="1">
                <a:latin typeface="Courier New" panose="02070309020205020404" pitchFamily="49" charset="0"/>
                <a:cs typeface="Courier New" panose="02070309020205020404" pitchFamily="49" charset="0"/>
              </a:rPr>
              <a:t>str.upper</a:t>
            </a:r>
            <a:r>
              <a:rPr lang="en-US" sz="2400" dirty="0">
                <a:latin typeface="Courier New" panose="02070309020205020404" pitchFamily="49" charset="0"/>
                <a:cs typeface="Courier New" panose="02070309020205020404" pitchFamily="49" charset="0"/>
              </a:rPr>
              <a:t>(string)</a:t>
            </a:r>
            <a:r>
              <a:rPr lang="en-US" sz="2400" dirty="0">
                <a:cs typeface="Courier New" panose="02070309020205020404" pitchFamily="49" charset="0"/>
              </a:rPr>
              <a:t>	uppercase version of a string</a:t>
            </a:r>
          </a:p>
          <a:p>
            <a:pPr algn="just">
              <a:spcBef>
                <a:spcPts val="0"/>
              </a:spcBef>
              <a:spcAft>
                <a:spcPts val="600"/>
              </a:spcAft>
              <a:tabLst>
                <a:tab pos="3546475" algn="l"/>
              </a:tabLst>
              <a:defRPr/>
            </a:pPr>
            <a:endParaRPr lang="en-US" sz="2400" dirty="0">
              <a:latin typeface="Courier New" panose="02070309020205020404" pitchFamily="49" charset="0"/>
              <a:cs typeface="Courier New" panose="02070309020205020404" pitchFamily="49" charset="0"/>
            </a:endParaRPr>
          </a:p>
          <a:p>
            <a:pPr algn="just">
              <a:spcBef>
                <a:spcPts val="0"/>
              </a:spcBef>
              <a:spcAft>
                <a:spcPts val="600"/>
              </a:spcAft>
            </a:pPr>
            <a:r>
              <a:rPr lang="en-US" sz="2400" dirty="0"/>
              <a:t>Examples</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name = "Martin Douglas </a:t>
            </a:r>
            <a:r>
              <a:rPr lang="en-US" sz="2000" b="1" dirty="0" err="1">
                <a:latin typeface="Courier New" panose="02070309020205020404" pitchFamily="49" charset="0"/>
                <a:cs typeface="Courier New" panose="02070309020205020404" pitchFamily="49" charset="0"/>
              </a:rPr>
              <a:t>Stepp</a:t>
            </a:r>
            <a:r>
              <a:rPr lang="en-US" sz="2000" b="1" dirty="0">
                <a:latin typeface="Courier New" panose="02070309020205020404" pitchFamily="49" charset="0"/>
                <a:cs typeface="Courier New" panose="02070309020205020404" pitchFamily="49" charset="0"/>
              </a:rPr>
              <a:t>"</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length = </a:t>
            </a:r>
            <a:r>
              <a:rPr lang="en-US" sz="2000" b="1" dirty="0" err="1">
                <a:latin typeface="Courier New" panose="02070309020205020404" pitchFamily="49" charset="0"/>
                <a:cs typeface="Courier New" panose="02070309020205020404" pitchFamily="49" charset="0"/>
              </a:rPr>
              <a:t>len</a:t>
            </a:r>
            <a:r>
              <a:rPr lang="en-US" sz="2000" b="1" dirty="0">
                <a:latin typeface="Courier New" panose="02070309020205020404" pitchFamily="49" charset="0"/>
                <a:cs typeface="Courier New" panose="02070309020205020404" pitchFamily="49" charset="0"/>
              </a:rPr>
              <a:t>(name)</a:t>
            </a:r>
          </a:p>
          <a:p>
            <a:pPr marL="400050" lvl="1" indent="0" algn="just">
              <a:spcBef>
                <a:spcPts val="0"/>
              </a:spcBef>
              <a:spcAft>
                <a:spcPts val="600"/>
              </a:spcAft>
              <a:buNone/>
            </a:pPr>
            <a:r>
              <a:rPr lang="en-US" sz="2000" b="1" dirty="0" err="1">
                <a:latin typeface="Courier New" panose="02070309020205020404" pitchFamily="49" charset="0"/>
                <a:cs typeface="Courier New" panose="02070309020205020404" pitchFamily="49" charset="0"/>
              </a:rPr>
              <a:t>big_name</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str.upper</a:t>
            </a:r>
            <a:r>
              <a:rPr lang="en-US" sz="2000" b="1" dirty="0">
                <a:latin typeface="Courier New" panose="02070309020205020404" pitchFamily="49" charset="0"/>
                <a:cs typeface="Courier New" panose="02070309020205020404" pitchFamily="49" charset="0"/>
              </a:rPr>
              <a:t>(name)</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print </a:t>
            </a:r>
            <a:r>
              <a:rPr lang="en-US" sz="2000" b="1" dirty="0" err="1">
                <a:latin typeface="Courier New" panose="02070309020205020404" pitchFamily="49" charset="0"/>
                <a:cs typeface="Courier New" panose="02070309020205020404" pitchFamily="49" charset="0"/>
              </a:rPr>
              <a:t>big_name</a:t>
            </a:r>
            <a:r>
              <a:rPr lang="en-US" sz="2000" b="1" dirty="0">
                <a:latin typeface="Courier New" panose="02070309020205020404" pitchFamily="49" charset="0"/>
                <a:cs typeface="Courier New" panose="02070309020205020404" pitchFamily="49" charset="0"/>
              </a:rPr>
              <a:t>, "has", length, "characters"</a:t>
            </a:r>
          </a:p>
        </p:txBody>
      </p:sp>
    </p:spTree>
    <p:extLst>
      <p:ext uri="{BB962C8B-B14F-4D97-AF65-F5344CB8AC3E}">
        <p14:creationId xmlns:p14="http://schemas.microsoft.com/office/powerpoint/2010/main" val="3041751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String Operations find and split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3546475" algn="l"/>
              </a:tabLst>
              <a:defRPr/>
            </a:pPr>
            <a:r>
              <a:rPr lang="en-US" sz="2400" dirty="0" err="1">
                <a:latin typeface="Courier New" panose="02070309020205020404" pitchFamily="49" charset="0"/>
                <a:cs typeface="Courier New" panose="02070309020205020404" pitchFamily="49" charset="0"/>
              </a:rPr>
              <a:t>string.find</a:t>
            </a:r>
            <a:r>
              <a:rPr lang="en-US" sz="2400" dirty="0">
                <a:latin typeface="Courier New" panose="02070309020205020404" pitchFamily="49" charset="0"/>
                <a:cs typeface="Courier New" panose="02070309020205020404" pitchFamily="49" charset="0"/>
              </a:rPr>
              <a:t>(substring)</a:t>
            </a:r>
            <a:endParaRPr lang="en-US" sz="2400" dirty="0">
              <a:cs typeface="Courier New" panose="02070309020205020404" pitchFamily="49" charset="0"/>
            </a:endParaRPr>
          </a:p>
          <a:p>
            <a:pPr lvl="1" algn="just">
              <a:spcBef>
                <a:spcPts val="0"/>
              </a:spcBef>
              <a:spcAft>
                <a:spcPts val="600"/>
              </a:spcAft>
              <a:tabLst>
                <a:tab pos="3546475" algn="l"/>
              </a:tabLst>
              <a:defRPr/>
            </a:pPr>
            <a:r>
              <a:rPr lang="en-US" sz="2000" dirty="0">
                <a:cs typeface="Courier New" panose="02070309020205020404" pitchFamily="49" charset="0"/>
              </a:rPr>
              <a:t>Find start of a substring</a:t>
            </a:r>
          </a:p>
          <a:p>
            <a:pPr lvl="1" algn="just">
              <a:spcBef>
                <a:spcPts val="0"/>
              </a:spcBef>
              <a:spcAft>
                <a:spcPts val="600"/>
              </a:spcAft>
              <a:tabLst>
                <a:tab pos="3546475" algn="l"/>
              </a:tabLst>
              <a:defRPr/>
            </a:pPr>
            <a:r>
              <a:rPr lang="en-US" sz="2000" dirty="0">
                <a:cs typeface="Courier New" panose="02070309020205020404" pitchFamily="49" charset="0"/>
              </a:rPr>
              <a:t>Can also use </a:t>
            </a:r>
            <a:r>
              <a:rPr lang="en-US" sz="2000" dirty="0" err="1">
                <a:latin typeface="Courier New" panose="02070309020205020404" pitchFamily="49" charset="0"/>
                <a:cs typeface="Courier New" panose="02070309020205020404" pitchFamily="49" charset="0"/>
              </a:rPr>
              <a:t>string.find</a:t>
            </a:r>
            <a:r>
              <a:rPr lang="en-US" sz="2000" dirty="0">
                <a:latin typeface="Courier New" panose="02070309020205020404" pitchFamily="49" charset="0"/>
                <a:cs typeface="Courier New" panose="02070309020205020404" pitchFamily="49" charset="0"/>
              </a:rPr>
              <a:t>(substring, </a:t>
            </a:r>
            <a:r>
              <a:rPr lang="en-US" sz="2000" dirty="0" err="1">
                <a:latin typeface="Courier New" panose="02070309020205020404" pitchFamily="49" charset="0"/>
                <a:cs typeface="Courier New" panose="02070309020205020404" pitchFamily="49" charset="0"/>
              </a:rPr>
              <a:t>pos</a:t>
            </a:r>
            <a:r>
              <a:rPr lang="en-US" sz="2000"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to start looking at position </a:t>
            </a:r>
            <a:r>
              <a:rPr lang="en-US" sz="2000" dirty="0" err="1">
                <a:latin typeface="Courier New" panose="02070309020205020404" pitchFamily="49" charset="0"/>
                <a:cs typeface="Courier New" panose="02070309020205020404" pitchFamily="49" charset="0"/>
              </a:rPr>
              <a:t>pos</a:t>
            </a:r>
            <a:endParaRPr lang="en-US" sz="2000" dirty="0">
              <a:latin typeface="Courier New" panose="02070309020205020404" pitchFamily="49" charset="0"/>
              <a:cs typeface="Courier New" panose="02070309020205020404" pitchFamily="49" charset="0"/>
            </a:endParaRPr>
          </a:p>
          <a:p>
            <a:pPr algn="just">
              <a:spcBef>
                <a:spcPts val="0"/>
              </a:spcBef>
              <a:spcAft>
                <a:spcPts val="600"/>
              </a:spcAft>
              <a:tabLst>
                <a:tab pos="3546475" algn="l"/>
              </a:tabLst>
              <a:defRPr/>
            </a:pPr>
            <a:r>
              <a:rPr lang="en-US" sz="2400" dirty="0" err="1">
                <a:latin typeface="Courier New" panose="02070309020205020404" pitchFamily="49" charset="0"/>
                <a:cs typeface="Courier New" panose="02070309020205020404" pitchFamily="49" charset="0"/>
              </a:rPr>
              <a:t>string.split</a:t>
            </a:r>
            <a:r>
              <a:rPr lang="en-US" sz="2400" dirty="0">
                <a:latin typeface="Courier New" panose="02070309020205020404" pitchFamily="49" charset="0"/>
                <a:cs typeface="Courier New" panose="02070309020205020404" pitchFamily="49" charset="0"/>
              </a:rPr>
              <a:t>(substring)</a:t>
            </a:r>
            <a:endParaRPr lang="en-US" sz="2400" dirty="0">
              <a:cs typeface="Courier New" panose="02070309020205020404" pitchFamily="49" charset="0"/>
            </a:endParaRPr>
          </a:p>
          <a:p>
            <a:pPr lvl="1" algn="just">
              <a:spcBef>
                <a:spcPts val="0"/>
              </a:spcBef>
              <a:spcAft>
                <a:spcPts val="600"/>
              </a:spcAft>
              <a:tabLst>
                <a:tab pos="3546475" algn="l"/>
              </a:tabLst>
              <a:defRPr/>
            </a:pPr>
            <a:r>
              <a:rPr lang="en-US" sz="2000" dirty="0">
                <a:cs typeface="Courier New" panose="02070309020205020404" pitchFamily="49" charset="0"/>
              </a:rPr>
              <a:t>Split string into parts with substring delimiter</a:t>
            </a:r>
          </a:p>
          <a:p>
            <a:pPr algn="just">
              <a:spcBef>
                <a:spcPts val="0"/>
              </a:spcBef>
              <a:spcAft>
                <a:spcPts val="600"/>
              </a:spcAft>
            </a:pPr>
            <a:r>
              <a:rPr lang="en-US" sz="2400" dirty="0"/>
              <a:t>Examples</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greeting = "hello there"</a:t>
            </a:r>
          </a:p>
          <a:p>
            <a:pPr marL="400050" lvl="1" indent="0" algn="just">
              <a:spcBef>
                <a:spcPts val="0"/>
              </a:spcBef>
              <a:spcAft>
                <a:spcPts val="600"/>
              </a:spcAft>
              <a:buNone/>
            </a:pPr>
            <a:r>
              <a:rPr lang="en-US" sz="2000" b="1" dirty="0" err="1">
                <a:latin typeface="Courier New" panose="02070309020205020404" pitchFamily="49" charset="0"/>
                <a:cs typeface="Courier New" panose="02070309020205020404" pitchFamily="49" charset="0"/>
              </a:rPr>
              <a:t>greeting.find</a:t>
            </a:r>
            <a:r>
              <a:rPr lang="en-US" sz="2000" b="1" dirty="0">
                <a:latin typeface="Courier New" panose="02070309020205020404" pitchFamily="49" charset="0"/>
                <a:cs typeface="Courier New" panose="02070309020205020404" pitchFamily="49" charset="0"/>
              </a:rPr>
              <a:t>("e")</a:t>
            </a:r>
          </a:p>
          <a:p>
            <a:pPr marL="400050" lvl="1" indent="0" algn="just">
              <a:spcBef>
                <a:spcPts val="0"/>
              </a:spcBef>
              <a:spcAft>
                <a:spcPts val="600"/>
              </a:spcAft>
              <a:buNone/>
            </a:pPr>
            <a:r>
              <a:rPr lang="en-US" sz="2000" b="1" dirty="0" err="1">
                <a:latin typeface="Courier New" panose="02070309020205020404" pitchFamily="49" charset="0"/>
                <a:cs typeface="Courier New" panose="02070309020205020404" pitchFamily="49" charset="0"/>
              </a:rPr>
              <a:t>greeting.find</a:t>
            </a:r>
            <a:r>
              <a:rPr lang="en-US" sz="2000" b="1" dirty="0">
                <a:latin typeface="Courier New" panose="02070309020205020404" pitchFamily="49" charset="0"/>
                <a:cs typeface="Courier New" panose="02070309020205020404" pitchFamily="49" charset="0"/>
              </a:rPr>
              <a:t>("e", 3)</a:t>
            </a:r>
          </a:p>
          <a:p>
            <a:pPr marL="400050" lvl="1" indent="0" algn="just">
              <a:spcBef>
                <a:spcPts val="0"/>
              </a:spcBef>
              <a:spcAft>
                <a:spcPts val="600"/>
              </a:spcAft>
              <a:buNone/>
            </a:pPr>
            <a:r>
              <a:rPr lang="en-US" sz="2000" b="1" dirty="0" err="1">
                <a:latin typeface="Courier New" panose="02070309020205020404" pitchFamily="49" charset="0"/>
                <a:cs typeface="Courier New" panose="02070309020205020404" pitchFamily="49" charset="0"/>
              </a:rPr>
              <a:t>greeting.split</a:t>
            </a:r>
            <a:r>
              <a:rPr lang="en-US" sz="20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09774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Strings are Read Only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0" indent="0">
              <a:buNone/>
            </a:pPr>
            <a:r>
              <a:rPr lang="pl-PL" sz="2000" b="1" dirty="0">
                <a:latin typeface="Courier New"/>
                <a:cs typeface="Courier New"/>
              </a:rPr>
              <a:t>&gt;&gt;&gt; </a:t>
            </a:r>
            <a:r>
              <a:rPr lang="pl-PL" sz="2000" b="1" dirty="0" err="1">
                <a:latin typeface="Courier New"/>
                <a:cs typeface="Courier New"/>
              </a:rPr>
              <a:t>str</a:t>
            </a:r>
            <a:r>
              <a:rPr lang="pl-PL" sz="2000" b="1" dirty="0">
                <a:latin typeface="Courier New"/>
                <a:cs typeface="Courier New"/>
              </a:rPr>
              <a:t> = "</a:t>
            </a:r>
            <a:r>
              <a:rPr lang="pl-PL" sz="2000" b="1" dirty="0" err="1">
                <a:latin typeface="Courier New"/>
                <a:cs typeface="Courier New"/>
              </a:rPr>
              <a:t>andrew</a:t>
            </a:r>
            <a:r>
              <a:rPr lang="pl-PL" sz="2000" b="1" dirty="0">
                <a:latin typeface="Courier New"/>
                <a:cs typeface="Courier New"/>
              </a:rPr>
              <a:t>"</a:t>
            </a:r>
          </a:p>
          <a:p>
            <a:pPr marL="0" indent="0">
              <a:buNone/>
            </a:pPr>
            <a:r>
              <a:rPr lang="en-US" sz="2000" b="1" dirty="0">
                <a:latin typeface="Courier New"/>
                <a:cs typeface="Courier New"/>
              </a:rPr>
              <a:t>&gt;&gt;&gt; </a:t>
            </a:r>
            <a:r>
              <a:rPr lang="en-US" sz="2000" b="1" dirty="0" err="1">
                <a:latin typeface="Courier New"/>
                <a:cs typeface="Courier New"/>
              </a:rPr>
              <a:t>str</a:t>
            </a:r>
            <a:r>
              <a:rPr lang="en-US" sz="2000" b="1" dirty="0">
                <a:latin typeface="Courier New"/>
                <a:cs typeface="Courier New"/>
              </a:rPr>
              <a:t>[0] = "A"</a:t>
            </a:r>
          </a:p>
          <a:p>
            <a:pPr marL="0" indent="0">
              <a:buNone/>
            </a:pPr>
            <a:r>
              <a:rPr lang="en-US" sz="2000" b="1" dirty="0" err="1">
                <a:solidFill>
                  <a:srgbClr val="FF0000"/>
                </a:solidFill>
                <a:latin typeface="Courier New"/>
                <a:cs typeface="Courier New"/>
              </a:rPr>
              <a:t>Traceback</a:t>
            </a:r>
            <a:r>
              <a:rPr lang="en-US" sz="2000" b="1" dirty="0">
                <a:solidFill>
                  <a:srgbClr val="FF0000"/>
                </a:solidFill>
                <a:latin typeface="Courier New"/>
                <a:cs typeface="Courier New"/>
              </a:rPr>
              <a:t> (most recent call last):</a:t>
            </a:r>
          </a:p>
          <a:p>
            <a:pPr marL="0" indent="0">
              <a:buNone/>
            </a:pPr>
            <a:r>
              <a:rPr lang="en-US" sz="2000" b="1" dirty="0">
                <a:solidFill>
                  <a:srgbClr val="FF0000"/>
                </a:solidFill>
                <a:latin typeface="Courier New"/>
                <a:cs typeface="Courier New"/>
              </a:rPr>
              <a:t>  File "&lt;</a:t>
            </a:r>
            <a:r>
              <a:rPr lang="en-US" sz="2000" b="1" dirty="0" err="1">
                <a:solidFill>
                  <a:srgbClr val="FF0000"/>
                </a:solidFill>
                <a:latin typeface="Courier New"/>
                <a:cs typeface="Courier New"/>
              </a:rPr>
              <a:t>stdin</a:t>
            </a:r>
            <a:r>
              <a:rPr lang="en-US" sz="2000" b="1" dirty="0">
                <a:solidFill>
                  <a:srgbClr val="FF0000"/>
                </a:solidFill>
                <a:latin typeface="Courier New"/>
                <a:cs typeface="Courier New"/>
              </a:rPr>
              <a:t>&gt;", line 1, in &lt;module&gt;</a:t>
            </a:r>
          </a:p>
          <a:p>
            <a:pPr marL="0" indent="0">
              <a:buNone/>
            </a:pPr>
            <a:r>
              <a:rPr lang="en-US" sz="1800" b="1" dirty="0" err="1">
                <a:solidFill>
                  <a:srgbClr val="FF0000"/>
                </a:solidFill>
                <a:latin typeface="Courier New"/>
                <a:cs typeface="Courier New"/>
              </a:rPr>
              <a:t>TypeError</a:t>
            </a:r>
            <a:r>
              <a:rPr lang="en-US" sz="1800" b="1" dirty="0">
                <a:solidFill>
                  <a:srgbClr val="FF0000"/>
                </a:solidFill>
                <a:latin typeface="Courier New"/>
                <a:cs typeface="Courier New"/>
              </a:rPr>
              <a:t>: '</a:t>
            </a:r>
            <a:r>
              <a:rPr lang="en-US" sz="1800" b="1" dirty="0" err="1">
                <a:solidFill>
                  <a:srgbClr val="FF0000"/>
                </a:solidFill>
                <a:latin typeface="Courier New"/>
                <a:cs typeface="Courier New"/>
              </a:rPr>
              <a:t>str</a:t>
            </a:r>
            <a:r>
              <a:rPr lang="en-US" sz="1800" b="1" dirty="0">
                <a:solidFill>
                  <a:srgbClr val="FF0000"/>
                </a:solidFill>
                <a:latin typeface="Courier New"/>
                <a:cs typeface="Courier New"/>
              </a:rPr>
              <a:t>' object does not support item assignment</a:t>
            </a:r>
          </a:p>
          <a:p>
            <a:pPr marL="0" indent="0">
              <a:buNone/>
            </a:pPr>
            <a:r>
              <a:rPr lang="en-US" sz="2000" b="1" dirty="0">
                <a:latin typeface="Courier New"/>
                <a:cs typeface="Courier New"/>
              </a:rPr>
              <a:t>&gt;&gt;&gt; </a:t>
            </a:r>
            <a:r>
              <a:rPr lang="en-US" sz="2000" b="1" dirty="0" err="1">
                <a:latin typeface="Courier New"/>
                <a:cs typeface="Courier New"/>
              </a:rPr>
              <a:t>str</a:t>
            </a:r>
            <a:r>
              <a:rPr lang="en-US" sz="2000" b="1" dirty="0">
                <a:latin typeface="Courier New"/>
                <a:cs typeface="Courier New"/>
              </a:rPr>
              <a:t> = "A" + </a:t>
            </a:r>
            <a:r>
              <a:rPr lang="en-US" sz="2000" b="1" dirty="0" err="1">
                <a:latin typeface="Courier New"/>
                <a:cs typeface="Courier New"/>
              </a:rPr>
              <a:t>str</a:t>
            </a:r>
            <a:r>
              <a:rPr lang="en-US" sz="2000" b="1" dirty="0">
                <a:latin typeface="Courier New"/>
                <a:cs typeface="Courier New"/>
              </a:rPr>
              <a:t>[1:]</a:t>
            </a:r>
          </a:p>
          <a:p>
            <a:pPr marL="0" indent="0">
              <a:buNone/>
            </a:pPr>
            <a:r>
              <a:rPr lang="en-US" sz="2000" b="1" dirty="0">
                <a:latin typeface="Courier New"/>
                <a:cs typeface="Courier New"/>
              </a:rPr>
              <a:t>&gt;&gt;&gt; print </a:t>
            </a:r>
            <a:r>
              <a:rPr lang="en-US" sz="2000" b="1" dirty="0" err="1">
                <a:latin typeface="Courier New"/>
                <a:cs typeface="Courier New"/>
              </a:rPr>
              <a:t>str</a:t>
            </a:r>
            <a:endParaRPr lang="en-US" sz="2000" b="1" dirty="0">
              <a:latin typeface="Courier New"/>
              <a:cs typeface="Courier New"/>
            </a:endParaRPr>
          </a:p>
          <a:p>
            <a:pPr marL="0" indent="0">
              <a:buNone/>
            </a:pPr>
            <a:r>
              <a:rPr lang="en-US" sz="2000" b="1" dirty="0">
                <a:latin typeface="Courier New"/>
                <a:cs typeface="Courier New"/>
              </a:rPr>
              <a:t>Andrew</a:t>
            </a:r>
            <a:endParaRPr lang="en-US" sz="1800" b="1" dirty="0">
              <a:latin typeface="Courier New"/>
              <a:cs typeface="Courier New"/>
            </a:endParaRPr>
          </a:p>
        </p:txBody>
      </p:sp>
    </p:spTree>
    <p:extLst>
      <p:ext uri="{BB962C8B-B14F-4D97-AF65-F5344CB8AC3E}">
        <p14:creationId xmlns:p14="http://schemas.microsoft.com/office/powerpoint/2010/main" val="359160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Strings and Numbers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3657600" algn="l"/>
              </a:tabLst>
              <a:defRPr/>
            </a:pPr>
            <a:r>
              <a:rPr lang="en-US" sz="2400" dirty="0" err="1">
                <a:highlight>
                  <a:srgbClr val="FFFF00"/>
                </a:highlight>
                <a:latin typeface="Courier New" panose="02070309020205020404" pitchFamily="49" charset="0"/>
                <a:cs typeface="Courier New" panose="02070309020205020404" pitchFamily="49" charset="0"/>
              </a:rPr>
              <a:t>ord</a:t>
            </a:r>
            <a:r>
              <a:rPr lang="en-US" sz="2400" dirty="0">
                <a:latin typeface="Courier New" panose="02070309020205020404" pitchFamily="49" charset="0"/>
                <a:cs typeface="Courier New" panose="02070309020205020404" pitchFamily="49" charset="0"/>
              </a:rPr>
              <a:t>(string)</a:t>
            </a:r>
            <a:r>
              <a:rPr lang="en-US" sz="2400" dirty="0"/>
              <a:t>	converts a string into a number</a:t>
            </a:r>
          </a:p>
          <a:p>
            <a:pPr algn="just">
              <a:spcBef>
                <a:spcPts val="0"/>
              </a:spcBef>
              <a:spcAft>
                <a:spcPts val="600"/>
              </a:spcAft>
            </a:pPr>
            <a:r>
              <a:rPr lang="en-US" sz="2400" dirty="0"/>
              <a:t>Example</a:t>
            </a:r>
          </a:p>
          <a:p>
            <a:pPr marL="400050" lvl="1" indent="0" algn="just">
              <a:spcBef>
                <a:spcPts val="0"/>
              </a:spcBef>
              <a:spcAft>
                <a:spcPts val="600"/>
              </a:spcAft>
              <a:buNone/>
            </a:pPr>
            <a:r>
              <a:rPr lang="en-US" sz="2000" b="1" dirty="0" err="1">
                <a:latin typeface="Courier New" panose="02070309020205020404" pitchFamily="49" charset="0"/>
                <a:cs typeface="Courier New" panose="02070309020205020404" pitchFamily="49" charset="0"/>
              </a:rPr>
              <a:t>ord</a:t>
            </a:r>
            <a:r>
              <a:rPr lang="en-US" sz="2000" b="1" dirty="0">
                <a:latin typeface="Courier New" panose="02070309020205020404" pitchFamily="49" charset="0"/>
                <a:cs typeface="Courier New" panose="02070309020205020404" pitchFamily="49" charset="0"/>
              </a:rPr>
              <a:t>("a") is 97, </a:t>
            </a:r>
            <a:r>
              <a:rPr lang="en-US" sz="2000" b="1" dirty="0" err="1">
                <a:latin typeface="Courier New" panose="02070309020205020404" pitchFamily="49" charset="0"/>
                <a:cs typeface="Courier New" panose="02070309020205020404" pitchFamily="49" charset="0"/>
              </a:rPr>
              <a:t>ord</a:t>
            </a:r>
            <a:r>
              <a:rPr lang="en-US" sz="2000" b="1" dirty="0">
                <a:latin typeface="Courier New" panose="02070309020205020404" pitchFamily="49" charset="0"/>
                <a:cs typeface="Courier New" panose="02070309020205020404" pitchFamily="49" charset="0"/>
              </a:rPr>
              <a:t>("A") is 65</a:t>
            </a:r>
          </a:p>
          <a:p>
            <a:pPr marL="400050" lvl="1" indent="0" algn="just">
              <a:spcBef>
                <a:spcPts val="0"/>
              </a:spcBef>
              <a:spcAft>
                <a:spcPts val="600"/>
              </a:spcAft>
              <a:buNone/>
            </a:pPr>
            <a:endParaRPr lang="en-US" sz="2400" dirty="0"/>
          </a:p>
          <a:p>
            <a:pPr algn="just">
              <a:spcBef>
                <a:spcPts val="0"/>
              </a:spcBef>
              <a:spcAft>
                <a:spcPts val="600"/>
              </a:spcAft>
              <a:tabLst>
                <a:tab pos="3657600" algn="l"/>
              </a:tabLst>
              <a:defRPr/>
            </a:pPr>
            <a:r>
              <a:rPr lang="en-US" sz="2400" dirty="0" err="1">
                <a:highlight>
                  <a:srgbClr val="FFFF00"/>
                </a:highlight>
                <a:latin typeface="Courier New" panose="02070309020205020404" pitchFamily="49" charset="0"/>
                <a:cs typeface="Courier New" panose="02070309020205020404" pitchFamily="49" charset="0"/>
              </a:rPr>
              <a:t>chr</a:t>
            </a:r>
            <a:r>
              <a:rPr lang="en-US" sz="2400" dirty="0">
                <a:latin typeface="Courier New" panose="02070309020205020404" pitchFamily="49" charset="0"/>
                <a:cs typeface="Courier New" panose="02070309020205020404" pitchFamily="49" charset="0"/>
              </a:rPr>
              <a:t>(number)</a:t>
            </a:r>
            <a:r>
              <a:rPr lang="en-US" sz="2400" dirty="0">
                <a:cs typeface="Courier New" panose="02070309020205020404" pitchFamily="49" charset="0"/>
              </a:rPr>
              <a:t>	converts a number into a string</a:t>
            </a:r>
          </a:p>
          <a:p>
            <a:pPr algn="just">
              <a:spcBef>
                <a:spcPts val="0"/>
              </a:spcBef>
              <a:spcAft>
                <a:spcPts val="600"/>
              </a:spcAft>
            </a:pPr>
            <a:r>
              <a:rPr lang="en-US" sz="2400" dirty="0"/>
              <a:t>Example</a:t>
            </a:r>
          </a:p>
          <a:p>
            <a:pPr marL="400050" lvl="1" indent="0" algn="just">
              <a:spcBef>
                <a:spcPts val="0"/>
              </a:spcBef>
              <a:spcAft>
                <a:spcPts val="600"/>
              </a:spcAft>
              <a:buNone/>
            </a:pPr>
            <a:r>
              <a:rPr lang="en-US" sz="2000" b="1" dirty="0" err="1">
                <a:latin typeface="Courier New" panose="02070309020205020404" pitchFamily="49" charset="0"/>
                <a:cs typeface="Courier New" panose="02070309020205020404" pitchFamily="49" charset="0"/>
              </a:rPr>
              <a:t>chr</a:t>
            </a:r>
            <a:r>
              <a:rPr lang="en-US" sz="2000" b="1" dirty="0">
                <a:latin typeface="Courier New" panose="02070309020205020404" pitchFamily="49" charset="0"/>
                <a:cs typeface="Courier New" panose="02070309020205020404" pitchFamily="49" charset="0"/>
              </a:rPr>
              <a:t>(99) is "c"</a:t>
            </a:r>
          </a:p>
        </p:txBody>
      </p:sp>
      <p:sp>
        <p:nvSpPr>
          <p:cNvPr id="10" name="TextBox 9">
            <a:extLst>
              <a:ext uri="{FF2B5EF4-FFF2-40B4-BE49-F238E27FC236}">
                <a16:creationId xmlns:a16="http://schemas.microsoft.com/office/drawing/2014/main" id="{FAAF8975-0D6F-42DB-A19C-DFCABED8F7DE}"/>
              </a:ext>
            </a:extLst>
          </p:cNvPr>
          <p:cNvSpPr txBox="1"/>
          <p:nvPr/>
        </p:nvSpPr>
        <p:spPr>
          <a:xfrm>
            <a:off x="457199" y="4979650"/>
            <a:ext cx="7639236" cy="1200329"/>
          </a:xfrm>
          <a:prstGeom prst="rect">
            <a:avLst/>
          </a:prstGeom>
          <a:noFill/>
        </p:spPr>
        <p:txBody>
          <a:bodyPr wrap="square">
            <a:spAutoFit/>
          </a:bodyPr>
          <a:lstStyle/>
          <a:p>
            <a:r>
              <a:rPr lang="en-US" dirty="0"/>
              <a:t>In Python, A </a:t>
            </a:r>
            <a:r>
              <a:rPr lang="en-US" b="1" dirty="0"/>
              <a:t>traceback </a:t>
            </a:r>
            <a:r>
              <a:rPr lang="en-US" dirty="0"/>
              <a:t>is a report containing the function calls made in your code at a specific point </a:t>
            </a:r>
            <a:r>
              <a:rPr lang="en-US" dirty="0" err="1"/>
              <a:t>i.e</a:t>
            </a:r>
            <a:r>
              <a:rPr lang="en-US" dirty="0"/>
              <a:t> when you get an error it is recommended that you should trace it backward(traceback). Whenever the code gets an exception, the traceback will give the information about what went wrong in the code. </a:t>
            </a:r>
          </a:p>
        </p:txBody>
      </p:sp>
    </p:spTree>
    <p:extLst>
      <p:ext uri="{BB962C8B-B14F-4D97-AF65-F5344CB8AC3E}">
        <p14:creationId xmlns:p14="http://schemas.microsoft.com/office/powerpoint/2010/main" val="3825075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Lists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3657600" algn="l"/>
              </a:tabLst>
              <a:defRPr/>
            </a:pPr>
            <a:r>
              <a:rPr lang="en-US" sz="2400" dirty="0">
                <a:cs typeface="Courier New" panose="02070309020205020404" pitchFamily="49" charset="0"/>
              </a:rPr>
              <a:t>A compound data type:</a:t>
            </a:r>
          </a:p>
          <a:p>
            <a:pPr marL="400050" lvl="1" indent="0" algn="just">
              <a:spcBef>
                <a:spcPts val="0"/>
              </a:spcBef>
              <a:spcAft>
                <a:spcPts val="600"/>
              </a:spcAft>
              <a:buNone/>
              <a:tabLst>
                <a:tab pos="3657600" algn="l"/>
              </a:tabLst>
              <a:defRPr/>
            </a:pPr>
            <a:r>
              <a:rPr lang="en-US" sz="2000" b="1" dirty="0">
                <a:latin typeface="Courier New" panose="02070309020205020404" pitchFamily="49" charset="0"/>
                <a:cs typeface="Courier New" panose="02070309020205020404" pitchFamily="49" charset="0"/>
              </a:rPr>
              <a:t>[0]</a:t>
            </a:r>
          </a:p>
          <a:p>
            <a:pPr marL="400050" lvl="1" indent="0" algn="just">
              <a:spcBef>
                <a:spcPts val="0"/>
              </a:spcBef>
              <a:spcAft>
                <a:spcPts val="600"/>
              </a:spcAft>
              <a:buNone/>
              <a:tabLst>
                <a:tab pos="3657600" algn="l"/>
              </a:tabLst>
              <a:defRPr/>
            </a:pPr>
            <a:r>
              <a:rPr lang="en-US" sz="2000" b="1" dirty="0">
                <a:highlight>
                  <a:srgbClr val="FFFF00"/>
                </a:highlight>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2.3, 4.5</a:t>
            </a:r>
            <a:r>
              <a:rPr lang="en-US" sz="2000" b="1" dirty="0">
                <a:highlight>
                  <a:srgbClr val="FFFF00"/>
                </a:highlight>
                <a:latin typeface="Courier New" panose="02070309020205020404" pitchFamily="49" charset="0"/>
                <a:cs typeface="Courier New" panose="02070309020205020404" pitchFamily="49" charset="0"/>
              </a:rPr>
              <a:t>]</a:t>
            </a:r>
          </a:p>
          <a:p>
            <a:pPr marL="400050" lvl="1" indent="0" algn="just">
              <a:spcBef>
                <a:spcPts val="0"/>
              </a:spcBef>
              <a:spcAft>
                <a:spcPts val="600"/>
              </a:spcAft>
              <a:buNone/>
              <a:tabLst>
                <a:tab pos="3657600" algn="l"/>
              </a:tabLst>
              <a:defRPr/>
            </a:pPr>
            <a:r>
              <a:rPr lang="en-US" sz="2000" b="1" dirty="0">
                <a:latin typeface="Courier New" panose="02070309020205020404" pitchFamily="49" charset="0"/>
                <a:cs typeface="Courier New" panose="02070309020205020404" pitchFamily="49" charset="0"/>
              </a:rPr>
              <a:t>[5, "Hello", "there", 9.8]</a:t>
            </a:r>
          </a:p>
          <a:p>
            <a:pPr marL="400050" lvl="1" indent="0" algn="just">
              <a:spcBef>
                <a:spcPts val="0"/>
              </a:spcBef>
              <a:spcAft>
                <a:spcPts val="600"/>
              </a:spcAft>
              <a:buNone/>
              <a:tabLst>
                <a:tab pos="3657600" algn="l"/>
              </a:tabLst>
              <a:defRPr/>
            </a:pPr>
            <a:r>
              <a:rPr lang="en-US" sz="2000" b="1" dirty="0">
                <a:latin typeface="Courier New" panose="02070309020205020404" pitchFamily="49" charset="0"/>
                <a:cs typeface="Courier New" panose="02070309020205020404" pitchFamily="49" charset="0"/>
              </a:rPr>
              <a:t>[]</a:t>
            </a:r>
          </a:p>
          <a:p>
            <a:pPr marL="285750" algn="just">
              <a:spcBef>
                <a:spcPts val="0"/>
              </a:spcBef>
              <a:spcAft>
                <a:spcPts val="600"/>
              </a:spcAft>
              <a:tabLst>
                <a:tab pos="3657600" algn="l"/>
              </a:tabLst>
              <a:defRPr/>
            </a:pPr>
            <a:r>
              <a:rPr lang="en-US" sz="2400" dirty="0">
                <a:cs typeface="Courier New" panose="02070309020205020404" pitchFamily="49" charset="0"/>
              </a:rPr>
              <a:t>Use </a:t>
            </a:r>
            <a:r>
              <a:rPr lang="en-US" sz="2400" dirty="0" err="1">
                <a:latin typeface="Courier New" panose="02070309020205020404" pitchFamily="49" charset="0"/>
                <a:cs typeface="Courier New" panose="02070309020205020404" pitchFamily="49" charset="0"/>
              </a:rPr>
              <a:t>len</a:t>
            </a:r>
            <a:r>
              <a:rPr lang="en-US" sz="2400" dirty="0">
                <a:latin typeface="Courier New" panose="02070309020205020404" pitchFamily="49" charset="0"/>
                <a:cs typeface="Courier New" panose="02070309020205020404" pitchFamily="49" charset="0"/>
              </a:rPr>
              <a:t>()</a:t>
            </a:r>
            <a:r>
              <a:rPr lang="en-US" sz="2400" dirty="0">
                <a:cs typeface="Courier New" panose="02070309020205020404" pitchFamily="49" charset="0"/>
              </a:rPr>
              <a:t> to get the length of a list</a:t>
            </a:r>
          </a:p>
          <a:p>
            <a:pPr marL="285750" algn="just">
              <a:spcBef>
                <a:spcPts val="0"/>
              </a:spcBef>
              <a:spcAft>
                <a:spcPts val="600"/>
              </a:spcAft>
              <a:tabLst>
                <a:tab pos="3657600" algn="l"/>
              </a:tabLst>
              <a:defRPr/>
            </a:pPr>
            <a:r>
              <a:rPr lang="en-US" sz="2400" dirty="0">
                <a:cs typeface="Courier New" panose="02070309020205020404" pitchFamily="49" charset="0"/>
              </a:rPr>
              <a:t>Example</a:t>
            </a:r>
          </a:p>
          <a:p>
            <a:pPr marL="400050" lvl="1" indent="0" algn="just">
              <a:spcBef>
                <a:spcPts val="0"/>
              </a:spcBef>
              <a:spcAft>
                <a:spcPts val="600"/>
              </a:spcAft>
              <a:buNone/>
              <a:tabLst>
                <a:tab pos="3657600" algn="l"/>
              </a:tabLst>
              <a:defRPr/>
            </a:pPr>
            <a:r>
              <a:rPr lang="en-US" sz="2000" b="1" dirty="0">
                <a:latin typeface="Courier New" panose="02070309020205020404" pitchFamily="49" charset="0"/>
                <a:cs typeface="Courier New" panose="02070309020205020404" pitchFamily="49" charset="0"/>
              </a:rPr>
              <a:t>names = ["Sarah", "Claire", "Michael"]</a:t>
            </a:r>
          </a:p>
          <a:p>
            <a:pPr marL="400050" lvl="1" indent="0" algn="just">
              <a:spcBef>
                <a:spcPts val="0"/>
              </a:spcBef>
              <a:spcAft>
                <a:spcPts val="600"/>
              </a:spcAft>
              <a:buNone/>
              <a:tabLst>
                <a:tab pos="3657600" algn="l"/>
              </a:tabLst>
              <a:defRPr/>
            </a:pPr>
            <a:r>
              <a:rPr lang="en-US" sz="2000" b="1" dirty="0" err="1">
                <a:highlight>
                  <a:srgbClr val="FFFF00"/>
                </a:highlight>
                <a:latin typeface="Courier New" panose="02070309020205020404" pitchFamily="49" charset="0"/>
                <a:cs typeface="Courier New" panose="02070309020205020404" pitchFamily="49" charset="0"/>
              </a:rPr>
              <a:t>len</a:t>
            </a:r>
            <a:r>
              <a:rPr lang="en-US" sz="2000" b="1" dirty="0">
                <a:latin typeface="Courier New" panose="02070309020205020404" pitchFamily="49" charset="0"/>
                <a:cs typeface="Courier New" panose="02070309020205020404" pitchFamily="49" charset="0"/>
              </a:rPr>
              <a:t>(names)</a:t>
            </a:r>
          </a:p>
          <a:p>
            <a:pPr algn="just">
              <a:spcBef>
                <a:spcPts val="0"/>
              </a:spcBef>
              <a:spcAft>
                <a:spcPts val="600"/>
              </a:spcAft>
              <a:tabLst>
                <a:tab pos="3657600" algn="l"/>
              </a:tabLst>
              <a:defRPr/>
            </a:pPr>
            <a:r>
              <a:rPr lang="en-US" sz="2400" dirty="0">
                <a:cs typeface="Courier New" panose="02070309020205020404" pitchFamily="49" charset="0"/>
              </a:rPr>
              <a:t>Use </a:t>
            </a:r>
            <a:r>
              <a:rPr lang="en-US" sz="2400" dirty="0">
                <a:latin typeface="Courier New" panose="02070309020205020404" pitchFamily="49" charset="0"/>
                <a:cs typeface="Courier New" panose="02070309020205020404" pitchFamily="49" charset="0"/>
              </a:rPr>
              <a:t>[]</a:t>
            </a:r>
            <a:r>
              <a:rPr lang="en-US" sz="2400" dirty="0">
                <a:cs typeface="Courier New" panose="02070309020205020404" pitchFamily="49" charset="0"/>
              </a:rPr>
              <a:t> to index items in the list</a:t>
            </a:r>
          </a:p>
          <a:p>
            <a:pPr lvl="1" algn="just">
              <a:spcBef>
                <a:spcPts val="0"/>
              </a:spcBef>
              <a:spcAft>
                <a:spcPts val="600"/>
              </a:spcAft>
              <a:tabLst>
                <a:tab pos="3657600" algn="l"/>
              </a:tabLst>
              <a:defRPr/>
            </a:pPr>
            <a:r>
              <a:rPr lang="en-US" sz="2000" dirty="0">
                <a:cs typeface="Courier New" panose="02070309020205020404" pitchFamily="49" charset="0"/>
              </a:rPr>
              <a:t>Can use negative values (i.e., relative </a:t>
            </a:r>
            <a:r>
              <a:rPr lang="en-US" sz="2000" dirty="0" err="1">
                <a:cs typeface="Courier New" panose="02070309020205020404" pitchFamily="49" charset="0"/>
              </a:rPr>
              <a:t>traceback</a:t>
            </a:r>
            <a:r>
              <a:rPr lang="en-US" sz="2000" dirty="0">
                <a:cs typeface="Courier New" panose="02070309020205020404" pitchFamily="49" charset="0"/>
              </a:rPr>
              <a:t>) to move backwards from the last element</a:t>
            </a:r>
          </a:p>
          <a:p>
            <a:pPr marL="400050" lvl="1" indent="0" algn="just">
              <a:spcBef>
                <a:spcPts val="0"/>
              </a:spcBef>
              <a:spcAft>
                <a:spcPts val="600"/>
              </a:spcAft>
              <a:buNone/>
              <a:tabLst>
                <a:tab pos="3657600" algn="l"/>
              </a:tabLst>
              <a:defRPr/>
            </a:pP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5022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More Lists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285750" algn="just">
              <a:spcBef>
                <a:spcPts val="0"/>
              </a:spcBef>
              <a:spcAft>
                <a:spcPts val="600"/>
              </a:spcAft>
              <a:tabLst>
                <a:tab pos="3657600" algn="l"/>
              </a:tabLst>
              <a:defRPr/>
            </a:pPr>
            <a:r>
              <a:rPr lang="en-US" sz="2400" dirty="0">
                <a:cs typeface="Courier New" panose="02070309020205020404" pitchFamily="49" charset="0"/>
              </a:rPr>
              <a:t>Append an element</a:t>
            </a:r>
          </a:p>
          <a:p>
            <a:pPr marL="400050" lvl="1" indent="0" algn="just">
              <a:spcBef>
                <a:spcPts val="0"/>
              </a:spcBef>
              <a:spcAft>
                <a:spcPts val="600"/>
              </a:spcAft>
              <a:buNone/>
              <a:tabLst>
                <a:tab pos="3657600" algn="l"/>
              </a:tabLst>
              <a:defRPr/>
            </a:pPr>
            <a:r>
              <a:rPr lang="en-US" sz="2000" b="1" dirty="0" err="1">
                <a:latin typeface="Courier New" panose="02070309020205020404" pitchFamily="49" charset="0"/>
                <a:cs typeface="Courier New" panose="02070309020205020404" pitchFamily="49" charset="0"/>
              </a:rPr>
              <a:t>names.append</a:t>
            </a:r>
            <a:r>
              <a:rPr lang="en-US" sz="2000" b="1" dirty="0">
                <a:latin typeface="Courier New" panose="02070309020205020404" pitchFamily="49" charset="0"/>
                <a:cs typeface="Courier New" panose="02070309020205020404" pitchFamily="49" charset="0"/>
              </a:rPr>
              <a:t>("Ben")</a:t>
            </a:r>
          </a:p>
          <a:p>
            <a:pPr algn="just">
              <a:spcBef>
                <a:spcPts val="0"/>
              </a:spcBef>
              <a:spcAft>
                <a:spcPts val="600"/>
              </a:spcAft>
              <a:tabLst>
                <a:tab pos="3657600" algn="l"/>
              </a:tabLst>
              <a:defRPr/>
            </a:pPr>
            <a:r>
              <a:rPr lang="en-US" sz="2400" dirty="0">
                <a:cs typeface="Courier New" panose="02070309020205020404" pitchFamily="49" charset="0"/>
              </a:rPr>
              <a:t>Remove an element by extending the list</a:t>
            </a:r>
          </a:p>
          <a:p>
            <a:pPr marL="400050" lvl="1" indent="0" algn="just">
              <a:spcBef>
                <a:spcPts val="0"/>
              </a:spcBef>
              <a:spcAft>
                <a:spcPts val="600"/>
              </a:spcAft>
              <a:buNone/>
              <a:tabLst>
                <a:tab pos="3657600" algn="l"/>
              </a:tabLst>
              <a:defRPr/>
            </a:pPr>
            <a:r>
              <a:rPr lang="en-US" sz="2000" b="1" dirty="0">
                <a:latin typeface="Courier New" panose="02070309020205020404" pitchFamily="49" charset="0"/>
                <a:cs typeface="Courier New" panose="02070309020205020404" pitchFamily="49" charset="0"/>
              </a:rPr>
              <a:t>del names[1]</a:t>
            </a:r>
          </a:p>
          <a:p>
            <a:pPr algn="just">
              <a:spcBef>
                <a:spcPts val="0"/>
              </a:spcBef>
              <a:spcAft>
                <a:spcPts val="600"/>
              </a:spcAft>
              <a:tabLst>
                <a:tab pos="3657600" algn="l"/>
              </a:tabLst>
              <a:defRPr/>
            </a:pPr>
            <a:r>
              <a:rPr lang="en-US" sz="2400" dirty="0">
                <a:cs typeface="Courier New" panose="02070309020205020404" pitchFamily="49" charset="0"/>
              </a:rPr>
              <a:t>Sort by default order</a:t>
            </a:r>
          </a:p>
          <a:p>
            <a:pPr marL="400050" lvl="1" indent="0" algn="just">
              <a:spcBef>
                <a:spcPts val="0"/>
              </a:spcBef>
              <a:spcAft>
                <a:spcPts val="600"/>
              </a:spcAft>
              <a:buNone/>
              <a:tabLst>
                <a:tab pos="3657600" algn="l"/>
              </a:tabLst>
              <a:defRPr/>
            </a:pPr>
            <a:r>
              <a:rPr lang="en-US" sz="2000" b="1" dirty="0" err="1">
                <a:latin typeface="Courier New" panose="02070309020205020404" pitchFamily="49" charset="0"/>
                <a:cs typeface="Courier New" panose="02070309020205020404" pitchFamily="49" charset="0"/>
              </a:rPr>
              <a:t>names.sort</a:t>
            </a:r>
            <a:r>
              <a:rPr lang="en-US" sz="2000" b="1" dirty="0">
                <a:latin typeface="Courier New" panose="02070309020205020404" pitchFamily="49" charset="0"/>
                <a:cs typeface="Courier New" panose="02070309020205020404" pitchFamily="49" charset="0"/>
              </a:rPr>
              <a:t>()</a:t>
            </a:r>
          </a:p>
          <a:p>
            <a:pPr algn="just">
              <a:spcBef>
                <a:spcPts val="0"/>
              </a:spcBef>
              <a:spcAft>
                <a:spcPts val="600"/>
              </a:spcAft>
              <a:tabLst>
                <a:tab pos="3657600" algn="l"/>
              </a:tabLst>
              <a:defRPr/>
            </a:pPr>
            <a:r>
              <a:rPr lang="en-US" sz="2400" dirty="0">
                <a:cs typeface="Courier New" panose="02070309020205020404" pitchFamily="49" charset="0"/>
              </a:rPr>
              <a:t>Reverse the elements in the list</a:t>
            </a:r>
          </a:p>
          <a:p>
            <a:pPr marL="400050" lvl="1" indent="0" algn="just">
              <a:spcBef>
                <a:spcPts val="0"/>
              </a:spcBef>
              <a:spcAft>
                <a:spcPts val="600"/>
              </a:spcAft>
              <a:buNone/>
              <a:tabLst>
                <a:tab pos="3657600" algn="l"/>
              </a:tabLst>
              <a:defRPr/>
            </a:pPr>
            <a:r>
              <a:rPr lang="en-US" sz="2000" b="1" dirty="0" err="1">
                <a:latin typeface="Courier New" panose="02070309020205020404" pitchFamily="49" charset="0"/>
                <a:cs typeface="Courier New" panose="02070309020205020404" pitchFamily="49" charset="0"/>
              </a:rPr>
              <a:t>names.reverse</a:t>
            </a:r>
            <a:r>
              <a:rPr lang="en-US" sz="2000" b="1" dirty="0">
                <a:latin typeface="Courier New" panose="02070309020205020404" pitchFamily="49" charset="0"/>
                <a:cs typeface="Courier New" panose="02070309020205020404" pitchFamily="49" charset="0"/>
              </a:rPr>
              <a:t>()</a:t>
            </a:r>
          </a:p>
          <a:p>
            <a:pPr algn="just">
              <a:spcBef>
                <a:spcPts val="0"/>
              </a:spcBef>
              <a:spcAft>
                <a:spcPts val="600"/>
              </a:spcAft>
              <a:tabLst>
                <a:tab pos="3657600" algn="l"/>
              </a:tabLst>
              <a:defRPr/>
            </a:pPr>
            <a:r>
              <a:rPr lang="en-US" sz="2400" dirty="0">
                <a:cs typeface="Courier New" panose="02070309020205020404" pitchFamily="49" charset="0"/>
              </a:rPr>
              <a:t>Insert an element at some specified position</a:t>
            </a:r>
          </a:p>
          <a:p>
            <a:pPr marL="400050" lvl="1" indent="0" algn="just">
              <a:spcBef>
                <a:spcPts val="0"/>
              </a:spcBef>
              <a:spcAft>
                <a:spcPts val="600"/>
              </a:spcAft>
              <a:buNone/>
              <a:tabLst>
                <a:tab pos="3657600" algn="l"/>
              </a:tabLst>
              <a:defRPr/>
            </a:pPr>
            <a:r>
              <a:rPr lang="en-US" sz="2000" b="1" dirty="0" err="1">
                <a:latin typeface="Courier New" panose="02070309020205020404" pitchFamily="49" charset="0"/>
                <a:cs typeface="Courier New" panose="02070309020205020404" pitchFamily="49" charset="0"/>
              </a:rPr>
              <a:t>names.insert</a:t>
            </a:r>
            <a:r>
              <a:rPr lang="en-US" sz="2000" b="1" dirty="0">
                <a:latin typeface="Courier New" panose="02070309020205020404" pitchFamily="49" charset="0"/>
                <a:cs typeface="Courier New" panose="02070309020205020404" pitchFamily="49" charset="0"/>
              </a:rPr>
              <a:t>(1, "Jorge")</a:t>
            </a:r>
          </a:p>
        </p:txBody>
      </p:sp>
    </p:spTree>
    <p:extLst>
      <p:ext uri="{BB962C8B-B14F-4D97-AF65-F5344CB8AC3E}">
        <p14:creationId xmlns:p14="http://schemas.microsoft.com/office/powerpoint/2010/main" val="3482255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Files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17672" y="1600200"/>
            <a:ext cx="8229600" cy="4807744"/>
          </a:xfrm>
        </p:spPr>
        <p:txBody>
          <a:bodyPr>
            <a:noAutofit/>
          </a:bodyPr>
          <a:lstStyle/>
          <a:p>
            <a:pPr algn="just">
              <a:spcBef>
                <a:spcPts val="0"/>
              </a:spcBef>
              <a:spcAft>
                <a:spcPts val="600"/>
              </a:spcAft>
              <a:tabLst>
                <a:tab pos="3657600" algn="l"/>
              </a:tabLst>
              <a:defRPr/>
            </a:pPr>
            <a:r>
              <a:rPr lang="en-US" sz="2400" dirty="0"/>
              <a:t>The </a:t>
            </a:r>
            <a:r>
              <a:rPr lang="en-US" sz="2400" dirty="0">
                <a:latin typeface="Courier New"/>
                <a:cs typeface="Courier New"/>
              </a:rPr>
              <a:t>open()</a:t>
            </a:r>
            <a:r>
              <a:rPr lang="en-US" sz="2400" dirty="0"/>
              <a:t> function</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f = open("file1", "w")	# open file for writing</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g = open("file2", "r")	# open file for reading</a:t>
            </a:r>
          </a:p>
          <a:p>
            <a:pPr algn="just">
              <a:spcBef>
                <a:spcPts val="0"/>
              </a:spcBef>
              <a:spcAft>
                <a:spcPts val="600"/>
              </a:spcAft>
              <a:tabLst>
                <a:tab pos="3657600" algn="l"/>
              </a:tabLst>
              <a:defRPr/>
            </a:pPr>
            <a:r>
              <a:rPr lang="en-US" sz="2400" dirty="0"/>
              <a:t>Reading and writing data</a:t>
            </a:r>
          </a:p>
          <a:p>
            <a:pPr marL="400050" lvl="1" indent="0" algn="just">
              <a:spcBef>
                <a:spcPts val="0"/>
              </a:spcBef>
              <a:spcAft>
                <a:spcPts val="600"/>
              </a:spcAft>
              <a:buNone/>
            </a:pPr>
            <a:r>
              <a:rPr lang="en-US" sz="2000" b="1" dirty="0" err="1">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("Hello World")</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data = </a:t>
            </a:r>
            <a:r>
              <a:rPr lang="en-US" sz="2000" b="1" dirty="0" err="1">
                <a:latin typeface="Courier New" panose="02070309020205020404" pitchFamily="49" charset="0"/>
                <a:cs typeface="Courier New" panose="02070309020205020404" pitchFamily="49" charset="0"/>
              </a:rPr>
              <a:t>g.read</a:t>
            </a:r>
            <a:r>
              <a:rPr lang="en-US" sz="2000" b="1" dirty="0">
                <a:latin typeface="Courier New" panose="02070309020205020404" pitchFamily="49" charset="0"/>
                <a:cs typeface="Courier New" panose="02070309020205020404" pitchFamily="49" charset="0"/>
              </a:rPr>
              <a:t>()			# read all data</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line = </a:t>
            </a:r>
            <a:r>
              <a:rPr lang="en-US" sz="2000" b="1" dirty="0" err="1">
                <a:latin typeface="Courier New" panose="02070309020205020404" pitchFamily="49" charset="0"/>
                <a:cs typeface="Courier New" panose="02070309020205020404" pitchFamily="49" charset="0"/>
              </a:rPr>
              <a:t>g.readline</a:t>
            </a:r>
            <a:r>
              <a:rPr lang="en-US" sz="2000" b="1" dirty="0">
                <a:latin typeface="Courier New" panose="02070309020205020404" pitchFamily="49" charset="0"/>
                <a:cs typeface="Courier New" panose="02070309020205020404" pitchFamily="49" charset="0"/>
              </a:rPr>
              <a:t>()	# read a single line</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lines = </a:t>
            </a:r>
            <a:r>
              <a:rPr lang="en-US" sz="2000" b="1" dirty="0" err="1">
                <a:latin typeface="Courier New" panose="02070309020205020404" pitchFamily="49" charset="0"/>
                <a:cs typeface="Courier New" panose="02070309020205020404" pitchFamily="49" charset="0"/>
              </a:rPr>
              <a:t>g.readlines</a:t>
            </a:r>
            <a:r>
              <a:rPr lang="en-US" sz="2000" b="1" dirty="0">
                <a:latin typeface="Courier New" panose="02070309020205020404" pitchFamily="49" charset="0"/>
                <a:cs typeface="Courier New" panose="02070309020205020404" pitchFamily="49" charset="0"/>
              </a:rPr>
              <a:t>()	# read data as list of lines</a:t>
            </a:r>
          </a:p>
          <a:p>
            <a:pPr algn="just">
              <a:spcBef>
                <a:spcPts val="0"/>
              </a:spcBef>
              <a:spcAft>
                <a:spcPts val="600"/>
              </a:spcAft>
              <a:tabLst>
                <a:tab pos="3657600" algn="l"/>
              </a:tabLst>
              <a:defRPr/>
            </a:pPr>
            <a:r>
              <a:rPr lang="en-US" sz="2400" dirty="0"/>
              <a:t>Formatted I/O</a:t>
            </a:r>
          </a:p>
          <a:p>
            <a:pPr lvl="1" indent="-342900" algn="just">
              <a:spcBef>
                <a:spcPts val="0"/>
              </a:spcBef>
              <a:spcAft>
                <a:spcPts val="600"/>
              </a:spcAft>
              <a:tabLst>
                <a:tab pos="3657600" algn="l"/>
              </a:tabLst>
              <a:defRPr/>
            </a:pPr>
            <a:r>
              <a:rPr lang="en-US" sz="2000" dirty="0"/>
              <a:t>Use the % operator for strings (works like C </a:t>
            </a:r>
            <a:r>
              <a:rPr lang="en-US" sz="2000" dirty="0" err="1"/>
              <a:t>printf</a:t>
            </a:r>
            <a:r>
              <a:rPr lang="en-US" sz="2000" dirty="0"/>
              <a:t>)</a:t>
            </a:r>
          </a:p>
          <a:p>
            <a:pPr marL="400050" lvl="1" indent="0" algn="just">
              <a:spcBef>
                <a:spcPts val="0"/>
              </a:spcBef>
              <a:spcAft>
                <a:spcPts val="600"/>
              </a:spcAft>
              <a:buNone/>
              <a:tabLst>
                <a:tab pos="3657600" algn="l"/>
              </a:tabLst>
              <a:defRPr/>
            </a:pPr>
            <a:r>
              <a:rPr lang="en-US" sz="2000" b="1" dirty="0">
                <a:latin typeface="Courier New"/>
                <a:cs typeface="Courier New"/>
              </a:rPr>
              <a:t>for </a:t>
            </a:r>
            <a:r>
              <a:rPr lang="en-US" sz="2000" b="1" dirty="0" err="1">
                <a:latin typeface="Courier New"/>
                <a:cs typeface="Courier New"/>
              </a:rPr>
              <a:t>i</a:t>
            </a:r>
            <a:r>
              <a:rPr lang="en-US" sz="2000" b="1" dirty="0">
                <a:latin typeface="Courier New"/>
                <a:cs typeface="Courier New"/>
              </a:rPr>
              <a:t> in range(0, 10):</a:t>
            </a:r>
          </a:p>
          <a:p>
            <a:pPr marL="400050" lvl="1" indent="0" algn="just">
              <a:spcBef>
                <a:spcPts val="0"/>
              </a:spcBef>
              <a:spcAft>
                <a:spcPts val="600"/>
              </a:spcAft>
              <a:buNone/>
              <a:tabLst>
                <a:tab pos="920750" algn="l"/>
                <a:tab pos="3657600" algn="l"/>
              </a:tabLst>
              <a:defRPr/>
            </a:pPr>
            <a:r>
              <a:rPr lang="en-US" sz="2000" b="1" dirty="0">
                <a:latin typeface="Courier New"/>
                <a:cs typeface="Courier New"/>
              </a:rPr>
              <a:t>	</a:t>
            </a:r>
            <a:r>
              <a:rPr lang="en-US" sz="2000" b="1" dirty="0" err="1">
                <a:latin typeface="Courier New"/>
                <a:cs typeface="Courier New"/>
              </a:rPr>
              <a:t>f.write</a:t>
            </a:r>
            <a:r>
              <a:rPr lang="en-US" sz="2000" b="1" dirty="0">
                <a:latin typeface="Courier New"/>
                <a:cs typeface="Courier New"/>
              </a:rPr>
              <a:t>("2 x %d = %d\n" % (</a:t>
            </a:r>
            <a:r>
              <a:rPr lang="en-US" sz="2000" b="1" dirty="0" err="1">
                <a:latin typeface="Courier New"/>
                <a:cs typeface="Courier New"/>
              </a:rPr>
              <a:t>i</a:t>
            </a:r>
            <a:r>
              <a:rPr lang="en-US" sz="2000" b="1" dirty="0">
                <a:latin typeface="Courier New"/>
                <a:cs typeface="Courier New"/>
              </a:rPr>
              <a:t>, 2*</a:t>
            </a:r>
            <a:r>
              <a:rPr lang="en-US" sz="2000" b="1" dirty="0" err="1">
                <a:latin typeface="Courier New"/>
                <a:cs typeface="Courier New"/>
              </a:rPr>
              <a:t>i</a:t>
            </a:r>
            <a:r>
              <a:rPr lang="en-US" sz="2000" b="1" dirty="0">
                <a:latin typeface="Courier New"/>
                <a:cs typeface="Courier New"/>
              </a:rPr>
              <a:t>))</a:t>
            </a:r>
          </a:p>
        </p:txBody>
      </p:sp>
    </p:spTree>
    <p:extLst>
      <p:ext uri="{BB962C8B-B14F-4D97-AF65-F5344CB8AC3E}">
        <p14:creationId xmlns:p14="http://schemas.microsoft.com/office/powerpoint/2010/main" val="2353620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File Processing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3657600" algn="l"/>
              </a:tabLst>
              <a:defRPr/>
            </a:pPr>
            <a:r>
              <a:rPr lang="en-US" sz="2400" dirty="0"/>
              <a:t>Read the entire contents of a file</a:t>
            </a:r>
          </a:p>
          <a:p>
            <a:pPr marL="400050" lvl="1" indent="0" algn="just">
              <a:spcBef>
                <a:spcPts val="0"/>
              </a:spcBef>
              <a:spcAft>
                <a:spcPts val="600"/>
              </a:spcAft>
              <a:buNone/>
            </a:pPr>
            <a:r>
              <a:rPr lang="en-US" sz="2000" b="1" dirty="0" err="1">
                <a:latin typeface="Courier New" panose="02070309020205020404" pitchFamily="49" charset="0"/>
                <a:cs typeface="Courier New" panose="02070309020205020404" pitchFamily="49" charset="0"/>
              </a:rPr>
              <a:t>file_text</a:t>
            </a:r>
            <a:r>
              <a:rPr lang="en-US" sz="2000" b="1" dirty="0">
                <a:latin typeface="Courier New" panose="02070309020205020404" pitchFamily="49" charset="0"/>
                <a:cs typeface="Courier New" panose="02070309020205020404" pitchFamily="49" charset="0"/>
              </a:rPr>
              <a:t> = open("account.txt").read()</a:t>
            </a:r>
          </a:p>
          <a:p>
            <a:pPr algn="just">
              <a:spcBef>
                <a:spcPts val="0"/>
              </a:spcBef>
              <a:spcAft>
                <a:spcPts val="600"/>
              </a:spcAft>
              <a:tabLst>
                <a:tab pos="3657600" algn="l"/>
              </a:tabLst>
              <a:defRPr/>
            </a:pPr>
            <a:r>
              <a:rPr lang="en-US" sz="2400" dirty="0"/>
              <a:t>Read a line in a file</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f = open("</a:t>
            </a:r>
            <a:r>
              <a:rPr lang="en-US" sz="2000" b="1" dirty="0" err="1">
                <a:latin typeface="Courier New" panose="02070309020205020404" pitchFamily="49" charset="0"/>
                <a:cs typeface="Courier New" panose="02070309020205020404" pitchFamily="49" charset="0"/>
              </a:rPr>
              <a:t>names.txt</a:t>
            </a:r>
            <a:r>
              <a:rPr lang="en-US" sz="2000" b="1" dirty="0">
                <a:latin typeface="Courier New" panose="02070309020205020404" pitchFamily="49" charset="0"/>
                <a:cs typeface="Courier New" panose="02070309020205020404" pitchFamily="49" charset="0"/>
              </a:rPr>
              <a:t>")</a:t>
            </a:r>
          </a:p>
          <a:p>
            <a:pPr marL="400050" lvl="1" indent="0" algn="just">
              <a:spcBef>
                <a:spcPts val="0"/>
              </a:spcBef>
              <a:spcAft>
                <a:spcPts val="600"/>
              </a:spcAft>
              <a:buNone/>
            </a:pPr>
            <a:r>
              <a:rPr lang="en-US" sz="2000" b="1" dirty="0" err="1">
                <a:latin typeface="Courier New" panose="02070309020205020404" pitchFamily="49" charset="0"/>
                <a:cs typeface="Courier New" panose="02070309020205020404" pitchFamily="49" charset="0"/>
              </a:rPr>
              <a:t>f.readline</a:t>
            </a:r>
            <a:r>
              <a:rPr lang="en-US" sz="2000" b="1" dirty="0">
                <a:latin typeface="Courier New" panose="02070309020205020404" pitchFamily="49" charset="0"/>
                <a:cs typeface="Courier New" panose="02070309020205020404" pitchFamily="49" charset="0"/>
              </a:rPr>
              <a:t>()</a:t>
            </a:r>
          </a:p>
          <a:p>
            <a:pPr algn="just">
              <a:spcBef>
                <a:spcPts val="0"/>
              </a:spcBef>
              <a:spcAft>
                <a:spcPts val="600"/>
              </a:spcAft>
              <a:tabLst>
                <a:tab pos="3657600" algn="l"/>
              </a:tabLst>
              <a:defRPr/>
            </a:pPr>
            <a:r>
              <a:rPr lang="en-US" sz="2400" dirty="0"/>
              <a:t>Output to a file</a:t>
            </a:r>
          </a:p>
          <a:p>
            <a:pPr marL="400050" lvl="1" indent="0">
              <a:spcBef>
                <a:spcPts val="0"/>
              </a:spcBef>
              <a:spcAft>
                <a:spcPts val="600"/>
              </a:spcAft>
              <a:buNone/>
            </a:pPr>
            <a:r>
              <a:rPr lang="en-US" sz="2000" b="1" dirty="0" err="1">
                <a:latin typeface="Courier New"/>
                <a:cs typeface="Courier New"/>
              </a:rPr>
              <a:t>infile</a:t>
            </a:r>
            <a:r>
              <a:rPr lang="en-US" sz="2000" b="1" dirty="0">
                <a:latin typeface="Courier New"/>
                <a:cs typeface="Courier New"/>
              </a:rPr>
              <a:t> = open("</a:t>
            </a:r>
            <a:r>
              <a:rPr lang="en-US" sz="2000" b="1" dirty="0" err="1">
                <a:latin typeface="Courier New"/>
                <a:cs typeface="Courier New"/>
              </a:rPr>
              <a:t>names.txt</a:t>
            </a:r>
            <a:r>
              <a:rPr lang="en-US" sz="2000" b="1" dirty="0">
                <a:latin typeface="Courier New"/>
                <a:cs typeface="Courier New"/>
              </a:rPr>
              <a:t>")</a:t>
            </a:r>
          </a:p>
          <a:p>
            <a:pPr marL="400050" lvl="1" indent="0">
              <a:spcBef>
                <a:spcPts val="0"/>
              </a:spcBef>
              <a:spcAft>
                <a:spcPts val="600"/>
              </a:spcAft>
              <a:buNone/>
            </a:pPr>
            <a:r>
              <a:rPr lang="en-US" sz="2000" b="1" dirty="0" err="1">
                <a:latin typeface="Courier New"/>
                <a:cs typeface="Courier New"/>
              </a:rPr>
              <a:t>outfile</a:t>
            </a:r>
            <a:r>
              <a:rPr lang="en-US" sz="2000" b="1" dirty="0">
                <a:latin typeface="Courier New"/>
                <a:cs typeface="Courier New"/>
              </a:rPr>
              <a:t> = open("</a:t>
            </a:r>
            <a:r>
              <a:rPr lang="en-US" sz="2000" b="1" dirty="0" err="1">
                <a:latin typeface="Courier New"/>
                <a:cs typeface="Courier New"/>
              </a:rPr>
              <a:t>out.txt</a:t>
            </a:r>
            <a:r>
              <a:rPr lang="en-US" sz="2000" b="1" dirty="0">
                <a:latin typeface="Courier New"/>
                <a:cs typeface="Courier New"/>
              </a:rPr>
              <a:t>", "</a:t>
            </a:r>
            <a:r>
              <a:rPr lang="en-US" sz="2000" b="1" dirty="0">
                <a:highlight>
                  <a:srgbClr val="FFFF00"/>
                </a:highlight>
                <a:latin typeface="Courier New"/>
                <a:cs typeface="Courier New"/>
              </a:rPr>
              <a:t>w</a:t>
            </a:r>
            <a:r>
              <a:rPr lang="en-US" sz="2000" b="1" dirty="0">
                <a:latin typeface="Courier New"/>
                <a:cs typeface="Courier New"/>
              </a:rPr>
              <a:t>")</a:t>
            </a:r>
          </a:p>
          <a:p>
            <a:pPr marL="400050" lvl="1" indent="0">
              <a:spcBef>
                <a:spcPts val="0"/>
              </a:spcBef>
              <a:spcAft>
                <a:spcPts val="600"/>
              </a:spcAft>
              <a:buNone/>
            </a:pPr>
            <a:r>
              <a:rPr lang="en-US" sz="2000" b="1" dirty="0">
                <a:latin typeface="Courier New"/>
                <a:cs typeface="Courier New"/>
              </a:rPr>
              <a:t>for line in </a:t>
            </a:r>
            <a:r>
              <a:rPr lang="en-US" sz="2000" b="1" dirty="0" err="1">
                <a:latin typeface="Courier New"/>
                <a:cs typeface="Courier New"/>
              </a:rPr>
              <a:t>infile</a:t>
            </a:r>
            <a:r>
              <a:rPr lang="en-US" sz="2000" b="1" dirty="0">
                <a:latin typeface="Courier New"/>
                <a:cs typeface="Courier New"/>
              </a:rPr>
              <a:t>:</a:t>
            </a:r>
          </a:p>
          <a:p>
            <a:pPr marL="400050" lvl="1" indent="0">
              <a:spcBef>
                <a:spcPts val="0"/>
              </a:spcBef>
              <a:spcAft>
                <a:spcPts val="600"/>
              </a:spcAft>
              <a:buNone/>
              <a:tabLst>
                <a:tab pos="909638" algn="l"/>
              </a:tabLst>
            </a:pPr>
            <a:r>
              <a:rPr lang="en-US" sz="2000" b="1" dirty="0">
                <a:latin typeface="Courier New"/>
                <a:cs typeface="Courier New"/>
              </a:rPr>
              <a:t>	</a:t>
            </a:r>
            <a:r>
              <a:rPr lang="en-US" sz="2000" b="1" dirty="0" err="1">
                <a:latin typeface="Courier New"/>
                <a:cs typeface="Courier New"/>
              </a:rPr>
              <a:t>outfile.write</a:t>
            </a:r>
            <a:r>
              <a:rPr lang="en-US" sz="2000" b="1" dirty="0">
                <a:latin typeface="Courier New"/>
                <a:cs typeface="Courier New"/>
              </a:rPr>
              <a:t>(line)</a:t>
            </a:r>
            <a:endParaRPr lang="en-US" sz="5000" b="1" dirty="0">
              <a:latin typeface="Courier New"/>
              <a:cs typeface="Courier New"/>
            </a:endParaRPr>
          </a:p>
        </p:txBody>
      </p:sp>
      <p:sp>
        <p:nvSpPr>
          <p:cNvPr id="2" name="TextBox 1"/>
          <p:cNvSpPr txBox="1"/>
          <p:nvPr/>
        </p:nvSpPr>
        <p:spPr>
          <a:xfrm>
            <a:off x="5866447" y="3235574"/>
            <a:ext cx="2820353" cy="1938992"/>
          </a:xfrm>
          <a:prstGeom prst="rect">
            <a:avLst/>
          </a:prstGeom>
          <a:solidFill>
            <a:srgbClr val="D4F0E1"/>
          </a:solidFill>
        </p:spPr>
        <p:txBody>
          <a:bodyPr wrap="square" rtlCol="0">
            <a:spAutoFit/>
          </a:bodyPr>
          <a:lstStyle/>
          <a:p>
            <a:pPr>
              <a:tabLst>
                <a:tab pos="690563" algn="l"/>
              </a:tabLst>
            </a:pPr>
            <a:r>
              <a:rPr lang="en-US" sz="2400" b="1" dirty="0">
                <a:latin typeface="Courier New"/>
                <a:cs typeface="Courier New"/>
              </a:rPr>
              <a:t>w</a:t>
            </a:r>
            <a:r>
              <a:rPr lang="en-US" sz="2400" dirty="0"/>
              <a:t>	write</a:t>
            </a:r>
          </a:p>
          <a:p>
            <a:pPr>
              <a:tabLst>
                <a:tab pos="690563" algn="l"/>
              </a:tabLst>
            </a:pPr>
            <a:r>
              <a:rPr lang="en-US" sz="2400" b="1" dirty="0">
                <a:latin typeface="Courier New"/>
                <a:cs typeface="Courier New"/>
              </a:rPr>
              <a:t>a</a:t>
            </a:r>
            <a:r>
              <a:rPr lang="en-US" sz="2400" dirty="0"/>
              <a:t>	append</a:t>
            </a:r>
          </a:p>
          <a:p>
            <a:pPr>
              <a:tabLst>
                <a:tab pos="690563" algn="l"/>
              </a:tabLst>
            </a:pPr>
            <a:r>
              <a:rPr lang="en-US" sz="2400" b="1" dirty="0" err="1">
                <a:latin typeface="Courier New"/>
                <a:cs typeface="Courier New"/>
              </a:rPr>
              <a:t>wb</a:t>
            </a:r>
            <a:r>
              <a:rPr lang="en-US" sz="2400" dirty="0"/>
              <a:t>	write in binary</a:t>
            </a:r>
          </a:p>
          <a:p>
            <a:pPr>
              <a:tabLst>
                <a:tab pos="690563" algn="l"/>
              </a:tabLst>
            </a:pPr>
            <a:r>
              <a:rPr lang="en-US" sz="2400" b="1" dirty="0">
                <a:latin typeface="Courier New"/>
                <a:cs typeface="Courier New"/>
              </a:rPr>
              <a:t>r</a:t>
            </a:r>
            <a:r>
              <a:rPr lang="en-US" sz="2400" dirty="0"/>
              <a:t>	read (default)</a:t>
            </a:r>
          </a:p>
          <a:p>
            <a:pPr>
              <a:tabLst>
                <a:tab pos="690563" algn="l"/>
              </a:tabLst>
            </a:pPr>
            <a:r>
              <a:rPr lang="en-US" sz="2400" b="1" dirty="0" err="1">
                <a:latin typeface="Courier New"/>
                <a:cs typeface="Courier New"/>
              </a:rPr>
              <a:t>rb</a:t>
            </a:r>
            <a:r>
              <a:rPr lang="en-US" sz="2400" dirty="0"/>
              <a:t>	read in binary</a:t>
            </a:r>
          </a:p>
        </p:txBody>
      </p:sp>
    </p:spTree>
    <p:extLst>
      <p:ext uri="{BB962C8B-B14F-4D97-AF65-F5344CB8AC3E}">
        <p14:creationId xmlns:p14="http://schemas.microsoft.com/office/powerpoint/2010/main" val="256287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Using Python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1371600" algn="l"/>
              </a:tabLst>
            </a:pPr>
            <a:r>
              <a:rPr lang="en-US" sz="2400" dirty="0">
                <a:cs typeface="Times New Roman" charset="0"/>
              </a:rPr>
              <a:t>Python can be executed interactively or via a script</a:t>
            </a:r>
          </a:p>
          <a:p>
            <a:pPr marL="400050" lvl="1" indent="0">
              <a:spcBef>
                <a:spcPts val="0"/>
              </a:spcBef>
              <a:spcAft>
                <a:spcPts val="600"/>
              </a:spcAft>
              <a:buNone/>
            </a:pPr>
            <a:r>
              <a:rPr lang="en-US" sz="2400" b="1" dirty="0">
                <a:latin typeface="Courier New"/>
                <a:cs typeface="Courier New"/>
              </a:rPr>
              <a:t>which python</a:t>
            </a:r>
          </a:p>
          <a:p>
            <a:pPr marL="400050" lvl="1" indent="0">
              <a:spcBef>
                <a:spcPts val="0"/>
              </a:spcBef>
              <a:spcAft>
                <a:spcPts val="600"/>
              </a:spcAft>
              <a:buNone/>
            </a:pPr>
            <a:r>
              <a:rPr lang="en-US" sz="2400" b="1" dirty="0">
                <a:latin typeface="Courier New"/>
                <a:cs typeface="Courier New"/>
              </a:rPr>
              <a:t>python –V</a:t>
            </a:r>
          </a:p>
          <a:p>
            <a:pPr marL="400050" lvl="1" indent="0">
              <a:spcBef>
                <a:spcPts val="0"/>
              </a:spcBef>
              <a:spcAft>
                <a:spcPts val="600"/>
              </a:spcAft>
              <a:buNone/>
            </a:pPr>
            <a:r>
              <a:rPr lang="en-US" sz="2400" b="1" dirty="0">
                <a:latin typeface="Courier New"/>
                <a:cs typeface="Courier New"/>
              </a:rPr>
              <a:t>python -h</a:t>
            </a:r>
            <a:endParaRPr lang="en-US" sz="2400" dirty="0">
              <a:cs typeface="Times New Roman" charset="0"/>
            </a:endParaRPr>
          </a:p>
          <a:p>
            <a:pPr algn="just">
              <a:spcBef>
                <a:spcPts val="0"/>
              </a:spcBef>
              <a:spcAft>
                <a:spcPts val="600"/>
              </a:spcAft>
              <a:tabLst>
                <a:tab pos="1371600" algn="l"/>
              </a:tabLst>
            </a:pPr>
            <a:r>
              <a:rPr lang="en-US" sz="2400" dirty="0">
                <a:cs typeface="Times New Roman" charset="0"/>
              </a:rPr>
              <a:t>Put a shebang into a Python script to indicate</a:t>
            </a:r>
          </a:p>
          <a:p>
            <a:pPr lvl="1" algn="just">
              <a:spcBef>
                <a:spcPts val="0"/>
              </a:spcBef>
              <a:spcAft>
                <a:spcPts val="600"/>
              </a:spcAft>
              <a:tabLst>
                <a:tab pos="1371600" algn="l"/>
              </a:tabLst>
            </a:pPr>
            <a:r>
              <a:rPr lang="en-US" sz="2000" dirty="0">
                <a:cs typeface="Times New Roman" charset="0"/>
              </a:rPr>
              <a:t>This module can be run as a script</a:t>
            </a:r>
          </a:p>
          <a:p>
            <a:pPr lvl="1" algn="just">
              <a:spcBef>
                <a:spcPts val="0"/>
              </a:spcBef>
              <a:spcAft>
                <a:spcPts val="600"/>
              </a:spcAft>
              <a:tabLst>
                <a:tab pos="1371600" algn="l"/>
              </a:tabLst>
            </a:pPr>
            <a:r>
              <a:rPr lang="en-US" sz="2000" dirty="0">
                <a:cs typeface="Times New Roman" charset="0"/>
              </a:rPr>
              <a:t>Whether it can be run only on python2, python3, or if it is Python 2/3 compatible</a:t>
            </a:r>
          </a:p>
          <a:p>
            <a:pPr lvl="1" algn="just">
              <a:spcBef>
                <a:spcPts val="0"/>
              </a:spcBef>
              <a:spcAft>
                <a:spcPts val="600"/>
              </a:spcAft>
              <a:tabLst>
                <a:tab pos="1371600" algn="l"/>
              </a:tabLst>
            </a:pPr>
            <a:r>
              <a:rPr lang="en-US" sz="2000" dirty="0">
                <a:cs typeface="Times New Roman" charset="0"/>
              </a:rPr>
              <a:t>On POSIX, it is necessary if you want to run the script directly without invoking python executable explicitly</a:t>
            </a:r>
            <a:endParaRPr lang="en-US" sz="2400" dirty="0">
              <a:cs typeface="Times New Roman" charset="0"/>
            </a:endParaRPr>
          </a:p>
          <a:p>
            <a:pPr algn="just">
              <a:spcBef>
                <a:spcPts val="0"/>
              </a:spcBef>
              <a:spcAft>
                <a:spcPts val="600"/>
              </a:spcAft>
              <a:tabLst>
                <a:tab pos="1371600" algn="l"/>
              </a:tabLst>
            </a:pPr>
            <a:r>
              <a:rPr lang="en-US" sz="2400" dirty="0">
                <a:cs typeface="Times New Roman" charset="0"/>
              </a:rPr>
              <a:t>If write shebang manually in script, then always use</a:t>
            </a:r>
          </a:p>
          <a:p>
            <a:pPr marL="400050" lvl="1" indent="0" algn="just">
              <a:spcBef>
                <a:spcPts val="0"/>
              </a:spcBef>
              <a:spcAft>
                <a:spcPts val="600"/>
              </a:spcAft>
              <a:buNone/>
              <a:tabLst>
                <a:tab pos="1033463" algn="l"/>
                <a:tab pos="1371600" algn="l"/>
              </a:tabLst>
            </a:pPr>
            <a:r>
              <a:rPr lang="en-US" sz="2400" dirty="0">
                <a:solidFill>
                  <a:srgbClr val="2F02F0"/>
                </a:solidFill>
                <a:latin typeface="Courier New"/>
                <a:cs typeface="Courier New"/>
              </a:rPr>
              <a:t>#! /</a:t>
            </a:r>
            <a:r>
              <a:rPr lang="en-US" sz="2400" dirty="0" err="1">
                <a:solidFill>
                  <a:srgbClr val="2F02F0"/>
                </a:solidFill>
                <a:latin typeface="Courier New"/>
                <a:cs typeface="Courier New"/>
              </a:rPr>
              <a:t>usr</a:t>
            </a:r>
            <a:r>
              <a:rPr lang="en-US" sz="2400" dirty="0">
                <a:solidFill>
                  <a:srgbClr val="2F02F0"/>
                </a:solidFill>
                <a:latin typeface="Courier New"/>
                <a:cs typeface="Courier New"/>
              </a:rPr>
              <a:t>/bin/</a:t>
            </a:r>
            <a:r>
              <a:rPr lang="en-US" sz="2400" dirty="0" err="1">
                <a:solidFill>
                  <a:srgbClr val="2F02F0"/>
                </a:solidFill>
                <a:latin typeface="Courier New"/>
                <a:cs typeface="Courier New"/>
              </a:rPr>
              <a:t>env</a:t>
            </a:r>
            <a:r>
              <a:rPr lang="en-US" sz="2400" dirty="0">
                <a:solidFill>
                  <a:srgbClr val="2F02F0"/>
                </a:solidFill>
                <a:latin typeface="Courier New"/>
                <a:cs typeface="Courier New"/>
              </a:rPr>
              <a:t> python</a:t>
            </a:r>
            <a:endParaRPr lang="en-US" sz="2800" dirty="0">
              <a:cs typeface="Times New Roman" charset="0"/>
            </a:endParaRPr>
          </a:p>
        </p:txBody>
      </p:sp>
    </p:spTree>
    <p:extLst>
      <p:ext uri="{BB962C8B-B14F-4D97-AF65-F5344CB8AC3E}">
        <p14:creationId xmlns:p14="http://schemas.microsoft.com/office/powerpoint/2010/main" val="1084763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File Processing </a:t>
            </a:r>
            <a:r>
              <a:rPr lang="en-US" sz="3200" dirty="0"/>
              <a:t>(cont’d)</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cs typeface="Courier New" panose="02070309020205020404" pitchFamily="49" charset="0"/>
              </a:rPr>
              <a:t>Read a file line-by-line</a:t>
            </a:r>
          </a:p>
          <a:p>
            <a:pPr marL="400050" lvl="1" indent="0" algn="just">
              <a:spcBef>
                <a:spcPts val="0"/>
              </a:spcBef>
              <a:spcAft>
                <a:spcPts val="600"/>
              </a:spcAft>
              <a:buNone/>
            </a:pPr>
            <a:r>
              <a:rPr lang="en-US" sz="2000" b="1" dirty="0">
                <a:solidFill>
                  <a:srgbClr val="2F02F0"/>
                </a:solidFill>
                <a:latin typeface="Courier New" panose="02070309020205020404" pitchFamily="49" charset="0"/>
                <a:cs typeface="Courier New" panose="02070309020205020404" pitchFamily="49" charset="0"/>
              </a:rPr>
              <a:t>for line in open("filename").</a:t>
            </a:r>
            <a:r>
              <a:rPr lang="en-US" sz="2000" b="1" dirty="0" err="1">
                <a:solidFill>
                  <a:srgbClr val="2F02F0"/>
                </a:solidFill>
                <a:latin typeface="Courier New" panose="02070309020205020404" pitchFamily="49" charset="0"/>
                <a:cs typeface="Courier New" panose="02070309020205020404" pitchFamily="49" charset="0"/>
              </a:rPr>
              <a:t>readlines</a:t>
            </a:r>
            <a:r>
              <a:rPr lang="en-US" sz="2000" b="1" dirty="0">
                <a:solidFill>
                  <a:srgbClr val="2F02F0"/>
                </a:solidFill>
                <a:latin typeface="Courier New" panose="02070309020205020404" pitchFamily="49" charset="0"/>
                <a:cs typeface="Courier New" panose="02070309020205020404" pitchFamily="49" charset="0"/>
              </a:rPr>
              <a:t>():</a:t>
            </a:r>
          </a:p>
          <a:p>
            <a:pPr marL="400050" lvl="1" indent="0" algn="just">
              <a:spcBef>
                <a:spcPts val="0"/>
              </a:spcBef>
              <a:spcAft>
                <a:spcPts val="600"/>
              </a:spcAft>
              <a:buNone/>
              <a:tabLst>
                <a:tab pos="914400" algn="l"/>
              </a:tabLst>
            </a:pPr>
            <a:r>
              <a:rPr lang="en-US" sz="2000" b="1" dirty="0">
                <a:solidFill>
                  <a:srgbClr val="2F02F0"/>
                </a:solidFill>
                <a:latin typeface="Courier New" panose="02070309020205020404" pitchFamily="49" charset="0"/>
                <a:cs typeface="Courier New" panose="02070309020205020404" pitchFamily="49" charset="0"/>
              </a:rPr>
              <a:t>	statements</a:t>
            </a:r>
          </a:p>
          <a:p>
            <a:pPr algn="just">
              <a:spcBef>
                <a:spcPts val="0"/>
              </a:spcBef>
              <a:spcAft>
                <a:spcPts val="600"/>
              </a:spcAft>
            </a:pPr>
            <a:r>
              <a:rPr lang="en-US" sz="2400" dirty="0"/>
              <a:t>Example</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count = 0</a:t>
            </a:r>
          </a:p>
          <a:p>
            <a:pPr marL="40005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for line in open("account.txt").</a:t>
            </a:r>
            <a:r>
              <a:rPr lang="en-US" sz="2000" b="1" dirty="0" err="1">
                <a:latin typeface="Courier New" panose="02070309020205020404" pitchFamily="49" charset="0"/>
                <a:cs typeface="Courier New" panose="02070309020205020404" pitchFamily="49" charset="0"/>
              </a:rPr>
              <a:t>readlines</a:t>
            </a:r>
            <a:r>
              <a:rPr lang="en-US" sz="2000" b="1" dirty="0">
                <a:latin typeface="Courier New" panose="02070309020205020404" pitchFamily="49" charset="0"/>
                <a:cs typeface="Courier New" panose="02070309020205020404" pitchFamily="49" charset="0"/>
              </a:rPr>
              <a:t>():</a:t>
            </a:r>
          </a:p>
          <a:p>
            <a:pPr marL="400050" lvl="1" indent="0" algn="just">
              <a:spcBef>
                <a:spcPts val="0"/>
              </a:spcBef>
              <a:spcAft>
                <a:spcPts val="600"/>
              </a:spcAft>
              <a:buNone/>
              <a:tabLst>
                <a:tab pos="914400" algn="l"/>
              </a:tabLst>
            </a:pPr>
            <a:r>
              <a:rPr lang="en-US" sz="2000" b="1" dirty="0">
                <a:latin typeface="Courier New" panose="02070309020205020404" pitchFamily="49" charset="0"/>
                <a:cs typeface="Courier New" panose="02070309020205020404" pitchFamily="49" charset="0"/>
              </a:rPr>
              <a:t>	count = count + 1</a:t>
            </a:r>
          </a:p>
          <a:p>
            <a:pPr marL="400050" lvl="1" indent="0" algn="just">
              <a:spcBef>
                <a:spcPts val="0"/>
              </a:spcBef>
              <a:spcAft>
                <a:spcPts val="600"/>
              </a:spcAft>
              <a:buNone/>
              <a:tabLst>
                <a:tab pos="914400" algn="l"/>
              </a:tabLst>
            </a:pPr>
            <a:r>
              <a:rPr lang="en-US" sz="2000" b="1" dirty="0">
                <a:latin typeface="Courier New" panose="02070309020205020404" pitchFamily="49" charset="0"/>
                <a:cs typeface="Courier New" panose="02070309020205020404" pitchFamily="49" charset="0"/>
              </a:rPr>
              <a:t>print "The file contains", count, "lines."</a:t>
            </a:r>
          </a:p>
        </p:txBody>
      </p:sp>
    </p:spTree>
    <p:extLst>
      <p:ext uri="{BB962C8B-B14F-4D97-AF65-F5344CB8AC3E}">
        <p14:creationId xmlns:p14="http://schemas.microsoft.com/office/powerpoint/2010/main" val="362878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Functions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cs typeface="Courier New" panose="02070309020205020404" pitchFamily="49" charset="0"/>
              </a:rPr>
              <a:t>Define functions in file above point used</a:t>
            </a:r>
          </a:p>
          <a:p>
            <a:pPr lvl="1" algn="just">
              <a:spcBef>
                <a:spcPts val="0"/>
              </a:spcBef>
              <a:spcAft>
                <a:spcPts val="600"/>
              </a:spcAft>
            </a:pPr>
            <a:r>
              <a:rPr lang="en-US" sz="2000" dirty="0">
                <a:cs typeface="Courier New" panose="02070309020205020404" pitchFamily="49" charset="0"/>
              </a:rPr>
              <a:t>Body of function should be indented consistently</a:t>
            </a:r>
          </a:p>
          <a:p>
            <a:pPr lvl="1" algn="just">
              <a:spcBef>
                <a:spcPts val="0"/>
              </a:spcBef>
              <a:spcAft>
                <a:spcPts val="600"/>
              </a:spcAft>
            </a:pPr>
            <a:r>
              <a:rPr lang="en-US" sz="2000" dirty="0" err="1">
                <a:solidFill>
                  <a:srgbClr val="2F02F0"/>
                </a:solidFill>
                <a:highlight>
                  <a:srgbClr val="FFFF00"/>
                </a:highlight>
                <a:latin typeface="Courier New"/>
                <a:cs typeface="Courier New"/>
              </a:rPr>
              <a:t>def</a:t>
            </a:r>
            <a:r>
              <a:rPr lang="en-US" sz="2000" dirty="0">
                <a:cs typeface="Courier New" panose="02070309020205020404" pitchFamily="49" charset="0"/>
              </a:rPr>
              <a:t> statement creates an object and assigns a name to reference it</a:t>
            </a:r>
          </a:p>
          <a:p>
            <a:pPr algn="just">
              <a:spcBef>
                <a:spcPts val="0"/>
              </a:spcBef>
              <a:spcAft>
                <a:spcPts val="600"/>
              </a:spcAft>
            </a:pPr>
            <a:r>
              <a:rPr lang="en-US" sz="2400" dirty="0">
                <a:cs typeface="Courier New" panose="02070309020205020404" pitchFamily="49" charset="0"/>
              </a:rPr>
              <a:t>Arguments are optional</a:t>
            </a:r>
          </a:p>
          <a:p>
            <a:pPr lvl="1" algn="just">
              <a:spcBef>
                <a:spcPts val="0"/>
              </a:spcBef>
              <a:spcAft>
                <a:spcPts val="600"/>
              </a:spcAft>
            </a:pPr>
            <a:r>
              <a:rPr lang="en-US" sz="2000" dirty="0">
                <a:cs typeface="Courier New" panose="02070309020205020404" pitchFamily="49" charset="0"/>
              </a:rPr>
              <a:t>Multiple arguments are separated by commas</a:t>
            </a:r>
          </a:p>
          <a:p>
            <a:pPr algn="just">
              <a:spcBef>
                <a:spcPts val="0"/>
              </a:spcBef>
              <a:spcAft>
                <a:spcPts val="600"/>
              </a:spcAft>
            </a:pPr>
            <a:r>
              <a:rPr lang="en-US" sz="2400" dirty="0">
                <a:cs typeface="Courier New" panose="02070309020205020404" pitchFamily="49" charset="0"/>
              </a:rPr>
              <a:t>If no return statement, then “None” is returned</a:t>
            </a:r>
          </a:p>
          <a:p>
            <a:pPr lvl="1" algn="just">
              <a:spcBef>
                <a:spcPts val="0"/>
              </a:spcBef>
              <a:spcAft>
                <a:spcPts val="600"/>
              </a:spcAft>
            </a:pPr>
            <a:r>
              <a:rPr lang="en-US" sz="2000" dirty="0">
                <a:cs typeface="Courier New" panose="02070309020205020404" pitchFamily="49" charset="0"/>
              </a:rPr>
              <a:t>Return values can be simple types (or tuples) and may be ignored by the caller</a:t>
            </a:r>
          </a:p>
          <a:p>
            <a:pPr algn="just">
              <a:spcBef>
                <a:spcPts val="0"/>
              </a:spcBef>
              <a:spcAft>
                <a:spcPts val="600"/>
              </a:spcAft>
            </a:pPr>
            <a:r>
              <a:rPr lang="en-US" sz="2400" dirty="0">
                <a:cs typeface="Courier New" panose="02070309020205020404" pitchFamily="49" charset="0"/>
              </a:rPr>
              <a:t>Example</a:t>
            </a:r>
          </a:p>
          <a:p>
            <a:pPr marL="400050" lvl="1" indent="0">
              <a:spcBef>
                <a:spcPts val="0"/>
              </a:spcBef>
              <a:spcAft>
                <a:spcPts val="600"/>
              </a:spcAft>
              <a:buNone/>
            </a:pPr>
            <a:r>
              <a:rPr lang="en-US" sz="2000" b="1" dirty="0" err="1">
                <a:latin typeface="Courier New"/>
                <a:cs typeface="Courier New"/>
              </a:rPr>
              <a:t>def</a:t>
            </a:r>
            <a:r>
              <a:rPr lang="en-US" sz="2000" b="1" dirty="0">
                <a:latin typeface="Courier New"/>
                <a:cs typeface="Courier New"/>
              </a:rPr>
              <a:t> square(n):</a:t>
            </a:r>
          </a:p>
          <a:p>
            <a:pPr marL="400050" lvl="1" indent="0">
              <a:spcBef>
                <a:spcPts val="0"/>
              </a:spcBef>
              <a:spcAft>
                <a:spcPts val="600"/>
              </a:spcAft>
              <a:buNone/>
            </a:pPr>
            <a:r>
              <a:rPr lang="en-US" sz="2000" b="1" dirty="0">
                <a:latin typeface="Courier New"/>
                <a:cs typeface="Courier New"/>
              </a:rPr>
              <a:t>        return n*n</a:t>
            </a:r>
          </a:p>
          <a:p>
            <a:pPr marL="400050" lvl="1" indent="0">
              <a:spcBef>
                <a:spcPts val="0"/>
              </a:spcBef>
              <a:spcAft>
                <a:spcPts val="600"/>
              </a:spcAft>
              <a:buNone/>
            </a:pPr>
            <a:r>
              <a:rPr lang="en-US" sz="2000" b="1" dirty="0">
                <a:latin typeface="Courier New"/>
                <a:cs typeface="Courier New"/>
              </a:rPr>
              <a:t>print("The square of 3 is", square(3))</a:t>
            </a:r>
            <a:endParaRPr lang="en-US" sz="5000" b="1" dirty="0">
              <a:latin typeface="Courier New"/>
              <a:cs typeface="Courier New"/>
            </a:endParaRPr>
          </a:p>
        </p:txBody>
      </p:sp>
      <p:sp>
        <p:nvSpPr>
          <p:cNvPr id="2" name="Rounded Rectangle 1"/>
          <p:cNvSpPr/>
          <p:nvPr/>
        </p:nvSpPr>
        <p:spPr>
          <a:xfrm>
            <a:off x="3936294" y="4633643"/>
            <a:ext cx="4882357" cy="488486"/>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Tuples are just values separated by commas</a:t>
            </a:r>
          </a:p>
        </p:txBody>
      </p:sp>
    </p:spTree>
    <p:extLst>
      <p:ext uri="{BB962C8B-B14F-4D97-AF65-F5344CB8AC3E}">
        <p14:creationId xmlns:p14="http://schemas.microsoft.com/office/powerpoint/2010/main" val="123398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Function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00050" lvl="1" indent="0">
              <a:buNone/>
            </a:pPr>
            <a:r>
              <a:rPr lang="en-US" sz="2000" b="1" dirty="0">
                <a:latin typeface="Courier New"/>
                <a:cs typeface="Courier New"/>
              </a:rPr>
              <a:t>#! /</a:t>
            </a:r>
            <a:r>
              <a:rPr lang="en-US" sz="2000" b="1" dirty="0" err="1">
                <a:latin typeface="Courier New"/>
                <a:cs typeface="Courier New"/>
              </a:rPr>
              <a:t>usr</a:t>
            </a:r>
            <a:r>
              <a:rPr lang="en-US" sz="2000" b="1" dirty="0">
                <a:latin typeface="Courier New"/>
                <a:cs typeface="Courier New"/>
              </a:rPr>
              <a:t>/bin/env python3</a:t>
            </a:r>
          </a:p>
          <a:p>
            <a:pPr marL="400050" lvl="1" indent="0">
              <a:buNone/>
            </a:pPr>
            <a:r>
              <a:rPr lang="en-US" sz="2000" b="1" dirty="0">
                <a:latin typeface="Courier New"/>
                <a:cs typeface="Courier New"/>
              </a:rPr>
              <a:t># print a Fibonacci series up to n</a:t>
            </a:r>
          </a:p>
          <a:p>
            <a:pPr marL="400050" lvl="1" indent="0">
              <a:buNone/>
            </a:pPr>
            <a:endParaRPr lang="en-US" sz="2000" b="1" dirty="0">
              <a:latin typeface="Courier New"/>
              <a:cs typeface="Courier New"/>
            </a:endParaRPr>
          </a:p>
          <a:p>
            <a:pPr marL="400050" lvl="1" indent="0">
              <a:buNone/>
            </a:pPr>
            <a:r>
              <a:rPr lang="en-US" sz="2000" b="1" dirty="0" err="1">
                <a:latin typeface="Courier New"/>
                <a:cs typeface="Courier New"/>
              </a:rPr>
              <a:t>def</a:t>
            </a:r>
            <a:r>
              <a:rPr lang="en-US" sz="2000" b="1" dirty="0">
                <a:latin typeface="Courier New"/>
                <a:cs typeface="Courier New"/>
              </a:rPr>
              <a:t> fib(n):</a:t>
            </a:r>
          </a:p>
          <a:p>
            <a:pPr marL="400050" lvl="1" indent="0">
              <a:buNone/>
            </a:pPr>
            <a:r>
              <a:rPr lang="en-US" sz="2000" b="1" dirty="0">
                <a:latin typeface="Courier New"/>
                <a:cs typeface="Courier New"/>
              </a:rPr>
              <a:t>		a, b = 0, 1</a:t>
            </a:r>
          </a:p>
          <a:p>
            <a:pPr marL="400050" lvl="1" indent="0">
              <a:buNone/>
            </a:pPr>
            <a:r>
              <a:rPr lang="en-US" sz="2000" b="1" dirty="0">
                <a:latin typeface="Courier New"/>
                <a:cs typeface="Courier New"/>
              </a:rPr>
              <a:t>		while (b &lt; n):</a:t>
            </a:r>
          </a:p>
          <a:p>
            <a:pPr marL="400050" lvl="1" indent="0">
              <a:buNone/>
            </a:pPr>
            <a:r>
              <a:rPr lang="en-US" sz="2000" b="1" dirty="0">
                <a:latin typeface="Courier New"/>
                <a:cs typeface="Courier New"/>
              </a:rPr>
              <a:t>			print b,</a:t>
            </a:r>
          </a:p>
          <a:p>
            <a:pPr marL="400050" lvl="1" indent="0">
              <a:buNone/>
            </a:pPr>
            <a:r>
              <a:rPr lang="en-US" sz="2000" b="1" dirty="0">
                <a:latin typeface="Courier New"/>
                <a:cs typeface="Courier New"/>
              </a:rPr>
              <a:t>			a, b = b, </a:t>
            </a:r>
            <a:r>
              <a:rPr lang="en-US" sz="2000" b="1" dirty="0" err="1">
                <a:latin typeface="Courier New"/>
                <a:cs typeface="Courier New"/>
              </a:rPr>
              <a:t>a+b</a:t>
            </a:r>
            <a:endParaRPr lang="en-US" sz="2000" b="1" dirty="0">
              <a:latin typeface="Courier New"/>
              <a:cs typeface="Courier New"/>
            </a:endParaRPr>
          </a:p>
          <a:p>
            <a:pPr marL="400050" lvl="1" indent="0">
              <a:buNone/>
            </a:pPr>
            <a:endParaRPr lang="en-US" sz="2000" b="1" dirty="0">
              <a:latin typeface="Courier New"/>
              <a:cs typeface="Courier New"/>
            </a:endParaRPr>
          </a:p>
          <a:p>
            <a:pPr marL="400050" lvl="1" indent="0">
              <a:buNone/>
            </a:pPr>
            <a:r>
              <a:rPr lang="en-US" sz="2000" b="1" dirty="0">
                <a:latin typeface="Courier New"/>
                <a:cs typeface="Courier New"/>
              </a:rPr>
              <a:t>n = input("Enter a number: ")</a:t>
            </a:r>
          </a:p>
          <a:p>
            <a:pPr marL="400050" lvl="1" indent="0">
              <a:buNone/>
            </a:pPr>
            <a:r>
              <a:rPr lang="en-US" sz="2000" b="1" dirty="0">
                <a:latin typeface="Courier New"/>
                <a:cs typeface="Courier New"/>
              </a:rPr>
              <a:t>fib(n)</a:t>
            </a:r>
            <a:endParaRPr lang="en-US" sz="6000" b="1" dirty="0">
              <a:latin typeface="Courier New"/>
              <a:cs typeface="Courier New"/>
            </a:endParaRPr>
          </a:p>
        </p:txBody>
      </p:sp>
      <p:sp>
        <p:nvSpPr>
          <p:cNvPr id="2" name="TextBox 1"/>
          <p:cNvSpPr txBox="1"/>
          <p:nvPr/>
        </p:nvSpPr>
        <p:spPr>
          <a:xfrm>
            <a:off x="4878292" y="3261814"/>
            <a:ext cx="3768980" cy="923330"/>
          </a:xfrm>
          <a:prstGeom prst="rect">
            <a:avLst/>
          </a:prstGeom>
          <a:solidFill>
            <a:schemeClr val="bg1">
              <a:lumMod val="85000"/>
            </a:schemeClr>
          </a:solidFill>
        </p:spPr>
        <p:txBody>
          <a:bodyPr wrap="none" rtlCol="0">
            <a:spAutoFit/>
          </a:bodyPr>
          <a:lstStyle/>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python fibSeries.py</a:t>
            </a:r>
          </a:p>
          <a:p>
            <a:r>
              <a:rPr lang="en-US" dirty="0">
                <a:latin typeface="Courier New" panose="02070309020205020404" pitchFamily="49" charset="0"/>
                <a:cs typeface="Courier New" panose="02070309020205020404" pitchFamily="49" charset="0"/>
              </a:rPr>
              <a:t>Enter a number: </a:t>
            </a:r>
            <a:r>
              <a:rPr lang="en-US" b="1" dirty="0">
                <a:latin typeface="Courier New" panose="02070309020205020404" pitchFamily="49" charset="0"/>
                <a:cs typeface="Courier New" panose="02070309020205020404" pitchFamily="49" charset="0"/>
              </a:rPr>
              <a:t>100</a:t>
            </a:r>
          </a:p>
          <a:p>
            <a:r>
              <a:rPr lang="en-US" dirty="0">
                <a:latin typeface="Courier New" panose="02070309020205020404" pitchFamily="49" charset="0"/>
                <a:cs typeface="Courier New" panose="02070309020205020404" pitchFamily="49" charset="0"/>
              </a:rPr>
              <a:t>1 1 2 3 5 8 13 21 34 55 89</a:t>
            </a:r>
          </a:p>
        </p:txBody>
      </p:sp>
    </p:spTree>
    <p:extLst>
      <p:ext uri="{BB962C8B-B14F-4D97-AF65-F5344CB8AC3E}">
        <p14:creationId xmlns:p14="http://schemas.microsoft.com/office/powerpoint/2010/main" val="2572176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Classes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00050" lvl="1" indent="0" algn="just">
              <a:spcBef>
                <a:spcPts val="0"/>
              </a:spcBef>
              <a:spcAft>
                <a:spcPts val="600"/>
              </a:spcAft>
              <a:buNone/>
            </a:pPr>
            <a:r>
              <a:rPr lang="en-US" sz="2000" b="1" dirty="0">
                <a:solidFill>
                  <a:srgbClr val="2F02F0"/>
                </a:solidFill>
                <a:latin typeface="Courier New" panose="02070309020205020404" pitchFamily="49" charset="0"/>
                <a:cs typeface="Courier New" panose="02070309020205020404" pitchFamily="49" charset="0"/>
              </a:rPr>
              <a:t>class </a:t>
            </a:r>
            <a:r>
              <a:rPr lang="en-US" sz="2000" b="1" dirty="0" err="1">
                <a:solidFill>
                  <a:srgbClr val="2F02F0"/>
                </a:solidFill>
                <a:latin typeface="Courier New" panose="02070309020205020404" pitchFamily="49" charset="0"/>
                <a:cs typeface="Courier New" panose="02070309020205020404" pitchFamily="49" charset="0"/>
              </a:rPr>
              <a:t>Classname</a:t>
            </a:r>
            <a:r>
              <a:rPr lang="en-US" sz="2000" b="1" dirty="0">
                <a:solidFill>
                  <a:srgbClr val="2F02F0"/>
                </a:solidFill>
                <a:latin typeface="Courier New" panose="02070309020205020404" pitchFamily="49" charset="0"/>
                <a:cs typeface="Courier New" panose="02070309020205020404" pitchFamily="49" charset="0"/>
              </a:rPr>
              <a:t>:</a:t>
            </a:r>
          </a:p>
          <a:p>
            <a:pPr marL="400050" lvl="1" indent="0" algn="just">
              <a:spcBef>
                <a:spcPts val="0"/>
              </a:spcBef>
              <a:spcAft>
                <a:spcPts val="600"/>
              </a:spcAft>
              <a:buNone/>
              <a:tabLst>
                <a:tab pos="914400" algn="l"/>
              </a:tabLst>
            </a:pPr>
            <a:r>
              <a:rPr lang="en-US" sz="2000" b="1" dirty="0">
                <a:solidFill>
                  <a:srgbClr val="2F02F0"/>
                </a:solidFill>
                <a:latin typeface="Courier New" panose="02070309020205020404" pitchFamily="49" charset="0"/>
                <a:cs typeface="Courier New" panose="02070309020205020404" pitchFamily="49" charset="0"/>
              </a:rPr>
              <a:t>	statements</a:t>
            </a:r>
          </a:p>
          <a:p>
            <a:pPr algn="just">
              <a:spcBef>
                <a:spcPts val="0"/>
              </a:spcBef>
              <a:spcAft>
                <a:spcPts val="600"/>
              </a:spcAft>
            </a:pPr>
            <a:r>
              <a:rPr lang="en-US" sz="2400" dirty="0"/>
              <a:t>Example</a:t>
            </a:r>
          </a:p>
          <a:p>
            <a:pPr marL="400050" lvl="1" indent="0">
              <a:buNone/>
            </a:pPr>
            <a:r>
              <a:rPr lang="en-US" sz="1800" b="1" dirty="0">
                <a:latin typeface="Courier New"/>
                <a:cs typeface="Courier New"/>
              </a:rPr>
              <a:t>#! /</a:t>
            </a:r>
            <a:r>
              <a:rPr lang="en-US" sz="1800" b="1" dirty="0" err="1">
                <a:latin typeface="Courier New"/>
                <a:cs typeface="Courier New"/>
              </a:rPr>
              <a:t>usr</a:t>
            </a:r>
            <a:r>
              <a:rPr lang="en-US" sz="1800" b="1" dirty="0">
                <a:latin typeface="Courier New"/>
                <a:cs typeface="Courier New"/>
              </a:rPr>
              <a:t>/bin/</a:t>
            </a:r>
            <a:r>
              <a:rPr lang="en-US" sz="1800" b="1" dirty="0" err="1">
                <a:latin typeface="Courier New"/>
                <a:cs typeface="Courier New"/>
              </a:rPr>
              <a:t>env</a:t>
            </a:r>
            <a:r>
              <a:rPr lang="en-US" sz="1800" b="1" dirty="0">
                <a:latin typeface="Courier New"/>
                <a:cs typeface="Courier New"/>
              </a:rPr>
              <a:t> python</a:t>
            </a:r>
          </a:p>
          <a:p>
            <a:pPr marL="400050" lvl="1" indent="0">
              <a:buNone/>
            </a:pPr>
            <a:r>
              <a:rPr lang="en-US" sz="1800" b="1" dirty="0">
                <a:latin typeface="Courier New"/>
                <a:cs typeface="Courier New"/>
              </a:rPr>
              <a:t># a simple example class</a:t>
            </a:r>
          </a:p>
          <a:p>
            <a:pPr marL="400050" lvl="1" indent="0">
              <a:buNone/>
            </a:pPr>
            <a:endParaRPr lang="en-US" sz="1800" b="1" dirty="0">
              <a:latin typeface="Courier New"/>
              <a:cs typeface="Courier New"/>
            </a:endParaRPr>
          </a:p>
          <a:p>
            <a:pPr marL="400050" lvl="1" indent="0">
              <a:buNone/>
            </a:pPr>
            <a:r>
              <a:rPr lang="en-US" sz="1800" b="1" dirty="0">
                <a:latin typeface="Courier New"/>
                <a:cs typeface="Courier New"/>
              </a:rPr>
              <a:t>class </a:t>
            </a:r>
            <a:r>
              <a:rPr lang="en-US" sz="1800" b="1" dirty="0" err="1">
                <a:latin typeface="Courier New"/>
                <a:cs typeface="Courier New"/>
              </a:rPr>
              <a:t>MyClass</a:t>
            </a:r>
            <a:r>
              <a:rPr lang="en-US" sz="1800" b="1" dirty="0">
                <a:latin typeface="Courier New"/>
                <a:cs typeface="Courier New"/>
              </a:rPr>
              <a:t>:</a:t>
            </a:r>
          </a:p>
          <a:p>
            <a:pPr marL="400050" lvl="1" indent="0">
              <a:buNone/>
            </a:pPr>
            <a:r>
              <a:rPr lang="en-US" sz="1800" b="1" dirty="0">
                <a:latin typeface="Courier New"/>
                <a:cs typeface="Courier New"/>
              </a:rPr>
              <a:t>		</a:t>
            </a:r>
            <a:r>
              <a:rPr lang="en-US" sz="1800" b="1" dirty="0" err="1">
                <a:latin typeface="Courier New"/>
                <a:cs typeface="Courier New"/>
              </a:rPr>
              <a:t>i</a:t>
            </a:r>
            <a:r>
              <a:rPr lang="en-US" sz="1800" b="1" dirty="0">
                <a:latin typeface="Courier New"/>
                <a:cs typeface="Courier New"/>
              </a:rPr>
              <a:t> = 123</a:t>
            </a:r>
          </a:p>
          <a:p>
            <a:pPr marL="400050" lvl="1" indent="0">
              <a:buNone/>
            </a:pPr>
            <a:r>
              <a:rPr lang="en-US" sz="1800" b="1" dirty="0">
                <a:latin typeface="Courier New"/>
                <a:cs typeface="Courier New"/>
              </a:rPr>
              <a:t>		</a:t>
            </a:r>
            <a:r>
              <a:rPr lang="en-US" sz="1800" b="1" dirty="0" err="1">
                <a:latin typeface="Courier New"/>
                <a:cs typeface="Courier New"/>
              </a:rPr>
              <a:t>def</a:t>
            </a:r>
            <a:r>
              <a:rPr lang="en-US" sz="1800" b="1" dirty="0">
                <a:latin typeface="Courier New"/>
                <a:cs typeface="Courier New"/>
              </a:rPr>
              <a:t> f(self):</a:t>
            </a:r>
          </a:p>
          <a:p>
            <a:pPr marL="400050" lvl="1" indent="0">
              <a:buNone/>
            </a:pPr>
            <a:r>
              <a:rPr lang="en-US" sz="1800" b="1" dirty="0">
                <a:latin typeface="Courier New"/>
                <a:cs typeface="Courier New"/>
              </a:rPr>
              <a:t>			return "Hello World!"</a:t>
            </a:r>
          </a:p>
          <a:p>
            <a:pPr marL="400050" lvl="1" indent="0">
              <a:buNone/>
            </a:pPr>
            <a:endParaRPr lang="en-US" sz="1800" b="1" dirty="0">
              <a:latin typeface="Courier New"/>
              <a:cs typeface="Courier New"/>
            </a:endParaRPr>
          </a:p>
          <a:p>
            <a:pPr marL="400050" lvl="1" indent="0">
              <a:buNone/>
            </a:pPr>
            <a:r>
              <a:rPr lang="en-US" sz="1800" b="1" dirty="0">
                <a:latin typeface="Courier New"/>
                <a:cs typeface="Courier New"/>
              </a:rPr>
              <a:t>print </a:t>
            </a:r>
            <a:r>
              <a:rPr lang="en-US" sz="1800" b="1" dirty="0" err="1">
                <a:latin typeface="Courier New"/>
                <a:cs typeface="Courier New"/>
              </a:rPr>
              <a:t>MyClass.i</a:t>
            </a:r>
            <a:endParaRPr lang="en-US" sz="1800" b="1" dirty="0">
              <a:latin typeface="Courier New"/>
              <a:cs typeface="Courier New"/>
            </a:endParaRPr>
          </a:p>
          <a:p>
            <a:pPr marL="400050" lvl="1" indent="0">
              <a:buNone/>
            </a:pPr>
            <a:r>
              <a:rPr lang="en-US" sz="1800" b="1" dirty="0">
                <a:latin typeface="Courier New"/>
                <a:cs typeface="Courier New"/>
              </a:rPr>
              <a:t>x = </a:t>
            </a:r>
            <a:r>
              <a:rPr lang="en-US" sz="1800" b="1" dirty="0" err="1">
                <a:latin typeface="Courier New"/>
                <a:cs typeface="Courier New"/>
              </a:rPr>
              <a:t>MyClass</a:t>
            </a:r>
            <a:r>
              <a:rPr lang="en-US" sz="1800" b="1" dirty="0">
                <a:latin typeface="Courier New"/>
                <a:cs typeface="Courier New"/>
              </a:rPr>
              <a:t>()</a:t>
            </a:r>
          </a:p>
          <a:p>
            <a:pPr marL="400050" lvl="1" indent="0">
              <a:buNone/>
            </a:pPr>
            <a:r>
              <a:rPr lang="en-US" sz="1800" b="1" dirty="0">
                <a:latin typeface="Courier New"/>
                <a:cs typeface="Courier New"/>
              </a:rPr>
              <a:t>print </a:t>
            </a:r>
            <a:r>
              <a:rPr lang="en-US" sz="1800" b="1" dirty="0" err="1">
                <a:latin typeface="Courier New"/>
                <a:cs typeface="Courier New"/>
              </a:rPr>
              <a:t>x.f</a:t>
            </a:r>
            <a:r>
              <a:rPr lang="en-US" sz="1800" b="1" dirty="0">
                <a:latin typeface="Courier New"/>
                <a:cs typeface="Courier New"/>
              </a:rPr>
              <a:t>()</a:t>
            </a:r>
            <a:endParaRPr lang="en-US" sz="5400" b="1" dirty="0">
              <a:latin typeface="Courier New"/>
              <a:cs typeface="Courier New"/>
            </a:endParaRPr>
          </a:p>
        </p:txBody>
      </p:sp>
      <p:sp>
        <p:nvSpPr>
          <p:cNvPr id="2" name="TextBox 1"/>
          <p:cNvSpPr txBox="1"/>
          <p:nvPr/>
        </p:nvSpPr>
        <p:spPr>
          <a:xfrm>
            <a:off x="4132356" y="3801025"/>
            <a:ext cx="4514916" cy="369332"/>
          </a:xfrm>
          <a:prstGeom prst="rect">
            <a:avLst/>
          </a:prstGeom>
          <a:solidFill>
            <a:srgbClr val="D4F0E1"/>
          </a:solidFill>
        </p:spPr>
        <p:txBody>
          <a:bodyPr wrap="none" rtlCol="0">
            <a:spAutoFit/>
          </a:bodyPr>
          <a:lstStyle/>
          <a:p>
            <a:r>
              <a:rPr lang="en-US" dirty="0"/>
              <a:t>First argument of method usually called </a:t>
            </a:r>
            <a:r>
              <a:rPr lang="en-US" dirty="0">
                <a:latin typeface="Courier New"/>
                <a:cs typeface="Courier New"/>
              </a:rPr>
              <a:t>self</a:t>
            </a:r>
          </a:p>
        </p:txBody>
      </p:sp>
      <p:cxnSp>
        <p:nvCxnSpPr>
          <p:cNvPr id="4" name="Straight Arrow Connector 3"/>
          <p:cNvCxnSpPr/>
          <p:nvPr/>
        </p:nvCxnSpPr>
        <p:spPr>
          <a:xfrm flipH="1">
            <a:off x="2698644" y="3985691"/>
            <a:ext cx="1433713" cy="53099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969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Classes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00050" lvl="1" indent="0">
              <a:buNone/>
            </a:pPr>
            <a:r>
              <a:rPr lang="en-US" sz="1800" b="1" dirty="0">
                <a:latin typeface="Courier New"/>
                <a:cs typeface="Courier New"/>
              </a:rPr>
              <a:t>class Account:</a:t>
            </a:r>
          </a:p>
          <a:p>
            <a:pPr marL="400050" lvl="1" indent="0">
              <a:buNone/>
            </a:pPr>
            <a:r>
              <a:rPr lang="en-US" sz="1800" b="1" dirty="0">
                <a:latin typeface="Courier New"/>
                <a:cs typeface="Courier New"/>
              </a:rPr>
              <a:t>		</a:t>
            </a:r>
            <a:r>
              <a:rPr lang="en-US" sz="1800" b="1" dirty="0" err="1">
                <a:latin typeface="Courier New"/>
                <a:cs typeface="Courier New"/>
              </a:rPr>
              <a:t>def</a:t>
            </a:r>
            <a:r>
              <a:rPr lang="en-US" sz="1800" b="1" dirty="0">
                <a:latin typeface="Courier New"/>
                <a:cs typeface="Courier New"/>
              </a:rPr>
              <a:t> __</a:t>
            </a:r>
            <a:r>
              <a:rPr lang="en-US" sz="1800" b="1" dirty="0" err="1">
                <a:latin typeface="Courier New"/>
                <a:cs typeface="Courier New"/>
              </a:rPr>
              <a:t>init</a:t>
            </a:r>
            <a:r>
              <a:rPr lang="en-US" sz="1800" b="1" dirty="0">
                <a:latin typeface="Courier New"/>
                <a:cs typeface="Courier New"/>
              </a:rPr>
              <a:t>__(self, initial):</a:t>
            </a:r>
          </a:p>
          <a:p>
            <a:pPr marL="400050" lvl="1" indent="0">
              <a:buNone/>
            </a:pPr>
            <a:r>
              <a:rPr lang="en-US" sz="1800" b="1" dirty="0">
                <a:latin typeface="Courier New"/>
                <a:cs typeface="Courier New"/>
              </a:rPr>
              <a:t>			</a:t>
            </a:r>
            <a:r>
              <a:rPr lang="en-US" sz="1800" b="1" dirty="0" err="1">
                <a:latin typeface="Courier New"/>
                <a:cs typeface="Courier New"/>
              </a:rPr>
              <a:t>self.balance</a:t>
            </a:r>
            <a:r>
              <a:rPr lang="en-US" sz="1800" b="1" dirty="0">
                <a:latin typeface="Courier New"/>
                <a:cs typeface="Courier New"/>
              </a:rPr>
              <a:t> = initial</a:t>
            </a:r>
          </a:p>
          <a:p>
            <a:pPr marL="400050" lvl="1" indent="0">
              <a:buNone/>
            </a:pPr>
            <a:r>
              <a:rPr lang="en-US" sz="1800" b="1" dirty="0">
                <a:latin typeface="Courier New"/>
                <a:cs typeface="Courier New"/>
              </a:rPr>
              <a:t>		</a:t>
            </a:r>
            <a:r>
              <a:rPr lang="en-US" sz="1800" b="1" dirty="0" err="1">
                <a:latin typeface="Courier New"/>
                <a:cs typeface="Courier New"/>
              </a:rPr>
              <a:t>def</a:t>
            </a:r>
            <a:r>
              <a:rPr lang="en-US" sz="1800" b="1" dirty="0">
                <a:latin typeface="Courier New"/>
                <a:cs typeface="Courier New"/>
              </a:rPr>
              <a:t> deposit(self, </a:t>
            </a:r>
            <a:r>
              <a:rPr lang="en-US" sz="1800" b="1" dirty="0" err="1">
                <a:latin typeface="Courier New"/>
                <a:cs typeface="Courier New"/>
              </a:rPr>
              <a:t>amt</a:t>
            </a:r>
            <a:r>
              <a:rPr lang="en-US" sz="1800" b="1" dirty="0">
                <a:latin typeface="Courier New"/>
                <a:cs typeface="Courier New"/>
              </a:rPr>
              <a:t>):</a:t>
            </a:r>
          </a:p>
          <a:p>
            <a:pPr marL="400050" lvl="1" indent="0">
              <a:buNone/>
            </a:pPr>
            <a:r>
              <a:rPr lang="en-US" sz="1800" b="1" dirty="0">
                <a:latin typeface="Courier New"/>
                <a:cs typeface="Courier New"/>
              </a:rPr>
              <a:t>			</a:t>
            </a:r>
            <a:r>
              <a:rPr lang="en-US" sz="1800" b="1" dirty="0" err="1">
                <a:latin typeface="Courier New"/>
                <a:cs typeface="Courier New"/>
              </a:rPr>
              <a:t>self.balance</a:t>
            </a:r>
            <a:r>
              <a:rPr lang="en-US" sz="1800" b="1" dirty="0">
                <a:latin typeface="Courier New"/>
                <a:cs typeface="Courier New"/>
              </a:rPr>
              <a:t> = </a:t>
            </a:r>
            <a:r>
              <a:rPr lang="en-US" sz="1800" b="1" dirty="0" err="1">
                <a:latin typeface="Courier New"/>
                <a:cs typeface="Courier New"/>
              </a:rPr>
              <a:t>self.balance</a:t>
            </a:r>
            <a:r>
              <a:rPr lang="en-US" sz="1800" b="1" dirty="0">
                <a:latin typeface="Courier New"/>
                <a:cs typeface="Courier New"/>
              </a:rPr>
              <a:t> + </a:t>
            </a:r>
            <a:r>
              <a:rPr lang="en-US" sz="1800" b="1" dirty="0" err="1">
                <a:latin typeface="Courier New"/>
                <a:cs typeface="Courier New"/>
              </a:rPr>
              <a:t>amt</a:t>
            </a:r>
            <a:endParaRPr lang="en-US" sz="1800" b="1" dirty="0">
              <a:latin typeface="Courier New"/>
              <a:cs typeface="Courier New"/>
            </a:endParaRPr>
          </a:p>
          <a:p>
            <a:pPr marL="400050" lvl="1" indent="0">
              <a:buNone/>
            </a:pPr>
            <a:r>
              <a:rPr lang="en-US" sz="1800" b="1" dirty="0">
                <a:latin typeface="Courier New"/>
                <a:cs typeface="Courier New"/>
              </a:rPr>
              <a:t>		</a:t>
            </a:r>
            <a:r>
              <a:rPr lang="en-US" sz="1800" b="1" dirty="0" err="1">
                <a:latin typeface="Courier New"/>
                <a:cs typeface="Courier New"/>
              </a:rPr>
              <a:t>def</a:t>
            </a:r>
            <a:r>
              <a:rPr lang="en-US" sz="1800" b="1" dirty="0">
                <a:latin typeface="Courier New"/>
                <a:cs typeface="Courier New"/>
              </a:rPr>
              <a:t> withdraw(self, </a:t>
            </a:r>
            <a:r>
              <a:rPr lang="en-US" sz="1800" b="1" dirty="0" err="1">
                <a:latin typeface="Courier New"/>
                <a:cs typeface="Courier New"/>
              </a:rPr>
              <a:t>amt</a:t>
            </a:r>
            <a:r>
              <a:rPr lang="en-US" sz="1800" b="1" dirty="0">
                <a:latin typeface="Courier New"/>
                <a:cs typeface="Courier New"/>
              </a:rPr>
              <a:t>):</a:t>
            </a:r>
          </a:p>
          <a:p>
            <a:pPr marL="400050" lvl="1" indent="0">
              <a:buNone/>
            </a:pPr>
            <a:r>
              <a:rPr lang="en-US" sz="1800" b="1" dirty="0">
                <a:latin typeface="Courier New"/>
                <a:cs typeface="Courier New"/>
              </a:rPr>
              <a:t>			</a:t>
            </a:r>
            <a:r>
              <a:rPr lang="en-US" sz="1800" b="1" dirty="0" err="1">
                <a:latin typeface="Courier New"/>
                <a:cs typeface="Courier New"/>
              </a:rPr>
              <a:t>self.balance</a:t>
            </a:r>
            <a:r>
              <a:rPr lang="en-US" sz="1800" b="1" dirty="0">
                <a:latin typeface="Courier New"/>
                <a:cs typeface="Courier New"/>
              </a:rPr>
              <a:t> = </a:t>
            </a:r>
            <a:r>
              <a:rPr lang="en-US" sz="1800" b="1" dirty="0" err="1">
                <a:latin typeface="Courier New"/>
                <a:cs typeface="Courier New"/>
              </a:rPr>
              <a:t>self.balance</a:t>
            </a:r>
            <a:r>
              <a:rPr lang="en-US" sz="1800" b="1" dirty="0">
                <a:latin typeface="Courier New"/>
                <a:cs typeface="Courier New"/>
              </a:rPr>
              <a:t> - </a:t>
            </a:r>
            <a:r>
              <a:rPr lang="en-US" sz="1800" b="1" dirty="0" err="1">
                <a:latin typeface="Courier New"/>
                <a:cs typeface="Courier New"/>
              </a:rPr>
              <a:t>amt</a:t>
            </a:r>
            <a:endParaRPr lang="en-US" sz="1800" b="1" dirty="0">
              <a:latin typeface="Courier New"/>
              <a:cs typeface="Courier New"/>
            </a:endParaRPr>
          </a:p>
          <a:p>
            <a:pPr marL="400050" lvl="1" indent="0">
              <a:buNone/>
            </a:pPr>
            <a:r>
              <a:rPr lang="en-US" sz="1800" b="1" dirty="0">
                <a:latin typeface="Courier New"/>
                <a:cs typeface="Courier New"/>
              </a:rPr>
              <a:t>		</a:t>
            </a:r>
            <a:r>
              <a:rPr lang="en-US" sz="1800" b="1" dirty="0" err="1">
                <a:latin typeface="Courier New"/>
                <a:cs typeface="Courier New"/>
              </a:rPr>
              <a:t>def</a:t>
            </a:r>
            <a:r>
              <a:rPr lang="en-US" sz="1800" b="1" dirty="0">
                <a:latin typeface="Courier New"/>
                <a:cs typeface="Courier New"/>
              </a:rPr>
              <a:t> </a:t>
            </a:r>
            <a:r>
              <a:rPr lang="en-US" sz="1800" b="1" dirty="0" err="1">
                <a:latin typeface="Courier New"/>
                <a:cs typeface="Courier New"/>
              </a:rPr>
              <a:t>getbalance</a:t>
            </a:r>
            <a:r>
              <a:rPr lang="en-US" sz="1800" b="1" dirty="0">
                <a:latin typeface="Courier New"/>
                <a:cs typeface="Courier New"/>
              </a:rPr>
              <a:t>(self):</a:t>
            </a:r>
          </a:p>
          <a:p>
            <a:pPr marL="400050" lvl="1" indent="0">
              <a:buNone/>
            </a:pPr>
            <a:r>
              <a:rPr lang="en-US" sz="1800" b="1" dirty="0">
                <a:latin typeface="Courier New"/>
                <a:cs typeface="Courier New"/>
              </a:rPr>
              <a:t>			return </a:t>
            </a:r>
            <a:r>
              <a:rPr lang="en-US" sz="1800" b="1" dirty="0" err="1">
                <a:latin typeface="Courier New"/>
                <a:cs typeface="Courier New"/>
              </a:rPr>
              <a:t>self.balance</a:t>
            </a:r>
            <a:endParaRPr lang="en-US" sz="1800" b="1" dirty="0">
              <a:latin typeface="Courier New"/>
              <a:cs typeface="Courier New"/>
            </a:endParaRPr>
          </a:p>
          <a:p>
            <a:pPr marL="400050" lvl="1" indent="0">
              <a:buNone/>
            </a:pPr>
            <a:endParaRPr lang="en-US" sz="1800" b="1" dirty="0">
              <a:latin typeface="Courier New"/>
              <a:cs typeface="Courier New"/>
            </a:endParaRPr>
          </a:p>
          <a:p>
            <a:pPr marL="400050" lvl="1" indent="0">
              <a:buNone/>
            </a:pPr>
            <a:r>
              <a:rPr lang="en-US" sz="1800" b="1" dirty="0">
                <a:latin typeface="Courier New"/>
                <a:cs typeface="Courier New"/>
              </a:rPr>
              <a:t>a = Account(1000.00)</a:t>
            </a:r>
          </a:p>
          <a:p>
            <a:pPr marL="400050" lvl="1" indent="0">
              <a:buNone/>
            </a:pPr>
            <a:r>
              <a:rPr lang="en-US" sz="1800" b="1" dirty="0" err="1">
                <a:latin typeface="Courier New"/>
                <a:cs typeface="Courier New"/>
              </a:rPr>
              <a:t>a.deposit</a:t>
            </a:r>
            <a:r>
              <a:rPr lang="en-US" sz="1800" b="1" dirty="0">
                <a:latin typeface="Courier New"/>
                <a:cs typeface="Courier New"/>
              </a:rPr>
              <a:t>(550.23)</a:t>
            </a:r>
          </a:p>
          <a:p>
            <a:pPr marL="400050" lvl="1" indent="0">
              <a:buNone/>
            </a:pPr>
            <a:r>
              <a:rPr lang="en-US" sz="1800" b="1" dirty="0" err="1">
                <a:latin typeface="Courier New"/>
                <a:cs typeface="Courier New"/>
              </a:rPr>
              <a:t>a.deposit</a:t>
            </a:r>
            <a:r>
              <a:rPr lang="en-US" sz="1800" b="1" dirty="0">
                <a:latin typeface="Courier New"/>
                <a:cs typeface="Courier New"/>
              </a:rPr>
              <a:t>(100)</a:t>
            </a:r>
          </a:p>
          <a:p>
            <a:pPr marL="400050" lvl="1" indent="0">
              <a:buNone/>
            </a:pPr>
            <a:r>
              <a:rPr lang="en-US" sz="1800" b="1" dirty="0" err="1">
                <a:latin typeface="Courier New"/>
                <a:cs typeface="Courier New"/>
              </a:rPr>
              <a:t>a.withdraw</a:t>
            </a:r>
            <a:r>
              <a:rPr lang="en-US" sz="1800" b="1" dirty="0">
                <a:latin typeface="Courier New"/>
                <a:cs typeface="Courier New"/>
              </a:rPr>
              <a:t>(50)</a:t>
            </a:r>
          </a:p>
          <a:p>
            <a:pPr marL="400050" lvl="1" indent="0">
              <a:buNone/>
            </a:pPr>
            <a:r>
              <a:rPr lang="en-US" sz="1800" b="1" dirty="0">
                <a:latin typeface="Courier New"/>
                <a:cs typeface="Courier New"/>
              </a:rPr>
              <a:t>print </a:t>
            </a:r>
            <a:r>
              <a:rPr lang="en-US" sz="1800" b="1" dirty="0" err="1">
                <a:latin typeface="Courier New"/>
                <a:cs typeface="Courier New"/>
              </a:rPr>
              <a:t>a.getbalance</a:t>
            </a:r>
            <a:r>
              <a:rPr lang="en-US" sz="1800" b="1" dirty="0">
                <a:latin typeface="Courier New"/>
                <a:cs typeface="Courier New"/>
              </a:rPr>
              <a:t>()</a:t>
            </a:r>
          </a:p>
        </p:txBody>
      </p:sp>
    </p:spTree>
    <p:extLst>
      <p:ext uri="{BB962C8B-B14F-4D97-AF65-F5344CB8AC3E}">
        <p14:creationId xmlns:p14="http://schemas.microsoft.com/office/powerpoint/2010/main" val="2331523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Exceptions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lnSpc>
                <a:spcPct val="90000"/>
              </a:lnSpc>
              <a:spcBef>
                <a:spcPts val="0"/>
              </a:spcBef>
            </a:pPr>
            <a:r>
              <a:rPr lang="en-US" sz="2400" dirty="0"/>
              <a:t>The try statement</a:t>
            </a:r>
          </a:p>
          <a:p>
            <a:pPr marL="457200" lvl="1" indent="0" algn="just">
              <a:lnSpc>
                <a:spcPct val="90000"/>
              </a:lnSpc>
              <a:spcBef>
                <a:spcPts val="0"/>
              </a:spcBef>
              <a:buNone/>
            </a:pPr>
            <a:r>
              <a:rPr lang="en-US" sz="1800" dirty="0">
                <a:latin typeface="Courier New"/>
                <a:cs typeface="Courier New"/>
              </a:rPr>
              <a:t>try:</a:t>
            </a:r>
          </a:p>
          <a:p>
            <a:pPr marL="457200" lvl="1" indent="0" algn="just">
              <a:lnSpc>
                <a:spcPct val="90000"/>
              </a:lnSpc>
              <a:spcBef>
                <a:spcPts val="0"/>
              </a:spcBef>
              <a:buNone/>
            </a:pPr>
            <a:r>
              <a:rPr lang="en-US" sz="1800" dirty="0">
                <a:latin typeface="Courier New"/>
                <a:cs typeface="Courier New"/>
              </a:rPr>
              <a:t>	f = open("file1.txt")</a:t>
            </a:r>
          </a:p>
          <a:p>
            <a:pPr marL="457200" lvl="1" indent="0" algn="just">
              <a:lnSpc>
                <a:spcPct val="90000"/>
              </a:lnSpc>
              <a:spcBef>
                <a:spcPts val="0"/>
              </a:spcBef>
              <a:buNone/>
            </a:pPr>
            <a:r>
              <a:rPr lang="en-US" sz="1800" dirty="0">
                <a:latin typeface="Courier New"/>
                <a:cs typeface="Courier New"/>
              </a:rPr>
              <a:t>except </a:t>
            </a:r>
            <a:r>
              <a:rPr lang="en-US" sz="1800" dirty="0" err="1">
                <a:latin typeface="Courier New"/>
                <a:cs typeface="Courier New"/>
              </a:rPr>
              <a:t>IOError</a:t>
            </a:r>
            <a:r>
              <a:rPr lang="en-US" sz="1800" dirty="0">
                <a:latin typeface="Courier New"/>
                <a:cs typeface="Courier New"/>
              </a:rPr>
              <a:t>:</a:t>
            </a:r>
          </a:p>
          <a:p>
            <a:pPr marL="457200" lvl="1" indent="0" algn="just">
              <a:lnSpc>
                <a:spcPct val="90000"/>
              </a:lnSpc>
              <a:spcBef>
                <a:spcPts val="0"/>
              </a:spcBef>
              <a:buNone/>
            </a:pPr>
            <a:r>
              <a:rPr lang="en-US" sz="1800" dirty="0">
                <a:latin typeface="Courier New"/>
                <a:cs typeface="Courier New"/>
              </a:rPr>
              <a:t>	print "Could not open "file1.txt"</a:t>
            </a:r>
          </a:p>
          <a:p>
            <a:pPr algn="just">
              <a:lnSpc>
                <a:spcPct val="90000"/>
              </a:lnSpc>
              <a:spcBef>
                <a:spcPts val="0"/>
              </a:spcBef>
            </a:pPr>
            <a:r>
              <a:rPr lang="en-US" sz="2400" dirty="0"/>
              <a:t>The raise statement</a:t>
            </a:r>
          </a:p>
          <a:p>
            <a:pPr marL="457200" lvl="1" indent="0" algn="just">
              <a:lnSpc>
                <a:spcPct val="90000"/>
              </a:lnSpc>
              <a:spcBef>
                <a:spcPts val="0"/>
              </a:spcBef>
              <a:buNone/>
            </a:pPr>
            <a:r>
              <a:rPr lang="en-US" sz="1800" dirty="0" err="1">
                <a:latin typeface="Courier New"/>
                <a:cs typeface="Courier New"/>
              </a:rPr>
              <a:t>def</a:t>
            </a:r>
            <a:r>
              <a:rPr lang="en-US" sz="1800" dirty="0">
                <a:latin typeface="Courier New"/>
                <a:cs typeface="Courier New"/>
              </a:rPr>
              <a:t> factorial(n):</a:t>
            </a:r>
          </a:p>
          <a:p>
            <a:pPr marL="457200" lvl="1" indent="0" algn="just">
              <a:lnSpc>
                <a:spcPct val="90000"/>
              </a:lnSpc>
              <a:spcBef>
                <a:spcPts val="0"/>
              </a:spcBef>
              <a:buNone/>
            </a:pPr>
            <a:r>
              <a:rPr lang="en-US" sz="1800" dirty="0">
                <a:latin typeface="Courier New"/>
                <a:cs typeface="Courier New"/>
              </a:rPr>
              <a:t>	if n &lt; 0:</a:t>
            </a:r>
          </a:p>
          <a:p>
            <a:pPr marL="457200" lvl="1" indent="0" algn="just">
              <a:lnSpc>
                <a:spcPct val="90000"/>
              </a:lnSpc>
              <a:spcBef>
                <a:spcPts val="0"/>
              </a:spcBef>
              <a:buNone/>
            </a:pPr>
            <a:r>
              <a:rPr lang="en-US" sz="1800" dirty="0">
                <a:latin typeface="Courier New"/>
                <a:cs typeface="Courier New"/>
              </a:rPr>
              <a:t>		raise </a:t>
            </a:r>
            <a:r>
              <a:rPr lang="en-US" sz="1800" dirty="0" err="1">
                <a:highlight>
                  <a:srgbClr val="FFFF00"/>
                </a:highlight>
                <a:latin typeface="Courier New"/>
                <a:cs typeface="Courier New"/>
              </a:rPr>
              <a:t>ValueError</a:t>
            </a:r>
            <a:r>
              <a:rPr lang="en-US" sz="1800" dirty="0">
                <a:latin typeface="Courier New"/>
                <a:cs typeface="Courier New"/>
              </a:rPr>
              <a:t>, "Expected non-negative number"</a:t>
            </a:r>
          </a:p>
          <a:p>
            <a:pPr marL="457200" lvl="1" indent="0" algn="just">
              <a:lnSpc>
                <a:spcPct val="90000"/>
              </a:lnSpc>
              <a:spcBef>
                <a:spcPts val="0"/>
              </a:spcBef>
              <a:buNone/>
            </a:pPr>
            <a:r>
              <a:rPr lang="en-US" sz="1800" dirty="0">
                <a:latin typeface="Courier New"/>
                <a:cs typeface="Courier New"/>
              </a:rPr>
              <a:t>	if (n &lt;= 1): return 1</a:t>
            </a:r>
          </a:p>
          <a:p>
            <a:pPr marL="457200" lvl="1" indent="0" algn="just">
              <a:lnSpc>
                <a:spcPct val="90000"/>
              </a:lnSpc>
              <a:spcBef>
                <a:spcPts val="0"/>
              </a:spcBef>
              <a:buNone/>
            </a:pPr>
            <a:r>
              <a:rPr lang="en-US" sz="1800" dirty="0">
                <a:latin typeface="Courier New"/>
                <a:cs typeface="Courier New"/>
              </a:rPr>
              <a:t>	else: return n*factorial(n-1)</a:t>
            </a:r>
          </a:p>
          <a:p>
            <a:pPr algn="just">
              <a:lnSpc>
                <a:spcPct val="90000"/>
              </a:lnSpc>
              <a:spcBef>
                <a:spcPts val="0"/>
              </a:spcBef>
            </a:pPr>
            <a:r>
              <a:rPr lang="en-US" sz="2400" dirty="0"/>
              <a:t>Uncaught exception</a:t>
            </a:r>
          </a:p>
          <a:p>
            <a:pPr marL="400050" lvl="1" indent="0">
              <a:lnSpc>
                <a:spcPct val="90000"/>
              </a:lnSpc>
              <a:buNone/>
            </a:pPr>
            <a:r>
              <a:rPr lang="es-ES_tradnl" sz="1800" dirty="0">
                <a:latin typeface="Courier New"/>
                <a:cs typeface="Courier New"/>
              </a:rPr>
              <a:t>&gt;&gt;&gt; factorial(-1)</a:t>
            </a:r>
          </a:p>
          <a:p>
            <a:pPr marL="400050" lvl="1" indent="0">
              <a:lnSpc>
                <a:spcPct val="90000"/>
              </a:lnSpc>
              <a:buNone/>
            </a:pPr>
            <a:r>
              <a:rPr lang="es-ES_tradnl" sz="1800" dirty="0" err="1">
                <a:latin typeface="Courier New"/>
                <a:cs typeface="Courier New"/>
              </a:rPr>
              <a:t>Traceback</a:t>
            </a:r>
            <a:r>
              <a:rPr lang="es-ES_tradnl" sz="1800" dirty="0">
                <a:latin typeface="Courier New"/>
                <a:cs typeface="Courier New"/>
              </a:rPr>
              <a:t> (</a:t>
            </a:r>
            <a:r>
              <a:rPr lang="es-ES_tradnl" sz="1800" dirty="0" err="1">
                <a:latin typeface="Courier New"/>
                <a:cs typeface="Courier New"/>
              </a:rPr>
              <a:t>most</a:t>
            </a:r>
            <a:r>
              <a:rPr lang="es-ES_tradnl" sz="1800" dirty="0">
                <a:latin typeface="Courier New"/>
                <a:cs typeface="Courier New"/>
              </a:rPr>
              <a:t> </a:t>
            </a:r>
            <a:r>
              <a:rPr lang="es-ES_tradnl" sz="1800" dirty="0" err="1">
                <a:latin typeface="Courier New"/>
                <a:cs typeface="Courier New"/>
              </a:rPr>
              <a:t>recent</a:t>
            </a:r>
            <a:r>
              <a:rPr lang="es-ES_tradnl" sz="1800" dirty="0">
                <a:latin typeface="Courier New"/>
                <a:cs typeface="Courier New"/>
              </a:rPr>
              <a:t> </a:t>
            </a:r>
            <a:r>
              <a:rPr lang="es-ES_tradnl" sz="1800" dirty="0" err="1">
                <a:latin typeface="Courier New"/>
                <a:cs typeface="Courier New"/>
              </a:rPr>
              <a:t>call</a:t>
            </a:r>
            <a:r>
              <a:rPr lang="es-ES_tradnl" sz="1800" dirty="0">
                <a:latin typeface="Courier New"/>
                <a:cs typeface="Courier New"/>
              </a:rPr>
              <a:t> </a:t>
            </a:r>
            <a:r>
              <a:rPr lang="es-ES_tradnl" sz="1800" dirty="0" err="1">
                <a:latin typeface="Courier New"/>
                <a:cs typeface="Courier New"/>
              </a:rPr>
              <a:t>last</a:t>
            </a:r>
            <a:r>
              <a:rPr lang="es-ES_tradnl" sz="1800" dirty="0">
                <a:latin typeface="Courier New"/>
                <a:cs typeface="Courier New"/>
              </a:rPr>
              <a:t>):</a:t>
            </a:r>
          </a:p>
          <a:p>
            <a:pPr marL="400050" lvl="1" indent="0">
              <a:lnSpc>
                <a:spcPct val="90000"/>
              </a:lnSpc>
              <a:buNone/>
            </a:pPr>
            <a:r>
              <a:rPr lang="es-ES_tradnl" sz="1800" dirty="0">
                <a:latin typeface="Courier New"/>
                <a:cs typeface="Courier New"/>
              </a:rPr>
              <a:t>  File "&lt;</a:t>
            </a:r>
            <a:r>
              <a:rPr lang="es-ES_tradnl" sz="1800" dirty="0" err="1">
                <a:latin typeface="Courier New"/>
                <a:cs typeface="Courier New"/>
              </a:rPr>
              <a:t>stdin</a:t>
            </a:r>
            <a:r>
              <a:rPr lang="es-ES_tradnl" sz="1800" dirty="0">
                <a:latin typeface="Courier New"/>
                <a:cs typeface="Courier New"/>
              </a:rPr>
              <a:t>&gt;", line 1, in &lt;module&gt;</a:t>
            </a:r>
          </a:p>
          <a:p>
            <a:pPr marL="400050" lvl="1" indent="0">
              <a:lnSpc>
                <a:spcPct val="90000"/>
              </a:lnSpc>
              <a:buNone/>
            </a:pPr>
            <a:r>
              <a:rPr lang="es-ES_tradnl" sz="1800" dirty="0">
                <a:latin typeface="Courier New"/>
                <a:cs typeface="Courier New"/>
              </a:rPr>
              <a:t>  File "&lt;</a:t>
            </a:r>
            <a:r>
              <a:rPr lang="es-ES_tradnl" sz="1800" dirty="0" err="1">
                <a:latin typeface="Courier New"/>
                <a:cs typeface="Courier New"/>
              </a:rPr>
              <a:t>stdin</a:t>
            </a:r>
            <a:r>
              <a:rPr lang="es-ES_tradnl" sz="1800" dirty="0">
                <a:latin typeface="Courier New"/>
                <a:cs typeface="Courier New"/>
              </a:rPr>
              <a:t>&gt;", line 3, in factorial</a:t>
            </a:r>
          </a:p>
          <a:p>
            <a:pPr marL="400050" lvl="1" indent="0">
              <a:lnSpc>
                <a:spcPct val="90000"/>
              </a:lnSpc>
              <a:buNone/>
            </a:pPr>
            <a:r>
              <a:rPr lang="es-ES_tradnl" sz="1800" dirty="0" err="1">
                <a:latin typeface="Courier New"/>
                <a:cs typeface="Courier New"/>
              </a:rPr>
              <a:t>ValueError</a:t>
            </a:r>
            <a:r>
              <a:rPr lang="es-ES_tradnl" sz="1800" dirty="0">
                <a:latin typeface="Courier New"/>
                <a:cs typeface="Courier New"/>
              </a:rPr>
              <a:t>: </a:t>
            </a:r>
            <a:r>
              <a:rPr lang="es-ES_tradnl" sz="1800" dirty="0" err="1">
                <a:latin typeface="Courier New"/>
                <a:cs typeface="Courier New"/>
              </a:rPr>
              <a:t>Expected</a:t>
            </a:r>
            <a:r>
              <a:rPr lang="es-ES_tradnl" sz="1800" dirty="0">
                <a:latin typeface="Courier New"/>
                <a:cs typeface="Courier New"/>
              </a:rPr>
              <a:t> non-</a:t>
            </a:r>
            <a:r>
              <a:rPr lang="es-ES_tradnl" sz="1800" dirty="0" err="1">
                <a:latin typeface="Courier New"/>
                <a:cs typeface="Courier New"/>
              </a:rPr>
              <a:t>negative</a:t>
            </a:r>
            <a:r>
              <a:rPr lang="es-ES_tradnl" sz="1800" dirty="0">
                <a:latin typeface="Courier New"/>
                <a:cs typeface="Courier New"/>
              </a:rPr>
              <a:t> </a:t>
            </a:r>
            <a:r>
              <a:rPr lang="es-ES_tradnl" sz="1800" dirty="0" err="1">
                <a:latin typeface="Courier New"/>
                <a:cs typeface="Courier New"/>
              </a:rPr>
              <a:t>number</a:t>
            </a:r>
            <a:endParaRPr lang="es-ES_tradnl" sz="1800" dirty="0">
              <a:latin typeface="Courier New"/>
              <a:cs typeface="Courier New"/>
            </a:endParaRPr>
          </a:p>
          <a:p>
            <a:pPr marL="400050" lvl="1" indent="0">
              <a:lnSpc>
                <a:spcPct val="90000"/>
              </a:lnSpc>
              <a:buNone/>
            </a:pPr>
            <a:r>
              <a:rPr lang="en-US" sz="1800" dirty="0">
                <a:latin typeface="Courier New"/>
                <a:cs typeface="Courier New"/>
              </a:rPr>
              <a:t>&gt;&gt;&gt;</a:t>
            </a:r>
          </a:p>
        </p:txBody>
      </p:sp>
    </p:spTree>
    <p:extLst>
      <p:ext uri="{BB962C8B-B14F-4D97-AF65-F5344CB8AC3E}">
        <p14:creationId xmlns:p14="http://schemas.microsoft.com/office/powerpoint/2010/main" val="4167650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36</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Operating System Services</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932712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Operating System Services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3252788" algn="l"/>
              </a:tabLst>
            </a:pPr>
            <a:r>
              <a:rPr lang="en-US" sz="2400" dirty="0"/>
              <a:t>Python provides a wide variety of OS interfaces</a:t>
            </a:r>
          </a:p>
          <a:p>
            <a:pPr lvl="1" algn="just">
              <a:spcBef>
                <a:spcPts val="0"/>
              </a:spcBef>
              <a:spcAft>
                <a:spcPts val="600"/>
              </a:spcAft>
              <a:tabLst>
                <a:tab pos="3252788" algn="l"/>
              </a:tabLst>
            </a:pPr>
            <a:r>
              <a:rPr lang="en-US" sz="2000" dirty="0">
                <a:cs typeface="Courier New" panose="02070309020205020404" pitchFamily="49" charset="0"/>
              </a:rPr>
              <a:t>Basic system calls</a:t>
            </a:r>
          </a:p>
          <a:p>
            <a:pPr lvl="1" algn="just">
              <a:spcBef>
                <a:spcPts val="0"/>
              </a:spcBef>
              <a:spcAft>
                <a:spcPts val="600"/>
              </a:spcAft>
              <a:tabLst>
                <a:tab pos="3252788" algn="l"/>
              </a:tabLst>
            </a:pPr>
            <a:r>
              <a:rPr lang="en-US" sz="2000" dirty="0">
                <a:cs typeface="Courier New" panose="02070309020205020404" pitchFamily="49" charset="0"/>
              </a:rPr>
              <a:t>Operating environment</a:t>
            </a:r>
          </a:p>
          <a:p>
            <a:pPr lvl="1" algn="just">
              <a:spcBef>
                <a:spcPts val="0"/>
              </a:spcBef>
              <a:spcAft>
                <a:spcPts val="600"/>
              </a:spcAft>
              <a:tabLst>
                <a:tab pos="3252788" algn="l"/>
              </a:tabLst>
            </a:pPr>
            <a:r>
              <a:rPr lang="en-US" sz="2000" dirty="0">
                <a:cs typeface="Courier New" panose="02070309020205020404" pitchFamily="49" charset="0"/>
              </a:rPr>
              <a:t>Processes</a:t>
            </a:r>
          </a:p>
          <a:p>
            <a:pPr lvl="1" algn="just">
              <a:spcBef>
                <a:spcPts val="0"/>
              </a:spcBef>
              <a:spcAft>
                <a:spcPts val="600"/>
              </a:spcAft>
              <a:tabLst>
                <a:tab pos="3252788" algn="l"/>
              </a:tabLst>
            </a:pPr>
            <a:r>
              <a:rPr lang="en-US" sz="2000" dirty="0">
                <a:cs typeface="Courier New" panose="02070309020205020404" pitchFamily="49" charset="0"/>
              </a:rPr>
              <a:t>Timers</a:t>
            </a:r>
          </a:p>
          <a:p>
            <a:pPr lvl="1" algn="just">
              <a:spcBef>
                <a:spcPts val="0"/>
              </a:spcBef>
              <a:spcAft>
                <a:spcPts val="600"/>
              </a:spcAft>
              <a:tabLst>
                <a:tab pos="3252788" algn="l"/>
              </a:tabLst>
            </a:pPr>
            <a:r>
              <a:rPr lang="en-US" sz="2000" dirty="0">
                <a:cs typeface="Courier New" panose="02070309020205020404" pitchFamily="49" charset="0"/>
              </a:rPr>
              <a:t>Signal handling</a:t>
            </a:r>
          </a:p>
          <a:p>
            <a:pPr lvl="1" algn="just">
              <a:spcBef>
                <a:spcPts val="0"/>
              </a:spcBef>
              <a:spcAft>
                <a:spcPts val="600"/>
              </a:spcAft>
              <a:tabLst>
                <a:tab pos="3252788" algn="l"/>
              </a:tabLst>
            </a:pPr>
            <a:r>
              <a:rPr lang="en-US" sz="2000" dirty="0">
                <a:cs typeface="Courier New" panose="02070309020205020404" pitchFamily="49" charset="0"/>
              </a:rPr>
              <a:t>Error reporting</a:t>
            </a:r>
          </a:p>
          <a:p>
            <a:pPr lvl="1" algn="just">
              <a:spcBef>
                <a:spcPts val="0"/>
              </a:spcBef>
              <a:spcAft>
                <a:spcPts val="600"/>
              </a:spcAft>
              <a:tabLst>
                <a:tab pos="3252788" algn="l"/>
              </a:tabLst>
            </a:pPr>
            <a:r>
              <a:rPr lang="en-US" sz="2000" dirty="0">
                <a:cs typeface="Courier New" panose="02070309020205020404" pitchFamily="49" charset="0"/>
              </a:rPr>
              <a:t>Users and passwords</a:t>
            </a:r>
          </a:p>
          <a:p>
            <a:pPr algn="just">
              <a:spcBef>
                <a:spcPts val="0"/>
              </a:spcBef>
              <a:spcAft>
                <a:spcPts val="600"/>
              </a:spcAft>
              <a:tabLst>
                <a:tab pos="3252788" algn="l"/>
              </a:tabLst>
            </a:pPr>
            <a:r>
              <a:rPr lang="en-US" sz="2400" dirty="0">
                <a:cs typeface="Courier New" panose="02070309020205020404" pitchFamily="49" charset="0"/>
              </a:rPr>
              <a:t>Implementation</a:t>
            </a:r>
          </a:p>
          <a:p>
            <a:pPr lvl="1" algn="just">
              <a:spcBef>
                <a:spcPts val="0"/>
              </a:spcBef>
              <a:spcAft>
                <a:spcPts val="600"/>
              </a:spcAft>
              <a:tabLst>
                <a:tab pos="3252788" algn="l"/>
              </a:tabLst>
            </a:pPr>
            <a:r>
              <a:rPr lang="en-US" sz="2000" dirty="0">
                <a:cs typeface="Courier New" panose="02070309020205020404" pitchFamily="49" charset="0"/>
              </a:rPr>
              <a:t>A large portion of this functionality is contained in </a:t>
            </a:r>
            <a:r>
              <a:rPr lang="en-US" sz="2000" dirty="0">
                <a:highlight>
                  <a:srgbClr val="FFFF00"/>
                </a:highlight>
                <a:cs typeface="Courier New" panose="02070309020205020404" pitchFamily="49" charset="0"/>
              </a:rPr>
              <a:t>the </a:t>
            </a:r>
            <a:r>
              <a:rPr lang="en-US" sz="2000" dirty="0" err="1">
                <a:highlight>
                  <a:srgbClr val="FFFF00"/>
                </a:highlight>
                <a:latin typeface="Courier New"/>
                <a:cs typeface="Courier New"/>
              </a:rPr>
              <a:t>os</a:t>
            </a:r>
            <a:r>
              <a:rPr lang="en-US" sz="2000" dirty="0">
                <a:highlight>
                  <a:srgbClr val="FFFF00"/>
                </a:highlight>
                <a:cs typeface="Courier New" panose="02070309020205020404" pitchFamily="49" charset="0"/>
              </a:rPr>
              <a:t> </a:t>
            </a:r>
            <a:r>
              <a:rPr lang="en-US" sz="2000" dirty="0">
                <a:cs typeface="Courier New" panose="02070309020205020404" pitchFamily="49" charset="0"/>
              </a:rPr>
              <a:t>module</a:t>
            </a:r>
          </a:p>
          <a:p>
            <a:pPr lvl="1" algn="just">
              <a:spcBef>
                <a:spcPts val="0"/>
              </a:spcBef>
              <a:spcAft>
                <a:spcPts val="600"/>
              </a:spcAft>
              <a:tabLst>
                <a:tab pos="3252788" algn="l"/>
              </a:tabLst>
            </a:pPr>
            <a:r>
              <a:rPr lang="en-US" sz="2000" dirty="0">
                <a:cs typeface="Courier New" panose="02070309020205020404" pitchFamily="49" charset="0"/>
              </a:rPr>
              <a:t>The interface is based on POSIX</a:t>
            </a:r>
          </a:p>
          <a:p>
            <a:pPr lvl="1" algn="just">
              <a:spcBef>
                <a:spcPts val="0"/>
              </a:spcBef>
              <a:spcAft>
                <a:spcPts val="600"/>
              </a:spcAft>
              <a:tabLst>
                <a:tab pos="3252788" algn="l"/>
              </a:tabLst>
            </a:pPr>
            <a:r>
              <a:rPr lang="en-US" sz="2000" dirty="0">
                <a:cs typeface="Courier New" panose="02070309020205020404" pitchFamily="49" charset="0"/>
              </a:rPr>
              <a:t>Not all functions are available on all platforms</a:t>
            </a:r>
          </a:p>
        </p:txBody>
      </p:sp>
    </p:spTree>
    <p:extLst>
      <p:ext uri="{BB962C8B-B14F-4D97-AF65-F5344CB8AC3E}">
        <p14:creationId xmlns:p14="http://schemas.microsoft.com/office/powerpoint/2010/main" val="778516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Management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tabLst>
                <a:tab pos="3252788" algn="l"/>
              </a:tabLst>
            </a:pPr>
            <a:r>
              <a:rPr lang="en-US" sz="2000" b="1" dirty="0">
                <a:latin typeface="Courier New"/>
                <a:cs typeface="Courier New"/>
              </a:rPr>
              <a:t>fork-exec-wait</a:t>
            </a:r>
          </a:p>
          <a:p>
            <a:pPr marL="457200" lvl="1" indent="0" algn="just">
              <a:spcBef>
                <a:spcPts val="0"/>
              </a:spcBef>
              <a:buNone/>
              <a:tabLst>
                <a:tab pos="3252788" algn="l"/>
              </a:tabLst>
            </a:pPr>
            <a:r>
              <a:rPr lang="en-US" sz="1600" dirty="0" err="1">
                <a:latin typeface="Courier New"/>
                <a:cs typeface="Courier New"/>
              </a:rPr>
              <a:t>os.fork</a:t>
            </a:r>
            <a:r>
              <a:rPr lang="en-US" sz="1600" dirty="0">
                <a:latin typeface="Courier New"/>
                <a:cs typeface="Courier New"/>
              </a:rPr>
              <a:t>()	# create a child process</a:t>
            </a:r>
          </a:p>
          <a:p>
            <a:pPr marL="457200" lvl="1" indent="0" algn="just">
              <a:spcBef>
                <a:spcPts val="0"/>
              </a:spcBef>
              <a:buNone/>
              <a:tabLst>
                <a:tab pos="3252788" algn="l"/>
              </a:tabLst>
            </a:pPr>
            <a:r>
              <a:rPr lang="en-US" sz="1600" dirty="0" err="1">
                <a:latin typeface="Courier New"/>
                <a:cs typeface="Courier New"/>
              </a:rPr>
              <a:t>os.execv</a:t>
            </a:r>
            <a:r>
              <a:rPr lang="en-US" sz="1600" dirty="0">
                <a:latin typeface="Courier New"/>
                <a:cs typeface="Courier New"/>
              </a:rPr>
              <a:t>(path, </a:t>
            </a:r>
            <a:r>
              <a:rPr lang="en-US" sz="1600" dirty="0" err="1">
                <a:latin typeface="Courier New"/>
                <a:cs typeface="Courier New"/>
              </a:rPr>
              <a:t>args</a:t>
            </a:r>
            <a:r>
              <a:rPr lang="en-US" sz="1600" dirty="0">
                <a:latin typeface="Courier New"/>
                <a:cs typeface="Courier New"/>
              </a:rPr>
              <a:t>)	# execute a process</a:t>
            </a:r>
          </a:p>
          <a:p>
            <a:pPr marL="457200" lvl="1" indent="0" algn="just">
              <a:spcBef>
                <a:spcPts val="0"/>
              </a:spcBef>
              <a:buNone/>
              <a:tabLst>
                <a:tab pos="3252788" algn="l"/>
              </a:tabLst>
            </a:pPr>
            <a:r>
              <a:rPr lang="en-US" sz="1600" dirty="0" err="1">
                <a:latin typeface="Courier New"/>
                <a:cs typeface="Courier New"/>
              </a:rPr>
              <a:t>os.execve</a:t>
            </a:r>
            <a:r>
              <a:rPr lang="en-US" sz="1600" dirty="0">
                <a:latin typeface="Courier New"/>
                <a:cs typeface="Courier New"/>
              </a:rPr>
              <a:t>(path, </a:t>
            </a:r>
            <a:r>
              <a:rPr lang="en-US" sz="1600" dirty="0" err="1">
                <a:latin typeface="Courier New"/>
                <a:cs typeface="Courier New"/>
              </a:rPr>
              <a:t>args</a:t>
            </a:r>
            <a:r>
              <a:rPr lang="en-US" sz="1600" dirty="0">
                <a:latin typeface="Courier New"/>
                <a:cs typeface="Courier New"/>
              </a:rPr>
              <a:t>, </a:t>
            </a:r>
            <a:r>
              <a:rPr lang="en-US" sz="1600" dirty="0" err="1">
                <a:latin typeface="Courier New"/>
                <a:cs typeface="Courier New"/>
              </a:rPr>
              <a:t>env</a:t>
            </a:r>
            <a:r>
              <a:rPr lang="en-US" sz="1600" dirty="0">
                <a:latin typeface="Courier New"/>
                <a:cs typeface="Courier New"/>
              </a:rPr>
              <a:t>)</a:t>
            </a:r>
          </a:p>
          <a:p>
            <a:pPr marL="457200" lvl="1" indent="0" algn="just">
              <a:spcBef>
                <a:spcPts val="0"/>
              </a:spcBef>
              <a:buNone/>
              <a:tabLst>
                <a:tab pos="3252788" algn="l"/>
              </a:tabLst>
            </a:pPr>
            <a:r>
              <a:rPr lang="en-US" sz="1600" dirty="0" err="1">
                <a:latin typeface="Courier New"/>
                <a:cs typeface="Courier New"/>
              </a:rPr>
              <a:t>os.execvp</a:t>
            </a:r>
            <a:r>
              <a:rPr lang="en-US" sz="1600" dirty="0">
                <a:latin typeface="Courier New"/>
                <a:cs typeface="Courier New"/>
              </a:rPr>
              <a:t>(path, </a:t>
            </a:r>
            <a:r>
              <a:rPr lang="en-US" sz="1600" dirty="0" err="1">
                <a:latin typeface="Courier New"/>
                <a:cs typeface="Courier New"/>
              </a:rPr>
              <a:t>args</a:t>
            </a:r>
            <a:r>
              <a:rPr lang="en-US" sz="1600" dirty="0">
                <a:latin typeface="Courier New"/>
                <a:cs typeface="Courier New"/>
              </a:rPr>
              <a:t>)	# execute a process, use default path</a:t>
            </a:r>
          </a:p>
          <a:p>
            <a:pPr marL="457200" lvl="1" indent="0" algn="just">
              <a:spcBef>
                <a:spcPts val="0"/>
              </a:spcBef>
              <a:buNone/>
              <a:tabLst>
                <a:tab pos="3252788" algn="l"/>
              </a:tabLst>
            </a:pPr>
            <a:r>
              <a:rPr lang="en-US" sz="1600" dirty="0" err="1">
                <a:latin typeface="Courier New"/>
                <a:cs typeface="Courier New"/>
              </a:rPr>
              <a:t>os.execvpw</a:t>
            </a:r>
            <a:r>
              <a:rPr lang="en-US" sz="1600" dirty="0">
                <a:latin typeface="Courier New"/>
                <a:cs typeface="Courier New"/>
              </a:rPr>
              <a:t>(path, </a:t>
            </a:r>
            <a:r>
              <a:rPr lang="en-US" sz="1600" dirty="0" err="1">
                <a:latin typeface="Courier New"/>
                <a:cs typeface="Courier New"/>
              </a:rPr>
              <a:t>args</a:t>
            </a:r>
            <a:r>
              <a:rPr lang="en-US" sz="1600" dirty="0">
                <a:latin typeface="Courier New"/>
                <a:cs typeface="Courier New"/>
              </a:rPr>
              <a:t>, </a:t>
            </a:r>
            <a:r>
              <a:rPr lang="en-US" sz="1600" dirty="0" err="1">
                <a:latin typeface="Courier New"/>
                <a:cs typeface="Courier New"/>
              </a:rPr>
              <a:t>env</a:t>
            </a:r>
            <a:r>
              <a:rPr lang="en-US" sz="1600" dirty="0">
                <a:latin typeface="Courier New"/>
                <a:cs typeface="Courier New"/>
              </a:rPr>
              <a:t>)</a:t>
            </a:r>
          </a:p>
          <a:p>
            <a:pPr marL="457200" lvl="1" indent="0" algn="just">
              <a:spcBef>
                <a:spcPts val="0"/>
              </a:spcBef>
              <a:buNone/>
              <a:tabLst>
                <a:tab pos="3252788" algn="l"/>
              </a:tabLst>
            </a:pPr>
            <a:r>
              <a:rPr lang="en-US" sz="1600" dirty="0" err="1">
                <a:latin typeface="Courier New"/>
                <a:cs typeface="Courier New"/>
              </a:rPr>
              <a:t>os.wait</a:t>
            </a:r>
            <a:r>
              <a:rPr lang="en-US" sz="1600" dirty="0">
                <a:latin typeface="Courier New"/>
                <a:cs typeface="Courier New"/>
              </a:rPr>
              <a:t>(</a:t>
            </a:r>
            <a:r>
              <a:rPr lang="en-US" sz="1600" dirty="0" err="1">
                <a:latin typeface="Courier New"/>
                <a:cs typeface="Courier New"/>
              </a:rPr>
              <a:t>pid</a:t>
            </a:r>
            <a:r>
              <a:rPr lang="en-US" sz="1600" dirty="0">
                <a:latin typeface="Courier New"/>
                <a:cs typeface="Courier New"/>
              </a:rPr>
              <a:t>)	# wait for child process</a:t>
            </a:r>
          </a:p>
          <a:p>
            <a:pPr marL="457200" lvl="1" indent="0" algn="just">
              <a:spcBef>
                <a:spcPts val="0"/>
              </a:spcBef>
              <a:buNone/>
              <a:tabLst>
                <a:tab pos="3252788" algn="l"/>
              </a:tabLst>
            </a:pPr>
            <a:r>
              <a:rPr lang="en-US" sz="1600" dirty="0" err="1">
                <a:latin typeface="Courier New"/>
                <a:cs typeface="Courier New"/>
              </a:rPr>
              <a:t>os.waitpid</a:t>
            </a:r>
            <a:r>
              <a:rPr lang="en-US" sz="1600" dirty="0">
                <a:latin typeface="Courier New"/>
                <a:cs typeface="Courier New"/>
              </a:rPr>
              <a:t>(</a:t>
            </a:r>
            <a:r>
              <a:rPr lang="en-US" sz="1600" dirty="0" err="1">
                <a:latin typeface="Courier New"/>
                <a:cs typeface="Courier New"/>
              </a:rPr>
              <a:t>pid</a:t>
            </a:r>
            <a:r>
              <a:rPr lang="en-US" sz="1600" dirty="0">
                <a:latin typeface="Courier New"/>
                <a:cs typeface="Courier New"/>
              </a:rPr>
              <a:t>, opts)	# wait for state change of child</a:t>
            </a:r>
          </a:p>
          <a:p>
            <a:pPr marL="457200" lvl="1" indent="0" algn="just">
              <a:spcBef>
                <a:spcPts val="0"/>
              </a:spcBef>
              <a:buNone/>
              <a:tabLst>
                <a:tab pos="3252788" algn="l"/>
              </a:tabLst>
            </a:pPr>
            <a:r>
              <a:rPr lang="en-US" sz="1600" dirty="0" err="1">
                <a:latin typeface="Courier New"/>
                <a:cs typeface="Courier New"/>
              </a:rPr>
              <a:t>os.system</a:t>
            </a:r>
            <a:r>
              <a:rPr lang="en-US" sz="1600" dirty="0">
                <a:latin typeface="Courier New"/>
                <a:cs typeface="Courier New"/>
              </a:rPr>
              <a:t>(command)	# execute system command</a:t>
            </a:r>
          </a:p>
          <a:p>
            <a:pPr marL="457200" lvl="1" indent="0" algn="just">
              <a:spcBef>
                <a:spcPts val="0"/>
              </a:spcBef>
              <a:buNone/>
              <a:tabLst>
                <a:tab pos="3252788" algn="l"/>
              </a:tabLst>
            </a:pPr>
            <a:r>
              <a:rPr lang="en-US" sz="1600" dirty="0" err="1">
                <a:latin typeface="Courier New"/>
                <a:cs typeface="Courier New"/>
              </a:rPr>
              <a:t>os</a:t>
            </a:r>
            <a:r>
              <a:rPr lang="en-US" sz="1600" dirty="0">
                <a:latin typeface="Courier New"/>
                <a:cs typeface="Courier New"/>
              </a:rPr>
              <a:t>._exit(n)	# exit immediately with status n</a:t>
            </a:r>
          </a:p>
          <a:p>
            <a:pPr algn="just">
              <a:spcBef>
                <a:spcPts val="0"/>
              </a:spcBef>
              <a:tabLst>
                <a:tab pos="3252788" algn="l"/>
              </a:tabLst>
            </a:pPr>
            <a:r>
              <a:rPr lang="en-US" sz="2000" dirty="0">
                <a:cs typeface="Courier New" panose="02070309020205020404" pitchFamily="49" charset="0"/>
              </a:rPr>
              <a:t>Example</a:t>
            </a:r>
          </a:p>
          <a:p>
            <a:pPr marL="457200" lvl="1" indent="0" algn="just">
              <a:spcBef>
                <a:spcPts val="0"/>
              </a:spcBef>
              <a:buNone/>
              <a:tabLst>
                <a:tab pos="3252788" algn="l"/>
              </a:tabLst>
            </a:pPr>
            <a:r>
              <a:rPr lang="en-US" sz="1800" dirty="0">
                <a:latin typeface="Courier New"/>
                <a:cs typeface="Courier New"/>
              </a:rPr>
              <a:t>import </a:t>
            </a:r>
            <a:r>
              <a:rPr lang="en-US" sz="1800" dirty="0" err="1">
                <a:latin typeface="Courier New"/>
                <a:cs typeface="Courier New"/>
              </a:rPr>
              <a:t>os</a:t>
            </a:r>
            <a:endParaRPr lang="en-US" sz="1800" dirty="0">
              <a:latin typeface="Courier New"/>
              <a:cs typeface="Courier New"/>
            </a:endParaRPr>
          </a:p>
          <a:p>
            <a:pPr marL="457200" lvl="1" indent="0" algn="just">
              <a:spcBef>
                <a:spcPts val="0"/>
              </a:spcBef>
              <a:buNone/>
              <a:tabLst>
                <a:tab pos="3252788" algn="l"/>
              </a:tabLst>
            </a:pPr>
            <a:r>
              <a:rPr lang="en-US" sz="1800" dirty="0" err="1">
                <a:latin typeface="Courier New"/>
                <a:cs typeface="Courier New"/>
              </a:rPr>
              <a:t>pid</a:t>
            </a:r>
            <a:r>
              <a:rPr lang="en-US" sz="1800" dirty="0">
                <a:latin typeface="Courier New"/>
                <a:cs typeface="Courier New"/>
              </a:rPr>
              <a:t> = </a:t>
            </a:r>
            <a:r>
              <a:rPr lang="en-US" sz="1800" dirty="0" err="1">
                <a:latin typeface="Courier New"/>
                <a:cs typeface="Courier New"/>
              </a:rPr>
              <a:t>os.fork</a:t>
            </a:r>
            <a:r>
              <a:rPr lang="en-US" sz="1800" dirty="0">
                <a:latin typeface="Courier New"/>
                <a:cs typeface="Courier New"/>
              </a:rPr>
              <a:t>()	# create child</a:t>
            </a:r>
          </a:p>
          <a:p>
            <a:pPr marL="457200" lvl="1" indent="0" algn="just">
              <a:spcBef>
                <a:spcPts val="0"/>
              </a:spcBef>
              <a:buNone/>
              <a:tabLst>
                <a:tab pos="3252788" algn="l"/>
              </a:tabLst>
            </a:pPr>
            <a:r>
              <a:rPr lang="en-US" sz="1800" dirty="0">
                <a:latin typeface="Courier New"/>
                <a:cs typeface="Courier New"/>
              </a:rPr>
              <a:t>if </a:t>
            </a:r>
            <a:r>
              <a:rPr lang="en-US" sz="1800" dirty="0" err="1">
                <a:latin typeface="Courier New"/>
                <a:cs typeface="Courier New"/>
              </a:rPr>
              <a:t>pid</a:t>
            </a:r>
            <a:r>
              <a:rPr lang="en-US" sz="1800" dirty="0">
                <a:latin typeface="Courier New"/>
                <a:cs typeface="Courier New"/>
              </a:rPr>
              <a:t> == 0:</a:t>
            </a:r>
          </a:p>
          <a:p>
            <a:pPr marL="457200" lvl="1" indent="0" algn="just">
              <a:spcBef>
                <a:spcPts val="0"/>
              </a:spcBef>
              <a:buNone/>
              <a:tabLst>
                <a:tab pos="920750" algn="l"/>
                <a:tab pos="3252788" algn="l"/>
              </a:tabLst>
            </a:pPr>
            <a:r>
              <a:rPr lang="en-US" sz="1800" dirty="0">
                <a:latin typeface="Courier New"/>
                <a:cs typeface="Courier New"/>
              </a:rPr>
              <a:t>	# child process</a:t>
            </a:r>
          </a:p>
          <a:p>
            <a:pPr marL="457200" lvl="1" indent="0" algn="just">
              <a:spcBef>
                <a:spcPts val="0"/>
              </a:spcBef>
              <a:buNone/>
              <a:tabLst>
                <a:tab pos="920750" algn="l"/>
                <a:tab pos="3252788" algn="l"/>
              </a:tabLst>
            </a:pPr>
            <a:r>
              <a:rPr lang="en-US" sz="1800" dirty="0">
                <a:latin typeface="Courier New"/>
                <a:cs typeface="Courier New"/>
              </a:rPr>
              <a:t>	</a:t>
            </a:r>
            <a:r>
              <a:rPr lang="en-US" sz="1800" dirty="0" err="1">
                <a:latin typeface="Courier New"/>
                <a:cs typeface="Courier New"/>
              </a:rPr>
              <a:t>os.execvp</a:t>
            </a:r>
            <a:r>
              <a:rPr lang="en-US" sz="1800" dirty="0">
                <a:latin typeface="Courier New"/>
                <a:cs typeface="Courier New"/>
              </a:rPr>
              <a:t>("</a:t>
            </a:r>
            <a:r>
              <a:rPr lang="en-US" sz="1800" dirty="0" err="1">
                <a:latin typeface="Courier New"/>
                <a:cs typeface="Courier New"/>
              </a:rPr>
              <a:t>ls</a:t>
            </a:r>
            <a:r>
              <a:rPr lang="en-US" sz="1800" dirty="0">
                <a:latin typeface="Courier New"/>
                <a:cs typeface="Courier New"/>
              </a:rPr>
              <a:t>", ["</a:t>
            </a:r>
            <a:r>
              <a:rPr lang="en-US" sz="1800" dirty="0" err="1">
                <a:latin typeface="Courier New"/>
                <a:cs typeface="Courier New"/>
              </a:rPr>
              <a:t>ls</a:t>
            </a:r>
            <a:r>
              <a:rPr lang="en-US" sz="1800" dirty="0">
                <a:latin typeface="Courier New"/>
                <a:cs typeface="Courier New"/>
              </a:rPr>
              <a:t>", "-l"])</a:t>
            </a:r>
          </a:p>
          <a:p>
            <a:pPr marL="457200" lvl="1" indent="0" algn="just">
              <a:spcBef>
                <a:spcPts val="0"/>
              </a:spcBef>
              <a:buNone/>
              <a:tabLst>
                <a:tab pos="920750" algn="l"/>
                <a:tab pos="3252788" algn="l"/>
              </a:tabLst>
            </a:pPr>
            <a:r>
              <a:rPr lang="en-US" sz="1800" dirty="0">
                <a:latin typeface="Courier New"/>
                <a:cs typeface="Courier New"/>
              </a:rPr>
              <a:t>else:</a:t>
            </a:r>
          </a:p>
          <a:p>
            <a:pPr marL="457200" lvl="1" indent="0" algn="just">
              <a:spcBef>
                <a:spcPts val="0"/>
              </a:spcBef>
              <a:buNone/>
              <a:tabLst>
                <a:tab pos="920750" algn="l"/>
                <a:tab pos="3252788" algn="l"/>
              </a:tabLst>
            </a:pPr>
            <a:r>
              <a:rPr lang="en-US" sz="1800" dirty="0">
                <a:latin typeface="Courier New"/>
                <a:cs typeface="Courier New"/>
              </a:rPr>
              <a:t>	</a:t>
            </a:r>
            <a:r>
              <a:rPr lang="en-US" sz="1800" dirty="0" err="1">
                <a:latin typeface="Courier New"/>
                <a:cs typeface="Courier New"/>
              </a:rPr>
              <a:t>os.wait</a:t>
            </a:r>
            <a:r>
              <a:rPr lang="en-US" sz="1800" dirty="0">
                <a:latin typeface="Courier New"/>
                <a:cs typeface="Courier New"/>
              </a:rPr>
              <a:t>()</a:t>
            </a:r>
          </a:p>
          <a:p>
            <a:pPr marL="457200" lvl="1" indent="0" algn="just">
              <a:spcBef>
                <a:spcPts val="0"/>
              </a:spcBef>
              <a:buNone/>
              <a:tabLst>
                <a:tab pos="920750" algn="l"/>
                <a:tab pos="3252788" algn="l"/>
              </a:tabLst>
            </a:pPr>
            <a:r>
              <a:rPr lang="en-US" sz="1800" dirty="0">
                <a:latin typeface="Courier New"/>
                <a:cs typeface="Courier New"/>
              </a:rPr>
              <a:t>	print "done"</a:t>
            </a:r>
            <a:endParaRPr lang="en-US" sz="2000" dirty="0">
              <a:latin typeface="Courier New"/>
              <a:cs typeface="Courier New"/>
            </a:endParaRPr>
          </a:p>
        </p:txBody>
      </p:sp>
    </p:spTree>
    <p:extLst>
      <p:ext uri="{BB962C8B-B14F-4D97-AF65-F5344CB8AC3E}">
        <p14:creationId xmlns:p14="http://schemas.microsoft.com/office/powerpoint/2010/main" val="3258825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Pipes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tabLst>
                <a:tab pos="3252788" algn="l"/>
              </a:tabLst>
            </a:pPr>
            <a:r>
              <a:rPr lang="en-US" sz="2400" b="1" dirty="0" err="1">
                <a:latin typeface="Courier New"/>
                <a:cs typeface="Courier New"/>
              </a:rPr>
              <a:t>os.popen</a:t>
            </a:r>
            <a:r>
              <a:rPr lang="en-US" sz="2400" b="1" dirty="0">
                <a:latin typeface="Courier New"/>
                <a:cs typeface="Courier New"/>
              </a:rPr>
              <a:t>()</a:t>
            </a:r>
            <a:r>
              <a:rPr lang="en-US" sz="2400" dirty="0">
                <a:cs typeface="Courier New"/>
              </a:rPr>
              <a:t> function</a:t>
            </a:r>
          </a:p>
          <a:p>
            <a:pPr marL="457200" lvl="1" indent="0" algn="just">
              <a:spcBef>
                <a:spcPts val="0"/>
              </a:spcBef>
              <a:buNone/>
              <a:tabLst>
                <a:tab pos="3252788" algn="l"/>
              </a:tabLst>
            </a:pPr>
            <a:r>
              <a:rPr lang="en-US" sz="1800" dirty="0">
                <a:latin typeface="Courier New"/>
                <a:cs typeface="Courier New"/>
              </a:rPr>
              <a:t>f = </a:t>
            </a:r>
            <a:r>
              <a:rPr lang="en-US" sz="1800" dirty="0" err="1">
                <a:latin typeface="Courier New"/>
                <a:cs typeface="Courier New"/>
              </a:rPr>
              <a:t>popen</a:t>
            </a:r>
            <a:r>
              <a:rPr lang="en-US" sz="1800" dirty="0">
                <a:latin typeface="Courier New"/>
                <a:cs typeface="Courier New"/>
              </a:rPr>
              <a:t>("</a:t>
            </a:r>
            <a:r>
              <a:rPr lang="en-US" sz="1800" dirty="0" err="1">
                <a:latin typeface="Courier New"/>
                <a:cs typeface="Courier New"/>
              </a:rPr>
              <a:t>ls</a:t>
            </a:r>
            <a:r>
              <a:rPr lang="en-US" sz="1800" dirty="0">
                <a:latin typeface="Courier New"/>
                <a:cs typeface="Courier New"/>
              </a:rPr>
              <a:t> -l", "r")</a:t>
            </a:r>
          </a:p>
          <a:p>
            <a:pPr marL="457200" lvl="1" indent="0" algn="just">
              <a:spcBef>
                <a:spcPts val="0"/>
              </a:spcBef>
              <a:buNone/>
              <a:tabLst>
                <a:tab pos="3252788" algn="l"/>
              </a:tabLst>
            </a:pPr>
            <a:r>
              <a:rPr lang="en-US" sz="1800" dirty="0">
                <a:latin typeface="Courier New"/>
                <a:cs typeface="Courier New"/>
              </a:rPr>
              <a:t>data = </a:t>
            </a:r>
            <a:r>
              <a:rPr lang="en-US" sz="1800" dirty="0" err="1">
                <a:latin typeface="Courier New"/>
                <a:cs typeface="Courier New"/>
              </a:rPr>
              <a:t>f.read</a:t>
            </a:r>
            <a:r>
              <a:rPr lang="en-US" sz="1800" dirty="0">
                <a:latin typeface="Courier New"/>
                <a:cs typeface="Courier New"/>
              </a:rPr>
              <a:t>()</a:t>
            </a:r>
          </a:p>
          <a:p>
            <a:pPr marL="457200" lvl="1" indent="0" algn="just">
              <a:spcBef>
                <a:spcPts val="0"/>
              </a:spcBef>
              <a:buNone/>
              <a:tabLst>
                <a:tab pos="3252788" algn="l"/>
              </a:tabLst>
            </a:pPr>
            <a:r>
              <a:rPr lang="en-US" sz="1800" dirty="0">
                <a:latin typeface="Courier New"/>
                <a:cs typeface="Courier New"/>
              </a:rPr>
              <a:t>Print(data)</a:t>
            </a:r>
          </a:p>
          <a:p>
            <a:pPr marL="457200" lvl="1" indent="0" algn="just">
              <a:spcBef>
                <a:spcPts val="0"/>
              </a:spcBef>
              <a:buNone/>
              <a:tabLst>
                <a:tab pos="3252788" algn="l"/>
              </a:tabLst>
            </a:pPr>
            <a:r>
              <a:rPr lang="en-US" sz="1800" dirty="0" err="1">
                <a:latin typeface="Courier New"/>
                <a:cs typeface="Courier New"/>
              </a:rPr>
              <a:t>f.close</a:t>
            </a:r>
            <a:r>
              <a:rPr lang="en-US" sz="1800" dirty="0">
                <a:latin typeface="Courier New"/>
                <a:cs typeface="Courier New"/>
              </a:rPr>
              <a:t>()</a:t>
            </a:r>
          </a:p>
          <a:p>
            <a:pPr algn="just">
              <a:spcBef>
                <a:spcPts val="0"/>
              </a:spcBef>
              <a:tabLst>
                <a:tab pos="3252788" algn="l"/>
              </a:tabLst>
            </a:pPr>
            <a:r>
              <a:rPr lang="en-US" sz="2400" dirty="0">
                <a:cs typeface="Courier New" panose="02070309020205020404" pitchFamily="49" charset="0"/>
              </a:rPr>
              <a:t>The </a:t>
            </a:r>
            <a:r>
              <a:rPr lang="en-US" sz="2400" b="1" dirty="0">
                <a:latin typeface="Courier New"/>
                <a:cs typeface="Courier New"/>
              </a:rPr>
              <a:t>popen2</a:t>
            </a:r>
            <a:r>
              <a:rPr lang="en-US" sz="2400" dirty="0">
                <a:cs typeface="Courier New" panose="02070309020205020404" pitchFamily="49" charset="0"/>
              </a:rPr>
              <a:t> module</a:t>
            </a:r>
          </a:p>
          <a:p>
            <a:pPr lvl="1" algn="just">
              <a:spcBef>
                <a:spcPts val="0"/>
              </a:spcBef>
              <a:tabLst>
                <a:tab pos="3252788" algn="l"/>
              </a:tabLst>
            </a:pPr>
            <a:r>
              <a:rPr lang="en-US" sz="2000" dirty="0">
                <a:cs typeface="Courier New" panose="02070309020205020404" pitchFamily="49" charset="0"/>
              </a:rPr>
              <a:t>Spawns processes, provides hooks to </a:t>
            </a:r>
            <a:r>
              <a:rPr lang="en-US" sz="2000" dirty="0" err="1">
                <a:latin typeface="Courier New"/>
                <a:cs typeface="Courier New"/>
              </a:rPr>
              <a:t>stdin</a:t>
            </a:r>
            <a:r>
              <a:rPr lang="en-US" sz="2000" dirty="0">
                <a:cs typeface="Courier New" panose="02070309020205020404" pitchFamily="49" charset="0"/>
              </a:rPr>
              <a:t>, </a:t>
            </a:r>
            <a:r>
              <a:rPr lang="en-US" sz="2000" dirty="0" err="1">
                <a:latin typeface="Courier New"/>
                <a:cs typeface="Courier New"/>
              </a:rPr>
              <a:t>stdout</a:t>
            </a:r>
            <a:r>
              <a:rPr lang="en-US" sz="2000" dirty="0">
                <a:cs typeface="Courier New" panose="02070309020205020404" pitchFamily="49" charset="0"/>
              </a:rPr>
              <a:t>, and </a:t>
            </a:r>
            <a:r>
              <a:rPr lang="en-US" sz="2000" dirty="0" err="1">
                <a:latin typeface="Courier New"/>
                <a:cs typeface="Courier New"/>
              </a:rPr>
              <a:t>stderr</a:t>
            </a:r>
            <a:endParaRPr lang="en-US" sz="2000" dirty="0">
              <a:latin typeface="Courier New"/>
              <a:cs typeface="Courier New"/>
            </a:endParaRPr>
          </a:p>
          <a:p>
            <a:pPr marL="457200" lvl="1" indent="0" algn="just">
              <a:spcBef>
                <a:spcPts val="0"/>
              </a:spcBef>
              <a:buNone/>
              <a:tabLst>
                <a:tab pos="2281238" algn="l"/>
                <a:tab pos="3252788" algn="l"/>
              </a:tabLst>
            </a:pPr>
            <a:r>
              <a:rPr lang="en-US" sz="1800" dirty="0">
                <a:latin typeface="Courier New"/>
                <a:cs typeface="Courier New"/>
              </a:rPr>
              <a:t>popen2(</a:t>
            </a:r>
            <a:r>
              <a:rPr lang="en-US" sz="1800" dirty="0" err="1">
                <a:latin typeface="Courier New"/>
                <a:cs typeface="Courier New"/>
              </a:rPr>
              <a:t>cmd</a:t>
            </a:r>
            <a:r>
              <a:rPr lang="en-US" sz="1800" dirty="0">
                <a:latin typeface="Courier New"/>
                <a:cs typeface="Courier New"/>
              </a:rPr>
              <a:t>)	# run </a:t>
            </a:r>
            <a:r>
              <a:rPr lang="en-US" sz="1800" dirty="0" err="1">
                <a:latin typeface="Courier New"/>
                <a:cs typeface="Courier New"/>
              </a:rPr>
              <a:t>cmd</a:t>
            </a:r>
            <a:r>
              <a:rPr lang="en-US" sz="1800" dirty="0">
                <a:latin typeface="Courier New"/>
                <a:cs typeface="Courier New"/>
              </a:rPr>
              <a:t>, return (</a:t>
            </a:r>
            <a:r>
              <a:rPr lang="en-US" sz="1800" dirty="0" err="1">
                <a:latin typeface="Courier New"/>
                <a:cs typeface="Courier New"/>
              </a:rPr>
              <a:t>stdout</a:t>
            </a:r>
            <a:r>
              <a:rPr lang="en-US" sz="1800" dirty="0">
                <a:latin typeface="Courier New"/>
                <a:cs typeface="Courier New"/>
              </a:rPr>
              <a:t>, </a:t>
            </a:r>
            <a:r>
              <a:rPr lang="en-US" sz="1800" dirty="0" err="1">
                <a:latin typeface="Courier New"/>
                <a:cs typeface="Courier New"/>
              </a:rPr>
              <a:t>stdin</a:t>
            </a:r>
            <a:r>
              <a:rPr lang="en-US" sz="1800" dirty="0">
                <a:latin typeface="Courier New"/>
                <a:cs typeface="Courier New"/>
              </a:rPr>
              <a:t>)</a:t>
            </a:r>
          </a:p>
          <a:p>
            <a:pPr marL="457200" lvl="1" indent="0" algn="just">
              <a:spcBef>
                <a:spcPts val="0"/>
              </a:spcBef>
              <a:buNone/>
              <a:tabLst>
                <a:tab pos="2281238" algn="l"/>
                <a:tab pos="3252788" algn="l"/>
              </a:tabLst>
            </a:pPr>
            <a:r>
              <a:rPr lang="en-US" sz="1800" dirty="0">
                <a:latin typeface="Courier New"/>
                <a:cs typeface="Courier New"/>
              </a:rPr>
              <a:t>popen3(</a:t>
            </a:r>
            <a:r>
              <a:rPr lang="en-US" sz="1800" dirty="0" err="1">
                <a:latin typeface="Courier New"/>
                <a:cs typeface="Courier New"/>
              </a:rPr>
              <a:t>cmd</a:t>
            </a:r>
            <a:r>
              <a:rPr lang="en-US" sz="1800" dirty="0">
                <a:latin typeface="Courier New"/>
                <a:cs typeface="Courier New"/>
              </a:rPr>
              <a:t>)	# run </a:t>
            </a:r>
            <a:r>
              <a:rPr lang="en-US" sz="1800" dirty="0" err="1">
                <a:latin typeface="Courier New"/>
                <a:cs typeface="Courier New"/>
              </a:rPr>
              <a:t>cmd</a:t>
            </a:r>
            <a:r>
              <a:rPr lang="en-US" sz="1800" dirty="0">
                <a:latin typeface="Courier New"/>
                <a:cs typeface="Courier New"/>
              </a:rPr>
              <a:t>, return (</a:t>
            </a:r>
            <a:r>
              <a:rPr lang="en-US" sz="1800" dirty="0" err="1">
                <a:latin typeface="Courier New"/>
                <a:cs typeface="Courier New"/>
              </a:rPr>
              <a:t>stdout</a:t>
            </a:r>
            <a:r>
              <a:rPr lang="en-US" sz="1800" dirty="0">
                <a:latin typeface="Courier New"/>
                <a:cs typeface="Courier New"/>
              </a:rPr>
              <a:t>, </a:t>
            </a:r>
            <a:r>
              <a:rPr lang="en-US" sz="1800" dirty="0" err="1">
                <a:latin typeface="Courier New"/>
                <a:cs typeface="Courier New"/>
              </a:rPr>
              <a:t>stdin</a:t>
            </a:r>
            <a:r>
              <a:rPr lang="en-US" sz="1800" dirty="0">
                <a:latin typeface="Courier New"/>
                <a:cs typeface="Courier New"/>
              </a:rPr>
              <a:t>, </a:t>
            </a:r>
            <a:r>
              <a:rPr lang="en-US" sz="1800" dirty="0" err="1">
                <a:latin typeface="Courier New"/>
                <a:cs typeface="Courier New"/>
              </a:rPr>
              <a:t>stderr</a:t>
            </a:r>
            <a:r>
              <a:rPr lang="en-US" sz="1800" dirty="0">
                <a:latin typeface="Courier New"/>
                <a:cs typeface="Courier New"/>
              </a:rPr>
              <a:t>)</a:t>
            </a:r>
          </a:p>
          <a:p>
            <a:pPr algn="just">
              <a:spcBef>
                <a:spcPts val="0"/>
              </a:spcBef>
              <a:tabLst>
                <a:tab pos="2281238" algn="l"/>
                <a:tab pos="3252788" algn="l"/>
              </a:tabLst>
            </a:pPr>
            <a:r>
              <a:rPr lang="en-US" sz="2400" dirty="0">
                <a:cs typeface="Courier New" panose="02070309020205020404" pitchFamily="49" charset="0"/>
              </a:rPr>
              <a:t>Example</a:t>
            </a:r>
          </a:p>
          <a:p>
            <a:pPr marL="400050" lvl="1" indent="0" algn="just">
              <a:spcBef>
                <a:spcPts val="0"/>
              </a:spcBef>
              <a:buNone/>
              <a:tabLst>
                <a:tab pos="2281238" algn="l"/>
                <a:tab pos="3252788" algn="l"/>
              </a:tabLst>
            </a:pPr>
            <a:r>
              <a:rPr lang="is-IS" sz="1800" dirty="0">
                <a:latin typeface="Courier New"/>
                <a:cs typeface="Courier New" panose="02070309020205020404" pitchFamily="49" charset="0"/>
              </a:rPr>
              <a:t>…</a:t>
            </a:r>
          </a:p>
          <a:p>
            <a:pPr marL="400050" lvl="1" indent="0" algn="just">
              <a:spcBef>
                <a:spcPts val="0"/>
              </a:spcBef>
              <a:buNone/>
              <a:tabLst>
                <a:tab pos="2281238" algn="l"/>
                <a:tab pos="3252788" algn="l"/>
              </a:tabLst>
            </a:pPr>
            <a:r>
              <a:rPr lang="en-US" sz="1800" dirty="0">
                <a:latin typeface="Courier New"/>
                <a:cs typeface="Courier New" panose="02070309020205020404" pitchFamily="49" charset="0"/>
              </a:rPr>
              <a:t>(o, </a:t>
            </a:r>
            <a:r>
              <a:rPr lang="en-US" sz="1800" dirty="0" err="1">
                <a:latin typeface="Courier New"/>
                <a:cs typeface="Courier New" panose="02070309020205020404" pitchFamily="49" charset="0"/>
              </a:rPr>
              <a:t>i</a:t>
            </a:r>
            <a:r>
              <a:rPr lang="en-US" sz="1800" dirty="0">
                <a:latin typeface="Courier New"/>
                <a:cs typeface="Courier New" panose="02070309020205020404" pitchFamily="49" charset="0"/>
              </a:rPr>
              <a:t>) = popen2.popen2("</a:t>
            </a:r>
            <a:r>
              <a:rPr lang="en-US" sz="1800" dirty="0" err="1">
                <a:latin typeface="Courier New"/>
                <a:cs typeface="Courier New" panose="02070309020205020404" pitchFamily="49" charset="0"/>
              </a:rPr>
              <a:t>wc</a:t>
            </a:r>
            <a:r>
              <a:rPr lang="en-US" sz="1800" dirty="0">
                <a:latin typeface="Courier New"/>
                <a:cs typeface="Courier New" panose="02070309020205020404" pitchFamily="49" charset="0"/>
              </a:rPr>
              <a:t>")</a:t>
            </a:r>
          </a:p>
          <a:p>
            <a:pPr marL="400050" lvl="1" indent="0" algn="just">
              <a:spcBef>
                <a:spcPts val="0"/>
              </a:spcBef>
              <a:buNone/>
              <a:tabLst>
                <a:tab pos="2281238" algn="l"/>
                <a:tab pos="3252788" algn="l"/>
              </a:tabLst>
            </a:pPr>
            <a:r>
              <a:rPr lang="en-US" sz="1800" dirty="0" err="1">
                <a:latin typeface="Courier New"/>
                <a:cs typeface="Courier New" panose="02070309020205020404" pitchFamily="49" charset="0"/>
              </a:rPr>
              <a:t>i.write</a:t>
            </a:r>
            <a:r>
              <a:rPr lang="en-US" sz="1800" dirty="0">
                <a:latin typeface="Courier New"/>
                <a:cs typeface="Courier New" panose="02070309020205020404" pitchFamily="49" charset="0"/>
              </a:rPr>
              <a:t>(data)		# write to child’s input</a:t>
            </a:r>
          </a:p>
          <a:p>
            <a:pPr marL="400050" lvl="1" indent="0" algn="just">
              <a:spcBef>
                <a:spcPts val="0"/>
              </a:spcBef>
              <a:buNone/>
              <a:tabLst>
                <a:tab pos="2281238" algn="l"/>
                <a:tab pos="3252788" algn="l"/>
              </a:tabLst>
            </a:pPr>
            <a:r>
              <a:rPr lang="en-US" sz="1800" dirty="0" err="1">
                <a:latin typeface="Courier New"/>
                <a:cs typeface="Courier New" panose="02070309020205020404" pitchFamily="49" charset="0"/>
              </a:rPr>
              <a:t>i.close</a:t>
            </a:r>
            <a:r>
              <a:rPr lang="en-US" sz="1800" dirty="0">
                <a:latin typeface="Courier New"/>
                <a:cs typeface="Courier New" panose="02070309020205020404" pitchFamily="49" charset="0"/>
              </a:rPr>
              <a:t>()</a:t>
            </a:r>
          </a:p>
          <a:p>
            <a:pPr marL="400050" lvl="1" indent="0" algn="just">
              <a:spcBef>
                <a:spcPts val="0"/>
              </a:spcBef>
              <a:buNone/>
              <a:tabLst>
                <a:tab pos="2281238" algn="l"/>
                <a:tab pos="3252788" algn="l"/>
              </a:tabLst>
            </a:pPr>
            <a:r>
              <a:rPr lang="en-US" sz="1800" dirty="0">
                <a:latin typeface="Courier New"/>
                <a:cs typeface="Courier New" panose="02070309020205020404" pitchFamily="49" charset="0"/>
              </a:rPr>
              <a:t>result = </a:t>
            </a:r>
            <a:r>
              <a:rPr lang="en-US" sz="1800" dirty="0" err="1">
                <a:latin typeface="Courier New"/>
                <a:cs typeface="Courier New" panose="02070309020205020404" pitchFamily="49" charset="0"/>
              </a:rPr>
              <a:t>o.read</a:t>
            </a:r>
            <a:r>
              <a:rPr lang="en-US" sz="1800" dirty="0">
                <a:latin typeface="Courier New"/>
                <a:cs typeface="Courier New" panose="02070309020205020404" pitchFamily="49" charset="0"/>
              </a:rPr>
              <a:t>()	# get child’s output</a:t>
            </a:r>
          </a:p>
          <a:p>
            <a:pPr marL="400050" lvl="1" indent="0" algn="just">
              <a:spcBef>
                <a:spcPts val="0"/>
              </a:spcBef>
              <a:buNone/>
              <a:tabLst>
                <a:tab pos="2281238" algn="l"/>
                <a:tab pos="3252788" algn="l"/>
              </a:tabLst>
            </a:pPr>
            <a:r>
              <a:rPr lang="en-US" sz="1800" dirty="0">
                <a:latin typeface="Courier New"/>
                <a:cs typeface="Courier New" panose="02070309020205020404" pitchFamily="49" charset="0"/>
              </a:rPr>
              <a:t>print result</a:t>
            </a:r>
          </a:p>
          <a:p>
            <a:pPr marL="400050" lvl="1" indent="0" algn="just">
              <a:spcBef>
                <a:spcPts val="0"/>
              </a:spcBef>
              <a:buNone/>
              <a:tabLst>
                <a:tab pos="2281238" algn="l"/>
                <a:tab pos="3252788" algn="l"/>
              </a:tabLst>
            </a:pPr>
            <a:r>
              <a:rPr lang="en-US" sz="1800" dirty="0" err="1">
                <a:latin typeface="Courier New"/>
                <a:cs typeface="Courier New" panose="02070309020205020404" pitchFamily="49" charset="0"/>
              </a:rPr>
              <a:t>o.close</a:t>
            </a:r>
            <a:r>
              <a:rPr lang="en-US" sz="1800" dirty="0">
                <a:latin typeface="Courier New"/>
                <a:cs typeface="Courier New" panose="02070309020205020404" pitchFamily="49" charset="0"/>
              </a:rPr>
              <a:t>()</a:t>
            </a:r>
            <a:endParaRPr lang="en-US" sz="1800" dirty="0">
              <a:latin typeface="Courier New"/>
              <a:cs typeface="Courier New"/>
            </a:endParaRPr>
          </a:p>
        </p:txBody>
      </p:sp>
      <p:sp>
        <p:nvSpPr>
          <p:cNvPr id="8" name="TextBox 7"/>
          <p:cNvSpPr txBox="1"/>
          <p:nvPr/>
        </p:nvSpPr>
        <p:spPr>
          <a:xfrm>
            <a:off x="4474564" y="2121790"/>
            <a:ext cx="2950785" cy="923330"/>
          </a:xfrm>
          <a:prstGeom prst="rect">
            <a:avLst/>
          </a:prstGeom>
          <a:noFill/>
        </p:spPr>
        <p:txBody>
          <a:bodyPr wrap="square" rtlCol="0">
            <a:spAutoFit/>
          </a:bodyPr>
          <a:lstStyle/>
          <a:p>
            <a:pPr algn="just"/>
            <a:r>
              <a:rPr lang="en-US" dirty="0"/>
              <a:t>Opens a pipe to or from a command and returns a file-object</a:t>
            </a:r>
          </a:p>
        </p:txBody>
      </p:sp>
      <p:sp>
        <p:nvSpPr>
          <p:cNvPr id="10" name="Right Brace 9"/>
          <p:cNvSpPr/>
          <p:nvPr/>
        </p:nvSpPr>
        <p:spPr>
          <a:xfrm>
            <a:off x="4224545" y="2099189"/>
            <a:ext cx="159308" cy="945931"/>
          </a:xfrm>
          <a:prstGeom prst="righ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6146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Python Library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1371600" algn="l"/>
              </a:tabLst>
            </a:pPr>
            <a:r>
              <a:rPr lang="en-US" sz="2400" dirty="0">
                <a:cs typeface="Times New Roman" charset="0"/>
              </a:rPr>
              <a:t>Python is packaged with a large library of standard modules</a:t>
            </a:r>
          </a:p>
          <a:p>
            <a:pPr lvl="1" algn="just">
              <a:spcBef>
                <a:spcPts val="0"/>
              </a:spcBef>
              <a:spcAft>
                <a:spcPts val="600"/>
              </a:spcAft>
              <a:tabLst>
                <a:tab pos="1371600" algn="l"/>
              </a:tabLst>
            </a:pPr>
            <a:r>
              <a:rPr lang="en-US" sz="2000" dirty="0">
                <a:cs typeface="Times New Roman" charset="0"/>
              </a:rPr>
              <a:t>String processing</a:t>
            </a:r>
          </a:p>
          <a:p>
            <a:pPr lvl="1" algn="just">
              <a:spcBef>
                <a:spcPts val="0"/>
              </a:spcBef>
              <a:spcAft>
                <a:spcPts val="600"/>
              </a:spcAft>
              <a:tabLst>
                <a:tab pos="1371600" algn="l"/>
              </a:tabLst>
            </a:pPr>
            <a:r>
              <a:rPr lang="en-US" sz="2000" dirty="0">
                <a:cs typeface="Times New Roman" charset="0"/>
              </a:rPr>
              <a:t>Operating system interfaces</a:t>
            </a:r>
          </a:p>
          <a:p>
            <a:pPr lvl="1" algn="just">
              <a:spcBef>
                <a:spcPts val="0"/>
              </a:spcBef>
              <a:spcAft>
                <a:spcPts val="600"/>
              </a:spcAft>
              <a:tabLst>
                <a:tab pos="1371600" algn="l"/>
              </a:tabLst>
            </a:pPr>
            <a:r>
              <a:rPr lang="en-US" sz="2000" dirty="0">
                <a:cs typeface="Times New Roman" charset="0"/>
              </a:rPr>
              <a:t>Networking</a:t>
            </a:r>
          </a:p>
          <a:p>
            <a:pPr lvl="1" algn="just">
              <a:spcBef>
                <a:spcPts val="0"/>
              </a:spcBef>
              <a:spcAft>
                <a:spcPts val="600"/>
              </a:spcAft>
              <a:tabLst>
                <a:tab pos="1371600" algn="l"/>
              </a:tabLst>
            </a:pPr>
            <a:r>
              <a:rPr lang="en-US" sz="2000" dirty="0">
                <a:cs typeface="Times New Roman" charset="0"/>
              </a:rPr>
              <a:t>Threads</a:t>
            </a:r>
          </a:p>
          <a:p>
            <a:pPr lvl="1" algn="just">
              <a:spcBef>
                <a:spcPts val="0"/>
              </a:spcBef>
              <a:spcAft>
                <a:spcPts val="600"/>
              </a:spcAft>
              <a:tabLst>
                <a:tab pos="1371600" algn="l"/>
              </a:tabLst>
            </a:pPr>
            <a:r>
              <a:rPr lang="en-US" sz="2000" dirty="0">
                <a:cs typeface="Times New Roman" charset="0"/>
              </a:rPr>
              <a:t>GUI</a:t>
            </a:r>
          </a:p>
          <a:p>
            <a:pPr lvl="1" algn="just">
              <a:spcBef>
                <a:spcPts val="0"/>
              </a:spcBef>
              <a:spcAft>
                <a:spcPts val="600"/>
              </a:spcAft>
              <a:tabLst>
                <a:tab pos="1371600" algn="l"/>
              </a:tabLst>
            </a:pPr>
            <a:r>
              <a:rPr lang="en-US" sz="2000" dirty="0">
                <a:cs typeface="Times New Roman" charset="0"/>
              </a:rPr>
              <a:t>Database</a:t>
            </a:r>
          </a:p>
          <a:p>
            <a:pPr lvl="1" algn="just">
              <a:spcBef>
                <a:spcPts val="0"/>
              </a:spcBef>
              <a:spcAft>
                <a:spcPts val="600"/>
              </a:spcAft>
              <a:tabLst>
                <a:tab pos="1371600" algn="l"/>
              </a:tabLst>
            </a:pPr>
            <a:r>
              <a:rPr lang="en-US" sz="2000" dirty="0">
                <a:cs typeface="Times New Roman" charset="0"/>
              </a:rPr>
              <a:t>Language services</a:t>
            </a:r>
          </a:p>
          <a:p>
            <a:pPr algn="just">
              <a:spcBef>
                <a:spcPts val="0"/>
              </a:spcBef>
              <a:spcAft>
                <a:spcPts val="600"/>
              </a:spcAft>
              <a:tabLst>
                <a:tab pos="1371600" algn="l"/>
              </a:tabLst>
            </a:pPr>
            <a:r>
              <a:rPr lang="en-US" sz="2400" dirty="0">
                <a:cs typeface="Times New Roman" charset="0"/>
              </a:rPr>
              <a:t>Many third party modules</a:t>
            </a:r>
          </a:p>
          <a:p>
            <a:pPr lvl="1" algn="just">
              <a:spcBef>
                <a:spcPts val="0"/>
              </a:spcBef>
              <a:spcAft>
                <a:spcPts val="600"/>
              </a:spcAft>
              <a:tabLst>
                <a:tab pos="1371600" algn="l"/>
              </a:tabLst>
            </a:pPr>
            <a:r>
              <a:rPr lang="en-US" sz="2000" dirty="0">
                <a:cs typeface="Times New Roman" charset="0"/>
              </a:rPr>
              <a:t>XML</a:t>
            </a:r>
          </a:p>
          <a:p>
            <a:pPr lvl="1" algn="just">
              <a:spcBef>
                <a:spcPts val="0"/>
              </a:spcBef>
              <a:spcAft>
                <a:spcPts val="600"/>
              </a:spcAft>
              <a:tabLst>
                <a:tab pos="1371600" algn="l"/>
              </a:tabLst>
            </a:pPr>
            <a:r>
              <a:rPr lang="en-US" sz="2000" dirty="0">
                <a:cs typeface="Times New Roman" charset="0"/>
              </a:rPr>
              <a:t>Numeric processing</a:t>
            </a:r>
          </a:p>
          <a:p>
            <a:pPr lvl="1" algn="just">
              <a:spcBef>
                <a:spcPts val="0"/>
              </a:spcBef>
              <a:spcAft>
                <a:spcPts val="600"/>
              </a:spcAft>
              <a:tabLst>
                <a:tab pos="1371600" algn="l"/>
              </a:tabLst>
            </a:pPr>
            <a:r>
              <a:rPr lang="en-US" sz="2000" dirty="0">
                <a:cs typeface="Times New Roman" charset="0"/>
              </a:rPr>
              <a:t>Plotting/graphics</a:t>
            </a:r>
          </a:p>
          <a:p>
            <a:pPr lvl="1" algn="just">
              <a:spcBef>
                <a:spcPts val="0"/>
              </a:spcBef>
              <a:spcAft>
                <a:spcPts val="600"/>
              </a:spcAft>
              <a:tabLst>
                <a:tab pos="1371600" algn="l"/>
              </a:tabLst>
            </a:pPr>
            <a:r>
              <a:rPr lang="en-US" sz="2000" dirty="0">
                <a:cs typeface="Times New Roman" charset="0"/>
              </a:rPr>
              <a:t>Etc.</a:t>
            </a:r>
            <a:endParaRPr lang="en-US" sz="2400" dirty="0">
              <a:cs typeface="Times New Roman" charset="0"/>
            </a:endParaRPr>
          </a:p>
        </p:txBody>
      </p:sp>
      <p:sp>
        <p:nvSpPr>
          <p:cNvPr id="2" name="Rounded Rectangle 1"/>
          <p:cNvSpPr/>
          <p:nvPr/>
        </p:nvSpPr>
        <p:spPr>
          <a:xfrm>
            <a:off x="3809865" y="2954414"/>
            <a:ext cx="5047662" cy="1710451"/>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marL="285750" indent="-285750" algn="just">
              <a:buFont typeface="Arial"/>
              <a:buChar char="•"/>
            </a:pPr>
            <a:r>
              <a:rPr lang="en-US" sz="2000" dirty="0"/>
              <a:t>All of these are accessed using </a:t>
            </a:r>
            <a:r>
              <a:rPr lang="en-US" sz="2000" dirty="0">
                <a:latin typeface="Courier New"/>
                <a:cs typeface="Courier New"/>
              </a:rPr>
              <a:t>import</a:t>
            </a:r>
          </a:p>
          <a:p>
            <a:pPr algn="just"/>
            <a:endParaRPr lang="en-US" sz="2000" dirty="0"/>
          </a:p>
          <a:p>
            <a:pPr algn="just"/>
            <a:r>
              <a:rPr lang="en-US" dirty="0">
                <a:latin typeface="Courier New"/>
                <a:cs typeface="Courier New"/>
              </a:rPr>
              <a:t>import string</a:t>
            </a:r>
          </a:p>
          <a:p>
            <a:pPr algn="just"/>
            <a:r>
              <a:rPr lang="is-IS" dirty="0">
                <a:latin typeface="Courier New"/>
                <a:cs typeface="Courier New"/>
              </a:rPr>
              <a:t>…</a:t>
            </a:r>
          </a:p>
          <a:p>
            <a:pPr algn="just"/>
            <a:r>
              <a:rPr lang="en-US" dirty="0">
                <a:latin typeface="Courier New"/>
                <a:cs typeface="Courier New"/>
              </a:rPr>
              <a:t>a = </a:t>
            </a:r>
            <a:r>
              <a:rPr lang="en-US" dirty="0" err="1">
                <a:latin typeface="Courier New"/>
                <a:cs typeface="Courier New"/>
              </a:rPr>
              <a:t>string.split</a:t>
            </a:r>
            <a:r>
              <a:rPr lang="en-US" dirty="0">
                <a:latin typeface="Courier New"/>
                <a:cs typeface="Courier New"/>
              </a:rPr>
              <a:t>(x)</a:t>
            </a:r>
          </a:p>
        </p:txBody>
      </p:sp>
    </p:spTree>
    <p:extLst>
      <p:ext uri="{BB962C8B-B14F-4D97-AF65-F5344CB8AC3E}">
        <p14:creationId xmlns:p14="http://schemas.microsoft.com/office/powerpoint/2010/main" val="286049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Signal Handling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lnSpc>
                <a:spcPct val="90000"/>
              </a:lnSpc>
              <a:spcBef>
                <a:spcPts val="0"/>
              </a:spcBef>
              <a:tabLst>
                <a:tab pos="3252788" algn="l"/>
              </a:tabLst>
            </a:pPr>
            <a:r>
              <a:rPr lang="en-US" sz="2400" dirty="0">
                <a:cs typeface="Courier New"/>
              </a:rPr>
              <a:t>The signal module</a:t>
            </a:r>
          </a:p>
          <a:p>
            <a:pPr marL="457200" lvl="1" indent="0" algn="just">
              <a:lnSpc>
                <a:spcPct val="90000"/>
              </a:lnSpc>
              <a:spcBef>
                <a:spcPts val="0"/>
              </a:spcBef>
              <a:buNone/>
              <a:tabLst>
                <a:tab pos="3252788" algn="l"/>
              </a:tabLst>
            </a:pPr>
            <a:r>
              <a:rPr lang="en-US" sz="1800" dirty="0" err="1">
                <a:latin typeface="Courier New"/>
                <a:cs typeface="Courier New"/>
              </a:rPr>
              <a:t>signal.signal</a:t>
            </a:r>
            <a:r>
              <a:rPr lang="en-US" sz="1800" dirty="0">
                <a:latin typeface="Courier New"/>
                <a:cs typeface="Courier New"/>
              </a:rPr>
              <a:t>(</a:t>
            </a:r>
            <a:r>
              <a:rPr lang="en-US" sz="1800" dirty="0" err="1">
                <a:latin typeface="Courier New"/>
                <a:cs typeface="Courier New"/>
              </a:rPr>
              <a:t>signalnum</a:t>
            </a:r>
            <a:r>
              <a:rPr lang="en-US" sz="1800" dirty="0">
                <a:latin typeface="Courier New"/>
                <a:cs typeface="Courier New"/>
              </a:rPr>
              <a:t>, handler)	# set signal handler</a:t>
            </a:r>
          </a:p>
          <a:p>
            <a:pPr marL="457200" lvl="1" indent="0" algn="just">
              <a:lnSpc>
                <a:spcPct val="90000"/>
              </a:lnSpc>
              <a:spcBef>
                <a:spcPts val="0"/>
              </a:spcBef>
              <a:buNone/>
              <a:tabLst>
                <a:tab pos="3252788" algn="l"/>
              </a:tabLst>
            </a:pPr>
            <a:r>
              <a:rPr lang="en-US" sz="1800" dirty="0" err="1">
                <a:latin typeface="Courier New"/>
                <a:cs typeface="Courier New"/>
              </a:rPr>
              <a:t>signal.alarm</a:t>
            </a:r>
            <a:r>
              <a:rPr lang="en-US" sz="1800" dirty="0">
                <a:latin typeface="Courier New"/>
                <a:cs typeface="Courier New"/>
              </a:rPr>
              <a:t>(time)		# schedule SIGALRM signal</a:t>
            </a:r>
          </a:p>
          <a:p>
            <a:pPr marL="457200" lvl="1" indent="0" algn="just">
              <a:lnSpc>
                <a:spcPct val="90000"/>
              </a:lnSpc>
              <a:spcBef>
                <a:spcPts val="0"/>
              </a:spcBef>
              <a:buNone/>
              <a:tabLst>
                <a:tab pos="3252788" algn="l"/>
              </a:tabLst>
            </a:pPr>
            <a:r>
              <a:rPr lang="en-US" sz="1800" dirty="0" err="1">
                <a:latin typeface="Courier New"/>
                <a:cs typeface="Courier New"/>
              </a:rPr>
              <a:t>signal.pause</a:t>
            </a:r>
            <a:r>
              <a:rPr lang="en-US" sz="1800" dirty="0">
                <a:latin typeface="Courier New"/>
                <a:cs typeface="Courier New"/>
              </a:rPr>
              <a:t>()		# go to sleep until signal</a:t>
            </a:r>
          </a:p>
          <a:p>
            <a:pPr marL="457200" lvl="1" indent="0" algn="just">
              <a:lnSpc>
                <a:spcPct val="90000"/>
              </a:lnSpc>
              <a:spcBef>
                <a:spcPts val="0"/>
              </a:spcBef>
              <a:buNone/>
              <a:tabLst>
                <a:tab pos="3252788" algn="l"/>
              </a:tabLst>
            </a:pPr>
            <a:r>
              <a:rPr lang="en-US" sz="1800" dirty="0" err="1">
                <a:latin typeface="Courier New"/>
                <a:cs typeface="Courier New"/>
              </a:rPr>
              <a:t>signal.getsignal</a:t>
            </a:r>
            <a:r>
              <a:rPr lang="en-US" sz="1800" dirty="0">
                <a:latin typeface="Courier New"/>
                <a:cs typeface="Courier New"/>
              </a:rPr>
              <a:t>(</a:t>
            </a:r>
            <a:r>
              <a:rPr lang="en-US" sz="1800" dirty="0" err="1">
                <a:latin typeface="Courier New"/>
                <a:cs typeface="Courier New"/>
              </a:rPr>
              <a:t>signalnum</a:t>
            </a:r>
            <a:r>
              <a:rPr lang="en-US" sz="1800" dirty="0">
                <a:latin typeface="Courier New"/>
                <a:cs typeface="Courier New"/>
              </a:rPr>
              <a:t>)		# get signal handler</a:t>
            </a:r>
          </a:p>
          <a:p>
            <a:pPr algn="just">
              <a:lnSpc>
                <a:spcPct val="90000"/>
              </a:lnSpc>
              <a:spcBef>
                <a:spcPts val="0"/>
              </a:spcBef>
              <a:tabLst>
                <a:tab pos="2281238" algn="l"/>
                <a:tab pos="3252788" algn="l"/>
              </a:tabLst>
            </a:pPr>
            <a:r>
              <a:rPr lang="en-US" sz="2400" dirty="0">
                <a:cs typeface="Courier New" panose="02070309020205020404" pitchFamily="49" charset="0"/>
              </a:rPr>
              <a:t>Example</a:t>
            </a:r>
          </a:p>
          <a:p>
            <a:pPr marL="400050" lvl="1" indent="0" algn="just">
              <a:lnSpc>
                <a:spcPct val="90000"/>
              </a:lnSpc>
              <a:spcBef>
                <a:spcPts val="0"/>
              </a:spcBef>
              <a:buNone/>
              <a:tabLst>
                <a:tab pos="2281238" algn="l"/>
                <a:tab pos="3252788" algn="l"/>
              </a:tabLst>
            </a:pPr>
            <a:r>
              <a:rPr lang="en-US" sz="1800" dirty="0">
                <a:latin typeface="Courier New"/>
                <a:cs typeface="Courier New" panose="02070309020205020404" pitchFamily="49" charset="0"/>
              </a:rPr>
              <a:t>import signal</a:t>
            </a:r>
          </a:p>
          <a:p>
            <a:pPr marL="400050" lvl="1" indent="0" algn="just">
              <a:lnSpc>
                <a:spcPct val="90000"/>
              </a:lnSpc>
              <a:spcBef>
                <a:spcPts val="0"/>
              </a:spcBef>
              <a:buNone/>
              <a:tabLst>
                <a:tab pos="2281238" algn="l"/>
                <a:tab pos="3252788" algn="l"/>
              </a:tabLst>
            </a:pPr>
            <a:r>
              <a:rPr lang="en-US" sz="1800" dirty="0">
                <a:latin typeface="Courier New"/>
                <a:cs typeface="Courier New" panose="02070309020205020404" pitchFamily="49" charset="0"/>
              </a:rPr>
              <a:t>interval = 1</a:t>
            </a:r>
          </a:p>
          <a:p>
            <a:pPr marL="400050" lvl="1" indent="0" algn="just">
              <a:lnSpc>
                <a:spcPct val="90000"/>
              </a:lnSpc>
              <a:spcBef>
                <a:spcPts val="0"/>
              </a:spcBef>
              <a:buNone/>
              <a:tabLst>
                <a:tab pos="2281238" algn="l"/>
                <a:tab pos="3252788" algn="l"/>
              </a:tabLst>
            </a:pPr>
            <a:r>
              <a:rPr lang="en-US" sz="1800" dirty="0">
                <a:latin typeface="Courier New"/>
                <a:cs typeface="Courier New" panose="02070309020205020404" pitchFamily="49" charset="0"/>
              </a:rPr>
              <a:t>ticks = 0</a:t>
            </a:r>
          </a:p>
          <a:p>
            <a:pPr marL="400050" lvl="1" indent="0" algn="just">
              <a:lnSpc>
                <a:spcPct val="90000"/>
              </a:lnSpc>
              <a:spcBef>
                <a:spcPts val="0"/>
              </a:spcBef>
              <a:buNone/>
              <a:tabLst>
                <a:tab pos="2281238" algn="l"/>
                <a:tab pos="3252788" algn="l"/>
              </a:tabLst>
            </a:pPr>
            <a:r>
              <a:rPr lang="en-US" sz="1800" dirty="0" err="1">
                <a:latin typeface="Courier New"/>
                <a:cs typeface="Courier New" panose="02070309020205020404" pitchFamily="49" charset="0"/>
              </a:rPr>
              <a:t>def</a:t>
            </a:r>
            <a:r>
              <a:rPr lang="en-US" sz="1800" dirty="0">
                <a:latin typeface="Courier New"/>
                <a:cs typeface="Courier New" panose="02070309020205020404" pitchFamily="49" charset="0"/>
              </a:rPr>
              <a:t> </a:t>
            </a:r>
            <a:r>
              <a:rPr lang="en-US" sz="1800" dirty="0" err="1">
                <a:latin typeface="Courier New"/>
                <a:cs typeface="Courier New" panose="02070309020205020404" pitchFamily="49" charset="0"/>
              </a:rPr>
              <a:t>alarm_handler</a:t>
            </a:r>
            <a:r>
              <a:rPr lang="en-US" sz="1800" dirty="0">
                <a:latin typeface="Courier New"/>
                <a:cs typeface="Courier New" panose="02070309020205020404" pitchFamily="49" charset="0"/>
              </a:rPr>
              <a:t>(</a:t>
            </a:r>
            <a:r>
              <a:rPr lang="en-US" sz="1800" dirty="0" err="1">
                <a:latin typeface="Courier New"/>
                <a:cs typeface="Courier New" panose="02070309020205020404" pitchFamily="49" charset="0"/>
              </a:rPr>
              <a:t>signo</a:t>
            </a:r>
            <a:r>
              <a:rPr lang="en-US" sz="1800" dirty="0">
                <a:latin typeface="Courier New"/>
                <a:cs typeface="Courier New" panose="02070309020205020404" pitchFamily="49" charset="0"/>
              </a:rPr>
              <a:t>, frame):</a:t>
            </a:r>
          </a:p>
          <a:p>
            <a:pPr marL="400050" lvl="1" indent="0" algn="just">
              <a:lnSpc>
                <a:spcPct val="90000"/>
              </a:lnSpc>
              <a:spcBef>
                <a:spcPts val="0"/>
              </a:spcBef>
              <a:buNone/>
              <a:tabLst>
                <a:tab pos="920750" algn="l"/>
                <a:tab pos="2281238" algn="l"/>
                <a:tab pos="3252788" algn="l"/>
              </a:tabLst>
            </a:pPr>
            <a:r>
              <a:rPr lang="en-US" sz="1800" dirty="0">
                <a:latin typeface="Courier New"/>
                <a:cs typeface="Courier New"/>
              </a:rPr>
              <a:t>	global ticks</a:t>
            </a:r>
          </a:p>
          <a:p>
            <a:pPr marL="400050" lvl="1" indent="0" algn="just">
              <a:lnSpc>
                <a:spcPct val="90000"/>
              </a:lnSpc>
              <a:spcBef>
                <a:spcPts val="0"/>
              </a:spcBef>
              <a:buNone/>
              <a:tabLst>
                <a:tab pos="920750" algn="l"/>
                <a:tab pos="2281238" algn="l"/>
                <a:tab pos="3252788" algn="l"/>
              </a:tabLst>
            </a:pPr>
            <a:r>
              <a:rPr lang="en-US" sz="1800" dirty="0">
                <a:latin typeface="Courier New"/>
                <a:cs typeface="Courier New"/>
              </a:rPr>
              <a:t>	print "Alarm ", ticks</a:t>
            </a:r>
          </a:p>
          <a:p>
            <a:pPr marL="400050" lvl="1" indent="0" algn="just">
              <a:lnSpc>
                <a:spcPct val="90000"/>
              </a:lnSpc>
              <a:spcBef>
                <a:spcPts val="0"/>
              </a:spcBef>
              <a:buNone/>
              <a:tabLst>
                <a:tab pos="920750" algn="l"/>
                <a:tab pos="2281238" algn="l"/>
                <a:tab pos="3252788" algn="l"/>
              </a:tabLst>
            </a:pPr>
            <a:r>
              <a:rPr lang="en-US" sz="1800" dirty="0">
                <a:latin typeface="Courier New"/>
                <a:cs typeface="Courier New"/>
              </a:rPr>
              <a:t>	ticks = ticks + 1</a:t>
            </a:r>
          </a:p>
          <a:p>
            <a:pPr marL="400050" lvl="1" indent="0" algn="just">
              <a:lnSpc>
                <a:spcPct val="90000"/>
              </a:lnSpc>
              <a:spcBef>
                <a:spcPts val="0"/>
              </a:spcBef>
              <a:buNone/>
              <a:tabLst>
                <a:tab pos="920750" algn="l"/>
                <a:tab pos="2281238" algn="l"/>
                <a:tab pos="3252788" algn="l"/>
              </a:tabLst>
            </a:pPr>
            <a:r>
              <a:rPr lang="en-US" sz="1800" dirty="0">
                <a:latin typeface="Courier New"/>
                <a:cs typeface="Courier New"/>
              </a:rPr>
              <a:t>	</a:t>
            </a:r>
            <a:r>
              <a:rPr lang="en-US" sz="1800" dirty="0" err="1">
                <a:latin typeface="Courier New"/>
                <a:cs typeface="Courier New"/>
              </a:rPr>
              <a:t>signal.alarm</a:t>
            </a:r>
            <a:r>
              <a:rPr lang="en-US" sz="1800" dirty="0">
                <a:latin typeface="Courier New"/>
                <a:cs typeface="Courier New"/>
              </a:rPr>
              <a:t>(interval)	# schedule new alarm</a:t>
            </a:r>
          </a:p>
          <a:p>
            <a:pPr marL="400050" lvl="1" indent="0" algn="just">
              <a:lnSpc>
                <a:spcPct val="90000"/>
              </a:lnSpc>
              <a:spcBef>
                <a:spcPts val="0"/>
              </a:spcBef>
              <a:buNone/>
              <a:tabLst>
                <a:tab pos="920750" algn="l"/>
                <a:tab pos="2281238" algn="l"/>
                <a:tab pos="3252788" algn="l"/>
              </a:tabLst>
            </a:pPr>
            <a:endParaRPr lang="en-US" sz="1800" dirty="0">
              <a:latin typeface="Courier New"/>
              <a:cs typeface="Courier New"/>
            </a:endParaRPr>
          </a:p>
          <a:p>
            <a:pPr marL="400050" lvl="1" indent="0" algn="just">
              <a:lnSpc>
                <a:spcPct val="90000"/>
              </a:lnSpc>
              <a:spcBef>
                <a:spcPts val="0"/>
              </a:spcBef>
              <a:buNone/>
              <a:tabLst>
                <a:tab pos="920750" algn="l"/>
                <a:tab pos="2281238" algn="l"/>
                <a:tab pos="3252788" algn="l"/>
              </a:tabLst>
            </a:pPr>
            <a:r>
              <a:rPr lang="en-US" sz="1800" dirty="0" err="1">
                <a:latin typeface="Courier New"/>
                <a:cs typeface="Courier New"/>
              </a:rPr>
              <a:t>signal.signal</a:t>
            </a:r>
            <a:r>
              <a:rPr lang="en-US" sz="1800" dirty="0">
                <a:latin typeface="Courier New"/>
                <a:cs typeface="Courier New"/>
              </a:rPr>
              <a:t>(</a:t>
            </a:r>
            <a:r>
              <a:rPr lang="en-US" sz="1800" dirty="0" err="1">
                <a:latin typeface="Courier New"/>
                <a:cs typeface="Courier New"/>
              </a:rPr>
              <a:t>signal.SIGALRM</a:t>
            </a:r>
            <a:r>
              <a:rPr lang="en-US" sz="1800" dirty="0">
                <a:latin typeface="Courier New"/>
                <a:cs typeface="Courier New"/>
              </a:rPr>
              <a:t>, </a:t>
            </a:r>
            <a:r>
              <a:rPr lang="en-US" sz="1800" dirty="0" err="1">
                <a:latin typeface="Courier New"/>
                <a:cs typeface="Courier New"/>
              </a:rPr>
              <a:t>alarm_handler</a:t>
            </a:r>
            <a:r>
              <a:rPr lang="en-US" sz="1800" dirty="0">
                <a:latin typeface="Courier New"/>
                <a:cs typeface="Courier New"/>
              </a:rPr>
              <a:t>)</a:t>
            </a:r>
          </a:p>
          <a:p>
            <a:pPr marL="400050" lvl="1" indent="0" algn="just">
              <a:lnSpc>
                <a:spcPct val="90000"/>
              </a:lnSpc>
              <a:spcBef>
                <a:spcPts val="0"/>
              </a:spcBef>
              <a:buNone/>
              <a:tabLst>
                <a:tab pos="920750" algn="l"/>
                <a:tab pos="2281238" algn="l"/>
                <a:tab pos="3252788" algn="l"/>
              </a:tabLst>
            </a:pPr>
            <a:r>
              <a:rPr lang="en-US" sz="1800" dirty="0" err="1">
                <a:latin typeface="Courier New"/>
                <a:cs typeface="Courier New"/>
              </a:rPr>
              <a:t>signal.alarm</a:t>
            </a:r>
            <a:r>
              <a:rPr lang="en-US" sz="1800" dirty="0">
                <a:latin typeface="Courier New"/>
                <a:cs typeface="Courier New"/>
              </a:rPr>
              <a:t>(interval)</a:t>
            </a:r>
          </a:p>
          <a:p>
            <a:pPr marL="400050" lvl="1" indent="0" algn="just">
              <a:lnSpc>
                <a:spcPct val="90000"/>
              </a:lnSpc>
              <a:spcBef>
                <a:spcPts val="0"/>
              </a:spcBef>
              <a:buNone/>
              <a:tabLst>
                <a:tab pos="920750" algn="l"/>
                <a:tab pos="2281238" algn="l"/>
                <a:tab pos="3252788" algn="l"/>
              </a:tabLst>
            </a:pPr>
            <a:r>
              <a:rPr lang="en-US" sz="1800" dirty="0">
                <a:latin typeface="Courier New"/>
                <a:cs typeface="Courier New"/>
              </a:rPr>
              <a:t>while 1:</a:t>
            </a:r>
          </a:p>
          <a:p>
            <a:pPr marL="400050" lvl="1" indent="0" algn="just">
              <a:lnSpc>
                <a:spcPct val="90000"/>
              </a:lnSpc>
              <a:spcBef>
                <a:spcPts val="0"/>
              </a:spcBef>
              <a:buNone/>
              <a:tabLst>
                <a:tab pos="920750" algn="l"/>
                <a:tab pos="2281238" algn="l"/>
                <a:tab pos="3252788" algn="l"/>
              </a:tabLst>
            </a:pPr>
            <a:r>
              <a:rPr lang="en-US" sz="1800" dirty="0">
                <a:latin typeface="Courier New"/>
                <a:cs typeface="Courier New"/>
              </a:rPr>
              <a:t>	pass</a:t>
            </a:r>
          </a:p>
        </p:txBody>
      </p:sp>
    </p:spTree>
    <p:extLst>
      <p:ext uri="{BB962C8B-B14F-4D97-AF65-F5344CB8AC3E}">
        <p14:creationId xmlns:p14="http://schemas.microsoft.com/office/powerpoint/2010/main" val="3624633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Signal Handling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3252788" algn="l"/>
              </a:tabLst>
            </a:pPr>
            <a:r>
              <a:rPr lang="en-US" sz="2400" dirty="0">
                <a:cs typeface="Courier New"/>
              </a:rPr>
              <a:t>Ignoring signals</a:t>
            </a:r>
          </a:p>
          <a:p>
            <a:pPr marL="457200" lvl="1" indent="0" algn="just">
              <a:spcBef>
                <a:spcPts val="0"/>
              </a:spcBef>
              <a:spcAft>
                <a:spcPts val="600"/>
              </a:spcAft>
              <a:buNone/>
              <a:tabLst>
                <a:tab pos="3252788" algn="l"/>
              </a:tabLst>
            </a:pPr>
            <a:r>
              <a:rPr lang="en-US" sz="1800" dirty="0" err="1">
                <a:latin typeface="Courier New"/>
                <a:cs typeface="Courier New"/>
              </a:rPr>
              <a:t>signal.signal</a:t>
            </a:r>
            <a:r>
              <a:rPr lang="en-US" sz="1800" dirty="0">
                <a:latin typeface="Courier New"/>
                <a:cs typeface="Courier New"/>
              </a:rPr>
              <a:t>(</a:t>
            </a:r>
            <a:r>
              <a:rPr lang="en-US" sz="1800" dirty="0" err="1">
                <a:latin typeface="Courier New"/>
                <a:cs typeface="Courier New"/>
              </a:rPr>
              <a:t>signo</a:t>
            </a:r>
            <a:r>
              <a:rPr lang="en-US" sz="1800" dirty="0">
                <a:latin typeface="Courier New"/>
                <a:cs typeface="Courier New"/>
              </a:rPr>
              <a:t>, </a:t>
            </a:r>
            <a:r>
              <a:rPr lang="en-US" sz="1800" dirty="0" err="1">
                <a:latin typeface="Courier New"/>
                <a:cs typeface="Courier New"/>
              </a:rPr>
              <a:t>signal.SIG_IGN</a:t>
            </a:r>
            <a:r>
              <a:rPr lang="en-US" sz="1800" dirty="0">
                <a:latin typeface="Courier New"/>
                <a:cs typeface="Courier New"/>
              </a:rPr>
              <a:t>)</a:t>
            </a:r>
          </a:p>
          <a:p>
            <a:pPr algn="just">
              <a:spcBef>
                <a:spcPts val="0"/>
              </a:spcBef>
              <a:spcAft>
                <a:spcPts val="600"/>
              </a:spcAft>
              <a:tabLst>
                <a:tab pos="3252788" algn="l"/>
              </a:tabLst>
            </a:pPr>
            <a:r>
              <a:rPr lang="en-US" sz="2400" dirty="0">
                <a:cs typeface="Courier New" panose="02070309020205020404" pitchFamily="49" charset="0"/>
              </a:rPr>
              <a:t>Default behavior</a:t>
            </a:r>
          </a:p>
          <a:p>
            <a:pPr marL="400050" lvl="1" indent="0" algn="just">
              <a:spcBef>
                <a:spcPts val="0"/>
              </a:spcBef>
              <a:spcAft>
                <a:spcPts val="600"/>
              </a:spcAft>
              <a:buNone/>
              <a:tabLst>
                <a:tab pos="3252788" algn="l"/>
              </a:tabLst>
            </a:pPr>
            <a:r>
              <a:rPr lang="en-US" sz="1800" dirty="0" err="1">
                <a:latin typeface="Courier New"/>
                <a:cs typeface="Courier New"/>
              </a:rPr>
              <a:t>signal.signal</a:t>
            </a:r>
            <a:r>
              <a:rPr lang="en-US" sz="1800" dirty="0">
                <a:latin typeface="Courier New"/>
                <a:cs typeface="Courier New"/>
              </a:rPr>
              <a:t>(</a:t>
            </a:r>
            <a:r>
              <a:rPr lang="en-US" sz="1800" dirty="0" err="1">
                <a:latin typeface="Courier New"/>
                <a:cs typeface="Courier New"/>
              </a:rPr>
              <a:t>signo</a:t>
            </a:r>
            <a:r>
              <a:rPr lang="en-US" sz="1800" dirty="0">
                <a:latin typeface="Courier New"/>
                <a:cs typeface="Courier New"/>
              </a:rPr>
              <a:t>, </a:t>
            </a:r>
            <a:r>
              <a:rPr lang="en-US" sz="1800" dirty="0" err="1">
                <a:latin typeface="Courier New"/>
                <a:cs typeface="Courier New"/>
              </a:rPr>
              <a:t>signal.SIG_DFL</a:t>
            </a:r>
            <a:r>
              <a:rPr lang="en-US" sz="1800" dirty="0">
                <a:latin typeface="Courier New"/>
                <a:cs typeface="Courier New"/>
              </a:rPr>
              <a:t>)</a:t>
            </a:r>
          </a:p>
          <a:p>
            <a:pPr algn="just">
              <a:spcBef>
                <a:spcPts val="0"/>
              </a:spcBef>
              <a:spcAft>
                <a:spcPts val="600"/>
              </a:spcAft>
              <a:tabLst>
                <a:tab pos="3252788" algn="l"/>
              </a:tabLst>
            </a:pPr>
            <a:r>
              <a:rPr lang="en-US" sz="2400" dirty="0">
                <a:cs typeface="Courier New" panose="02070309020205020404" pitchFamily="49" charset="0"/>
              </a:rPr>
              <a:t>Comments</a:t>
            </a:r>
          </a:p>
          <a:p>
            <a:pPr lvl="1" algn="just">
              <a:spcBef>
                <a:spcPts val="0"/>
              </a:spcBef>
              <a:spcAft>
                <a:spcPts val="600"/>
              </a:spcAft>
              <a:tabLst>
                <a:tab pos="3252788" algn="l"/>
              </a:tabLst>
            </a:pPr>
            <a:r>
              <a:rPr lang="en-US" sz="2000" dirty="0">
                <a:cs typeface="Courier New" panose="02070309020205020404" pitchFamily="49" charset="0"/>
              </a:rPr>
              <a:t>Signal handlers remain installed until explicitly reset</a:t>
            </a:r>
          </a:p>
          <a:p>
            <a:pPr lvl="1" algn="just">
              <a:spcBef>
                <a:spcPts val="0"/>
              </a:spcBef>
              <a:spcAft>
                <a:spcPts val="600"/>
              </a:spcAft>
              <a:tabLst>
                <a:tab pos="3252788" algn="l"/>
              </a:tabLst>
            </a:pPr>
            <a:r>
              <a:rPr lang="en-US" sz="2000" dirty="0">
                <a:cs typeface="Courier New" panose="02070309020205020404" pitchFamily="49" charset="0"/>
              </a:rPr>
              <a:t>Signals are only handled between atomic instructions of interpreter</a:t>
            </a:r>
          </a:p>
          <a:p>
            <a:pPr lvl="1" algn="just">
              <a:spcBef>
                <a:spcPts val="0"/>
              </a:spcBef>
              <a:spcAft>
                <a:spcPts val="600"/>
              </a:spcAft>
              <a:tabLst>
                <a:tab pos="3252788" algn="l"/>
              </a:tabLst>
            </a:pPr>
            <a:r>
              <a:rPr lang="en-US" sz="2000" dirty="0">
                <a:cs typeface="Courier New" panose="02070309020205020404" pitchFamily="49" charset="0"/>
              </a:rPr>
              <a:t>Certain signals cannot be handled from Python (e.g., SIGSEGV)</a:t>
            </a:r>
          </a:p>
          <a:p>
            <a:pPr lvl="1" algn="just">
              <a:spcBef>
                <a:spcPts val="0"/>
              </a:spcBef>
              <a:spcAft>
                <a:spcPts val="600"/>
              </a:spcAft>
              <a:tabLst>
                <a:tab pos="3252788" algn="l"/>
              </a:tabLst>
            </a:pPr>
            <a:r>
              <a:rPr lang="en-US" sz="2000" dirty="0">
                <a:cs typeface="Courier New" panose="02070309020205020404" pitchFamily="49" charset="0"/>
              </a:rPr>
              <a:t>Python handles a number of signals on its own (e.g., SIGINT, SIGTERM)</a:t>
            </a:r>
          </a:p>
          <a:p>
            <a:pPr lvl="1" algn="just">
              <a:spcBef>
                <a:spcPts val="0"/>
              </a:spcBef>
              <a:spcAft>
                <a:spcPts val="600"/>
              </a:spcAft>
              <a:tabLst>
                <a:tab pos="3252788" algn="l"/>
              </a:tabLst>
            </a:pPr>
            <a:r>
              <a:rPr lang="en-US" sz="2000" dirty="0">
                <a:cs typeface="Courier New" panose="02070309020205020404" pitchFamily="49" charset="0"/>
              </a:rPr>
              <a:t>Mixing signals and threads is extremely problematic – only main thread can deal with signals</a:t>
            </a:r>
          </a:p>
        </p:txBody>
      </p:sp>
    </p:spTree>
    <p:extLst>
      <p:ext uri="{BB962C8B-B14F-4D97-AF65-F5344CB8AC3E}">
        <p14:creationId xmlns:p14="http://schemas.microsoft.com/office/powerpoint/2010/main" val="2030591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Python Threads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400"/>
              </a:spcAft>
              <a:tabLst>
                <a:tab pos="3252788" algn="l"/>
              </a:tabLst>
            </a:pPr>
            <a:r>
              <a:rPr lang="en-US" sz="2400" dirty="0">
                <a:cs typeface="Courier New"/>
              </a:rPr>
              <a:t>Thread scheduling</a:t>
            </a:r>
          </a:p>
          <a:p>
            <a:pPr lvl="1" algn="just">
              <a:spcBef>
                <a:spcPts val="0"/>
              </a:spcBef>
              <a:spcAft>
                <a:spcPts val="400"/>
              </a:spcAft>
              <a:tabLst>
                <a:tab pos="3252788" algn="l"/>
              </a:tabLst>
            </a:pPr>
            <a:r>
              <a:rPr lang="en-US" sz="2000" dirty="0">
                <a:cs typeface="Courier New"/>
              </a:rPr>
              <a:t>Tightly controlled by a global interpreter lock and scheduler</a:t>
            </a:r>
          </a:p>
          <a:p>
            <a:pPr lvl="1" algn="just">
              <a:spcBef>
                <a:spcPts val="0"/>
              </a:spcBef>
              <a:spcAft>
                <a:spcPts val="400"/>
              </a:spcAft>
              <a:tabLst>
                <a:tab pos="3252788" algn="l"/>
              </a:tabLst>
            </a:pPr>
            <a:r>
              <a:rPr lang="en-US" sz="2000" dirty="0">
                <a:cs typeface="Courier New"/>
              </a:rPr>
              <a:t>Only a single thread is allowed to be executing in the Python interpreter at once</a:t>
            </a:r>
          </a:p>
          <a:p>
            <a:pPr lvl="1" algn="just">
              <a:spcBef>
                <a:spcPts val="0"/>
              </a:spcBef>
              <a:spcAft>
                <a:spcPts val="400"/>
              </a:spcAft>
              <a:tabLst>
                <a:tab pos="3252788" algn="l"/>
              </a:tabLst>
            </a:pPr>
            <a:r>
              <a:rPr lang="en-US" sz="2000" dirty="0">
                <a:cs typeface="Courier New"/>
              </a:rPr>
              <a:t>Thread switching only occurs between the execution of individual byte-codes</a:t>
            </a:r>
          </a:p>
          <a:p>
            <a:pPr lvl="1" algn="just">
              <a:spcBef>
                <a:spcPts val="0"/>
              </a:spcBef>
              <a:spcAft>
                <a:spcPts val="400"/>
              </a:spcAft>
              <a:tabLst>
                <a:tab pos="3252788" algn="l"/>
              </a:tabLst>
            </a:pPr>
            <a:r>
              <a:rPr lang="en-US" sz="2000" dirty="0">
                <a:cs typeface="Courier New"/>
              </a:rPr>
              <a:t>Most I/O operations do not block</a:t>
            </a:r>
          </a:p>
          <a:p>
            <a:pPr algn="just">
              <a:spcBef>
                <a:spcPts val="0"/>
              </a:spcBef>
              <a:spcAft>
                <a:spcPts val="400"/>
              </a:spcAft>
              <a:tabLst>
                <a:tab pos="3252788" algn="l"/>
              </a:tabLst>
            </a:pPr>
            <a:r>
              <a:rPr lang="en-US" sz="2400" dirty="0">
                <a:cs typeface="Courier New"/>
              </a:rPr>
              <a:t>Comments</a:t>
            </a:r>
          </a:p>
          <a:p>
            <a:pPr lvl="1" algn="just">
              <a:spcBef>
                <a:spcPts val="0"/>
              </a:spcBef>
              <a:spcAft>
                <a:spcPts val="400"/>
              </a:spcAft>
              <a:tabLst>
                <a:tab pos="3252788" algn="l"/>
              </a:tabLst>
            </a:pPr>
            <a:r>
              <a:rPr lang="en-US" sz="2000" dirty="0">
                <a:cs typeface="Courier New"/>
              </a:rPr>
              <a:t>Python threads are somewhat more restrictive than in C</a:t>
            </a:r>
          </a:p>
          <a:p>
            <a:pPr lvl="1" algn="just">
              <a:spcBef>
                <a:spcPts val="0"/>
              </a:spcBef>
              <a:spcAft>
                <a:spcPts val="400"/>
              </a:spcAft>
              <a:tabLst>
                <a:tab pos="3252788" algn="l"/>
              </a:tabLst>
            </a:pPr>
            <a:r>
              <a:rPr lang="en-US" sz="2000" dirty="0">
                <a:cs typeface="Courier New"/>
              </a:rPr>
              <a:t>Effectiveness may be limited on multiple CPUs (due to interpreter lock)</a:t>
            </a:r>
          </a:p>
          <a:p>
            <a:pPr lvl="1" algn="just">
              <a:spcBef>
                <a:spcPts val="0"/>
              </a:spcBef>
              <a:spcAft>
                <a:spcPts val="400"/>
              </a:spcAft>
              <a:tabLst>
                <a:tab pos="3252788" algn="l"/>
              </a:tabLst>
            </a:pPr>
            <a:r>
              <a:rPr lang="en-US" sz="2000" dirty="0">
                <a:cs typeface="Courier New"/>
              </a:rPr>
              <a:t>Threads can interact strangely with other Python modules (especially signal handling)</a:t>
            </a:r>
          </a:p>
          <a:p>
            <a:pPr lvl="1" algn="just">
              <a:spcBef>
                <a:spcPts val="0"/>
              </a:spcBef>
              <a:spcAft>
                <a:spcPts val="400"/>
              </a:spcAft>
              <a:tabLst>
                <a:tab pos="3252788" algn="l"/>
              </a:tabLst>
            </a:pPr>
            <a:r>
              <a:rPr lang="en-US" sz="2000" dirty="0">
                <a:cs typeface="Courier New"/>
              </a:rPr>
              <a:t>Not all extension modules are thread-safe</a:t>
            </a:r>
            <a:endParaRPr lang="en-US" sz="2000" dirty="0">
              <a:cs typeface="Courier New" panose="02070309020205020404" pitchFamily="49" charset="0"/>
            </a:endParaRPr>
          </a:p>
        </p:txBody>
      </p:sp>
    </p:spTree>
    <p:extLst>
      <p:ext uri="{BB962C8B-B14F-4D97-AF65-F5344CB8AC3E}">
        <p14:creationId xmlns:p14="http://schemas.microsoft.com/office/powerpoint/2010/main" val="564402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Thread Module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tabLst>
                <a:tab pos="3252788" algn="l"/>
              </a:tabLst>
            </a:pPr>
            <a:r>
              <a:rPr lang="en-US" sz="2400" dirty="0">
                <a:cs typeface="Courier New"/>
              </a:rPr>
              <a:t>The </a:t>
            </a:r>
            <a:r>
              <a:rPr lang="en-US" sz="2400" dirty="0">
                <a:latin typeface="Courier New"/>
                <a:cs typeface="Courier New"/>
              </a:rPr>
              <a:t>thread</a:t>
            </a:r>
            <a:r>
              <a:rPr lang="en-US" sz="2400" dirty="0">
                <a:cs typeface="Courier New"/>
              </a:rPr>
              <a:t> module provides low-level access to threads</a:t>
            </a:r>
          </a:p>
          <a:p>
            <a:pPr lvl="1" algn="just">
              <a:spcBef>
                <a:spcPts val="0"/>
              </a:spcBef>
              <a:tabLst>
                <a:tab pos="3252788" algn="l"/>
              </a:tabLst>
            </a:pPr>
            <a:r>
              <a:rPr lang="en-US" sz="2000" dirty="0">
                <a:cs typeface="Courier New"/>
              </a:rPr>
              <a:t>Thread creation</a:t>
            </a:r>
          </a:p>
          <a:p>
            <a:pPr lvl="1" algn="just">
              <a:spcBef>
                <a:spcPts val="0"/>
              </a:spcBef>
              <a:tabLst>
                <a:tab pos="3252788" algn="l"/>
              </a:tabLst>
            </a:pPr>
            <a:r>
              <a:rPr lang="en-US" sz="2000" dirty="0">
                <a:cs typeface="Courier New"/>
              </a:rPr>
              <a:t>Simple </a:t>
            </a:r>
            <a:r>
              <a:rPr lang="en-US" sz="2000" dirty="0" err="1">
                <a:cs typeface="Courier New"/>
              </a:rPr>
              <a:t>mutex</a:t>
            </a:r>
            <a:r>
              <a:rPr lang="en-US" sz="2000" dirty="0">
                <a:cs typeface="Courier New"/>
              </a:rPr>
              <a:t> locks</a:t>
            </a:r>
          </a:p>
          <a:p>
            <a:pPr algn="just">
              <a:spcBef>
                <a:spcPts val="0"/>
              </a:spcBef>
              <a:tabLst>
                <a:tab pos="3252788" algn="l"/>
              </a:tabLst>
            </a:pPr>
            <a:r>
              <a:rPr lang="en-US" sz="2400" dirty="0">
                <a:cs typeface="Courier New"/>
              </a:rPr>
              <a:t>Creating a new thread</a:t>
            </a:r>
          </a:p>
          <a:p>
            <a:pPr marL="457200" lvl="1" indent="0" algn="just">
              <a:spcBef>
                <a:spcPts val="0"/>
              </a:spcBef>
              <a:buNone/>
              <a:tabLst>
                <a:tab pos="3252788" algn="l"/>
              </a:tabLst>
            </a:pPr>
            <a:r>
              <a:rPr lang="en-US" sz="2000" dirty="0" err="1">
                <a:solidFill>
                  <a:srgbClr val="2F02F0"/>
                </a:solidFill>
                <a:latin typeface="Courier New"/>
                <a:cs typeface="Courier New"/>
              </a:rPr>
              <a:t>thread.start_new_thread</a:t>
            </a:r>
            <a:r>
              <a:rPr lang="en-US" sz="2000" dirty="0">
                <a:solidFill>
                  <a:srgbClr val="2F02F0"/>
                </a:solidFill>
                <a:latin typeface="Courier New"/>
                <a:cs typeface="Courier New"/>
              </a:rPr>
              <a:t>(</a:t>
            </a:r>
            <a:r>
              <a:rPr lang="en-US" sz="2000" dirty="0" err="1">
                <a:solidFill>
                  <a:srgbClr val="2F02F0"/>
                </a:solidFill>
                <a:latin typeface="Courier New"/>
                <a:cs typeface="Courier New"/>
              </a:rPr>
              <a:t>func</a:t>
            </a:r>
            <a:r>
              <a:rPr lang="en-US" sz="2000" dirty="0">
                <a:solidFill>
                  <a:srgbClr val="2F02F0"/>
                </a:solidFill>
                <a:latin typeface="Courier New"/>
                <a:cs typeface="Courier New"/>
              </a:rPr>
              <a:t>.[</a:t>
            </a:r>
            <a:r>
              <a:rPr lang="en-US" sz="2000" dirty="0" err="1">
                <a:solidFill>
                  <a:srgbClr val="2F02F0"/>
                </a:solidFill>
                <a:latin typeface="Courier New"/>
                <a:cs typeface="Courier New"/>
              </a:rPr>
              <a:t>args</a:t>
            </a:r>
            <a:r>
              <a:rPr lang="en-US" sz="2000" dirty="0">
                <a:solidFill>
                  <a:srgbClr val="2F02F0"/>
                </a:solidFill>
                <a:latin typeface="Courier New"/>
                <a:cs typeface="Courier New"/>
              </a:rPr>
              <a:t> [.</a:t>
            </a:r>
            <a:r>
              <a:rPr lang="en-US" sz="2000" dirty="0" err="1">
                <a:solidFill>
                  <a:srgbClr val="2F02F0"/>
                </a:solidFill>
                <a:latin typeface="Courier New"/>
                <a:cs typeface="Courier New"/>
              </a:rPr>
              <a:t>kwargs</a:t>
            </a:r>
            <a:r>
              <a:rPr lang="en-US" sz="2000" dirty="0">
                <a:solidFill>
                  <a:srgbClr val="2F02F0"/>
                </a:solidFill>
                <a:latin typeface="Courier New"/>
                <a:cs typeface="Courier New"/>
              </a:rPr>
              <a:t>]])</a:t>
            </a:r>
          </a:p>
          <a:p>
            <a:pPr lvl="1" algn="just">
              <a:spcBef>
                <a:spcPts val="0"/>
              </a:spcBef>
              <a:tabLst>
                <a:tab pos="3252788" algn="l"/>
              </a:tabLst>
            </a:pPr>
            <a:r>
              <a:rPr lang="en-US" sz="2000" dirty="0">
                <a:cs typeface="Courier New"/>
              </a:rPr>
              <a:t>Executes a function in a new thread</a:t>
            </a:r>
          </a:p>
          <a:p>
            <a:pPr lvl="1" algn="just">
              <a:spcBef>
                <a:spcPts val="0"/>
              </a:spcBef>
              <a:tabLst>
                <a:tab pos="3252788" algn="l"/>
              </a:tabLst>
            </a:pPr>
            <a:r>
              <a:rPr lang="en-US" sz="2000" dirty="0">
                <a:cs typeface="Courier New"/>
              </a:rPr>
              <a:t>Example</a:t>
            </a:r>
          </a:p>
          <a:p>
            <a:pPr marL="857250" lvl="2" indent="0" algn="just">
              <a:spcBef>
                <a:spcPts val="0"/>
              </a:spcBef>
              <a:buNone/>
              <a:tabLst>
                <a:tab pos="3252788" algn="l"/>
              </a:tabLst>
            </a:pPr>
            <a:r>
              <a:rPr lang="en-US" sz="1800" dirty="0">
                <a:latin typeface="Courier New"/>
                <a:cs typeface="Courier New"/>
              </a:rPr>
              <a:t>import thread</a:t>
            </a:r>
          </a:p>
          <a:p>
            <a:pPr marL="857250" lvl="2" indent="0" algn="just">
              <a:spcBef>
                <a:spcPts val="0"/>
              </a:spcBef>
              <a:buNone/>
              <a:tabLst>
                <a:tab pos="3252788" algn="l"/>
              </a:tabLst>
            </a:pPr>
            <a:r>
              <a:rPr lang="en-US" sz="1800" dirty="0">
                <a:latin typeface="Courier New"/>
                <a:cs typeface="Courier New"/>
              </a:rPr>
              <a:t>import time</a:t>
            </a:r>
          </a:p>
          <a:p>
            <a:pPr marL="857250" lvl="2" indent="0" algn="just">
              <a:spcBef>
                <a:spcPts val="0"/>
              </a:spcBef>
              <a:buNone/>
              <a:tabLst>
                <a:tab pos="3252788" algn="l"/>
              </a:tabLst>
            </a:pPr>
            <a:r>
              <a:rPr lang="en-US" sz="1800" dirty="0" err="1">
                <a:latin typeface="Courier New"/>
                <a:cs typeface="Courier New"/>
              </a:rPr>
              <a:t>def</a:t>
            </a:r>
            <a:r>
              <a:rPr lang="en-US" sz="1800" dirty="0">
                <a:latin typeface="Courier New"/>
                <a:cs typeface="Courier New"/>
              </a:rPr>
              <a:t> </a:t>
            </a:r>
            <a:r>
              <a:rPr lang="en-US" sz="1800" dirty="0" err="1">
                <a:latin typeface="Courier New"/>
                <a:cs typeface="Courier New"/>
              </a:rPr>
              <a:t>print_time</a:t>
            </a:r>
            <a:r>
              <a:rPr lang="en-US" sz="1800" dirty="0">
                <a:latin typeface="Courier New"/>
                <a:cs typeface="Courier New"/>
              </a:rPr>
              <a:t>(delay):</a:t>
            </a:r>
          </a:p>
          <a:p>
            <a:pPr marL="857250" lvl="2" indent="0" algn="just">
              <a:spcBef>
                <a:spcPts val="0"/>
              </a:spcBef>
              <a:buNone/>
              <a:tabLst>
                <a:tab pos="1425575" algn="l"/>
                <a:tab pos="3252788" algn="l"/>
              </a:tabLst>
            </a:pPr>
            <a:r>
              <a:rPr lang="en-US" sz="1800" dirty="0">
                <a:latin typeface="Courier New"/>
                <a:cs typeface="Courier New"/>
              </a:rPr>
              <a:t>	while 1:</a:t>
            </a:r>
          </a:p>
          <a:p>
            <a:pPr marL="857250" lvl="2" indent="0" algn="just">
              <a:spcBef>
                <a:spcPts val="0"/>
              </a:spcBef>
              <a:buNone/>
              <a:tabLst>
                <a:tab pos="1425575" algn="l"/>
                <a:tab pos="1827213" algn="l"/>
                <a:tab pos="3252788" algn="l"/>
              </a:tabLst>
            </a:pPr>
            <a:r>
              <a:rPr lang="en-US" sz="1800" dirty="0">
                <a:latin typeface="Courier New"/>
                <a:cs typeface="Courier New"/>
              </a:rPr>
              <a:t>		</a:t>
            </a:r>
            <a:r>
              <a:rPr lang="en-US" sz="1800" dirty="0" err="1">
                <a:latin typeface="Courier New"/>
                <a:cs typeface="Courier New"/>
              </a:rPr>
              <a:t>time.sleep</a:t>
            </a:r>
            <a:r>
              <a:rPr lang="en-US" sz="1800" dirty="0">
                <a:latin typeface="Courier New"/>
                <a:cs typeface="Courier New"/>
              </a:rPr>
              <a:t>(delay)</a:t>
            </a:r>
          </a:p>
          <a:p>
            <a:pPr marL="857250" lvl="2" indent="0" algn="just">
              <a:spcBef>
                <a:spcPts val="0"/>
              </a:spcBef>
              <a:buNone/>
              <a:tabLst>
                <a:tab pos="1425575" algn="l"/>
                <a:tab pos="1827213" algn="l"/>
                <a:tab pos="3252788" algn="l"/>
              </a:tabLst>
            </a:pPr>
            <a:r>
              <a:rPr lang="en-US" sz="1800" dirty="0">
                <a:latin typeface="Courier New"/>
                <a:cs typeface="Courier New"/>
              </a:rPr>
              <a:t>		print </a:t>
            </a:r>
            <a:r>
              <a:rPr lang="en-US" sz="1800" dirty="0" err="1">
                <a:latin typeface="Courier New"/>
                <a:cs typeface="Courier New"/>
              </a:rPr>
              <a:t>time.ctime</a:t>
            </a:r>
            <a:r>
              <a:rPr lang="en-US" sz="1800" dirty="0">
                <a:latin typeface="Courier New"/>
                <a:cs typeface="Courier New"/>
              </a:rPr>
              <a:t>(</a:t>
            </a:r>
            <a:r>
              <a:rPr lang="en-US" sz="1800" dirty="0" err="1">
                <a:latin typeface="Courier New"/>
                <a:cs typeface="Courier New"/>
              </a:rPr>
              <a:t>time.time</a:t>
            </a:r>
            <a:r>
              <a:rPr lang="en-US" sz="1800" dirty="0">
                <a:latin typeface="Courier New"/>
                <a:cs typeface="Courier New"/>
              </a:rPr>
              <a:t>())</a:t>
            </a:r>
          </a:p>
          <a:p>
            <a:pPr marL="857250" lvl="2" indent="0" algn="just">
              <a:spcBef>
                <a:spcPts val="0"/>
              </a:spcBef>
              <a:buNone/>
              <a:tabLst>
                <a:tab pos="1425575" algn="l"/>
                <a:tab pos="1827213" algn="l"/>
                <a:tab pos="3252788" algn="l"/>
              </a:tabLst>
            </a:pPr>
            <a:endParaRPr lang="en-US" sz="1800" dirty="0">
              <a:latin typeface="Courier New"/>
              <a:cs typeface="Courier New"/>
            </a:endParaRPr>
          </a:p>
          <a:p>
            <a:pPr marL="857250" lvl="2" indent="0" algn="just">
              <a:spcBef>
                <a:spcPts val="0"/>
              </a:spcBef>
              <a:buNone/>
              <a:tabLst>
                <a:tab pos="1425575" algn="l"/>
                <a:tab pos="1827213" algn="l"/>
                <a:tab pos="3252788" algn="l"/>
              </a:tabLst>
            </a:pPr>
            <a:r>
              <a:rPr lang="en-US" sz="1800" dirty="0" err="1">
                <a:latin typeface="Courier New"/>
                <a:cs typeface="Courier New"/>
              </a:rPr>
              <a:t>thread.start_new_thread</a:t>
            </a:r>
            <a:r>
              <a:rPr lang="en-US" sz="1800" dirty="0">
                <a:latin typeface="Courier New"/>
                <a:cs typeface="Courier New"/>
              </a:rPr>
              <a:t>(</a:t>
            </a:r>
            <a:r>
              <a:rPr lang="en-US" sz="1800" dirty="0" err="1">
                <a:latin typeface="Courier New"/>
                <a:cs typeface="Courier New"/>
              </a:rPr>
              <a:t>print_time</a:t>
            </a:r>
            <a:r>
              <a:rPr lang="en-US" sz="1800" dirty="0">
                <a:latin typeface="Courier New"/>
                <a:cs typeface="Courier New"/>
              </a:rPr>
              <a:t>, (5,))</a:t>
            </a:r>
          </a:p>
          <a:p>
            <a:pPr marL="857250" lvl="2" indent="0" algn="just">
              <a:spcBef>
                <a:spcPts val="0"/>
              </a:spcBef>
              <a:buNone/>
              <a:tabLst>
                <a:tab pos="1425575" algn="l"/>
                <a:tab pos="1827213" algn="l"/>
                <a:tab pos="3252788" algn="l"/>
              </a:tabLst>
            </a:pPr>
            <a:r>
              <a:rPr lang="en-US" sz="1800" dirty="0">
                <a:latin typeface="Courier New"/>
                <a:cs typeface="Courier New"/>
              </a:rPr>
              <a:t>while 1:</a:t>
            </a:r>
          </a:p>
          <a:p>
            <a:pPr marL="857250" lvl="2" indent="0" algn="just">
              <a:spcBef>
                <a:spcPts val="0"/>
              </a:spcBef>
              <a:buNone/>
              <a:tabLst>
                <a:tab pos="1425575" algn="l"/>
                <a:tab pos="1827213" algn="l"/>
                <a:tab pos="3252788" algn="l"/>
              </a:tabLst>
            </a:pPr>
            <a:r>
              <a:rPr lang="en-US" sz="1800" dirty="0">
                <a:latin typeface="Courier New"/>
                <a:cs typeface="Courier New"/>
              </a:rPr>
              <a:t>	pass</a:t>
            </a:r>
          </a:p>
        </p:txBody>
      </p:sp>
    </p:spTree>
    <p:extLst>
      <p:ext uri="{BB962C8B-B14F-4D97-AF65-F5344CB8AC3E}">
        <p14:creationId xmlns:p14="http://schemas.microsoft.com/office/powerpoint/2010/main" val="2575574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Thread Module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tabLst>
                <a:tab pos="3252788" algn="l"/>
              </a:tabLst>
            </a:pPr>
            <a:r>
              <a:rPr lang="en-US" sz="2400" dirty="0">
                <a:cs typeface="Courier New"/>
              </a:rPr>
              <a:t>Thread termination</a:t>
            </a:r>
          </a:p>
          <a:p>
            <a:pPr lvl="1" algn="just">
              <a:spcBef>
                <a:spcPts val="0"/>
              </a:spcBef>
              <a:tabLst>
                <a:tab pos="3252788" algn="l"/>
              </a:tabLst>
            </a:pPr>
            <a:r>
              <a:rPr lang="en-US" sz="2000" dirty="0">
                <a:cs typeface="Courier New"/>
              </a:rPr>
              <a:t>Thread silently exits when the function returns</a:t>
            </a:r>
          </a:p>
          <a:p>
            <a:pPr lvl="1" algn="just">
              <a:spcBef>
                <a:spcPts val="0"/>
              </a:spcBef>
              <a:tabLst>
                <a:tab pos="3252788" algn="l"/>
              </a:tabLst>
            </a:pPr>
            <a:r>
              <a:rPr lang="en-US" sz="2000" dirty="0">
                <a:cs typeface="Courier New"/>
              </a:rPr>
              <a:t>Thread explicitly exit by calling </a:t>
            </a:r>
            <a:r>
              <a:rPr lang="en-US" sz="2000" dirty="0" err="1">
                <a:latin typeface="Courier New"/>
                <a:cs typeface="Courier New"/>
              </a:rPr>
              <a:t>thread.exit</a:t>
            </a:r>
            <a:r>
              <a:rPr lang="en-US" sz="2000" dirty="0">
                <a:latin typeface="Courier New"/>
                <a:cs typeface="Courier New"/>
              </a:rPr>
              <a:t>()</a:t>
            </a:r>
            <a:r>
              <a:rPr lang="en-US" sz="2000" dirty="0">
                <a:cs typeface="Courier New"/>
              </a:rPr>
              <a:t> or </a:t>
            </a:r>
            <a:r>
              <a:rPr lang="en-US" sz="2000" dirty="0" err="1">
                <a:latin typeface="Courier New"/>
                <a:cs typeface="Courier New"/>
              </a:rPr>
              <a:t>sys.exit</a:t>
            </a:r>
            <a:r>
              <a:rPr lang="en-US" sz="2000" dirty="0">
                <a:latin typeface="Courier New"/>
                <a:cs typeface="Courier New"/>
              </a:rPr>
              <a:t>()</a:t>
            </a:r>
          </a:p>
          <a:p>
            <a:pPr lvl="1" algn="just">
              <a:spcBef>
                <a:spcPts val="0"/>
              </a:spcBef>
              <a:tabLst>
                <a:tab pos="3252788" algn="l"/>
              </a:tabLst>
            </a:pPr>
            <a:r>
              <a:rPr lang="en-US" sz="2000" dirty="0">
                <a:cs typeface="Courier New"/>
              </a:rPr>
              <a:t>Uncaught exception causes thread termination (prints error message)</a:t>
            </a:r>
          </a:p>
          <a:p>
            <a:pPr lvl="1" algn="just">
              <a:spcBef>
                <a:spcPts val="0"/>
              </a:spcBef>
              <a:tabLst>
                <a:tab pos="3252788" algn="l"/>
              </a:tabLst>
            </a:pPr>
            <a:r>
              <a:rPr lang="en-US" sz="2000" dirty="0">
                <a:cs typeface="Courier New"/>
              </a:rPr>
              <a:t>Other threads continue to run even if one had an error</a:t>
            </a:r>
          </a:p>
          <a:p>
            <a:pPr algn="just">
              <a:spcBef>
                <a:spcPts val="0"/>
              </a:spcBef>
              <a:tabLst>
                <a:tab pos="3252788" algn="l"/>
              </a:tabLst>
            </a:pPr>
            <a:r>
              <a:rPr lang="en-US" sz="2400" dirty="0">
                <a:cs typeface="Courier New"/>
              </a:rPr>
              <a:t>Simple locks</a:t>
            </a:r>
          </a:p>
          <a:p>
            <a:pPr marL="457200" lvl="1" indent="0" algn="just">
              <a:spcBef>
                <a:spcPts val="0"/>
              </a:spcBef>
              <a:buNone/>
              <a:tabLst>
                <a:tab pos="3252788" algn="l"/>
              </a:tabLst>
            </a:pPr>
            <a:r>
              <a:rPr lang="en-US" sz="2000" dirty="0" err="1">
                <a:solidFill>
                  <a:srgbClr val="2F02F0"/>
                </a:solidFill>
                <a:latin typeface="Courier New"/>
                <a:cs typeface="Courier New"/>
              </a:rPr>
              <a:t>allocate_lock</a:t>
            </a:r>
            <a:r>
              <a:rPr lang="en-US" sz="2000" dirty="0">
                <a:solidFill>
                  <a:srgbClr val="2F02F0"/>
                </a:solidFill>
                <a:latin typeface="Courier New"/>
                <a:cs typeface="Courier New"/>
              </a:rPr>
              <a:t>()</a:t>
            </a:r>
            <a:r>
              <a:rPr lang="en-US" sz="2000" dirty="0">
                <a:latin typeface="+mj-lt"/>
                <a:cs typeface="Courier New"/>
              </a:rPr>
              <a:t> creates a lock object, initially unlocked</a:t>
            </a:r>
            <a:endParaRPr lang="en-US" sz="2000" dirty="0">
              <a:solidFill>
                <a:srgbClr val="2F02F0"/>
              </a:solidFill>
              <a:latin typeface="Courier New"/>
              <a:cs typeface="Courier New"/>
            </a:endParaRPr>
          </a:p>
          <a:p>
            <a:pPr marL="457200" lvl="1" indent="0" algn="just">
              <a:spcBef>
                <a:spcPts val="0"/>
              </a:spcBef>
              <a:buNone/>
              <a:tabLst>
                <a:tab pos="3252788" algn="l"/>
              </a:tabLst>
            </a:pPr>
            <a:r>
              <a:rPr lang="en-US" sz="1800" dirty="0">
                <a:latin typeface="Courier New"/>
                <a:cs typeface="Courier New"/>
              </a:rPr>
              <a:t>import thread</a:t>
            </a:r>
          </a:p>
          <a:p>
            <a:pPr marL="457200" lvl="1" indent="0" algn="just">
              <a:spcBef>
                <a:spcPts val="0"/>
              </a:spcBef>
              <a:buNone/>
              <a:tabLst>
                <a:tab pos="3252788" algn="l"/>
              </a:tabLst>
            </a:pPr>
            <a:r>
              <a:rPr lang="en-US" sz="1800" dirty="0" err="1">
                <a:latin typeface="Courier New"/>
                <a:cs typeface="Courier New"/>
              </a:rPr>
              <a:t>lk</a:t>
            </a:r>
            <a:r>
              <a:rPr lang="en-US" sz="1800" dirty="0">
                <a:latin typeface="Courier New"/>
                <a:cs typeface="Courier New"/>
              </a:rPr>
              <a:t> = </a:t>
            </a:r>
            <a:r>
              <a:rPr lang="en-US" sz="1800" dirty="0" err="1">
                <a:latin typeface="Courier New"/>
                <a:cs typeface="Courier New"/>
              </a:rPr>
              <a:t>thread.allocate_lock</a:t>
            </a:r>
            <a:r>
              <a:rPr lang="en-US" sz="1800" dirty="0">
                <a:latin typeface="Courier New"/>
                <a:cs typeface="Courier New"/>
              </a:rPr>
              <a:t>()</a:t>
            </a:r>
          </a:p>
          <a:p>
            <a:pPr marL="457200" lvl="1" indent="0" algn="just">
              <a:spcBef>
                <a:spcPts val="0"/>
              </a:spcBef>
              <a:buNone/>
              <a:tabLst>
                <a:tab pos="3252788" algn="l"/>
              </a:tabLst>
            </a:pPr>
            <a:r>
              <a:rPr lang="en-US" sz="1800" dirty="0" err="1">
                <a:latin typeface="Courier New"/>
                <a:cs typeface="Courier New"/>
              </a:rPr>
              <a:t>def</a:t>
            </a:r>
            <a:r>
              <a:rPr lang="en-US" sz="1800" dirty="0">
                <a:latin typeface="Courier New"/>
                <a:cs typeface="Courier New"/>
              </a:rPr>
              <a:t> </a:t>
            </a:r>
            <a:r>
              <a:rPr lang="en-US" sz="1800" dirty="0" err="1">
                <a:latin typeface="Courier New"/>
                <a:cs typeface="Courier New"/>
              </a:rPr>
              <a:t>some_example</a:t>
            </a:r>
            <a:r>
              <a:rPr lang="en-US" sz="1800" dirty="0">
                <a:latin typeface="Courier New"/>
                <a:cs typeface="Courier New"/>
              </a:rPr>
              <a:t>():</a:t>
            </a:r>
          </a:p>
          <a:p>
            <a:pPr marL="457200" lvl="1" indent="0" algn="just">
              <a:spcBef>
                <a:spcPts val="0"/>
              </a:spcBef>
              <a:buNone/>
              <a:tabLst>
                <a:tab pos="920750" algn="l"/>
                <a:tab pos="1425575" algn="l"/>
                <a:tab pos="3252788" algn="l"/>
              </a:tabLst>
            </a:pPr>
            <a:r>
              <a:rPr lang="en-US" sz="1800" dirty="0">
                <a:latin typeface="Courier New"/>
                <a:cs typeface="Courier New"/>
              </a:rPr>
              <a:t>	</a:t>
            </a:r>
            <a:r>
              <a:rPr lang="en-US" sz="1800" dirty="0" err="1">
                <a:latin typeface="Courier New"/>
                <a:cs typeface="Courier New"/>
              </a:rPr>
              <a:t>lk.acquire</a:t>
            </a:r>
            <a:r>
              <a:rPr lang="en-US" sz="1800" dirty="0">
                <a:latin typeface="Courier New"/>
                <a:cs typeface="Courier New"/>
              </a:rPr>
              <a:t>()	# acquire lock</a:t>
            </a:r>
          </a:p>
          <a:p>
            <a:pPr marL="457200" lvl="1" indent="0" algn="just">
              <a:spcBef>
                <a:spcPts val="0"/>
              </a:spcBef>
              <a:buNone/>
              <a:tabLst>
                <a:tab pos="920750" algn="l"/>
                <a:tab pos="1425575" algn="l"/>
                <a:tab pos="3252788" algn="l"/>
              </a:tabLst>
            </a:pPr>
            <a:r>
              <a:rPr lang="en-US" sz="1800" i="1" dirty="0">
                <a:latin typeface="Courier New"/>
                <a:cs typeface="Courier New"/>
              </a:rPr>
              <a:t>	critical section</a:t>
            </a:r>
          </a:p>
          <a:p>
            <a:pPr marL="457200" lvl="1" indent="0" algn="just">
              <a:spcBef>
                <a:spcPts val="0"/>
              </a:spcBef>
              <a:buNone/>
              <a:tabLst>
                <a:tab pos="920750" algn="l"/>
                <a:tab pos="1425575" algn="l"/>
                <a:tab pos="3252788" algn="l"/>
              </a:tabLst>
            </a:pPr>
            <a:r>
              <a:rPr lang="en-US" sz="1800" dirty="0">
                <a:latin typeface="Courier New"/>
                <a:cs typeface="Courier New"/>
              </a:rPr>
              <a:t>	</a:t>
            </a:r>
            <a:r>
              <a:rPr lang="en-US" sz="1800" dirty="0" err="1">
                <a:latin typeface="Courier New"/>
                <a:cs typeface="Courier New"/>
              </a:rPr>
              <a:t>lk.release</a:t>
            </a:r>
            <a:r>
              <a:rPr lang="en-US" sz="1800" dirty="0">
                <a:latin typeface="Courier New"/>
                <a:cs typeface="Courier New"/>
              </a:rPr>
              <a:t>()	# release lock</a:t>
            </a:r>
          </a:p>
          <a:p>
            <a:pPr algn="just">
              <a:spcBef>
                <a:spcPts val="0"/>
              </a:spcBef>
              <a:tabLst>
                <a:tab pos="920750" algn="l"/>
                <a:tab pos="1425575" algn="l"/>
                <a:tab pos="3252788" algn="l"/>
              </a:tabLst>
            </a:pPr>
            <a:r>
              <a:rPr lang="en-US" sz="2400" dirty="0">
                <a:cs typeface="Courier New"/>
              </a:rPr>
              <a:t>Only one thread can acquire lock at once</a:t>
            </a:r>
          </a:p>
          <a:p>
            <a:pPr algn="just">
              <a:spcBef>
                <a:spcPts val="0"/>
              </a:spcBef>
              <a:tabLst>
                <a:tab pos="920750" algn="l"/>
                <a:tab pos="1425575" algn="l"/>
                <a:tab pos="3252788" algn="l"/>
              </a:tabLst>
            </a:pPr>
            <a:r>
              <a:rPr lang="en-US" sz="2400" dirty="0">
                <a:cs typeface="Courier New"/>
              </a:rPr>
              <a:t>Threads block indefinitely until lock becomes available</a:t>
            </a:r>
          </a:p>
        </p:txBody>
      </p:sp>
    </p:spTree>
    <p:extLst>
      <p:ext uri="{BB962C8B-B14F-4D97-AF65-F5344CB8AC3E}">
        <p14:creationId xmlns:p14="http://schemas.microsoft.com/office/powerpoint/2010/main" val="1749137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Thread Module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tabLst>
                <a:tab pos="3252788" algn="l"/>
              </a:tabLst>
            </a:pPr>
            <a:r>
              <a:rPr lang="en-US" sz="2400" dirty="0">
                <a:cs typeface="Courier New"/>
              </a:rPr>
              <a:t>The main thread</a:t>
            </a:r>
          </a:p>
          <a:p>
            <a:pPr lvl="1" algn="just">
              <a:spcBef>
                <a:spcPts val="0"/>
              </a:spcBef>
              <a:tabLst>
                <a:tab pos="3252788" algn="l"/>
              </a:tabLst>
            </a:pPr>
            <a:r>
              <a:rPr lang="en-US" sz="2000" dirty="0">
                <a:cs typeface="Courier New"/>
              </a:rPr>
              <a:t>When Python starts, it runs as a single thread of execution</a:t>
            </a:r>
          </a:p>
          <a:p>
            <a:pPr lvl="1" algn="just">
              <a:spcBef>
                <a:spcPts val="0"/>
              </a:spcBef>
              <a:tabLst>
                <a:tab pos="3252788" algn="l"/>
              </a:tabLst>
            </a:pPr>
            <a:r>
              <a:rPr lang="en-US" sz="2000" dirty="0">
                <a:cs typeface="Courier New"/>
              </a:rPr>
              <a:t>This is called the “main thread”</a:t>
            </a:r>
            <a:endParaRPr lang="en-US" sz="2000" dirty="0">
              <a:latin typeface="Courier New"/>
              <a:cs typeface="Courier New"/>
            </a:endParaRPr>
          </a:p>
          <a:p>
            <a:pPr algn="just">
              <a:spcBef>
                <a:spcPts val="0"/>
              </a:spcBef>
              <a:tabLst>
                <a:tab pos="3252788" algn="l"/>
              </a:tabLst>
            </a:pPr>
            <a:r>
              <a:rPr lang="en-US" sz="2400" dirty="0">
                <a:cs typeface="Courier New"/>
              </a:rPr>
              <a:t>Termination of the main thread</a:t>
            </a:r>
          </a:p>
          <a:p>
            <a:pPr lvl="1" algn="just">
              <a:spcBef>
                <a:spcPts val="0"/>
              </a:spcBef>
              <a:tabLst>
                <a:tab pos="920750" algn="l"/>
                <a:tab pos="1425575" algn="l"/>
                <a:tab pos="3252788" algn="l"/>
              </a:tabLst>
            </a:pPr>
            <a:r>
              <a:rPr lang="en-US" sz="2000" dirty="0">
                <a:cs typeface="Courier New"/>
              </a:rPr>
              <a:t>If the main thread exits and other threads are active, the behavior is system dependent</a:t>
            </a:r>
          </a:p>
          <a:p>
            <a:pPr lvl="1" algn="just">
              <a:spcBef>
                <a:spcPts val="0"/>
              </a:spcBef>
              <a:tabLst>
                <a:tab pos="920750" algn="l"/>
                <a:tab pos="1425575" algn="l"/>
                <a:tab pos="3252788" algn="l"/>
              </a:tabLst>
            </a:pPr>
            <a:r>
              <a:rPr lang="en-US" sz="2000" dirty="0">
                <a:cs typeface="Courier New"/>
              </a:rPr>
              <a:t>Usually, this immediately terminates the execution of all other threads without cleanup</a:t>
            </a:r>
          </a:p>
          <a:p>
            <a:pPr lvl="1" algn="just">
              <a:spcBef>
                <a:spcPts val="0"/>
              </a:spcBef>
              <a:tabLst>
                <a:tab pos="920750" algn="l"/>
                <a:tab pos="1425575" algn="l"/>
                <a:tab pos="3252788" algn="l"/>
              </a:tabLst>
            </a:pPr>
            <a:r>
              <a:rPr lang="en-US" sz="2000" dirty="0">
                <a:cs typeface="Courier New"/>
              </a:rPr>
              <a:t>Cleanup actions of the main thread may be limited as well</a:t>
            </a:r>
          </a:p>
          <a:p>
            <a:pPr algn="just">
              <a:spcBef>
                <a:spcPts val="0"/>
              </a:spcBef>
              <a:tabLst>
                <a:tab pos="920750" algn="l"/>
                <a:tab pos="1425575" algn="l"/>
                <a:tab pos="3252788" algn="l"/>
              </a:tabLst>
            </a:pPr>
            <a:r>
              <a:rPr lang="en-US" sz="2400" dirty="0">
                <a:cs typeface="Courier New"/>
              </a:rPr>
              <a:t>Signal handling</a:t>
            </a:r>
          </a:p>
          <a:p>
            <a:pPr lvl="1" algn="just">
              <a:spcBef>
                <a:spcPts val="0"/>
              </a:spcBef>
              <a:tabLst>
                <a:tab pos="920750" algn="l"/>
                <a:tab pos="1425575" algn="l"/>
                <a:tab pos="3252788" algn="l"/>
              </a:tabLst>
            </a:pPr>
            <a:r>
              <a:rPr lang="en-US" sz="2000" dirty="0">
                <a:cs typeface="Courier New"/>
              </a:rPr>
              <a:t>Signals can only be caught and handled by the main thread of execution</a:t>
            </a:r>
          </a:p>
          <a:p>
            <a:pPr lvl="1" algn="just">
              <a:spcBef>
                <a:spcPts val="0"/>
              </a:spcBef>
              <a:tabLst>
                <a:tab pos="920750" algn="l"/>
                <a:tab pos="1425575" algn="l"/>
                <a:tab pos="3252788" algn="l"/>
              </a:tabLst>
            </a:pPr>
            <a:r>
              <a:rPr lang="en-US" sz="2000" dirty="0">
                <a:cs typeface="Courier New"/>
              </a:rPr>
              <a:t>Otherwise, you will get an error (in the signal module)</a:t>
            </a:r>
          </a:p>
          <a:p>
            <a:pPr lvl="1" algn="just">
              <a:spcBef>
                <a:spcPts val="0"/>
              </a:spcBef>
              <a:tabLst>
                <a:tab pos="920750" algn="l"/>
                <a:tab pos="1425575" algn="l"/>
                <a:tab pos="3252788" algn="l"/>
              </a:tabLst>
            </a:pPr>
            <a:r>
              <a:rPr lang="en-US" sz="2000" dirty="0">
                <a:cs typeface="Courier New"/>
              </a:rPr>
              <a:t>The keyboard-interrupt can be caught by any thread (non-deterministically)</a:t>
            </a:r>
          </a:p>
        </p:txBody>
      </p:sp>
    </p:spTree>
    <p:extLst>
      <p:ext uri="{BB962C8B-B14F-4D97-AF65-F5344CB8AC3E}">
        <p14:creationId xmlns:p14="http://schemas.microsoft.com/office/powerpoint/2010/main" val="2022281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46</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Network Programming</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2317239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Network Overview</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3252788" algn="l"/>
              </a:tabLst>
            </a:pPr>
            <a:r>
              <a:rPr lang="en-US" sz="2400" dirty="0"/>
              <a:t>Python provides a wide assortment of network support</a:t>
            </a:r>
          </a:p>
          <a:p>
            <a:pPr lvl="1" algn="just">
              <a:spcBef>
                <a:spcPts val="0"/>
              </a:spcBef>
              <a:spcAft>
                <a:spcPts val="600"/>
              </a:spcAft>
              <a:tabLst>
                <a:tab pos="3252788" algn="l"/>
              </a:tabLst>
            </a:pPr>
            <a:r>
              <a:rPr lang="en-US" sz="2000" dirty="0">
                <a:cs typeface="Courier New" panose="02070309020205020404" pitchFamily="49" charset="0"/>
              </a:rPr>
              <a:t>Low-level programming with sockets</a:t>
            </a:r>
          </a:p>
          <a:p>
            <a:pPr lvl="1" algn="just">
              <a:spcBef>
                <a:spcPts val="0"/>
              </a:spcBef>
              <a:spcAft>
                <a:spcPts val="600"/>
              </a:spcAft>
              <a:tabLst>
                <a:tab pos="3252788" algn="l"/>
              </a:tabLst>
            </a:pPr>
            <a:r>
              <a:rPr lang="en-US" sz="2000" dirty="0">
                <a:cs typeface="Courier New" panose="02070309020205020404" pitchFamily="49" charset="0"/>
              </a:rPr>
              <a:t>Support for existing network protocols (HTTP, FTP, SMTP, etc.)</a:t>
            </a:r>
          </a:p>
          <a:p>
            <a:pPr lvl="1" algn="just">
              <a:spcBef>
                <a:spcPts val="0"/>
              </a:spcBef>
              <a:spcAft>
                <a:spcPts val="600"/>
              </a:spcAft>
              <a:tabLst>
                <a:tab pos="3252788" algn="l"/>
              </a:tabLst>
            </a:pPr>
            <a:r>
              <a:rPr lang="en-US" sz="2000" dirty="0">
                <a:cs typeface="Courier New" panose="02070309020205020404" pitchFamily="49" charset="0"/>
              </a:rPr>
              <a:t>Web programming (CGI scripting and HTTP servers)</a:t>
            </a:r>
          </a:p>
          <a:p>
            <a:pPr lvl="1" algn="just">
              <a:spcBef>
                <a:spcPts val="0"/>
              </a:spcBef>
              <a:spcAft>
                <a:spcPts val="600"/>
              </a:spcAft>
              <a:tabLst>
                <a:tab pos="3252788" algn="l"/>
              </a:tabLst>
            </a:pPr>
            <a:r>
              <a:rPr lang="en-US" sz="2000" dirty="0">
                <a:cs typeface="Courier New" panose="02070309020205020404" pitchFamily="49" charset="0"/>
              </a:rPr>
              <a:t>Data encoding</a:t>
            </a:r>
          </a:p>
        </p:txBody>
      </p:sp>
    </p:spTree>
    <p:extLst>
      <p:ext uri="{BB962C8B-B14F-4D97-AF65-F5344CB8AC3E}">
        <p14:creationId xmlns:p14="http://schemas.microsoft.com/office/powerpoint/2010/main" val="1775210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Socket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tabLst>
                <a:tab pos="3252788" algn="l"/>
              </a:tabLst>
            </a:pPr>
            <a:r>
              <a:rPr lang="en-US" sz="2400" dirty="0"/>
              <a:t>The socket module</a:t>
            </a:r>
          </a:p>
          <a:p>
            <a:pPr lvl="1" algn="just">
              <a:spcBef>
                <a:spcPts val="0"/>
              </a:spcBef>
              <a:tabLst>
                <a:tab pos="3252788" algn="l"/>
              </a:tabLst>
            </a:pPr>
            <a:r>
              <a:rPr lang="en-US" sz="2000" dirty="0">
                <a:cs typeface="Courier New" panose="02070309020205020404" pitchFamily="49" charset="0"/>
              </a:rPr>
              <a:t>Provides access to low-level network programming functions</a:t>
            </a:r>
          </a:p>
          <a:p>
            <a:pPr lvl="1" algn="just">
              <a:spcBef>
                <a:spcPts val="0"/>
              </a:spcBef>
              <a:tabLst>
                <a:tab pos="3252788" algn="l"/>
              </a:tabLst>
            </a:pPr>
            <a:r>
              <a:rPr lang="en-US" sz="2000" dirty="0">
                <a:cs typeface="Courier New" panose="02070309020205020404" pitchFamily="49" charset="0"/>
              </a:rPr>
              <a:t>Example</a:t>
            </a:r>
          </a:p>
          <a:p>
            <a:pPr marL="857250" lvl="2" indent="0" algn="just">
              <a:spcBef>
                <a:spcPts val="0"/>
              </a:spcBef>
              <a:buNone/>
              <a:tabLst>
                <a:tab pos="3252788" algn="l"/>
              </a:tabLst>
            </a:pPr>
            <a:r>
              <a:rPr lang="en-US" sz="1800" dirty="0">
                <a:latin typeface="Courier New"/>
                <a:cs typeface="Courier New"/>
              </a:rPr>
              <a:t>from socket import *</a:t>
            </a:r>
          </a:p>
          <a:p>
            <a:pPr marL="857250" lvl="2" indent="0" algn="just">
              <a:spcBef>
                <a:spcPts val="0"/>
              </a:spcBef>
              <a:buNone/>
              <a:tabLst>
                <a:tab pos="3252788" algn="l"/>
              </a:tabLst>
            </a:pPr>
            <a:r>
              <a:rPr lang="en-US" sz="1800" dirty="0">
                <a:latin typeface="Courier New"/>
                <a:cs typeface="Courier New"/>
              </a:rPr>
              <a:t>import time</a:t>
            </a:r>
          </a:p>
          <a:p>
            <a:pPr marL="857250" lvl="2" indent="0" algn="just">
              <a:spcBef>
                <a:spcPts val="0"/>
              </a:spcBef>
              <a:buNone/>
              <a:tabLst>
                <a:tab pos="3252788" algn="l"/>
              </a:tabLst>
            </a:pPr>
            <a:endParaRPr lang="en-US" sz="1800" dirty="0">
              <a:latin typeface="Courier New"/>
              <a:cs typeface="Courier New"/>
            </a:endParaRPr>
          </a:p>
          <a:p>
            <a:pPr marL="857250" lvl="2" indent="0" algn="just">
              <a:spcBef>
                <a:spcPts val="0"/>
              </a:spcBef>
              <a:buNone/>
              <a:tabLst>
                <a:tab pos="3252788" algn="l"/>
              </a:tabLst>
            </a:pPr>
            <a:r>
              <a:rPr lang="en-US" sz="1800" dirty="0">
                <a:latin typeface="Courier New"/>
                <a:cs typeface="Courier New"/>
              </a:rPr>
              <a:t>s = socket(AF_INET, SOCK_STREAM)</a:t>
            </a:r>
          </a:p>
          <a:p>
            <a:pPr marL="857250" lvl="2" indent="0" algn="just">
              <a:spcBef>
                <a:spcPts val="0"/>
              </a:spcBef>
              <a:buNone/>
              <a:tabLst>
                <a:tab pos="3252788" algn="l"/>
              </a:tabLst>
            </a:pPr>
            <a:r>
              <a:rPr lang="en-US" sz="1800" dirty="0" err="1">
                <a:latin typeface="Courier New"/>
                <a:cs typeface="Courier New"/>
              </a:rPr>
              <a:t>s.bind</a:t>
            </a:r>
            <a:r>
              <a:rPr lang="en-US" sz="1800" dirty="0">
                <a:latin typeface="Courier New"/>
                <a:cs typeface="Courier New"/>
              </a:rPr>
              <a:t>(("", 8888))	# bind to port 8888</a:t>
            </a:r>
          </a:p>
          <a:p>
            <a:pPr marL="857250" lvl="2" indent="0" algn="just">
              <a:spcBef>
                <a:spcPts val="0"/>
              </a:spcBef>
              <a:buNone/>
              <a:tabLst>
                <a:tab pos="3252788" algn="l"/>
              </a:tabLst>
            </a:pPr>
            <a:r>
              <a:rPr lang="en-US" sz="1800" dirty="0" err="1">
                <a:latin typeface="Courier New"/>
                <a:cs typeface="Courier New"/>
              </a:rPr>
              <a:t>s.listen</a:t>
            </a:r>
            <a:r>
              <a:rPr lang="en-US" sz="1800" dirty="0">
                <a:latin typeface="Courier New"/>
                <a:cs typeface="Courier New"/>
              </a:rPr>
              <a:t>(5)	# start listening</a:t>
            </a:r>
          </a:p>
          <a:p>
            <a:pPr marL="857250" lvl="2" indent="0" algn="just">
              <a:spcBef>
                <a:spcPts val="0"/>
              </a:spcBef>
              <a:buNone/>
              <a:tabLst>
                <a:tab pos="3252788" algn="l"/>
              </a:tabLst>
            </a:pPr>
            <a:endParaRPr lang="en-US" sz="1800" dirty="0">
              <a:latin typeface="Courier New"/>
              <a:cs typeface="Courier New"/>
            </a:endParaRPr>
          </a:p>
          <a:p>
            <a:pPr marL="857250" lvl="2" indent="0" algn="just">
              <a:spcBef>
                <a:spcPts val="0"/>
              </a:spcBef>
              <a:buNone/>
              <a:tabLst>
                <a:tab pos="3252788" algn="l"/>
              </a:tabLst>
            </a:pPr>
            <a:r>
              <a:rPr lang="en-US" sz="1800" dirty="0">
                <a:latin typeface="Courier New"/>
                <a:cs typeface="Courier New"/>
              </a:rPr>
              <a:t>while 1:</a:t>
            </a:r>
          </a:p>
          <a:p>
            <a:pPr marL="857250" lvl="2" indent="0" algn="just">
              <a:spcBef>
                <a:spcPts val="0"/>
              </a:spcBef>
              <a:buNone/>
              <a:tabLst>
                <a:tab pos="1373188" algn="l"/>
                <a:tab pos="3252788" algn="l"/>
              </a:tabLst>
            </a:pPr>
            <a:r>
              <a:rPr lang="en-US" sz="1800" dirty="0">
                <a:latin typeface="Courier New"/>
                <a:cs typeface="Courier New"/>
              </a:rPr>
              <a:t>	</a:t>
            </a:r>
            <a:r>
              <a:rPr lang="en-US" sz="1800" dirty="0" err="1">
                <a:latin typeface="Courier New"/>
                <a:cs typeface="Courier New"/>
              </a:rPr>
              <a:t>client,addr</a:t>
            </a:r>
            <a:r>
              <a:rPr lang="en-US" sz="1800" dirty="0">
                <a:latin typeface="Courier New"/>
                <a:cs typeface="Courier New"/>
              </a:rPr>
              <a:t> = </a:t>
            </a:r>
            <a:r>
              <a:rPr lang="en-US" sz="1800" dirty="0" err="1">
                <a:latin typeface="Courier New"/>
                <a:cs typeface="Courier New"/>
              </a:rPr>
              <a:t>s.accept</a:t>
            </a:r>
            <a:r>
              <a:rPr lang="en-US" sz="1800" dirty="0">
                <a:latin typeface="Courier New"/>
                <a:cs typeface="Courier New"/>
              </a:rPr>
              <a:t>() # wait for connection</a:t>
            </a:r>
          </a:p>
          <a:p>
            <a:pPr marL="857250" lvl="2" indent="0" algn="just">
              <a:spcBef>
                <a:spcPts val="0"/>
              </a:spcBef>
              <a:buNone/>
              <a:tabLst>
                <a:tab pos="1373188" algn="l"/>
                <a:tab pos="3252788" algn="l"/>
              </a:tabLst>
            </a:pPr>
            <a:r>
              <a:rPr lang="en-US" sz="1800" dirty="0">
                <a:latin typeface="Courier New"/>
                <a:cs typeface="Courier New"/>
              </a:rPr>
              <a:t>	print "Connection received from ", </a:t>
            </a:r>
            <a:r>
              <a:rPr lang="en-US" sz="1800" dirty="0" err="1">
                <a:latin typeface="Courier New"/>
                <a:cs typeface="Courier New"/>
              </a:rPr>
              <a:t>addr</a:t>
            </a:r>
            <a:endParaRPr lang="en-US" sz="1800" dirty="0">
              <a:latin typeface="Courier New"/>
              <a:cs typeface="Courier New"/>
            </a:endParaRPr>
          </a:p>
          <a:p>
            <a:pPr marL="857250" lvl="2" indent="0" algn="just">
              <a:spcBef>
                <a:spcPts val="0"/>
              </a:spcBef>
              <a:buNone/>
              <a:tabLst>
                <a:tab pos="1373188" algn="l"/>
                <a:tab pos="3252788" algn="l"/>
              </a:tabLst>
            </a:pPr>
            <a:r>
              <a:rPr lang="en-US" sz="1800" dirty="0">
                <a:latin typeface="Courier New"/>
                <a:cs typeface="Courier New"/>
              </a:rPr>
              <a:t>	</a:t>
            </a:r>
            <a:r>
              <a:rPr lang="en-US" sz="1800" dirty="0" err="1">
                <a:latin typeface="Courier New"/>
                <a:cs typeface="Courier New"/>
              </a:rPr>
              <a:t>client.send</a:t>
            </a:r>
            <a:r>
              <a:rPr lang="en-US" sz="1800" dirty="0">
                <a:latin typeface="Courier New"/>
                <a:cs typeface="Courier New"/>
              </a:rPr>
              <a:t>(</a:t>
            </a:r>
            <a:r>
              <a:rPr lang="en-US" sz="1800" dirty="0" err="1">
                <a:latin typeface="Courier New"/>
                <a:cs typeface="Courier New"/>
              </a:rPr>
              <a:t>time.ctime</a:t>
            </a:r>
            <a:r>
              <a:rPr lang="en-US" sz="1800" dirty="0">
                <a:latin typeface="Courier New"/>
                <a:cs typeface="Courier New"/>
              </a:rPr>
              <a:t>(</a:t>
            </a:r>
            <a:r>
              <a:rPr lang="en-US" sz="1800" dirty="0" err="1">
                <a:latin typeface="Courier New"/>
                <a:cs typeface="Courier New"/>
              </a:rPr>
              <a:t>time.time</a:t>
            </a:r>
            <a:r>
              <a:rPr lang="en-US" sz="1800" dirty="0">
                <a:latin typeface="Courier New"/>
                <a:cs typeface="Courier New"/>
              </a:rPr>
              <a:t>()))</a:t>
            </a:r>
          </a:p>
          <a:p>
            <a:pPr marL="857250" lvl="2" indent="0" algn="just">
              <a:spcBef>
                <a:spcPts val="0"/>
              </a:spcBef>
              <a:buNone/>
              <a:tabLst>
                <a:tab pos="1373188" algn="l"/>
                <a:tab pos="3252788" algn="l"/>
              </a:tabLst>
            </a:pPr>
            <a:r>
              <a:rPr lang="en-US" sz="1800" dirty="0">
                <a:latin typeface="Courier New"/>
                <a:cs typeface="Courier New"/>
              </a:rPr>
              <a:t>	</a:t>
            </a:r>
            <a:r>
              <a:rPr lang="en-US" sz="1800" dirty="0" err="1">
                <a:latin typeface="Courier New"/>
                <a:cs typeface="Courier New"/>
              </a:rPr>
              <a:t>client.close</a:t>
            </a:r>
            <a:r>
              <a:rPr lang="en-US" sz="1800" dirty="0">
                <a:latin typeface="Courier New"/>
                <a:cs typeface="Courier New"/>
              </a:rPr>
              <a:t>()</a:t>
            </a:r>
          </a:p>
          <a:p>
            <a:pPr lvl="1" algn="just">
              <a:spcBef>
                <a:spcPts val="0"/>
              </a:spcBef>
              <a:tabLst>
                <a:tab pos="1373188" algn="l"/>
                <a:tab pos="3252788" algn="l"/>
              </a:tabLst>
            </a:pPr>
            <a:r>
              <a:rPr lang="en-US" sz="2000" dirty="0">
                <a:cs typeface="Courier New"/>
              </a:rPr>
              <a:t>Socket first opened by server is not same one used to exchange data</a:t>
            </a:r>
          </a:p>
          <a:p>
            <a:pPr lvl="1" algn="just">
              <a:spcBef>
                <a:spcPts val="0"/>
              </a:spcBef>
              <a:tabLst>
                <a:tab pos="1373188" algn="l"/>
                <a:tab pos="3252788" algn="l"/>
              </a:tabLst>
            </a:pPr>
            <a:r>
              <a:rPr lang="en-US" sz="2000" dirty="0">
                <a:cs typeface="Courier New"/>
              </a:rPr>
              <a:t>Instead, </a:t>
            </a:r>
            <a:r>
              <a:rPr lang="en-US" sz="2000" dirty="0">
                <a:latin typeface="Courier New"/>
                <a:cs typeface="Courier New"/>
              </a:rPr>
              <a:t>accept()</a:t>
            </a:r>
            <a:r>
              <a:rPr lang="en-US" sz="2000" dirty="0">
                <a:cs typeface="Courier New"/>
              </a:rPr>
              <a:t> function returns a new socket for this client</a:t>
            </a:r>
          </a:p>
        </p:txBody>
      </p:sp>
      <p:sp>
        <p:nvSpPr>
          <p:cNvPr id="8" name="TextBox 7"/>
          <p:cNvSpPr txBox="1"/>
          <p:nvPr/>
        </p:nvSpPr>
        <p:spPr>
          <a:xfrm>
            <a:off x="5361901" y="2510624"/>
            <a:ext cx="3113106" cy="369332"/>
          </a:xfrm>
          <a:prstGeom prst="rect">
            <a:avLst/>
          </a:prstGeom>
          <a:solidFill>
            <a:srgbClr val="D4F0E1"/>
          </a:solidFill>
        </p:spPr>
        <p:txBody>
          <a:bodyPr wrap="square" rtlCol="0">
            <a:spAutoFit/>
          </a:bodyPr>
          <a:lstStyle/>
          <a:p>
            <a:pPr algn="just"/>
            <a:r>
              <a:rPr lang="en-US" dirty="0"/>
              <a:t>Server returns the current time</a:t>
            </a:r>
          </a:p>
        </p:txBody>
      </p:sp>
      <p:sp>
        <p:nvSpPr>
          <p:cNvPr id="10" name="Right Brace 9"/>
          <p:cNvSpPr/>
          <p:nvPr/>
        </p:nvSpPr>
        <p:spPr>
          <a:xfrm rot="18540000">
            <a:off x="5507696" y="2505940"/>
            <a:ext cx="291470" cy="1406918"/>
          </a:xfrm>
          <a:prstGeom prst="righ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675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5" end="1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Socket Example</a:t>
            </a:r>
            <a:r>
              <a:rPr lang="en-US" sz="3200" dirty="0"/>
              <a:t> (cont’d)</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tabLst>
                <a:tab pos="3252788" algn="l"/>
              </a:tabLst>
            </a:pPr>
            <a:r>
              <a:rPr lang="en-US" sz="2400" dirty="0"/>
              <a:t>Client program</a:t>
            </a:r>
          </a:p>
          <a:p>
            <a:pPr lvl="1" algn="just">
              <a:spcBef>
                <a:spcPts val="0"/>
              </a:spcBef>
              <a:tabLst>
                <a:tab pos="3252788" algn="l"/>
              </a:tabLst>
            </a:pPr>
            <a:r>
              <a:rPr lang="en-US" sz="2000" dirty="0">
                <a:cs typeface="Courier New" panose="02070309020205020404" pitchFamily="49" charset="0"/>
              </a:rPr>
              <a:t>Connect to time server and get current time</a:t>
            </a:r>
          </a:p>
          <a:p>
            <a:pPr marL="857250" lvl="2" indent="0" algn="just">
              <a:spcBef>
                <a:spcPts val="0"/>
              </a:spcBef>
              <a:buNone/>
              <a:tabLst>
                <a:tab pos="3252788" algn="l"/>
              </a:tabLst>
            </a:pPr>
            <a:r>
              <a:rPr lang="en-US" sz="1800" dirty="0">
                <a:latin typeface="Courier New"/>
                <a:cs typeface="Courier New"/>
              </a:rPr>
              <a:t>from socket import *</a:t>
            </a:r>
          </a:p>
          <a:p>
            <a:pPr marL="857250" lvl="2" indent="0" algn="just">
              <a:spcBef>
                <a:spcPts val="0"/>
              </a:spcBef>
              <a:buNone/>
              <a:tabLst>
                <a:tab pos="3252788" algn="l"/>
              </a:tabLst>
            </a:pPr>
            <a:endParaRPr lang="en-US" sz="1800" dirty="0">
              <a:latin typeface="Courier New"/>
              <a:cs typeface="Courier New"/>
            </a:endParaRPr>
          </a:p>
          <a:p>
            <a:pPr marL="857250" lvl="2" indent="0" algn="just">
              <a:spcBef>
                <a:spcPts val="0"/>
              </a:spcBef>
              <a:buNone/>
              <a:tabLst>
                <a:tab pos="3252788" algn="l"/>
              </a:tabLst>
            </a:pPr>
            <a:r>
              <a:rPr lang="en-US" sz="1800" dirty="0">
                <a:latin typeface="Courier New"/>
                <a:cs typeface="Courier New"/>
              </a:rPr>
              <a:t>s = socket(AF_INET, SOCK_STREAM)</a:t>
            </a:r>
          </a:p>
          <a:p>
            <a:pPr marL="857250" lvl="2" indent="0" algn="just">
              <a:spcBef>
                <a:spcPts val="0"/>
              </a:spcBef>
              <a:buNone/>
              <a:tabLst>
                <a:tab pos="3252788" algn="l"/>
              </a:tabLst>
            </a:pPr>
            <a:r>
              <a:rPr lang="en-US" sz="1800" dirty="0" err="1">
                <a:latin typeface="Courier New"/>
                <a:cs typeface="Courier New"/>
              </a:rPr>
              <a:t>s.connect</a:t>
            </a:r>
            <a:r>
              <a:rPr lang="en-US" sz="1800" dirty="0">
                <a:latin typeface="Courier New"/>
                <a:cs typeface="Courier New"/>
              </a:rPr>
              <a:t>(("cse05.cse.unt.edu", 8888))</a:t>
            </a:r>
          </a:p>
          <a:p>
            <a:pPr marL="857250" lvl="2" indent="0" algn="just">
              <a:spcBef>
                <a:spcPts val="0"/>
              </a:spcBef>
              <a:buNone/>
              <a:tabLst>
                <a:tab pos="3252788" algn="l"/>
              </a:tabLst>
            </a:pPr>
            <a:r>
              <a:rPr lang="en-US" sz="1800" dirty="0">
                <a:latin typeface="Courier New"/>
                <a:cs typeface="Courier New"/>
              </a:rPr>
              <a:t>tm = </a:t>
            </a:r>
            <a:r>
              <a:rPr lang="en-US" sz="1800" dirty="0" err="1">
                <a:latin typeface="Courier New"/>
                <a:cs typeface="Courier New"/>
              </a:rPr>
              <a:t>s.recv</a:t>
            </a:r>
            <a:r>
              <a:rPr lang="en-US" sz="1800" dirty="0">
                <a:latin typeface="Courier New"/>
                <a:cs typeface="Courier New"/>
              </a:rPr>
              <a:t>(1024)		# receive up to 1024 bytes</a:t>
            </a:r>
          </a:p>
          <a:p>
            <a:pPr marL="857250" lvl="2" indent="0" algn="just">
              <a:spcBef>
                <a:spcPts val="0"/>
              </a:spcBef>
              <a:buNone/>
              <a:tabLst>
                <a:tab pos="3252788" algn="l"/>
              </a:tabLst>
            </a:pPr>
            <a:r>
              <a:rPr lang="en-US" sz="1800" dirty="0" err="1">
                <a:latin typeface="Courier New"/>
                <a:cs typeface="Courier New"/>
              </a:rPr>
              <a:t>s.close</a:t>
            </a:r>
            <a:r>
              <a:rPr lang="en-US" sz="1800" dirty="0">
                <a:latin typeface="Courier New"/>
                <a:cs typeface="Courier New"/>
              </a:rPr>
              <a:t>()</a:t>
            </a:r>
          </a:p>
          <a:p>
            <a:pPr marL="857250" lvl="2" indent="0" algn="just">
              <a:spcBef>
                <a:spcPts val="0"/>
              </a:spcBef>
              <a:buNone/>
              <a:tabLst>
                <a:tab pos="3252788" algn="l"/>
              </a:tabLst>
            </a:pPr>
            <a:r>
              <a:rPr lang="en-US" sz="1800" dirty="0">
                <a:latin typeface="Courier New"/>
                <a:cs typeface="Courier New"/>
              </a:rPr>
              <a:t>print "The time is ", tm</a:t>
            </a:r>
          </a:p>
          <a:p>
            <a:pPr marL="857250" lvl="2" indent="0" algn="just">
              <a:spcBef>
                <a:spcPts val="0"/>
              </a:spcBef>
              <a:buNone/>
              <a:tabLst>
                <a:tab pos="3252788" algn="l"/>
              </a:tabLst>
            </a:pPr>
            <a:endParaRPr lang="en-US" sz="1800" dirty="0">
              <a:latin typeface="Courier New"/>
              <a:cs typeface="Courier New"/>
            </a:endParaRPr>
          </a:p>
          <a:p>
            <a:pPr lvl="1" algn="just">
              <a:spcBef>
                <a:spcPts val="0"/>
              </a:spcBef>
              <a:tabLst>
                <a:tab pos="1373188" algn="l"/>
                <a:tab pos="3252788" algn="l"/>
              </a:tabLst>
            </a:pPr>
            <a:r>
              <a:rPr lang="en-US" sz="2000" dirty="0">
                <a:cs typeface="Courier New"/>
              </a:rPr>
              <a:t>Once connection is established, server/client communicate using </a:t>
            </a:r>
            <a:r>
              <a:rPr lang="en-US" sz="2000" dirty="0">
                <a:latin typeface="Courier New"/>
                <a:cs typeface="Courier New"/>
              </a:rPr>
              <a:t>send()</a:t>
            </a:r>
            <a:r>
              <a:rPr lang="en-US" sz="2000" dirty="0">
                <a:cs typeface="Courier New"/>
              </a:rPr>
              <a:t> and </a:t>
            </a:r>
            <a:r>
              <a:rPr lang="en-US" sz="2000" dirty="0" err="1">
                <a:latin typeface="Courier New"/>
                <a:cs typeface="Courier New"/>
              </a:rPr>
              <a:t>recv</a:t>
            </a:r>
            <a:r>
              <a:rPr lang="en-US" sz="2000" dirty="0">
                <a:latin typeface="Courier New"/>
                <a:cs typeface="Courier New"/>
              </a:rPr>
              <a:t>()</a:t>
            </a:r>
          </a:p>
        </p:txBody>
      </p:sp>
    </p:spTree>
    <p:extLst>
      <p:ext uri="{BB962C8B-B14F-4D97-AF65-F5344CB8AC3E}">
        <p14:creationId xmlns:p14="http://schemas.microsoft.com/office/powerpoint/2010/main" val="189567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Python Structure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0"/>
              </a:spcBef>
              <a:spcAft>
                <a:spcPts val="600"/>
              </a:spcAft>
              <a:defRPr/>
            </a:pPr>
            <a:r>
              <a:rPr lang="en-US" sz="2400" dirty="0"/>
              <a:t>Modules: Python source files or C extensions</a:t>
            </a:r>
          </a:p>
          <a:p>
            <a:pPr lvl="1">
              <a:spcBef>
                <a:spcPts val="0"/>
              </a:spcBef>
              <a:spcAft>
                <a:spcPts val="600"/>
              </a:spcAft>
              <a:defRPr/>
            </a:pPr>
            <a:r>
              <a:rPr lang="en-US" sz="2000" dirty="0">
                <a:solidFill>
                  <a:srgbClr val="2F02F0"/>
                </a:solidFill>
                <a:latin typeface="Courier New"/>
                <a:cs typeface="Courier New"/>
              </a:rPr>
              <a:t>import</a:t>
            </a:r>
            <a:r>
              <a:rPr lang="en-US" sz="2000" dirty="0"/>
              <a:t>, top-level via </a:t>
            </a:r>
            <a:r>
              <a:rPr lang="en-US" sz="2000" dirty="0">
                <a:solidFill>
                  <a:srgbClr val="2F02F0"/>
                </a:solidFill>
                <a:latin typeface="Courier New"/>
                <a:cs typeface="Courier New"/>
              </a:rPr>
              <a:t>from</a:t>
            </a:r>
            <a:r>
              <a:rPr lang="en-US" sz="2000" dirty="0"/>
              <a:t>, </a:t>
            </a:r>
            <a:r>
              <a:rPr lang="en-US" sz="2000" dirty="0">
                <a:solidFill>
                  <a:srgbClr val="2F02F0"/>
                </a:solidFill>
                <a:latin typeface="Courier New"/>
                <a:cs typeface="Courier New"/>
              </a:rPr>
              <a:t>reload</a:t>
            </a:r>
          </a:p>
          <a:p>
            <a:pPr>
              <a:spcBef>
                <a:spcPts val="0"/>
              </a:spcBef>
              <a:spcAft>
                <a:spcPts val="600"/>
              </a:spcAft>
              <a:defRPr/>
            </a:pPr>
            <a:r>
              <a:rPr lang="en-US" sz="2400" dirty="0"/>
              <a:t>Statements</a:t>
            </a:r>
          </a:p>
          <a:p>
            <a:pPr lvl="1">
              <a:spcBef>
                <a:spcPts val="0"/>
              </a:spcBef>
              <a:spcAft>
                <a:spcPts val="600"/>
              </a:spcAft>
              <a:defRPr/>
            </a:pPr>
            <a:r>
              <a:rPr lang="en-US" sz="2000" dirty="0"/>
              <a:t>Control flow</a:t>
            </a:r>
          </a:p>
          <a:p>
            <a:pPr lvl="1">
              <a:spcBef>
                <a:spcPts val="0"/>
              </a:spcBef>
              <a:spcAft>
                <a:spcPts val="600"/>
              </a:spcAft>
              <a:defRPr/>
            </a:pPr>
            <a:r>
              <a:rPr lang="en-US" sz="2000" dirty="0"/>
              <a:t>Create objects</a:t>
            </a:r>
          </a:p>
          <a:p>
            <a:pPr lvl="1">
              <a:spcBef>
                <a:spcPts val="0"/>
              </a:spcBef>
              <a:spcAft>
                <a:spcPts val="600"/>
              </a:spcAft>
              <a:defRPr/>
            </a:pPr>
            <a:r>
              <a:rPr lang="en-US" sz="2000" dirty="0"/>
              <a:t>Indentation matters – instead of </a:t>
            </a:r>
            <a:r>
              <a:rPr lang="en-US" sz="2000" dirty="0">
                <a:solidFill>
                  <a:srgbClr val="2F02F0"/>
                </a:solidFill>
                <a:latin typeface="Courier New"/>
                <a:cs typeface="Courier New"/>
              </a:rPr>
              <a:t>{}</a:t>
            </a:r>
          </a:p>
          <a:p>
            <a:pPr>
              <a:spcBef>
                <a:spcPts val="0"/>
              </a:spcBef>
              <a:spcAft>
                <a:spcPts val="600"/>
              </a:spcAft>
              <a:defRPr/>
            </a:pPr>
            <a:r>
              <a:rPr lang="en-US" sz="2400" dirty="0"/>
              <a:t>Objects</a:t>
            </a:r>
          </a:p>
          <a:p>
            <a:pPr lvl="1">
              <a:spcBef>
                <a:spcPts val="0"/>
              </a:spcBef>
              <a:spcAft>
                <a:spcPts val="600"/>
              </a:spcAft>
              <a:defRPr/>
            </a:pPr>
            <a:r>
              <a:rPr lang="en-US" sz="2000" dirty="0"/>
              <a:t>Everything is an object</a:t>
            </a:r>
          </a:p>
          <a:p>
            <a:pPr lvl="1">
              <a:spcBef>
                <a:spcPts val="0"/>
              </a:spcBef>
              <a:spcAft>
                <a:spcPts val="600"/>
              </a:spcAft>
              <a:defRPr/>
            </a:pPr>
            <a:r>
              <a:rPr lang="en-US" sz="2000" dirty="0"/>
              <a:t>Automatically reclaimed when no longer needed</a:t>
            </a:r>
          </a:p>
        </p:txBody>
      </p:sp>
      <p:sp>
        <p:nvSpPr>
          <p:cNvPr id="2" name="Rounded Rectangle 1"/>
          <p:cNvSpPr/>
          <p:nvPr/>
        </p:nvSpPr>
        <p:spPr>
          <a:xfrm>
            <a:off x="866186" y="5474971"/>
            <a:ext cx="7297812" cy="932973"/>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Can find information and tutorials on Python at:</a:t>
            </a:r>
          </a:p>
          <a:p>
            <a:pPr algn="ctr"/>
            <a:r>
              <a:rPr lang="en-US" sz="2400" dirty="0">
                <a:cs typeface="Courier New" panose="02070309020205020404" pitchFamily="49" charset="0"/>
                <a:hlinkClick r:id="rId3"/>
              </a:rPr>
              <a:t>http://python.org/</a:t>
            </a:r>
            <a:endParaRPr lang="en-US" sz="2400" dirty="0">
              <a:cs typeface="Courier New" panose="02070309020205020404" pitchFamily="49" charset="0"/>
            </a:endParaRPr>
          </a:p>
        </p:txBody>
      </p:sp>
    </p:spTree>
    <p:extLst>
      <p:ext uri="{BB962C8B-B14F-4D97-AF65-F5344CB8AC3E}">
        <p14:creationId xmlns:p14="http://schemas.microsoft.com/office/powerpoint/2010/main" val="260540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Socket Module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lnSpc>
                <a:spcPct val="90000"/>
              </a:lnSpc>
              <a:spcBef>
                <a:spcPts val="0"/>
              </a:spcBef>
              <a:spcAft>
                <a:spcPts val="100"/>
              </a:spcAft>
              <a:tabLst>
                <a:tab pos="3252788" algn="l"/>
              </a:tabLst>
            </a:pPr>
            <a:r>
              <a:rPr lang="en-US" sz="2400" dirty="0"/>
              <a:t>Socket methods</a:t>
            </a:r>
          </a:p>
          <a:p>
            <a:pPr marL="400050" lvl="1" indent="0">
              <a:lnSpc>
                <a:spcPct val="90000"/>
              </a:lnSpc>
              <a:spcBef>
                <a:spcPts val="0"/>
              </a:spcBef>
              <a:spcAft>
                <a:spcPts val="100"/>
              </a:spcAft>
              <a:buNone/>
              <a:tabLst>
                <a:tab pos="3252788" algn="l"/>
              </a:tabLst>
            </a:pPr>
            <a:r>
              <a:rPr lang="en-US" sz="1800" dirty="0" err="1">
                <a:latin typeface="Courier New" panose="02070309020205020404" pitchFamily="49" charset="0"/>
                <a:cs typeface="Courier New" panose="02070309020205020404" pitchFamily="49" charset="0"/>
              </a:rPr>
              <a:t>s.accept</a:t>
            </a:r>
            <a:r>
              <a:rPr lang="en-US" sz="1800" dirty="0">
                <a:latin typeface="Courier New" panose="02070309020205020404" pitchFamily="49" charset="0"/>
                <a:cs typeface="Courier New" panose="02070309020205020404" pitchFamily="49" charset="0"/>
              </a:rPr>
              <a:t>()	# accept new connection</a:t>
            </a:r>
          </a:p>
          <a:p>
            <a:pPr marL="400050" lvl="1" indent="0">
              <a:lnSpc>
                <a:spcPct val="90000"/>
              </a:lnSpc>
              <a:spcBef>
                <a:spcPts val="0"/>
              </a:spcBef>
              <a:spcAft>
                <a:spcPts val="100"/>
              </a:spcAft>
              <a:buNone/>
              <a:tabLst>
                <a:tab pos="3252788" algn="l"/>
              </a:tabLst>
            </a:pPr>
            <a:r>
              <a:rPr lang="en-US" sz="1800" dirty="0" err="1">
                <a:latin typeface="Courier New" panose="02070309020205020404" pitchFamily="49" charset="0"/>
                <a:cs typeface="Courier New" panose="02070309020205020404" pitchFamily="49" charset="0"/>
              </a:rPr>
              <a:t>s.bind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addr</a:t>
            </a:r>
            <a:r>
              <a:rPr lang="en-US" sz="1800" dirty="0">
                <a:latin typeface="Courier New" panose="02070309020205020404" pitchFamily="49" charset="0"/>
                <a:cs typeface="Courier New" panose="02070309020205020404" pitchFamily="49" charset="0"/>
              </a:rPr>
              <a:t>)	# bind to address and port</a:t>
            </a:r>
          </a:p>
          <a:p>
            <a:pPr marL="400050" lvl="1" indent="0">
              <a:lnSpc>
                <a:spcPct val="90000"/>
              </a:lnSpc>
              <a:spcBef>
                <a:spcPts val="0"/>
              </a:spcBef>
              <a:spcAft>
                <a:spcPts val="100"/>
              </a:spcAft>
              <a:buNone/>
              <a:tabLst>
                <a:tab pos="3252788" algn="l"/>
              </a:tabLst>
            </a:pPr>
            <a:r>
              <a:rPr lang="en-US" sz="1800" dirty="0" err="1">
                <a:latin typeface="Courier New" panose="02070309020205020404" pitchFamily="49" charset="0"/>
                <a:cs typeface="Courier New" panose="02070309020205020404" pitchFamily="49" charset="0"/>
              </a:rPr>
              <a:t>s.close</a:t>
            </a:r>
            <a:r>
              <a:rPr lang="en-US" sz="1800" dirty="0">
                <a:latin typeface="Courier New" panose="02070309020205020404" pitchFamily="49" charset="0"/>
                <a:cs typeface="Courier New" panose="02070309020205020404" pitchFamily="49" charset="0"/>
              </a:rPr>
              <a:t>()	# close socket</a:t>
            </a:r>
          </a:p>
          <a:p>
            <a:pPr marL="400050" lvl="1" indent="0">
              <a:lnSpc>
                <a:spcPct val="90000"/>
              </a:lnSpc>
              <a:spcBef>
                <a:spcPts val="0"/>
              </a:spcBef>
              <a:spcAft>
                <a:spcPts val="100"/>
              </a:spcAft>
              <a:buNone/>
              <a:tabLst>
                <a:tab pos="3252788" algn="l"/>
              </a:tabLst>
            </a:pPr>
            <a:r>
              <a:rPr lang="en-US" sz="1800" dirty="0" err="1">
                <a:latin typeface="Courier New" panose="02070309020205020404" pitchFamily="49" charset="0"/>
                <a:cs typeface="Courier New" panose="02070309020205020404" pitchFamily="49" charset="0"/>
              </a:rPr>
              <a:t>s.connect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addr</a:t>
            </a:r>
            <a:r>
              <a:rPr lang="en-US" sz="1800" dirty="0">
                <a:latin typeface="Courier New" panose="02070309020205020404" pitchFamily="49" charset="0"/>
                <a:cs typeface="Courier New" panose="02070309020205020404" pitchFamily="49" charset="0"/>
              </a:rPr>
              <a:t>)	# connect to remote socket</a:t>
            </a:r>
          </a:p>
          <a:p>
            <a:pPr marL="400050" lvl="1" indent="0">
              <a:lnSpc>
                <a:spcPct val="90000"/>
              </a:lnSpc>
              <a:spcBef>
                <a:spcPts val="0"/>
              </a:spcBef>
              <a:spcAft>
                <a:spcPts val="100"/>
              </a:spcAft>
              <a:buNone/>
              <a:tabLst>
                <a:tab pos="3252788" algn="l"/>
              </a:tabLst>
            </a:pPr>
            <a:r>
              <a:rPr lang="en-US" sz="1800" dirty="0" err="1">
                <a:latin typeface="Courier New" panose="02070309020205020404" pitchFamily="49" charset="0"/>
                <a:cs typeface="Courier New" panose="02070309020205020404" pitchFamily="49" charset="0"/>
              </a:rPr>
              <a:t>s.fileno</a:t>
            </a:r>
            <a:r>
              <a:rPr lang="en-US" sz="1800" dirty="0">
                <a:latin typeface="Courier New" panose="02070309020205020404" pitchFamily="49" charset="0"/>
                <a:cs typeface="Courier New" panose="02070309020205020404" pitchFamily="49" charset="0"/>
              </a:rPr>
              <a:t>()	# return file descriptor</a:t>
            </a:r>
          </a:p>
          <a:p>
            <a:pPr marL="400050" lvl="1" indent="0">
              <a:lnSpc>
                <a:spcPct val="90000"/>
              </a:lnSpc>
              <a:spcBef>
                <a:spcPts val="0"/>
              </a:spcBef>
              <a:spcAft>
                <a:spcPts val="100"/>
              </a:spcAft>
              <a:buNone/>
              <a:tabLst>
                <a:tab pos="3252788" algn="l"/>
              </a:tabLst>
            </a:pPr>
            <a:r>
              <a:rPr lang="en-US" sz="1800" dirty="0" err="1">
                <a:latin typeface="Courier New" panose="02070309020205020404" pitchFamily="49" charset="0"/>
                <a:cs typeface="Courier New" panose="02070309020205020404" pitchFamily="49" charset="0"/>
              </a:rPr>
              <a:t>s.getpeername</a:t>
            </a:r>
            <a:r>
              <a:rPr lang="en-US" sz="1800" dirty="0">
                <a:latin typeface="Courier New" panose="02070309020205020404" pitchFamily="49" charset="0"/>
                <a:cs typeface="Courier New" panose="02070309020205020404" pitchFamily="49" charset="0"/>
              </a:rPr>
              <a:t>()	# get name of remote machine</a:t>
            </a:r>
          </a:p>
          <a:p>
            <a:pPr marL="400050" lvl="1" indent="0">
              <a:lnSpc>
                <a:spcPct val="90000"/>
              </a:lnSpc>
              <a:spcBef>
                <a:spcPts val="0"/>
              </a:spcBef>
              <a:spcAft>
                <a:spcPts val="100"/>
              </a:spcAft>
              <a:buNone/>
              <a:tabLst>
                <a:tab pos="3252788" algn="l"/>
              </a:tabLst>
            </a:pPr>
            <a:r>
              <a:rPr lang="en-US" sz="1800" dirty="0" err="1">
                <a:latin typeface="Courier New" panose="02070309020205020404" pitchFamily="49" charset="0"/>
                <a:cs typeface="Courier New" panose="02070309020205020404" pitchFamily="49" charset="0"/>
              </a:rPr>
              <a:t>s.getsockname</a:t>
            </a:r>
            <a:r>
              <a:rPr lang="en-US" sz="1800" dirty="0">
                <a:latin typeface="Courier New" panose="02070309020205020404" pitchFamily="49" charset="0"/>
                <a:cs typeface="Courier New" panose="02070309020205020404" pitchFamily="49" charset="0"/>
              </a:rPr>
              <a:t>()	# get socket address</a:t>
            </a:r>
          </a:p>
          <a:p>
            <a:pPr marL="400050" lvl="1" indent="0">
              <a:lnSpc>
                <a:spcPct val="90000"/>
              </a:lnSpc>
              <a:spcBef>
                <a:spcPts val="0"/>
              </a:spcBef>
              <a:spcAft>
                <a:spcPts val="100"/>
              </a:spcAft>
              <a:buNone/>
              <a:tabLst>
                <a:tab pos="3252788" algn="l"/>
              </a:tabLst>
            </a:pPr>
            <a:r>
              <a:rPr lang="en-US" sz="1800" dirty="0" err="1">
                <a:latin typeface="Courier New" panose="02070309020205020404" pitchFamily="49" charset="0"/>
                <a:cs typeface="Courier New" panose="02070309020205020404" pitchFamily="49" charset="0"/>
              </a:rPr>
              <a:t>s.getsockopt</a:t>
            </a:r>
            <a:r>
              <a:rPr lang="en-US" sz="1800" dirty="0">
                <a:latin typeface="Courier New" panose="02070309020205020404" pitchFamily="49" charset="0"/>
                <a:cs typeface="Courier New" panose="02070309020205020404" pitchFamily="49" charset="0"/>
              </a:rPr>
              <a:t>(</a:t>
            </a:r>
            <a:r>
              <a:rPr lang="is-IS" sz="1800" dirty="0">
                <a:latin typeface="Courier New" panose="02070309020205020404" pitchFamily="49" charset="0"/>
                <a:cs typeface="Courier New" panose="02070309020205020404" pitchFamily="49" charset="0"/>
              </a:rPr>
              <a:t>…)	# get socket options</a:t>
            </a:r>
          </a:p>
          <a:p>
            <a:pPr marL="400050" lvl="1" indent="0">
              <a:lnSpc>
                <a:spcPct val="90000"/>
              </a:lnSpc>
              <a:spcBef>
                <a:spcPts val="0"/>
              </a:spcBef>
              <a:spcAft>
                <a:spcPts val="100"/>
              </a:spcAft>
              <a:buNone/>
              <a:tabLst>
                <a:tab pos="3252788" algn="l"/>
              </a:tabLst>
            </a:pPr>
            <a:r>
              <a:rPr lang="is-IS" sz="1800" dirty="0">
                <a:latin typeface="Courier New" panose="02070309020205020404" pitchFamily="49" charset="0"/>
                <a:cs typeface="Courier New" panose="02070309020205020404" pitchFamily="49" charset="0"/>
              </a:rPr>
              <a:t>s.listen(backlog)	# start listening for connections</a:t>
            </a:r>
          </a:p>
          <a:p>
            <a:pPr marL="400050" lvl="1" indent="0">
              <a:lnSpc>
                <a:spcPct val="90000"/>
              </a:lnSpc>
              <a:spcBef>
                <a:spcPts val="0"/>
              </a:spcBef>
              <a:spcAft>
                <a:spcPts val="100"/>
              </a:spcAft>
              <a:buNone/>
              <a:tabLst>
                <a:tab pos="3252788" algn="l"/>
              </a:tabLst>
            </a:pPr>
            <a:r>
              <a:rPr lang="is-IS" sz="1800" dirty="0">
                <a:latin typeface="Courier New" panose="02070309020205020404" pitchFamily="49" charset="0"/>
                <a:cs typeface="Courier New" panose="02070309020205020404" pitchFamily="49" charset="0"/>
              </a:rPr>
              <a:t>s.makefile(mode)	# turn socket into file-object</a:t>
            </a:r>
          </a:p>
          <a:p>
            <a:pPr marL="400050" lvl="1" indent="0">
              <a:lnSpc>
                <a:spcPct val="90000"/>
              </a:lnSpc>
              <a:spcBef>
                <a:spcPts val="0"/>
              </a:spcBef>
              <a:spcAft>
                <a:spcPts val="100"/>
              </a:spcAft>
              <a:buNone/>
              <a:tabLst>
                <a:tab pos="3252788" algn="l"/>
              </a:tabLst>
            </a:pPr>
            <a:r>
              <a:rPr lang="is-IS" sz="1800" dirty="0">
                <a:latin typeface="Courier New" panose="02070309020205020404" pitchFamily="49" charset="0"/>
                <a:cs typeface="Courier New" panose="02070309020205020404" pitchFamily="49" charset="0"/>
              </a:rPr>
              <a:t>s.recv(bufsize)	# receive data</a:t>
            </a:r>
          </a:p>
          <a:p>
            <a:pPr marL="400050" lvl="1" indent="0">
              <a:lnSpc>
                <a:spcPct val="90000"/>
              </a:lnSpc>
              <a:spcBef>
                <a:spcPts val="0"/>
              </a:spcBef>
              <a:spcAft>
                <a:spcPts val="100"/>
              </a:spcAft>
              <a:buNone/>
              <a:tabLst>
                <a:tab pos="3252788" algn="l"/>
              </a:tabLst>
            </a:pPr>
            <a:r>
              <a:rPr lang="is-IS" sz="1800" dirty="0">
                <a:latin typeface="Courier New" panose="02070309020205020404" pitchFamily="49" charset="0"/>
                <a:cs typeface="Courier New" panose="02070309020205020404" pitchFamily="49" charset="0"/>
              </a:rPr>
              <a:t>s.recvfrom(bufsize)	# receive data (UDP)</a:t>
            </a:r>
          </a:p>
          <a:p>
            <a:pPr marL="400050" lvl="1" indent="0">
              <a:lnSpc>
                <a:spcPct val="90000"/>
              </a:lnSpc>
              <a:spcBef>
                <a:spcPts val="0"/>
              </a:spcBef>
              <a:spcAft>
                <a:spcPts val="100"/>
              </a:spcAft>
              <a:buNone/>
              <a:tabLst>
                <a:tab pos="3252788" algn="l"/>
              </a:tabLst>
            </a:pPr>
            <a:r>
              <a:rPr lang="is-IS" sz="1800" dirty="0">
                <a:latin typeface="Courier New" panose="02070309020205020404" pitchFamily="49" charset="0"/>
                <a:cs typeface="Courier New" panose="02070309020205020404" pitchFamily="49" charset="0"/>
              </a:rPr>
              <a:t>s.send(string)	# send data</a:t>
            </a:r>
          </a:p>
          <a:p>
            <a:pPr marL="400050" lvl="1" indent="0">
              <a:lnSpc>
                <a:spcPct val="90000"/>
              </a:lnSpc>
              <a:spcBef>
                <a:spcPts val="0"/>
              </a:spcBef>
              <a:spcAft>
                <a:spcPts val="100"/>
              </a:spcAft>
              <a:buNone/>
              <a:tabLst>
                <a:tab pos="3252788" algn="l"/>
              </a:tabLst>
            </a:pPr>
            <a:r>
              <a:rPr lang="is-IS" sz="1800" dirty="0">
                <a:latin typeface="Courier New" panose="02070309020205020404" pitchFamily="49" charset="0"/>
                <a:cs typeface="Courier New" panose="02070309020205020404" pitchFamily="49" charset="0"/>
              </a:rPr>
              <a:t>s.sendto(str, addr)	# send packet (UDP</a:t>
            </a:r>
          </a:p>
          <a:p>
            <a:pPr marL="400050" lvl="1" indent="0">
              <a:lnSpc>
                <a:spcPct val="90000"/>
              </a:lnSpc>
              <a:spcBef>
                <a:spcPts val="0"/>
              </a:spcBef>
              <a:spcAft>
                <a:spcPts val="100"/>
              </a:spcAft>
              <a:buNone/>
              <a:tabLst>
                <a:tab pos="3252788" algn="l"/>
              </a:tabLst>
            </a:pPr>
            <a:r>
              <a:rPr lang="en-US" sz="1800" dirty="0">
                <a:latin typeface="Courier New" panose="02070309020205020404" pitchFamily="49" charset="0"/>
                <a:cs typeface="Courier New" panose="02070309020205020404" pitchFamily="49" charset="0"/>
              </a:rPr>
              <a:t>s.</a:t>
            </a:r>
            <a:r>
              <a:rPr lang="is-IS" sz="1800" dirty="0">
                <a:latin typeface="Courier New" panose="02070309020205020404" pitchFamily="49" charset="0"/>
                <a:cs typeface="Courier New" panose="02070309020205020404" pitchFamily="49" charset="0"/>
              </a:rPr>
              <a:t>setblocking(flag)	# set blocking/nonblocking mode</a:t>
            </a:r>
          </a:p>
          <a:p>
            <a:pPr marL="400050" lvl="1" indent="0">
              <a:lnSpc>
                <a:spcPct val="90000"/>
              </a:lnSpc>
              <a:spcBef>
                <a:spcPts val="0"/>
              </a:spcBef>
              <a:spcAft>
                <a:spcPts val="100"/>
              </a:spcAft>
              <a:buNone/>
              <a:tabLst>
                <a:tab pos="3252788" algn="l"/>
              </a:tabLst>
            </a:pPr>
            <a:r>
              <a:rPr lang="is-IS" sz="1800" dirty="0">
                <a:latin typeface="Courier New" panose="02070309020205020404" pitchFamily="49" charset="0"/>
                <a:cs typeface="Courier New" panose="02070309020205020404" pitchFamily="49" charset="0"/>
              </a:rPr>
              <a:t>s.setsockopt(...)	# set socket options</a:t>
            </a:r>
          </a:p>
          <a:p>
            <a:pPr marL="400050" lvl="1" indent="0">
              <a:lnSpc>
                <a:spcPct val="90000"/>
              </a:lnSpc>
              <a:spcBef>
                <a:spcPts val="0"/>
              </a:spcBef>
              <a:spcAft>
                <a:spcPts val="100"/>
              </a:spcAft>
              <a:buNone/>
              <a:tabLst>
                <a:tab pos="3252788" algn="l"/>
              </a:tabLst>
            </a:pPr>
            <a:r>
              <a:rPr lang="is-IS" sz="1800" dirty="0">
                <a:latin typeface="Courier New" panose="02070309020205020404" pitchFamily="49" charset="0"/>
                <a:cs typeface="Courier New" panose="02070309020205020404" pitchFamily="49" charset="0"/>
              </a:rPr>
              <a:t>s.shutdown(how)	# shutdown one or both connections</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4902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Socket Basics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3252788" algn="l"/>
              </a:tabLst>
            </a:pPr>
            <a:r>
              <a:rPr lang="en-US" sz="2400" dirty="0"/>
              <a:t>To create a socket</a:t>
            </a:r>
          </a:p>
          <a:p>
            <a:pPr marL="400050" lvl="1" indent="0">
              <a:spcBef>
                <a:spcPts val="0"/>
              </a:spcBef>
              <a:buNone/>
              <a:tabLst>
                <a:tab pos="3252788" algn="l"/>
              </a:tabLst>
            </a:pPr>
            <a:r>
              <a:rPr lang="en-US" sz="2000" dirty="0">
                <a:latin typeface="Courier New" panose="02070309020205020404" pitchFamily="49" charset="0"/>
                <a:cs typeface="Courier New" panose="02070309020205020404" pitchFamily="49" charset="0"/>
              </a:rPr>
              <a:t>import socket</a:t>
            </a:r>
          </a:p>
          <a:p>
            <a:pPr marL="400050" lvl="1" indent="0">
              <a:spcBef>
                <a:spcPts val="0"/>
              </a:spcBef>
              <a:spcAft>
                <a:spcPts val="600"/>
              </a:spcAft>
              <a:buNone/>
              <a:tabLst>
                <a:tab pos="3252788" algn="l"/>
              </a:tabLst>
            </a:pPr>
            <a:r>
              <a:rPr lang="en-US" sz="2000" dirty="0">
                <a:latin typeface="Courier New" panose="02070309020205020404" pitchFamily="49" charset="0"/>
                <a:cs typeface="Courier New" panose="02070309020205020404" pitchFamily="49" charset="0"/>
              </a:rPr>
              <a:t>s = </a:t>
            </a:r>
            <a:r>
              <a:rPr lang="en-US" sz="2000" dirty="0" err="1">
                <a:latin typeface="Courier New" panose="02070309020205020404" pitchFamily="49" charset="0"/>
                <a:cs typeface="Courier New" panose="02070309020205020404" pitchFamily="49" charset="0"/>
              </a:rPr>
              <a:t>socket.socket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addr_family</a:t>
            </a:r>
            <a:r>
              <a:rPr lang="en-US" sz="2000" dirty="0">
                <a:latin typeface="Courier New" panose="02070309020205020404" pitchFamily="49" charset="0"/>
                <a:cs typeface="Courier New" panose="02070309020205020404" pitchFamily="49" charset="0"/>
              </a:rPr>
              <a:t>, type)</a:t>
            </a:r>
          </a:p>
          <a:p>
            <a:pPr algn="just">
              <a:spcBef>
                <a:spcPts val="0"/>
              </a:spcBef>
              <a:spcAft>
                <a:spcPts val="600"/>
              </a:spcAft>
              <a:tabLst>
                <a:tab pos="3252788" algn="l"/>
              </a:tabLst>
            </a:pPr>
            <a:r>
              <a:rPr lang="en-US" sz="2400" dirty="0"/>
              <a:t>Address families</a:t>
            </a:r>
          </a:p>
          <a:p>
            <a:pPr marL="400050" lvl="1" indent="0">
              <a:spcBef>
                <a:spcPts val="0"/>
              </a:spcBef>
              <a:spcAft>
                <a:spcPts val="600"/>
              </a:spcAft>
              <a:buNone/>
              <a:tabLst>
                <a:tab pos="3252788" algn="l"/>
              </a:tabLst>
            </a:pPr>
            <a:r>
              <a:rPr lang="en-US" sz="1800" dirty="0" err="1">
                <a:latin typeface="Courier New" panose="02070309020205020404" pitchFamily="49" charset="0"/>
                <a:cs typeface="Courier New" panose="02070309020205020404" pitchFamily="49" charset="0"/>
              </a:rPr>
              <a:t>socket.AF_UNIX</a:t>
            </a:r>
            <a:r>
              <a:rPr lang="en-US" sz="1800" dirty="0">
                <a:latin typeface="Courier New" panose="02070309020205020404" pitchFamily="49" charset="0"/>
                <a:cs typeface="Courier New" panose="02070309020205020404" pitchFamily="49" charset="0"/>
              </a:rPr>
              <a:t>	</a:t>
            </a:r>
            <a:r>
              <a:rPr lang="en-US" sz="1800" dirty="0">
                <a:latin typeface="Calibri" panose="020F0502020204030204" pitchFamily="34" charset="0"/>
                <a:cs typeface="Courier New" panose="02070309020205020404" pitchFamily="49" charset="0"/>
              </a:rPr>
              <a:t>Unix domain</a:t>
            </a:r>
          </a:p>
          <a:p>
            <a:pPr marL="400050" lvl="1" indent="0">
              <a:spcBef>
                <a:spcPts val="0"/>
              </a:spcBef>
              <a:spcAft>
                <a:spcPts val="600"/>
              </a:spcAft>
              <a:buNone/>
              <a:tabLst>
                <a:tab pos="3252788" algn="l"/>
              </a:tabLst>
            </a:pPr>
            <a:r>
              <a:rPr lang="en-US" sz="1800" dirty="0" err="1">
                <a:latin typeface="Courier New" panose="02070309020205020404" pitchFamily="49" charset="0"/>
                <a:cs typeface="Courier New" panose="02070309020205020404" pitchFamily="49" charset="0"/>
              </a:rPr>
              <a:t>socket.AF_INET</a:t>
            </a:r>
            <a:r>
              <a:rPr lang="en-US" sz="1800" dirty="0">
                <a:latin typeface="Courier New" panose="02070309020205020404" pitchFamily="49" charset="0"/>
                <a:cs typeface="Courier New" panose="02070309020205020404" pitchFamily="49" charset="0"/>
              </a:rPr>
              <a:t> </a:t>
            </a:r>
            <a:r>
              <a:rPr lang="en-US" sz="1800" dirty="0"/>
              <a:t>	Internet protocol (IPv4)</a:t>
            </a:r>
          </a:p>
          <a:p>
            <a:pPr marL="400050" lvl="1" indent="0">
              <a:spcBef>
                <a:spcPts val="0"/>
              </a:spcBef>
              <a:spcAft>
                <a:spcPts val="600"/>
              </a:spcAft>
              <a:buNone/>
              <a:tabLst>
                <a:tab pos="3252788" algn="l"/>
              </a:tabLst>
            </a:pPr>
            <a:r>
              <a:rPr lang="en-US" sz="1800" dirty="0">
                <a:latin typeface="Courier New" panose="02070309020205020404" pitchFamily="49" charset="0"/>
                <a:cs typeface="Courier New" panose="02070309020205020404" pitchFamily="49" charset="0"/>
              </a:rPr>
              <a:t>socket.AF_INET6</a:t>
            </a:r>
            <a:r>
              <a:rPr lang="en-US" sz="1800" dirty="0"/>
              <a:t> 	Internet protocol (IPv6)</a:t>
            </a:r>
          </a:p>
          <a:p>
            <a:pPr algn="just">
              <a:spcBef>
                <a:spcPts val="0"/>
              </a:spcBef>
              <a:spcAft>
                <a:spcPts val="600"/>
              </a:spcAft>
              <a:tabLst>
                <a:tab pos="3252788" algn="l"/>
              </a:tabLst>
            </a:pPr>
            <a:r>
              <a:rPr lang="en-US" sz="2400" dirty="0"/>
              <a:t>Socket types</a:t>
            </a:r>
          </a:p>
          <a:p>
            <a:pPr marL="400050" lvl="1" indent="0">
              <a:spcBef>
                <a:spcPts val="0"/>
              </a:spcBef>
              <a:spcAft>
                <a:spcPts val="600"/>
              </a:spcAft>
              <a:buNone/>
              <a:tabLst>
                <a:tab pos="3252788" algn="l"/>
              </a:tabLst>
            </a:pPr>
            <a:r>
              <a:rPr lang="en-US" sz="1800" dirty="0" err="1">
                <a:latin typeface="Courier New" panose="02070309020205020404" pitchFamily="49" charset="0"/>
                <a:cs typeface="Courier New" panose="02070309020205020404" pitchFamily="49" charset="0"/>
              </a:rPr>
              <a:t>socket.SOCK_STREAM</a:t>
            </a:r>
            <a:r>
              <a:rPr lang="en-US" sz="1800" dirty="0"/>
              <a:t>	Connection based stream (TCP)</a:t>
            </a:r>
          </a:p>
          <a:p>
            <a:pPr marL="400050" lvl="1" indent="0">
              <a:spcBef>
                <a:spcPts val="0"/>
              </a:spcBef>
              <a:spcAft>
                <a:spcPts val="600"/>
              </a:spcAft>
              <a:buNone/>
              <a:tabLst>
                <a:tab pos="3252788" algn="l"/>
              </a:tabLst>
            </a:pPr>
            <a:r>
              <a:rPr lang="en-US" sz="1800" dirty="0" err="1">
                <a:latin typeface="Courier New" panose="02070309020205020404" pitchFamily="49" charset="0"/>
                <a:cs typeface="Courier New" panose="02070309020205020404" pitchFamily="49" charset="0"/>
              </a:rPr>
              <a:t>socket.SOCK_DGRAM</a:t>
            </a:r>
            <a:r>
              <a:rPr lang="en-US" sz="1800" dirty="0"/>
              <a:t> 	Datagrams (UDP)</a:t>
            </a:r>
          </a:p>
          <a:p>
            <a:pPr algn="just">
              <a:spcBef>
                <a:spcPts val="0"/>
              </a:spcBef>
              <a:spcAft>
                <a:spcPts val="600"/>
              </a:spcAft>
              <a:tabLst>
                <a:tab pos="3252788" algn="l"/>
              </a:tabLst>
            </a:pPr>
            <a:r>
              <a:rPr lang="en-US" sz="2400" dirty="0"/>
              <a:t>Example </a:t>
            </a:r>
          </a:p>
          <a:p>
            <a:pPr marL="400050" lvl="1" indent="0">
              <a:spcBef>
                <a:spcPts val="0"/>
              </a:spcBef>
              <a:buNone/>
              <a:tabLst>
                <a:tab pos="3252788" algn="l"/>
              </a:tabLst>
            </a:pPr>
            <a:r>
              <a:rPr lang="en-US" sz="1800" dirty="0">
                <a:latin typeface="Courier New" panose="02070309020205020404" pitchFamily="49" charset="0"/>
                <a:cs typeface="Courier New" panose="02070309020205020404" pitchFamily="49" charset="0"/>
              </a:rPr>
              <a:t>from socket import *</a:t>
            </a:r>
          </a:p>
          <a:p>
            <a:pPr marL="400050" lvl="1" indent="0">
              <a:spcBef>
                <a:spcPts val="0"/>
              </a:spcBef>
              <a:spcAft>
                <a:spcPts val="600"/>
              </a:spcAft>
              <a:buNone/>
              <a:tabLst>
                <a:tab pos="3252788" algn="l"/>
              </a:tabLst>
            </a:pPr>
            <a:r>
              <a:rPr lang="en-US" sz="1800" dirty="0">
                <a:latin typeface="Courier New" panose="02070309020205020404" pitchFamily="49" charset="0"/>
                <a:cs typeface="Courier New" panose="02070309020205020404" pitchFamily="49" charset="0"/>
              </a:rPr>
              <a:t>s = socket(AF_INET,SOCK_STREAM)</a:t>
            </a:r>
          </a:p>
        </p:txBody>
      </p:sp>
    </p:spTree>
    <p:extLst>
      <p:ext uri="{BB962C8B-B14F-4D97-AF65-F5344CB8AC3E}">
        <p14:creationId xmlns:p14="http://schemas.microsoft.com/office/powerpoint/2010/main" val="3578348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TCP 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pPr>
            <a:r>
              <a:rPr lang="en-US" sz="2400" dirty="0"/>
              <a:t>A simple server</a:t>
            </a:r>
          </a:p>
          <a:p>
            <a:pPr marL="400050" lvl="1" indent="0" algn="just">
              <a:spcBef>
                <a:spcPts val="0"/>
              </a:spcBef>
              <a:buNone/>
            </a:pPr>
            <a:r>
              <a:rPr lang="en-US" sz="2000" b="1" dirty="0">
                <a:solidFill>
                  <a:srgbClr val="2F02F0"/>
                </a:solidFill>
                <a:latin typeface="Courier New" panose="02070309020205020404" pitchFamily="49" charset="0"/>
                <a:cs typeface="Courier New" panose="02070309020205020404" pitchFamily="49" charset="0"/>
              </a:rPr>
              <a:t>from socket import *</a:t>
            </a:r>
          </a:p>
          <a:p>
            <a:pPr marL="400050" lvl="1" indent="0" algn="just">
              <a:spcBef>
                <a:spcPts val="0"/>
              </a:spcBef>
              <a:buNone/>
            </a:pPr>
            <a:r>
              <a:rPr lang="en-US" sz="2000" b="1" dirty="0">
                <a:solidFill>
                  <a:srgbClr val="2F02F0"/>
                </a:solidFill>
                <a:latin typeface="Courier New" panose="02070309020205020404" pitchFamily="49" charset="0"/>
                <a:cs typeface="Courier New" panose="02070309020205020404" pitchFamily="49" charset="0"/>
              </a:rPr>
              <a:t>s = socket(AF_INET,SOCK_STREAM)</a:t>
            </a:r>
          </a:p>
          <a:p>
            <a:pPr marL="400050" lvl="1" indent="0" algn="just">
              <a:spcBef>
                <a:spcPts val="0"/>
              </a:spcBef>
              <a:buNone/>
            </a:pPr>
            <a:r>
              <a:rPr lang="en-US" sz="2000" b="1" dirty="0" err="1">
                <a:solidFill>
                  <a:srgbClr val="2F02F0"/>
                </a:solidFill>
                <a:latin typeface="Courier New" panose="02070309020205020404" pitchFamily="49" charset="0"/>
                <a:cs typeface="Courier New" panose="02070309020205020404" pitchFamily="49" charset="0"/>
              </a:rPr>
              <a:t>s.bind</a:t>
            </a:r>
            <a:r>
              <a:rPr lang="en-US" sz="2000" b="1" dirty="0">
                <a:solidFill>
                  <a:srgbClr val="2F02F0"/>
                </a:solidFill>
                <a:latin typeface="Courier New" panose="02070309020205020404" pitchFamily="49" charset="0"/>
                <a:cs typeface="Courier New" panose="02070309020205020404" pitchFamily="49" charset="0"/>
              </a:rPr>
              <a:t>(("",9000))</a:t>
            </a:r>
          </a:p>
          <a:p>
            <a:pPr marL="400050" lvl="1" indent="0" algn="just">
              <a:spcBef>
                <a:spcPts val="0"/>
              </a:spcBef>
              <a:buNone/>
            </a:pPr>
            <a:r>
              <a:rPr lang="en-US" sz="2000" b="1" dirty="0" err="1">
                <a:solidFill>
                  <a:srgbClr val="2F02F0"/>
                </a:solidFill>
                <a:latin typeface="Courier New" panose="02070309020205020404" pitchFamily="49" charset="0"/>
                <a:cs typeface="Courier New" panose="02070309020205020404" pitchFamily="49" charset="0"/>
              </a:rPr>
              <a:t>s.listen</a:t>
            </a:r>
            <a:r>
              <a:rPr lang="en-US" sz="2000" b="1" dirty="0">
                <a:solidFill>
                  <a:srgbClr val="2F02F0"/>
                </a:solidFill>
                <a:latin typeface="Courier New" panose="02070309020205020404" pitchFamily="49" charset="0"/>
                <a:cs typeface="Courier New" panose="02070309020205020404" pitchFamily="49" charset="0"/>
              </a:rPr>
              <a:t>(5)</a:t>
            </a:r>
          </a:p>
          <a:p>
            <a:pPr marL="400050" lvl="1" indent="0" algn="just">
              <a:spcBef>
                <a:spcPts val="0"/>
              </a:spcBef>
              <a:buNone/>
            </a:pPr>
            <a:r>
              <a:rPr lang="en-US" sz="2000" b="1" dirty="0">
                <a:solidFill>
                  <a:srgbClr val="2F02F0"/>
                </a:solidFill>
                <a:latin typeface="Courier New" panose="02070309020205020404" pitchFamily="49" charset="0"/>
                <a:cs typeface="Courier New" panose="02070309020205020404" pitchFamily="49" charset="0"/>
              </a:rPr>
              <a:t>while True:</a:t>
            </a:r>
          </a:p>
          <a:p>
            <a:pPr marL="800100" lvl="2" indent="0" algn="just">
              <a:spcBef>
                <a:spcPts val="0"/>
              </a:spcBef>
              <a:buNone/>
            </a:pPr>
            <a:r>
              <a:rPr lang="en-US" sz="2000" b="1" dirty="0" err="1">
                <a:solidFill>
                  <a:srgbClr val="2F02F0"/>
                </a:solidFill>
                <a:latin typeface="Courier New" panose="02070309020205020404" pitchFamily="49" charset="0"/>
                <a:cs typeface="Courier New" panose="02070309020205020404" pitchFamily="49" charset="0"/>
              </a:rPr>
              <a:t>c,a</a:t>
            </a:r>
            <a:r>
              <a:rPr lang="en-US" sz="2000" b="1" dirty="0">
                <a:solidFill>
                  <a:srgbClr val="2F02F0"/>
                </a:solidFill>
                <a:latin typeface="Courier New" panose="02070309020205020404" pitchFamily="49" charset="0"/>
                <a:cs typeface="Courier New" panose="02070309020205020404" pitchFamily="49" charset="0"/>
              </a:rPr>
              <a:t> = </a:t>
            </a:r>
            <a:r>
              <a:rPr lang="en-US" sz="2000" b="1" dirty="0" err="1">
                <a:solidFill>
                  <a:srgbClr val="2F02F0"/>
                </a:solidFill>
                <a:latin typeface="Courier New" panose="02070309020205020404" pitchFamily="49" charset="0"/>
                <a:cs typeface="Courier New" panose="02070309020205020404" pitchFamily="49" charset="0"/>
              </a:rPr>
              <a:t>s.accept</a:t>
            </a:r>
            <a:r>
              <a:rPr lang="en-US" sz="2000" b="1" dirty="0">
                <a:solidFill>
                  <a:srgbClr val="2F02F0"/>
                </a:solidFill>
                <a:latin typeface="Courier New" panose="02070309020205020404" pitchFamily="49" charset="0"/>
                <a:cs typeface="Courier New" panose="02070309020205020404" pitchFamily="49" charset="0"/>
              </a:rPr>
              <a:t>()</a:t>
            </a:r>
          </a:p>
          <a:p>
            <a:pPr marL="800100" lvl="2" indent="0" algn="just">
              <a:spcBef>
                <a:spcPts val="0"/>
              </a:spcBef>
              <a:buNone/>
            </a:pPr>
            <a:r>
              <a:rPr lang="en-US" sz="2000" b="1" dirty="0">
                <a:solidFill>
                  <a:srgbClr val="2F02F0"/>
                </a:solidFill>
                <a:latin typeface="Courier New" panose="02070309020205020404" pitchFamily="49" charset="0"/>
                <a:cs typeface="Courier New" panose="02070309020205020404" pitchFamily="49" charset="0"/>
              </a:rPr>
              <a:t>print "Received connection from", a</a:t>
            </a:r>
          </a:p>
          <a:p>
            <a:pPr marL="800100" lvl="2" indent="0" algn="just">
              <a:spcBef>
                <a:spcPts val="0"/>
              </a:spcBef>
              <a:buNone/>
            </a:pPr>
            <a:r>
              <a:rPr lang="en-US" sz="2000" b="1" dirty="0" err="1">
                <a:solidFill>
                  <a:srgbClr val="2F02F0"/>
                </a:solidFill>
                <a:latin typeface="Courier New" panose="02070309020205020404" pitchFamily="49" charset="0"/>
                <a:cs typeface="Courier New" panose="02070309020205020404" pitchFamily="49" charset="0"/>
              </a:rPr>
              <a:t>c.send</a:t>
            </a:r>
            <a:r>
              <a:rPr lang="en-US" sz="2000" b="1" dirty="0">
                <a:solidFill>
                  <a:srgbClr val="2F02F0"/>
                </a:solidFill>
                <a:latin typeface="Courier New" panose="02070309020205020404" pitchFamily="49" charset="0"/>
                <a:cs typeface="Courier New" panose="02070309020205020404" pitchFamily="49" charset="0"/>
              </a:rPr>
              <a:t>("Hello %s\n" % a[0]) </a:t>
            </a:r>
          </a:p>
          <a:p>
            <a:pPr marL="800100" lvl="2" indent="0" algn="just">
              <a:spcBef>
                <a:spcPts val="0"/>
              </a:spcBef>
              <a:buNone/>
            </a:pPr>
            <a:r>
              <a:rPr lang="en-US" sz="2000" b="1" dirty="0" err="1">
                <a:solidFill>
                  <a:srgbClr val="2F02F0"/>
                </a:solidFill>
                <a:latin typeface="Courier New" panose="02070309020205020404" pitchFamily="49" charset="0"/>
                <a:cs typeface="Courier New" panose="02070309020205020404" pitchFamily="49" charset="0"/>
              </a:rPr>
              <a:t>c.close</a:t>
            </a:r>
            <a:r>
              <a:rPr lang="en-US" sz="2000" b="1" dirty="0">
                <a:solidFill>
                  <a:srgbClr val="2F02F0"/>
                </a:solidFill>
                <a:latin typeface="Courier New" panose="02070309020205020404" pitchFamily="49" charset="0"/>
                <a:cs typeface="Courier New" panose="02070309020205020404" pitchFamily="49" charset="0"/>
              </a:rPr>
              <a:t>()</a:t>
            </a:r>
          </a:p>
          <a:p>
            <a:pPr algn="just">
              <a:spcBef>
                <a:spcPts val="0"/>
              </a:spcBef>
            </a:pPr>
            <a:r>
              <a:rPr lang="en-US" sz="2400" dirty="0"/>
              <a:t>Send a message back to a client</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telnet localhost 9000</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Connected to localhost.</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Escape character is '^]'.</a:t>
            </a:r>
          </a:p>
          <a:p>
            <a:pPr marL="400050" lvl="1" indent="0" algn="just">
              <a:spcBef>
                <a:spcPts val="0"/>
              </a:spcBef>
              <a:buNone/>
            </a:pPr>
            <a:r>
              <a:rPr lang="en-US" sz="2000" b="1" dirty="0">
                <a:latin typeface="Courier New" panose="02070309020205020404" pitchFamily="49" charset="0"/>
                <a:cs typeface="Courier New" panose="02070309020205020404" pitchFamily="49" charset="0"/>
              </a:rPr>
              <a:t>Hello 127.0.0.1</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Connection closed by foreign host. </a:t>
            </a:r>
          </a:p>
        </p:txBody>
      </p:sp>
      <p:sp>
        <p:nvSpPr>
          <p:cNvPr id="3" name="Rounded Rectangle 2"/>
          <p:cNvSpPr/>
          <p:nvPr/>
        </p:nvSpPr>
        <p:spPr>
          <a:xfrm>
            <a:off x="6371303" y="5980471"/>
            <a:ext cx="2109020" cy="36870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Server message</a:t>
            </a:r>
          </a:p>
        </p:txBody>
      </p:sp>
      <p:cxnSp>
        <p:nvCxnSpPr>
          <p:cNvPr id="8" name="Straight Arrow Connector 7"/>
          <p:cNvCxnSpPr/>
          <p:nvPr/>
        </p:nvCxnSpPr>
        <p:spPr>
          <a:xfrm flipH="1" flipV="1">
            <a:off x="5029202" y="4513007"/>
            <a:ext cx="1666566" cy="1284902"/>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3465871" y="6164826"/>
            <a:ext cx="2698955" cy="0"/>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746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TCP 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pPr>
            <a:r>
              <a:rPr lang="en-US" sz="2400" dirty="0"/>
              <a:t>Address binding</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from socket import *</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s = socket(AF_INET,SOCK_STREAM)</a:t>
            </a:r>
          </a:p>
          <a:p>
            <a:pPr marL="400050" lvl="1" indent="0" algn="just">
              <a:spcBef>
                <a:spcPts val="0"/>
              </a:spcBef>
              <a:buNone/>
            </a:pPr>
            <a:r>
              <a:rPr lang="en-US" sz="2000" b="1" dirty="0" err="1">
                <a:solidFill>
                  <a:srgbClr val="2F02F0"/>
                </a:solidFill>
                <a:latin typeface="Courier New" panose="02070309020205020404" pitchFamily="49" charset="0"/>
                <a:cs typeface="Courier New" panose="02070309020205020404" pitchFamily="49" charset="0"/>
              </a:rPr>
              <a:t>s.bind</a:t>
            </a:r>
            <a:r>
              <a:rPr lang="en-US" sz="2000" b="1" dirty="0">
                <a:solidFill>
                  <a:srgbClr val="2F02F0"/>
                </a:solidFill>
                <a:latin typeface="Courier New" panose="02070309020205020404" pitchFamily="49" charset="0"/>
                <a:cs typeface="Courier New" panose="02070309020205020404" pitchFamily="49" charset="0"/>
              </a:rPr>
              <a:t>(("",9000))</a:t>
            </a:r>
          </a:p>
          <a:p>
            <a:pPr marL="400050" lvl="1"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s.listen</a:t>
            </a:r>
            <a:r>
              <a:rPr lang="en-US" sz="2000" dirty="0">
                <a:solidFill>
                  <a:srgbClr val="2F02F0"/>
                </a:solidFill>
                <a:latin typeface="Courier New" panose="02070309020205020404" pitchFamily="49" charset="0"/>
                <a:cs typeface="Courier New" panose="02070309020205020404" pitchFamily="49" charset="0"/>
              </a:rPr>
              <a:t>(5)</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while True:</a:t>
            </a:r>
          </a:p>
          <a:p>
            <a:pPr marL="800100" lvl="2"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c,a</a:t>
            </a:r>
            <a:r>
              <a:rPr lang="en-US" sz="2000" dirty="0">
                <a:solidFill>
                  <a:srgbClr val="2F02F0"/>
                </a:solidFill>
                <a:latin typeface="Courier New" panose="02070309020205020404" pitchFamily="49" charset="0"/>
                <a:cs typeface="Courier New" panose="02070309020205020404" pitchFamily="49" charset="0"/>
              </a:rPr>
              <a:t> = </a:t>
            </a:r>
            <a:r>
              <a:rPr lang="en-US" sz="2000" dirty="0" err="1">
                <a:solidFill>
                  <a:srgbClr val="2F02F0"/>
                </a:solidFill>
                <a:latin typeface="Courier New" panose="02070309020205020404" pitchFamily="49" charset="0"/>
                <a:cs typeface="Courier New" panose="02070309020205020404" pitchFamily="49" charset="0"/>
              </a:rPr>
              <a:t>s.accept</a:t>
            </a:r>
            <a:r>
              <a:rPr lang="en-US" sz="2000" dirty="0">
                <a:solidFill>
                  <a:srgbClr val="2F02F0"/>
                </a:solidFill>
                <a:latin typeface="Courier New" panose="02070309020205020404" pitchFamily="49" charset="0"/>
                <a:cs typeface="Courier New" panose="02070309020205020404" pitchFamily="49" charset="0"/>
              </a:rPr>
              <a:t>()</a:t>
            </a:r>
          </a:p>
          <a:p>
            <a:pPr marL="800100" lvl="2"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print "Received connection from", a</a:t>
            </a:r>
          </a:p>
          <a:p>
            <a:pPr marL="800100" lvl="2"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c.send</a:t>
            </a:r>
            <a:r>
              <a:rPr lang="en-US" sz="2000" dirty="0">
                <a:solidFill>
                  <a:srgbClr val="2F02F0"/>
                </a:solidFill>
                <a:latin typeface="Courier New" panose="02070309020205020404" pitchFamily="49" charset="0"/>
                <a:cs typeface="Courier New" panose="02070309020205020404" pitchFamily="49" charset="0"/>
              </a:rPr>
              <a:t>("Hello %s\n" % a[0]) </a:t>
            </a:r>
          </a:p>
          <a:p>
            <a:pPr marL="800100" lvl="2" indent="0" algn="just">
              <a:spcBef>
                <a:spcPts val="0"/>
              </a:spcBef>
              <a:spcAft>
                <a:spcPts val="600"/>
              </a:spcAft>
              <a:buNone/>
            </a:pPr>
            <a:r>
              <a:rPr lang="en-US" sz="2000" dirty="0" err="1">
                <a:solidFill>
                  <a:srgbClr val="2F02F0"/>
                </a:solidFill>
                <a:latin typeface="Courier New" panose="02070309020205020404" pitchFamily="49" charset="0"/>
                <a:cs typeface="Courier New" panose="02070309020205020404" pitchFamily="49" charset="0"/>
              </a:rPr>
              <a:t>c.close</a:t>
            </a:r>
            <a:r>
              <a:rPr lang="en-US" sz="2000" dirty="0">
                <a:solidFill>
                  <a:srgbClr val="2F02F0"/>
                </a:solidFill>
                <a:latin typeface="Courier New" panose="02070309020205020404" pitchFamily="49" charset="0"/>
                <a:cs typeface="Courier New" panose="02070309020205020404" pitchFamily="49" charset="0"/>
              </a:rPr>
              <a:t>()</a:t>
            </a:r>
          </a:p>
          <a:p>
            <a:pPr algn="just">
              <a:spcBef>
                <a:spcPts val="0"/>
              </a:spcBef>
            </a:pPr>
            <a:r>
              <a:rPr lang="en-US" sz="2400" dirty="0"/>
              <a:t>Addressing</a:t>
            </a:r>
          </a:p>
          <a:p>
            <a:pPr marL="400050" lvl="1" indent="0" algn="just">
              <a:spcBef>
                <a:spcPts val="0"/>
              </a:spcBef>
              <a:buNone/>
            </a:pPr>
            <a:r>
              <a:rPr lang="en-US" sz="2000" dirty="0" err="1">
                <a:latin typeface="Courier New" panose="02070309020205020404" pitchFamily="49" charset="0"/>
                <a:cs typeface="Courier New" panose="02070309020205020404" pitchFamily="49" charset="0"/>
              </a:rPr>
              <a:t>s.bind</a:t>
            </a:r>
            <a:r>
              <a:rPr lang="en-US" sz="2000" dirty="0">
                <a:latin typeface="Courier New" panose="02070309020205020404" pitchFamily="49" charset="0"/>
                <a:cs typeface="Courier New" panose="02070309020205020404" pitchFamily="49" charset="0"/>
              </a:rPr>
              <a:t>(("",9000))</a:t>
            </a:r>
          </a:p>
          <a:p>
            <a:pPr marL="400050" lvl="1" indent="0" algn="just">
              <a:spcBef>
                <a:spcPts val="0"/>
              </a:spcBef>
              <a:buNone/>
            </a:pPr>
            <a:r>
              <a:rPr lang="en-US" sz="2000" dirty="0" err="1">
                <a:latin typeface="Courier New" panose="02070309020205020404" pitchFamily="49" charset="0"/>
                <a:cs typeface="Courier New" panose="02070309020205020404" pitchFamily="49" charset="0"/>
              </a:rPr>
              <a:t>s.bind</a:t>
            </a:r>
            <a:r>
              <a:rPr lang="en-US" sz="2000" dirty="0">
                <a:latin typeface="Courier New" panose="02070309020205020404" pitchFamily="49" charset="0"/>
                <a:cs typeface="Courier New" panose="02070309020205020404" pitchFamily="49" charset="0"/>
              </a:rPr>
              <a:t>(("localhost",9000))</a:t>
            </a:r>
          </a:p>
          <a:p>
            <a:pPr marL="400050" lvl="1" indent="0" algn="just">
              <a:spcBef>
                <a:spcPts val="0"/>
              </a:spcBef>
              <a:buNone/>
            </a:pPr>
            <a:r>
              <a:rPr lang="en-US" sz="2000" dirty="0" err="1">
                <a:latin typeface="Courier New" panose="02070309020205020404" pitchFamily="49" charset="0"/>
                <a:cs typeface="Courier New" panose="02070309020205020404" pitchFamily="49" charset="0"/>
              </a:rPr>
              <a:t>s.bind</a:t>
            </a:r>
            <a:r>
              <a:rPr lang="en-US" sz="2000" dirty="0">
                <a:latin typeface="Courier New" panose="02070309020205020404" pitchFamily="49" charset="0"/>
                <a:cs typeface="Courier New" panose="02070309020205020404" pitchFamily="49" charset="0"/>
              </a:rPr>
              <a:t>(("192.168.2.1",9000))</a:t>
            </a:r>
          </a:p>
          <a:p>
            <a:pPr marL="400050" lvl="1" indent="0" algn="just">
              <a:spcBef>
                <a:spcPts val="0"/>
              </a:spcBef>
              <a:buNone/>
            </a:pPr>
            <a:r>
              <a:rPr lang="en-US" sz="2000" dirty="0" err="1">
                <a:latin typeface="Courier New" panose="02070309020205020404" pitchFamily="49" charset="0"/>
                <a:cs typeface="Courier New" panose="02070309020205020404" pitchFamily="49" charset="0"/>
              </a:rPr>
              <a:t>s.bind</a:t>
            </a:r>
            <a:r>
              <a:rPr lang="en-US" sz="2000" dirty="0">
                <a:latin typeface="Courier New" panose="02070309020205020404" pitchFamily="49" charset="0"/>
                <a:cs typeface="Courier New" panose="02070309020205020404" pitchFamily="49" charset="0"/>
              </a:rPr>
              <a:t>(("104.21.4.2",9000)) </a:t>
            </a:r>
          </a:p>
        </p:txBody>
      </p:sp>
      <p:sp>
        <p:nvSpPr>
          <p:cNvPr id="3" name="Rounded Rectangle 2"/>
          <p:cNvSpPr/>
          <p:nvPr/>
        </p:nvSpPr>
        <p:spPr>
          <a:xfrm>
            <a:off x="5230416" y="4702409"/>
            <a:ext cx="2275969" cy="36870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Binds to localhost</a:t>
            </a:r>
          </a:p>
        </p:txBody>
      </p:sp>
      <p:cxnSp>
        <p:nvCxnSpPr>
          <p:cNvPr id="8" name="Straight Arrow Connector 7"/>
          <p:cNvCxnSpPr/>
          <p:nvPr/>
        </p:nvCxnSpPr>
        <p:spPr>
          <a:xfrm flipH="1" flipV="1">
            <a:off x="3628322" y="2780018"/>
            <a:ext cx="2223838" cy="275163"/>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3628323" y="4886763"/>
            <a:ext cx="1427003" cy="363663"/>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6014252" y="2687894"/>
            <a:ext cx="2372102" cy="734575"/>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Binds the socket to a specific address</a:t>
            </a:r>
          </a:p>
        </p:txBody>
      </p:sp>
      <p:cxnSp>
        <p:nvCxnSpPr>
          <p:cNvPr id="14" name="Straight Arrow Connector 13"/>
          <p:cNvCxnSpPr/>
          <p:nvPr/>
        </p:nvCxnSpPr>
        <p:spPr>
          <a:xfrm flipH="1" flipV="1">
            <a:off x="5342709" y="5966766"/>
            <a:ext cx="719440" cy="1"/>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6140187" y="5458274"/>
            <a:ext cx="2689965" cy="1059760"/>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If system has multiple IP addresses, can bind to a specific address</a:t>
            </a:r>
          </a:p>
        </p:txBody>
      </p:sp>
    </p:spTree>
    <p:extLst>
      <p:ext uri="{BB962C8B-B14F-4D97-AF65-F5344CB8AC3E}">
        <p14:creationId xmlns:p14="http://schemas.microsoft.com/office/powerpoint/2010/main" val="7500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TCP 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Start listening for connections</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from socket import *</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s = socket(AF_INET,SOCK_STREAM)</a:t>
            </a:r>
          </a:p>
          <a:p>
            <a:pPr marL="400050" lvl="1"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s.bind</a:t>
            </a:r>
            <a:r>
              <a:rPr lang="en-US" sz="2000" dirty="0">
                <a:solidFill>
                  <a:srgbClr val="2F02F0"/>
                </a:solidFill>
                <a:latin typeface="Courier New" panose="02070309020205020404" pitchFamily="49" charset="0"/>
                <a:cs typeface="Courier New" panose="02070309020205020404" pitchFamily="49" charset="0"/>
              </a:rPr>
              <a:t>(("",9000))</a:t>
            </a:r>
          </a:p>
          <a:p>
            <a:pPr marL="400050" lvl="1" indent="0" algn="just">
              <a:spcBef>
                <a:spcPts val="0"/>
              </a:spcBef>
              <a:buNone/>
            </a:pPr>
            <a:r>
              <a:rPr lang="en-US" sz="2000" b="1" dirty="0" err="1">
                <a:solidFill>
                  <a:srgbClr val="2F02F0"/>
                </a:solidFill>
                <a:latin typeface="Courier New" panose="02070309020205020404" pitchFamily="49" charset="0"/>
                <a:cs typeface="Courier New" panose="02070309020205020404" pitchFamily="49" charset="0"/>
              </a:rPr>
              <a:t>s.listen</a:t>
            </a:r>
            <a:r>
              <a:rPr lang="en-US" sz="2000" b="1" dirty="0">
                <a:solidFill>
                  <a:srgbClr val="2F02F0"/>
                </a:solidFill>
                <a:latin typeface="Courier New" panose="02070309020205020404" pitchFamily="49" charset="0"/>
                <a:cs typeface="Courier New" panose="02070309020205020404" pitchFamily="49" charset="0"/>
              </a:rPr>
              <a:t>(5)</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while True:</a:t>
            </a:r>
          </a:p>
          <a:p>
            <a:pPr marL="800100" lvl="2"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c,a</a:t>
            </a:r>
            <a:r>
              <a:rPr lang="en-US" sz="2000" dirty="0">
                <a:solidFill>
                  <a:srgbClr val="2F02F0"/>
                </a:solidFill>
                <a:latin typeface="Courier New" panose="02070309020205020404" pitchFamily="49" charset="0"/>
                <a:cs typeface="Courier New" panose="02070309020205020404" pitchFamily="49" charset="0"/>
              </a:rPr>
              <a:t> = </a:t>
            </a:r>
            <a:r>
              <a:rPr lang="en-US" sz="2000" dirty="0" err="1">
                <a:solidFill>
                  <a:srgbClr val="2F02F0"/>
                </a:solidFill>
                <a:latin typeface="Courier New" panose="02070309020205020404" pitchFamily="49" charset="0"/>
                <a:cs typeface="Courier New" panose="02070309020205020404" pitchFamily="49" charset="0"/>
              </a:rPr>
              <a:t>s.accept</a:t>
            </a:r>
            <a:r>
              <a:rPr lang="en-US" sz="2000" dirty="0">
                <a:solidFill>
                  <a:srgbClr val="2F02F0"/>
                </a:solidFill>
                <a:latin typeface="Courier New" panose="02070309020205020404" pitchFamily="49" charset="0"/>
                <a:cs typeface="Courier New" panose="02070309020205020404" pitchFamily="49" charset="0"/>
              </a:rPr>
              <a:t>()</a:t>
            </a:r>
          </a:p>
          <a:p>
            <a:pPr marL="800100" lvl="2"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print "Received connection from", a</a:t>
            </a:r>
          </a:p>
          <a:p>
            <a:pPr marL="800100" lvl="2"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c.send</a:t>
            </a:r>
            <a:r>
              <a:rPr lang="en-US" sz="2000" dirty="0">
                <a:solidFill>
                  <a:srgbClr val="2F02F0"/>
                </a:solidFill>
                <a:latin typeface="Courier New" panose="02070309020205020404" pitchFamily="49" charset="0"/>
                <a:cs typeface="Courier New" panose="02070309020205020404" pitchFamily="49" charset="0"/>
              </a:rPr>
              <a:t>("Hello %s\n" % a[0]) </a:t>
            </a:r>
          </a:p>
          <a:p>
            <a:pPr marL="800100" lvl="2" indent="0" algn="just">
              <a:spcBef>
                <a:spcPts val="0"/>
              </a:spcBef>
              <a:spcAft>
                <a:spcPts val="600"/>
              </a:spcAft>
              <a:buNone/>
            </a:pPr>
            <a:r>
              <a:rPr lang="en-US" sz="2000" dirty="0" err="1">
                <a:solidFill>
                  <a:srgbClr val="2F02F0"/>
                </a:solidFill>
                <a:latin typeface="Courier New" panose="02070309020205020404" pitchFamily="49" charset="0"/>
                <a:cs typeface="Courier New" panose="02070309020205020404" pitchFamily="49" charset="0"/>
              </a:rPr>
              <a:t>c.close</a:t>
            </a:r>
            <a:r>
              <a:rPr lang="en-US" sz="2000" dirty="0">
                <a:solidFill>
                  <a:srgbClr val="2F02F0"/>
                </a:solidFill>
                <a:latin typeface="Courier New" panose="02070309020205020404" pitchFamily="49" charset="0"/>
                <a:cs typeface="Courier New" panose="02070309020205020404" pitchFamily="49" charset="0"/>
              </a:rPr>
              <a:t>()</a:t>
            </a:r>
          </a:p>
          <a:p>
            <a:pPr algn="just">
              <a:spcBef>
                <a:spcPts val="0"/>
              </a:spcBef>
              <a:spcAft>
                <a:spcPts val="600"/>
              </a:spcAft>
            </a:pPr>
            <a:r>
              <a:rPr lang="en-US" sz="2400" dirty="0" err="1"/>
              <a:t>s.listen</a:t>
            </a:r>
            <a:r>
              <a:rPr lang="en-US" sz="2400" dirty="0"/>
              <a:t>(backlog)</a:t>
            </a:r>
          </a:p>
          <a:p>
            <a:pPr algn="just">
              <a:spcBef>
                <a:spcPts val="0"/>
              </a:spcBef>
              <a:spcAft>
                <a:spcPts val="600"/>
              </a:spcAft>
            </a:pPr>
            <a:r>
              <a:rPr lang="en-US" sz="2400" dirty="0"/>
              <a:t>Backlog is # of pending connections to allow</a:t>
            </a:r>
          </a:p>
          <a:p>
            <a:pPr lvl="1" algn="just">
              <a:spcBef>
                <a:spcPts val="0"/>
              </a:spcBef>
              <a:spcAft>
                <a:spcPts val="600"/>
              </a:spcAft>
            </a:pPr>
            <a:r>
              <a:rPr lang="en-US" sz="2000" dirty="0"/>
              <a:t>Not related to max number of clients</a:t>
            </a:r>
          </a:p>
        </p:txBody>
      </p:sp>
      <p:cxnSp>
        <p:nvCxnSpPr>
          <p:cNvPr id="8" name="Straight Arrow Connector 7"/>
          <p:cNvCxnSpPr/>
          <p:nvPr/>
        </p:nvCxnSpPr>
        <p:spPr>
          <a:xfrm flipH="1">
            <a:off x="2700859" y="3055182"/>
            <a:ext cx="2641850" cy="0"/>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5577840" y="2687894"/>
            <a:ext cx="3252312" cy="734575"/>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Tells OS to start listening for connections on the socket</a:t>
            </a:r>
          </a:p>
        </p:txBody>
      </p:sp>
    </p:spTree>
    <p:extLst>
      <p:ext uri="{BB962C8B-B14F-4D97-AF65-F5344CB8AC3E}">
        <p14:creationId xmlns:p14="http://schemas.microsoft.com/office/powerpoint/2010/main" val="99327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TCP 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Accepting a new connection</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from socket import *</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s = socket(AF_INET,SOCK_STREAM)</a:t>
            </a:r>
          </a:p>
          <a:p>
            <a:pPr marL="400050" lvl="1"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s.bind</a:t>
            </a:r>
            <a:r>
              <a:rPr lang="en-US" sz="2000" dirty="0">
                <a:solidFill>
                  <a:srgbClr val="2F02F0"/>
                </a:solidFill>
                <a:latin typeface="Courier New" panose="02070309020205020404" pitchFamily="49" charset="0"/>
                <a:cs typeface="Courier New" panose="02070309020205020404" pitchFamily="49" charset="0"/>
              </a:rPr>
              <a:t>(("",9000))</a:t>
            </a:r>
          </a:p>
          <a:p>
            <a:pPr marL="400050" lvl="1"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s.listen</a:t>
            </a:r>
            <a:r>
              <a:rPr lang="en-US" sz="2000" dirty="0">
                <a:solidFill>
                  <a:srgbClr val="2F02F0"/>
                </a:solidFill>
                <a:latin typeface="Courier New" panose="02070309020205020404" pitchFamily="49" charset="0"/>
                <a:cs typeface="Courier New" panose="02070309020205020404" pitchFamily="49" charset="0"/>
              </a:rPr>
              <a:t>(5)</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while True:</a:t>
            </a:r>
          </a:p>
          <a:p>
            <a:pPr marL="800100" lvl="2" indent="0" algn="just">
              <a:spcBef>
                <a:spcPts val="0"/>
              </a:spcBef>
              <a:buNone/>
            </a:pPr>
            <a:r>
              <a:rPr lang="en-US" sz="2000" b="1" dirty="0" err="1">
                <a:solidFill>
                  <a:srgbClr val="2F02F0"/>
                </a:solidFill>
                <a:latin typeface="Courier New" panose="02070309020205020404" pitchFamily="49" charset="0"/>
                <a:cs typeface="Courier New" panose="02070309020205020404" pitchFamily="49" charset="0"/>
              </a:rPr>
              <a:t>c,a</a:t>
            </a:r>
            <a:r>
              <a:rPr lang="en-US" sz="2000" b="1" dirty="0">
                <a:solidFill>
                  <a:srgbClr val="2F02F0"/>
                </a:solidFill>
                <a:latin typeface="Courier New" panose="02070309020205020404" pitchFamily="49" charset="0"/>
                <a:cs typeface="Courier New" panose="02070309020205020404" pitchFamily="49" charset="0"/>
              </a:rPr>
              <a:t> = </a:t>
            </a:r>
            <a:r>
              <a:rPr lang="en-US" sz="2000" b="1" dirty="0" err="1">
                <a:solidFill>
                  <a:srgbClr val="2F02F0"/>
                </a:solidFill>
                <a:latin typeface="Courier New" panose="02070309020205020404" pitchFamily="49" charset="0"/>
                <a:cs typeface="Courier New" panose="02070309020205020404" pitchFamily="49" charset="0"/>
              </a:rPr>
              <a:t>s.accept</a:t>
            </a:r>
            <a:r>
              <a:rPr lang="en-US" sz="2000" b="1" dirty="0">
                <a:solidFill>
                  <a:srgbClr val="2F02F0"/>
                </a:solidFill>
                <a:latin typeface="Courier New" panose="02070309020205020404" pitchFamily="49" charset="0"/>
                <a:cs typeface="Courier New" panose="02070309020205020404" pitchFamily="49" charset="0"/>
              </a:rPr>
              <a:t>()</a:t>
            </a:r>
          </a:p>
          <a:p>
            <a:pPr marL="800100" lvl="2"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print "Received connection from", a</a:t>
            </a:r>
          </a:p>
          <a:p>
            <a:pPr marL="800100" lvl="2"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c.send</a:t>
            </a:r>
            <a:r>
              <a:rPr lang="en-US" sz="2000" dirty="0">
                <a:solidFill>
                  <a:srgbClr val="2F02F0"/>
                </a:solidFill>
                <a:latin typeface="Courier New" panose="02070309020205020404" pitchFamily="49" charset="0"/>
                <a:cs typeface="Courier New" panose="02070309020205020404" pitchFamily="49" charset="0"/>
              </a:rPr>
              <a:t>("Hello %s\n" % a[0]) </a:t>
            </a:r>
          </a:p>
          <a:p>
            <a:pPr marL="800100" lvl="2" indent="0" algn="just">
              <a:spcBef>
                <a:spcPts val="0"/>
              </a:spcBef>
              <a:spcAft>
                <a:spcPts val="600"/>
              </a:spcAft>
              <a:buNone/>
            </a:pPr>
            <a:r>
              <a:rPr lang="en-US" sz="2000" dirty="0" err="1">
                <a:solidFill>
                  <a:srgbClr val="2F02F0"/>
                </a:solidFill>
                <a:latin typeface="Courier New" panose="02070309020205020404" pitchFamily="49" charset="0"/>
                <a:cs typeface="Courier New" panose="02070309020205020404" pitchFamily="49" charset="0"/>
              </a:rPr>
              <a:t>c.close</a:t>
            </a:r>
            <a:r>
              <a:rPr lang="en-US" sz="2000" dirty="0">
                <a:solidFill>
                  <a:srgbClr val="2F02F0"/>
                </a:solidFill>
                <a:latin typeface="Courier New" panose="02070309020205020404" pitchFamily="49" charset="0"/>
                <a:cs typeface="Courier New" panose="02070309020205020404" pitchFamily="49" charset="0"/>
              </a:rPr>
              <a:t>()</a:t>
            </a:r>
          </a:p>
          <a:p>
            <a:pPr algn="just">
              <a:spcBef>
                <a:spcPts val="0"/>
              </a:spcBef>
              <a:spcAft>
                <a:spcPts val="600"/>
              </a:spcAft>
            </a:pPr>
            <a:r>
              <a:rPr lang="en-US" sz="2400" dirty="0" err="1">
                <a:latin typeface="Courier New" panose="02070309020205020404" pitchFamily="49" charset="0"/>
                <a:cs typeface="Courier New" panose="02070309020205020404" pitchFamily="49" charset="0"/>
              </a:rPr>
              <a:t>s.accept</a:t>
            </a:r>
            <a:r>
              <a:rPr lang="en-US" sz="2400" dirty="0">
                <a:latin typeface="Courier New" panose="02070309020205020404" pitchFamily="49" charset="0"/>
                <a:cs typeface="Courier New" panose="02070309020205020404" pitchFamily="49" charset="0"/>
              </a:rPr>
              <a:t>()</a:t>
            </a:r>
            <a:r>
              <a:rPr lang="en-US" sz="2400" dirty="0"/>
              <a:t> blocks until connection received</a:t>
            </a:r>
          </a:p>
          <a:p>
            <a:pPr lvl="1" algn="just">
              <a:spcBef>
                <a:spcPts val="0"/>
              </a:spcBef>
              <a:spcAft>
                <a:spcPts val="600"/>
              </a:spcAft>
            </a:pPr>
            <a:r>
              <a:rPr lang="en-US" sz="2000" dirty="0"/>
              <a:t>accept returns a pair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client_socket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addr</a:t>
            </a:r>
            <a:r>
              <a:rPr lang="en-US" sz="2000"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where </a:t>
            </a:r>
            <a:r>
              <a:rPr lang="en-US" sz="2000" dirty="0" err="1">
                <a:latin typeface="Courier New" panose="02070309020205020404" pitchFamily="49" charset="0"/>
                <a:cs typeface="Courier New" panose="02070309020205020404" pitchFamily="49" charset="0"/>
              </a:rPr>
              <a:t>addr</a:t>
            </a:r>
            <a:r>
              <a:rPr lang="en-US" sz="2000" dirty="0">
                <a:cs typeface="Courier New" panose="02070309020205020404" pitchFamily="49" charset="0"/>
              </a:rPr>
              <a:t> is the network/port address of the client that connected</a:t>
            </a:r>
          </a:p>
          <a:p>
            <a:pPr algn="just">
              <a:spcBef>
                <a:spcPts val="0"/>
              </a:spcBef>
              <a:spcAft>
                <a:spcPts val="600"/>
              </a:spcAft>
            </a:pPr>
            <a:r>
              <a:rPr lang="en-US" sz="2400" dirty="0"/>
              <a:t>Server sleeps if nothing is happening</a:t>
            </a:r>
          </a:p>
        </p:txBody>
      </p:sp>
      <p:cxnSp>
        <p:nvCxnSpPr>
          <p:cNvPr id="8" name="Straight Arrow Connector 7"/>
          <p:cNvCxnSpPr/>
          <p:nvPr/>
        </p:nvCxnSpPr>
        <p:spPr>
          <a:xfrm flipH="1">
            <a:off x="3889579" y="3445540"/>
            <a:ext cx="2158524" cy="303500"/>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6178732" y="3014465"/>
            <a:ext cx="2155371" cy="734575"/>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Accept a new client connection</a:t>
            </a:r>
          </a:p>
        </p:txBody>
      </p:sp>
    </p:spTree>
    <p:extLst>
      <p:ext uri="{BB962C8B-B14F-4D97-AF65-F5344CB8AC3E}">
        <p14:creationId xmlns:p14="http://schemas.microsoft.com/office/powerpoint/2010/main" val="385382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TCP 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Sending data</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from socket import *</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s = socket(AF_INET,SOCK_STREAM)</a:t>
            </a:r>
          </a:p>
          <a:p>
            <a:pPr marL="400050" lvl="1"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s.bind</a:t>
            </a:r>
            <a:r>
              <a:rPr lang="en-US" sz="2000" dirty="0">
                <a:solidFill>
                  <a:srgbClr val="2F02F0"/>
                </a:solidFill>
                <a:latin typeface="Courier New" panose="02070309020205020404" pitchFamily="49" charset="0"/>
                <a:cs typeface="Courier New" panose="02070309020205020404" pitchFamily="49" charset="0"/>
              </a:rPr>
              <a:t>(("",9000))</a:t>
            </a:r>
          </a:p>
          <a:p>
            <a:pPr marL="400050" lvl="1"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s.listen</a:t>
            </a:r>
            <a:r>
              <a:rPr lang="en-US" sz="2000" dirty="0">
                <a:solidFill>
                  <a:srgbClr val="2F02F0"/>
                </a:solidFill>
                <a:latin typeface="Courier New" panose="02070309020205020404" pitchFamily="49" charset="0"/>
                <a:cs typeface="Courier New" panose="02070309020205020404" pitchFamily="49" charset="0"/>
              </a:rPr>
              <a:t>(5)</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while True:</a:t>
            </a:r>
          </a:p>
          <a:p>
            <a:pPr marL="800100" lvl="2" indent="0" algn="just">
              <a:spcBef>
                <a:spcPts val="0"/>
              </a:spcBef>
              <a:buNone/>
            </a:pPr>
            <a:r>
              <a:rPr lang="en-US" sz="2000" b="1" dirty="0" err="1">
                <a:solidFill>
                  <a:srgbClr val="2F02F0"/>
                </a:solidFill>
                <a:latin typeface="Courier New" panose="02070309020205020404" pitchFamily="49" charset="0"/>
                <a:cs typeface="Courier New" panose="02070309020205020404" pitchFamily="49" charset="0"/>
              </a:rPr>
              <a:t>c</a:t>
            </a:r>
            <a:r>
              <a:rPr lang="en-US" sz="2000" dirty="0" err="1">
                <a:solidFill>
                  <a:srgbClr val="2F02F0"/>
                </a:solidFill>
                <a:latin typeface="Courier New" panose="02070309020205020404" pitchFamily="49" charset="0"/>
                <a:cs typeface="Courier New" panose="02070309020205020404" pitchFamily="49" charset="0"/>
              </a:rPr>
              <a:t>,a</a:t>
            </a:r>
            <a:r>
              <a:rPr lang="en-US" sz="2000" dirty="0">
                <a:solidFill>
                  <a:srgbClr val="2F02F0"/>
                </a:solidFill>
                <a:latin typeface="Courier New" panose="02070309020205020404" pitchFamily="49" charset="0"/>
                <a:cs typeface="Courier New" panose="02070309020205020404" pitchFamily="49" charset="0"/>
              </a:rPr>
              <a:t> = </a:t>
            </a:r>
            <a:r>
              <a:rPr lang="en-US" sz="2000" dirty="0" err="1">
                <a:solidFill>
                  <a:srgbClr val="2F02F0"/>
                </a:solidFill>
                <a:latin typeface="Courier New" panose="02070309020205020404" pitchFamily="49" charset="0"/>
                <a:cs typeface="Courier New" panose="02070309020205020404" pitchFamily="49" charset="0"/>
              </a:rPr>
              <a:t>s.accept</a:t>
            </a:r>
            <a:r>
              <a:rPr lang="en-US" sz="2000" dirty="0">
                <a:solidFill>
                  <a:srgbClr val="2F02F0"/>
                </a:solidFill>
                <a:latin typeface="Courier New" panose="02070309020205020404" pitchFamily="49" charset="0"/>
                <a:cs typeface="Courier New" panose="02070309020205020404" pitchFamily="49" charset="0"/>
              </a:rPr>
              <a:t>()</a:t>
            </a:r>
          </a:p>
          <a:p>
            <a:pPr marL="800100" lvl="2"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print "Received connection from", a</a:t>
            </a:r>
          </a:p>
          <a:p>
            <a:pPr marL="800100" lvl="2" indent="0" algn="just">
              <a:spcBef>
                <a:spcPts val="0"/>
              </a:spcBef>
              <a:buNone/>
            </a:pPr>
            <a:r>
              <a:rPr lang="en-US" sz="2000" b="1" dirty="0" err="1">
                <a:solidFill>
                  <a:srgbClr val="2F02F0"/>
                </a:solidFill>
                <a:latin typeface="Courier New" panose="02070309020205020404" pitchFamily="49" charset="0"/>
                <a:cs typeface="Courier New" panose="02070309020205020404" pitchFamily="49" charset="0"/>
              </a:rPr>
              <a:t>c.send</a:t>
            </a:r>
            <a:r>
              <a:rPr lang="en-US" sz="2000" b="1" dirty="0">
                <a:solidFill>
                  <a:srgbClr val="2F02F0"/>
                </a:solidFill>
                <a:latin typeface="Courier New" panose="02070309020205020404" pitchFamily="49" charset="0"/>
                <a:cs typeface="Courier New" panose="02070309020205020404" pitchFamily="49" charset="0"/>
              </a:rPr>
              <a:t>("Hello %s\n" % a[0]) </a:t>
            </a:r>
          </a:p>
          <a:p>
            <a:pPr marL="800100" lvl="2"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c.close</a:t>
            </a:r>
            <a:r>
              <a:rPr lang="en-US" sz="2000" dirty="0">
                <a:solidFill>
                  <a:srgbClr val="2F02F0"/>
                </a:solidFill>
                <a:latin typeface="Courier New" panose="02070309020205020404" pitchFamily="49" charset="0"/>
                <a:cs typeface="Courier New" panose="02070309020205020404" pitchFamily="49" charset="0"/>
              </a:rPr>
              <a:t>()</a:t>
            </a:r>
          </a:p>
        </p:txBody>
      </p:sp>
      <p:cxnSp>
        <p:nvCxnSpPr>
          <p:cNvPr id="8" name="Straight Arrow Connector 7"/>
          <p:cNvCxnSpPr/>
          <p:nvPr/>
        </p:nvCxnSpPr>
        <p:spPr>
          <a:xfrm flipH="1" flipV="1">
            <a:off x="5484852" y="4364828"/>
            <a:ext cx="1660531" cy="322001"/>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6407162" y="4869391"/>
            <a:ext cx="2351314" cy="43412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Send data to client</a:t>
            </a:r>
          </a:p>
        </p:txBody>
      </p:sp>
      <p:cxnSp>
        <p:nvCxnSpPr>
          <p:cNvPr id="11" name="Straight Arrow Connector 10"/>
          <p:cNvCxnSpPr/>
          <p:nvPr/>
        </p:nvCxnSpPr>
        <p:spPr>
          <a:xfrm flipV="1">
            <a:off x="794570" y="4547390"/>
            <a:ext cx="346108" cy="520584"/>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229239" y="5248948"/>
            <a:ext cx="3379071" cy="1339970"/>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Note: Use the client socket for transmitting data as the server socket is only used for accepting new connections</a:t>
            </a:r>
          </a:p>
        </p:txBody>
      </p:sp>
      <p:cxnSp>
        <p:nvCxnSpPr>
          <p:cNvPr id="16" name="Straight Arrow Connector 15"/>
          <p:cNvCxnSpPr/>
          <p:nvPr/>
        </p:nvCxnSpPr>
        <p:spPr>
          <a:xfrm flipV="1">
            <a:off x="794570" y="3844244"/>
            <a:ext cx="498508" cy="1242211"/>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505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TCP 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Sending data</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from socket import *</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s = socket(AF_INET,SOCK_STREAM)</a:t>
            </a:r>
          </a:p>
          <a:p>
            <a:pPr marL="400050" lvl="1"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s.bind</a:t>
            </a:r>
            <a:r>
              <a:rPr lang="en-US" sz="2000" dirty="0">
                <a:solidFill>
                  <a:srgbClr val="2F02F0"/>
                </a:solidFill>
                <a:latin typeface="Courier New" panose="02070309020205020404" pitchFamily="49" charset="0"/>
                <a:cs typeface="Courier New" panose="02070309020205020404" pitchFamily="49" charset="0"/>
              </a:rPr>
              <a:t>(("",9000))</a:t>
            </a:r>
          </a:p>
          <a:p>
            <a:pPr marL="400050" lvl="1"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s.listen</a:t>
            </a:r>
            <a:r>
              <a:rPr lang="en-US" sz="2000" dirty="0">
                <a:solidFill>
                  <a:srgbClr val="2F02F0"/>
                </a:solidFill>
                <a:latin typeface="Courier New" panose="02070309020205020404" pitchFamily="49" charset="0"/>
                <a:cs typeface="Courier New" panose="02070309020205020404" pitchFamily="49" charset="0"/>
              </a:rPr>
              <a:t>(5)</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while True:</a:t>
            </a:r>
          </a:p>
          <a:p>
            <a:pPr marL="800100" lvl="2"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c,a</a:t>
            </a:r>
            <a:r>
              <a:rPr lang="en-US" sz="2000" dirty="0">
                <a:solidFill>
                  <a:srgbClr val="2F02F0"/>
                </a:solidFill>
                <a:latin typeface="Courier New" panose="02070309020205020404" pitchFamily="49" charset="0"/>
                <a:cs typeface="Courier New" panose="02070309020205020404" pitchFamily="49" charset="0"/>
              </a:rPr>
              <a:t> = </a:t>
            </a:r>
            <a:r>
              <a:rPr lang="en-US" sz="2000" dirty="0" err="1">
                <a:solidFill>
                  <a:srgbClr val="2F02F0"/>
                </a:solidFill>
                <a:latin typeface="Courier New" panose="02070309020205020404" pitchFamily="49" charset="0"/>
                <a:cs typeface="Courier New" panose="02070309020205020404" pitchFamily="49" charset="0"/>
              </a:rPr>
              <a:t>s.accept</a:t>
            </a:r>
            <a:r>
              <a:rPr lang="en-US" sz="2000" dirty="0">
                <a:solidFill>
                  <a:srgbClr val="2F02F0"/>
                </a:solidFill>
                <a:latin typeface="Courier New" panose="02070309020205020404" pitchFamily="49" charset="0"/>
                <a:cs typeface="Courier New" panose="02070309020205020404" pitchFamily="49" charset="0"/>
              </a:rPr>
              <a:t>()</a:t>
            </a:r>
          </a:p>
          <a:p>
            <a:pPr marL="800100" lvl="2"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print "Received connection from", a</a:t>
            </a:r>
          </a:p>
          <a:p>
            <a:pPr marL="800100" lvl="2"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c.send</a:t>
            </a:r>
            <a:r>
              <a:rPr lang="en-US" sz="2000" dirty="0">
                <a:solidFill>
                  <a:srgbClr val="2F02F0"/>
                </a:solidFill>
                <a:latin typeface="Courier New" panose="02070309020205020404" pitchFamily="49" charset="0"/>
                <a:cs typeface="Courier New" panose="02070309020205020404" pitchFamily="49" charset="0"/>
              </a:rPr>
              <a:t>("Hello %s\n" % a[0]) </a:t>
            </a:r>
          </a:p>
          <a:p>
            <a:pPr marL="800100" lvl="2" indent="0" algn="just">
              <a:spcBef>
                <a:spcPts val="0"/>
              </a:spcBef>
              <a:spcAft>
                <a:spcPts val="600"/>
              </a:spcAft>
              <a:buNone/>
            </a:pPr>
            <a:r>
              <a:rPr lang="en-US" sz="2000" b="1" dirty="0" err="1">
                <a:solidFill>
                  <a:srgbClr val="2F02F0"/>
                </a:solidFill>
                <a:latin typeface="Courier New" panose="02070309020205020404" pitchFamily="49" charset="0"/>
                <a:cs typeface="Courier New" panose="02070309020205020404" pitchFamily="49" charset="0"/>
              </a:rPr>
              <a:t>c.close</a:t>
            </a:r>
            <a:r>
              <a:rPr lang="en-US" sz="2000" b="1" dirty="0">
                <a:solidFill>
                  <a:srgbClr val="2F02F0"/>
                </a:solidFill>
                <a:latin typeface="Courier New" panose="02070309020205020404" pitchFamily="49" charset="0"/>
                <a:cs typeface="Courier New" panose="02070309020205020404" pitchFamily="49" charset="0"/>
              </a:rPr>
              <a:t>()</a:t>
            </a:r>
          </a:p>
          <a:p>
            <a:pPr algn="just">
              <a:spcBef>
                <a:spcPts val="0"/>
              </a:spcBef>
              <a:spcAft>
                <a:spcPts val="600"/>
              </a:spcAft>
            </a:pPr>
            <a:r>
              <a:rPr lang="en-US" sz="2400" dirty="0"/>
              <a:t>Server can keep client connection alive as long as it wants</a:t>
            </a:r>
          </a:p>
          <a:p>
            <a:pPr algn="just">
              <a:spcBef>
                <a:spcPts val="0"/>
              </a:spcBef>
              <a:spcAft>
                <a:spcPts val="600"/>
              </a:spcAft>
            </a:pPr>
            <a:r>
              <a:rPr lang="en-US" sz="2400" dirty="0"/>
              <a:t>Can repeatedly receive/send data</a:t>
            </a:r>
          </a:p>
        </p:txBody>
      </p:sp>
      <p:cxnSp>
        <p:nvCxnSpPr>
          <p:cNvPr id="8" name="Straight Arrow Connector 7"/>
          <p:cNvCxnSpPr/>
          <p:nvPr/>
        </p:nvCxnSpPr>
        <p:spPr>
          <a:xfrm flipH="1">
            <a:off x="2778045" y="3580820"/>
            <a:ext cx="2669166" cy="1106011"/>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5074751" y="2965717"/>
            <a:ext cx="2867127" cy="43412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Close client connection</a:t>
            </a:r>
          </a:p>
        </p:txBody>
      </p:sp>
    </p:spTree>
    <p:extLst>
      <p:ext uri="{BB962C8B-B14F-4D97-AF65-F5344CB8AC3E}">
        <p14:creationId xmlns:p14="http://schemas.microsoft.com/office/powerpoint/2010/main" val="123531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TCP 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Waiting for the next connection</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from socket import *</a:t>
            </a:r>
          </a:p>
          <a:p>
            <a:pPr marL="400050" lvl="1"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s = socket(AF_INET,SOCK_STREAM)</a:t>
            </a:r>
          </a:p>
          <a:p>
            <a:pPr marL="400050" lvl="1"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s.bind</a:t>
            </a:r>
            <a:r>
              <a:rPr lang="en-US" sz="2000" dirty="0">
                <a:solidFill>
                  <a:srgbClr val="2F02F0"/>
                </a:solidFill>
                <a:latin typeface="Courier New" panose="02070309020205020404" pitchFamily="49" charset="0"/>
                <a:cs typeface="Courier New" panose="02070309020205020404" pitchFamily="49" charset="0"/>
              </a:rPr>
              <a:t>(("",9000))</a:t>
            </a:r>
          </a:p>
          <a:p>
            <a:pPr marL="400050" lvl="1"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s.listen</a:t>
            </a:r>
            <a:r>
              <a:rPr lang="en-US" sz="2000" dirty="0">
                <a:solidFill>
                  <a:srgbClr val="2F02F0"/>
                </a:solidFill>
                <a:latin typeface="Courier New" panose="02070309020205020404" pitchFamily="49" charset="0"/>
                <a:cs typeface="Courier New" panose="02070309020205020404" pitchFamily="49" charset="0"/>
              </a:rPr>
              <a:t>(5)</a:t>
            </a:r>
          </a:p>
          <a:p>
            <a:pPr marL="400050" lvl="1" indent="0" algn="just">
              <a:spcBef>
                <a:spcPts val="0"/>
              </a:spcBef>
              <a:buNone/>
            </a:pPr>
            <a:r>
              <a:rPr lang="en-US" sz="2000" b="1" dirty="0">
                <a:solidFill>
                  <a:srgbClr val="2F02F0"/>
                </a:solidFill>
                <a:latin typeface="Courier New" panose="02070309020205020404" pitchFamily="49" charset="0"/>
                <a:cs typeface="Courier New" panose="02070309020205020404" pitchFamily="49" charset="0"/>
              </a:rPr>
              <a:t>while True:</a:t>
            </a:r>
          </a:p>
          <a:p>
            <a:pPr marL="800100" lvl="2" indent="0" algn="just">
              <a:spcBef>
                <a:spcPts val="0"/>
              </a:spcBef>
              <a:buNone/>
            </a:pPr>
            <a:r>
              <a:rPr lang="en-US" sz="2000" b="1" dirty="0" err="1">
                <a:solidFill>
                  <a:srgbClr val="2F02F0"/>
                </a:solidFill>
                <a:latin typeface="Courier New" panose="02070309020205020404" pitchFamily="49" charset="0"/>
                <a:cs typeface="Courier New" panose="02070309020205020404" pitchFamily="49" charset="0"/>
              </a:rPr>
              <a:t>c,a</a:t>
            </a:r>
            <a:r>
              <a:rPr lang="en-US" sz="2000" b="1" dirty="0">
                <a:solidFill>
                  <a:srgbClr val="2F02F0"/>
                </a:solidFill>
                <a:latin typeface="Courier New" panose="02070309020205020404" pitchFamily="49" charset="0"/>
                <a:cs typeface="Courier New" panose="02070309020205020404" pitchFamily="49" charset="0"/>
              </a:rPr>
              <a:t> = </a:t>
            </a:r>
            <a:r>
              <a:rPr lang="en-US" sz="2000" b="1" dirty="0" err="1">
                <a:solidFill>
                  <a:srgbClr val="2F02F0"/>
                </a:solidFill>
                <a:latin typeface="Courier New" panose="02070309020205020404" pitchFamily="49" charset="0"/>
                <a:cs typeface="Courier New" panose="02070309020205020404" pitchFamily="49" charset="0"/>
              </a:rPr>
              <a:t>s.accept</a:t>
            </a:r>
            <a:r>
              <a:rPr lang="en-US" sz="2000" b="1" dirty="0">
                <a:solidFill>
                  <a:srgbClr val="2F02F0"/>
                </a:solidFill>
                <a:latin typeface="Courier New" panose="02070309020205020404" pitchFamily="49" charset="0"/>
                <a:cs typeface="Courier New" panose="02070309020205020404" pitchFamily="49" charset="0"/>
              </a:rPr>
              <a:t>()</a:t>
            </a:r>
          </a:p>
          <a:p>
            <a:pPr marL="800100" lvl="2" indent="0" algn="just">
              <a:spcBef>
                <a:spcPts val="0"/>
              </a:spcBef>
              <a:buNone/>
            </a:pPr>
            <a:r>
              <a:rPr lang="en-US" sz="2000" dirty="0">
                <a:solidFill>
                  <a:srgbClr val="2F02F0"/>
                </a:solidFill>
                <a:latin typeface="Courier New" panose="02070309020205020404" pitchFamily="49" charset="0"/>
                <a:cs typeface="Courier New" panose="02070309020205020404" pitchFamily="49" charset="0"/>
              </a:rPr>
              <a:t>print "Received connection from", a</a:t>
            </a:r>
          </a:p>
          <a:p>
            <a:pPr marL="800100" lvl="2" indent="0" algn="just">
              <a:spcBef>
                <a:spcPts val="0"/>
              </a:spcBef>
              <a:buNone/>
            </a:pPr>
            <a:r>
              <a:rPr lang="en-US" sz="2000" dirty="0" err="1">
                <a:solidFill>
                  <a:srgbClr val="2F02F0"/>
                </a:solidFill>
                <a:latin typeface="Courier New" panose="02070309020205020404" pitchFamily="49" charset="0"/>
                <a:cs typeface="Courier New" panose="02070309020205020404" pitchFamily="49" charset="0"/>
              </a:rPr>
              <a:t>c.send</a:t>
            </a:r>
            <a:r>
              <a:rPr lang="en-US" sz="2000" dirty="0">
                <a:solidFill>
                  <a:srgbClr val="2F02F0"/>
                </a:solidFill>
                <a:latin typeface="Courier New" panose="02070309020205020404" pitchFamily="49" charset="0"/>
                <a:cs typeface="Courier New" panose="02070309020205020404" pitchFamily="49" charset="0"/>
              </a:rPr>
              <a:t>("Hello %s\n" % a[0]) </a:t>
            </a:r>
          </a:p>
          <a:p>
            <a:pPr marL="800100" lvl="2" indent="0" algn="just">
              <a:spcBef>
                <a:spcPts val="0"/>
              </a:spcBef>
              <a:spcAft>
                <a:spcPts val="600"/>
              </a:spcAft>
              <a:buNone/>
            </a:pPr>
            <a:r>
              <a:rPr lang="en-US" sz="2000" dirty="0" err="1">
                <a:solidFill>
                  <a:srgbClr val="2F02F0"/>
                </a:solidFill>
                <a:latin typeface="Courier New" panose="02070309020205020404" pitchFamily="49" charset="0"/>
                <a:cs typeface="Courier New" panose="02070309020205020404" pitchFamily="49" charset="0"/>
              </a:rPr>
              <a:t>c.close</a:t>
            </a:r>
            <a:r>
              <a:rPr lang="en-US" sz="2000" dirty="0">
                <a:solidFill>
                  <a:srgbClr val="2F02F0"/>
                </a:solidFill>
                <a:latin typeface="Courier New" panose="02070309020205020404" pitchFamily="49" charset="0"/>
                <a:cs typeface="Courier New" panose="02070309020205020404" pitchFamily="49" charset="0"/>
              </a:rPr>
              <a:t>()</a:t>
            </a:r>
          </a:p>
          <a:p>
            <a:pPr algn="just">
              <a:spcBef>
                <a:spcPts val="0"/>
              </a:spcBef>
              <a:spcAft>
                <a:spcPts val="600"/>
              </a:spcAft>
            </a:pPr>
            <a:r>
              <a:rPr lang="en-US" sz="2400" dirty="0"/>
              <a:t>Original server socket is reused to listen for more connections</a:t>
            </a:r>
          </a:p>
          <a:p>
            <a:pPr algn="just">
              <a:spcBef>
                <a:spcPts val="0"/>
              </a:spcBef>
              <a:spcAft>
                <a:spcPts val="600"/>
              </a:spcAft>
            </a:pPr>
            <a:r>
              <a:rPr lang="en-US" sz="2400" dirty="0"/>
              <a:t>Server runs forever in a loop like this</a:t>
            </a:r>
          </a:p>
        </p:txBody>
      </p:sp>
      <p:cxnSp>
        <p:nvCxnSpPr>
          <p:cNvPr id="8" name="Straight Arrow Connector 7"/>
          <p:cNvCxnSpPr/>
          <p:nvPr/>
        </p:nvCxnSpPr>
        <p:spPr>
          <a:xfrm flipH="1">
            <a:off x="3866606" y="3182781"/>
            <a:ext cx="1005839" cy="592385"/>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5074751" y="2965717"/>
            <a:ext cx="2998095" cy="43412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Wait for next connection</a:t>
            </a:r>
          </a:p>
        </p:txBody>
      </p:sp>
      <p:cxnSp>
        <p:nvCxnSpPr>
          <p:cNvPr id="4" name="Elbow Connector 3"/>
          <p:cNvCxnSpPr/>
          <p:nvPr/>
        </p:nvCxnSpPr>
        <p:spPr>
          <a:xfrm rot="10800000">
            <a:off x="462088" y="3474720"/>
            <a:ext cx="705396" cy="1234440"/>
          </a:xfrm>
          <a:prstGeom prst="bentConnector3">
            <a:avLst>
              <a:gd name="adj1" fmla="val 134259"/>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57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TCP Client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How to make an outgoing connection</a:t>
            </a:r>
          </a:p>
          <a:p>
            <a:pPr marL="400050" lvl="1" indent="0" algn="just">
              <a:spcBef>
                <a:spcPts val="0"/>
              </a:spcBef>
              <a:buNone/>
              <a:tabLst>
                <a:tab pos="4572000" algn="l"/>
              </a:tabLst>
            </a:pPr>
            <a:r>
              <a:rPr lang="en-US" sz="2000" b="1" dirty="0">
                <a:solidFill>
                  <a:srgbClr val="2F02F0"/>
                </a:solidFill>
                <a:latin typeface="Courier New" panose="02070309020205020404" pitchFamily="49" charset="0"/>
                <a:cs typeface="Courier New" panose="02070309020205020404" pitchFamily="49" charset="0"/>
              </a:rPr>
              <a:t>from socket import *</a:t>
            </a:r>
          </a:p>
          <a:p>
            <a:pPr marL="400050" lvl="1" indent="0" algn="just">
              <a:spcBef>
                <a:spcPts val="0"/>
              </a:spcBef>
              <a:buNone/>
              <a:tabLst>
                <a:tab pos="4572000" algn="l"/>
              </a:tabLst>
            </a:pPr>
            <a:r>
              <a:rPr lang="en-US" sz="2000" b="1" dirty="0">
                <a:solidFill>
                  <a:srgbClr val="2F02F0"/>
                </a:solidFill>
                <a:latin typeface="Courier New" panose="02070309020205020404" pitchFamily="49" charset="0"/>
                <a:cs typeface="Courier New" panose="02070309020205020404" pitchFamily="49" charset="0"/>
              </a:rPr>
              <a:t>s = socket(AF_INET,SOCK_STREAM)</a:t>
            </a:r>
          </a:p>
          <a:p>
            <a:pPr marL="400050" lvl="1" indent="0" algn="just">
              <a:spcBef>
                <a:spcPts val="0"/>
              </a:spcBef>
              <a:buNone/>
              <a:tabLst>
                <a:tab pos="4572000" algn="l"/>
              </a:tabLst>
            </a:pPr>
            <a:r>
              <a:rPr lang="en-US" sz="2000" b="1" dirty="0" err="1">
                <a:solidFill>
                  <a:srgbClr val="2F02F0"/>
                </a:solidFill>
                <a:latin typeface="Courier New" panose="02070309020205020404" pitchFamily="49" charset="0"/>
                <a:cs typeface="Courier New" panose="02070309020205020404" pitchFamily="49" charset="0"/>
              </a:rPr>
              <a:t>s.connect</a:t>
            </a:r>
            <a:r>
              <a:rPr lang="en-US" sz="2000" b="1" dirty="0">
                <a:solidFill>
                  <a:srgbClr val="2F02F0"/>
                </a:solidFill>
                <a:latin typeface="Courier New" panose="02070309020205020404" pitchFamily="49" charset="0"/>
                <a:cs typeface="Courier New" panose="02070309020205020404" pitchFamily="49" charset="0"/>
              </a:rPr>
              <a:t>(("",9000)) 	# Connect</a:t>
            </a:r>
          </a:p>
          <a:p>
            <a:pPr marL="400050" lvl="1" indent="0" algn="just">
              <a:spcBef>
                <a:spcPts val="0"/>
              </a:spcBef>
              <a:buNone/>
              <a:tabLst>
                <a:tab pos="4572000" algn="l"/>
              </a:tabLst>
            </a:pPr>
            <a:r>
              <a:rPr lang="en-US" sz="2000" b="1" dirty="0">
                <a:solidFill>
                  <a:srgbClr val="2F02F0"/>
                </a:solidFill>
                <a:latin typeface="Courier New" panose="02070309020205020404" pitchFamily="49" charset="0"/>
                <a:cs typeface="Courier New" panose="02070309020205020404" pitchFamily="49" charset="0"/>
              </a:rPr>
              <a:t>data = </a:t>
            </a:r>
            <a:r>
              <a:rPr lang="en-US" sz="2000" b="1" dirty="0" err="1">
                <a:solidFill>
                  <a:srgbClr val="2F02F0"/>
                </a:solidFill>
                <a:latin typeface="Courier New" panose="02070309020205020404" pitchFamily="49" charset="0"/>
                <a:cs typeface="Courier New" panose="02070309020205020404" pitchFamily="49" charset="0"/>
              </a:rPr>
              <a:t>s.recv</a:t>
            </a:r>
            <a:r>
              <a:rPr lang="en-US" sz="2000" b="1" dirty="0">
                <a:solidFill>
                  <a:srgbClr val="2F02F0"/>
                </a:solidFill>
                <a:latin typeface="Courier New" panose="02070309020205020404" pitchFamily="49" charset="0"/>
                <a:cs typeface="Courier New" panose="02070309020205020404" pitchFamily="49" charset="0"/>
              </a:rPr>
              <a:t>(10000) 	# Get response</a:t>
            </a:r>
          </a:p>
          <a:p>
            <a:pPr marL="400050" lvl="1" indent="0" algn="just">
              <a:spcBef>
                <a:spcPts val="0"/>
              </a:spcBef>
              <a:buNone/>
              <a:tabLst>
                <a:tab pos="4572000" algn="l"/>
              </a:tabLst>
            </a:pPr>
            <a:r>
              <a:rPr lang="en-US" sz="2000" b="1" dirty="0">
                <a:solidFill>
                  <a:srgbClr val="2F02F0"/>
                </a:solidFill>
                <a:latin typeface="Courier New" panose="02070309020205020404" pitchFamily="49" charset="0"/>
                <a:cs typeface="Courier New" panose="02070309020205020404" pitchFamily="49" charset="0"/>
              </a:rPr>
              <a:t>print "Server message:", data</a:t>
            </a:r>
          </a:p>
          <a:p>
            <a:pPr marL="400050" lvl="1" indent="0" algn="just">
              <a:spcBef>
                <a:spcPts val="0"/>
              </a:spcBef>
              <a:spcAft>
                <a:spcPts val="600"/>
              </a:spcAft>
              <a:buNone/>
              <a:tabLst>
                <a:tab pos="4572000" algn="l"/>
              </a:tabLst>
            </a:pPr>
            <a:r>
              <a:rPr lang="en-US" sz="2000" b="1" dirty="0" err="1">
                <a:solidFill>
                  <a:srgbClr val="2F02F0"/>
                </a:solidFill>
                <a:latin typeface="Courier New" panose="02070309020205020404" pitchFamily="49" charset="0"/>
                <a:cs typeface="Courier New" panose="02070309020205020404" pitchFamily="49" charset="0"/>
              </a:rPr>
              <a:t>s.close</a:t>
            </a:r>
            <a:r>
              <a:rPr lang="en-US" sz="2000" b="1" dirty="0">
                <a:solidFill>
                  <a:srgbClr val="2F02F0"/>
                </a:solidFill>
                <a:latin typeface="Courier New" panose="02070309020205020404" pitchFamily="49" charset="0"/>
                <a:cs typeface="Courier New" panose="02070309020205020404" pitchFamily="49" charset="0"/>
              </a:rPr>
              <a:t>()</a:t>
            </a:r>
          </a:p>
          <a:p>
            <a:pPr algn="just">
              <a:spcBef>
                <a:spcPts val="0"/>
              </a:spcBef>
              <a:spcAft>
                <a:spcPts val="600"/>
              </a:spcAft>
            </a:pPr>
            <a:r>
              <a:rPr lang="en-US" sz="2400" dirty="0" err="1">
                <a:latin typeface="Courier New" panose="02070309020205020404" pitchFamily="49" charset="0"/>
                <a:cs typeface="Courier New" panose="02070309020205020404" pitchFamily="49" charset="0"/>
              </a:rPr>
              <a:t>s.connect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addr</a:t>
            </a:r>
            <a:r>
              <a:rPr lang="en-US" sz="2400" dirty="0">
                <a:latin typeface="Courier New" panose="02070309020205020404" pitchFamily="49" charset="0"/>
                <a:cs typeface="Courier New" panose="02070309020205020404" pitchFamily="49" charset="0"/>
              </a:rPr>
              <a:t>)</a:t>
            </a:r>
            <a:r>
              <a:rPr lang="en-US" sz="2400" dirty="0"/>
              <a:t> makes a connection</a:t>
            </a:r>
          </a:p>
          <a:p>
            <a:pPr algn="just">
              <a:spcBef>
                <a:spcPts val="0"/>
              </a:spcBef>
              <a:spcAft>
                <a:spcPts val="600"/>
              </a:spcAft>
            </a:pPr>
            <a:r>
              <a:rPr lang="en-US" sz="2400" dirty="0"/>
              <a:t>Once connected, use </a:t>
            </a:r>
            <a:r>
              <a:rPr lang="en-US" sz="2400" dirty="0">
                <a:latin typeface="Courier New" panose="02070309020205020404" pitchFamily="49" charset="0"/>
                <a:cs typeface="Courier New" panose="02070309020205020404" pitchFamily="49" charset="0"/>
              </a:rPr>
              <a:t>send()</a:t>
            </a:r>
            <a:r>
              <a:rPr lang="en-US" sz="2400" dirty="0"/>
              <a:t>, </a:t>
            </a:r>
            <a:r>
              <a:rPr lang="en-US" sz="2400" dirty="0" err="1">
                <a:latin typeface="Courier New" panose="02070309020205020404" pitchFamily="49" charset="0"/>
                <a:cs typeface="Courier New" panose="02070309020205020404" pitchFamily="49" charset="0"/>
              </a:rPr>
              <a:t>recv</a:t>
            </a:r>
            <a:r>
              <a:rPr lang="en-US" sz="2400" dirty="0">
                <a:latin typeface="Courier New" panose="02070309020205020404" pitchFamily="49" charset="0"/>
                <a:cs typeface="Courier New" panose="02070309020205020404" pitchFamily="49" charset="0"/>
              </a:rPr>
              <a:t>()</a:t>
            </a:r>
            <a:r>
              <a:rPr lang="en-US" sz="2400" dirty="0"/>
              <a:t> to transmit and receive data</a:t>
            </a:r>
          </a:p>
          <a:p>
            <a:pPr algn="just">
              <a:spcBef>
                <a:spcPts val="0"/>
              </a:spcBef>
              <a:spcAft>
                <a:spcPts val="600"/>
              </a:spcAft>
            </a:pPr>
            <a:r>
              <a:rPr lang="en-US" sz="2400" dirty="0">
                <a:latin typeface="Courier New" panose="02070309020205020404" pitchFamily="49" charset="0"/>
                <a:cs typeface="Courier New" panose="02070309020205020404" pitchFamily="49" charset="0"/>
              </a:rPr>
              <a:t>close()</a:t>
            </a:r>
            <a:r>
              <a:rPr lang="en-US" sz="2400" dirty="0"/>
              <a:t> shuts down the connection</a:t>
            </a:r>
          </a:p>
        </p:txBody>
      </p:sp>
    </p:spTree>
    <p:extLst>
      <p:ext uri="{BB962C8B-B14F-4D97-AF65-F5344CB8AC3E}">
        <p14:creationId xmlns:p14="http://schemas.microsoft.com/office/powerpoint/2010/main" val="239547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Interactive Shell</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tabLst>
                <a:tab pos="1371600" algn="l"/>
              </a:tabLst>
            </a:pPr>
            <a:r>
              <a:rPr lang="en-US" sz="2400" dirty="0">
                <a:cs typeface="Times New Roman" charset="0"/>
              </a:rPr>
              <a:t>Statements and expressions can be typed at prompt</a:t>
            </a:r>
          </a:p>
          <a:p>
            <a:pPr marL="400050" lvl="1" indent="0">
              <a:spcBef>
                <a:spcPts val="0"/>
              </a:spcBef>
              <a:buNone/>
            </a:pPr>
            <a:r>
              <a:rPr lang="en-US" sz="2000" b="1" dirty="0">
                <a:latin typeface="Courier New"/>
                <a:cs typeface="Courier New"/>
              </a:rPr>
              <a:t>$ </a:t>
            </a:r>
            <a:r>
              <a:rPr lang="en-US" sz="2000" b="1" dirty="0">
                <a:solidFill>
                  <a:srgbClr val="2F02F0"/>
                </a:solidFill>
                <a:latin typeface="Courier New"/>
                <a:cs typeface="Courier New"/>
              </a:rPr>
              <a:t>python</a:t>
            </a:r>
          </a:p>
          <a:p>
            <a:pPr marL="400050" lvl="1" indent="0">
              <a:spcBef>
                <a:spcPts val="0"/>
              </a:spcBef>
              <a:buNone/>
            </a:pPr>
            <a:r>
              <a:rPr lang="en-US" sz="2000" b="1" dirty="0">
                <a:latin typeface="Courier New"/>
                <a:cs typeface="Courier New"/>
              </a:rPr>
              <a:t>Python 2.7.15+ (default, Oct 7 2019, 17:39:04) </a:t>
            </a:r>
          </a:p>
          <a:p>
            <a:pPr marL="400050" lvl="1" indent="0">
              <a:spcBef>
                <a:spcPts val="0"/>
              </a:spcBef>
              <a:buNone/>
            </a:pPr>
            <a:r>
              <a:rPr lang="pt-BR" sz="2000" b="1" dirty="0">
                <a:latin typeface="Courier New"/>
                <a:cs typeface="Courier New"/>
              </a:rPr>
              <a:t>[GCC 7.4.0] </a:t>
            </a:r>
            <a:r>
              <a:rPr lang="pt-BR" sz="2000" b="1" dirty="0" err="1">
                <a:latin typeface="Courier New"/>
                <a:cs typeface="Courier New"/>
              </a:rPr>
              <a:t>on</a:t>
            </a:r>
            <a:r>
              <a:rPr lang="pt-BR" sz="2000" b="1" dirty="0">
                <a:latin typeface="Courier New"/>
                <a:cs typeface="Courier New"/>
              </a:rPr>
              <a:t> linux2</a:t>
            </a:r>
          </a:p>
          <a:p>
            <a:pPr marL="400050" lvl="1" indent="0">
              <a:spcBef>
                <a:spcPts val="0"/>
              </a:spcBef>
              <a:buNone/>
            </a:pPr>
            <a:r>
              <a:rPr lang="pt-BR" sz="2000" b="1" dirty="0" err="1">
                <a:latin typeface="Courier New"/>
                <a:cs typeface="Courier New"/>
              </a:rPr>
              <a:t>Type</a:t>
            </a:r>
            <a:r>
              <a:rPr lang="pt-BR" sz="2000" b="1" dirty="0">
                <a:latin typeface="Courier New"/>
                <a:cs typeface="Courier New"/>
              </a:rPr>
              <a:t> "help", "copyright", "</a:t>
            </a:r>
            <a:r>
              <a:rPr lang="pt-BR" sz="2000" b="1" dirty="0" err="1">
                <a:latin typeface="Courier New"/>
                <a:cs typeface="Courier New"/>
              </a:rPr>
              <a:t>credits</a:t>
            </a:r>
            <a:r>
              <a:rPr lang="pt-BR" sz="2000" b="1" dirty="0">
                <a:latin typeface="Courier New"/>
                <a:cs typeface="Courier New"/>
              </a:rPr>
              <a:t>" </a:t>
            </a:r>
            <a:r>
              <a:rPr lang="pt-BR" sz="2000" b="1" dirty="0" err="1">
                <a:latin typeface="Courier New"/>
                <a:cs typeface="Courier New"/>
              </a:rPr>
              <a:t>or</a:t>
            </a:r>
            <a:r>
              <a:rPr lang="pt-BR" sz="2000" b="1" dirty="0">
                <a:latin typeface="Courier New"/>
                <a:cs typeface="Courier New"/>
              </a:rPr>
              <a:t> "</a:t>
            </a:r>
            <a:r>
              <a:rPr lang="pt-BR" sz="2000" b="1" dirty="0" err="1">
                <a:latin typeface="Courier New"/>
                <a:cs typeface="Courier New"/>
              </a:rPr>
              <a:t>license</a:t>
            </a:r>
            <a:r>
              <a:rPr lang="pt-BR" sz="2000" b="1" dirty="0">
                <a:latin typeface="Courier New"/>
                <a:cs typeface="Courier New"/>
              </a:rPr>
              <a:t>" for more </a:t>
            </a:r>
            <a:r>
              <a:rPr lang="pt-BR" sz="2000" b="1" dirty="0" err="1">
                <a:latin typeface="Courier New"/>
                <a:cs typeface="Courier New"/>
              </a:rPr>
              <a:t>information</a:t>
            </a:r>
            <a:r>
              <a:rPr lang="pt-BR" sz="2000" b="1" dirty="0">
                <a:latin typeface="Courier New"/>
                <a:cs typeface="Courier New"/>
              </a:rPr>
              <a:t>.</a:t>
            </a:r>
          </a:p>
          <a:p>
            <a:pPr marL="400050" lvl="1" indent="0">
              <a:spcBef>
                <a:spcPts val="0"/>
              </a:spcBef>
              <a:buNone/>
            </a:pPr>
            <a:r>
              <a:rPr lang="pt-BR" sz="2000" b="1" dirty="0">
                <a:latin typeface="Courier New"/>
                <a:cs typeface="Courier New"/>
              </a:rPr>
              <a:t>&gt;&gt;&gt; </a:t>
            </a:r>
            <a:r>
              <a:rPr lang="pt-BR" sz="2000" b="1" dirty="0" err="1">
                <a:solidFill>
                  <a:srgbClr val="2F02F0"/>
                </a:solidFill>
                <a:latin typeface="Courier New"/>
                <a:cs typeface="Courier New"/>
              </a:rPr>
              <a:t>print</a:t>
            </a:r>
            <a:r>
              <a:rPr lang="pt-BR" sz="2000" b="1" dirty="0">
                <a:solidFill>
                  <a:srgbClr val="2F02F0"/>
                </a:solidFill>
                <a:latin typeface="Courier New"/>
                <a:cs typeface="Courier New"/>
              </a:rPr>
              <a:t> "</a:t>
            </a:r>
            <a:r>
              <a:rPr lang="pt-BR" sz="2000" b="1" dirty="0" err="1">
                <a:solidFill>
                  <a:srgbClr val="2F02F0"/>
                </a:solidFill>
                <a:latin typeface="Courier New"/>
                <a:cs typeface="Courier New"/>
              </a:rPr>
              <a:t>Hello</a:t>
            </a:r>
            <a:r>
              <a:rPr lang="pt-BR" sz="2000" b="1" dirty="0">
                <a:solidFill>
                  <a:srgbClr val="2F02F0"/>
                </a:solidFill>
                <a:latin typeface="Courier New"/>
                <a:cs typeface="Courier New"/>
              </a:rPr>
              <a:t>, world"</a:t>
            </a:r>
          </a:p>
          <a:p>
            <a:pPr marL="400050" lvl="1" indent="0">
              <a:spcBef>
                <a:spcPts val="0"/>
              </a:spcBef>
              <a:buNone/>
            </a:pPr>
            <a:r>
              <a:rPr lang="pt-BR" sz="2000" b="1" dirty="0" err="1">
                <a:latin typeface="Courier New"/>
                <a:cs typeface="Courier New"/>
              </a:rPr>
              <a:t>Hello</a:t>
            </a:r>
            <a:r>
              <a:rPr lang="pt-BR" sz="2000" b="1" dirty="0">
                <a:latin typeface="Courier New"/>
                <a:cs typeface="Courier New"/>
              </a:rPr>
              <a:t>, world</a:t>
            </a:r>
          </a:p>
          <a:p>
            <a:pPr marL="400050" lvl="1" indent="0">
              <a:spcBef>
                <a:spcPts val="0"/>
              </a:spcBef>
              <a:buNone/>
            </a:pPr>
            <a:r>
              <a:rPr lang="en-US" sz="2000" b="1" dirty="0">
                <a:latin typeface="Courier New"/>
                <a:cs typeface="Courier New"/>
              </a:rPr>
              <a:t>&gt;&gt;&gt; </a:t>
            </a:r>
            <a:r>
              <a:rPr lang="en-US" sz="2000" b="1" dirty="0">
                <a:solidFill>
                  <a:srgbClr val="2F02F0"/>
                </a:solidFill>
                <a:latin typeface="Courier New"/>
                <a:cs typeface="Courier New"/>
              </a:rPr>
              <a:t>x = 12**2</a:t>
            </a:r>
          </a:p>
          <a:p>
            <a:pPr marL="400050" lvl="1" indent="0">
              <a:spcBef>
                <a:spcPts val="0"/>
              </a:spcBef>
              <a:buNone/>
            </a:pPr>
            <a:r>
              <a:rPr lang="en-US" sz="2000" b="1" dirty="0">
                <a:latin typeface="Courier New"/>
                <a:cs typeface="Courier New"/>
              </a:rPr>
              <a:t>&gt;&gt;&gt; </a:t>
            </a:r>
            <a:r>
              <a:rPr lang="en-US" sz="2000" b="1" dirty="0">
                <a:solidFill>
                  <a:srgbClr val="2F02F0"/>
                </a:solidFill>
                <a:latin typeface="Courier New"/>
                <a:cs typeface="Courier New"/>
              </a:rPr>
              <a:t>x/2</a:t>
            </a:r>
          </a:p>
          <a:p>
            <a:pPr marL="400050" lvl="1" indent="0">
              <a:spcBef>
                <a:spcPts val="0"/>
              </a:spcBef>
              <a:buNone/>
            </a:pPr>
            <a:r>
              <a:rPr lang="is-IS" sz="2000" b="1" dirty="0">
                <a:latin typeface="Courier New"/>
                <a:cs typeface="Courier New"/>
              </a:rPr>
              <a:t>72</a:t>
            </a:r>
          </a:p>
          <a:p>
            <a:pPr marL="400050" lvl="1" indent="0">
              <a:spcBef>
                <a:spcPts val="0"/>
              </a:spcBef>
              <a:buNone/>
            </a:pPr>
            <a:r>
              <a:rPr lang="cs-CZ" sz="2000" b="1" dirty="0">
                <a:latin typeface="Courier New"/>
                <a:cs typeface="Courier New"/>
              </a:rPr>
              <a:t>&gt;&gt;&gt; </a:t>
            </a:r>
            <a:r>
              <a:rPr lang="cs-CZ" sz="2000" b="1" dirty="0">
                <a:solidFill>
                  <a:srgbClr val="2F02F0"/>
                </a:solidFill>
                <a:latin typeface="Courier New"/>
                <a:cs typeface="Courier New"/>
              </a:rPr>
              <a:t># </a:t>
            </a:r>
            <a:r>
              <a:rPr lang="cs-CZ" sz="2000" b="1" dirty="0" err="1">
                <a:solidFill>
                  <a:srgbClr val="2F02F0"/>
                </a:solidFill>
                <a:latin typeface="Courier New"/>
                <a:cs typeface="Courier New"/>
              </a:rPr>
              <a:t>this</a:t>
            </a:r>
            <a:r>
              <a:rPr lang="cs-CZ" sz="2000" b="1" dirty="0">
                <a:solidFill>
                  <a:srgbClr val="2F02F0"/>
                </a:solidFill>
                <a:latin typeface="Courier New"/>
                <a:cs typeface="Courier New"/>
              </a:rPr>
              <a:t> </a:t>
            </a:r>
            <a:r>
              <a:rPr lang="cs-CZ" sz="2000" b="1" dirty="0" err="1">
                <a:solidFill>
                  <a:srgbClr val="2F02F0"/>
                </a:solidFill>
                <a:latin typeface="Courier New"/>
                <a:cs typeface="Courier New"/>
              </a:rPr>
              <a:t>is</a:t>
            </a:r>
            <a:r>
              <a:rPr lang="cs-CZ" sz="2000" b="1" dirty="0">
                <a:solidFill>
                  <a:srgbClr val="2F02F0"/>
                </a:solidFill>
                <a:latin typeface="Courier New"/>
                <a:cs typeface="Courier New"/>
              </a:rPr>
              <a:t> a comment</a:t>
            </a:r>
          </a:p>
          <a:p>
            <a:pPr marL="400050" lvl="1" indent="0">
              <a:spcBef>
                <a:spcPts val="0"/>
              </a:spcBef>
              <a:buNone/>
            </a:pPr>
            <a:r>
              <a:rPr lang="cs-CZ" sz="2000" b="1" dirty="0">
                <a:latin typeface="Courier New"/>
                <a:cs typeface="Courier New"/>
              </a:rPr>
              <a:t>... </a:t>
            </a:r>
          </a:p>
          <a:p>
            <a:pPr marL="400050" lvl="1" indent="0">
              <a:spcBef>
                <a:spcPts val="0"/>
              </a:spcBef>
              <a:buNone/>
            </a:pPr>
            <a:r>
              <a:rPr lang="en-US" sz="2000" b="1" dirty="0">
                <a:latin typeface="Courier New"/>
                <a:cs typeface="Courier New"/>
              </a:rPr>
              <a:t>Use quit() or Ctrl-D (i.e. EOF) to exit</a:t>
            </a:r>
            <a:endParaRPr lang="cs-CZ" sz="2000" b="1" dirty="0">
              <a:latin typeface="Courier New"/>
              <a:cs typeface="Courier New"/>
            </a:endParaRPr>
          </a:p>
          <a:p>
            <a:pPr marL="0" indent="0" algn="just">
              <a:buNone/>
              <a:tabLst>
                <a:tab pos="1371600" algn="l"/>
              </a:tabLst>
            </a:pPr>
            <a:endParaRPr lang="en-US" sz="2800" dirty="0"/>
          </a:p>
        </p:txBody>
      </p:sp>
    </p:spTree>
    <p:extLst>
      <p:ext uri="{BB962C8B-B14F-4D97-AF65-F5344CB8AC3E}">
        <p14:creationId xmlns:p14="http://schemas.microsoft.com/office/powerpoint/2010/main" val="8956147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Partial Reads/Writes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Be aware that reading/writing to a socket may involve partial data transfer</a:t>
            </a:r>
          </a:p>
          <a:p>
            <a:pPr lvl="1" algn="just">
              <a:spcBef>
                <a:spcPts val="0"/>
              </a:spcBef>
              <a:spcAft>
                <a:spcPts val="600"/>
              </a:spcAft>
            </a:pPr>
            <a:r>
              <a:rPr lang="en-US" sz="2000" dirty="0">
                <a:latin typeface="Courier New" panose="02070309020205020404" pitchFamily="49" charset="0"/>
                <a:cs typeface="Courier New" panose="02070309020205020404" pitchFamily="49" charset="0"/>
              </a:rPr>
              <a:t>send()</a:t>
            </a:r>
            <a:r>
              <a:rPr lang="en-US" sz="2000" dirty="0"/>
              <a:t> returns actual bytes sent</a:t>
            </a:r>
          </a:p>
          <a:p>
            <a:pPr lvl="1" algn="just">
              <a:spcBef>
                <a:spcPts val="0"/>
              </a:spcBef>
              <a:spcAft>
                <a:spcPts val="600"/>
              </a:spcAft>
            </a:pPr>
            <a:r>
              <a:rPr lang="en-US" sz="2000" dirty="0" err="1">
                <a:latin typeface="Courier New" panose="02070309020205020404" pitchFamily="49" charset="0"/>
                <a:cs typeface="Courier New" panose="02070309020205020404" pitchFamily="49" charset="0"/>
              </a:rPr>
              <a:t>recv</a:t>
            </a:r>
            <a:r>
              <a:rPr lang="en-US" sz="2000" dirty="0">
                <a:latin typeface="Courier New" panose="02070309020205020404" pitchFamily="49" charset="0"/>
                <a:cs typeface="Courier New" panose="02070309020205020404" pitchFamily="49" charset="0"/>
              </a:rPr>
              <a:t>()</a:t>
            </a:r>
            <a:r>
              <a:rPr lang="en-US" sz="2000" dirty="0"/>
              <a:t> length is only a maximum limit</a:t>
            </a:r>
          </a:p>
          <a:p>
            <a:pPr lvl="1" algn="just">
              <a:spcBef>
                <a:spcPts val="0"/>
              </a:spcBef>
              <a:spcAft>
                <a:spcPts val="600"/>
              </a:spcAft>
            </a:pPr>
            <a:endParaRPr lang="en-US" sz="2000" dirty="0"/>
          </a:p>
          <a:p>
            <a:pPr marL="400050" lvl="1" indent="0" algn="just">
              <a:spcBef>
                <a:spcPts val="0"/>
              </a:spcBef>
              <a:buNone/>
            </a:pPr>
            <a:r>
              <a:rPr lang="nn-NO" sz="2000" dirty="0">
                <a:latin typeface="Courier New" panose="02070309020205020404" pitchFamily="49" charset="0"/>
                <a:cs typeface="Courier New" panose="02070309020205020404" pitchFamily="49" charset="0"/>
              </a:rPr>
              <a:t>&gt;&gt;&gt; len(data)</a:t>
            </a:r>
          </a:p>
          <a:p>
            <a:pPr marL="400050" lvl="1" indent="0" algn="just">
              <a:spcBef>
                <a:spcPts val="0"/>
              </a:spcBef>
              <a:buNone/>
            </a:pPr>
            <a:r>
              <a:rPr lang="nn-NO" sz="2000" dirty="0">
                <a:latin typeface="Courier New" panose="02070309020205020404" pitchFamily="49" charset="0"/>
                <a:cs typeface="Courier New" panose="02070309020205020404" pitchFamily="49" charset="0"/>
              </a:rPr>
              <a:t>1000000</a:t>
            </a:r>
          </a:p>
          <a:p>
            <a:pPr marL="400050" lvl="1" indent="0" algn="just">
              <a:spcBef>
                <a:spcPts val="0"/>
              </a:spcBef>
              <a:buNone/>
            </a:pPr>
            <a:r>
              <a:rPr lang="nn-NO" sz="2000" dirty="0">
                <a:latin typeface="Courier New" panose="02070309020205020404" pitchFamily="49" charset="0"/>
                <a:cs typeface="Courier New" panose="02070309020205020404" pitchFamily="49" charset="0"/>
              </a:rPr>
              <a:t>&gt;&gt;&gt; s.send(data)</a:t>
            </a:r>
          </a:p>
          <a:p>
            <a:pPr marL="400050" lvl="1" indent="0" algn="just">
              <a:spcBef>
                <a:spcPts val="0"/>
              </a:spcBef>
              <a:buNone/>
            </a:pPr>
            <a:r>
              <a:rPr lang="nn-NO" sz="2000" dirty="0">
                <a:latin typeface="Courier New" panose="02070309020205020404" pitchFamily="49" charset="0"/>
                <a:cs typeface="Courier New" panose="02070309020205020404" pitchFamily="49" charset="0"/>
              </a:rPr>
              <a:t>37722</a:t>
            </a:r>
          </a:p>
          <a:p>
            <a:pPr marL="400050" lvl="1" indent="0" algn="just">
              <a:spcBef>
                <a:spcPts val="0"/>
              </a:spcBef>
              <a:buNone/>
            </a:pPr>
            <a:r>
              <a:rPr lang="nn-NO" sz="2000" dirty="0">
                <a:latin typeface="Courier New" panose="02070309020205020404" pitchFamily="49" charset="0"/>
                <a:cs typeface="Courier New" panose="02070309020205020404" pitchFamily="49" charset="0"/>
              </a:rPr>
              <a:t>&gt;&gt;&gt;</a:t>
            </a:r>
          </a:p>
          <a:p>
            <a:pPr marL="400050" lvl="1" indent="0" algn="just">
              <a:spcBef>
                <a:spcPts val="0"/>
              </a:spcBef>
              <a:buNone/>
            </a:pPr>
            <a:r>
              <a:rPr lang="nn-NO" sz="2000" dirty="0">
                <a:latin typeface="Courier New" panose="02070309020205020404" pitchFamily="49" charset="0"/>
                <a:cs typeface="Courier New" panose="02070309020205020404" pitchFamily="49" charset="0"/>
              </a:rPr>
              <a:t>&gt;&gt;&gt; data = s.recv(10000)</a:t>
            </a:r>
          </a:p>
          <a:p>
            <a:pPr marL="400050" lvl="1" indent="0" algn="just">
              <a:spcBef>
                <a:spcPts val="0"/>
              </a:spcBef>
              <a:buNone/>
            </a:pPr>
            <a:r>
              <a:rPr lang="nn-NO" sz="2000" dirty="0">
                <a:latin typeface="Courier New" panose="02070309020205020404" pitchFamily="49" charset="0"/>
                <a:cs typeface="Courier New" panose="02070309020205020404" pitchFamily="49" charset="0"/>
              </a:rPr>
              <a:t>&gt;&gt;&gt; len(data)</a:t>
            </a:r>
          </a:p>
          <a:p>
            <a:pPr marL="400050" lvl="1" indent="0" algn="just">
              <a:spcBef>
                <a:spcPts val="0"/>
              </a:spcBef>
              <a:buNone/>
            </a:pPr>
            <a:r>
              <a:rPr lang="nn-NO" sz="2000" dirty="0">
                <a:latin typeface="Courier New" panose="02070309020205020404" pitchFamily="49" charset="0"/>
                <a:cs typeface="Courier New" panose="02070309020205020404" pitchFamily="49" charset="0"/>
              </a:rPr>
              <a:t>6420</a:t>
            </a:r>
          </a:p>
          <a:p>
            <a:pPr marL="400050" lvl="1" indent="0" algn="just">
              <a:spcBef>
                <a:spcPts val="0"/>
              </a:spcBef>
              <a:buNone/>
            </a:pPr>
            <a:r>
              <a:rPr lang="nn-NO" sz="2000" dirty="0">
                <a:latin typeface="Courier New" panose="02070309020205020404" pitchFamily="49" charset="0"/>
                <a:cs typeface="Courier New" panose="02070309020205020404" pitchFamily="49" charset="0"/>
              </a:rPr>
              <a:t>&gt;&gt;&gt;</a:t>
            </a:r>
            <a:endParaRPr lang="en-US" sz="2000" dirty="0">
              <a:latin typeface="Courier New" panose="02070309020205020404" pitchFamily="49" charset="0"/>
              <a:cs typeface="Courier New" panose="02070309020205020404" pitchFamily="49" charset="0"/>
            </a:endParaRPr>
          </a:p>
          <a:p>
            <a:pPr algn="just">
              <a:spcBef>
                <a:spcPts val="0"/>
              </a:spcBef>
              <a:spcAft>
                <a:spcPts val="600"/>
              </a:spcAft>
            </a:pPr>
            <a:endParaRPr lang="en-US" sz="2400" dirty="0"/>
          </a:p>
        </p:txBody>
      </p:sp>
      <p:cxnSp>
        <p:nvCxnSpPr>
          <p:cNvPr id="8" name="Straight Arrow Connector 7"/>
          <p:cNvCxnSpPr/>
          <p:nvPr/>
        </p:nvCxnSpPr>
        <p:spPr>
          <a:xfrm flipH="1">
            <a:off x="1772206" y="5862806"/>
            <a:ext cx="3054691" cy="0"/>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086724" y="5614293"/>
            <a:ext cx="2894681" cy="43412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Received less than max</a:t>
            </a:r>
          </a:p>
        </p:txBody>
      </p:sp>
      <p:cxnSp>
        <p:nvCxnSpPr>
          <p:cNvPr id="11" name="Straight Arrow Connector 10"/>
          <p:cNvCxnSpPr/>
          <p:nvPr/>
        </p:nvCxnSpPr>
        <p:spPr>
          <a:xfrm flipH="1">
            <a:off x="1902834" y="4666401"/>
            <a:ext cx="3054691" cy="0"/>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5230416" y="4449336"/>
            <a:ext cx="2279637" cy="43412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Send partial data</a:t>
            </a:r>
          </a:p>
        </p:txBody>
      </p:sp>
    </p:spTree>
    <p:extLst>
      <p:ext uri="{BB962C8B-B14F-4D97-AF65-F5344CB8AC3E}">
        <p14:creationId xmlns:p14="http://schemas.microsoft.com/office/powerpoint/2010/main" val="411444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Partial Reads/Writes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Be aware that for TCP, the data stream is continuous (that is, no concept of records, etc.)</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 Client</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a:t>
            </a:r>
          </a:p>
          <a:p>
            <a:pPr marL="400050" lvl="1" indent="0" algn="just">
              <a:spcBef>
                <a:spcPts val="0"/>
              </a:spcBef>
              <a:buNone/>
            </a:pPr>
            <a:r>
              <a:rPr lang="en-US" sz="2000" dirty="0" err="1">
                <a:latin typeface="Courier New" panose="02070309020205020404" pitchFamily="49" charset="0"/>
                <a:cs typeface="Courier New" panose="02070309020205020404" pitchFamily="49" charset="0"/>
              </a:rPr>
              <a:t>s.send</a:t>
            </a:r>
            <a:r>
              <a:rPr lang="en-US" sz="2000" dirty="0">
                <a:latin typeface="Courier New" panose="02070309020205020404" pitchFamily="49" charset="0"/>
                <a:cs typeface="Courier New" panose="02070309020205020404" pitchFamily="49" charset="0"/>
              </a:rPr>
              <a:t>(data)</a:t>
            </a:r>
          </a:p>
          <a:p>
            <a:pPr marL="400050" lvl="1" indent="0" algn="just">
              <a:spcBef>
                <a:spcPts val="0"/>
              </a:spcBef>
              <a:buNone/>
            </a:pPr>
            <a:r>
              <a:rPr lang="en-US" sz="2000" dirty="0" err="1">
                <a:latin typeface="Courier New" panose="02070309020205020404" pitchFamily="49" charset="0"/>
                <a:cs typeface="Courier New" panose="02070309020205020404" pitchFamily="49" charset="0"/>
              </a:rPr>
              <a:t>s.send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moredata</a:t>
            </a:r>
            <a:r>
              <a:rPr lang="en-US" sz="2000" dirty="0">
                <a:latin typeface="Courier New" panose="02070309020205020404" pitchFamily="49" charset="0"/>
                <a:cs typeface="Courier New" panose="02070309020205020404" pitchFamily="49" charset="0"/>
              </a:rPr>
              <a:t>)</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a:t>
            </a:r>
          </a:p>
          <a:p>
            <a:pPr marL="400050" lvl="1" indent="0" algn="just">
              <a:spcBef>
                <a:spcPts val="0"/>
              </a:spcBef>
              <a:buNone/>
            </a:pPr>
            <a:endParaRPr lang="en-US" sz="2000" dirty="0">
              <a:latin typeface="Courier New" panose="02070309020205020404" pitchFamily="49" charset="0"/>
              <a:cs typeface="Courier New" panose="02070309020205020404" pitchFamily="49" charset="0"/>
            </a:endParaRPr>
          </a:p>
          <a:p>
            <a:pPr marL="400050" lvl="1" indent="0" algn="just">
              <a:spcBef>
                <a:spcPts val="0"/>
              </a:spcBef>
              <a:buNone/>
            </a:pPr>
            <a:r>
              <a:rPr lang="en-US" sz="2000" dirty="0">
                <a:latin typeface="Courier New" panose="02070309020205020404" pitchFamily="49" charset="0"/>
                <a:cs typeface="Courier New" panose="02070309020205020404" pitchFamily="49" charset="0"/>
              </a:rPr>
              <a:t># Server</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data = </a:t>
            </a:r>
            <a:r>
              <a:rPr lang="en-US" sz="2000" dirty="0" err="1">
                <a:latin typeface="Courier New" panose="02070309020205020404" pitchFamily="49" charset="0"/>
                <a:cs typeface="Courier New" panose="02070309020205020404" pitchFamily="49" charset="0"/>
              </a:rPr>
              <a:t>s.recv</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maxsize</a:t>
            </a:r>
            <a:r>
              <a:rPr lang="en-US" sz="2000" dirty="0">
                <a:latin typeface="Courier New" panose="02070309020205020404" pitchFamily="49" charset="0"/>
                <a:cs typeface="Courier New" panose="02070309020205020404" pitchFamily="49" charset="0"/>
              </a:rPr>
              <a:t>)</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a:t>
            </a:r>
            <a:endParaRPr lang="en-US" sz="2400" dirty="0"/>
          </a:p>
          <a:p>
            <a:pPr algn="just">
              <a:spcBef>
                <a:spcPts val="0"/>
              </a:spcBef>
              <a:spcAft>
                <a:spcPts val="600"/>
              </a:spcAft>
            </a:pPr>
            <a:r>
              <a:rPr lang="en-US" sz="2400" dirty="0">
                <a:cs typeface="Courier New" panose="02070309020205020404" pitchFamily="49" charset="0"/>
              </a:rPr>
              <a:t>A lot depends on OS buffers, network bandwidth, congestion, etc.</a:t>
            </a:r>
            <a:endParaRPr lang="en-US" sz="2000" dirty="0">
              <a:cs typeface="Courier New" panose="02070309020205020404" pitchFamily="49" charset="0"/>
            </a:endParaRPr>
          </a:p>
          <a:p>
            <a:pPr algn="just">
              <a:spcBef>
                <a:spcPts val="0"/>
              </a:spcBef>
              <a:spcAft>
                <a:spcPts val="600"/>
              </a:spcAft>
            </a:pPr>
            <a:endParaRPr lang="en-US" sz="2400" dirty="0"/>
          </a:p>
        </p:txBody>
      </p:sp>
      <p:cxnSp>
        <p:nvCxnSpPr>
          <p:cNvPr id="8" name="Straight Arrow Connector 7"/>
          <p:cNvCxnSpPr/>
          <p:nvPr/>
        </p:nvCxnSpPr>
        <p:spPr>
          <a:xfrm flipH="1">
            <a:off x="4345590" y="5026783"/>
            <a:ext cx="1023244" cy="0"/>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543924" y="4004072"/>
            <a:ext cx="3234316" cy="1338637"/>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This </a:t>
            </a:r>
            <a:r>
              <a:rPr lang="en-US" sz="2000" dirty="0" err="1">
                <a:latin typeface="Courier New" panose="02070309020205020404" pitchFamily="49" charset="0"/>
                <a:cs typeface="Courier New" panose="02070309020205020404" pitchFamily="49" charset="0"/>
              </a:rPr>
              <a:t>recv</a:t>
            </a:r>
            <a:r>
              <a:rPr lang="en-US" sz="2000" dirty="0">
                <a:latin typeface="Courier New" panose="02070309020205020404" pitchFamily="49" charset="0"/>
                <a:cs typeface="Courier New" panose="02070309020205020404" pitchFamily="49" charset="0"/>
              </a:rPr>
              <a:t>()</a:t>
            </a:r>
            <a:r>
              <a:rPr lang="en-US" sz="2000" dirty="0"/>
              <a:t> may return data from both of the sends combined or less data than even the first send</a:t>
            </a:r>
          </a:p>
        </p:txBody>
      </p:sp>
      <p:pic>
        <p:nvPicPr>
          <p:cNvPr id="3" name="Picture 2"/>
          <p:cNvPicPr>
            <a:picLocks noChangeAspect="1"/>
          </p:cNvPicPr>
          <p:nvPr/>
        </p:nvPicPr>
        <p:blipFill>
          <a:blip r:embed="rId3"/>
          <a:stretch>
            <a:fillRect/>
          </a:stretch>
        </p:blipFill>
        <p:spPr>
          <a:xfrm>
            <a:off x="3410085" y="3493691"/>
            <a:ext cx="666719" cy="1431006"/>
          </a:xfrm>
          <a:prstGeom prst="rect">
            <a:avLst/>
          </a:prstGeom>
        </p:spPr>
      </p:pic>
    </p:spTree>
    <p:extLst>
      <p:ext uri="{BB962C8B-B14F-4D97-AF65-F5344CB8AC3E}">
        <p14:creationId xmlns:p14="http://schemas.microsoft.com/office/powerpoint/2010/main" val="124201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Sending All Data</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200"/>
              </a:spcAft>
            </a:pPr>
            <a:r>
              <a:rPr lang="en-US" sz="2400" dirty="0"/>
              <a:t>To wait until all data is sent, use </a:t>
            </a:r>
            <a:r>
              <a:rPr lang="en-US" sz="2400" dirty="0" err="1">
                <a:latin typeface="Courier New" panose="02070309020205020404" pitchFamily="49" charset="0"/>
                <a:cs typeface="Courier New" panose="02070309020205020404" pitchFamily="49" charset="0"/>
              </a:rPr>
              <a:t>sendall</a:t>
            </a:r>
            <a:r>
              <a:rPr lang="en-US" sz="2400" dirty="0">
                <a:latin typeface="Courier New" panose="02070309020205020404" pitchFamily="49" charset="0"/>
                <a:cs typeface="Courier New" panose="02070309020205020404" pitchFamily="49" charset="0"/>
              </a:rPr>
              <a:t>()</a:t>
            </a:r>
          </a:p>
          <a:p>
            <a:pPr marL="400050" lvl="1" indent="0" algn="just">
              <a:spcBef>
                <a:spcPts val="0"/>
              </a:spcBef>
              <a:spcAft>
                <a:spcPts val="200"/>
              </a:spcAft>
              <a:buNone/>
            </a:pPr>
            <a:r>
              <a:rPr lang="en-US" sz="2000" dirty="0" err="1">
                <a:latin typeface="Courier New" panose="02070309020205020404" pitchFamily="49" charset="0"/>
                <a:cs typeface="Courier New" panose="02070309020205020404" pitchFamily="49" charset="0"/>
              </a:rPr>
              <a:t>s.sendall</a:t>
            </a:r>
            <a:r>
              <a:rPr lang="en-US" sz="2000" dirty="0">
                <a:latin typeface="Courier New" panose="02070309020205020404" pitchFamily="49" charset="0"/>
                <a:cs typeface="Courier New" panose="02070309020205020404" pitchFamily="49" charset="0"/>
              </a:rPr>
              <a:t>(data)</a:t>
            </a:r>
          </a:p>
          <a:p>
            <a:pPr algn="just">
              <a:spcBef>
                <a:spcPts val="0"/>
              </a:spcBef>
              <a:spcAft>
                <a:spcPts val="200"/>
              </a:spcAft>
            </a:pPr>
            <a:r>
              <a:rPr lang="en-US" sz="2400" dirty="0">
                <a:cs typeface="Courier New" panose="02070309020205020404" pitchFamily="49" charset="0"/>
              </a:rPr>
              <a:t>Blocks until all data is transmitted</a:t>
            </a:r>
          </a:p>
          <a:p>
            <a:pPr algn="just">
              <a:spcBef>
                <a:spcPts val="0"/>
              </a:spcBef>
              <a:spcAft>
                <a:spcPts val="200"/>
              </a:spcAft>
            </a:pPr>
            <a:r>
              <a:rPr lang="en-US" sz="2400" dirty="0">
                <a:cs typeface="Courier New" panose="02070309020205020404" pitchFamily="49" charset="0"/>
              </a:rPr>
              <a:t>For most normal applications, this is what you should use</a:t>
            </a:r>
          </a:p>
          <a:p>
            <a:pPr algn="just">
              <a:spcBef>
                <a:spcPts val="0"/>
              </a:spcBef>
              <a:spcAft>
                <a:spcPts val="200"/>
              </a:spcAft>
            </a:pPr>
            <a:r>
              <a:rPr lang="en-US" sz="2400" dirty="0">
                <a:cs typeface="Courier New" panose="02070309020205020404" pitchFamily="49" charset="0"/>
              </a:rPr>
              <a:t>Exception</a:t>
            </a:r>
          </a:p>
          <a:p>
            <a:pPr lvl="1" algn="just">
              <a:spcBef>
                <a:spcPts val="0"/>
              </a:spcBef>
              <a:spcAft>
                <a:spcPts val="200"/>
              </a:spcAft>
            </a:pPr>
            <a:r>
              <a:rPr lang="en-US" sz="2000" dirty="0">
                <a:cs typeface="Courier New" panose="02070309020205020404" pitchFamily="49" charset="0"/>
              </a:rPr>
              <a:t>You don’t use this if networking is mixed in with other kinds of processing (e.g., screen updates, multitasking, etc.)</a:t>
            </a:r>
          </a:p>
          <a:p>
            <a:pPr algn="just">
              <a:spcBef>
                <a:spcPts val="0"/>
              </a:spcBef>
              <a:spcAft>
                <a:spcPts val="200"/>
              </a:spcAft>
            </a:pPr>
            <a:r>
              <a:rPr lang="en-US" sz="2400" dirty="0">
                <a:cs typeface="Courier New" panose="02070309020205020404" pitchFamily="49" charset="0"/>
              </a:rPr>
              <a:t>How to tell if there is no more data?</a:t>
            </a:r>
          </a:p>
          <a:p>
            <a:pPr lvl="1" algn="just">
              <a:spcBef>
                <a:spcPts val="0"/>
              </a:spcBef>
              <a:spcAft>
                <a:spcPts val="200"/>
              </a:spcAft>
            </a:pPr>
            <a:r>
              <a:rPr lang="en-US" sz="2000" dirty="0" err="1">
                <a:latin typeface="Courier New" panose="02070309020205020404" pitchFamily="49" charset="0"/>
                <a:cs typeface="Courier New" panose="02070309020205020404" pitchFamily="49" charset="0"/>
              </a:rPr>
              <a:t>recv</a:t>
            </a:r>
            <a:r>
              <a:rPr lang="en-US" sz="2000"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will return empty string</a:t>
            </a:r>
          </a:p>
          <a:p>
            <a:pPr marL="857250" lvl="2" indent="0" algn="just">
              <a:spcBef>
                <a:spcPts val="0"/>
              </a:spcBef>
              <a:spcAft>
                <a:spcPts val="200"/>
              </a:spcAft>
              <a:buNone/>
            </a:pPr>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s.recv</a:t>
            </a:r>
            <a:r>
              <a:rPr lang="en-US" sz="2000" dirty="0">
                <a:latin typeface="Courier New" panose="02070309020205020404" pitchFamily="49" charset="0"/>
                <a:cs typeface="Courier New" panose="02070309020205020404" pitchFamily="49" charset="0"/>
              </a:rPr>
              <a:t>(1000)</a:t>
            </a:r>
          </a:p>
          <a:p>
            <a:pPr marL="857250" lvl="2" indent="0" algn="just">
              <a:spcBef>
                <a:spcPts val="0"/>
              </a:spcBef>
              <a:spcAft>
                <a:spcPts val="200"/>
              </a:spcAft>
              <a:buNone/>
            </a:pPr>
            <a:r>
              <a:rPr lang="en-US" sz="2000" dirty="0">
                <a:latin typeface="Courier New" panose="02070309020205020404" pitchFamily="49" charset="0"/>
                <a:cs typeface="Courier New" panose="02070309020205020404" pitchFamily="49" charset="0"/>
              </a:rPr>
              <a:t>''</a:t>
            </a:r>
          </a:p>
          <a:p>
            <a:pPr marL="857250" lvl="2" indent="0" algn="just">
              <a:spcBef>
                <a:spcPts val="0"/>
              </a:spcBef>
              <a:spcAft>
                <a:spcPts val="200"/>
              </a:spcAft>
              <a:buNone/>
            </a:pPr>
            <a:r>
              <a:rPr lang="en-US" sz="2000" dirty="0">
                <a:latin typeface="Courier New" panose="02070309020205020404" pitchFamily="49" charset="0"/>
                <a:cs typeface="Courier New" panose="02070309020205020404" pitchFamily="49" charset="0"/>
              </a:rPr>
              <a:t>&gt;&gt;&gt;</a:t>
            </a:r>
          </a:p>
          <a:p>
            <a:pPr lvl="1" algn="just">
              <a:spcBef>
                <a:spcPts val="0"/>
              </a:spcBef>
              <a:spcAft>
                <a:spcPts val="200"/>
              </a:spcAft>
            </a:pPr>
            <a:r>
              <a:rPr lang="en-US" sz="2000" dirty="0">
                <a:cs typeface="Courier New" panose="02070309020205020404" pitchFamily="49" charset="0"/>
              </a:rPr>
              <a:t>This means that the other end of the connection has been closed (no more sends)</a:t>
            </a:r>
          </a:p>
        </p:txBody>
      </p:sp>
    </p:spTree>
    <p:extLst>
      <p:ext uri="{BB962C8B-B14F-4D97-AF65-F5344CB8AC3E}">
        <p14:creationId xmlns:p14="http://schemas.microsoft.com/office/powerpoint/2010/main" val="188776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randombar(horizontal)">
                                      <p:cBhvr>
                                        <p:cTn id="7" dur="500"/>
                                        <p:tgtEl>
                                          <p:spTgt spid="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animEffect transition="in" filter="wipe(down)">
                                      <p:cBhvr>
                                        <p:cTn id="12" dur="500"/>
                                        <p:tgtEl>
                                          <p:spTgt spid="9">
                                            <p:txEl>
                                              <p:pRg st="7" end="7"/>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animEffect transition="in" filter="wipe(down)">
                                      <p:cBhvr>
                                        <p:cTn id="15" dur="500"/>
                                        <p:tgtEl>
                                          <p:spTgt spid="9">
                                            <p:txEl>
                                              <p:pRg st="8" end="8"/>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
                                            <p:txEl>
                                              <p:pRg st="9" end="9"/>
                                            </p:txEl>
                                          </p:spTgt>
                                        </p:tgtEl>
                                        <p:attrNameLst>
                                          <p:attrName>style.visibility</p:attrName>
                                        </p:attrNameLst>
                                      </p:cBhvr>
                                      <p:to>
                                        <p:strVal val="visible"/>
                                      </p:to>
                                    </p:set>
                                    <p:animEffect transition="in" filter="wipe(down)">
                                      <p:cBhvr>
                                        <p:cTn id="18" dur="500"/>
                                        <p:tgtEl>
                                          <p:spTgt spid="9">
                                            <p:txEl>
                                              <p:pRg st="9" end="9"/>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animEffect transition="in" filter="wipe(down)">
                                      <p:cBhvr>
                                        <p:cTn id="21" dur="500"/>
                                        <p:tgtEl>
                                          <p:spTgt spid="9">
                                            <p:txEl>
                                              <p:pRg st="10" end="10"/>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9">
                                            <p:txEl>
                                              <p:pRg st="11" end="11"/>
                                            </p:txEl>
                                          </p:spTgt>
                                        </p:tgtEl>
                                        <p:attrNameLst>
                                          <p:attrName>style.visibility</p:attrName>
                                        </p:attrNameLst>
                                      </p:cBhvr>
                                      <p:to>
                                        <p:strVal val="visible"/>
                                      </p:to>
                                    </p:set>
                                    <p:animEffect transition="in" filter="wipe(down)">
                                      <p:cBhvr>
                                        <p:cTn id="24"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Data Reassembly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Receivers often need to reassemble messages from a series of small chunks</a:t>
            </a:r>
          </a:p>
          <a:p>
            <a:pPr algn="just">
              <a:spcBef>
                <a:spcPts val="0"/>
              </a:spcBef>
              <a:spcAft>
                <a:spcPts val="600"/>
              </a:spcAft>
            </a:pPr>
            <a:r>
              <a:rPr lang="en-US" sz="2400" dirty="0">
                <a:cs typeface="Courier New" panose="02070309020205020404" pitchFamily="49" charset="0"/>
              </a:rPr>
              <a:t>Here is a sample programming template to accomplish this</a:t>
            </a:r>
          </a:p>
          <a:p>
            <a:pPr marL="400050" lvl="1" indent="0" algn="just">
              <a:spcBef>
                <a:spcPts val="0"/>
              </a:spcBef>
              <a:buNone/>
              <a:tabLst>
                <a:tab pos="914400" algn="l"/>
                <a:tab pos="1371600" algn="l"/>
                <a:tab pos="4572000" algn="l"/>
              </a:tabLst>
            </a:pPr>
            <a:r>
              <a:rPr lang="en-US" sz="2000" dirty="0">
                <a:latin typeface="Courier New" panose="02070309020205020404" pitchFamily="49" charset="0"/>
                <a:cs typeface="Courier New" panose="02070309020205020404" pitchFamily="49" charset="0"/>
              </a:rPr>
              <a:t>fragments = [] 	# List of chunks</a:t>
            </a:r>
          </a:p>
          <a:p>
            <a:pPr marL="400050" lvl="1" indent="0" algn="just">
              <a:spcBef>
                <a:spcPts val="0"/>
              </a:spcBef>
              <a:buNone/>
              <a:tabLst>
                <a:tab pos="914400" algn="l"/>
                <a:tab pos="1371600" algn="l"/>
                <a:tab pos="4572000" algn="l"/>
              </a:tabLst>
            </a:pPr>
            <a:r>
              <a:rPr lang="en-US" sz="2000" dirty="0">
                <a:latin typeface="Courier New" panose="02070309020205020404" pitchFamily="49" charset="0"/>
                <a:cs typeface="Courier New" panose="02070309020205020404" pitchFamily="49" charset="0"/>
              </a:rPr>
              <a:t>while not done:</a:t>
            </a:r>
          </a:p>
          <a:p>
            <a:pPr marL="400050" lvl="1" indent="0" algn="just">
              <a:spcBef>
                <a:spcPts val="0"/>
              </a:spcBef>
              <a:buNone/>
              <a:tabLst>
                <a:tab pos="914400" algn="l"/>
                <a:tab pos="1371600" algn="l"/>
                <a:tab pos="4572000" algn="l"/>
              </a:tabLst>
            </a:pPr>
            <a:r>
              <a:rPr lang="en-US" sz="2000" dirty="0">
                <a:latin typeface="Courier New" panose="02070309020205020404" pitchFamily="49" charset="0"/>
                <a:cs typeface="Courier New" panose="02070309020205020404" pitchFamily="49" charset="0"/>
              </a:rPr>
              <a:t>	chunk = </a:t>
            </a:r>
            <a:r>
              <a:rPr lang="en-US" sz="2000" dirty="0" err="1">
                <a:latin typeface="Courier New" panose="02070309020205020404" pitchFamily="49" charset="0"/>
                <a:cs typeface="Courier New" panose="02070309020205020404" pitchFamily="49" charset="0"/>
              </a:rPr>
              <a:t>s.recv</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maxsize</a:t>
            </a:r>
            <a:r>
              <a:rPr lang="en-US" sz="2000" dirty="0">
                <a:latin typeface="Courier New" panose="02070309020205020404" pitchFamily="49" charset="0"/>
                <a:cs typeface="Courier New" panose="02070309020205020404" pitchFamily="49" charset="0"/>
              </a:rPr>
              <a:t>)	# Get a chunk</a:t>
            </a:r>
          </a:p>
          <a:p>
            <a:pPr marL="400050" lvl="1" indent="0" algn="just">
              <a:spcBef>
                <a:spcPts val="0"/>
              </a:spcBef>
              <a:buNone/>
              <a:tabLst>
                <a:tab pos="914400" algn="l"/>
                <a:tab pos="1371600" algn="l"/>
                <a:tab pos="4572000" algn="l"/>
              </a:tabLst>
            </a:pPr>
            <a:r>
              <a:rPr lang="en-US" sz="2000" dirty="0">
                <a:latin typeface="Courier New" panose="02070309020205020404" pitchFamily="49" charset="0"/>
                <a:cs typeface="Courier New" panose="02070309020205020404" pitchFamily="49" charset="0"/>
              </a:rPr>
              <a:t>	if not chunk:</a:t>
            </a:r>
          </a:p>
          <a:p>
            <a:pPr marL="400050" lvl="1" indent="0" algn="just">
              <a:spcBef>
                <a:spcPts val="0"/>
              </a:spcBef>
              <a:buNone/>
              <a:tabLst>
                <a:tab pos="914400" algn="l"/>
                <a:tab pos="1371600" algn="l"/>
                <a:tab pos="4572000" algn="l"/>
              </a:tabLst>
            </a:pPr>
            <a:r>
              <a:rPr lang="en-US" sz="2000" dirty="0">
                <a:latin typeface="Courier New" panose="02070309020205020404" pitchFamily="49" charset="0"/>
                <a:cs typeface="Courier New" panose="02070309020205020404" pitchFamily="49" charset="0"/>
              </a:rPr>
              <a:t>		break 	# EOF. No more data</a:t>
            </a:r>
          </a:p>
          <a:p>
            <a:pPr marL="400050" lvl="1" indent="0" algn="just">
              <a:spcBef>
                <a:spcPts val="0"/>
              </a:spcBef>
              <a:buNone/>
              <a:tabLst>
                <a:tab pos="914400" algn="l"/>
                <a:tab pos="1371600" algn="l"/>
                <a:tab pos="4572000" algn="l"/>
              </a:tabLst>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fragments.append</a:t>
            </a:r>
            <a:r>
              <a:rPr lang="en-US" sz="2000" dirty="0">
                <a:latin typeface="Courier New" panose="02070309020205020404" pitchFamily="49" charset="0"/>
                <a:cs typeface="Courier New" panose="02070309020205020404" pitchFamily="49" charset="0"/>
              </a:rPr>
              <a:t>(chunk)</a:t>
            </a:r>
          </a:p>
          <a:p>
            <a:pPr marL="400050" lvl="1" indent="0" algn="just">
              <a:spcBef>
                <a:spcPts val="0"/>
              </a:spcBef>
              <a:buNone/>
              <a:tabLst>
                <a:tab pos="914400" algn="l"/>
                <a:tab pos="1371600" algn="l"/>
                <a:tab pos="4572000" algn="l"/>
              </a:tabLst>
            </a:pPr>
            <a:r>
              <a:rPr lang="en-US" sz="2000" dirty="0">
                <a:latin typeface="Courier New" panose="02070309020205020404" pitchFamily="49" charset="0"/>
                <a:cs typeface="Courier New" panose="02070309020205020404" pitchFamily="49" charset="0"/>
              </a:rPr>
              <a:t># Reassemble the message</a:t>
            </a:r>
          </a:p>
          <a:p>
            <a:pPr marL="400050" lvl="1" indent="0" algn="just">
              <a:spcBef>
                <a:spcPts val="0"/>
              </a:spcBef>
              <a:spcAft>
                <a:spcPts val="600"/>
              </a:spcAft>
              <a:buNone/>
              <a:tabLst>
                <a:tab pos="914400" algn="l"/>
                <a:tab pos="1371600" algn="l"/>
                <a:tab pos="4572000" algn="l"/>
              </a:tabLst>
            </a:pPr>
            <a:r>
              <a:rPr lang="en-US" sz="2000" dirty="0">
                <a:latin typeface="Courier New" panose="02070309020205020404" pitchFamily="49" charset="0"/>
                <a:cs typeface="Courier New" panose="02070309020205020404" pitchFamily="49" charset="0"/>
              </a:rPr>
              <a:t>message = "".join(fragments)</a:t>
            </a:r>
          </a:p>
          <a:p>
            <a:pPr algn="just">
              <a:spcBef>
                <a:spcPts val="0"/>
              </a:spcBef>
              <a:spcAft>
                <a:spcPts val="200"/>
              </a:spcAft>
            </a:pPr>
            <a:r>
              <a:rPr lang="en-US" sz="2400" dirty="0">
                <a:cs typeface="Courier New" panose="02070309020205020404" pitchFamily="49" charset="0"/>
              </a:rPr>
              <a:t>You can also use string </a:t>
            </a:r>
            <a:r>
              <a:rPr lang="en-US" sz="2400" dirty="0" err="1">
                <a:cs typeface="Courier New" panose="02070309020205020404" pitchFamily="49" charset="0"/>
              </a:rPr>
              <a:t>concat</a:t>
            </a: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a:t>
            </a:r>
            <a:r>
              <a:rPr lang="en-US" sz="2400" dirty="0">
                <a:cs typeface="Courier New" panose="02070309020205020404" pitchFamily="49" charset="0"/>
              </a:rPr>
              <a:t>), but it is slower</a:t>
            </a:r>
            <a:endParaRPr lang="en-US" sz="2000" dirty="0">
              <a:cs typeface="Courier New" panose="02070309020205020404" pitchFamily="49" charset="0"/>
            </a:endParaRPr>
          </a:p>
        </p:txBody>
      </p:sp>
    </p:spTree>
    <p:extLst>
      <p:ext uri="{BB962C8B-B14F-4D97-AF65-F5344CB8AC3E}">
        <p14:creationId xmlns:p14="http://schemas.microsoft.com/office/powerpoint/2010/main" val="16738651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Timeouts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Most socket operations block indefinitely</a:t>
            </a:r>
          </a:p>
          <a:p>
            <a:pPr algn="just">
              <a:spcBef>
                <a:spcPts val="0"/>
              </a:spcBef>
              <a:spcAft>
                <a:spcPts val="600"/>
              </a:spcAft>
            </a:pPr>
            <a:r>
              <a:rPr lang="en-US" sz="2400" dirty="0">
                <a:cs typeface="Courier New" panose="02070309020205020404" pitchFamily="49" charset="0"/>
              </a:rPr>
              <a:t>Can set an optional timeout</a:t>
            </a:r>
          </a:p>
          <a:p>
            <a:pPr marL="400050" lvl="1" indent="0" algn="just">
              <a:spcBef>
                <a:spcPts val="0"/>
              </a:spcBef>
              <a:buNone/>
              <a:tabLst>
                <a:tab pos="914400" algn="l"/>
                <a:tab pos="1371600" algn="l"/>
                <a:tab pos="4572000" algn="l"/>
              </a:tabLst>
            </a:pPr>
            <a:r>
              <a:rPr lang="en-US" sz="2000" dirty="0">
                <a:latin typeface="Courier New" panose="02070309020205020404" pitchFamily="49" charset="0"/>
                <a:cs typeface="Courier New" panose="02070309020205020404" pitchFamily="49" charset="0"/>
              </a:rPr>
              <a:t>s = socket(AF_INET, SOCK_STREAM)</a:t>
            </a:r>
          </a:p>
          <a:p>
            <a:pPr marL="400050" lvl="1" indent="0" algn="just">
              <a:spcBef>
                <a:spcPts val="0"/>
              </a:spcBef>
              <a:buNone/>
              <a:tabLst>
                <a:tab pos="914400" algn="l"/>
                <a:tab pos="1371600" algn="l"/>
                <a:tab pos="4572000" algn="l"/>
              </a:tabLst>
            </a:pPr>
            <a:r>
              <a:rPr lang="en-US" sz="2000" dirty="0">
                <a:latin typeface="Courier New" panose="02070309020205020404" pitchFamily="49" charset="0"/>
                <a:cs typeface="Courier New" panose="02070309020205020404" pitchFamily="49" charset="0"/>
              </a:rPr>
              <a:t>...</a:t>
            </a:r>
          </a:p>
          <a:p>
            <a:pPr marL="400050" lvl="1" indent="0" algn="just">
              <a:spcBef>
                <a:spcPts val="0"/>
              </a:spcBef>
              <a:buNone/>
              <a:tabLst>
                <a:tab pos="914400" algn="l"/>
                <a:tab pos="1371600" algn="l"/>
                <a:tab pos="3200400" algn="l"/>
              </a:tabLst>
            </a:pPr>
            <a:r>
              <a:rPr lang="en-US" sz="2000" dirty="0" err="1">
                <a:latin typeface="Courier New" panose="02070309020205020404" pitchFamily="49" charset="0"/>
                <a:cs typeface="Courier New" panose="02070309020205020404" pitchFamily="49" charset="0"/>
              </a:rPr>
              <a:t>s.settimeout</a:t>
            </a:r>
            <a:r>
              <a:rPr lang="en-US" sz="2000" dirty="0">
                <a:latin typeface="Courier New" panose="02070309020205020404" pitchFamily="49" charset="0"/>
                <a:cs typeface="Courier New" panose="02070309020205020404" pitchFamily="49" charset="0"/>
              </a:rPr>
              <a:t>(5.0) 	# Timeout of 5 seconds</a:t>
            </a:r>
          </a:p>
          <a:p>
            <a:pPr marL="400050" lvl="1" indent="0" algn="just">
              <a:spcBef>
                <a:spcPts val="0"/>
              </a:spcBef>
              <a:spcAft>
                <a:spcPts val="600"/>
              </a:spcAft>
              <a:buNone/>
              <a:tabLst>
                <a:tab pos="914400" algn="l"/>
                <a:tab pos="1371600" algn="l"/>
                <a:tab pos="3200400" algn="l"/>
              </a:tabLst>
            </a:pPr>
            <a:r>
              <a:rPr lang="en-US" sz="2000" dirty="0">
                <a:latin typeface="Courier New" panose="02070309020205020404" pitchFamily="49" charset="0"/>
                <a:cs typeface="Courier New" panose="02070309020205020404" pitchFamily="49" charset="0"/>
              </a:rPr>
              <a:t>...</a:t>
            </a:r>
          </a:p>
          <a:p>
            <a:pPr algn="just">
              <a:spcBef>
                <a:spcPts val="0"/>
              </a:spcBef>
              <a:spcAft>
                <a:spcPts val="200"/>
              </a:spcAft>
            </a:pPr>
            <a:r>
              <a:rPr lang="en-US" sz="2400" dirty="0">
                <a:cs typeface="Courier New" panose="02070309020205020404" pitchFamily="49" charset="0"/>
              </a:rPr>
              <a:t>Will get a timeout exception</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s.recv</a:t>
            </a:r>
            <a:r>
              <a:rPr lang="en-US" sz="2000" dirty="0">
                <a:latin typeface="Courier New" panose="02070309020205020404" pitchFamily="49" charset="0"/>
                <a:cs typeface="Courier New" panose="02070309020205020404" pitchFamily="49" charset="0"/>
              </a:rPr>
              <a:t>(1000)</a:t>
            </a:r>
          </a:p>
          <a:p>
            <a:pPr marL="400050" lvl="1" indent="0" algn="just">
              <a:spcBef>
                <a:spcPts val="0"/>
              </a:spcBef>
              <a:buNone/>
            </a:pPr>
            <a:r>
              <a:rPr lang="en-US" sz="2000" dirty="0" err="1">
                <a:latin typeface="Courier New" panose="02070309020205020404" pitchFamily="49" charset="0"/>
                <a:cs typeface="Courier New" panose="02070309020205020404" pitchFamily="49" charset="0"/>
              </a:rPr>
              <a:t>Traceback</a:t>
            </a:r>
            <a:r>
              <a:rPr lang="en-US" sz="2000" dirty="0">
                <a:latin typeface="Courier New" panose="02070309020205020404" pitchFamily="49" charset="0"/>
                <a:cs typeface="Courier New" panose="02070309020205020404" pitchFamily="49" charset="0"/>
              </a:rPr>
              <a:t> (most recent call last):</a:t>
            </a:r>
          </a:p>
          <a:p>
            <a:pPr marL="400050" lvl="1" indent="0" algn="just">
              <a:spcBef>
                <a:spcPts val="0"/>
              </a:spcBef>
              <a:buNone/>
              <a:tabLst>
                <a:tab pos="692150" algn="l"/>
              </a:tabLst>
            </a:pPr>
            <a:r>
              <a:rPr lang="en-US" sz="2000" dirty="0">
                <a:latin typeface="Courier New" panose="02070309020205020404" pitchFamily="49" charset="0"/>
                <a:cs typeface="Courier New" panose="02070309020205020404" pitchFamily="49" charset="0"/>
              </a:rPr>
              <a:t>	File "&lt;</a:t>
            </a:r>
            <a:r>
              <a:rPr lang="en-US" sz="2000" dirty="0" err="1">
                <a:latin typeface="Courier New" panose="02070309020205020404" pitchFamily="49" charset="0"/>
                <a:cs typeface="Courier New" panose="02070309020205020404" pitchFamily="49" charset="0"/>
              </a:rPr>
              <a:t>stdin</a:t>
            </a:r>
            <a:r>
              <a:rPr lang="en-US" sz="2000" dirty="0">
                <a:latin typeface="Courier New" panose="02070309020205020404" pitchFamily="49" charset="0"/>
                <a:cs typeface="Courier New" panose="02070309020205020404" pitchFamily="49" charset="0"/>
              </a:rPr>
              <a:t>&gt;", line 1, in &lt;module&gt;</a:t>
            </a:r>
          </a:p>
          <a:p>
            <a:pPr marL="400050" lvl="1" indent="0" algn="just">
              <a:spcBef>
                <a:spcPts val="0"/>
              </a:spcBef>
              <a:buNone/>
              <a:tabLst>
                <a:tab pos="692150" algn="l"/>
              </a:tabLst>
            </a:pPr>
            <a:r>
              <a:rPr lang="en-US" sz="2000" dirty="0" err="1">
                <a:latin typeface="Courier New" panose="02070309020205020404" pitchFamily="49" charset="0"/>
                <a:cs typeface="Courier New" panose="02070309020205020404" pitchFamily="49" charset="0"/>
              </a:rPr>
              <a:t>socket.timeout</a:t>
            </a:r>
            <a:r>
              <a:rPr lang="en-US" sz="2000" dirty="0">
                <a:latin typeface="Courier New" panose="02070309020205020404" pitchFamily="49" charset="0"/>
                <a:cs typeface="Courier New" panose="02070309020205020404" pitchFamily="49" charset="0"/>
              </a:rPr>
              <a:t>: timed out</a:t>
            </a:r>
          </a:p>
          <a:p>
            <a:pPr marL="400050" lvl="1" indent="0" algn="just">
              <a:spcBef>
                <a:spcPts val="0"/>
              </a:spcBef>
              <a:spcAft>
                <a:spcPts val="600"/>
              </a:spcAft>
              <a:buNone/>
              <a:tabLst>
                <a:tab pos="692150" algn="l"/>
              </a:tabLst>
            </a:pPr>
            <a:r>
              <a:rPr lang="en-US" sz="2000" dirty="0">
                <a:latin typeface="Courier New" panose="02070309020205020404" pitchFamily="49" charset="0"/>
                <a:cs typeface="Courier New" panose="02070309020205020404" pitchFamily="49" charset="0"/>
              </a:rPr>
              <a:t>&gt;&gt;&gt; </a:t>
            </a:r>
          </a:p>
          <a:p>
            <a:pPr algn="just">
              <a:spcBef>
                <a:spcPts val="0"/>
              </a:spcBef>
              <a:spcAft>
                <a:spcPts val="200"/>
              </a:spcAft>
            </a:pPr>
            <a:r>
              <a:rPr lang="en-US" sz="2400" dirty="0">
                <a:cs typeface="Courier New" panose="02070309020205020404" pitchFamily="49" charset="0"/>
              </a:rPr>
              <a:t>Disabling timeouts</a:t>
            </a:r>
          </a:p>
          <a:p>
            <a:pPr marL="400050" lvl="1" indent="0" algn="just">
              <a:spcBef>
                <a:spcPts val="0"/>
              </a:spcBef>
              <a:spcAft>
                <a:spcPts val="200"/>
              </a:spcAft>
              <a:buNone/>
            </a:pPr>
            <a:r>
              <a:rPr lang="en-US" sz="2000" dirty="0" err="1">
                <a:latin typeface="Courier New" panose="02070309020205020404" pitchFamily="49" charset="0"/>
                <a:cs typeface="Courier New" panose="02070309020205020404" pitchFamily="49" charset="0"/>
              </a:rPr>
              <a:t>s.settimeout</a:t>
            </a:r>
            <a:r>
              <a:rPr lang="en-US" sz="2000" dirty="0">
                <a:latin typeface="Courier New" panose="02070309020205020404" pitchFamily="49" charset="0"/>
                <a:cs typeface="Courier New" panose="02070309020205020404" pitchFamily="49" charset="0"/>
              </a:rPr>
              <a:t>(None) </a:t>
            </a:r>
          </a:p>
        </p:txBody>
      </p:sp>
    </p:spTree>
    <p:extLst>
      <p:ext uri="{BB962C8B-B14F-4D97-AF65-F5344CB8AC3E}">
        <p14:creationId xmlns:p14="http://schemas.microsoft.com/office/powerpoint/2010/main" val="2652426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Non-Blocking Sockets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Instead of timeouts, can set non-blocking</a:t>
            </a:r>
          </a:p>
          <a:p>
            <a:pPr marL="400050" lvl="1" indent="0" algn="just">
              <a:spcBef>
                <a:spcPts val="0"/>
              </a:spcBef>
              <a:spcAft>
                <a:spcPts val="600"/>
              </a:spcAft>
              <a:buNone/>
              <a:tabLst>
                <a:tab pos="914400" algn="l"/>
                <a:tab pos="1371600" algn="l"/>
                <a:tab pos="4572000" algn="l"/>
              </a:tabLst>
            </a:pPr>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s.setblocking</a:t>
            </a:r>
            <a:r>
              <a:rPr lang="en-US" sz="2000" dirty="0">
                <a:latin typeface="Courier New" panose="02070309020205020404" pitchFamily="49" charset="0"/>
                <a:cs typeface="Courier New" panose="02070309020205020404" pitchFamily="49" charset="0"/>
              </a:rPr>
              <a:t>(False) </a:t>
            </a:r>
          </a:p>
          <a:p>
            <a:pPr algn="just">
              <a:spcBef>
                <a:spcPts val="0"/>
              </a:spcBef>
              <a:spcAft>
                <a:spcPts val="600"/>
              </a:spcAft>
            </a:pPr>
            <a:r>
              <a:rPr lang="en-US" sz="2400" dirty="0">
                <a:cs typeface="Courier New" panose="02070309020205020404" pitchFamily="49" charset="0"/>
              </a:rPr>
              <a:t>Future </a:t>
            </a:r>
            <a:r>
              <a:rPr lang="en-US" sz="2400" dirty="0">
                <a:latin typeface="Courier New" panose="02070309020205020404" pitchFamily="49" charset="0"/>
                <a:cs typeface="Courier New" panose="02070309020205020404" pitchFamily="49" charset="0"/>
              </a:rPr>
              <a:t>send()</a:t>
            </a:r>
            <a:r>
              <a:rPr lang="en-US" sz="2400" dirty="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recv</a:t>
            </a:r>
            <a:r>
              <a:rPr lang="en-US" sz="2400" dirty="0">
                <a:latin typeface="Courier New" panose="02070309020205020404" pitchFamily="49" charset="0"/>
                <a:cs typeface="Courier New" panose="02070309020205020404" pitchFamily="49" charset="0"/>
              </a:rPr>
              <a:t>()</a:t>
            </a:r>
            <a:r>
              <a:rPr lang="en-US" sz="2400" dirty="0">
                <a:cs typeface="Courier New" panose="02070309020205020404" pitchFamily="49" charset="0"/>
              </a:rPr>
              <a:t> operations will raise an exception if the operation would have blocks</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s.setblocking</a:t>
            </a:r>
            <a:r>
              <a:rPr lang="en-US" sz="2000" dirty="0">
                <a:latin typeface="Courier New" panose="02070309020205020404" pitchFamily="49" charset="0"/>
                <a:cs typeface="Courier New" panose="02070309020205020404" pitchFamily="49" charset="0"/>
              </a:rPr>
              <a:t>(False)</a:t>
            </a:r>
          </a:p>
          <a:p>
            <a:pPr marL="400050" lvl="1" indent="0" algn="just">
              <a:spcBef>
                <a:spcPts val="0"/>
              </a:spcBef>
              <a:buNone/>
            </a:pPr>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s.recv</a:t>
            </a:r>
            <a:r>
              <a:rPr lang="en-US" sz="2000" dirty="0">
                <a:latin typeface="Courier New" panose="02070309020205020404" pitchFamily="49" charset="0"/>
                <a:cs typeface="Courier New" panose="02070309020205020404" pitchFamily="49" charset="0"/>
              </a:rPr>
              <a:t>(1000)</a:t>
            </a:r>
          </a:p>
          <a:p>
            <a:pPr marL="400050" lvl="1" indent="0" algn="just">
              <a:spcBef>
                <a:spcPts val="0"/>
              </a:spcBef>
              <a:buNone/>
            </a:pPr>
            <a:r>
              <a:rPr lang="en-US" sz="2000" dirty="0" err="1">
                <a:latin typeface="Courier New" panose="02070309020205020404" pitchFamily="49" charset="0"/>
                <a:cs typeface="Courier New" panose="02070309020205020404" pitchFamily="49" charset="0"/>
              </a:rPr>
              <a:t>Traceback</a:t>
            </a:r>
            <a:r>
              <a:rPr lang="en-US" sz="2000" dirty="0">
                <a:latin typeface="Courier New" panose="02070309020205020404" pitchFamily="49" charset="0"/>
                <a:cs typeface="Courier New" panose="02070309020205020404" pitchFamily="49" charset="0"/>
              </a:rPr>
              <a:t> (most recent call last):</a:t>
            </a:r>
          </a:p>
          <a:p>
            <a:pPr marL="400050" lvl="1" indent="0" algn="just">
              <a:spcBef>
                <a:spcPts val="0"/>
              </a:spcBef>
              <a:buNone/>
              <a:tabLst>
                <a:tab pos="914400" algn="l"/>
                <a:tab pos="1371600" algn="l"/>
              </a:tabLst>
            </a:pPr>
            <a:r>
              <a:rPr lang="en-US" sz="2000" dirty="0">
                <a:latin typeface="Courier New" panose="02070309020205020404" pitchFamily="49" charset="0"/>
                <a:cs typeface="Courier New" panose="02070309020205020404" pitchFamily="49" charset="0"/>
              </a:rPr>
              <a:t>	File "&lt;</a:t>
            </a:r>
            <a:r>
              <a:rPr lang="en-US" sz="2000" dirty="0" err="1">
                <a:latin typeface="Courier New" panose="02070309020205020404" pitchFamily="49" charset="0"/>
                <a:cs typeface="Courier New" panose="02070309020205020404" pitchFamily="49" charset="0"/>
              </a:rPr>
              <a:t>stdin</a:t>
            </a:r>
            <a:r>
              <a:rPr lang="en-US" sz="2000" dirty="0">
                <a:latin typeface="Courier New" panose="02070309020205020404" pitchFamily="49" charset="0"/>
                <a:cs typeface="Courier New" panose="02070309020205020404" pitchFamily="49" charset="0"/>
              </a:rPr>
              <a:t>&gt;", line 1, in &lt;module&gt;</a:t>
            </a:r>
          </a:p>
          <a:p>
            <a:pPr marL="400050" lvl="1" indent="0" algn="just">
              <a:spcBef>
                <a:spcPts val="0"/>
              </a:spcBef>
              <a:buNone/>
              <a:tabLst>
                <a:tab pos="914400" algn="l"/>
                <a:tab pos="1371600" algn="l"/>
              </a:tabLst>
            </a:pPr>
            <a:r>
              <a:rPr lang="en-US" sz="2000" dirty="0" err="1">
                <a:latin typeface="Courier New" panose="02070309020205020404" pitchFamily="49" charset="0"/>
                <a:cs typeface="Courier New" panose="02070309020205020404" pitchFamily="49" charset="0"/>
              </a:rPr>
              <a:t>socket.error</a:t>
            </a:r>
            <a:r>
              <a:rPr lang="en-US" sz="2000" dirty="0">
                <a:latin typeface="Courier New" panose="02070309020205020404" pitchFamily="49" charset="0"/>
                <a:cs typeface="Courier New" panose="02070309020205020404" pitchFamily="49" charset="0"/>
              </a:rPr>
              <a:t>: (35, 'Resource temporarily unavailable')</a:t>
            </a:r>
          </a:p>
          <a:p>
            <a:pPr marL="400050" lvl="1" indent="0" algn="just">
              <a:spcBef>
                <a:spcPts val="0"/>
              </a:spcBef>
              <a:buNone/>
              <a:tabLst>
                <a:tab pos="914400" algn="l"/>
                <a:tab pos="1371600" algn="l"/>
              </a:tabLst>
            </a:pPr>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s.recv</a:t>
            </a:r>
            <a:r>
              <a:rPr lang="en-US" sz="2000" dirty="0">
                <a:latin typeface="Courier New" panose="02070309020205020404" pitchFamily="49" charset="0"/>
                <a:cs typeface="Courier New" panose="02070309020205020404" pitchFamily="49" charset="0"/>
              </a:rPr>
              <a:t>(1000)</a:t>
            </a:r>
          </a:p>
          <a:p>
            <a:pPr marL="400050" lvl="1" indent="0" algn="just">
              <a:spcBef>
                <a:spcPts val="0"/>
              </a:spcBef>
              <a:buNone/>
              <a:tabLst>
                <a:tab pos="914400" algn="l"/>
                <a:tab pos="1371600" algn="l"/>
              </a:tabLst>
            </a:pPr>
            <a:r>
              <a:rPr lang="en-US" sz="2000" dirty="0">
                <a:latin typeface="Courier New" panose="02070309020205020404" pitchFamily="49" charset="0"/>
                <a:cs typeface="Courier New" panose="02070309020205020404" pitchFamily="49" charset="0"/>
              </a:rPr>
              <a:t>'Hello World\n'</a:t>
            </a:r>
          </a:p>
          <a:p>
            <a:pPr marL="400050" lvl="1" indent="0" algn="just">
              <a:spcBef>
                <a:spcPts val="0"/>
              </a:spcBef>
              <a:spcAft>
                <a:spcPts val="600"/>
              </a:spcAft>
              <a:buNone/>
              <a:tabLst>
                <a:tab pos="914400" algn="l"/>
                <a:tab pos="1371600" algn="l"/>
              </a:tabLst>
            </a:pPr>
            <a:r>
              <a:rPr lang="en-US" sz="2000" dirty="0">
                <a:latin typeface="Courier New" panose="02070309020205020404" pitchFamily="49" charset="0"/>
                <a:cs typeface="Courier New" panose="02070309020205020404" pitchFamily="49" charset="0"/>
              </a:rPr>
              <a:t>&gt;&gt;&gt;</a:t>
            </a:r>
          </a:p>
          <a:p>
            <a:pPr algn="just">
              <a:spcBef>
                <a:spcPts val="0"/>
              </a:spcBef>
              <a:spcAft>
                <a:spcPts val="600"/>
              </a:spcAft>
            </a:pPr>
            <a:r>
              <a:rPr lang="en-US" sz="2400" dirty="0">
                <a:cs typeface="Courier New" panose="02070309020205020404" pitchFamily="49" charset="0"/>
              </a:rPr>
              <a:t>Sometimes used for polling</a:t>
            </a:r>
          </a:p>
        </p:txBody>
      </p:sp>
    </p:spTree>
    <p:extLst>
      <p:ext uri="{BB962C8B-B14F-4D97-AF65-F5344CB8AC3E}">
        <p14:creationId xmlns:p14="http://schemas.microsoft.com/office/powerpoint/2010/main" val="30849410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Socket Options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Sockets have a large number of parameters</a:t>
            </a:r>
          </a:p>
          <a:p>
            <a:pPr algn="just">
              <a:spcBef>
                <a:spcPts val="0"/>
              </a:spcBef>
              <a:spcAft>
                <a:spcPts val="600"/>
              </a:spcAft>
            </a:pPr>
            <a:r>
              <a:rPr lang="en-US" sz="2400" dirty="0"/>
              <a:t>Can be set using </a:t>
            </a:r>
            <a:r>
              <a:rPr lang="en-US" sz="2400" dirty="0" err="1">
                <a:latin typeface="Courier New" panose="02070309020205020404" pitchFamily="49" charset="0"/>
                <a:cs typeface="Courier New" panose="02070309020205020404" pitchFamily="49" charset="0"/>
              </a:rPr>
              <a:t>s.setsockopt</a:t>
            </a:r>
            <a:r>
              <a:rPr lang="en-US" sz="2400" dirty="0">
                <a:latin typeface="Courier New" panose="02070309020205020404" pitchFamily="49" charset="0"/>
                <a:cs typeface="Courier New" panose="02070309020205020404" pitchFamily="49" charset="0"/>
              </a:rPr>
              <a:t>()</a:t>
            </a:r>
          </a:p>
          <a:p>
            <a:pPr algn="just">
              <a:spcBef>
                <a:spcPts val="0"/>
              </a:spcBef>
              <a:spcAft>
                <a:spcPts val="600"/>
              </a:spcAft>
            </a:pPr>
            <a:r>
              <a:rPr lang="en-US" sz="2400" dirty="0">
                <a:cs typeface="Courier New" panose="02070309020205020404" pitchFamily="49" charset="0"/>
              </a:rPr>
              <a:t>Example: reusing the port number</a:t>
            </a:r>
          </a:p>
          <a:p>
            <a:pPr marL="400050" lvl="1" indent="0" algn="just">
              <a:spcBef>
                <a:spcPts val="0"/>
              </a:spcBef>
              <a:buNone/>
              <a:tabLst>
                <a:tab pos="914400" algn="l"/>
                <a:tab pos="1371600" algn="l"/>
                <a:tab pos="2978150" algn="l"/>
              </a:tabLst>
            </a:pPr>
            <a:r>
              <a:rPr lang="en-US" sz="2000" dirty="0">
                <a:latin typeface="Courier New" panose="02070309020205020404" pitchFamily="49" charset="0"/>
                <a:cs typeface="Courier New" panose="02070309020205020404" pitchFamily="49" charset="0"/>
              </a:rPr>
              <a:t>&gt;&gt;&gt; </a:t>
            </a:r>
            <a:r>
              <a:rPr lang="en-US" sz="2000" b="1" dirty="0" err="1">
                <a:latin typeface="Courier New" panose="02070309020205020404" pitchFamily="49" charset="0"/>
                <a:cs typeface="Courier New" panose="02070309020205020404" pitchFamily="49" charset="0"/>
              </a:rPr>
              <a:t>s.bind</a:t>
            </a:r>
            <a:r>
              <a:rPr lang="en-US" sz="2000" b="1" dirty="0">
                <a:latin typeface="Courier New" panose="02070309020205020404" pitchFamily="49" charset="0"/>
                <a:cs typeface="Courier New" panose="02070309020205020404" pitchFamily="49" charset="0"/>
              </a:rPr>
              <a:t>(("",9000))</a:t>
            </a:r>
          </a:p>
          <a:p>
            <a:pPr marL="400050" lvl="1" indent="0" algn="just">
              <a:spcBef>
                <a:spcPts val="0"/>
              </a:spcBef>
              <a:buNone/>
              <a:tabLst>
                <a:tab pos="914400" algn="l"/>
                <a:tab pos="1371600" algn="l"/>
                <a:tab pos="2978150" algn="l"/>
              </a:tabLst>
            </a:pPr>
            <a:r>
              <a:rPr lang="en-US" sz="2000" dirty="0" err="1">
                <a:latin typeface="Courier New" panose="02070309020205020404" pitchFamily="49" charset="0"/>
                <a:cs typeface="Courier New" panose="02070309020205020404" pitchFamily="49" charset="0"/>
              </a:rPr>
              <a:t>Traceback</a:t>
            </a:r>
            <a:r>
              <a:rPr lang="en-US" sz="2000" dirty="0">
                <a:latin typeface="Courier New" panose="02070309020205020404" pitchFamily="49" charset="0"/>
                <a:cs typeface="Courier New" panose="02070309020205020404" pitchFamily="49" charset="0"/>
              </a:rPr>
              <a:t> (most recent call last):</a:t>
            </a:r>
          </a:p>
          <a:p>
            <a:pPr marL="400050" lvl="1" indent="0" algn="just">
              <a:spcBef>
                <a:spcPts val="0"/>
              </a:spcBef>
              <a:buNone/>
              <a:tabLst>
                <a:tab pos="914400" algn="l"/>
                <a:tab pos="1371600" algn="l"/>
                <a:tab pos="2978150" algn="l"/>
              </a:tabLst>
            </a:pPr>
            <a:r>
              <a:rPr lang="en-US" sz="2000" dirty="0">
                <a:latin typeface="Courier New" panose="02070309020205020404" pitchFamily="49" charset="0"/>
                <a:cs typeface="Courier New" panose="02070309020205020404" pitchFamily="49" charset="0"/>
              </a:rPr>
              <a:t>	File "&lt;</a:t>
            </a:r>
            <a:r>
              <a:rPr lang="en-US" sz="2000" dirty="0" err="1">
                <a:latin typeface="Courier New" panose="02070309020205020404" pitchFamily="49" charset="0"/>
                <a:cs typeface="Courier New" panose="02070309020205020404" pitchFamily="49" charset="0"/>
              </a:rPr>
              <a:t>stdin</a:t>
            </a:r>
            <a:r>
              <a:rPr lang="en-US" sz="2000" dirty="0">
                <a:latin typeface="Courier New" panose="02070309020205020404" pitchFamily="49" charset="0"/>
                <a:cs typeface="Courier New" panose="02070309020205020404" pitchFamily="49" charset="0"/>
              </a:rPr>
              <a:t>&gt;", line 1, in &lt;module&gt;</a:t>
            </a:r>
          </a:p>
          <a:p>
            <a:pPr marL="400050" lvl="1" indent="0" algn="just">
              <a:spcBef>
                <a:spcPts val="0"/>
              </a:spcBef>
              <a:buNone/>
              <a:tabLst>
                <a:tab pos="914400" algn="l"/>
                <a:tab pos="1371600" algn="l"/>
                <a:tab pos="2978150" algn="l"/>
              </a:tabLst>
            </a:pPr>
            <a:r>
              <a:rPr lang="en-US" sz="2000" dirty="0">
                <a:latin typeface="Courier New" panose="02070309020205020404" pitchFamily="49" charset="0"/>
                <a:cs typeface="Courier New" panose="02070309020205020404" pitchFamily="49" charset="0"/>
              </a:rPr>
              <a:t>	File "&lt;string&gt;", line 1, in bind</a:t>
            </a:r>
          </a:p>
          <a:p>
            <a:pPr marL="400050" lvl="1" indent="0" algn="just">
              <a:spcBef>
                <a:spcPts val="0"/>
              </a:spcBef>
              <a:buNone/>
              <a:tabLst>
                <a:tab pos="914400" algn="l"/>
                <a:tab pos="1371600" algn="l"/>
                <a:tab pos="2978150" algn="l"/>
              </a:tabLst>
            </a:pPr>
            <a:r>
              <a:rPr lang="en-US" sz="2000" dirty="0" err="1">
                <a:latin typeface="Courier New" panose="02070309020205020404" pitchFamily="49" charset="0"/>
                <a:cs typeface="Courier New" panose="02070309020205020404" pitchFamily="49" charset="0"/>
              </a:rPr>
              <a:t>socket.error</a:t>
            </a:r>
            <a:r>
              <a:rPr lang="en-US" sz="2000" dirty="0">
                <a:latin typeface="Courier New" panose="02070309020205020404" pitchFamily="49" charset="0"/>
                <a:cs typeface="Courier New" panose="02070309020205020404" pitchFamily="49" charset="0"/>
              </a:rPr>
              <a:t>: (48, 'Address already in use')</a:t>
            </a:r>
          </a:p>
          <a:p>
            <a:pPr marL="400050" lvl="1" indent="0" algn="just">
              <a:spcBef>
                <a:spcPts val="0"/>
              </a:spcBef>
              <a:buNone/>
              <a:tabLst>
                <a:tab pos="914400" algn="l"/>
                <a:tab pos="1371600" algn="l"/>
                <a:tab pos="2978150" algn="l"/>
              </a:tabLst>
            </a:pPr>
            <a:r>
              <a:rPr lang="en-US" sz="2000" dirty="0">
                <a:latin typeface="Courier New" panose="02070309020205020404" pitchFamily="49" charset="0"/>
                <a:cs typeface="Courier New" panose="02070309020205020404" pitchFamily="49" charset="0"/>
              </a:rPr>
              <a:t>&gt;&gt;&gt; </a:t>
            </a:r>
            <a:r>
              <a:rPr lang="en-US" sz="2000" b="1" dirty="0" err="1">
                <a:latin typeface="Courier New" panose="02070309020205020404" pitchFamily="49" charset="0"/>
                <a:cs typeface="Courier New" panose="02070309020205020404" pitchFamily="49" charset="0"/>
              </a:rPr>
              <a:t>s.setsockopt</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socket.SOL_SOCKET</a:t>
            </a:r>
            <a:r>
              <a:rPr lang="en-US" sz="2000" b="1" dirty="0">
                <a:latin typeface="Courier New" panose="02070309020205020404" pitchFamily="49" charset="0"/>
                <a:cs typeface="Courier New" panose="02070309020205020404" pitchFamily="49" charset="0"/>
              </a:rPr>
              <a:t>,</a:t>
            </a:r>
          </a:p>
          <a:p>
            <a:pPr marL="400050" lvl="1" indent="0" algn="just">
              <a:spcBef>
                <a:spcPts val="0"/>
              </a:spcBef>
              <a:buNone/>
              <a:tabLst>
                <a:tab pos="914400" algn="l"/>
                <a:tab pos="1371600" algn="l"/>
                <a:tab pos="2978150" algn="l"/>
              </a:tabLst>
            </a:pPr>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socket.SO_REUSEADDR</a:t>
            </a:r>
            <a:r>
              <a:rPr lang="en-US" sz="2000" b="1" dirty="0">
                <a:latin typeface="Courier New" panose="02070309020205020404" pitchFamily="49" charset="0"/>
                <a:cs typeface="Courier New" panose="02070309020205020404" pitchFamily="49" charset="0"/>
              </a:rPr>
              <a:t>, 1)</a:t>
            </a:r>
          </a:p>
          <a:p>
            <a:pPr marL="400050" lvl="1" indent="0" algn="just">
              <a:spcBef>
                <a:spcPts val="0"/>
              </a:spcBef>
              <a:buNone/>
              <a:tabLst>
                <a:tab pos="914400" algn="l"/>
                <a:tab pos="1371600" algn="l"/>
                <a:tab pos="2978150" algn="l"/>
              </a:tabLst>
            </a:pPr>
            <a:r>
              <a:rPr lang="en-US" sz="2000" dirty="0">
                <a:latin typeface="Courier New" panose="02070309020205020404" pitchFamily="49" charset="0"/>
                <a:cs typeface="Courier New" panose="02070309020205020404" pitchFamily="49" charset="0"/>
              </a:rPr>
              <a:t>&gt;&gt;&gt; </a:t>
            </a:r>
            <a:r>
              <a:rPr lang="en-US" sz="2000" b="1" dirty="0" err="1">
                <a:latin typeface="Courier New" panose="02070309020205020404" pitchFamily="49" charset="0"/>
                <a:cs typeface="Courier New" panose="02070309020205020404" pitchFamily="49" charset="0"/>
              </a:rPr>
              <a:t>s.bind</a:t>
            </a:r>
            <a:r>
              <a:rPr lang="en-US" sz="2000" b="1" dirty="0">
                <a:latin typeface="Courier New" panose="02070309020205020404" pitchFamily="49" charset="0"/>
                <a:cs typeface="Courier New" panose="02070309020205020404" pitchFamily="49" charset="0"/>
              </a:rPr>
              <a:t>(("",9000))</a:t>
            </a:r>
          </a:p>
          <a:p>
            <a:pPr marL="400050" lvl="1" indent="0" algn="just">
              <a:spcBef>
                <a:spcPts val="0"/>
              </a:spcBef>
              <a:buNone/>
              <a:tabLst>
                <a:tab pos="914400" algn="l"/>
                <a:tab pos="1371600" algn="l"/>
                <a:tab pos="2978150" algn="l"/>
              </a:tabLst>
            </a:pPr>
            <a:r>
              <a:rPr lang="en-US" sz="2000" dirty="0">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295866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UDP 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 simple datagram server</a:t>
            </a:r>
            <a:endParaRPr lang="en-US" sz="2400" dirty="0">
              <a:cs typeface="Courier New" panose="02070309020205020404" pitchFamily="49" charset="0"/>
            </a:endParaRPr>
          </a:p>
          <a:p>
            <a:pPr marL="400050" lvl="1" indent="0" algn="just">
              <a:spcBef>
                <a:spcPts val="0"/>
              </a:spcBef>
              <a:buNone/>
              <a:tabLst>
                <a:tab pos="914400" algn="l"/>
                <a:tab pos="1371600" algn="l"/>
                <a:tab pos="2978150" algn="l"/>
              </a:tabLst>
            </a:pPr>
            <a:r>
              <a:rPr lang="en-US" sz="1600" b="1" dirty="0">
                <a:solidFill>
                  <a:srgbClr val="2F02F0"/>
                </a:solidFill>
                <a:latin typeface="Courier New" panose="02070309020205020404" pitchFamily="49" charset="0"/>
                <a:cs typeface="Courier New" panose="02070309020205020404" pitchFamily="49" charset="0"/>
              </a:rPr>
              <a:t>from socket import *</a:t>
            </a:r>
          </a:p>
          <a:p>
            <a:pPr marL="400050" lvl="1" indent="0" algn="just">
              <a:spcBef>
                <a:spcPts val="0"/>
              </a:spcBef>
              <a:buNone/>
              <a:tabLst>
                <a:tab pos="914400" algn="l"/>
                <a:tab pos="1371600" algn="l"/>
                <a:tab pos="2978150" algn="l"/>
              </a:tabLst>
            </a:pPr>
            <a:r>
              <a:rPr lang="en-US" sz="1600" b="1" dirty="0" err="1">
                <a:solidFill>
                  <a:srgbClr val="2F02F0"/>
                </a:solidFill>
                <a:latin typeface="Courier New" panose="02070309020205020404" pitchFamily="49" charset="0"/>
                <a:cs typeface="Courier New" panose="02070309020205020404" pitchFamily="49" charset="0"/>
              </a:rPr>
              <a:t>serverPort</a:t>
            </a:r>
            <a:r>
              <a:rPr lang="en-US" sz="1600" b="1" dirty="0">
                <a:solidFill>
                  <a:srgbClr val="2F02F0"/>
                </a:solidFill>
                <a:latin typeface="Courier New" panose="02070309020205020404" pitchFamily="49" charset="0"/>
                <a:cs typeface="Courier New" panose="02070309020205020404" pitchFamily="49" charset="0"/>
              </a:rPr>
              <a:t> = 12000</a:t>
            </a:r>
          </a:p>
          <a:p>
            <a:pPr marL="400050" lvl="1" indent="0" algn="just">
              <a:spcBef>
                <a:spcPts val="0"/>
              </a:spcBef>
              <a:buNone/>
              <a:tabLst>
                <a:tab pos="914400" algn="l"/>
                <a:tab pos="1371600" algn="l"/>
                <a:tab pos="2978150" algn="l"/>
              </a:tabLst>
            </a:pPr>
            <a:r>
              <a:rPr lang="en-US" sz="1600" b="1" dirty="0" err="1">
                <a:solidFill>
                  <a:srgbClr val="2F02F0"/>
                </a:solidFill>
                <a:latin typeface="Courier New" panose="02070309020205020404" pitchFamily="49" charset="0"/>
                <a:cs typeface="Courier New" panose="02070309020205020404" pitchFamily="49" charset="0"/>
              </a:rPr>
              <a:t>serverSocket</a:t>
            </a:r>
            <a:r>
              <a:rPr lang="en-US" sz="1600" b="1" dirty="0">
                <a:solidFill>
                  <a:srgbClr val="2F02F0"/>
                </a:solidFill>
                <a:latin typeface="Courier New" panose="02070309020205020404" pitchFamily="49" charset="0"/>
                <a:cs typeface="Courier New" panose="02070309020205020404" pitchFamily="49" charset="0"/>
              </a:rPr>
              <a:t> = socket(AF_INET, SOCK_DGRAM)</a:t>
            </a:r>
          </a:p>
          <a:p>
            <a:pPr marL="400050" lvl="1" indent="0" algn="just">
              <a:spcBef>
                <a:spcPts val="0"/>
              </a:spcBef>
              <a:buNone/>
              <a:tabLst>
                <a:tab pos="914400" algn="l"/>
                <a:tab pos="1371600" algn="l"/>
                <a:tab pos="2978150" algn="l"/>
              </a:tabLst>
            </a:pPr>
            <a:r>
              <a:rPr lang="en-US" sz="1600" b="1" dirty="0" err="1">
                <a:solidFill>
                  <a:srgbClr val="2F02F0"/>
                </a:solidFill>
                <a:latin typeface="Courier New" panose="02070309020205020404" pitchFamily="49" charset="0"/>
                <a:cs typeface="Courier New" panose="02070309020205020404" pitchFamily="49" charset="0"/>
              </a:rPr>
              <a:t>serverSocket.bind</a:t>
            </a: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serverPort</a:t>
            </a:r>
            <a:r>
              <a:rPr lang="en-US" sz="1600" b="1" dirty="0">
                <a:solidFill>
                  <a:srgbClr val="2F02F0"/>
                </a:solidFill>
                <a:latin typeface="Courier New" panose="02070309020205020404" pitchFamily="49" charset="0"/>
                <a:cs typeface="Courier New" panose="02070309020205020404" pitchFamily="49" charset="0"/>
              </a:rPr>
              <a:t>))</a:t>
            </a:r>
          </a:p>
          <a:p>
            <a:pPr marL="400050" lvl="1" indent="0" algn="just">
              <a:spcBef>
                <a:spcPts val="0"/>
              </a:spcBef>
              <a:buNone/>
              <a:tabLst>
                <a:tab pos="914400" algn="l"/>
                <a:tab pos="1371600" algn="l"/>
                <a:tab pos="2978150" algn="l"/>
              </a:tabLst>
            </a:pPr>
            <a:r>
              <a:rPr lang="en-US" sz="1600" b="1" dirty="0">
                <a:solidFill>
                  <a:srgbClr val="2F02F0"/>
                </a:solidFill>
                <a:latin typeface="Courier New" panose="02070309020205020404" pitchFamily="49" charset="0"/>
                <a:cs typeface="Courier New" panose="02070309020205020404" pitchFamily="49" charset="0"/>
              </a:rPr>
              <a:t>print "The server is ready to receive"</a:t>
            </a:r>
          </a:p>
          <a:p>
            <a:pPr marL="400050" lvl="1" indent="0" algn="just">
              <a:spcBef>
                <a:spcPts val="0"/>
              </a:spcBef>
              <a:buNone/>
              <a:tabLst>
                <a:tab pos="914400" algn="l"/>
                <a:tab pos="1371600" algn="l"/>
                <a:tab pos="2978150" algn="l"/>
              </a:tabLst>
            </a:pPr>
            <a:r>
              <a:rPr lang="en-US" sz="1600" b="1" dirty="0">
                <a:solidFill>
                  <a:srgbClr val="2F02F0"/>
                </a:solidFill>
                <a:latin typeface="Courier New" panose="02070309020205020404" pitchFamily="49" charset="0"/>
                <a:cs typeface="Courier New" panose="02070309020205020404" pitchFamily="49" charset="0"/>
              </a:rPr>
              <a:t>while 1:</a:t>
            </a:r>
          </a:p>
          <a:p>
            <a:pPr marL="400050" lvl="1" indent="0" algn="just">
              <a:spcBef>
                <a:spcPts val="0"/>
              </a:spcBef>
              <a:buNone/>
              <a:tabLst>
                <a:tab pos="914400" algn="l"/>
                <a:tab pos="1371600" algn="l"/>
                <a:tab pos="2978150" algn="l"/>
              </a:tabLst>
            </a:pPr>
            <a:r>
              <a:rPr lang="en-US" sz="1600" b="1" dirty="0">
                <a:solidFill>
                  <a:srgbClr val="2F02F0"/>
                </a:solidFill>
                <a:latin typeface="Courier New" panose="02070309020205020404" pitchFamily="49" charset="0"/>
                <a:cs typeface="Courier New" panose="02070309020205020404" pitchFamily="49" charset="0"/>
              </a:rPr>
              <a:t>    message, </a:t>
            </a:r>
            <a:r>
              <a:rPr lang="en-US" sz="1600" b="1" dirty="0" err="1">
                <a:solidFill>
                  <a:srgbClr val="2F02F0"/>
                </a:solidFill>
                <a:latin typeface="Courier New" panose="02070309020205020404" pitchFamily="49" charset="0"/>
                <a:cs typeface="Courier New" panose="02070309020205020404" pitchFamily="49" charset="0"/>
              </a:rPr>
              <a:t>clientAddress</a:t>
            </a:r>
            <a:r>
              <a:rPr lang="en-US" sz="1600" b="1" dirty="0">
                <a:solidFill>
                  <a:srgbClr val="2F02F0"/>
                </a:solidFill>
                <a:latin typeface="Courier New" panose="02070309020205020404" pitchFamily="49" charset="0"/>
                <a:cs typeface="Courier New" panose="02070309020205020404" pitchFamily="49" charset="0"/>
              </a:rPr>
              <a:t> = </a:t>
            </a:r>
            <a:r>
              <a:rPr lang="en-US" sz="1600" b="1" dirty="0" err="1">
                <a:solidFill>
                  <a:srgbClr val="2F02F0"/>
                </a:solidFill>
                <a:latin typeface="Courier New" panose="02070309020205020404" pitchFamily="49" charset="0"/>
                <a:cs typeface="Courier New" panose="02070309020205020404" pitchFamily="49" charset="0"/>
              </a:rPr>
              <a:t>serverSocket.recvfrom</a:t>
            </a:r>
            <a:r>
              <a:rPr lang="en-US" sz="1600" b="1" dirty="0">
                <a:solidFill>
                  <a:srgbClr val="2F02F0"/>
                </a:solidFill>
                <a:latin typeface="Courier New" panose="02070309020205020404" pitchFamily="49" charset="0"/>
                <a:cs typeface="Courier New" panose="02070309020205020404" pitchFamily="49" charset="0"/>
              </a:rPr>
              <a:t>(2048)</a:t>
            </a:r>
          </a:p>
          <a:p>
            <a:pPr marL="400050" lvl="1" indent="0" algn="just">
              <a:spcBef>
                <a:spcPts val="0"/>
              </a:spcBef>
              <a:buNone/>
              <a:tabLst>
                <a:tab pos="914400" algn="l"/>
                <a:tab pos="1371600" algn="l"/>
                <a:tab pos="2978150" algn="l"/>
              </a:tabLst>
            </a:pP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modifiedMessage</a:t>
            </a:r>
            <a:r>
              <a:rPr lang="en-US" sz="1600" b="1" dirty="0">
                <a:solidFill>
                  <a:srgbClr val="2F02F0"/>
                </a:solidFill>
                <a:latin typeface="Courier New" panose="02070309020205020404" pitchFamily="49" charset="0"/>
                <a:cs typeface="Courier New" panose="02070309020205020404" pitchFamily="49" charset="0"/>
              </a:rPr>
              <a:t> = </a:t>
            </a:r>
            <a:r>
              <a:rPr lang="en-US" sz="1600" b="1" dirty="0" err="1">
                <a:solidFill>
                  <a:srgbClr val="2F02F0"/>
                </a:solidFill>
                <a:latin typeface="Courier New" panose="02070309020205020404" pitchFamily="49" charset="0"/>
                <a:cs typeface="Courier New" panose="02070309020205020404" pitchFamily="49" charset="0"/>
              </a:rPr>
              <a:t>message.upper</a:t>
            </a:r>
            <a:r>
              <a:rPr lang="en-US" sz="1600" b="1" dirty="0">
                <a:solidFill>
                  <a:srgbClr val="2F02F0"/>
                </a:solidFill>
                <a:latin typeface="Courier New" panose="02070309020205020404" pitchFamily="49" charset="0"/>
                <a:cs typeface="Courier New" panose="02070309020205020404" pitchFamily="49" charset="0"/>
              </a:rPr>
              <a:t>()</a:t>
            </a:r>
          </a:p>
          <a:p>
            <a:pPr marL="400050" lvl="1" indent="0" algn="just">
              <a:spcBef>
                <a:spcPts val="0"/>
              </a:spcBef>
              <a:buNone/>
              <a:tabLst>
                <a:tab pos="914400" algn="l"/>
                <a:tab pos="1371600" algn="l"/>
                <a:tab pos="2978150" algn="l"/>
              </a:tabLst>
            </a:pP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serverSocket.sendto</a:t>
            </a:r>
            <a:r>
              <a:rPr lang="en-US" sz="1600" b="1" dirty="0">
                <a:solidFill>
                  <a:srgbClr val="2F02F0"/>
                </a:solidFill>
                <a:latin typeface="Courier New" panose="02070309020205020404" pitchFamily="49" charset="0"/>
                <a:cs typeface="Courier New" panose="02070309020205020404" pitchFamily="49" charset="0"/>
              </a:rPr>
              <a:t>(</a:t>
            </a:r>
            <a:r>
              <a:rPr lang="en-US" sz="1600" b="1" dirty="0" err="1">
                <a:solidFill>
                  <a:srgbClr val="2F02F0"/>
                </a:solidFill>
                <a:latin typeface="Courier New" panose="02070309020205020404" pitchFamily="49" charset="0"/>
                <a:cs typeface="Courier New" panose="02070309020205020404" pitchFamily="49" charset="0"/>
              </a:rPr>
              <a:t>modifiedMessage</a:t>
            </a: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clientAddress</a:t>
            </a:r>
            <a:r>
              <a:rPr lang="en-US" sz="1600" b="1" dirty="0">
                <a:solidFill>
                  <a:srgbClr val="2F02F0"/>
                </a:solidFill>
                <a:latin typeface="Courier New" panose="02070309020205020404" pitchFamily="49" charset="0"/>
                <a:cs typeface="Courier New" panose="02070309020205020404" pitchFamily="49" charset="0"/>
              </a:rPr>
              <a:t>)</a:t>
            </a:r>
            <a:endParaRPr lang="en-US" sz="2400" dirty="0">
              <a:cs typeface="Courier New" panose="02070309020205020404" pitchFamily="49" charset="0"/>
            </a:endParaRPr>
          </a:p>
          <a:p>
            <a:pPr algn="just">
              <a:spcBef>
                <a:spcPts val="0"/>
              </a:spcBef>
              <a:spcAft>
                <a:spcPts val="600"/>
              </a:spcAft>
              <a:tabLst>
                <a:tab pos="914400" algn="l"/>
                <a:tab pos="1371600" algn="l"/>
                <a:tab pos="2978150" algn="l"/>
              </a:tabLst>
            </a:pPr>
            <a:endParaRPr lang="en-US" sz="2400" dirty="0">
              <a:cs typeface="Courier New" panose="02070309020205020404" pitchFamily="49" charset="0"/>
            </a:endParaRPr>
          </a:p>
          <a:p>
            <a:pPr algn="just">
              <a:spcBef>
                <a:spcPts val="0"/>
              </a:spcBef>
              <a:spcAft>
                <a:spcPts val="600"/>
              </a:spcAft>
              <a:tabLst>
                <a:tab pos="914400" algn="l"/>
                <a:tab pos="1371600" algn="l"/>
                <a:tab pos="2978150" algn="l"/>
              </a:tabLst>
            </a:pPr>
            <a:r>
              <a:rPr lang="en-US" sz="2400" dirty="0">
                <a:cs typeface="Courier New" panose="02070309020205020404" pitchFamily="49" charset="0"/>
              </a:rPr>
              <a:t>No “connection” is established</a:t>
            </a:r>
          </a:p>
          <a:p>
            <a:pPr lvl="1" algn="just">
              <a:spcBef>
                <a:spcPts val="0"/>
              </a:spcBef>
              <a:spcAft>
                <a:spcPts val="600"/>
              </a:spcAft>
              <a:tabLst>
                <a:tab pos="914400" algn="l"/>
                <a:tab pos="1371600" algn="l"/>
                <a:tab pos="2978150" algn="l"/>
              </a:tabLst>
            </a:pPr>
            <a:r>
              <a:rPr lang="en-US" sz="2000" dirty="0">
                <a:cs typeface="Courier New" panose="02070309020205020404" pitchFamily="49" charset="0"/>
              </a:rPr>
              <a:t>It just sends and receives packets</a:t>
            </a:r>
          </a:p>
        </p:txBody>
      </p:sp>
      <p:cxnSp>
        <p:nvCxnSpPr>
          <p:cNvPr id="8" name="Straight Arrow Connector 7"/>
          <p:cNvCxnSpPr/>
          <p:nvPr/>
        </p:nvCxnSpPr>
        <p:spPr>
          <a:xfrm flipH="1">
            <a:off x="5526626" y="2190765"/>
            <a:ext cx="829453" cy="342594"/>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4997918" y="1658080"/>
            <a:ext cx="2737587" cy="43412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Create datagram socket</a:t>
            </a:r>
          </a:p>
        </p:txBody>
      </p:sp>
      <p:cxnSp>
        <p:nvCxnSpPr>
          <p:cNvPr id="11" name="Straight Arrow Connector 10"/>
          <p:cNvCxnSpPr/>
          <p:nvPr/>
        </p:nvCxnSpPr>
        <p:spPr>
          <a:xfrm flipH="1">
            <a:off x="5381898" y="2932459"/>
            <a:ext cx="577947" cy="1"/>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6174704" y="2732428"/>
            <a:ext cx="2655448" cy="43412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Bind to a specific port</a:t>
            </a:r>
          </a:p>
        </p:txBody>
      </p:sp>
      <p:cxnSp>
        <p:nvCxnSpPr>
          <p:cNvPr id="14" name="Straight Arrow Connector 13"/>
          <p:cNvCxnSpPr/>
          <p:nvPr/>
        </p:nvCxnSpPr>
        <p:spPr>
          <a:xfrm flipH="1" flipV="1">
            <a:off x="7536974" y="3842499"/>
            <a:ext cx="966946" cy="977695"/>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6366711" y="4976452"/>
            <a:ext cx="2655448" cy="43412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Wait for a message</a:t>
            </a:r>
          </a:p>
        </p:txBody>
      </p:sp>
      <p:cxnSp>
        <p:nvCxnSpPr>
          <p:cNvPr id="17" name="Straight Arrow Connector 16"/>
          <p:cNvCxnSpPr/>
          <p:nvPr/>
        </p:nvCxnSpPr>
        <p:spPr>
          <a:xfrm flipH="1" flipV="1">
            <a:off x="4654314" y="4377326"/>
            <a:ext cx="1016557" cy="1667841"/>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4495155" y="6208108"/>
            <a:ext cx="2929380" cy="476216"/>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Send response (optional)</a:t>
            </a:r>
          </a:p>
        </p:txBody>
      </p:sp>
    </p:spTree>
    <p:extLst>
      <p:ext uri="{BB962C8B-B14F-4D97-AF65-F5344CB8AC3E}">
        <p14:creationId xmlns:p14="http://schemas.microsoft.com/office/powerpoint/2010/main" val="14284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P spid="1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UDP Client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Sending a datagram to a server</a:t>
            </a:r>
            <a:endParaRPr lang="en-US" sz="2400" dirty="0">
              <a:cs typeface="Courier New" panose="02070309020205020404" pitchFamily="49" charset="0"/>
            </a:endParaRPr>
          </a:p>
          <a:p>
            <a:pPr marL="400050" lvl="1" indent="0" algn="just">
              <a:spcBef>
                <a:spcPts val="0"/>
              </a:spcBef>
              <a:buNone/>
              <a:tabLst>
                <a:tab pos="914400" algn="l"/>
                <a:tab pos="1371600" algn="l"/>
                <a:tab pos="2978150" algn="l"/>
              </a:tabLst>
            </a:pPr>
            <a:r>
              <a:rPr lang="en-US" sz="1600" b="1" dirty="0">
                <a:solidFill>
                  <a:srgbClr val="2F02F0"/>
                </a:solidFill>
                <a:latin typeface="Courier New" panose="02070309020205020404" pitchFamily="49" charset="0"/>
                <a:cs typeface="Courier New" panose="02070309020205020404" pitchFamily="49" charset="0"/>
              </a:rPr>
              <a:t>import socket</a:t>
            </a:r>
          </a:p>
          <a:p>
            <a:pPr marL="400050" lvl="1" indent="0" algn="just">
              <a:spcBef>
                <a:spcPts val="0"/>
              </a:spcBef>
              <a:buNone/>
              <a:tabLst>
                <a:tab pos="914400" algn="l"/>
                <a:tab pos="1371600" algn="l"/>
                <a:tab pos="2978150" algn="l"/>
              </a:tabLst>
            </a:pPr>
            <a:r>
              <a:rPr lang="en-US" sz="1600" b="1" dirty="0" err="1">
                <a:solidFill>
                  <a:srgbClr val="2F02F0"/>
                </a:solidFill>
                <a:latin typeface="Courier New" panose="02070309020205020404" pitchFamily="49" charset="0"/>
                <a:cs typeface="Courier New" panose="02070309020205020404" pitchFamily="49" charset="0"/>
              </a:rPr>
              <a:t>serverName</a:t>
            </a:r>
            <a:r>
              <a:rPr lang="en-US" sz="1600" b="1" dirty="0">
                <a:solidFill>
                  <a:srgbClr val="2F02F0"/>
                </a:solidFill>
                <a:latin typeface="Courier New" panose="02070309020205020404" pitchFamily="49" charset="0"/>
                <a:cs typeface="Courier New" panose="02070309020205020404" pitchFamily="49" charset="0"/>
              </a:rPr>
              <a:t> = </a:t>
            </a:r>
            <a:r>
              <a:rPr lang="en-US" sz="1600" b="1" dirty="0" err="1">
                <a:solidFill>
                  <a:srgbClr val="2F02F0"/>
                </a:solidFill>
                <a:latin typeface="Courier New" panose="02070309020205020404" pitchFamily="49" charset="0"/>
                <a:cs typeface="Courier New" panose="02070309020205020404" pitchFamily="49" charset="0"/>
              </a:rPr>
              <a:t>raw_input</a:t>
            </a:r>
            <a:r>
              <a:rPr lang="en-US" sz="1600" b="1" dirty="0">
                <a:solidFill>
                  <a:srgbClr val="2F02F0"/>
                </a:solidFill>
                <a:latin typeface="Courier New" panose="02070309020205020404" pitchFamily="49" charset="0"/>
                <a:cs typeface="Courier New" panose="02070309020205020404" pitchFamily="49" charset="0"/>
              </a:rPr>
              <a:t>("What CSE machine connecting to? ")</a:t>
            </a:r>
          </a:p>
          <a:p>
            <a:pPr marL="400050" lvl="1" indent="0" algn="just">
              <a:spcBef>
                <a:spcPts val="0"/>
              </a:spcBef>
              <a:buNone/>
              <a:tabLst>
                <a:tab pos="914400" algn="l"/>
                <a:tab pos="1371600" algn="l"/>
                <a:tab pos="2978150" algn="l"/>
              </a:tabLst>
            </a:pPr>
            <a:r>
              <a:rPr lang="en-US" sz="1600" b="1" dirty="0" err="1">
                <a:solidFill>
                  <a:srgbClr val="2F02F0"/>
                </a:solidFill>
                <a:latin typeface="Courier New" panose="02070309020205020404" pitchFamily="49" charset="0"/>
                <a:cs typeface="Courier New" panose="02070309020205020404" pitchFamily="49" charset="0"/>
              </a:rPr>
              <a:t>serverPort</a:t>
            </a:r>
            <a:r>
              <a:rPr lang="en-US" sz="1600" b="1" dirty="0">
                <a:solidFill>
                  <a:srgbClr val="2F02F0"/>
                </a:solidFill>
                <a:latin typeface="Courier New" panose="02070309020205020404" pitchFamily="49" charset="0"/>
                <a:cs typeface="Courier New" panose="02070309020205020404" pitchFamily="49" charset="0"/>
              </a:rPr>
              <a:t> = 12000</a:t>
            </a:r>
          </a:p>
          <a:p>
            <a:pPr marL="400050" lvl="1" indent="0" algn="just">
              <a:spcBef>
                <a:spcPts val="0"/>
              </a:spcBef>
              <a:buNone/>
              <a:tabLst>
                <a:tab pos="914400" algn="l"/>
                <a:tab pos="1371600" algn="l"/>
                <a:tab pos="2978150" algn="l"/>
              </a:tabLst>
            </a:pPr>
            <a:r>
              <a:rPr lang="en-US" sz="1600" b="1" dirty="0" err="1">
                <a:solidFill>
                  <a:srgbClr val="2F02F0"/>
                </a:solidFill>
                <a:latin typeface="Courier New" panose="02070309020205020404" pitchFamily="49" charset="0"/>
                <a:cs typeface="Courier New" panose="02070309020205020404" pitchFamily="49" charset="0"/>
              </a:rPr>
              <a:t>clientSocket</a:t>
            </a:r>
            <a:r>
              <a:rPr lang="en-US" sz="1600" b="1" dirty="0">
                <a:solidFill>
                  <a:srgbClr val="2F02F0"/>
                </a:solidFill>
                <a:latin typeface="Courier New" panose="02070309020205020404" pitchFamily="49" charset="0"/>
                <a:cs typeface="Courier New" panose="02070309020205020404" pitchFamily="49" charset="0"/>
              </a:rPr>
              <a:t> = </a:t>
            </a:r>
            <a:r>
              <a:rPr lang="en-US" sz="1600" b="1" dirty="0" err="1">
                <a:solidFill>
                  <a:srgbClr val="2F02F0"/>
                </a:solidFill>
                <a:latin typeface="Courier New" panose="02070309020205020404" pitchFamily="49" charset="0"/>
                <a:cs typeface="Courier New" panose="02070309020205020404" pitchFamily="49" charset="0"/>
              </a:rPr>
              <a:t>socket.socket</a:t>
            </a:r>
            <a:r>
              <a:rPr lang="en-US" sz="1600" b="1" dirty="0">
                <a:solidFill>
                  <a:srgbClr val="2F02F0"/>
                </a:solidFill>
                <a:latin typeface="Courier New" panose="02070309020205020404" pitchFamily="49" charset="0"/>
                <a:cs typeface="Courier New" panose="02070309020205020404" pitchFamily="49" charset="0"/>
              </a:rPr>
              <a:t>(</a:t>
            </a:r>
            <a:r>
              <a:rPr lang="en-US" sz="1600" b="1" dirty="0" err="1">
                <a:solidFill>
                  <a:srgbClr val="2F02F0"/>
                </a:solidFill>
                <a:latin typeface="Courier New" panose="02070309020205020404" pitchFamily="49" charset="0"/>
                <a:cs typeface="Courier New" panose="02070309020205020404" pitchFamily="49" charset="0"/>
              </a:rPr>
              <a:t>socket.AF_INET</a:t>
            </a:r>
            <a:r>
              <a:rPr lang="en-US" sz="1600" b="1" dirty="0">
                <a:solidFill>
                  <a:srgbClr val="2F02F0"/>
                </a:solidFill>
                <a:latin typeface="Courier New" panose="02070309020205020404" pitchFamily="49" charset="0"/>
                <a:cs typeface="Courier New" panose="02070309020205020404" pitchFamily="49" charset="0"/>
              </a:rPr>
              <a:t>,</a:t>
            </a:r>
          </a:p>
          <a:p>
            <a:pPr marL="400050" lvl="1" indent="0" algn="just">
              <a:spcBef>
                <a:spcPts val="0"/>
              </a:spcBef>
              <a:buNone/>
              <a:tabLst>
                <a:tab pos="914400" algn="l"/>
                <a:tab pos="1371600" algn="l"/>
                <a:tab pos="2978150" algn="l"/>
              </a:tabLst>
            </a:pP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socket.SOCK_DGRAM</a:t>
            </a:r>
            <a:r>
              <a:rPr lang="en-US" sz="1600" b="1" dirty="0">
                <a:solidFill>
                  <a:srgbClr val="2F02F0"/>
                </a:solidFill>
                <a:latin typeface="Courier New" panose="02070309020205020404" pitchFamily="49" charset="0"/>
                <a:cs typeface="Courier New" panose="02070309020205020404" pitchFamily="49" charset="0"/>
              </a:rPr>
              <a:t>)</a:t>
            </a:r>
          </a:p>
          <a:p>
            <a:pPr marL="400050" lvl="1" indent="0" algn="just">
              <a:spcBef>
                <a:spcPts val="0"/>
              </a:spcBef>
              <a:buNone/>
              <a:tabLst>
                <a:tab pos="914400" algn="l"/>
                <a:tab pos="1371600" algn="l"/>
                <a:tab pos="2978150" algn="l"/>
              </a:tabLst>
            </a:pPr>
            <a:r>
              <a:rPr lang="en-US" sz="1600" b="1" dirty="0">
                <a:solidFill>
                  <a:srgbClr val="2F02F0"/>
                </a:solidFill>
                <a:latin typeface="Courier New" panose="02070309020205020404" pitchFamily="49" charset="0"/>
                <a:cs typeface="Courier New" panose="02070309020205020404" pitchFamily="49" charset="0"/>
              </a:rPr>
              <a:t>message = </a:t>
            </a:r>
            <a:r>
              <a:rPr lang="en-US" sz="1600" b="1" dirty="0" err="1">
                <a:solidFill>
                  <a:srgbClr val="2F02F0"/>
                </a:solidFill>
                <a:latin typeface="Courier New" panose="02070309020205020404" pitchFamily="49" charset="0"/>
                <a:cs typeface="Courier New" panose="02070309020205020404" pitchFamily="49" charset="0"/>
              </a:rPr>
              <a:t>raw_input</a:t>
            </a:r>
            <a:r>
              <a:rPr lang="en-US" sz="1600" b="1" dirty="0">
                <a:solidFill>
                  <a:srgbClr val="2F02F0"/>
                </a:solidFill>
                <a:latin typeface="Courier New" panose="02070309020205020404" pitchFamily="49" charset="0"/>
                <a:cs typeface="Courier New" panose="02070309020205020404" pitchFamily="49" charset="0"/>
              </a:rPr>
              <a:t>('Input lowercase sentence: ')</a:t>
            </a:r>
          </a:p>
          <a:p>
            <a:pPr marL="400050" lvl="1" indent="0" algn="just">
              <a:spcBef>
                <a:spcPts val="0"/>
              </a:spcBef>
              <a:buNone/>
              <a:tabLst>
                <a:tab pos="914400" algn="l"/>
                <a:tab pos="1371600" algn="l"/>
                <a:tab pos="2978150" algn="l"/>
              </a:tabLst>
            </a:pPr>
            <a:r>
              <a:rPr lang="en-US" sz="1600" b="1" dirty="0" err="1">
                <a:solidFill>
                  <a:srgbClr val="2F02F0"/>
                </a:solidFill>
                <a:latin typeface="Courier New" panose="02070309020205020404" pitchFamily="49" charset="0"/>
                <a:cs typeface="Courier New" panose="02070309020205020404" pitchFamily="49" charset="0"/>
              </a:rPr>
              <a:t>clientSocket.sendto</a:t>
            </a:r>
            <a:r>
              <a:rPr lang="en-US" sz="1600" b="1" dirty="0">
                <a:solidFill>
                  <a:srgbClr val="2F02F0"/>
                </a:solidFill>
                <a:latin typeface="Courier New" panose="02070309020205020404" pitchFamily="49" charset="0"/>
                <a:cs typeface="Courier New" panose="02070309020205020404" pitchFamily="49" charset="0"/>
              </a:rPr>
              <a:t>(message,(</a:t>
            </a:r>
            <a:r>
              <a:rPr lang="en-US" sz="1600" b="1" dirty="0" err="1">
                <a:solidFill>
                  <a:srgbClr val="2F02F0"/>
                </a:solidFill>
                <a:latin typeface="Courier New" panose="02070309020205020404" pitchFamily="49" charset="0"/>
                <a:cs typeface="Courier New" panose="02070309020205020404" pitchFamily="49" charset="0"/>
              </a:rPr>
              <a:t>serverName</a:t>
            </a: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serverPort</a:t>
            </a:r>
            <a:r>
              <a:rPr lang="en-US" sz="1600" b="1" dirty="0">
                <a:solidFill>
                  <a:srgbClr val="2F02F0"/>
                </a:solidFill>
                <a:latin typeface="Courier New" panose="02070309020205020404" pitchFamily="49" charset="0"/>
                <a:cs typeface="Courier New" panose="02070309020205020404" pitchFamily="49" charset="0"/>
              </a:rPr>
              <a:t>))</a:t>
            </a:r>
          </a:p>
          <a:p>
            <a:pPr marL="400050" lvl="1" indent="0" algn="just">
              <a:spcBef>
                <a:spcPts val="0"/>
              </a:spcBef>
              <a:buNone/>
              <a:tabLst>
                <a:tab pos="914400" algn="l"/>
                <a:tab pos="1371600" algn="l"/>
                <a:tab pos="2978150" algn="l"/>
              </a:tabLst>
            </a:pPr>
            <a:r>
              <a:rPr lang="en-US" sz="1600" b="1" dirty="0" err="1">
                <a:solidFill>
                  <a:srgbClr val="2F02F0"/>
                </a:solidFill>
                <a:latin typeface="Courier New" panose="02070309020205020404" pitchFamily="49" charset="0"/>
                <a:cs typeface="Courier New" panose="02070309020205020404" pitchFamily="49" charset="0"/>
              </a:rPr>
              <a:t>modifiedMessage</a:t>
            </a: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serverAddress</a:t>
            </a:r>
            <a:r>
              <a:rPr lang="en-US" sz="1600" b="1" dirty="0">
                <a:solidFill>
                  <a:srgbClr val="2F02F0"/>
                </a:solidFill>
                <a:latin typeface="Courier New" panose="02070309020205020404" pitchFamily="49" charset="0"/>
                <a:cs typeface="Courier New" panose="02070309020205020404" pitchFamily="49" charset="0"/>
              </a:rPr>
              <a:t> = </a:t>
            </a:r>
            <a:r>
              <a:rPr lang="en-US" sz="1600" b="1" dirty="0" err="1">
                <a:solidFill>
                  <a:srgbClr val="2F02F0"/>
                </a:solidFill>
                <a:latin typeface="Courier New" panose="02070309020205020404" pitchFamily="49" charset="0"/>
                <a:cs typeface="Courier New" panose="02070309020205020404" pitchFamily="49" charset="0"/>
              </a:rPr>
              <a:t>clientSocket.recvfrom</a:t>
            </a:r>
            <a:r>
              <a:rPr lang="en-US" sz="1600" b="1" dirty="0">
                <a:solidFill>
                  <a:srgbClr val="2F02F0"/>
                </a:solidFill>
                <a:latin typeface="Courier New" panose="02070309020205020404" pitchFamily="49" charset="0"/>
                <a:cs typeface="Courier New" panose="02070309020205020404" pitchFamily="49" charset="0"/>
              </a:rPr>
              <a:t>(2048)</a:t>
            </a:r>
          </a:p>
          <a:p>
            <a:pPr marL="400050" lvl="1" indent="0" algn="just">
              <a:spcBef>
                <a:spcPts val="0"/>
              </a:spcBef>
              <a:buNone/>
              <a:tabLst>
                <a:tab pos="914400" algn="l"/>
                <a:tab pos="1371600" algn="l"/>
                <a:tab pos="2978150" algn="l"/>
              </a:tabLst>
            </a:pPr>
            <a:r>
              <a:rPr lang="en-US" sz="1600" b="1" dirty="0">
                <a:solidFill>
                  <a:srgbClr val="2F02F0"/>
                </a:solidFill>
                <a:latin typeface="Courier New" panose="02070309020205020404" pitchFamily="49" charset="0"/>
                <a:cs typeface="Courier New" panose="02070309020205020404" pitchFamily="49" charset="0"/>
              </a:rPr>
              <a:t>print </a:t>
            </a:r>
            <a:r>
              <a:rPr lang="en-US" sz="1600" b="1" dirty="0" err="1">
                <a:solidFill>
                  <a:srgbClr val="2F02F0"/>
                </a:solidFill>
                <a:latin typeface="Courier New" panose="02070309020205020404" pitchFamily="49" charset="0"/>
                <a:cs typeface="Courier New" panose="02070309020205020404" pitchFamily="49" charset="0"/>
              </a:rPr>
              <a:t>modifiedMessage</a:t>
            </a:r>
            <a:endParaRPr lang="en-US" sz="1600" b="1" dirty="0">
              <a:solidFill>
                <a:srgbClr val="2F02F0"/>
              </a:solidFill>
              <a:latin typeface="Courier New" panose="02070309020205020404" pitchFamily="49" charset="0"/>
              <a:cs typeface="Courier New" panose="02070309020205020404" pitchFamily="49" charset="0"/>
            </a:endParaRPr>
          </a:p>
          <a:p>
            <a:pPr marL="400050" lvl="1" indent="0" algn="just">
              <a:spcBef>
                <a:spcPts val="0"/>
              </a:spcBef>
              <a:buNone/>
              <a:tabLst>
                <a:tab pos="914400" algn="l"/>
                <a:tab pos="1371600" algn="l"/>
                <a:tab pos="2978150" algn="l"/>
              </a:tabLst>
            </a:pPr>
            <a:r>
              <a:rPr lang="en-US" sz="1600" b="1" dirty="0" err="1">
                <a:solidFill>
                  <a:srgbClr val="2F02F0"/>
                </a:solidFill>
                <a:latin typeface="Courier New" panose="02070309020205020404" pitchFamily="49" charset="0"/>
                <a:cs typeface="Courier New" panose="02070309020205020404" pitchFamily="49" charset="0"/>
              </a:rPr>
              <a:t>clientSocket.close</a:t>
            </a:r>
            <a:r>
              <a:rPr lang="en-US" sz="1600" b="1" dirty="0">
                <a:solidFill>
                  <a:srgbClr val="2F02F0"/>
                </a:solidFill>
                <a:latin typeface="Courier New" panose="02070309020205020404" pitchFamily="49" charset="0"/>
                <a:cs typeface="Courier New" panose="02070309020205020404" pitchFamily="49" charset="0"/>
              </a:rPr>
              <a:t>()</a:t>
            </a:r>
            <a:endParaRPr lang="en-US" sz="2000" b="1" dirty="0">
              <a:solidFill>
                <a:srgbClr val="2F02F0"/>
              </a:solidFill>
              <a:latin typeface="Courier New" panose="02070309020205020404" pitchFamily="49" charset="0"/>
              <a:cs typeface="Courier New" panose="02070309020205020404" pitchFamily="49" charset="0"/>
            </a:endParaRPr>
          </a:p>
          <a:p>
            <a:pPr marL="400050" lvl="1" indent="0" algn="just">
              <a:spcBef>
                <a:spcPts val="0"/>
              </a:spcBef>
              <a:spcAft>
                <a:spcPts val="600"/>
              </a:spcAft>
              <a:buNone/>
              <a:tabLst>
                <a:tab pos="914400" algn="l"/>
                <a:tab pos="1371600" algn="l"/>
                <a:tab pos="2978150" algn="l"/>
              </a:tabLst>
            </a:pPr>
            <a:endParaRPr lang="en-US" sz="2000" b="1" dirty="0">
              <a:solidFill>
                <a:srgbClr val="2F02F0"/>
              </a:solidFill>
              <a:latin typeface="Courier New" panose="02070309020205020404" pitchFamily="49" charset="0"/>
              <a:cs typeface="Courier New" panose="02070309020205020404" pitchFamily="49" charset="0"/>
            </a:endParaRPr>
          </a:p>
          <a:p>
            <a:pPr marL="400050" lvl="1" indent="0" algn="just">
              <a:spcBef>
                <a:spcPts val="0"/>
              </a:spcBef>
              <a:spcAft>
                <a:spcPts val="600"/>
              </a:spcAft>
              <a:buNone/>
              <a:tabLst>
                <a:tab pos="914400" algn="l"/>
                <a:tab pos="1371600" algn="l"/>
                <a:tab pos="2978150" algn="l"/>
              </a:tabLst>
            </a:pPr>
            <a:endParaRPr lang="en-US" sz="2000" b="1" dirty="0">
              <a:solidFill>
                <a:srgbClr val="2F02F0"/>
              </a:solidFill>
              <a:latin typeface="Courier New" panose="02070309020205020404" pitchFamily="49" charset="0"/>
              <a:cs typeface="Courier New" panose="02070309020205020404" pitchFamily="49" charset="0"/>
            </a:endParaRPr>
          </a:p>
          <a:p>
            <a:pPr algn="just">
              <a:spcBef>
                <a:spcPts val="0"/>
              </a:spcBef>
              <a:spcAft>
                <a:spcPts val="600"/>
              </a:spcAft>
              <a:tabLst>
                <a:tab pos="914400" algn="l"/>
                <a:tab pos="1371600" algn="l"/>
                <a:tab pos="2978150" algn="l"/>
              </a:tabLst>
            </a:pPr>
            <a:r>
              <a:rPr lang="en-US" sz="2400" dirty="0">
                <a:cs typeface="Courier New" panose="02070309020205020404" pitchFamily="49" charset="0"/>
              </a:rPr>
              <a:t>Key concept: no “connection”</a:t>
            </a:r>
          </a:p>
          <a:p>
            <a:pPr lvl="1" algn="just">
              <a:spcBef>
                <a:spcPts val="0"/>
              </a:spcBef>
              <a:spcAft>
                <a:spcPts val="600"/>
              </a:spcAft>
              <a:tabLst>
                <a:tab pos="914400" algn="l"/>
                <a:tab pos="1371600" algn="l"/>
                <a:tab pos="2978150" algn="l"/>
              </a:tabLst>
            </a:pPr>
            <a:r>
              <a:rPr lang="en-US" sz="2000" dirty="0">
                <a:cs typeface="Courier New" panose="02070309020205020404" pitchFamily="49" charset="0"/>
              </a:rPr>
              <a:t>You just send a data packet</a:t>
            </a:r>
          </a:p>
        </p:txBody>
      </p:sp>
      <p:cxnSp>
        <p:nvCxnSpPr>
          <p:cNvPr id="14" name="Straight Arrow Connector 13"/>
          <p:cNvCxnSpPr/>
          <p:nvPr/>
        </p:nvCxnSpPr>
        <p:spPr>
          <a:xfrm flipV="1">
            <a:off x="489450" y="4061744"/>
            <a:ext cx="456387" cy="402023"/>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130968" y="4644741"/>
            <a:ext cx="1747749" cy="43412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Returned data</a:t>
            </a:r>
          </a:p>
        </p:txBody>
      </p:sp>
      <p:cxnSp>
        <p:nvCxnSpPr>
          <p:cNvPr id="22" name="Straight Arrow Connector 21"/>
          <p:cNvCxnSpPr/>
          <p:nvPr/>
        </p:nvCxnSpPr>
        <p:spPr>
          <a:xfrm flipH="1" flipV="1">
            <a:off x="4069610" y="4088157"/>
            <a:ext cx="889223" cy="169760"/>
          </a:xfrm>
          <a:prstGeom prst="straightConnector1">
            <a:avLst/>
          </a:prstGeom>
          <a:ln>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4572000" y="4427677"/>
            <a:ext cx="2091933" cy="43412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Remote address</a:t>
            </a:r>
          </a:p>
        </p:txBody>
      </p:sp>
    </p:spTree>
    <p:extLst>
      <p:ext uri="{BB962C8B-B14F-4D97-AF65-F5344CB8AC3E}">
        <p14:creationId xmlns:p14="http://schemas.microsoft.com/office/powerpoint/2010/main" val="53989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Sockets and Concurrency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3" name="Picture 2"/>
          <p:cNvPicPr>
            <a:picLocks noChangeAspect="1"/>
          </p:cNvPicPr>
          <p:nvPr/>
        </p:nvPicPr>
        <p:blipFill>
          <a:blip r:embed="rId3"/>
          <a:stretch>
            <a:fillRect/>
          </a:stretch>
        </p:blipFill>
        <p:spPr>
          <a:xfrm>
            <a:off x="457200" y="2424589"/>
            <a:ext cx="8229600" cy="3538660"/>
          </a:xfrm>
          <a:prstGeom prst="rect">
            <a:avLst/>
          </a:prstGeom>
        </p:spPr>
      </p:pic>
      <p:sp>
        <p:nvSpPr>
          <p:cNvPr id="17"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Each client gets its own socket on the server</a:t>
            </a:r>
            <a:endParaRPr lang="en-US" sz="2000" dirty="0">
              <a:cs typeface="Courier New" panose="02070309020205020404" pitchFamily="49" charset="0"/>
            </a:endParaRPr>
          </a:p>
        </p:txBody>
      </p:sp>
    </p:spTree>
    <p:extLst>
      <p:ext uri="{BB962C8B-B14F-4D97-AF65-F5344CB8AC3E}">
        <p14:creationId xmlns:p14="http://schemas.microsoft.com/office/powerpoint/2010/main" val="262811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Modules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tabLst>
                <a:tab pos="1371600" algn="l"/>
              </a:tabLst>
            </a:pPr>
            <a:r>
              <a:rPr lang="en-US" sz="2400" dirty="0">
                <a:cs typeface="Times New Roman" charset="0"/>
              </a:rPr>
              <a:t>When a Python program starts, it only has access to basic functions and classes</a:t>
            </a:r>
          </a:p>
          <a:p>
            <a:pPr lvl="1" algn="just">
              <a:spcBef>
                <a:spcPts val="0"/>
              </a:spcBef>
              <a:spcAft>
                <a:spcPts val="600"/>
              </a:spcAft>
              <a:tabLst>
                <a:tab pos="1371600" algn="l"/>
              </a:tabLst>
            </a:pPr>
            <a:r>
              <a:rPr lang="en-US" sz="2000" dirty="0" err="1">
                <a:solidFill>
                  <a:srgbClr val="2F02F0"/>
                </a:solidFill>
                <a:latin typeface="Courier New"/>
                <a:cs typeface="Courier New"/>
              </a:rPr>
              <a:t>int</a:t>
            </a:r>
            <a:r>
              <a:rPr lang="en-US" sz="2000" dirty="0">
                <a:cs typeface="Times New Roman" charset="0"/>
              </a:rPr>
              <a:t>, </a:t>
            </a:r>
            <a:r>
              <a:rPr lang="en-US" sz="2000" dirty="0" err="1">
                <a:solidFill>
                  <a:srgbClr val="2F02F0"/>
                </a:solidFill>
                <a:latin typeface="Courier New"/>
                <a:cs typeface="Courier New"/>
              </a:rPr>
              <a:t>dict</a:t>
            </a:r>
            <a:r>
              <a:rPr lang="en-US" sz="2000" dirty="0">
                <a:cs typeface="Times New Roman" charset="0"/>
              </a:rPr>
              <a:t>, </a:t>
            </a:r>
            <a:r>
              <a:rPr lang="en-US" sz="2000" dirty="0" err="1">
                <a:solidFill>
                  <a:srgbClr val="2F02F0"/>
                </a:solidFill>
                <a:latin typeface="Courier New"/>
                <a:cs typeface="Courier New"/>
              </a:rPr>
              <a:t>len</a:t>
            </a:r>
            <a:r>
              <a:rPr lang="en-US" sz="2000" dirty="0">
                <a:cs typeface="Times New Roman" charset="0"/>
              </a:rPr>
              <a:t>, </a:t>
            </a:r>
            <a:r>
              <a:rPr lang="en-US" sz="2000" dirty="0">
                <a:solidFill>
                  <a:srgbClr val="2F02F0"/>
                </a:solidFill>
                <a:latin typeface="Courier New"/>
                <a:cs typeface="Courier New"/>
              </a:rPr>
              <a:t>sum</a:t>
            </a:r>
            <a:r>
              <a:rPr lang="en-US" sz="2000" dirty="0">
                <a:solidFill>
                  <a:srgbClr val="2F02F0"/>
                </a:solidFill>
                <a:cs typeface="Times New Roman" charset="0"/>
              </a:rPr>
              <a:t>, </a:t>
            </a:r>
            <a:r>
              <a:rPr lang="en-US" sz="2000" dirty="0">
                <a:solidFill>
                  <a:srgbClr val="2F02F0"/>
                </a:solidFill>
                <a:latin typeface="Courier New"/>
                <a:cs typeface="Courier New"/>
              </a:rPr>
              <a:t>range</a:t>
            </a:r>
            <a:r>
              <a:rPr lang="en-US" sz="2000" dirty="0">
                <a:cs typeface="Times New Roman" charset="0"/>
              </a:rPr>
              <a:t>, </a:t>
            </a:r>
            <a:r>
              <a:rPr lang="is-IS" sz="2000" dirty="0">
                <a:cs typeface="Times New Roman" charset="0"/>
              </a:rPr>
              <a:t>…</a:t>
            </a:r>
          </a:p>
          <a:p>
            <a:pPr algn="just">
              <a:spcBef>
                <a:spcPts val="0"/>
              </a:spcBef>
              <a:spcAft>
                <a:spcPts val="600"/>
              </a:spcAft>
              <a:tabLst>
                <a:tab pos="1371600" algn="l"/>
              </a:tabLst>
            </a:pPr>
            <a:r>
              <a:rPr lang="en-US" sz="2400" dirty="0">
                <a:cs typeface="Times New Roman" charset="0"/>
              </a:rPr>
              <a:t>M</a:t>
            </a:r>
            <a:r>
              <a:rPr lang="is-IS" sz="2400" dirty="0">
                <a:cs typeface="Times New Roman" charset="0"/>
              </a:rPr>
              <a:t>odules contain additional functionality</a:t>
            </a:r>
          </a:p>
          <a:p>
            <a:pPr lvl="1" algn="just">
              <a:spcBef>
                <a:spcPts val="0"/>
              </a:spcBef>
              <a:spcAft>
                <a:spcPts val="600"/>
              </a:spcAft>
              <a:tabLst>
                <a:tab pos="1371600" algn="l"/>
              </a:tabLst>
            </a:pPr>
            <a:r>
              <a:rPr lang="en-US" sz="2000" dirty="0">
                <a:cs typeface="Times New Roman" charset="0"/>
              </a:rPr>
              <a:t>U</a:t>
            </a:r>
            <a:r>
              <a:rPr lang="is-IS" sz="2000" dirty="0">
                <a:cs typeface="Times New Roman" charset="0"/>
              </a:rPr>
              <a:t>se </a:t>
            </a:r>
            <a:r>
              <a:rPr lang="is-IS" sz="2000" dirty="0">
                <a:solidFill>
                  <a:srgbClr val="2F02F0"/>
                </a:solidFill>
                <a:latin typeface="Courier New"/>
                <a:cs typeface="Courier New"/>
              </a:rPr>
              <a:t>import</a:t>
            </a:r>
            <a:r>
              <a:rPr lang="is-IS" sz="2000" dirty="0">
                <a:cs typeface="Times New Roman" charset="0"/>
              </a:rPr>
              <a:t> to tell Python to load a module</a:t>
            </a:r>
          </a:p>
          <a:p>
            <a:pPr lvl="1" algn="just">
              <a:spcBef>
                <a:spcPts val="0"/>
              </a:spcBef>
              <a:spcAft>
                <a:spcPts val="600"/>
              </a:spcAft>
              <a:tabLst>
                <a:tab pos="1371600" algn="l"/>
              </a:tabLst>
            </a:pPr>
            <a:r>
              <a:rPr lang="is-IS" sz="2400" dirty="0">
                <a:cs typeface="Times New Roman" charset="0"/>
              </a:rPr>
              <a:t>Example</a:t>
            </a:r>
          </a:p>
          <a:p>
            <a:pPr marL="914400" lvl="2" indent="0" algn="just">
              <a:spcBef>
                <a:spcPts val="0"/>
              </a:spcBef>
              <a:spcAft>
                <a:spcPts val="600"/>
              </a:spcAft>
              <a:buNone/>
              <a:tabLst>
                <a:tab pos="1371600" algn="l"/>
              </a:tabLst>
            </a:pPr>
            <a:endParaRPr lang="en-US" sz="2000" b="1" dirty="0">
              <a:latin typeface="Courier New"/>
              <a:cs typeface="Courier New"/>
            </a:endParaRPr>
          </a:p>
          <a:p>
            <a:pPr marL="914400" lvl="2" indent="0" algn="just">
              <a:spcBef>
                <a:spcPts val="0"/>
              </a:spcBef>
              <a:spcAft>
                <a:spcPts val="600"/>
              </a:spcAft>
              <a:buNone/>
              <a:tabLst>
                <a:tab pos="1371600" algn="l"/>
              </a:tabLst>
            </a:pPr>
            <a:r>
              <a:rPr lang="en-US" sz="2000" b="1" dirty="0" err="1">
                <a:latin typeface="Courier New"/>
                <a:cs typeface="Courier New"/>
              </a:rPr>
              <a:t>i</a:t>
            </a:r>
            <a:r>
              <a:rPr lang="is-IS" sz="2000" b="1" dirty="0">
                <a:latin typeface="Courier New"/>
                <a:cs typeface="Courier New"/>
              </a:rPr>
              <a:t>mport math</a:t>
            </a:r>
          </a:p>
          <a:p>
            <a:pPr marL="914400" lvl="2" indent="0" algn="just">
              <a:spcBef>
                <a:spcPts val="0"/>
              </a:spcBef>
              <a:spcAft>
                <a:spcPts val="600"/>
              </a:spcAft>
              <a:buNone/>
              <a:tabLst>
                <a:tab pos="1371600" algn="l"/>
              </a:tabLst>
            </a:pPr>
            <a:endParaRPr lang="is-IS" sz="2000" b="1" dirty="0">
              <a:latin typeface="Courier New"/>
              <a:cs typeface="Courier New"/>
            </a:endParaRPr>
          </a:p>
          <a:p>
            <a:pPr marL="914400" lvl="2" indent="0" algn="just">
              <a:spcBef>
                <a:spcPts val="0"/>
              </a:spcBef>
              <a:spcAft>
                <a:spcPts val="600"/>
              </a:spcAft>
              <a:buNone/>
              <a:tabLst>
                <a:tab pos="1371600" algn="l"/>
              </a:tabLst>
            </a:pPr>
            <a:endParaRPr lang="is-IS" sz="2000" b="1" dirty="0">
              <a:latin typeface="Courier New"/>
              <a:cs typeface="Courier New"/>
            </a:endParaRPr>
          </a:p>
          <a:p>
            <a:pPr lvl="1" algn="just">
              <a:spcBef>
                <a:spcPts val="0"/>
              </a:spcBef>
              <a:spcAft>
                <a:spcPts val="600"/>
              </a:spcAft>
              <a:tabLst>
                <a:tab pos="1371600" algn="l"/>
              </a:tabLst>
            </a:pPr>
            <a:r>
              <a:rPr lang="is-IS" sz="2000" dirty="0">
                <a:cs typeface="Courier New"/>
              </a:rPr>
              <a:t>Use </a:t>
            </a:r>
            <a:r>
              <a:rPr lang="is-IS" sz="2000" dirty="0">
                <a:solidFill>
                  <a:srgbClr val="2F02F0"/>
                </a:solidFill>
                <a:latin typeface="Courier New"/>
                <a:cs typeface="Courier New"/>
              </a:rPr>
              <a:t>from math import *</a:t>
            </a:r>
            <a:r>
              <a:rPr lang="is-IS" sz="2000" dirty="0">
                <a:cs typeface="Courier New"/>
              </a:rPr>
              <a:t> to remove </a:t>
            </a:r>
            <a:r>
              <a:rPr lang="is-IS" sz="2000" dirty="0">
                <a:latin typeface="Courier New"/>
                <a:cs typeface="Courier New"/>
              </a:rPr>
              <a:t>math</a:t>
            </a:r>
            <a:r>
              <a:rPr lang="is-IS" sz="2000" dirty="0">
                <a:cs typeface="Courier New"/>
              </a:rPr>
              <a:t> prefix</a:t>
            </a:r>
          </a:p>
        </p:txBody>
      </p:sp>
      <p:sp>
        <p:nvSpPr>
          <p:cNvPr id="2" name="TextBox 1"/>
          <p:cNvSpPr txBox="1"/>
          <p:nvPr/>
        </p:nvSpPr>
        <p:spPr>
          <a:xfrm>
            <a:off x="3635272" y="3753423"/>
            <a:ext cx="2610340" cy="1754327"/>
          </a:xfrm>
          <a:prstGeom prst="rect">
            <a:avLst/>
          </a:prstGeom>
          <a:noFill/>
        </p:spPr>
        <p:txBody>
          <a:bodyPr wrap="square" rtlCol="0">
            <a:spAutoFit/>
          </a:bodyPr>
          <a:lstStyle/>
          <a:p>
            <a:pPr marL="3175" lvl="3" algn="just"/>
            <a:r>
              <a:rPr lang="en-US" b="1" dirty="0" err="1">
                <a:latin typeface="Courier New"/>
                <a:cs typeface="Courier New"/>
              </a:rPr>
              <a:t>math.pi</a:t>
            </a:r>
            <a:endParaRPr lang="en-US" b="1" dirty="0">
              <a:latin typeface="Courier New"/>
              <a:cs typeface="Courier New"/>
            </a:endParaRPr>
          </a:p>
          <a:p>
            <a:pPr marL="3175" lvl="3" algn="just"/>
            <a:r>
              <a:rPr lang="en-US" b="1" dirty="0" err="1">
                <a:latin typeface="Courier New"/>
                <a:cs typeface="Courier New"/>
              </a:rPr>
              <a:t>math.cos</a:t>
            </a:r>
            <a:r>
              <a:rPr lang="en-US" b="1" dirty="0">
                <a:latin typeface="Courier New"/>
                <a:cs typeface="Courier New"/>
              </a:rPr>
              <a:t>(0)</a:t>
            </a:r>
          </a:p>
          <a:p>
            <a:pPr marL="3175" lvl="3" algn="just"/>
            <a:r>
              <a:rPr lang="en-US" b="1" dirty="0" err="1">
                <a:latin typeface="Courier New"/>
                <a:cs typeface="Courier New"/>
              </a:rPr>
              <a:t>math.cos</a:t>
            </a:r>
            <a:r>
              <a:rPr lang="en-US" b="1" dirty="0">
                <a:latin typeface="Courier New"/>
                <a:cs typeface="Courier New"/>
              </a:rPr>
              <a:t>(</a:t>
            </a:r>
            <a:r>
              <a:rPr lang="en-US" b="1" dirty="0" err="1">
                <a:latin typeface="Courier New"/>
                <a:cs typeface="Courier New"/>
              </a:rPr>
              <a:t>math.pi</a:t>
            </a:r>
            <a:r>
              <a:rPr lang="en-US" b="1" dirty="0">
                <a:latin typeface="Courier New"/>
                <a:cs typeface="Courier New"/>
              </a:rPr>
              <a:t>)</a:t>
            </a:r>
          </a:p>
          <a:p>
            <a:pPr marL="3175" lvl="3" algn="just"/>
            <a:r>
              <a:rPr lang="en-US" b="1" dirty="0">
                <a:latin typeface="Courier New"/>
                <a:cs typeface="Courier New"/>
              </a:rPr>
              <a:t>d</a:t>
            </a:r>
            <a:r>
              <a:rPr lang="is-IS" b="1" dirty="0">
                <a:latin typeface="Courier New"/>
                <a:cs typeface="Courier New"/>
              </a:rPr>
              <a:t>ir(math)</a:t>
            </a:r>
          </a:p>
          <a:p>
            <a:pPr marL="3175" lvl="3" algn="just"/>
            <a:r>
              <a:rPr lang="is-IS" b="1" dirty="0">
                <a:latin typeface="Courier New"/>
                <a:cs typeface="Courier New"/>
              </a:rPr>
              <a:t>help(math)</a:t>
            </a:r>
          </a:p>
          <a:p>
            <a:pPr marL="3175" lvl="3" algn="just"/>
            <a:r>
              <a:rPr lang="is-IS" b="1" dirty="0">
                <a:latin typeface="Courier New"/>
                <a:cs typeface="Courier New"/>
              </a:rPr>
              <a:t>help(math.cos)</a:t>
            </a:r>
          </a:p>
        </p:txBody>
      </p:sp>
      <p:sp>
        <p:nvSpPr>
          <p:cNvPr id="3" name="Left Brace 2"/>
          <p:cNvSpPr/>
          <p:nvPr/>
        </p:nvSpPr>
        <p:spPr>
          <a:xfrm>
            <a:off x="3342218" y="3865075"/>
            <a:ext cx="293054" cy="1642674"/>
          </a:xfrm>
          <a:prstGeom prst="lef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055849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Sockets and Concurrency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7"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New connections make a new socket</a:t>
            </a:r>
            <a:endParaRPr lang="en-US" sz="2000" dirty="0">
              <a:cs typeface="Courier New" panose="02070309020205020404" pitchFamily="49" charset="0"/>
            </a:endParaRPr>
          </a:p>
        </p:txBody>
      </p:sp>
      <p:pic>
        <p:nvPicPr>
          <p:cNvPr id="2" name="Picture 1"/>
          <p:cNvPicPr>
            <a:picLocks noChangeAspect="1"/>
          </p:cNvPicPr>
          <p:nvPr/>
        </p:nvPicPr>
        <p:blipFill>
          <a:blip r:embed="rId3"/>
          <a:stretch>
            <a:fillRect/>
          </a:stretch>
        </p:blipFill>
        <p:spPr>
          <a:xfrm>
            <a:off x="934698" y="2033183"/>
            <a:ext cx="7599701" cy="4374761"/>
          </a:xfrm>
          <a:prstGeom prst="rect">
            <a:avLst/>
          </a:prstGeom>
        </p:spPr>
      </p:pic>
    </p:spTree>
    <p:extLst>
      <p:ext uri="{BB962C8B-B14F-4D97-AF65-F5344CB8AC3E}">
        <p14:creationId xmlns:p14="http://schemas.microsoft.com/office/powerpoint/2010/main" val="2156820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Threaded 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Each client is handled by a separate thread</a:t>
            </a:r>
          </a:p>
          <a:p>
            <a:pPr marL="400050" lvl="1" indent="0">
              <a:spcBef>
                <a:spcPts val="0"/>
              </a:spcBef>
              <a:buNone/>
              <a:tabLst>
                <a:tab pos="914400" algn="l"/>
              </a:tabLst>
            </a:pPr>
            <a:r>
              <a:rPr lang="en-US" sz="1600" dirty="0">
                <a:solidFill>
                  <a:srgbClr val="2F02F0"/>
                </a:solidFill>
                <a:latin typeface="Courier New" panose="02070309020205020404" pitchFamily="49" charset="0"/>
                <a:cs typeface="Courier New" panose="02070309020205020404" pitchFamily="49" charset="0"/>
              </a:rPr>
              <a:t>import threading</a:t>
            </a:r>
          </a:p>
          <a:p>
            <a:pPr marL="400050" lvl="1" indent="0">
              <a:spcBef>
                <a:spcPts val="0"/>
              </a:spcBef>
              <a:buNone/>
              <a:tabLst>
                <a:tab pos="914400" algn="l"/>
              </a:tabLst>
            </a:pPr>
            <a:r>
              <a:rPr lang="en-US" sz="1600" dirty="0">
                <a:solidFill>
                  <a:srgbClr val="2F02F0"/>
                </a:solidFill>
                <a:latin typeface="Courier New" panose="02070309020205020404" pitchFamily="49" charset="0"/>
                <a:cs typeface="Courier New" panose="02070309020205020404" pitchFamily="49" charset="0"/>
              </a:rPr>
              <a:t>from socket import *</a:t>
            </a:r>
          </a:p>
          <a:p>
            <a:pPr marL="400050" lvl="1" indent="0">
              <a:spcBef>
                <a:spcPts val="0"/>
              </a:spcBef>
              <a:buNone/>
              <a:tabLst>
                <a:tab pos="914400" algn="l"/>
              </a:tabLst>
            </a:pPr>
            <a:r>
              <a:rPr lang="en-US" sz="1600" b="1" dirty="0" err="1">
                <a:solidFill>
                  <a:srgbClr val="2F02F0"/>
                </a:solidFill>
                <a:latin typeface="Courier New" panose="02070309020205020404" pitchFamily="49" charset="0"/>
                <a:cs typeface="Courier New" panose="02070309020205020404" pitchFamily="49" charset="0"/>
              </a:rPr>
              <a:t>def</a:t>
            </a: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handle_client</a:t>
            </a:r>
            <a:r>
              <a:rPr lang="en-US" sz="1600" b="1" dirty="0">
                <a:solidFill>
                  <a:srgbClr val="2F02F0"/>
                </a:solidFill>
                <a:latin typeface="Courier New" panose="02070309020205020404" pitchFamily="49" charset="0"/>
                <a:cs typeface="Courier New" panose="02070309020205020404" pitchFamily="49" charset="0"/>
              </a:rPr>
              <a:t>(c):</a:t>
            </a:r>
          </a:p>
          <a:p>
            <a:pPr marL="400050" lvl="1" indent="0">
              <a:spcBef>
                <a:spcPts val="0"/>
              </a:spcBef>
              <a:buNone/>
              <a:tabLst>
                <a:tab pos="914400" algn="l"/>
              </a:tabLst>
            </a:pPr>
            <a:r>
              <a:rPr lang="en-US" sz="1600" b="1" dirty="0">
                <a:solidFill>
                  <a:srgbClr val="2F02F0"/>
                </a:solidFill>
                <a:latin typeface="Courier New" panose="02070309020205020404" pitchFamily="49" charset="0"/>
                <a:cs typeface="Courier New" panose="02070309020205020404" pitchFamily="49" charset="0"/>
              </a:rPr>
              <a:t>	... whatever ...</a:t>
            </a:r>
          </a:p>
          <a:p>
            <a:pPr marL="400050" lvl="1" indent="0">
              <a:spcBef>
                <a:spcPts val="0"/>
              </a:spcBef>
              <a:buNone/>
              <a:tabLst>
                <a:tab pos="914400" algn="l"/>
              </a:tabLst>
            </a:pP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c.close</a:t>
            </a:r>
            <a:r>
              <a:rPr lang="en-US" sz="1600" b="1" dirty="0">
                <a:solidFill>
                  <a:srgbClr val="2F02F0"/>
                </a:solidFill>
                <a:latin typeface="Courier New" panose="02070309020205020404" pitchFamily="49" charset="0"/>
                <a:cs typeface="Courier New" panose="02070309020205020404" pitchFamily="49" charset="0"/>
              </a:rPr>
              <a:t>()</a:t>
            </a:r>
          </a:p>
          <a:p>
            <a:pPr marL="400050" lvl="1" indent="0">
              <a:spcBef>
                <a:spcPts val="0"/>
              </a:spcBef>
              <a:buNone/>
              <a:tabLst>
                <a:tab pos="914400" algn="l"/>
              </a:tabLst>
            </a:pPr>
            <a:r>
              <a:rPr lang="en-US" sz="1600" b="1" dirty="0">
                <a:solidFill>
                  <a:srgbClr val="2F02F0"/>
                </a:solidFill>
                <a:latin typeface="Courier New" panose="02070309020205020404" pitchFamily="49" charset="0"/>
                <a:cs typeface="Courier New" panose="02070309020205020404" pitchFamily="49" charset="0"/>
              </a:rPr>
              <a:t>	return</a:t>
            </a:r>
          </a:p>
          <a:p>
            <a:pPr marL="400050" lvl="1" indent="0">
              <a:spcBef>
                <a:spcPts val="0"/>
              </a:spcBef>
              <a:buNone/>
              <a:tabLst>
                <a:tab pos="914400" algn="l"/>
              </a:tabLst>
            </a:pPr>
            <a:endParaRPr lang="en-US" sz="1600" b="1" dirty="0">
              <a:solidFill>
                <a:srgbClr val="2F02F0"/>
              </a:solidFill>
              <a:latin typeface="Courier New" panose="02070309020205020404" pitchFamily="49" charset="0"/>
              <a:cs typeface="Courier New" panose="02070309020205020404" pitchFamily="49" charset="0"/>
            </a:endParaRPr>
          </a:p>
          <a:p>
            <a:pPr marL="400050" lvl="1" indent="0">
              <a:spcBef>
                <a:spcPts val="0"/>
              </a:spcBef>
              <a:buNone/>
              <a:tabLst>
                <a:tab pos="914400" algn="l"/>
              </a:tabLst>
            </a:pPr>
            <a:r>
              <a:rPr lang="en-US" sz="1600" dirty="0">
                <a:solidFill>
                  <a:srgbClr val="2F02F0"/>
                </a:solidFill>
                <a:latin typeface="Courier New" panose="02070309020205020404" pitchFamily="49" charset="0"/>
                <a:cs typeface="Courier New" panose="02070309020205020404" pitchFamily="49" charset="0"/>
              </a:rPr>
              <a:t>s = socket(AF_INET,SOCK_STREAM)</a:t>
            </a:r>
          </a:p>
          <a:p>
            <a:pPr marL="400050" lvl="1" indent="0">
              <a:spcBef>
                <a:spcPts val="0"/>
              </a:spcBef>
              <a:buNone/>
              <a:tabLst>
                <a:tab pos="914400" algn="l"/>
              </a:tabLst>
            </a:pPr>
            <a:r>
              <a:rPr lang="en-US" sz="1600" dirty="0" err="1">
                <a:solidFill>
                  <a:srgbClr val="2F02F0"/>
                </a:solidFill>
                <a:latin typeface="Courier New" panose="02070309020205020404" pitchFamily="49" charset="0"/>
                <a:cs typeface="Courier New" panose="02070309020205020404" pitchFamily="49" charset="0"/>
              </a:rPr>
              <a:t>s.bind</a:t>
            </a:r>
            <a:r>
              <a:rPr lang="en-US" sz="1600" dirty="0">
                <a:solidFill>
                  <a:srgbClr val="2F02F0"/>
                </a:solidFill>
                <a:latin typeface="Courier New" panose="02070309020205020404" pitchFamily="49" charset="0"/>
                <a:cs typeface="Courier New" panose="02070309020205020404" pitchFamily="49" charset="0"/>
              </a:rPr>
              <a:t>(("",9000))</a:t>
            </a:r>
          </a:p>
          <a:p>
            <a:pPr marL="400050" lvl="1" indent="0">
              <a:spcBef>
                <a:spcPts val="0"/>
              </a:spcBef>
              <a:buNone/>
              <a:tabLst>
                <a:tab pos="914400" algn="l"/>
              </a:tabLst>
            </a:pPr>
            <a:r>
              <a:rPr lang="en-US" sz="1600" dirty="0" err="1">
                <a:solidFill>
                  <a:srgbClr val="2F02F0"/>
                </a:solidFill>
                <a:latin typeface="Courier New" panose="02070309020205020404" pitchFamily="49" charset="0"/>
                <a:cs typeface="Courier New" panose="02070309020205020404" pitchFamily="49" charset="0"/>
              </a:rPr>
              <a:t>s.listen</a:t>
            </a:r>
            <a:r>
              <a:rPr lang="en-US" sz="1600" dirty="0">
                <a:solidFill>
                  <a:srgbClr val="2F02F0"/>
                </a:solidFill>
                <a:latin typeface="Courier New" panose="02070309020205020404" pitchFamily="49" charset="0"/>
                <a:cs typeface="Courier New" panose="02070309020205020404" pitchFamily="49" charset="0"/>
              </a:rPr>
              <a:t>(5)</a:t>
            </a:r>
          </a:p>
          <a:p>
            <a:pPr marL="400050" lvl="1" indent="0">
              <a:spcBef>
                <a:spcPts val="0"/>
              </a:spcBef>
              <a:buNone/>
              <a:tabLst>
                <a:tab pos="914400" algn="l"/>
              </a:tabLst>
            </a:pPr>
            <a:r>
              <a:rPr lang="en-US" sz="1600" dirty="0">
                <a:solidFill>
                  <a:srgbClr val="2F02F0"/>
                </a:solidFill>
                <a:latin typeface="Courier New" panose="02070309020205020404" pitchFamily="49" charset="0"/>
                <a:cs typeface="Courier New" panose="02070309020205020404" pitchFamily="49" charset="0"/>
              </a:rPr>
              <a:t>while True:</a:t>
            </a:r>
          </a:p>
          <a:p>
            <a:pPr marL="400050" lvl="1" indent="0">
              <a:spcBef>
                <a:spcPts val="0"/>
              </a:spcBef>
              <a:buNone/>
              <a:tabLst>
                <a:tab pos="914400" algn="l"/>
              </a:tabLst>
            </a:pPr>
            <a:r>
              <a:rPr lang="en-US" sz="1600" dirty="0">
                <a:solidFill>
                  <a:srgbClr val="2F02F0"/>
                </a:solidFill>
                <a:latin typeface="Courier New" panose="02070309020205020404" pitchFamily="49" charset="0"/>
                <a:cs typeface="Courier New" panose="02070309020205020404" pitchFamily="49" charset="0"/>
              </a:rPr>
              <a:t>	</a:t>
            </a:r>
            <a:r>
              <a:rPr lang="en-US" sz="1600" dirty="0" err="1">
                <a:solidFill>
                  <a:srgbClr val="2F02F0"/>
                </a:solidFill>
                <a:latin typeface="Courier New" panose="02070309020205020404" pitchFamily="49" charset="0"/>
                <a:cs typeface="Courier New" panose="02070309020205020404" pitchFamily="49" charset="0"/>
              </a:rPr>
              <a:t>c,a</a:t>
            </a:r>
            <a:r>
              <a:rPr lang="en-US" sz="1600" dirty="0">
                <a:solidFill>
                  <a:srgbClr val="2F02F0"/>
                </a:solidFill>
                <a:latin typeface="Courier New" panose="02070309020205020404" pitchFamily="49" charset="0"/>
                <a:cs typeface="Courier New" panose="02070309020205020404" pitchFamily="49" charset="0"/>
              </a:rPr>
              <a:t> = </a:t>
            </a:r>
            <a:r>
              <a:rPr lang="en-US" sz="1600" dirty="0" err="1">
                <a:solidFill>
                  <a:srgbClr val="2F02F0"/>
                </a:solidFill>
                <a:latin typeface="Courier New" panose="02070309020205020404" pitchFamily="49" charset="0"/>
                <a:cs typeface="Courier New" panose="02070309020205020404" pitchFamily="49" charset="0"/>
              </a:rPr>
              <a:t>s.accept</a:t>
            </a:r>
            <a:r>
              <a:rPr lang="en-US" sz="1600" dirty="0">
                <a:solidFill>
                  <a:srgbClr val="2F02F0"/>
                </a:solidFill>
                <a:latin typeface="Courier New" panose="02070309020205020404" pitchFamily="49" charset="0"/>
                <a:cs typeface="Courier New" panose="02070309020205020404" pitchFamily="49" charset="0"/>
              </a:rPr>
              <a:t>()</a:t>
            </a:r>
          </a:p>
          <a:p>
            <a:pPr marL="400050" lvl="1" indent="0">
              <a:spcBef>
                <a:spcPts val="0"/>
              </a:spcBef>
              <a:buNone/>
              <a:tabLst>
                <a:tab pos="914400" algn="l"/>
              </a:tabLst>
            </a:pPr>
            <a:r>
              <a:rPr lang="en-US" sz="1600" b="1" dirty="0">
                <a:solidFill>
                  <a:srgbClr val="2F02F0"/>
                </a:solidFill>
                <a:latin typeface="Courier New" panose="02070309020205020404" pitchFamily="49" charset="0"/>
                <a:cs typeface="Courier New" panose="02070309020205020404" pitchFamily="49" charset="0"/>
              </a:rPr>
              <a:t>	t = </a:t>
            </a:r>
            <a:r>
              <a:rPr lang="en-US" sz="1600" b="1" dirty="0" err="1">
                <a:solidFill>
                  <a:srgbClr val="2F02F0"/>
                </a:solidFill>
                <a:latin typeface="Courier New" panose="02070309020205020404" pitchFamily="49" charset="0"/>
                <a:cs typeface="Courier New" panose="02070309020205020404" pitchFamily="49" charset="0"/>
              </a:rPr>
              <a:t>threading.Thread</a:t>
            </a:r>
            <a:r>
              <a:rPr lang="en-US" sz="1600" b="1" dirty="0">
                <a:solidFill>
                  <a:srgbClr val="2F02F0"/>
                </a:solidFill>
                <a:latin typeface="Courier New" panose="02070309020205020404" pitchFamily="49" charset="0"/>
                <a:cs typeface="Courier New" panose="02070309020205020404" pitchFamily="49" charset="0"/>
              </a:rPr>
              <a:t>(target=</a:t>
            </a:r>
            <a:r>
              <a:rPr lang="en-US" sz="1600" b="1" dirty="0" err="1">
                <a:solidFill>
                  <a:srgbClr val="2F02F0"/>
                </a:solidFill>
                <a:latin typeface="Courier New" panose="02070309020205020404" pitchFamily="49" charset="0"/>
                <a:cs typeface="Courier New" panose="02070309020205020404" pitchFamily="49" charset="0"/>
              </a:rPr>
              <a:t>handle_client</a:t>
            </a:r>
            <a:r>
              <a:rPr lang="en-US" sz="1600" b="1" dirty="0">
                <a:solidFill>
                  <a:srgbClr val="2F02F0"/>
                </a:solidFill>
                <a:latin typeface="Courier New" panose="02070309020205020404" pitchFamily="49" charset="0"/>
                <a:cs typeface="Courier New" panose="02070309020205020404" pitchFamily="49" charset="0"/>
              </a:rPr>
              <a:t>,</a:t>
            </a:r>
          </a:p>
          <a:p>
            <a:pPr marL="400050" lvl="1" indent="0">
              <a:spcBef>
                <a:spcPts val="0"/>
              </a:spcBef>
              <a:buNone/>
              <a:tabLst>
                <a:tab pos="914400" algn="l"/>
                <a:tab pos="3481388" algn="l"/>
              </a:tabLst>
            </a:pP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args</a:t>
            </a:r>
            <a:r>
              <a:rPr lang="en-US" sz="1600" b="1" dirty="0">
                <a:solidFill>
                  <a:srgbClr val="2F02F0"/>
                </a:solidFill>
                <a:latin typeface="Courier New" panose="02070309020205020404" pitchFamily="49" charset="0"/>
                <a:cs typeface="Courier New" panose="02070309020205020404" pitchFamily="49" charset="0"/>
              </a:rPr>
              <a:t>=(c,))</a:t>
            </a:r>
            <a:endParaRPr lang="en-US" sz="1600" dirty="0">
              <a:solidFill>
                <a:srgbClr val="2F02F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298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Forking 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Each client is handled by a </a:t>
            </a:r>
            <a:r>
              <a:rPr lang="en-US" sz="2400" dirty="0" err="1"/>
              <a:t>subprocess</a:t>
            </a:r>
            <a:endParaRPr lang="en-US" sz="2400" dirty="0"/>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import </a:t>
            </a:r>
            <a:r>
              <a:rPr lang="en-US" sz="1600" dirty="0" err="1">
                <a:solidFill>
                  <a:srgbClr val="2F02F0"/>
                </a:solidFill>
                <a:latin typeface="Courier New" panose="02070309020205020404" pitchFamily="49" charset="0"/>
                <a:cs typeface="Courier New" panose="02070309020205020404" pitchFamily="49" charset="0"/>
              </a:rPr>
              <a:t>os</a:t>
            </a:r>
            <a:endParaRPr lang="en-US" sz="1600" dirty="0">
              <a:solidFill>
                <a:srgbClr val="2F02F0"/>
              </a:solidFill>
              <a:latin typeface="Courier New" panose="02070309020205020404" pitchFamily="49" charset="0"/>
              <a:cs typeface="Courier New" panose="02070309020205020404" pitchFamily="49" charset="0"/>
            </a:endParaRP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from socket import *</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s = socket(AF_INET,SOCK_STREAM)</a:t>
            </a:r>
          </a:p>
          <a:p>
            <a:pPr marL="400050" lvl="1" indent="0">
              <a:spcBef>
                <a:spcPts val="0"/>
              </a:spcBef>
              <a:buNone/>
              <a:tabLst>
                <a:tab pos="914400" algn="l"/>
                <a:tab pos="1371600" algn="l"/>
              </a:tabLst>
            </a:pPr>
            <a:r>
              <a:rPr lang="en-US" sz="1600" dirty="0" err="1">
                <a:solidFill>
                  <a:srgbClr val="2F02F0"/>
                </a:solidFill>
                <a:latin typeface="Courier New" panose="02070309020205020404" pitchFamily="49" charset="0"/>
                <a:cs typeface="Courier New" panose="02070309020205020404" pitchFamily="49" charset="0"/>
              </a:rPr>
              <a:t>s.bind</a:t>
            </a:r>
            <a:r>
              <a:rPr lang="en-US" sz="1600" dirty="0">
                <a:solidFill>
                  <a:srgbClr val="2F02F0"/>
                </a:solidFill>
                <a:latin typeface="Courier New" panose="02070309020205020404" pitchFamily="49" charset="0"/>
                <a:cs typeface="Courier New" panose="02070309020205020404" pitchFamily="49" charset="0"/>
              </a:rPr>
              <a:t>(("",9000))</a:t>
            </a:r>
          </a:p>
          <a:p>
            <a:pPr marL="400050" lvl="1" indent="0">
              <a:spcBef>
                <a:spcPts val="0"/>
              </a:spcBef>
              <a:buNone/>
              <a:tabLst>
                <a:tab pos="914400" algn="l"/>
                <a:tab pos="1371600" algn="l"/>
              </a:tabLst>
            </a:pPr>
            <a:r>
              <a:rPr lang="en-US" sz="1600" dirty="0" err="1">
                <a:solidFill>
                  <a:srgbClr val="2F02F0"/>
                </a:solidFill>
                <a:latin typeface="Courier New" panose="02070309020205020404" pitchFamily="49" charset="0"/>
                <a:cs typeface="Courier New" panose="02070309020205020404" pitchFamily="49" charset="0"/>
              </a:rPr>
              <a:t>s.listen</a:t>
            </a:r>
            <a:r>
              <a:rPr lang="en-US" sz="1600" dirty="0">
                <a:solidFill>
                  <a:srgbClr val="2F02F0"/>
                </a:solidFill>
                <a:latin typeface="Courier New" panose="02070309020205020404" pitchFamily="49" charset="0"/>
                <a:cs typeface="Courier New" panose="02070309020205020404" pitchFamily="49" charset="0"/>
              </a:rPr>
              <a:t>(5)</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while True:</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a:t>
            </a:r>
            <a:r>
              <a:rPr lang="en-US" sz="1600" dirty="0" err="1">
                <a:solidFill>
                  <a:srgbClr val="2F02F0"/>
                </a:solidFill>
                <a:latin typeface="Courier New" panose="02070309020205020404" pitchFamily="49" charset="0"/>
                <a:cs typeface="Courier New" panose="02070309020205020404" pitchFamily="49" charset="0"/>
              </a:rPr>
              <a:t>c,a</a:t>
            </a:r>
            <a:r>
              <a:rPr lang="en-US" sz="1600" dirty="0">
                <a:solidFill>
                  <a:srgbClr val="2F02F0"/>
                </a:solidFill>
                <a:latin typeface="Courier New" panose="02070309020205020404" pitchFamily="49" charset="0"/>
                <a:cs typeface="Courier New" panose="02070309020205020404" pitchFamily="49" charset="0"/>
              </a:rPr>
              <a:t> = </a:t>
            </a:r>
            <a:r>
              <a:rPr lang="en-US" sz="1600" dirty="0" err="1">
                <a:solidFill>
                  <a:srgbClr val="2F02F0"/>
                </a:solidFill>
                <a:latin typeface="Courier New" panose="02070309020205020404" pitchFamily="49" charset="0"/>
                <a:cs typeface="Courier New" panose="02070309020205020404" pitchFamily="49" charset="0"/>
              </a:rPr>
              <a:t>s.accept</a:t>
            </a:r>
            <a:r>
              <a:rPr lang="en-US" sz="1600" dirty="0">
                <a:solidFill>
                  <a:srgbClr val="2F02F0"/>
                </a:solidFill>
                <a:latin typeface="Courier New" panose="02070309020205020404" pitchFamily="49" charset="0"/>
                <a:cs typeface="Courier New" panose="02070309020205020404" pitchFamily="49" charset="0"/>
              </a:rPr>
              <a:t>()</a:t>
            </a:r>
          </a:p>
          <a:p>
            <a:pPr marL="400050" lvl="1" indent="0">
              <a:spcBef>
                <a:spcPts val="0"/>
              </a:spcBef>
              <a:buNone/>
              <a:tabLst>
                <a:tab pos="914400" algn="l"/>
                <a:tab pos="1371600" algn="l"/>
              </a:tabLst>
            </a:pPr>
            <a:r>
              <a:rPr lang="en-US" sz="1600" b="1" dirty="0">
                <a:solidFill>
                  <a:srgbClr val="2F02F0"/>
                </a:solidFill>
                <a:latin typeface="Courier New" panose="02070309020205020404" pitchFamily="49" charset="0"/>
                <a:cs typeface="Courier New" panose="02070309020205020404" pitchFamily="49" charset="0"/>
              </a:rPr>
              <a:t>	if </a:t>
            </a:r>
            <a:r>
              <a:rPr lang="en-US" sz="1600" b="1" dirty="0" err="1">
                <a:solidFill>
                  <a:srgbClr val="2F02F0"/>
                </a:solidFill>
                <a:latin typeface="Courier New" panose="02070309020205020404" pitchFamily="49" charset="0"/>
                <a:cs typeface="Courier New" panose="02070309020205020404" pitchFamily="49" charset="0"/>
              </a:rPr>
              <a:t>os.fork</a:t>
            </a:r>
            <a:r>
              <a:rPr lang="en-US" sz="1600" b="1" dirty="0">
                <a:solidFill>
                  <a:srgbClr val="2F02F0"/>
                </a:solidFill>
                <a:latin typeface="Courier New" panose="02070309020205020404" pitchFamily="49" charset="0"/>
                <a:cs typeface="Courier New" panose="02070309020205020404" pitchFamily="49" charset="0"/>
              </a:rPr>
              <a:t>() == 0:</a:t>
            </a:r>
          </a:p>
          <a:p>
            <a:pPr marL="400050" lvl="1" indent="0">
              <a:spcBef>
                <a:spcPts val="0"/>
              </a:spcBef>
              <a:buNone/>
              <a:tabLst>
                <a:tab pos="914400" algn="l"/>
                <a:tab pos="1371600" algn="l"/>
              </a:tabLst>
            </a:pPr>
            <a:r>
              <a:rPr lang="en-US" sz="1600" b="1" dirty="0">
                <a:solidFill>
                  <a:srgbClr val="2F02F0"/>
                </a:solidFill>
                <a:latin typeface="Courier New" panose="02070309020205020404" pitchFamily="49" charset="0"/>
                <a:cs typeface="Courier New" panose="02070309020205020404" pitchFamily="49" charset="0"/>
              </a:rPr>
              <a:t>		# Child process. Manage client</a:t>
            </a:r>
          </a:p>
          <a:p>
            <a:pPr marL="400050" lvl="1" indent="0">
              <a:spcBef>
                <a:spcPts val="0"/>
              </a:spcBef>
              <a:buNone/>
              <a:tabLst>
                <a:tab pos="914400" algn="l"/>
                <a:tab pos="1371600" algn="l"/>
              </a:tabLst>
            </a:pPr>
            <a:r>
              <a:rPr lang="en-US" sz="1600" b="1" dirty="0">
                <a:solidFill>
                  <a:srgbClr val="2F02F0"/>
                </a:solidFill>
                <a:latin typeface="Courier New" panose="02070309020205020404" pitchFamily="49" charset="0"/>
                <a:cs typeface="Courier New" panose="02070309020205020404" pitchFamily="49" charset="0"/>
              </a:rPr>
              <a:t>		...</a:t>
            </a:r>
          </a:p>
          <a:p>
            <a:pPr marL="400050" lvl="1" indent="0">
              <a:spcBef>
                <a:spcPts val="0"/>
              </a:spcBef>
              <a:buNone/>
              <a:tabLst>
                <a:tab pos="914400" algn="l"/>
                <a:tab pos="1371600" algn="l"/>
              </a:tabLst>
            </a:pP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c.close</a:t>
            </a:r>
            <a:r>
              <a:rPr lang="en-US" sz="1600" b="1" dirty="0">
                <a:solidFill>
                  <a:srgbClr val="2F02F0"/>
                </a:solidFill>
                <a:latin typeface="Courier New" panose="02070309020205020404" pitchFamily="49" charset="0"/>
                <a:cs typeface="Courier New" panose="02070309020205020404" pitchFamily="49" charset="0"/>
              </a:rPr>
              <a:t>()</a:t>
            </a:r>
          </a:p>
          <a:p>
            <a:pPr marL="400050" lvl="1" indent="0">
              <a:spcBef>
                <a:spcPts val="0"/>
              </a:spcBef>
              <a:buNone/>
              <a:tabLst>
                <a:tab pos="914400" algn="l"/>
                <a:tab pos="1371600" algn="l"/>
              </a:tabLst>
            </a:pP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os</a:t>
            </a:r>
            <a:r>
              <a:rPr lang="en-US" sz="1600" b="1" dirty="0">
                <a:solidFill>
                  <a:srgbClr val="2F02F0"/>
                </a:solidFill>
                <a:latin typeface="Courier New" panose="02070309020205020404" pitchFamily="49" charset="0"/>
                <a:cs typeface="Courier New" panose="02070309020205020404" pitchFamily="49" charset="0"/>
              </a:rPr>
              <a:t>._exit(0)</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else:</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 Parent process. Clean up and go</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 back to wait for more connections</a:t>
            </a:r>
          </a:p>
          <a:p>
            <a:pPr marL="0" lvl="1" indent="339725">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a:t>
            </a:r>
            <a:r>
              <a:rPr lang="en-US" sz="1600" dirty="0" err="1">
                <a:solidFill>
                  <a:srgbClr val="2F02F0"/>
                </a:solidFill>
                <a:latin typeface="Courier New" panose="02070309020205020404" pitchFamily="49" charset="0"/>
                <a:cs typeface="Courier New" panose="02070309020205020404" pitchFamily="49" charset="0"/>
              </a:rPr>
              <a:t>c.close</a:t>
            </a:r>
            <a:r>
              <a:rPr lang="en-US" sz="1600" dirty="0">
                <a:solidFill>
                  <a:srgbClr val="2F02F0"/>
                </a:solidFill>
                <a:latin typeface="Courier New" panose="02070309020205020404" pitchFamily="49" charset="0"/>
                <a:cs typeface="Courier New" panose="02070309020205020404" pitchFamily="49" charset="0"/>
              </a:rPr>
              <a:t>()</a:t>
            </a:r>
            <a:endParaRPr lang="en-US" sz="2400" dirty="0">
              <a:cs typeface="Courier New" panose="02070309020205020404" pitchFamily="49" charset="0"/>
            </a:endParaRPr>
          </a:p>
          <a:p>
            <a:pPr marL="0" indent="339725">
              <a:spcBef>
                <a:spcPts val="0"/>
              </a:spcBef>
              <a:tabLst>
                <a:tab pos="914400" algn="l"/>
                <a:tab pos="1371600" algn="l"/>
              </a:tabLst>
            </a:pPr>
            <a:r>
              <a:rPr lang="en-US" sz="2400" dirty="0">
                <a:cs typeface="Courier New" panose="02070309020205020404" pitchFamily="49" charset="0"/>
              </a:rPr>
              <a:t>Note that some critical details have been omitted</a:t>
            </a:r>
          </a:p>
        </p:txBody>
      </p:sp>
    </p:spTree>
    <p:extLst>
      <p:ext uri="{BB962C8B-B14F-4D97-AF65-F5344CB8AC3E}">
        <p14:creationId xmlns:p14="http://schemas.microsoft.com/office/powerpoint/2010/main" val="11206737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Asynchronous 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Server handles all clients in an event loop</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import select</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from socket import *</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s = socket(AF_INET,SOCK_STREAM)</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clients = [] # List of all active client sockets</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while True:</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 Look for activity on any of my sockets</a:t>
            </a:r>
          </a:p>
          <a:p>
            <a:pPr marL="400050" lvl="1" indent="0">
              <a:spcBef>
                <a:spcPts val="0"/>
              </a:spcBef>
              <a:buNone/>
              <a:tabLst>
                <a:tab pos="914400" algn="l"/>
                <a:tab pos="1371600" algn="l"/>
              </a:tabLst>
            </a:pPr>
            <a:r>
              <a:rPr lang="en-US" sz="1600" b="1" dirty="0">
                <a:solidFill>
                  <a:srgbClr val="2F02F0"/>
                </a:solidFill>
                <a:latin typeface="Courier New" panose="02070309020205020404" pitchFamily="49" charset="0"/>
                <a:cs typeface="Courier New" panose="02070309020205020404" pitchFamily="49" charset="0"/>
              </a:rPr>
              <a:t>	</a:t>
            </a:r>
            <a:r>
              <a:rPr lang="en-US" sz="1600" b="1" dirty="0" err="1">
                <a:solidFill>
                  <a:srgbClr val="2F02F0"/>
                </a:solidFill>
                <a:latin typeface="Courier New" panose="02070309020205020404" pitchFamily="49" charset="0"/>
                <a:cs typeface="Courier New" panose="02070309020205020404" pitchFamily="49" charset="0"/>
              </a:rPr>
              <a:t>input,output,err</a:t>
            </a:r>
            <a:r>
              <a:rPr lang="en-US" sz="1600" b="1" dirty="0">
                <a:solidFill>
                  <a:srgbClr val="2F02F0"/>
                </a:solidFill>
                <a:latin typeface="Courier New" panose="02070309020205020404" pitchFamily="49" charset="0"/>
                <a:cs typeface="Courier New" panose="02070309020205020404" pitchFamily="49" charset="0"/>
              </a:rPr>
              <a:t> = </a:t>
            </a:r>
            <a:r>
              <a:rPr lang="en-US" sz="1600" b="1" dirty="0" err="1">
                <a:solidFill>
                  <a:srgbClr val="2F02F0"/>
                </a:solidFill>
                <a:latin typeface="Courier New" panose="02070309020205020404" pitchFamily="49" charset="0"/>
                <a:cs typeface="Courier New" panose="02070309020205020404" pitchFamily="49" charset="0"/>
              </a:rPr>
              <a:t>select.select</a:t>
            </a:r>
            <a:r>
              <a:rPr lang="en-US" sz="1600" b="1" dirty="0">
                <a:solidFill>
                  <a:srgbClr val="2F02F0"/>
                </a:solidFill>
                <a:latin typeface="Courier New" panose="02070309020205020404" pitchFamily="49" charset="0"/>
                <a:cs typeface="Courier New" panose="02070309020205020404" pitchFamily="49" charset="0"/>
              </a:rPr>
              <a:t>(</a:t>
            </a:r>
            <a:r>
              <a:rPr lang="en-US" sz="1600" b="1" dirty="0" err="1">
                <a:solidFill>
                  <a:srgbClr val="2F02F0"/>
                </a:solidFill>
                <a:latin typeface="Courier New" panose="02070309020205020404" pitchFamily="49" charset="0"/>
                <a:cs typeface="Courier New" panose="02070309020205020404" pitchFamily="49" charset="0"/>
              </a:rPr>
              <a:t>s+clients</a:t>
            </a:r>
            <a:r>
              <a:rPr lang="en-US" sz="1600" b="1" dirty="0">
                <a:solidFill>
                  <a:srgbClr val="2F02F0"/>
                </a:solidFill>
                <a:latin typeface="Courier New" panose="02070309020205020404" pitchFamily="49" charset="0"/>
                <a:cs typeface="Courier New" panose="02070309020205020404" pitchFamily="49" charset="0"/>
              </a:rPr>
              <a:t>,</a:t>
            </a:r>
          </a:p>
          <a:p>
            <a:pPr marL="400050" lvl="1" indent="0">
              <a:spcBef>
                <a:spcPts val="0"/>
              </a:spcBef>
              <a:buNone/>
              <a:tabLst>
                <a:tab pos="914400" algn="l"/>
                <a:tab pos="1371600" algn="l"/>
                <a:tab pos="4911725" algn="l"/>
              </a:tabLst>
            </a:pPr>
            <a:r>
              <a:rPr lang="en-US" sz="1600" b="1" dirty="0">
                <a:solidFill>
                  <a:srgbClr val="2F02F0"/>
                </a:solidFill>
                <a:latin typeface="Courier New" panose="02070309020205020404" pitchFamily="49" charset="0"/>
                <a:cs typeface="Courier New" panose="02070309020205020404" pitchFamily="49" charset="0"/>
              </a:rPr>
              <a:t>			clients, clients)</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 Process all sockets with input</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for </a:t>
            </a:r>
            <a:r>
              <a:rPr lang="en-US" sz="1600" dirty="0" err="1">
                <a:solidFill>
                  <a:srgbClr val="2F02F0"/>
                </a:solidFill>
                <a:latin typeface="Courier New" panose="02070309020205020404" pitchFamily="49" charset="0"/>
                <a:cs typeface="Courier New" panose="02070309020205020404" pitchFamily="49" charset="0"/>
              </a:rPr>
              <a:t>i</a:t>
            </a:r>
            <a:r>
              <a:rPr lang="en-US" sz="1600" dirty="0">
                <a:solidFill>
                  <a:srgbClr val="2F02F0"/>
                </a:solidFill>
                <a:latin typeface="Courier New" panose="02070309020205020404" pitchFamily="49" charset="0"/>
                <a:cs typeface="Courier New" panose="02070309020205020404" pitchFamily="49" charset="0"/>
              </a:rPr>
              <a:t> in input:</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 Process all sockets ready for output</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for o in output:</a:t>
            </a:r>
          </a:p>
          <a:p>
            <a:pPr marL="400050" lvl="1" indent="0">
              <a:spcBef>
                <a:spcPts val="0"/>
              </a:spcBef>
              <a:buNone/>
              <a:tabLst>
                <a:tab pos="914400" algn="l"/>
                <a:tab pos="1371600" algn="l"/>
              </a:tabLst>
            </a:pPr>
            <a:r>
              <a:rPr lang="en-US" sz="1600" dirty="0">
                <a:solidFill>
                  <a:srgbClr val="2F02F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236990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Utility Functions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Get the hostname of the local machine</a:t>
            </a:r>
          </a:p>
          <a:p>
            <a:pPr marL="400050" lvl="1" indent="0">
              <a:spcBef>
                <a:spcPts val="0"/>
              </a:spcBef>
              <a:buNone/>
            </a:pPr>
            <a:r>
              <a:rPr lang="en-US" sz="1600" dirty="0">
                <a:solidFill>
                  <a:srgbClr val="2F02F0"/>
                </a:solidFill>
                <a:latin typeface="Courier New" panose="02070309020205020404" pitchFamily="49" charset="0"/>
                <a:cs typeface="Courier New" panose="02070309020205020404" pitchFamily="49" charset="0"/>
              </a:rPr>
              <a:t>&gt;&gt;&gt; import socket</a:t>
            </a:r>
          </a:p>
          <a:p>
            <a:pPr marL="400050" lvl="1" indent="0">
              <a:spcBef>
                <a:spcPts val="0"/>
              </a:spcBef>
              <a:buNone/>
            </a:pPr>
            <a:r>
              <a:rPr lang="en-US" sz="1600" dirty="0">
                <a:solidFill>
                  <a:srgbClr val="2F02F0"/>
                </a:solidFill>
                <a:latin typeface="Courier New" panose="02070309020205020404" pitchFamily="49" charset="0"/>
                <a:cs typeface="Courier New" panose="02070309020205020404" pitchFamily="49" charset="0"/>
              </a:rPr>
              <a:t>&gt;&gt;&gt; </a:t>
            </a:r>
            <a:r>
              <a:rPr lang="en-US" sz="1600" b="1" dirty="0" err="1">
                <a:solidFill>
                  <a:srgbClr val="2F02F0"/>
                </a:solidFill>
                <a:latin typeface="Courier New" panose="02070309020205020404" pitchFamily="49" charset="0"/>
                <a:cs typeface="Courier New" panose="02070309020205020404" pitchFamily="49" charset="0"/>
              </a:rPr>
              <a:t>socket.gethostname</a:t>
            </a:r>
            <a:r>
              <a:rPr lang="en-US" sz="1600" b="1" dirty="0">
                <a:solidFill>
                  <a:srgbClr val="2F02F0"/>
                </a:solidFill>
                <a:latin typeface="Courier New" panose="02070309020205020404" pitchFamily="49" charset="0"/>
                <a:cs typeface="Courier New" panose="02070309020205020404" pitchFamily="49" charset="0"/>
              </a:rPr>
              <a:t>()</a:t>
            </a:r>
          </a:p>
          <a:p>
            <a:pPr marL="400050" lvl="1" indent="0">
              <a:spcBef>
                <a:spcPts val="0"/>
              </a:spcBef>
              <a:buNone/>
            </a:pPr>
            <a:r>
              <a:rPr lang="en-US" sz="1600" dirty="0">
                <a:solidFill>
                  <a:srgbClr val="2F02F0"/>
                </a:solidFill>
                <a:latin typeface="Courier New" panose="02070309020205020404" pitchFamily="49" charset="0"/>
                <a:cs typeface="Courier New" panose="02070309020205020404" pitchFamily="49" charset="0"/>
              </a:rPr>
              <a:t>'cse04'</a:t>
            </a:r>
          </a:p>
          <a:p>
            <a:pPr marL="400050" lvl="1" indent="0">
              <a:buNone/>
            </a:pPr>
            <a:r>
              <a:rPr lang="en-US" sz="1600" dirty="0">
                <a:solidFill>
                  <a:srgbClr val="2F02F0"/>
                </a:solidFill>
                <a:latin typeface="Courier New" panose="02070309020205020404" pitchFamily="49" charset="0"/>
                <a:cs typeface="Courier New" panose="02070309020205020404" pitchFamily="49" charset="0"/>
              </a:rPr>
              <a:t>&gt;&gt;&gt;</a:t>
            </a:r>
          </a:p>
          <a:p>
            <a:pPr algn="just">
              <a:spcBef>
                <a:spcPts val="0"/>
              </a:spcBef>
              <a:spcAft>
                <a:spcPts val="600"/>
              </a:spcAft>
            </a:pPr>
            <a:r>
              <a:rPr lang="en-US" sz="2400" dirty="0"/>
              <a:t>Get the IP address of a remote machine</a:t>
            </a:r>
          </a:p>
          <a:p>
            <a:pPr marL="400050" lvl="1" indent="0">
              <a:spcBef>
                <a:spcPts val="0"/>
              </a:spcBef>
              <a:buNone/>
            </a:pPr>
            <a:r>
              <a:rPr lang="en-US" sz="1600" dirty="0">
                <a:solidFill>
                  <a:srgbClr val="2F02F0"/>
                </a:solidFill>
                <a:latin typeface="Courier New" panose="02070309020205020404" pitchFamily="49" charset="0"/>
                <a:cs typeface="Courier New" panose="02070309020205020404" pitchFamily="49" charset="0"/>
              </a:rPr>
              <a:t>&gt;&gt;&gt; import socket</a:t>
            </a:r>
          </a:p>
          <a:p>
            <a:pPr marL="400050" lvl="1" indent="0">
              <a:spcBef>
                <a:spcPts val="0"/>
              </a:spcBef>
              <a:buNone/>
            </a:pPr>
            <a:r>
              <a:rPr lang="en-US" sz="1600" dirty="0">
                <a:solidFill>
                  <a:srgbClr val="2F02F0"/>
                </a:solidFill>
                <a:latin typeface="Courier New" panose="02070309020205020404" pitchFamily="49" charset="0"/>
                <a:cs typeface="Courier New" panose="02070309020205020404" pitchFamily="49" charset="0"/>
              </a:rPr>
              <a:t>&gt;&gt;&gt; </a:t>
            </a:r>
            <a:r>
              <a:rPr lang="en-US" sz="1600" b="1" dirty="0" err="1">
                <a:solidFill>
                  <a:srgbClr val="2F02F0"/>
                </a:solidFill>
                <a:latin typeface="Courier New" panose="02070309020205020404" pitchFamily="49" charset="0"/>
                <a:cs typeface="Courier New" panose="02070309020205020404" pitchFamily="49" charset="0"/>
              </a:rPr>
              <a:t>socket.gethostbyname</a:t>
            </a:r>
            <a:r>
              <a:rPr lang="en-US" sz="1600" b="1" dirty="0">
                <a:solidFill>
                  <a:srgbClr val="2F02F0"/>
                </a:solidFill>
                <a:latin typeface="Courier New" panose="02070309020205020404" pitchFamily="49" charset="0"/>
                <a:cs typeface="Courier New" panose="02070309020205020404" pitchFamily="49" charset="0"/>
              </a:rPr>
              <a:t>("www.unt.edu")</a:t>
            </a:r>
          </a:p>
          <a:p>
            <a:pPr marL="400050" lvl="1" indent="0">
              <a:spcBef>
                <a:spcPts val="0"/>
              </a:spcBef>
              <a:buNone/>
            </a:pPr>
            <a:r>
              <a:rPr lang="en-US" sz="1600" dirty="0">
                <a:solidFill>
                  <a:srgbClr val="2F02F0"/>
                </a:solidFill>
                <a:latin typeface="Courier New" panose="02070309020205020404" pitchFamily="49" charset="0"/>
                <a:cs typeface="Courier New" panose="02070309020205020404" pitchFamily="49" charset="0"/>
              </a:rPr>
              <a:t>'129.120.231.230'</a:t>
            </a:r>
          </a:p>
          <a:p>
            <a:pPr marL="400050" lvl="1" indent="0">
              <a:buNone/>
            </a:pPr>
            <a:r>
              <a:rPr lang="en-US" sz="1600" dirty="0">
                <a:solidFill>
                  <a:srgbClr val="2F02F0"/>
                </a:solidFill>
                <a:latin typeface="Courier New" panose="02070309020205020404" pitchFamily="49" charset="0"/>
                <a:cs typeface="Courier New" panose="02070309020205020404" pitchFamily="49" charset="0"/>
              </a:rPr>
              <a:t>&gt;&gt;&gt;</a:t>
            </a:r>
          </a:p>
          <a:p>
            <a:pPr algn="just">
              <a:spcBef>
                <a:spcPts val="0"/>
              </a:spcBef>
              <a:spcAft>
                <a:spcPts val="600"/>
              </a:spcAft>
            </a:pPr>
            <a:r>
              <a:rPr lang="en-US" sz="2400" dirty="0"/>
              <a:t>Get name information on a remote IP</a:t>
            </a:r>
          </a:p>
          <a:p>
            <a:pPr marL="400050" lvl="1" indent="0">
              <a:spcBef>
                <a:spcPts val="0"/>
              </a:spcBef>
              <a:buNone/>
            </a:pPr>
            <a:r>
              <a:rPr lang="en-US" sz="1600" dirty="0">
                <a:solidFill>
                  <a:srgbClr val="2F02F0"/>
                </a:solidFill>
                <a:latin typeface="Courier New" panose="02070309020205020404" pitchFamily="49" charset="0"/>
                <a:cs typeface="Courier New" panose="02070309020205020404" pitchFamily="49" charset="0"/>
              </a:rPr>
              <a:t>&gt;&gt;&gt; import socket</a:t>
            </a:r>
          </a:p>
          <a:p>
            <a:pPr marL="400050" lvl="1" indent="0">
              <a:spcBef>
                <a:spcPts val="0"/>
              </a:spcBef>
              <a:buNone/>
            </a:pPr>
            <a:r>
              <a:rPr lang="en-US" sz="1600" dirty="0">
                <a:solidFill>
                  <a:srgbClr val="2F02F0"/>
                </a:solidFill>
                <a:latin typeface="Courier New" panose="02070309020205020404" pitchFamily="49" charset="0"/>
                <a:cs typeface="Courier New" panose="02070309020205020404" pitchFamily="49" charset="0"/>
              </a:rPr>
              <a:t>&gt;&gt;&gt; </a:t>
            </a:r>
            <a:r>
              <a:rPr lang="en-US" sz="1600" b="1" dirty="0" err="1">
                <a:solidFill>
                  <a:srgbClr val="2F02F0"/>
                </a:solidFill>
                <a:latin typeface="Courier New" panose="02070309020205020404" pitchFamily="49" charset="0"/>
                <a:cs typeface="Courier New" panose="02070309020205020404" pitchFamily="49" charset="0"/>
              </a:rPr>
              <a:t>socket.gethostbyaddr</a:t>
            </a:r>
            <a:r>
              <a:rPr lang="en-US" sz="1600" b="1" dirty="0">
                <a:solidFill>
                  <a:srgbClr val="2F02F0"/>
                </a:solidFill>
                <a:latin typeface="Courier New" panose="02070309020205020404" pitchFamily="49" charset="0"/>
                <a:cs typeface="Courier New" panose="02070309020205020404" pitchFamily="49" charset="0"/>
              </a:rPr>
              <a:t>("129.120.151.98")</a:t>
            </a:r>
          </a:p>
          <a:p>
            <a:pPr marL="400050" lvl="1" indent="0">
              <a:spcBef>
                <a:spcPts val="0"/>
              </a:spcBef>
              <a:buNone/>
            </a:pPr>
            <a:r>
              <a:rPr lang="en-US" sz="1600" dirty="0">
                <a:solidFill>
                  <a:srgbClr val="2F02F0"/>
                </a:solidFill>
                <a:latin typeface="Courier New" panose="02070309020205020404" pitchFamily="49" charset="0"/>
                <a:cs typeface="Courier New" panose="02070309020205020404" pitchFamily="49" charset="0"/>
              </a:rPr>
              <a:t>('cse05.cse.unt.edu', ['cse05'], ['129.120.151.98'])</a:t>
            </a:r>
          </a:p>
          <a:p>
            <a:pPr marL="400050" lvl="1" indent="0">
              <a:buNone/>
            </a:pPr>
            <a:r>
              <a:rPr lang="en-US" sz="1600" dirty="0">
                <a:solidFill>
                  <a:srgbClr val="2F02F0"/>
                </a:solidFill>
                <a:latin typeface="Courier New" panose="02070309020205020404" pitchFamily="49" charset="0"/>
                <a:cs typeface="Courier New" panose="02070309020205020404" pitchFamily="49" charset="0"/>
              </a:rPr>
              <a:t>&gt;&gt;&gt;</a:t>
            </a:r>
          </a:p>
        </p:txBody>
      </p:sp>
    </p:spTree>
    <p:extLst>
      <p:ext uri="{BB962C8B-B14F-4D97-AF65-F5344CB8AC3E}">
        <p14:creationId xmlns:p14="http://schemas.microsoft.com/office/powerpoint/2010/main" val="329432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fontScale="90000"/>
          </a:bodyPr>
          <a:lstStyle/>
          <a:p>
            <a:pPr algn="l"/>
            <a:r>
              <a:rPr lang="en-US" sz="4000" dirty="0"/>
              <a:t>Arithmetic Operators and Precedence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0"/>
              </a:spcBef>
              <a:spcAft>
                <a:spcPts val="600"/>
              </a:spcAft>
              <a:defRPr/>
            </a:pPr>
            <a:r>
              <a:rPr lang="en-US" sz="2400" dirty="0"/>
              <a:t>Arithmetic operators:</a:t>
            </a:r>
          </a:p>
          <a:p>
            <a:pPr lvl="1">
              <a:spcBef>
                <a:spcPts val="0"/>
              </a:spcBef>
              <a:spcAft>
                <a:spcPts val="600"/>
              </a:spcAft>
              <a:buClr>
                <a:schemeClr val="bg1"/>
              </a:buClr>
              <a:tabLst>
                <a:tab pos="1835150" algn="l"/>
              </a:tabLst>
              <a:defRPr/>
            </a:pPr>
            <a:r>
              <a:rPr lang="en-US" sz="2000" dirty="0">
                <a:latin typeface="Courier New" charset="0"/>
              </a:rPr>
              <a:t>+	</a:t>
            </a:r>
            <a:r>
              <a:rPr lang="en-US" sz="2000" dirty="0"/>
              <a:t>addition</a:t>
            </a:r>
            <a:endParaRPr lang="en-US" sz="2000" dirty="0">
              <a:latin typeface="Courier New" charset="0"/>
            </a:endParaRPr>
          </a:p>
          <a:p>
            <a:pPr lvl="1">
              <a:spcBef>
                <a:spcPts val="0"/>
              </a:spcBef>
              <a:spcAft>
                <a:spcPts val="600"/>
              </a:spcAft>
              <a:buClr>
                <a:schemeClr val="bg1"/>
              </a:buClr>
              <a:tabLst>
                <a:tab pos="1835150" algn="l"/>
              </a:tabLst>
              <a:defRPr/>
            </a:pPr>
            <a:r>
              <a:rPr lang="en-US" sz="2000" dirty="0">
                <a:latin typeface="Courier New" charset="0"/>
              </a:rPr>
              <a:t>-	</a:t>
            </a:r>
            <a:r>
              <a:rPr lang="en-US" sz="2000" dirty="0"/>
              <a:t>subtraction/negation</a:t>
            </a:r>
            <a:endParaRPr lang="en-US" sz="2000" dirty="0">
              <a:latin typeface="Courier New" charset="0"/>
            </a:endParaRPr>
          </a:p>
          <a:p>
            <a:pPr lvl="1">
              <a:spcBef>
                <a:spcPts val="0"/>
              </a:spcBef>
              <a:spcAft>
                <a:spcPts val="600"/>
              </a:spcAft>
              <a:buClr>
                <a:schemeClr val="bg1"/>
              </a:buClr>
              <a:tabLst>
                <a:tab pos="1835150" algn="l"/>
              </a:tabLst>
              <a:defRPr/>
            </a:pPr>
            <a:r>
              <a:rPr lang="en-US" sz="2000" dirty="0">
                <a:latin typeface="Courier New" charset="0"/>
              </a:rPr>
              <a:t>*	</a:t>
            </a:r>
            <a:r>
              <a:rPr lang="en-US" sz="2000" dirty="0"/>
              <a:t>multiplication</a:t>
            </a:r>
            <a:endParaRPr lang="en-US" sz="2000" dirty="0">
              <a:latin typeface="Courier New" charset="0"/>
            </a:endParaRPr>
          </a:p>
          <a:p>
            <a:pPr lvl="1">
              <a:spcBef>
                <a:spcPts val="0"/>
              </a:spcBef>
              <a:spcAft>
                <a:spcPts val="600"/>
              </a:spcAft>
              <a:buClr>
                <a:schemeClr val="bg1"/>
              </a:buClr>
              <a:tabLst>
                <a:tab pos="1835150" algn="l"/>
              </a:tabLst>
              <a:defRPr/>
            </a:pPr>
            <a:r>
              <a:rPr lang="en-US" sz="2000" dirty="0">
                <a:latin typeface="Courier New" charset="0"/>
              </a:rPr>
              <a:t>/	</a:t>
            </a:r>
            <a:r>
              <a:rPr lang="en-US" sz="2000" dirty="0"/>
              <a:t>division (integer division)</a:t>
            </a:r>
          </a:p>
          <a:p>
            <a:pPr lvl="1">
              <a:spcBef>
                <a:spcPts val="0"/>
              </a:spcBef>
              <a:spcAft>
                <a:spcPts val="600"/>
              </a:spcAft>
              <a:buClr>
                <a:schemeClr val="bg1"/>
              </a:buClr>
              <a:defRPr/>
            </a:pPr>
            <a:r>
              <a:rPr lang="en-US" sz="2000" dirty="0">
                <a:latin typeface="Courier New" charset="0"/>
              </a:rPr>
              <a:t>%</a:t>
            </a:r>
            <a:r>
              <a:rPr lang="en-US" sz="2000" dirty="0"/>
              <a:t> 		modulus (i.e., remainder)</a:t>
            </a:r>
          </a:p>
          <a:p>
            <a:pPr lvl="1">
              <a:spcBef>
                <a:spcPts val="0"/>
              </a:spcBef>
              <a:spcAft>
                <a:spcPts val="600"/>
              </a:spcAft>
              <a:buClr>
                <a:schemeClr val="bg1"/>
              </a:buClr>
              <a:defRPr/>
            </a:pPr>
            <a:r>
              <a:rPr lang="en-US" sz="2000" dirty="0">
                <a:latin typeface="Courier New" charset="0"/>
              </a:rPr>
              <a:t>**	</a:t>
            </a:r>
            <a:r>
              <a:rPr lang="en-US" sz="2000" dirty="0"/>
              <a:t> 	exponentiation</a:t>
            </a:r>
          </a:p>
          <a:p>
            <a:pPr>
              <a:spcBef>
                <a:spcPts val="0"/>
              </a:spcBef>
              <a:spcAft>
                <a:spcPts val="600"/>
              </a:spcAft>
              <a:defRPr/>
            </a:pPr>
            <a:r>
              <a:rPr lang="en-US" sz="2400" dirty="0"/>
              <a:t>Precedence:</a:t>
            </a:r>
          </a:p>
          <a:p>
            <a:pPr marL="400050" lvl="1" indent="0">
              <a:spcBef>
                <a:spcPts val="0"/>
              </a:spcBef>
              <a:spcAft>
                <a:spcPts val="600"/>
              </a:spcAft>
              <a:buNone/>
              <a:defRPr/>
            </a:pPr>
            <a:r>
              <a:rPr lang="en-US" sz="2000" dirty="0">
                <a:latin typeface="Courier New" charset="0"/>
              </a:rPr>
              <a:t>* / % **</a:t>
            </a:r>
            <a:r>
              <a:rPr lang="en-US" sz="2000" dirty="0"/>
              <a:t> have a higher precedence than </a:t>
            </a:r>
            <a:r>
              <a:rPr lang="en-US" sz="2000" dirty="0">
                <a:latin typeface="Courier New" charset="0"/>
              </a:rPr>
              <a:t>+ -</a:t>
            </a:r>
            <a:endParaRPr lang="en-US" sz="2000" dirty="0"/>
          </a:p>
          <a:p>
            <a:pPr lvl="1" algn="just">
              <a:spcBef>
                <a:spcPts val="0"/>
              </a:spcBef>
              <a:spcAft>
                <a:spcPts val="600"/>
              </a:spcAft>
              <a:defRPr/>
            </a:pPr>
            <a:r>
              <a:rPr lang="en-US" sz="2000" dirty="0"/>
              <a:t>Parentheses can be used to force a certain order of evaluation</a:t>
            </a:r>
          </a:p>
        </p:txBody>
      </p:sp>
      <p:sp>
        <p:nvSpPr>
          <p:cNvPr id="2" name="Rounded Rectangle 1"/>
          <p:cNvSpPr/>
          <p:nvPr/>
        </p:nvSpPr>
        <p:spPr>
          <a:xfrm>
            <a:off x="5371441" y="2565676"/>
            <a:ext cx="3537921" cy="869090"/>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When integers and </a:t>
            </a:r>
            <a:r>
              <a:rPr lang="en-US" sz="2000" dirty="0" err="1"/>
              <a:t>reals</a:t>
            </a:r>
            <a:r>
              <a:rPr lang="en-US" sz="2000" dirty="0"/>
              <a:t> are mixed, result is a real number</a:t>
            </a:r>
          </a:p>
        </p:txBody>
      </p:sp>
    </p:spTree>
    <p:extLst>
      <p:ext uri="{BB962C8B-B14F-4D97-AF65-F5344CB8AC3E}">
        <p14:creationId xmlns:p14="http://schemas.microsoft.com/office/powerpoint/2010/main" val="75613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Math Commands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0"/>
              </a:spcBef>
              <a:spcAft>
                <a:spcPts val="600"/>
              </a:spcAft>
              <a:defRPr/>
            </a:pPr>
            <a:r>
              <a:rPr lang="en-US" sz="2400" dirty="0"/>
              <a:t>Has useful commands for performing calculations</a:t>
            </a:r>
          </a:p>
          <a:p>
            <a:pPr>
              <a:spcBef>
                <a:spcPts val="0"/>
              </a:spcBef>
              <a:spcAft>
                <a:spcPts val="600"/>
              </a:spcAft>
              <a:defRPr/>
            </a:pPr>
            <a:endParaRPr lang="en-US" sz="2800" dirty="0"/>
          </a:p>
          <a:p>
            <a:pPr marL="0" indent="0">
              <a:spcBef>
                <a:spcPts val="0"/>
              </a:spcBef>
              <a:spcAft>
                <a:spcPts val="600"/>
              </a:spcAft>
              <a:buNone/>
              <a:defRPr/>
            </a:pPr>
            <a:endParaRPr lang="en-US" sz="2800" dirty="0"/>
          </a:p>
          <a:p>
            <a:pPr>
              <a:spcBef>
                <a:spcPts val="0"/>
              </a:spcBef>
              <a:spcAft>
                <a:spcPts val="600"/>
              </a:spcAft>
              <a:defRPr/>
            </a:pPr>
            <a:endParaRPr lang="en-US" sz="2800" dirty="0"/>
          </a:p>
          <a:p>
            <a:pPr>
              <a:spcBef>
                <a:spcPts val="0"/>
              </a:spcBef>
              <a:spcAft>
                <a:spcPts val="600"/>
              </a:spcAft>
              <a:defRPr/>
            </a:pPr>
            <a:endParaRPr lang="en-US" sz="2800" dirty="0"/>
          </a:p>
          <a:p>
            <a:pPr>
              <a:spcBef>
                <a:spcPts val="0"/>
              </a:spcBef>
              <a:spcAft>
                <a:spcPts val="600"/>
              </a:spcAft>
              <a:defRPr/>
            </a:pPr>
            <a:endParaRPr lang="en-US" sz="2800" dirty="0"/>
          </a:p>
          <a:p>
            <a:pPr>
              <a:spcBef>
                <a:spcPts val="0"/>
              </a:spcBef>
              <a:spcAft>
                <a:spcPts val="600"/>
              </a:spcAft>
              <a:defRPr/>
            </a:pPr>
            <a:endParaRPr lang="en-US" sz="2800" dirty="0"/>
          </a:p>
          <a:p>
            <a:pPr marL="457200" lvl="1" indent="0">
              <a:spcBef>
                <a:spcPts val="0"/>
              </a:spcBef>
              <a:spcAft>
                <a:spcPts val="600"/>
              </a:spcAft>
              <a:buNone/>
              <a:defRPr/>
            </a:pPr>
            <a:endParaRPr lang="en-US" sz="2000" dirty="0"/>
          </a:p>
        </p:txBody>
      </p:sp>
      <p:graphicFrame>
        <p:nvGraphicFramePr>
          <p:cNvPr id="10" name="Group 68"/>
          <p:cNvGraphicFramePr>
            <a:graphicFrameLocks noGrp="1"/>
          </p:cNvGraphicFramePr>
          <p:nvPr>
            <p:extLst>
              <p:ext uri="{D42A27DB-BD31-4B8C-83A1-F6EECF244321}">
                <p14:modId xmlns:p14="http://schemas.microsoft.com/office/powerpoint/2010/main" val="1891251960"/>
              </p:ext>
            </p:extLst>
          </p:nvPr>
        </p:nvGraphicFramePr>
        <p:xfrm>
          <a:off x="152400" y="2513969"/>
          <a:ext cx="5975350" cy="3854452"/>
        </p:xfrm>
        <a:graphic>
          <a:graphicData uri="http://schemas.openxmlformats.org/drawingml/2006/table">
            <a:tbl>
              <a:tblPr/>
              <a:tblGrid>
                <a:gridCol w="2414588">
                  <a:extLst>
                    <a:ext uri="{9D8B030D-6E8A-4147-A177-3AD203B41FA5}">
                      <a16:colId xmlns:a16="http://schemas.microsoft.com/office/drawing/2014/main" val="20000"/>
                    </a:ext>
                  </a:extLst>
                </a:gridCol>
                <a:gridCol w="3560762">
                  <a:extLst>
                    <a:ext uri="{9D8B030D-6E8A-4147-A177-3AD203B41FA5}">
                      <a16:colId xmlns:a16="http://schemas.microsoft.com/office/drawing/2014/main" val="20001"/>
                    </a:ext>
                  </a:extLst>
                </a:gridCol>
              </a:tblGrid>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Times New Roman" charset="0"/>
                        </a:rPr>
                        <a:t>Command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1" i="0" u="none" strike="noStrike" cap="none" normalizeH="0" baseline="0">
                          <a:ln>
                            <a:noFill/>
                          </a:ln>
                          <a:solidFill>
                            <a:schemeClr val="tx1"/>
                          </a:solidFill>
                          <a:effectLst/>
                          <a:latin typeface="Verdana" charset="0"/>
                          <a:ea typeface="ＭＳ Ｐゴシック" charset="0"/>
                          <a:cs typeface="Times New Roman"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abs(</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absolute value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ceil(</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rounds up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cos(</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cosine,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floor(</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rounds down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log(</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Times New Roman" charset="0"/>
                        </a:rPr>
                        <a:t>logarithm, base </a:t>
                      </a:r>
                      <a:r>
                        <a:rPr kumimoji="0" lang="en-US" sz="1400" b="0" i="1" u="none" strike="noStrike" cap="none" normalizeH="0" baseline="0" dirty="0">
                          <a:ln>
                            <a:noFill/>
                          </a:ln>
                          <a:solidFill>
                            <a:schemeClr val="tx1"/>
                          </a:solidFill>
                          <a:effectLst/>
                          <a:latin typeface="Verdana" charset="0"/>
                          <a:ea typeface="ＭＳ Ｐゴシック" charset="0"/>
                          <a:cs typeface="Times New Roman" charset="0"/>
                        </a:rPr>
                        <a:t>e</a:t>
                      </a:r>
                      <a:endParaRPr kumimoji="0" lang="en-US" sz="1400" b="0" i="0" u="none" strike="noStrike" cap="none" normalizeH="0" baseline="0" dirty="0">
                        <a:ln>
                          <a:noFill/>
                        </a:ln>
                        <a:solidFill>
                          <a:schemeClr val="tx1"/>
                        </a:solidFill>
                        <a:effectLst/>
                        <a:latin typeface="Verdana" charset="0"/>
                        <a:ea typeface="ＭＳ Ｐゴシック"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log10(</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logarithm, base 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max(</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value1</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 </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value2</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larger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min(</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value1</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 </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value2</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smaller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round(</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nearest whole number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sin(</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sqrt(</a:t>
                      </a:r>
                      <a:r>
                        <a:rPr kumimoji="0" lang="en-US" sz="1400" b="1" i="1" u="none" strike="noStrike" cap="none" normalizeH="0" baseline="0">
                          <a:ln>
                            <a:noFill/>
                          </a:ln>
                          <a:solidFill>
                            <a:schemeClr val="tx1"/>
                          </a:solidFill>
                          <a:effectLst/>
                          <a:latin typeface="Verdana" charset="0"/>
                          <a:ea typeface="ＭＳ Ｐゴシック" charset="0"/>
                          <a:cs typeface="Times New Roman" charset="0"/>
                        </a:rPr>
                        <a:t>value</a:t>
                      </a: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Times New Roman" charset="0"/>
                        </a:rPr>
                        <a:t>square root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1" name="Group 67"/>
          <p:cNvGraphicFramePr>
            <a:graphicFrameLocks noGrp="1"/>
          </p:cNvGraphicFramePr>
          <p:nvPr>
            <p:extLst>
              <p:ext uri="{D42A27DB-BD31-4B8C-83A1-F6EECF244321}">
                <p14:modId xmlns:p14="http://schemas.microsoft.com/office/powerpoint/2010/main" val="927168783"/>
              </p:ext>
            </p:extLst>
          </p:nvPr>
        </p:nvGraphicFramePr>
        <p:xfrm>
          <a:off x="6219825" y="2513969"/>
          <a:ext cx="2771775" cy="990600"/>
        </p:xfrm>
        <a:graphic>
          <a:graphicData uri="http://schemas.openxmlformats.org/drawingml/2006/table">
            <a:tbl>
              <a:tblPr/>
              <a:tblGrid>
                <a:gridCol w="1219200">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1" i="0" u="none" strike="noStrike" cap="none" normalizeH="0" baseline="0">
                          <a:ln>
                            <a:noFill/>
                          </a:ln>
                          <a:solidFill>
                            <a:schemeClr val="tx1"/>
                          </a:solidFill>
                          <a:effectLst/>
                          <a:latin typeface="Verdana" charset="0"/>
                          <a:ea typeface="ＭＳ Ｐゴシック" charset="0"/>
                          <a:cs typeface="Times New Roman" charset="0"/>
                        </a:rPr>
                        <a:t>Constant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1" i="0" u="none" strike="noStrike" cap="none" normalizeH="0" baseline="0">
                          <a:ln>
                            <a:noFill/>
                          </a:ln>
                          <a:solidFill>
                            <a:schemeClr val="tx1"/>
                          </a:solidFill>
                          <a:effectLst/>
                          <a:latin typeface="Verdana" charset="0"/>
                          <a:ea typeface="ＭＳ Ｐゴシック" charset="0"/>
                          <a:cs typeface="Times New Roman"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2.7182818...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Courier New" charset="0"/>
                          <a:ea typeface="ＭＳ Ｐゴシック" charset="0"/>
                          <a:cs typeface="Times New Roman" charset="0"/>
                        </a:rPr>
                        <a:t>pi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cs typeface="Times New Roman" charset="0"/>
                        </a:rPr>
                        <a:t>3.1415926...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Rounded Rectangle 2"/>
          <p:cNvSpPr/>
          <p:nvPr/>
        </p:nvSpPr>
        <p:spPr>
          <a:xfrm>
            <a:off x="6219825" y="4936983"/>
            <a:ext cx="2793207" cy="609024"/>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Courier New"/>
                <a:cs typeface="Courier New"/>
              </a:rPr>
              <a:t>from math import *</a:t>
            </a:r>
          </a:p>
        </p:txBody>
      </p:sp>
    </p:spTree>
    <p:extLst>
      <p:ext uri="{BB962C8B-B14F-4D97-AF65-F5344CB8AC3E}">
        <p14:creationId xmlns:p14="http://schemas.microsoft.com/office/powerpoint/2010/main" val="235041671"/>
      </p:ext>
    </p:extLst>
  </p:cSld>
  <p:clrMapOvr>
    <a:masterClrMapping/>
  </p:clrMapOvr>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27812</TotalTime>
  <Words>6316</Words>
  <Application>Microsoft Office PowerPoint</Application>
  <PresentationFormat>On-screen Show (4:3)</PresentationFormat>
  <Paragraphs>1113</Paragraphs>
  <Slides>74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Courier New</vt:lpstr>
      <vt:lpstr>Verdana</vt:lpstr>
      <vt:lpstr>Wingdings</vt:lpstr>
      <vt:lpstr>Office Theme</vt:lpstr>
      <vt:lpstr>CSCE 3600 Principles of Systems Programming    Python</vt:lpstr>
      <vt:lpstr>Python Basics</vt:lpstr>
      <vt:lpstr>Using Python</vt:lpstr>
      <vt:lpstr>Python Library</vt:lpstr>
      <vt:lpstr>Python Structure</vt:lpstr>
      <vt:lpstr>Interactive Shell</vt:lpstr>
      <vt:lpstr>Modules</vt:lpstr>
      <vt:lpstr>Arithmetic Operators and Precedence</vt:lpstr>
      <vt:lpstr>Math Commands</vt:lpstr>
      <vt:lpstr>Variables</vt:lpstr>
      <vt:lpstr>Print</vt:lpstr>
      <vt:lpstr>Reading Input</vt:lpstr>
      <vt:lpstr>The for Loop</vt:lpstr>
      <vt:lpstr>Text Processing</vt:lpstr>
      <vt:lpstr>Control Flow</vt:lpstr>
      <vt:lpstr>The if Statement</vt:lpstr>
      <vt:lpstr>The if-elif-else Statement</vt:lpstr>
      <vt:lpstr>The while Loop</vt:lpstr>
      <vt:lpstr>Logic</vt:lpstr>
      <vt:lpstr>Strings </vt:lpstr>
      <vt:lpstr>String Indexes</vt:lpstr>
      <vt:lpstr>String Properties</vt:lpstr>
      <vt:lpstr>String Operations find and split</vt:lpstr>
      <vt:lpstr>Strings are Read Only</vt:lpstr>
      <vt:lpstr>Strings and Numbers</vt:lpstr>
      <vt:lpstr>Lists</vt:lpstr>
      <vt:lpstr>More Lists</vt:lpstr>
      <vt:lpstr>Files</vt:lpstr>
      <vt:lpstr>File Processing</vt:lpstr>
      <vt:lpstr>File Processing (cont’d)</vt:lpstr>
      <vt:lpstr>Functions</vt:lpstr>
      <vt:lpstr>Function Example</vt:lpstr>
      <vt:lpstr>Classes</vt:lpstr>
      <vt:lpstr>Classes Example</vt:lpstr>
      <vt:lpstr>Exceptions</vt:lpstr>
      <vt:lpstr>Operating System Services</vt:lpstr>
      <vt:lpstr>Operating System Services</vt:lpstr>
      <vt:lpstr>Process Management</vt:lpstr>
      <vt:lpstr>Pipes</vt:lpstr>
      <vt:lpstr>Signal Handling</vt:lpstr>
      <vt:lpstr>Signal Handling</vt:lpstr>
      <vt:lpstr>Python Threads</vt:lpstr>
      <vt:lpstr>The Thread Module</vt:lpstr>
      <vt:lpstr>The Thread Module</vt:lpstr>
      <vt:lpstr>The Thread Module</vt:lpstr>
      <vt:lpstr>Network Programming</vt:lpstr>
      <vt:lpstr>Network Overview</vt:lpstr>
      <vt:lpstr>Socket Example</vt:lpstr>
      <vt:lpstr>Socket Example (cont’d)</vt:lpstr>
      <vt:lpstr>The Socket Module</vt:lpstr>
      <vt:lpstr>Socket Basics</vt:lpstr>
      <vt:lpstr>TCP Server</vt:lpstr>
      <vt:lpstr>TCP Server</vt:lpstr>
      <vt:lpstr>TCP Server</vt:lpstr>
      <vt:lpstr>TCP Server</vt:lpstr>
      <vt:lpstr>TCP Server</vt:lpstr>
      <vt:lpstr>TCP Server</vt:lpstr>
      <vt:lpstr>TCP Server</vt:lpstr>
      <vt:lpstr>TCP Client</vt:lpstr>
      <vt:lpstr>Partial Reads/Writes</vt:lpstr>
      <vt:lpstr>Partial Reads/Writes</vt:lpstr>
      <vt:lpstr>Sending All Data</vt:lpstr>
      <vt:lpstr>Data Reassembly</vt:lpstr>
      <vt:lpstr>Timeouts</vt:lpstr>
      <vt:lpstr>Non-Blocking Sockets</vt:lpstr>
      <vt:lpstr>Socket Options</vt:lpstr>
      <vt:lpstr>UDP Server</vt:lpstr>
      <vt:lpstr>UDP Client</vt:lpstr>
      <vt:lpstr>Sockets and Concurrency</vt:lpstr>
      <vt:lpstr>Sockets and Concurrency</vt:lpstr>
      <vt:lpstr>Threaded Server</vt:lpstr>
      <vt:lpstr>Forking Server</vt:lpstr>
      <vt:lpstr>Asynchronous Server</vt:lpstr>
      <vt:lpstr>Utility Functions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1030 Computer Science I</dc:title>
  <dc:subject>Introduction</dc:subject>
  <dc:creator>Thompson, Mark</dc:creator>
  <cp:keywords/>
  <dc:description/>
  <cp:lastModifiedBy>Instructor</cp:lastModifiedBy>
  <cp:revision>1180</cp:revision>
  <cp:lastPrinted>2018-12-02T08:50:29Z</cp:lastPrinted>
  <dcterms:created xsi:type="dcterms:W3CDTF">2011-09-18T04:52:00Z</dcterms:created>
  <dcterms:modified xsi:type="dcterms:W3CDTF">2024-11-18T15:49:19Z</dcterms:modified>
  <cp:category/>
</cp:coreProperties>
</file>