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1007" r:id="rId3"/>
    <p:sldId id="1011" r:id="rId4"/>
    <p:sldId id="1012" r:id="rId5"/>
    <p:sldId id="1013" r:id="rId6"/>
    <p:sldId id="1014" r:id="rId7"/>
    <p:sldId id="1015" r:id="rId8"/>
    <p:sldId id="1016" r:id="rId9"/>
    <p:sldId id="1017" r:id="rId10"/>
    <p:sldId id="986" r:id="rId11"/>
    <p:sldId id="1026" r:id="rId12"/>
    <p:sldId id="1019" r:id="rId13"/>
    <p:sldId id="1020" r:id="rId14"/>
    <p:sldId id="1021" r:id="rId15"/>
    <p:sldId id="1022" r:id="rId16"/>
    <p:sldId id="1023" r:id="rId17"/>
    <p:sldId id="1024" r:id="rId18"/>
    <p:sldId id="983" r:id="rId19"/>
    <p:sldId id="984" r:id="rId20"/>
    <p:sldId id="985" r:id="rId21"/>
    <p:sldId id="981" r:id="rId2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02F0"/>
    <a:srgbClr val="D4F0E1"/>
    <a:srgbClr val="008000"/>
    <a:srgbClr val="FFFEBA"/>
    <a:srgbClr val="008040"/>
    <a:srgbClr val="8E8E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1709" autoAdjust="0"/>
  </p:normalViewPr>
  <p:slideViewPr>
    <p:cSldViewPr snapToGrid="0" snapToObjects="1">
      <p:cViewPr varScale="1">
        <p:scale>
          <a:sx n="75" d="100"/>
          <a:sy n="75" d="100"/>
        </p:scale>
        <p:origin x="16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195F823-FBE8-6048-B841-B3220ABD8363}" type="datetimeFigureOut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3DB7497-E878-754A-8726-6E6A4B18C13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3491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8E46FAF-C616-EA40-83A4-B2A0DDA83D16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60E75C1-6578-9B4C-8589-654870D3F72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97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 maximum number of hard links to a single file is limited by the size of the reference counter. On Unix-like systems the counter is 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4,294,967,295 (on 32-bit machines) or 18,446,744,073,709,551,615 (on 64-bit machines)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. In some file systems, the number of hard links is limited more strictly by their on-disk format.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E75C1-6578-9B4C-8589-654870D3F72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387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32F47-8935-344A-90C8-F4A39DBE2C41}" type="datetimeFigureOut">
              <a:rPr lang="en-US" smtClean="0"/>
              <a:pPr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F475C-803D-AB42-B1C4-A4A968A5556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ight Triangle 23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Title 8"/>
          <p:cNvSpPr>
            <a:spLocks noGrp="1"/>
          </p:cNvSpPr>
          <p:nvPr>
            <p:ph type="ctrTitle"/>
          </p:nvPr>
        </p:nvSpPr>
        <p:spPr>
          <a:xfrm>
            <a:off x="685800" y="1021085"/>
            <a:ext cx="7772400" cy="2561277"/>
          </a:xfrm>
        </p:spPr>
        <p:txBody>
          <a:bodyPr vert="horz" anchor="b">
            <a:normAutofit fontScale="900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z="4900" dirty="0">
                <a:solidFill>
                  <a:srgbClr val="008000"/>
                </a:solidFill>
              </a:rPr>
              <a:t>CSCE 3600</a:t>
            </a:r>
            <a:br>
              <a:rPr kumimoji="0" lang="en-US" sz="4000" dirty="0">
                <a:solidFill>
                  <a:srgbClr val="008000"/>
                </a:solidFill>
              </a:rPr>
            </a:br>
            <a:r>
              <a:rPr lang="en-US" sz="4000" dirty="0">
                <a:solidFill>
                  <a:srgbClr val="008000"/>
                </a:solidFill>
              </a:rPr>
              <a:t>Principles of Systems Programming</a:t>
            </a:r>
            <a:br>
              <a:rPr lang="en-US" sz="4000" dirty="0">
                <a:solidFill>
                  <a:srgbClr val="008000"/>
                </a:solidFill>
              </a:rPr>
            </a:br>
            <a:br>
              <a:rPr kumimoji="0" lang="en-US" sz="4000" dirty="0">
                <a:solidFill>
                  <a:srgbClr val="008000"/>
                </a:solidFill>
              </a:rPr>
            </a:br>
            <a:r>
              <a:rPr kumimoji="0" lang="en-US" sz="2700" dirty="0">
                <a:solidFill>
                  <a:srgbClr val="008000"/>
                </a:solidFill>
              </a:rPr>
              <a:t> </a:t>
            </a:r>
            <a:br>
              <a:rPr kumimoji="0" lang="en-US" sz="2700" dirty="0">
                <a:solidFill>
                  <a:srgbClr val="008000"/>
                </a:solidFill>
              </a:rPr>
            </a:br>
            <a:r>
              <a:rPr kumimoji="0" lang="en-US" sz="3100" dirty="0">
                <a:solidFill>
                  <a:srgbClr val="008000"/>
                </a:solidFill>
              </a:rPr>
              <a:t>Linux Overview</a:t>
            </a:r>
            <a:endParaRPr kumimoji="0" lang="en-US" sz="4000" dirty="0">
              <a:solidFill>
                <a:srgbClr val="008000"/>
              </a:solidFill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  <a:solidFill>
            <a:srgbClr val="008000"/>
          </a:solidFill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30" name="Freeform 29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8000"/>
            </a:solid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 dirty="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grp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348244" y="5787973"/>
            <a:ext cx="81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University of North Texas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Management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A file is a collection of related information, defined by its creator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E.g., source code, binary files, data, </a:t>
            </a:r>
            <a:r>
              <a:rPr lang="is-IS" sz="2000" dirty="0">
                <a:solidFill>
                  <a:srgbClr val="000000"/>
                </a:solidFill>
              </a:rPr>
              <a:t>…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With respect to files, the OS is responsible for: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/>
              <a:t>File creation and deletion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/>
              <a:t>Directory creation and deletion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/>
              <a:t>Support of primitives for accessing and manipulating files and directories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/>
              <a:t>File security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/>
              <a:t>Mapping files onto secondary storage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000" dirty="0"/>
              <a:t>Hiding differences between storage types</a:t>
            </a:r>
          </a:p>
        </p:txBody>
      </p:sp>
    </p:spTree>
    <p:extLst>
      <p:ext uri="{BB962C8B-B14F-4D97-AF65-F5344CB8AC3E}">
        <p14:creationId xmlns:p14="http://schemas.microsoft.com/office/powerpoint/2010/main" val="272053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Standard Linux Files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Linux views absolutely everything as files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There are default files associated with every shell where a command reads its input from and sends its output and error messages to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These three files known as standard files for the command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513013" algn="l"/>
                <a:tab pos="5026025" algn="l"/>
              </a:tabLst>
            </a:pPr>
            <a:r>
              <a:rPr lang="en-US" sz="2000" dirty="0" err="1">
                <a:solidFill>
                  <a:srgbClr val="008000"/>
                </a:solidFill>
              </a:rPr>
              <a:t>stdin</a:t>
            </a:r>
            <a:r>
              <a:rPr lang="en-US" sz="2000" dirty="0">
                <a:solidFill>
                  <a:srgbClr val="000000"/>
                </a:solidFill>
              </a:rPr>
              <a:t>	standard input	default = keyboard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513013" algn="l"/>
                <a:tab pos="5026025" algn="l"/>
              </a:tabLst>
            </a:pPr>
            <a:r>
              <a:rPr lang="en-US" sz="2000" dirty="0" err="1">
                <a:solidFill>
                  <a:srgbClr val="008000"/>
                </a:solidFill>
              </a:rPr>
              <a:t>stdout</a:t>
            </a:r>
            <a:r>
              <a:rPr lang="en-US" sz="2000" dirty="0">
                <a:solidFill>
                  <a:srgbClr val="008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	standard output	default = terminal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513013" algn="l"/>
                <a:tab pos="5026025" algn="l"/>
              </a:tabLst>
            </a:pPr>
            <a:r>
              <a:rPr lang="en-US" sz="2000" dirty="0" err="1">
                <a:solidFill>
                  <a:srgbClr val="008000"/>
                </a:solidFill>
              </a:rPr>
              <a:t>stderr</a:t>
            </a:r>
            <a:r>
              <a:rPr lang="en-US" sz="2000" dirty="0">
                <a:solidFill>
                  <a:srgbClr val="000000"/>
                </a:solidFill>
              </a:rPr>
              <a:t>	standard error	default = terminal</a:t>
            </a:r>
          </a:p>
        </p:txBody>
      </p:sp>
      <p:pic>
        <p:nvPicPr>
          <p:cNvPr id="8" name="Picture 7" descr="Macintosh HD:Users:MatCat:Desktop:Screen Shot 2017-07-27 at 9.08.13 P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834" y="4297812"/>
            <a:ext cx="6738842" cy="229032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ounded Rectangle 9"/>
          <p:cNvSpPr/>
          <p:nvPr/>
        </p:nvSpPr>
        <p:spPr>
          <a:xfrm>
            <a:off x="205290" y="5809824"/>
            <a:ext cx="4860865" cy="778309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8000"/>
                </a:solidFill>
              </a:rPr>
              <a:t>File descriptor </a:t>
            </a:r>
            <a:r>
              <a:rPr lang="en-US" dirty="0"/>
              <a:t>is unique, non-negative integer used to identify open files on a per-process basis</a:t>
            </a:r>
          </a:p>
        </p:txBody>
      </p:sp>
    </p:spTree>
    <p:extLst>
      <p:ext uri="{BB962C8B-B14F-4D97-AF65-F5344CB8AC3E}">
        <p14:creationId xmlns:p14="http://schemas.microsoft.com/office/powerpoint/2010/main" val="1474327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&amp; Directory Permissions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Based on </a:t>
            </a:r>
            <a:r>
              <a:rPr lang="en-US" sz="2400" dirty="0">
                <a:solidFill>
                  <a:srgbClr val="008000"/>
                </a:solidFill>
              </a:rPr>
              <a:t>groups</a:t>
            </a:r>
            <a:r>
              <a:rPr lang="en-US" sz="2400" dirty="0">
                <a:solidFill>
                  <a:srgbClr val="000000"/>
                </a:solidFill>
              </a:rPr>
              <a:t> and </a:t>
            </a:r>
            <a:r>
              <a:rPr lang="en-US" sz="2400" dirty="0">
                <a:solidFill>
                  <a:srgbClr val="008000"/>
                </a:solidFill>
              </a:rPr>
              <a:t>types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Permission group indicates </a:t>
            </a:r>
            <a:r>
              <a:rPr lang="en-US" sz="2000" i="1" dirty="0">
                <a:solidFill>
                  <a:srgbClr val="000000"/>
                </a:solidFill>
              </a:rPr>
              <a:t>who</a:t>
            </a:r>
            <a:r>
              <a:rPr lang="en-US" sz="2000" dirty="0">
                <a:solidFill>
                  <a:srgbClr val="000000"/>
                </a:solidFill>
              </a:rPr>
              <a:t> can access the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Permission type indicates </a:t>
            </a:r>
            <a:r>
              <a:rPr lang="en-US" sz="2000" i="1" dirty="0">
                <a:solidFill>
                  <a:srgbClr val="000000"/>
                </a:solidFill>
              </a:rPr>
              <a:t>what</a:t>
            </a:r>
            <a:r>
              <a:rPr lang="en-US" sz="2000" dirty="0">
                <a:solidFill>
                  <a:srgbClr val="000000"/>
                </a:solidFill>
              </a:rPr>
              <a:t> kind of access that user has to the file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Supported permission groups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User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Often called the </a:t>
            </a:r>
            <a:r>
              <a:rPr lang="en-US" sz="2000" dirty="0">
                <a:solidFill>
                  <a:srgbClr val="008000"/>
                </a:solidFill>
              </a:rPr>
              <a:t>owner</a:t>
            </a:r>
            <a:r>
              <a:rPr lang="en-US" sz="2000" dirty="0">
                <a:solidFill>
                  <a:srgbClr val="000000"/>
                </a:solidFill>
              </a:rPr>
              <a:t>, applies exclusively to owner of the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Group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Applies only to the group assigned to file, but not the owner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Others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Often referred to as </a:t>
            </a:r>
            <a:r>
              <a:rPr lang="en-US" sz="2000" dirty="0">
                <a:solidFill>
                  <a:srgbClr val="008000"/>
                </a:solidFill>
              </a:rPr>
              <a:t>world</a:t>
            </a:r>
            <a:r>
              <a:rPr lang="en-US" sz="2000" dirty="0">
                <a:solidFill>
                  <a:srgbClr val="000000"/>
                </a:solidFill>
              </a:rPr>
              <a:t>, applies to all other users in the system, but not the owner or the group</a:t>
            </a:r>
          </a:p>
        </p:txBody>
      </p:sp>
    </p:spTree>
    <p:extLst>
      <p:ext uri="{BB962C8B-B14F-4D97-AF65-F5344CB8AC3E}">
        <p14:creationId xmlns:p14="http://schemas.microsoft.com/office/powerpoint/2010/main" val="387604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&amp; Directory Permissions</a:t>
            </a:r>
            <a:r>
              <a:rPr lang="en-US" sz="28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Supported permission types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Read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Read permission, </a:t>
            </a:r>
            <a:r>
              <a:rPr lang="en-US" sz="2000" dirty="0">
                <a:solidFill>
                  <a:srgbClr val="008000"/>
                </a:solidFill>
              </a:rPr>
              <a:t>r</a:t>
            </a:r>
            <a:r>
              <a:rPr lang="en-US" sz="2000" dirty="0">
                <a:solidFill>
                  <a:srgbClr val="000000"/>
                </a:solidFill>
              </a:rPr>
              <a:t>, refers to the user’s capability to read the contents of the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Write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Write permission, </a:t>
            </a:r>
            <a:r>
              <a:rPr lang="en-US" sz="2000" dirty="0">
                <a:solidFill>
                  <a:srgbClr val="008000"/>
                </a:solidFill>
              </a:rPr>
              <a:t>w</a:t>
            </a:r>
            <a:r>
              <a:rPr lang="en-US" sz="2000" dirty="0">
                <a:solidFill>
                  <a:srgbClr val="000000"/>
                </a:solidFill>
              </a:rPr>
              <a:t>, refers to the user’s capability to write to a file or modify a directory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8000"/>
                </a:solidFill>
              </a:rPr>
              <a:t>Execute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Execute permission, </a:t>
            </a:r>
            <a:r>
              <a:rPr lang="en-US" sz="2000" dirty="0">
                <a:solidFill>
                  <a:srgbClr val="008000"/>
                </a:solidFill>
              </a:rPr>
              <a:t>x</a:t>
            </a:r>
            <a:r>
              <a:rPr lang="en-US" sz="2000" dirty="0">
                <a:solidFill>
                  <a:srgbClr val="000000"/>
                </a:solidFill>
              </a:rPr>
              <a:t>, refers to the user’s capability to execute a file or view the contents of a directory</a:t>
            </a:r>
          </a:p>
        </p:txBody>
      </p:sp>
    </p:spTree>
    <p:extLst>
      <p:ext uri="{BB962C8B-B14F-4D97-AF65-F5344CB8AC3E}">
        <p14:creationId xmlns:p14="http://schemas.microsoft.com/office/powerpoint/2010/main" val="2440368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&amp; Directory Permissions</a:t>
            </a:r>
            <a:r>
              <a:rPr lang="en-US" sz="28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521072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Linux controls the who and what access for files and directories using a </a:t>
            </a:r>
            <a:r>
              <a:rPr lang="en-US" sz="2400" dirty="0">
                <a:solidFill>
                  <a:srgbClr val="008000"/>
                </a:solidFill>
              </a:rPr>
              <a:t>permission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Sequence of ten characters organized into four parts to the leftmost output of </a:t>
            </a:r>
            <a:r>
              <a:rPr lang="en-US" sz="2000" dirty="0" err="1">
                <a:solidFill>
                  <a:srgbClr val="2F02F0"/>
                </a:solidFill>
              </a:rPr>
              <a:t>ls</a:t>
            </a:r>
            <a:r>
              <a:rPr lang="en-US" sz="2000" dirty="0">
                <a:solidFill>
                  <a:srgbClr val="2F02F0"/>
                </a:solidFill>
              </a:rPr>
              <a:t> –l</a:t>
            </a:r>
            <a:r>
              <a:rPr lang="en-US" sz="2000" dirty="0">
                <a:solidFill>
                  <a:srgbClr val="000000"/>
                </a:solidFill>
              </a:rPr>
              <a:t> command</a:t>
            </a:r>
          </a:p>
        </p:txBody>
      </p:sp>
      <p:pic>
        <p:nvPicPr>
          <p:cNvPr id="8" name="Picture 7" descr="Macintosh HD:Users:MatCat:Desktop:Screen Shot 2017-07-27 at 9.20.31 P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850" y="3026220"/>
            <a:ext cx="6518221" cy="248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A40626D-19A0-49ED-9850-B4D9FA863216}"/>
              </a:ext>
            </a:extLst>
          </p:cNvPr>
          <p:cNvSpPr txBox="1"/>
          <p:nvPr/>
        </p:nvSpPr>
        <p:spPr>
          <a:xfrm>
            <a:off x="130968" y="5739488"/>
            <a:ext cx="5690543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In computing, a hard link is a directory entry (in a directory-based file system) that associates a name with a file. Thus, each file must have at least one hard link.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7CB710-FAA4-46E6-9DE3-AD814A6EF3C7}"/>
              </a:ext>
            </a:extLst>
          </p:cNvPr>
          <p:cNvSpPr txBox="1"/>
          <p:nvPr/>
        </p:nvSpPr>
        <p:spPr>
          <a:xfrm>
            <a:off x="5895495" y="5807790"/>
            <a:ext cx="2717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https://www.ufsexplorer.com/articles/file-systems-basics/</a:t>
            </a:r>
          </a:p>
        </p:txBody>
      </p:sp>
    </p:spTree>
    <p:extLst>
      <p:ext uri="{BB962C8B-B14F-4D97-AF65-F5344CB8AC3E}">
        <p14:creationId xmlns:p14="http://schemas.microsoft.com/office/powerpoint/2010/main" val="136748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&amp; Directory Permissions</a:t>
            </a:r>
            <a:r>
              <a:rPr lang="en-US" sz="28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Permission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First column describes the type of file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d</a:t>
            </a:r>
            <a:r>
              <a:rPr lang="en-US" sz="2000" dirty="0"/>
              <a:t>	directory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–</a:t>
            </a:r>
            <a:r>
              <a:rPr lang="en-US" sz="2000" dirty="0"/>
              <a:t>	ordinary file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l</a:t>
            </a:r>
            <a:r>
              <a:rPr lang="en-US" sz="2000" dirty="0"/>
              <a:t>	symbolic link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s</a:t>
            </a:r>
            <a:r>
              <a:rPr lang="en-US" sz="2000" dirty="0"/>
              <a:t>	socket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p</a:t>
            </a:r>
            <a:r>
              <a:rPr lang="en-US" sz="2000" dirty="0"/>
              <a:t>	named pipe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c</a:t>
            </a:r>
            <a:r>
              <a:rPr lang="en-US" sz="2000" dirty="0"/>
              <a:t>	character device file (e.g., terminal)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b="1" dirty="0">
                <a:solidFill>
                  <a:srgbClr val="008000"/>
                </a:solidFill>
              </a:rPr>
              <a:t>b</a:t>
            </a:r>
            <a:r>
              <a:rPr lang="en-US" sz="2000" dirty="0"/>
              <a:t>	block device file (e.g., hard disk drive)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Most often, users see either </a:t>
            </a:r>
            <a:r>
              <a:rPr lang="en-US" sz="2000" dirty="0">
                <a:solidFill>
                  <a:srgbClr val="008000"/>
                </a:solidFill>
              </a:rPr>
              <a:t>–</a:t>
            </a:r>
            <a:r>
              <a:rPr lang="en-US" sz="2000" dirty="0">
                <a:solidFill>
                  <a:srgbClr val="000000"/>
                </a:solidFill>
              </a:rPr>
              <a:t> or </a:t>
            </a:r>
            <a:r>
              <a:rPr lang="en-US" sz="2000" dirty="0">
                <a:solidFill>
                  <a:srgbClr val="008000"/>
                </a:solidFill>
              </a:rPr>
              <a:t>d</a:t>
            </a:r>
            <a:r>
              <a:rPr lang="en-US" sz="2000" dirty="0">
                <a:solidFill>
                  <a:srgbClr val="000000"/>
                </a:solidFill>
              </a:rPr>
              <a:t> for ordinary files and directories</a:t>
            </a:r>
          </a:p>
        </p:txBody>
      </p:sp>
    </p:spTree>
    <p:extLst>
      <p:ext uri="{BB962C8B-B14F-4D97-AF65-F5344CB8AC3E}">
        <p14:creationId xmlns:p14="http://schemas.microsoft.com/office/powerpoint/2010/main" val="4248516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File &amp; Directory Permissions</a:t>
            </a:r>
            <a:r>
              <a:rPr lang="en-US" sz="2800" dirty="0"/>
              <a:t> (cont’d)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Permission list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Set file permissions using </a:t>
            </a:r>
            <a:r>
              <a:rPr lang="en-US" sz="2000" dirty="0" err="1">
                <a:solidFill>
                  <a:srgbClr val="2F02F0"/>
                </a:solidFill>
              </a:rPr>
              <a:t>chmod</a:t>
            </a:r>
            <a:r>
              <a:rPr lang="en-US" sz="2000" dirty="0">
                <a:solidFill>
                  <a:srgbClr val="000000"/>
                </a:solidFill>
              </a:rPr>
              <a:t> command in either </a:t>
            </a:r>
            <a:r>
              <a:rPr lang="en-US" sz="2000" dirty="0">
                <a:solidFill>
                  <a:srgbClr val="008000"/>
                </a:solidFill>
              </a:rPr>
              <a:t>symbolic</a:t>
            </a:r>
            <a:r>
              <a:rPr lang="en-US" sz="2000" dirty="0">
                <a:solidFill>
                  <a:srgbClr val="000000"/>
                </a:solidFill>
              </a:rPr>
              <a:t> or </a:t>
            </a:r>
            <a:r>
              <a:rPr lang="en-US" sz="2000" dirty="0">
                <a:solidFill>
                  <a:srgbClr val="008000"/>
                </a:solidFill>
              </a:rPr>
              <a:t>absolute</a:t>
            </a:r>
            <a:r>
              <a:rPr lang="en-US" sz="2000" dirty="0">
                <a:solidFill>
                  <a:srgbClr val="000000"/>
                </a:solidFill>
              </a:rPr>
              <a:t> mode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Symbolic mode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endParaRPr lang="en-US" sz="2000" dirty="0">
              <a:solidFill>
                <a:srgbClr val="000000"/>
              </a:solidFill>
            </a:endParaRP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740025" algn="l"/>
              </a:tabLst>
            </a:pPr>
            <a:endParaRPr lang="en-US" sz="2400" dirty="0">
              <a:solidFill>
                <a:srgbClr val="000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Absolute mode</a:t>
            </a:r>
          </a:p>
        </p:txBody>
      </p:sp>
      <p:pic>
        <p:nvPicPr>
          <p:cNvPr id="2" name="Picture 1" descr="Screen Shot 2017-09-01 at 12.26.5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872" y="2580447"/>
            <a:ext cx="3454400" cy="3708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81408" y="3026681"/>
            <a:ext cx="37421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lvl="2" indent="-225425" algn="just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Uses combination of permission group, +/–, and permission type symbols in order to add or remove permissions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81408" y="4654296"/>
            <a:ext cx="3742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lvl="2" indent="-231775" algn="just">
              <a:buFont typeface="Arial"/>
              <a:buChar char="•"/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Uses octal (i.e., base 8) values to specify permissions</a:t>
            </a:r>
          </a:p>
        </p:txBody>
      </p:sp>
      <p:pic>
        <p:nvPicPr>
          <p:cNvPr id="12" name="Picture 11" descr="Macintosh HD:Users:MatCat:Desktop:Screen Shot 2017-07-28 at 1.26.27 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69" y="5570469"/>
            <a:ext cx="4161355" cy="6845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078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Linux File Editors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8000"/>
                </a:solidFill>
              </a:rPr>
              <a:t>vim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vi is original text editor available on BSD Unix systems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vim is improved version on Linux systems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Supports two modes of operation: </a:t>
            </a:r>
            <a:r>
              <a:rPr lang="en-US" sz="2000" dirty="0">
                <a:solidFill>
                  <a:srgbClr val="008000"/>
                </a:solidFill>
              </a:rPr>
              <a:t>insert</a:t>
            </a:r>
            <a:r>
              <a:rPr lang="en-US" sz="2000" dirty="0">
                <a:solidFill>
                  <a:srgbClr val="000000"/>
                </a:solidFill>
              </a:rPr>
              <a:t> and </a:t>
            </a:r>
            <a:r>
              <a:rPr lang="en-US" sz="2000" dirty="0">
                <a:solidFill>
                  <a:srgbClr val="008000"/>
                </a:solidFill>
              </a:rPr>
              <a:t>command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 err="1">
                <a:solidFill>
                  <a:srgbClr val="008000"/>
                </a:solidFill>
              </a:rPr>
              <a:t>nano</a:t>
            </a:r>
            <a:endParaRPr lang="en-US" sz="2400" dirty="0">
              <a:solidFill>
                <a:srgbClr val="00800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 err="1"/>
              <a:t>pico</a:t>
            </a:r>
            <a:r>
              <a:rPr lang="en-US" sz="2000" dirty="0"/>
              <a:t> is text editor available as part of pine mail utility (</a:t>
            </a:r>
            <a:r>
              <a:rPr lang="en-US" sz="2000" u="sng" dirty="0"/>
              <a:t>pi</a:t>
            </a:r>
            <a:r>
              <a:rPr lang="en-US" sz="2000" dirty="0"/>
              <a:t>ne e-mail </a:t>
            </a:r>
            <a:r>
              <a:rPr lang="en-US" sz="2000" u="sng" dirty="0"/>
              <a:t>co</a:t>
            </a:r>
            <a:r>
              <a:rPr lang="en-US" sz="2000" dirty="0"/>
              <a:t>mposer)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 err="1"/>
              <a:t>nano</a:t>
            </a:r>
            <a:r>
              <a:rPr lang="en-US" sz="2000" dirty="0"/>
              <a:t> is improved open source version on Linux systems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84E832-3F6F-4506-B006-C92727E0B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1620" y="1687022"/>
            <a:ext cx="1435652" cy="143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E354FCB-D1D7-491C-8BB4-0469129A4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262" y="4130314"/>
            <a:ext cx="1272654" cy="1272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4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Input Redirection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Input </a:t>
            </a:r>
            <a:r>
              <a:rPr lang="en-US" sz="2400" dirty="0"/>
              <a:t>redirection from file (i.e., read from file)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Input redirection accomplished by using the less than (</a:t>
            </a:r>
            <a:r>
              <a:rPr lang="en-US" sz="2000" dirty="0">
                <a:solidFill>
                  <a:srgbClr val="2F02F0"/>
                </a:solidFill>
              </a:rPr>
              <a:t>&lt;</a:t>
            </a:r>
            <a:r>
              <a:rPr lang="en-US" sz="2000" dirty="0">
                <a:solidFill>
                  <a:srgbClr val="000000"/>
                </a:solidFill>
              </a:rPr>
              <a:t>) symbol for the input 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This syntax will detach the keyboard from the standard input of the command and attach it to the input file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74002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command &lt; </a:t>
            </a:r>
            <a:r>
              <a:rPr lang="en-US" sz="2000" dirty="0" err="1">
                <a:solidFill>
                  <a:srgbClr val="2F02F0"/>
                </a:solidFill>
              </a:rPr>
              <a:t>input_file</a:t>
            </a:r>
            <a:endParaRPr lang="en-US" sz="2000" dirty="0">
              <a:solidFill>
                <a:srgbClr val="2F02F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E.g., </a:t>
            </a:r>
            <a:r>
              <a:rPr lang="en-US" sz="2000" dirty="0">
                <a:solidFill>
                  <a:srgbClr val="2F02F0"/>
                </a:solidFill>
              </a:rPr>
              <a:t>cat &lt; sample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2F02F0"/>
                </a:solidFill>
              </a:rPr>
              <a:t>sample</a:t>
            </a:r>
            <a:r>
              <a:rPr lang="en-US" sz="2000" dirty="0">
                <a:solidFill>
                  <a:srgbClr val="000000"/>
                </a:solidFill>
              </a:rPr>
              <a:t> file is the input file where the </a:t>
            </a:r>
            <a:r>
              <a:rPr lang="en-US" sz="2000" dirty="0">
                <a:solidFill>
                  <a:srgbClr val="2F02F0"/>
                </a:solidFill>
              </a:rPr>
              <a:t>cat</a:t>
            </a:r>
            <a:r>
              <a:rPr lang="en-US" sz="2000" dirty="0">
                <a:solidFill>
                  <a:srgbClr val="000000"/>
                </a:solidFill>
              </a:rPr>
              <a:t> command reads from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</a:t>
            </a:r>
            <a:r>
              <a:rPr lang="en-US" sz="2000" dirty="0">
                <a:solidFill>
                  <a:srgbClr val="2F02F0"/>
                </a:solidFill>
              </a:rPr>
              <a:t>cat</a:t>
            </a:r>
            <a:r>
              <a:rPr lang="en-US" sz="2000" dirty="0">
                <a:solidFill>
                  <a:srgbClr val="000000"/>
                </a:solidFill>
              </a:rPr>
              <a:t> command takes input from the standard input if no file is passed as an argument</a:t>
            </a:r>
          </a:p>
        </p:txBody>
      </p:sp>
    </p:spTree>
    <p:extLst>
      <p:ext uri="{BB962C8B-B14F-4D97-AF65-F5344CB8AC3E}">
        <p14:creationId xmlns:p14="http://schemas.microsoft.com/office/powerpoint/2010/main" val="1426273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Output Redirection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Output </a:t>
            </a:r>
            <a:r>
              <a:rPr lang="en-US" sz="2400" dirty="0"/>
              <a:t>redirection to files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The syntax is used to detach the display screen from the standard output of the command and attach the output file instead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74002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command &gt; </a:t>
            </a:r>
            <a:r>
              <a:rPr lang="en-US" sz="2000" dirty="0" err="1">
                <a:solidFill>
                  <a:srgbClr val="2F02F0"/>
                </a:solidFill>
              </a:rPr>
              <a:t>output_file</a:t>
            </a:r>
            <a:endParaRPr lang="en-US" sz="2000" dirty="0">
              <a:solidFill>
                <a:srgbClr val="2F02F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E.g., </a:t>
            </a:r>
            <a:r>
              <a:rPr lang="en-US" sz="2000" dirty="0">
                <a:solidFill>
                  <a:srgbClr val="2F02F0"/>
                </a:solidFill>
              </a:rPr>
              <a:t>cat &gt; sample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When the command is executed, it creates a file called </a:t>
            </a:r>
            <a:r>
              <a:rPr lang="en-US" sz="2000" dirty="0">
                <a:solidFill>
                  <a:srgbClr val="2F02F0"/>
                </a:solidFill>
              </a:rPr>
              <a:t>sample</a:t>
            </a:r>
            <a:r>
              <a:rPr lang="en-US" sz="2000" dirty="0">
                <a:solidFill>
                  <a:srgbClr val="000000"/>
                </a:solidFill>
              </a:rPr>
              <a:t> whose contents are whatever you type on the keyboard until you press &lt;CTRL-D&gt;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E.g., </a:t>
            </a:r>
            <a:r>
              <a:rPr lang="en-US" sz="2000" dirty="0" err="1">
                <a:solidFill>
                  <a:srgbClr val="2F02F0"/>
                </a:solidFill>
              </a:rPr>
              <a:t>grep</a:t>
            </a:r>
            <a:r>
              <a:rPr lang="en-US" sz="2000" dirty="0">
                <a:solidFill>
                  <a:srgbClr val="2F02F0"/>
                </a:solidFill>
              </a:rPr>
              <a:t> "</a:t>
            </a:r>
            <a:r>
              <a:rPr lang="en-US" sz="2000" dirty="0" err="1">
                <a:solidFill>
                  <a:srgbClr val="2F02F0"/>
                </a:solidFill>
              </a:rPr>
              <a:t>abc</a:t>
            </a:r>
            <a:r>
              <a:rPr lang="en-US" sz="2000" dirty="0">
                <a:solidFill>
                  <a:srgbClr val="2F02F0"/>
                </a:solidFill>
              </a:rPr>
              <a:t>" student &gt; </a:t>
            </a:r>
            <a:r>
              <a:rPr lang="en-US" sz="2000" dirty="0" err="1">
                <a:solidFill>
                  <a:srgbClr val="2F02F0"/>
                </a:solidFill>
              </a:rPr>
              <a:t>abc_file</a:t>
            </a:r>
            <a:endParaRPr lang="en-US" sz="2000" dirty="0">
              <a:solidFill>
                <a:srgbClr val="2F02F0"/>
              </a:solidFill>
            </a:endParaRP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This command sends all lines in the </a:t>
            </a:r>
            <a:r>
              <a:rPr lang="en-US" sz="2000" dirty="0">
                <a:solidFill>
                  <a:srgbClr val="2F02F0"/>
                </a:solidFill>
              </a:rPr>
              <a:t>student</a:t>
            </a:r>
            <a:r>
              <a:rPr lang="en-US" sz="2000" dirty="0">
                <a:solidFill>
                  <a:srgbClr val="000000"/>
                </a:solidFill>
              </a:rPr>
              <a:t> file that contains the string "</a:t>
            </a:r>
            <a:r>
              <a:rPr lang="en-US" sz="2000" dirty="0" err="1">
                <a:solidFill>
                  <a:srgbClr val="000000"/>
                </a:solidFill>
              </a:rPr>
              <a:t>abc</a:t>
            </a:r>
            <a:r>
              <a:rPr lang="en-US" sz="2000" dirty="0">
                <a:solidFill>
                  <a:srgbClr val="000000"/>
                </a:solidFill>
              </a:rPr>
              <a:t>" to a file called </a:t>
            </a:r>
            <a:r>
              <a:rPr lang="en-US" sz="2000" dirty="0" err="1">
                <a:solidFill>
                  <a:srgbClr val="2F02F0"/>
                </a:solidFill>
              </a:rPr>
              <a:t>abc_file</a:t>
            </a:r>
            <a:endParaRPr lang="en-US" sz="2000" dirty="0">
              <a:solidFill>
                <a:srgbClr val="2F02F0"/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133035" y="5745307"/>
            <a:ext cx="5449718" cy="761267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 careful as '</a:t>
            </a:r>
            <a:r>
              <a:rPr lang="en-US" sz="2000" dirty="0">
                <a:solidFill>
                  <a:srgbClr val="2F02F0"/>
                </a:solidFill>
              </a:rPr>
              <a:t>&gt;</a:t>
            </a:r>
            <a:r>
              <a:rPr lang="en-US" sz="2000" dirty="0"/>
              <a:t>' will overwrite files! You can use '</a:t>
            </a:r>
            <a:r>
              <a:rPr lang="en-US" sz="2000" dirty="0">
                <a:solidFill>
                  <a:srgbClr val="2F02F0"/>
                </a:solidFill>
              </a:rPr>
              <a:t>&gt;&gt;</a:t>
            </a:r>
            <a:r>
              <a:rPr lang="en-US" sz="2000" dirty="0"/>
              <a:t>' to </a:t>
            </a:r>
            <a:r>
              <a:rPr lang="en-US" sz="2000" dirty="0">
                <a:solidFill>
                  <a:srgbClr val="008000"/>
                </a:solidFill>
              </a:rPr>
              <a:t>append</a:t>
            </a:r>
            <a:r>
              <a:rPr lang="en-US" sz="2000" dirty="0"/>
              <a:t> output to a file instead.</a:t>
            </a:r>
          </a:p>
        </p:txBody>
      </p:sp>
    </p:spTree>
    <p:extLst>
      <p:ext uri="{BB962C8B-B14F-4D97-AF65-F5344CB8AC3E}">
        <p14:creationId xmlns:p14="http://schemas.microsoft.com/office/powerpoint/2010/main" val="21884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Linux Command Structure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000" dirty="0"/>
              <a:t>Linux command is an executable program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800" dirty="0"/>
              <a:t>Interacts with operating system, including kernel and shell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800" dirty="0"/>
              <a:t>Performs requested function(s) called for by user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800" dirty="0"/>
              <a:t>Can be built-in shell command, executable shell script, or executable from compiled source code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800" dirty="0"/>
              <a:t>Multiple commands executed one after another with "</a:t>
            </a:r>
            <a:r>
              <a:rPr lang="en-US" sz="1800" dirty="0">
                <a:solidFill>
                  <a:srgbClr val="2F02F0"/>
                </a:solidFill>
              </a:rPr>
              <a:t>;</a:t>
            </a:r>
            <a:r>
              <a:rPr lang="en-US" sz="1800" dirty="0"/>
              <a:t>"</a:t>
            </a:r>
          </a:p>
          <a:p>
            <a:pPr marL="344488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3850" algn="l"/>
                <a:tab pos="4121150" algn="l"/>
              </a:tabLst>
            </a:pPr>
            <a:r>
              <a:rPr lang="en-US" sz="1800" b="1" dirty="0">
                <a:solidFill>
                  <a:srgbClr val="2F02F0"/>
                </a:solidFill>
              </a:rPr>
              <a:t>	command [option1 … </a:t>
            </a:r>
            <a:r>
              <a:rPr lang="en-US" sz="1800" b="1" dirty="0" err="1">
                <a:solidFill>
                  <a:srgbClr val="2F02F0"/>
                </a:solidFill>
              </a:rPr>
              <a:t>optionM</a:t>
            </a:r>
            <a:r>
              <a:rPr lang="en-US" sz="1800" b="1" dirty="0">
                <a:solidFill>
                  <a:srgbClr val="2F02F0"/>
                </a:solidFill>
              </a:rPr>
              <a:t>] [argument1 … </a:t>
            </a:r>
            <a:r>
              <a:rPr lang="en-US" sz="1800" b="1" dirty="0" err="1">
                <a:solidFill>
                  <a:srgbClr val="2F02F0"/>
                </a:solidFill>
              </a:rPr>
              <a:t>argumentN</a:t>
            </a:r>
            <a:r>
              <a:rPr lang="en-US" sz="1800" b="1" dirty="0">
                <a:solidFill>
                  <a:srgbClr val="2F02F0"/>
                </a:solidFill>
              </a:rPr>
              <a:t>]</a:t>
            </a:r>
            <a:r>
              <a:rPr lang="en-US" sz="1800" dirty="0">
                <a:solidFill>
                  <a:srgbClr val="2F02F0"/>
                </a:solidFill>
              </a:rPr>
              <a:t> </a:t>
            </a:r>
            <a:br>
              <a:rPr lang="en-US" sz="1800" dirty="0">
                <a:solidFill>
                  <a:srgbClr val="2F02F0"/>
                </a:solidFill>
              </a:rPr>
            </a:br>
            <a:r>
              <a:rPr lang="en-US" sz="1800" dirty="0">
                <a:solidFill>
                  <a:srgbClr val="2F02F0"/>
                </a:solidFill>
              </a:rPr>
              <a:t>E.g.: 	       echo			         hello</a:t>
            </a:r>
          </a:p>
          <a:p>
            <a:pPr marL="738188" lvl="1" indent="-280988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800" dirty="0"/>
              <a:t>Command Name</a:t>
            </a:r>
          </a:p>
          <a:p>
            <a:pPr marL="1138238" lvl="2" indent="-280988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600" dirty="0"/>
              <a:t>Name of command, add </a:t>
            </a:r>
            <a:r>
              <a:rPr lang="en-US" sz="1600" dirty="0">
                <a:cs typeface="Courier New"/>
              </a:rPr>
              <a:t>"</a:t>
            </a:r>
            <a:r>
              <a:rPr lang="en-US" sz="1600" dirty="0">
                <a:solidFill>
                  <a:srgbClr val="2F02F0"/>
                </a:solidFill>
                <a:cs typeface="Courier New"/>
              </a:rPr>
              <a:t>./</a:t>
            </a:r>
            <a:r>
              <a:rPr lang="en-US" sz="1600" dirty="0">
                <a:cs typeface="Courier New"/>
              </a:rPr>
              <a:t>"</a:t>
            </a:r>
            <a:r>
              <a:rPr lang="en-US" sz="1600" dirty="0"/>
              <a:t> prefix if exists in current directory</a:t>
            </a:r>
          </a:p>
          <a:p>
            <a:pPr marL="738188" lvl="1" indent="-280988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800" dirty="0"/>
              <a:t>Options</a:t>
            </a:r>
          </a:p>
          <a:p>
            <a:pPr marL="1138238" lvl="2" indent="-280988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600" dirty="0"/>
              <a:t>Optional switches to indicate mode of operation, usually </a:t>
            </a:r>
            <a:r>
              <a:rPr lang="en-US" sz="1600" dirty="0">
                <a:solidFill>
                  <a:srgbClr val="2F02F0"/>
                </a:solidFill>
              </a:rPr>
              <a:t>–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2F02F0"/>
                </a:solidFill>
              </a:rPr>
              <a:t>– –</a:t>
            </a:r>
          </a:p>
          <a:p>
            <a:pPr marL="738188" lvl="1" indent="-280988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800" dirty="0"/>
              <a:t>Arguments</a:t>
            </a:r>
          </a:p>
          <a:p>
            <a:pPr marL="1138238" lvl="2" indent="-280988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600" dirty="0"/>
              <a:t>Optional data being used or manipulated, such as the filename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50117C-6CEC-4B44-AD5D-61D9D59ABBE7}"/>
              </a:ext>
            </a:extLst>
          </p:cNvPr>
          <p:cNvSpPr txBox="1"/>
          <p:nvPr/>
        </p:nvSpPr>
        <p:spPr>
          <a:xfrm>
            <a:off x="130968" y="6449903"/>
            <a:ext cx="59968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https://phoenixnap.com/kb/echo-command-linux</a:t>
            </a:r>
          </a:p>
        </p:txBody>
      </p:sp>
    </p:spTree>
    <p:extLst>
      <p:ext uri="{BB962C8B-B14F-4D97-AF65-F5344CB8AC3E}">
        <p14:creationId xmlns:p14="http://schemas.microsoft.com/office/powerpoint/2010/main" val="19168053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Input and Output Redirection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Combined</a:t>
            </a:r>
            <a:r>
              <a:rPr lang="en-US" sz="2400" dirty="0">
                <a:solidFill>
                  <a:srgbClr val="008000"/>
                </a:solidFill>
              </a:rPr>
              <a:t> </a:t>
            </a:r>
            <a:r>
              <a:rPr lang="en-US" sz="2400" dirty="0"/>
              <a:t>input and output redirection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74002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command &lt; </a:t>
            </a:r>
            <a:r>
              <a:rPr lang="en-US" sz="2000" dirty="0" err="1">
                <a:solidFill>
                  <a:srgbClr val="2F02F0"/>
                </a:solidFill>
              </a:rPr>
              <a:t>input_file</a:t>
            </a:r>
            <a:r>
              <a:rPr lang="en-US" sz="2000" dirty="0">
                <a:solidFill>
                  <a:srgbClr val="2F02F0"/>
                </a:solidFill>
              </a:rPr>
              <a:t> &gt; </a:t>
            </a:r>
            <a:r>
              <a:rPr lang="en-US" sz="2000" dirty="0" err="1">
                <a:solidFill>
                  <a:srgbClr val="2F02F0"/>
                </a:solidFill>
              </a:rPr>
              <a:t>output_file</a:t>
            </a:r>
            <a:endParaRPr lang="en-US" sz="2000" dirty="0">
              <a:solidFill>
                <a:srgbClr val="2F02F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E.g., </a:t>
            </a:r>
            <a:r>
              <a:rPr lang="en-US" sz="2000" dirty="0">
                <a:solidFill>
                  <a:srgbClr val="2F02F0"/>
                </a:solidFill>
              </a:rPr>
              <a:t>cat &lt; sample &gt; sample1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>
                <a:solidFill>
                  <a:srgbClr val="000000"/>
                </a:solidFill>
              </a:rPr>
              <a:t>This command takes its input from the file </a:t>
            </a:r>
            <a:r>
              <a:rPr lang="en-US" sz="2000" dirty="0">
                <a:solidFill>
                  <a:srgbClr val="2F02F0"/>
                </a:solidFill>
              </a:rPr>
              <a:t>sample</a:t>
            </a:r>
            <a:r>
              <a:rPr lang="en-US" sz="2000" dirty="0">
                <a:solidFill>
                  <a:srgbClr val="000000"/>
                </a:solidFill>
              </a:rPr>
              <a:t> and sends it output to the file </a:t>
            </a:r>
            <a:r>
              <a:rPr lang="en-US" sz="2000" dirty="0">
                <a:solidFill>
                  <a:srgbClr val="2F02F0"/>
                </a:solidFill>
              </a:rPr>
              <a:t>sample1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endParaRPr lang="en-US" sz="2000" dirty="0">
              <a:solidFill>
                <a:srgbClr val="2F02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174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21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Pipes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400" dirty="0"/>
              <a:t>The Linux system allows the output of a command to be connected to the input of another command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/>
              <a:t>A pipe is a method of </a:t>
            </a:r>
            <a:r>
              <a:rPr lang="en-US" sz="2000" dirty="0" err="1"/>
              <a:t>interprocess</a:t>
            </a:r>
            <a:r>
              <a:rPr lang="en-US" sz="2000" dirty="0"/>
              <a:t> communication (IPC)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/>
              <a:t>Accomplished using the pipe character: </a:t>
            </a:r>
            <a:r>
              <a:rPr lang="en-US" sz="2000" dirty="0">
                <a:solidFill>
                  <a:srgbClr val="2F02F0"/>
                </a:solidFill>
              </a:rPr>
              <a:t>|</a:t>
            </a:r>
            <a:endParaRPr lang="en-US" sz="2000" dirty="0"/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008000"/>
                </a:solidFill>
              </a:rPr>
              <a:t>pipeline</a:t>
            </a:r>
            <a:r>
              <a:rPr lang="en-US" sz="2400" dirty="0"/>
              <a:t> is a set of processes chained by their standard streams, so that the output of each process (i.e., </a:t>
            </a:r>
            <a:r>
              <a:rPr lang="en-US" sz="2400" dirty="0" err="1">
                <a:latin typeface="Courier New"/>
                <a:cs typeface="Courier New"/>
              </a:rPr>
              <a:t>stdout</a:t>
            </a:r>
            <a:r>
              <a:rPr lang="en-US" sz="2400" dirty="0"/>
              <a:t>) feeds directly as input (i.e., </a:t>
            </a:r>
            <a:r>
              <a:rPr lang="en-US" sz="2400" dirty="0" err="1">
                <a:latin typeface="Courier New"/>
                <a:cs typeface="Courier New"/>
              </a:rPr>
              <a:t>stdin</a:t>
            </a:r>
            <a:r>
              <a:rPr lang="en-US" sz="2400" dirty="0"/>
              <a:t>) to the next one</a:t>
            </a:r>
          </a:p>
          <a:p>
            <a:pPr marL="457200" lvl="1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2740025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command1 | command2 | </a:t>
            </a:r>
            <a:r>
              <a:rPr lang="is-IS" sz="2000" dirty="0">
                <a:solidFill>
                  <a:srgbClr val="2F02F0"/>
                </a:solidFill>
              </a:rPr>
              <a:t>… </a:t>
            </a:r>
            <a:r>
              <a:rPr lang="en-US" sz="2000" dirty="0">
                <a:solidFill>
                  <a:srgbClr val="2F02F0"/>
                </a:solidFill>
              </a:rPr>
              <a:t>| </a:t>
            </a:r>
            <a:r>
              <a:rPr lang="en-US" sz="2000" dirty="0" err="1">
                <a:solidFill>
                  <a:srgbClr val="2F02F0"/>
                </a:solidFill>
              </a:rPr>
              <a:t>commandN</a:t>
            </a:r>
            <a:endParaRPr lang="is-IS" sz="2000" dirty="0">
              <a:solidFill>
                <a:srgbClr val="2F02F0"/>
              </a:solidFill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is-IS" sz="2000" dirty="0">
                <a:solidFill>
                  <a:srgbClr val="2F02F0"/>
                </a:solidFill>
              </a:rPr>
              <a:t>who | sort | grep "2024" &gt; myfile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/>
              <a:t>T</a:t>
            </a:r>
            <a:r>
              <a:rPr lang="is-IS" sz="2000" dirty="0"/>
              <a:t>his command sorts the output of the </a:t>
            </a:r>
            <a:r>
              <a:rPr lang="is-IS" sz="2000" dirty="0">
                <a:solidFill>
                  <a:srgbClr val="2F02F0"/>
                </a:solidFill>
              </a:rPr>
              <a:t>who</a:t>
            </a:r>
            <a:r>
              <a:rPr lang="is-IS" sz="2000" dirty="0"/>
              <a:t> command and sends the lines containing "2024" to a file called </a:t>
            </a:r>
            <a:r>
              <a:rPr lang="is-IS" sz="2000" dirty="0">
                <a:solidFill>
                  <a:srgbClr val="2F02F0"/>
                </a:solidFill>
              </a:rPr>
              <a:t>myfile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2740025" algn="l"/>
              </a:tabLst>
            </a:pPr>
            <a:r>
              <a:rPr lang="en-US" sz="2000" dirty="0" err="1">
                <a:solidFill>
                  <a:srgbClr val="2F02F0"/>
                </a:solidFill>
              </a:rPr>
              <a:t>ls</a:t>
            </a:r>
            <a:r>
              <a:rPr lang="en-US" sz="2000" dirty="0">
                <a:solidFill>
                  <a:srgbClr val="2F02F0"/>
                </a:solidFill>
              </a:rPr>
              <a:t> –l |less</a:t>
            </a:r>
          </a:p>
        </p:txBody>
      </p:sp>
    </p:spTree>
    <p:extLst>
      <p:ext uri="{BB962C8B-B14F-4D97-AF65-F5344CB8AC3E}">
        <p14:creationId xmlns:p14="http://schemas.microsoft.com/office/powerpoint/2010/main" val="159795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Command Help</a:t>
            </a:r>
            <a:endParaRPr lang="en-US" sz="40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62144" y="1600200"/>
            <a:ext cx="8859914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400" dirty="0"/>
              <a:t>Manual Pager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2F02F0"/>
                </a:solidFill>
              </a:rPr>
              <a:t>man &lt;command&gt;</a:t>
            </a:r>
            <a:r>
              <a:rPr lang="en-US" sz="2000" dirty="0"/>
              <a:t> to find information about command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000" dirty="0"/>
              <a:t>Each man page consists of several sections based on information it contains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000" dirty="0"/>
              <a:t>See </a:t>
            </a:r>
            <a:r>
              <a:rPr lang="en-US" sz="2000" dirty="0">
                <a:solidFill>
                  <a:srgbClr val="2F02F0"/>
                </a:solidFill>
              </a:rPr>
              <a:t>man man</a:t>
            </a:r>
            <a:r>
              <a:rPr lang="en-US" sz="2000" dirty="0"/>
              <a:t> for a list of sections</a:t>
            </a:r>
            <a:endParaRPr lang="en-US" sz="1400" dirty="0"/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2976563" algn="l"/>
              </a:tabLst>
            </a:pPr>
            <a:r>
              <a:rPr lang="en-US" sz="1400" dirty="0"/>
              <a:t>Section 1	Executable programs or shell commands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2976563" algn="l"/>
              </a:tabLst>
            </a:pPr>
            <a:r>
              <a:rPr lang="en-US" sz="1400" dirty="0"/>
              <a:t>Section 2	System calls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2976563" algn="l"/>
              </a:tabLst>
            </a:pPr>
            <a:r>
              <a:rPr lang="en-US" sz="1400" dirty="0"/>
              <a:t>Section 3	C library calls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2976563" algn="l"/>
              </a:tabLst>
            </a:pPr>
            <a:r>
              <a:rPr lang="is-IS" sz="1400" dirty="0"/>
              <a:t>Section 4	Special Files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2976563" algn="l"/>
              </a:tabLst>
            </a:pPr>
            <a:r>
              <a:rPr lang="is-IS" sz="1400" dirty="0"/>
              <a:t>Section 5	File formats and conventions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2976563" algn="l"/>
              </a:tabLst>
            </a:pPr>
            <a:r>
              <a:rPr lang="is-IS" sz="1400" dirty="0"/>
              <a:t>Section 6	Miscellaneous</a:t>
            </a:r>
          </a:p>
          <a:p>
            <a:pPr lvl="3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2976563" algn="l"/>
              </a:tabLst>
            </a:pPr>
            <a:r>
              <a:rPr lang="is-IS" sz="1400" dirty="0"/>
              <a:t>Section 7	sysadmin commands and daemons  ....</a:t>
            </a:r>
            <a:endParaRPr lang="en-US" sz="1400" dirty="0"/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2F02F0"/>
                </a:solidFill>
              </a:rPr>
              <a:t>man n &lt;command&gt;</a:t>
            </a:r>
            <a:r>
              <a:rPr lang="en-US" sz="2000" dirty="0"/>
              <a:t>, where n = 1 to 9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60" y="331742"/>
            <a:ext cx="1344320" cy="16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255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Command Help</a:t>
            </a:r>
            <a:r>
              <a:rPr lang="en-US" sz="3200" dirty="0"/>
              <a:t> </a:t>
            </a:r>
            <a:r>
              <a:rPr lang="en-US" sz="2800" dirty="0"/>
              <a:t>(cont’d)</a:t>
            </a:r>
            <a:endParaRPr lang="en-US" sz="36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400" dirty="0"/>
              <a:t>GNU Info System</a:t>
            </a:r>
            <a:endParaRPr lang="en-US" sz="2000" dirty="0"/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2F02F0"/>
                </a:solidFill>
              </a:rPr>
              <a:t>info [command]</a:t>
            </a:r>
            <a:r>
              <a:rPr lang="en-US" sz="2000" dirty="0"/>
              <a:t> to find information about command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800" dirty="0"/>
              <a:t>Then can use arrow keys on keyboard to navigate the page and hit ENTER to go to link location of cursor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1800" dirty="0"/>
              <a:t>Other keystrokes </a:t>
            </a:r>
            <a:r>
              <a:rPr lang="en-US" sz="1800" dirty="0">
                <a:solidFill>
                  <a:srgbClr val="2F02F0"/>
                </a:solidFill>
              </a:rPr>
              <a:t>n</a:t>
            </a:r>
            <a:r>
              <a:rPr lang="en-US" sz="1800" dirty="0"/>
              <a:t> (next), </a:t>
            </a:r>
            <a:r>
              <a:rPr lang="en-US" sz="1800" dirty="0">
                <a:solidFill>
                  <a:srgbClr val="2F02F0"/>
                </a:solidFill>
              </a:rPr>
              <a:t>p</a:t>
            </a:r>
            <a:r>
              <a:rPr lang="en-US" sz="1800" dirty="0"/>
              <a:t> (previous), or </a:t>
            </a:r>
            <a:r>
              <a:rPr lang="en-US" sz="1800" dirty="0">
                <a:solidFill>
                  <a:srgbClr val="2F02F0"/>
                </a:solidFill>
              </a:rPr>
              <a:t>t</a:t>
            </a:r>
            <a:r>
              <a:rPr lang="en-US" sz="1800" dirty="0"/>
              <a:t> (top) to move to logical node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400" dirty="0"/>
              <a:t>Command Help Option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000" dirty="0"/>
              <a:t>Use </a:t>
            </a:r>
            <a:r>
              <a:rPr lang="en-US" sz="2000" dirty="0">
                <a:solidFill>
                  <a:srgbClr val="2F02F0"/>
                </a:solidFill>
              </a:rPr>
              <a:t>– –help</a:t>
            </a:r>
            <a:r>
              <a:rPr lang="en-US" sz="2000" dirty="0"/>
              <a:t> option for usage information about command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760" y="331742"/>
            <a:ext cx="1344320" cy="166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22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Basic Commands</a:t>
            </a:r>
            <a:endParaRPr lang="en-US" sz="36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400" dirty="0"/>
              <a:t>File and Directory Related Commands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ls</a:t>
            </a:r>
            <a:r>
              <a:rPr lang="en-US" sz="2000" dirty="0"/>
              <a:t>	list the directory contents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cd</a:t>
            </a:r>
            <a:r>
              <a:rPr lang="en-US" sz="2000" dirty="0"/>
              <a:t>	change the working directory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pwd</a:t>
            </a:r>
            <a:r>
              <a:rPr lang="en-US" sz="2000" b="1" dirty="0"/>
              <a:t>	</a:t>
            </a:r>
            <a:r>
              <a:rPr lang="en-US" sz="2000" dirty="0"/>
              <a:t>print the name of the working directory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mkdir</a:t>
            </a:r>
            <a:r>
              <a:rPr lang="en-US" sz="2000" b="1" dirty="0"/>
              <a:t>	</a:t>
            </a:r>
            <a:r>
              <a:rPr lang="en-US" sz="2000" dirty="0"/>
              <a:t>create a new directory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cp</a:t>
            </a:r>
            <a:r>
              <a:rPr lang="en-US" sz="2000" dirty="0"/>
              <a:t>	copy a file and directory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mv</a:t>
            </a:r>
            <a:r>
              <a:rPr lang="en-US" sz="2000" dirty="0"/>
              <a:t>	move or rename a file or directory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rm</a:t>
            </a:r>
            <a:r>
              <a:rPr lang="en-US" sz="2000" b="1" dirty="0"/>
              <a:t>	</a:t>
            </a:r>
            <a:r>
              <a:rPr lang="en-US" sz="2000" dirty="0"/>
              <a:t>remove a file or directory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rmdir</a:t>
            </a:r>
            <a:r>
              <a:rPr lang="en-US" sz="2000" b="1" dirty="0"/>
              <a:t>	</a:t>
            </a:r>
            <a:r>
              <a:rPr lang="en-US" sz="2000" dirty="0"/>
              <a:t>remove an empty directory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file</a:t>
            </a:r>
            <a:r>
              <a:rPr lang="en-US" sz="2000" b="1" dirty="0"/>
              <a:t>	</a:t>
            </a:r>
            <a:r>
              <a:rPr lang="en-US" sz="2000" dirty="0"/>
              <a:t>determine the file type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touch</a:t>
            </a:r>
            <a:r>
              <a:rPr lang="en-US" sz="2000" b="1" dirty="0"/>
              <a:t>	</a:t>
            </a:r>
            <a:r>
              <a:rPr lang="en-US" sz="2000" dirty="0"/>
              <a:t>change file timestamp or create empty file if not exist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wc</a:t>
            </a:r>
            <a:r>
              <a:rPr lang="en-US" sz="2000" b="1" dirty="0"/>
              <a:t>	</a:t>
            </a:r>
            <a:r>
              <a:rPr lang="en-US" sz="2000" dirty="0"/>
              <a:t>print number of lines, words, and characters in a file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sort</a:t>
            </a:r>
            <a:r>
              <a:rPr lang="en-US" sz="2000" b="1" dirty="0"/>
              <a:t>	</a:t>
            </a:r>
            <a:r>
              <a:rPr lang="en-US" sz="2000" dirty="0"/>
              <a:t>sort lines of a file numerically or alphabetically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96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Basic Commands</a:t>
            </a:r>
            <a:endParaRPr lang="en-US" sz="36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400" dirty="0"/>
              <a:t>Process Related Commands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ps</a:t>
            </a:r>
            <a:r>
              <a:rPr lang="en-US" sz="2000" dirty="0"/>
              <a:t>	print snapshot of current processes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top</a:t>
            </a:r>
            <a:r>
              <a:rPr lang="en-US" sz="2000" dirty="0"/>
              <a:t>	display dynamic view of running processes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netstat</a:t>
            </a:r>
            <a:r>
              <a:rPr lang="en-US" sz="2000" dirty="0"/>
              <a:t>	print network statistics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pstree</a:t>
            </a:r>
            <a:r>
              <a:rPr lang="en-US" sz="2000" dirty="0"/>
              <a:t>	print a tree of processes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kill</a:t>
            </a:r>
            <a:r>
              <a:rPr lang="en-US" sz="2000" dirty="0"/>
              <a:t>	send a signal to terminate a process</a:t>
            </a:r>
            <a:endParaRPr lang="en-US" sz="2800" dirty="0"/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400" dirty="0"/>
              <a:t>User Related Commands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who</a:t>
            </a:r>
            <a:r>
              <a:rPr lang="en-US" sz="2000" dirty="0"/>
              <a:t>	display current users logged on the system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whoami</a:t>
            </a:r>
            <a:r>
              <a:rPr lang="en-US" sz="2000" dirty="0"/>
              <a:t>	print effective </a:t>
            </a:r>
            <a:r>
              <a:rPr lang="en-US" sz="2000" dirty="0" err="1"/>
              <a:t>userid</a:t>
            </a:r>
            <a:r>
              <a:rPr lang="en-US" sz="2000" dirty="0"/>
              <a:t> (actually, identify current user)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groups</a:t>
            </a:r>
            <a:r>
              <a:rPr lang="en-US" sz="2000" dirty="0"/>
              <a:t>	print the groups that the user is in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7511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Basic Commands</a:t>
            </a:r>
            <a:endParaRPr lang="en-US" sz="36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400" dirty="0"/>
              <a:t>Search Related Commands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which</a:t>
            </a:r>
            <a:r>
              <a:rPr lang="en-US" sz="2000" dirty="0"/>
              <a:t>	locate a command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whereis</a:t>
            </a:r>
            <a:r>
              <a:rPr lang="en-US" sz="2000" dirty="0"/>
              <a:t>	locate the binary, source, &amp; man page files for a command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find</a:t>
            </a:r>
            <a:r>
              <a:rPr lang="en-US" sz="2000" dirty="0"/>
              <a:t>	search for files in a directory hierarchy</a:t>
            </a:r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3850" algn="l"/>
                <a:tab pos="412115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find . –name "*.txt" –print</a:t>
            </a:r>
            <a:endParaRPr lang="en-US" sz="2000" dirty="0"/>
          </a:p>
          <a:p>
            <a:pPr marL="857250" lvl="2" indent="0" algn="just">
              <a:spcBef>
                <a:spcPts val="0"/>
              </a:spcBef>
              <a:spcAft>
                <a:spcPts val="600"/>
              </a:spcAft>
              <a:buNone/>
              <a:tabLst>
                <a:tab pos="1593850" algn="l"/>
                <a:tab pos="4121150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find ~/ –name "*.o" –exec </a:t>
            </a:r>
            <a:r>
              <a:rPr lang="en-US" sz="2000" dirty="0" err="1">
                <a:solidFill>
                  <a:srgbClr val="2F02F0"/>
                </a:solidFill>
              </a:rPr>
              <a:t>chmod</a:t>
            </a:r>
            <a:r>
              <a:rPr lang="en-US" sz="2000" dirty="0">
                <a:solidFill>
                  <a:srgbClr val="2F02F0"/>
                </a:solidFill>
              </a:rPr>
              <a:t> +x { } \;</a:t>
            </a:r>
            <a:endParaRPr lang="en-US" sz="1600" dirty="0"/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locate</a:t>
            </a:r>
            <a:r>
              <a:rPr lang="en-US" sz="2000" dirty="0"/>
              <a:t>	find files by name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grep</a:t>
            </a:r>
            <a:r>
              <a:rPr lang="en-US" sz="2000" dirty="0"/>
              <a:t>	print lines matching to a pattern using regular expressions</a:t>
            </a:r>
            <a:endParaRPr lang="en-US" sz="8000" dirty="0"/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 err="1">
                <a:solidFill>
                  <a:srgbClr val="2F02F0"/>
                </a:solidFill>
              </a:rPr>
              <a:t>grep</a:t>
            </a:r>
            <a:r>
              <a:rPr lang="en-US" sz="2000" dirty="0">
                <a:solidFill>
                  <a:srgbClr val="2F02F0"/>
                </a:solidFill>
              </a:rPr>
              <a:t> –</a:t>
            </a:r>
            <a:r>
              <a:rPr lang="en-US" sz="2000" dirty="0" err="1">
                <a:solidFill>
                  <a:srgbClr val="2F02F0"/>
                </a:solidFill>
              </a:rPr>
              <a:t>i</a:t>
            </a:r>
            <a:r>
              <a:rPr lang="en-US" sz="2000" dirty="0">
                <a:solidFill>
                  <a:srgbClr val="2F02F0"/>
                </a:solidFill>
              </a:rPr>
              <a:t> "</a:t>
            </a:r>
            <a:r>
              <a:rPr lang="en-US" sz="2000" dirty="0" err="1">
                <a:solidFill>
                  <a:srgbClr val="2F02F0"/>
                </a:solidFill>
              </a:rPr>
              <a:t>param</a:t>
            </a:r>
            <a:r>
              <a:rPr lang="en-US" sz="2000" dirty="0">
                <a:solidFill>
                  <a:srgbClr val="2F02F0"/>
                </a:solidFill>
              </a:rPr>
              <a:t>" </a:t>
            </a:r>
            <a:r>
              <a:rPr lang="en-US" sz="2000" dirty="0" err="1">
                <a:solidFill>
                  <a:srgbClr val="2F02F0"/>
                </a:solidFill>
              </a:rPr>
              <a:t>test.c</a:t>
            </a:r>
            <a:r>
              <a:rPr lang="en-US" sz="2000" dirty="0"/>
              <a:t>	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more </a:t>
            </a:r>
            <a:r>
              <a:rPr lang="en-US" sz="2000" dirty="0" err="1">
                <a:solidFill>
                  <a:srgbClr val="2F02F0"/>
                </a:solidFill>
              </a:rPr>
              <a:t>test.c</a:t>
            </a:r>
            <a:r>
              <a:rPr lang="en-US" sz="2000" dirty="0">
                <a:solidFill>
                  <a:srgbClr val="2F02F0"/>
                </a:solidFill>
              </a:rPr>
              <a:t> | </a:t>
            </a:r>
            <a:r>
              <a:rPr lang="en-US" sz="2000" dirty="0" err="1">
                <a:solidFill>
                  <a:srgbClr val="2F02F0"/>
                </a:solidFill>
              </a:rPr>
              <a:t>grep</a:t>
            </a:r>
            <a:r>
              <a:rPr lang="en-US" sz="2000" dirty="0">
                <a:solidFill>
                  <a:srgbClr val="2F02F0"/>
                </a:solidFill>
              </a:rPr>
              <a:t> "</a:t>
            </a:r>
            <a:r>
              <a:rPr lang="en-US" sz="2000" dirty="0" err="1">
                <a:solidFill>
                  <a:srgbClr val="2F02F0"/>
                </a:solidFill>
              </a:rPr>
              <a:t>param</a:t>
            </a:r>
            <a:r>
              <a:rPr lang="en-US" sz="2000" dirty="0">
                <a:solidFill>
                  <a:srgbClr val="2F02F0"/>
                </a:solidFill>
              </a:rPr>
              <a:t>"</a:t>
            </a:r>
          </a:p>
          <a:p>
            <a:pPr marL="91440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endParaRPr lang="en-US" sz="1600" dirty="0"/>
          </a:p>
        </p:txBody>
      </p:sp>
      <p:sp>
        <p:nvSpPr>
          <p:cNvPr id="2" name="Rounded Rectangle 1"/>
          <p:cNvSpPr/>
          <p:nvPr/>
        </p:nvSpPr>
        <p:spPr>
          <a:xfrm>
            <a:off x="1447800" y="5752925"/>
            <a:ext cx="6049345" cy="778309"/>
          </a:xfrm>
          <a:prstGeom prst="roundRect">
            <a:avLst/>
          </a:prstGeom>
          <a:solidFill>
            <a:srgbClr val="D4F0E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Remember that you can use </a:t>
            </a:r>
            <a:r>
              <a:rPr lang="en-US" sz="2400" dirty="0">
                <a:solidFill>
                  <a:srgbClr val="2F02F0"/>
                </a:solidFill>
              </a:rPr>
              <a:t>man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2F02F0"/>
                </a:solidFill>
              </a:rPr>
              <a:t>info</a:t>
            </a:r>
            <a:r>
              <a:rPr lang="en-US" sz="2400" dirty="0"/>
              <a:t> to look up these powerful commands!!</a:t>
            </a:r>
          </a:p>
        </p:txBody>
      </p:sp>
    </p:spTree>
    <p:extLst>
      <p:ext uri="{BB962C8B-B14F-4D97-AF65-F5344CB8AC3E}">
        <p14:creationId xmlns:p14="http://schemas.microsoft.com/office/powerpoint/2010/main" val="3843508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Basic Commands</a:t>
            </a:r>
            <a:endParaRPr lang="en-US" sz="36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400" dirty="0"/>
              <a:t>File Viewing Commands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cat</a:t>
            </a:r>
            <a:r>
              <a:rPr lang="en-US" sz="2000" b="1" dirty="0"/>
              <a:t>	</a:t>
            </a:r>
            <a:r>
              <a:rPr lang="en-US" sz="2000" dirty="0"/>
              <a:t>concatenate files and print to standard output (terminal)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cat file1</a:t>
            </a:r>
            <a:endParaRPr lang="en-US" sz="2000" dirty="0"/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  <a:tabLst>
                <a:tab pos="1830388" algn="l"/>
              </a:tabLst>
            </a:pPr>
            <a:r>
              <a:rPr lang="en-US" sz="2000" dirty="0">
                <a:solidFill>
                  <a:srgbClr val="2F02F0"/>
                </a:solidFill>
              </a:rPr>
              <a:t>cat file1 file2 file3</a:t>
            </a:r>
            <a:endParaRPr lang="en-US" sz="2000" dirty="0"/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echo</a:t>
            </a:r>
            <a:r>
              <a:rPr lang="en-US" sz="2000" b="1" dirty="0"/>
              <a:t>	</a:t>
            </a:r>
            <a:r>
              <a:rPr lang="en-US" sz="2000" dirty="0"/>
              <a:t>print a line of text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type</a:t>
            </a:r>
            <a:r>
              <a:rPr lang="en-US" sz="2000" b="1" dirty="0"/>
              <a:t>	</a:t>
            </a:r>
            <a:r>
              <a:rPr lang="en-US" sz="2000" dirty="0"/>
              <a:t>print a brief description of a command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more</a:t>
            </a:r>
            <a:r>
              <a:rPr lang="en-US" sz="2000" b="1" dirty="0"/>
              <a:t>	</a:t>
            </a:r>
            <a:r>
              <a:rPr lang="en-US" sz="2000" dirty="0"/>
              <a:t>file</a:t>
            </a:r>
            <a:r>
              <a:rPr lang="en-US" sz="2000" b="1" dirty="0"/>
              <a:t> </a:t>
            </a:r>
            <a:r>
              <a:rPr lang="en-US" sz="2000" dirty="0"/>
              <a:t>viewer for paging through text on screen at a time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less</a:t>
            </a:r>
            <a:r>
              <a:rPr lang="en-US" sz="2000" b="1" dirty="0"/>
              <a:t>	</a:t>
            </a:r>
            <a:r>
              <a:rPr lang="en-US" sz="2000" dirty="0"/>
              <a:t>file viewer similar to </a:t>
            </a:r>
            <a:r>
              <a:rPr lang="en-US" sz="2000" b="1" dirty="0">
                <a:solidFill>
                  <a:srgbClr val="2F02F0"/>
                </a:solidFill>
              </a:rPr>
              <a:t>more</a:t>
            </a:r>
            <a:r>
              <a:rPr lang="en-US" sz="2000" dirty="0"/>
              <a:t>, but with more features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head</a:t>
            </a:r>
            <a:r>
              <a:rPr lang="en-US" sz="2000" b="1" dirty="0"/>
              <a:t>	</a:t>
            </a:r>
            <a:r>
              <a:rPr lang="en-US" sz="2000" dirty="0"/>
              <a:t>print the first </a:t>
            </a:r>
            <a:r>
              <a:rPr lang="en-US" sz="2000" i="1" dirty="0"/>
              <a:t>n</a:t>
            </a:r>
            <a:r>
              <a:rPr lang="en-US" sz="2000" dirty="0"/>
              <a:t> lines of a file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tail</a:t>
            </a:r>
            <a:r>
              <a:rPr lang="en-US" sz="2000" b="1" dirty="0"/>
              <a:t>	</a:t>
            </a:r>
            <a:r>
              <a:rPr lang="en-US" sz="2000" dirty="0"/>
              <a:t>print the last </a:t>
            </a:r>
            <a:r>
              <a:rPr lang="en-US" sz="2000" i="1" dirty="0"/>
              <a:t>n</a:t>
            </a:r>
            <a:r>
              <a:rPr lang="en-US" sz="2000" dirty="0"/>
              <a:t> lines of a file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diff</a:t>
            </a:r>
            <a:r>
              <a:rPr lang="en-US" sz="2000" b="1" dirty="0"/>
              <a:t>	</a:t>
            </a:r>
            <a:r>
              <a:rPr lang="en-US" sz="2000" dirty="0"/>
              <a:t>compare files line-by-line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2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A9C0B6-C1A8-4960-BC9D-8C2AED1DE749}" type="slidenum">
              <a:rPr lang="en-US" smtClean="0">
                <a:solidFill>
                  <a:schemeClr val="tx1"/>
                </a:solidFill>
              </a:rPr>
              <a:pPr/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447800" y="274638"/>
            <a:ext cx="7565232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Basic Commands</a:t>
            </a:r>
            <a:endParaRPr lang="en-US" sz="3600" b="1" dirty="0">
              <a:latin typeface="Courier New"/>
              <a:cs typeface="Courier New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57200" y="1417638"/>
            <a:ext cx="8229600" cy="1588"/>
          </a:xfrm>
          <a:prstGeom prst="line">
            <a:avLst/>
          </a:prstGeom>
          <a:ln w="38100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7744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tabLst>
                <a:tab pos="1593850" algn="l"/>
                <a:tab pos="4121150" algn="l"/>
              </a:tabLst>
            </a:pPr>
            <a:r>
              <a:rPr lang="en-US" sz="2400" dirty="0"/>
              <a:t>Time Related Commands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date</a:t>
            </a:r>
            <a:r>
              <a:rPr lang="en-US" sz="2000" dirty="0"/>
              <a:t>	print date and time in various formats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cal</a:t>
            </a:r>
            <a:r>
              <a:rPr lang="en-US" sz="2000" dirty="0"/>
              <a:t>	print calendar for month and year</a:t>
            </a:r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</a:rPr>
              <a:t>cal</a:t>
            </a:r>
            <a:r>
              <a:rPr lang="en-US" sz="2000" dirty="0">
                <a:solidFill>
                  <a:srgbClr val="2F02F0"/>
                </a:solidFill>
              </a:rPr>
              <a:t> 1 2019</a:t>
            </a:r>
            <a:endParaRPr lang="en-US" sz="2000" dirty="0"/>
          </a:p>
          <a:p>
            <a:pPr marL="857250" lvl="2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 err="1">
                <a:solidFill>
                  <a:srgbClr val="2F02F0"/>
                </a:solidFill>
              </a:rPr>
              <a:t>cal</a:t>
            </a:r>
            <a:r>
              <a:rPr lang="en-US" sz="2000" dirty="0">
                <a:solidFill>
                  <a:srgbClr val="2F02F0"/>
                </a:solidFill>
              </a:rPr>
              <a:t> 9 1752</a:t>
            </a:r>
          </a:p>
          <a:p>
            <a:pPr marL="40005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Disk Related Commands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 err="1">
                <a:solidFill>
                  <a:srgbClr val="2F02F0"/>
                </a:solidFill>
              </a:rPr>
              <a:t>df</a:t>
            </a:r>
            <a:r>
              <a:rPr lang="en-US" sz="2000" dirty="0"/>
              <a:t>	print file system disk space usage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du</a:t>
            </a:r>
            <a:r>
              <a:rPr lang="en-US" sz="2000" dirty="0"/>
              <a:t>	estimate file space usage for directory and all subdirectories </a:t>
            </a:r>
            <a:endParaRPr lang="en-US" sz="4000" dirty="0"/>
          </a:p>
          <a:p>
            <a:pPr marL="400050">
              <a:spcBef>
                <a:spcPts val="0"/>
              </a:spcBef>
              <a:spcAft>
                <a:spcPts val="600"/>
              </a:spcAft>
            </a:pPr>
            <a:r>
              <a:rPr lang="en-US" sz="2400" dirty="0"/>
              <a:t>Miscellaneous Commands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clear</a:t>
            </a:r>
            <a:r>
              <a:rPr lang="en-US" sz="2000" dirty="0"/>
              <a:t>	clear the terminal screen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sleep</a:t>
            </a:r>
            <a:r>
              <a:rPr lang="en-US" sz="2000" dirty="0"/>
              <a:t>	delay (i.e., does nothing) for a specified amount of time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tabLst>
                <a:tab pos="1830388" algn="l"/>
              </a:tabLst>
            </a:pPr>
            <a:r>
              <a:rPr lang="en-US" sz="2000" b="1" dirty="0">
                <a:solidFill>
                  <a:srgbClr val="2F02F0"/>
                </a:solidFill>
              </a:rPr>
              <a:t>history</a:t>
            </a:r>
            <a:r>
              <a:rPr lang="en-US" sz="2000" dirty="0"/>
              <a:t>	print history of recently used commands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77478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24721</TotalTime>
  <Words>1805</Words>
  <Application>Microsoft Office PowerPoint</Application>
  <PresentationFormat>On-screen Show (4:3)</PresentationFormat>
  <Paragraphs>222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Courier New</vt:lpstr>
      <vt:lpstr>Roboto</vt:lpstr>
      <vt:lpstr>Office Theme</vt:lpstr>
      <vt:lpstr>CSCE 3600 Principles of Systems Programming    Linux Overview</vt:lpstr>
      <vt:lpstr>Linux Command Structure</vt:lpstr>
      <vt:lpstr>Command Help</vt:lpstr>
      <vt:lpstr>Command Help (cont’d)</vt:lpstr>
      <vt:lpstr>Basic Commands</vt:lpstr>
      <vt:lpstr>Basic Commands</vt:lpstr>
      <vt:lpstr>Basic Commands</vt:lpstr>
      <vt:lpstr>Basic Commands</vt:lpstr>
      <vt:lpstr>Basic Commands</vt:lpstr>
      <vt:lpstr>File Management</vt:lpstr>
      <vt:lpstr>Standard Linux Files</vt:lpstr>
      <vt:lpstr>File &amp; Directory Permissions</vt:lpstr>
      <vt:lpstr>File &amp; Directory Permissions (cont’d)</vt:lpstr>
      <vt:lpstr>File &amp; Directory Permissions (cont’d)</vt:lpstr>
      <vt:lpstr>File &amp; Directory Permissions (cont’d)</vt:lpstr>
      <vt:lpstr>File &amp; Directory Permissions (cont’d)</vt:lpstr>
      <vt:lpstr>Linux File Editors</vt:lpstr>
      <vt:lpstr>Input Redirection</vt:lpstr>
      <vt:lpstr>Output Redirection</vt:lpstr>
      <vt:lpstr>Input and Output Redirection</vt:lpstr>
      <vt:lpstr>Pipes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1030 Computer Science I</dc:title>
  <dc:subject>Introduction</dc:subject>
  <dc:creator>Parupudi, Tejasvi</dc:creator>
  <cp:keywords/>
  <dc:description/>
  <cp:lastModifiedBy>Parupudi, Tejasvi</cp:lastModifiedBy>
  <cp:revision>1005</cp:revision>
  <cp:lastPrinted>2019-08-30T03:23:39Z</cp:lastPrinted>
  <dcterms:created xsi:type="dcterms:W3CDTF">2011-09-18T04:52:00Z</dcterms:created>
  <dcterms:modified xsi:type="dcterms:W3CDTF">2024-05-19T19:47:32Z</dcterms:modified>
  <cp:category/>
</cp:coreProperties>
</file>